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.xml" ContentType="application/vnd.openxmlformats-officedocument.presentationml.tags+xml"/>
  <Override PartName="/ppt/notesSlides/notesSlide41.xml" ContentType="application/vnd.openxmlformats-officedocument.presentationml.notesSlide+xml"/>
  <Override PartName="/ppt/tags/tag4.xml" ContentType="application/vnd.openxmlformats-officedocument.presentationml.tags+xml"/>
  <Override PartName="/ppt/notesSlides/notesSlide42.xml" ContentType="application/vnd.openxmlformats-officedocument.presentationml.notesSlide+xml"/>
  <Override PartName="/ppt/tags/tag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6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7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8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9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0.xml" ContentType="application/vnd.openxmlformats-officedocument.presentationml.tags+xml"/>
  <Override PartName="/ppt/notesSlides/notesSlide5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0.xml" ContentType="application/vnd.openxmlformats-officedocument.presentationml.notesSlide+xml"/>
  <Override PartName="/ppt/tags/tag15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16.xml" ContentType="application/vnd.openxmlformats-officedocument.presentationml.tags+xml"/>
  <Override PartName="/ppt/notesSlides/notesSlide8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9"/>
  </p:notesMasterIdLst>
  <p:sldIdLst>
    <p:sldId id="645" r:id="rId2"/>
    <p:sldId id="527" r:id="rId3"/>
    <p:sldId id="523" r:id="rId4"/>
    <p:sldId id="524" r:id="rId5"/>
    <p:sldId id="526" r:id="rId6"/>
    <p:sldId id="528" r:id="rId7"/>
    <p:sldId id="529" r:id="rId8"/>
    <p:sldId id="530" r:id="rId9"/>
    <p:sldId id="532" r:id="rId10"/>
    <p:sldId id="531" r:id="rId11"/>
    <p:sldId id="534" r:id="rId12"/>
    <p:sldId id="535" r:id="rId13"/>
    <p:sldId id="537" r:id="rId14"/>
    <p:sldId id="538" r:id="rId15"/>
    <p:sldId id="572" r:id="rId16"/>
    <p:sldId id="573" r:id="rId17"/>
    <p:sldId id="574" r:id="rId18"/>
    <p:sldId id="544" r:id="rId19"/>
    <p:sldId id="546" r:id="rId20"/>
    <p:sldId id="545" r:id="rId21"/>
    <p:sldId id="547" r:id="rId22"/>
    <p:sldId id="548" r:id="rId23"/>
    <p:sldId id="549" r:id="rId24"/>
    <p:sldId id="550" r:id="rId25"/>
    <p:sldId id="551" r:id="rId26"/>
    <p:sldId id="552" r:id="rId27"/>
    <p:sldId id="554" r:id="rId28"/>
    <p:sldId id="555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647" r:id="rId42"/>
    <p:sldId id="571" r:id="rId43"/>
    <p:sldId id="576" r:id="rId44"/>
    <p:sldId id="577" r:id="rId45"/>
    <p:sldId id="578" r:id="rId46"/>
    <p:sldId id="579" r:id="rId47"/>
    <p:sldId id="580" r:id="rId48"/>
    <p:sldId id="581" r:id="rId49"/>
    <p:sldId id="582" r:id="rId50"/>
    <p:sldId id="583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42" r:id="rId72"/>
    <p:sldId id="606" r:id="rId73"/>
    <p:sldId id="607" r:id="rId74"/>
    <p:sldId id="608" r:id="rId75"/>
    <p:sldId id="609" r:id="rId76"/>
    <p:sldId id="610" r:id="rId77"/>
    <p:sldId id="611" r:id="rId78"/>
    <p:sldId id="612" r:id="rId79"/>
    <p:sldId id="613" r:id="rId80"/>
    <p:sldId id="614" r:id="rId81"/>
    <p:sldId id="615" r:id="rId82"/>
    <p:sldId id="616" r:id="rId83"/>
    <p:sldId id="617" r:id="rId84"/>
    <p:sldId id="618" r:id="rId85"/>
    <p:sldId id="619" r:id="rId86"/>
    <p:sldId id="620" r:id="rId87"/>
    <p:sldId id="621" r:id="rId88"/>
    <p:sldId id="622" r:id="rId89"/>
    <p:sldId id="623" r:id="rId90"/>
    <p:sldId id="624" r:id="rId91"/>
    <p:sldId id="625" r:id="rId92"/>
    <p:sldId id="626" r:id="rId93"/>
    <p:sldId id="627" r:id="rId94"/>
    <p:sldId id="628" r:id="rId95"/>
    <p:sldId id="630" r:id="rId96"/>
    <p:sldId id="631" r:id="rId97"/>
    <p:sldId id="632" r:id="rId98"/>
    <p:sldId id="643" r:id="rId99"/>
    <p:sldId id="635" r:id="rId100"/>
    <p:sldId id="636" r:id="rId101"/>
    <p:sldId id="637" r:id="rId102"/>
    <p:sldId id="638" r:id="rId103"/>
    <p:sldId id="639" r:id="rId104"/>
    <p:sldId id="644" r:id="rId105"/>
    <p:sldId id="640" r:id="rId106"/>
    <p:sldId id="641" r:id="rId107"/>
    <p:sldId id="646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8913" autoAdjust="0"/>
  </p:normalViewPr>
  <p:slideViewPr>
    <p:cSldViewPr>
      <p:cViewPr varScale="1">
        <p:scale>
          <a:sx n="53" d="100"/>
          <a:sy n="53" d="100"/>
        </p:scale>
        <p:origin x="-5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9F850C-DCB5-4E5C-8EDC-0C92ED7FD61E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8C1563-5461-4865-A9EF-F0913CC6E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76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24C37-E662-41AB-AFD2-3DEE44F1433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A1B3B-4FEB-4589-ABB3-AAEDEF378FE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4C07F-896C-4467-A74F-5B8189EECBD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15193-2586-4A31-B244-10CCFAF4F76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E0A42-381B-4B5A-AFF1-F8C0304D4EF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E2CFF-751E-41C4-A066-A1555DDB017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D98CC-3EAC-489F-96A8-25F06647B05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F3D6D-8190-494A-BB70-159939E7E70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02D76B-0A8F-4531-823C-D99D71416EE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29D275-AF1A-42E4-97FC-2D56D1C5D7A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4189A-1E6B-43A3-B0B5-D9AD7D6D760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AD1FE3-8F20-438E-9E20-3ED19462A1B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1676A0-1922-47C9-A4A1-25A43129609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49FB5-0DAC-4651-9455-619E3482315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7A089-034D-4D11-9FA6-C62B9E0C2A1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EE132-C43B-4934-B8E6-B823E20F603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7DAB1-FA10-4B30-9886-8EEA39DB224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73A64-26CF-42DF-81CC-C916F2619DA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17DBB1-6469-41E3-B942-283DAD5E9BC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CBED7F-CCF0-4AD4-9487-405350EC19A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7C151-EF96-4204-A443-E86C539A075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AE64A-822C-4E06-BE2F-CB091D7E1C6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91924-78A3-4B5E-A674-34C31DF08B5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B46AEB-A92B-4865-87AC-A3E74FF85BD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F012BF-4EDF-4E8C-8A1E-66A0576F206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AB9CBC-E60A-46E4-8BDA-6251A3913B9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0F66A3-B49A-4D4A-8B2E-A090340B9F1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88478-7C75-4FC9-A9E6-3B7DD59CD76D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516BAB-73BB-47D1-B4EE-C494AC6D5169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AD6FF-0B93-4988-ADC0-44068BD5C0FE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D7298C-AA50-49D2-82F3-AC4A9674CAD9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D78203-9C41-4BB4-83E4-47DA75AEDBB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8A71C4-22C7-4023-A4D5-179721C097F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8B0272-5B92-44CD-888D-BB30B55D82E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87ED8B-4C09-4D6C-BB3C-39FB7A6F031F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ABF2DC-1AD0-4411-A75B-8ACE1E8179AF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7D3582-89F3-45A3-B21F-EA7F79107D36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D40C6-5C30-49A2-AD2C-39721394CB4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D6163-AABC-4F38-9D44-BE1FCF455905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B2BFD-9743-4615-9DAE-F971F75D0F85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69770-FC7A-4C46-B488-B3DBFC152760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99D6D-B1CC-4294-862D-264374FAE0D7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CD19F-A400-482E-904E-8C5A12B302A8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ED5043-AD3F-4B84-96A3-2C8C404B8F01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78B51-B328-4002-849C-4EBBA0E6BD4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C8E4E-E51D-4B98-8266-173A3F9683C5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E6812-0DD0-4AC9-BBC9-54F68D20A556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0A3527-C7ED-4217-A9C8-A63ED4CB31C9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7EA10-E3B0-4BE0-8951-728FDB54E0AB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9A12FA-15D4-4C80-99D9-98A9E51ACA72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0EAC7-EA3B-423A-9B13-0AAF518CDAC2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533D6-58B9-4A8A-9657-17F9DE3D7722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D3A745-8C69-4416-BE22-2F5B6EEC9461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2645F-15F7-4F59-BB8C-C08A3728BBDC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B9C21B-3120-46D0-860D-660A63F1CCBC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7C7B0-7633-4FF5-BAD9-3C2A10BF1B7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1F84E-4489-4A80-A0D4-C96A33A739E1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2C67E-40DE-4F1F-8E38-CB6771BB0AF2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BB037-C9BD-4806-B224-6330093C400C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906C46-93EF-4A2B-8AA1-C33C63B711CB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F386D-3348-4BF2-ACC9-012E4B38DE45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48478D-36D3-4DF6-94AB-35AE9F0DD2A9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5A832-4B0C-444F-881B-871B3AB04BCD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619EF-DED4-4313-A46D-1CCE3FA97F0A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A2ADCC-657B-44E5-B3B4-E0E067F55B69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16A5A4-77CF-43D4-A4C2-F3DACAB00079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D9FBBC-9987-480F-A062-F9E8A50AA25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694C3-67A6-4CC2-99E5-6509A7600192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76810-8618-48A3-B6B4-CB5B356E8493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8C366F-FD6E-49D4-9DC9-D7090B683C76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399DD-23E4-42D6-8468-DDF5437472B6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6C38FE-9A7D-4D05-BAAC-86DCD65DFE33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647C0B-6F6B-4325-96CD-B15E4659ED4C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A93BA-F942-4AFB-8A8F-0A1B2D42CD99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33710-3929-4E4F-9881-6747CDA24D9E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738384-30E3-4011-8ED4-928D2CA5225C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FE43F-8DA1-43A5-B277-1BF5004A3E81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544C8-536B-4B3A-ACBE-19974173D9D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56B93E-2DDB-4A09-B9CE-47963B0EB035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061845-A66C-4473-B572-4D8DD8C076CA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5D976-EF60-4890-B38A-5D6C78538F9C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617D45-42E8-4140-8FFE-75F438CB3F31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D48D38-BB51-4054-A6BE-42471D7986E6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C33442-C856-4E94-B2F1-F052F75610DE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A35076-497B-464D-AB3A-6EAE7A641E0E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9EFA3C-B026-40A1-9B7C-FB9C8114FFE6}" type="slidenum">
              <a:rPr lang="en-US" smtClean="0"/>
              <a:pPr/>
              <a:t>101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4014AE-1AD1-4831-9896-AD60BAC05113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50442-A8B2-4000-95D0-1ABABB0D031A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785F6E-C059-42F5-ABCC-FAE7249E424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BBA66-1227-415F-BA11-1513DAEB11C7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185033-8436-44CD-9C45-A23131E62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5C53-F48A-4949-B483-FD7AE27C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4BE1-12E2-4B6B-B6F5-BECEDB54E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F417-D041-467A-8727-01AFD071D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C11A-57F1-4F2A-83B0-C099DDF0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A4FD-B704-4198-A77D-0447379A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54D8B-FB5C-43B2-8599-8949D9AE2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160E7-E27E-4FA9-8578-188B715DE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9D3D-5D7A-4A79-82A6-BC0EE379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CB94C-2600-477C-A0DF-DA388CF34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FA41-D2A9-47BF-A913-94008F15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FF8F53-BF28-44C0-8658-B8D47E10D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onordisk-trials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vonordisk-trials.com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nordisk-trials.com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Georgia" pitchFamily="18" charset="0"/>
            </a:endParaRPr>
          </a:p>
        </p:txBody>
      </p:sp>
      <p:pic>
        <p:nvPicPr>
          <p:cNvPr id="3075" name="Picture 3" descr="c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6824662" cy="1382712"/>
          </a:xfrm>
        </p:spPr>
        <p:txBody>
          <a:bodyPr tIns="67945"/>
          <a:lstStyle/>
          <a:p>
            <a:pPr marL="12700" algn="ctr">
              <a:lnSpc>
                <a:spcPts val="3463"/>
              </a:lnSpc>
              <a:spcBef>
                <a:spcPts val="538"/>
              </a:spcBef>
            </a:pPr>
            <a:r>
              <a:rPr lang="en-US" altLang="en-US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Safety findings from NordiNet</a:t>
            </a:r>
            <a:r>
              <a:rPr lang="en-US" altLang="en-US" sz="1600" b="1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  </a:t>
            </a:r>
            <a:br>
              <a:rPr lang="en-US" altLang="en-US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overall results for full safety population </a:t>
            </a:r>
            <a:br>
              <a:rPr lang="en-US" altLang="en-US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18000 children &amp;2000adult</a:t>
            </a:r>
          </a:p>
        </p:txBody>
      </p:sp>
      <p:sp>
        <p:nvSpPr>
          <p:cNvPr id="12291" name="object 3"/>
          <p:cNvSpPr txBox="1">
            <a:spLocks noChangeArrowheads="1"/>
          </p:cNvSpPr>
          <p:nvPr/>
        </p:nvSpPr>
        <p:spPr bwMode="auto">
          <a:xfrm>
            <a:off x="457200" y="1371600"/>
            <a:ext cx="4229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3040" rIns="0" bIns="0">
            <a:spAutoFit/>
          </a:bodyPr>
          <a:lstStyle/>
          <a:p>
            <a:pPr marL="241300" indent="-228600">
              <a:spcBef>
                <a:spcPts val="1525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endParaRPr lang="en-US" altLang="en-US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1525"/>
              </a:spcBef>
              <a:buClr>
                <a:srgbClr val="009FDA"/>
              </a:buClr>
              <a:tabLst>
                <a:tab pos="241300" algn="l"/>
              </a:tabLst>
            </a:pPr>
            <a:r>
              <a:rPr lang="en-US" altLang="en-US" b="1">
                <a:solidFill>
                  <a:srgbClr val="00B0F0"/>
                </a:solidFill>
                <a:latin typeface="Verdana" pitchFamily="34" charset="0"/>
              </a:rPr>
              <a:t>ARs were reported in</a:t>
            </a: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2000">
                <a:solidFill>
                  <a:srgbClr val="009FDA"/>
                </a:solidFill>
                <a:latin typeface="Trebuchet MS" pitchFamily="34" charset="0"/>
              </a:rPr>
              <a:t>	</a:t>
            </a:r>
            <a:r>
              <a:rPr lang="en-US" altLang="en-US" sz="2000">
                <a:solidFill>
                  <a:srgbClr val="001965"/>
                </a:solidFill>
                <a:latin typeface="Verdana" pitchFamily="34" charset="0"/>
              </a:rPr>
              <a:t>334 children (1.89%)</a:t>
            </a:r>
            <a:endParaRPr lang="en-US" altLang="en-US" sz="2000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2000">
                <a:solidFill>
                  <a:srgbClr val="009FDA"/>
                </a:solidFill>
                <a:latin typeface="Trebuchet MS" pitchFamily="34" charset="0"/>
              </a:rPr>
              <a:t>	</a:t>
            </a:r>
            <a:r>
              <a:rPr lang="en-US" altLang="en-US" sz="2000">
                <a:solidFill>
                  <a:srgbClr val="001965"/>
                </a:solidFill>
                <a:latin typeface="Verdana" pitchFamily="34" charset="0"/>
              </a:rPr>
              <a:t>82 adults (3.3%)</a:t>
            </a:r>
            <a:endParaRPr lang="en-US" altLang="en-US" sz="2000">
              <a:latin typeface="Verdana" pitchFamily="34" charset="0"/>
            </a:endParaRPr>
          </a:p>
          <a:p>
            <a:pPr marL="241300" indent="-228600">
              <a:spcBef>
                <a:spcPts val="38"/>
              </a:spcBef>
              <a:tabLst>
                <a:tab pos="241300" algn="l"/>
              </a:tabLst>
            </a:pPr>
            <a:endParaRPr lang="en-US" altLang="en-US" sz="310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>
                <a:solidFill>
                  <a:srgbClr val="00B0F0"/>
                </a:solidFill>
                <a:latin typeface="Verdana" pitchFamily="34" charset="0"/>
              </a:rPr>
              <a:t>SAEs reported in</a:t>
            </a: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2000">
                <a:solidFill>
                  <a:srgbClr val="001965"/>
                </a:solidFill>
                <a:latin typeface="Verdana" pitchFamily="34" charset="0"/>
              </a:rPr>
              <a:t>224 children (1.26%)</a:t>
            </a:r>
            <a:endParaRPr lang="en-US" altLang="en-US" sz="2000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2000">
                <a:solidFill>
                  <a:srgbClr val="001965"/>
                </a:solidFill>
                <a:latin typeface="Verdana" pitchFamily="34" charset="0"/>
              </a:rPr>
              <a:t>119 adults (4.8%)</a:t>
            </a:r>
            <a:endParaRPr lang="en-US" altLang="en-US" sz="2000">
              <a:latin typeface="Verdana" pitchFamily="34" charset="0"/>
            </a:endParaRPr>
          </a:p>
        </p:txBody>
      </p:sp>
      <p:sp>
        <p:nvSpPr>
          <p:cNvPr id="12292" name="object 4"/>
          <p:cNvSpPr>
            <a:spLocks noChangeArrowheads="1"/>
          </p:cNvSpPr>
          <p:nvPr/>
        </p:nvSpPr>
        <p:spPr bwMode="auto">
          <a:xfrm>
            <a:off x="5554663" y="1463675"/>
            <a:ext cx="377825" cy="447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5160963" y="1336675"/>
            <a:ext cx="3673475" cy="46974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7731125" y="6140450"/>
            <a:ext cx="1100138" cy="523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341313" y="6172200"/>
            <a:ext cx="4262437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6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4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17488"/>
            <a:ext cx="8410575" cy="492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pc="-5" dirty="0" smtClean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spc="5" dirty="0" smtClean="0">
                <a:solidFill>
                  <a:srgbClr val="00B050"/>
                </a:solidFill>
              </a:rPr>
              <a:t>ncl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spc="-5" dirty="0" smtClean="0">
                <a:solidFill>
                  <a:srgbClr val="00B050"/>
                </a:solidFill>
              </a:rPr>
              <a:t>s</a:t>
            </a:r>
            <a:r>
              <a:rPr lang="en-US" spc="-10" dirty="0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spc="5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451" name="Text Placeholder 2"/>
          <p:cNvSpPr>
            <a:spLocks noGrp="1"/>
          </p:cNvSpPr>
          <p:nvPr>
            <p:ph sz="quarter" idx="1"/>
          </p:nvPr>
        </p:nvSpPr>
        <p:spPr>
          <a:xfrm>
            <a:off x="458788" y="1755775"/>
            <a:ext cx="8570912" cy="47974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Indication of possible effects on </a:t>
            </a:r>
            <a:r>
              <a:rPr lang="en-US" sz="3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bone cancer, bladder cancer and Hodgkin lymphoma risks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, need further investigation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spc="-5" dirty="0" smtClean="0">
                <a:solidFill>
                  <a:srgbClr val="00B050"/>
                </a:solidFill>
              </a:rPr>
              <a:t>C</a:t>
            </a:r>
            <a:r>
              <a:rPr lang="en-US" sz="5400" dirty="0" smtClean="0">
                <a:solidFill>
                  <a:srgbClr val="00B050"/>
                </a:solidFill>
              </a:rPr>
              <a:t>o</a:t>
            </a:r>
            <a:r>
              <a:rPr lang="en-US" sz="5400" spc="5" dirty="0" smtClean="0">
                <a:solidFill>
                  <a:srgbClr val="00B050"/>
                </a:solidFill>
              </a:rPr>
              <a:t>ncl</a:t>
            </a:r>
            <a:r>
              <a:rPr lang="en-US" sz="5400" dirty="0" smtClean="0">
                <a:solidFill>
                  <a:srgbClr val="00B050"/>
                </a:solidFill>
              </a:rPr>
              <a:t>u</a:t>
            </a:r>
            <a:r>
              <a:rPr lang="en-US" sz="5400" spc="-5" dirty="0" smtClean="0">
                <a:solidFill>
                  <a:srgbClr val="00B050"/>
                </a:solidFill>
              </a:rPr>
              <a:t>s</a:t>
            </a:r>
            <a:r>
              <a:rPr lang="en-US" sz="5400" spc="-10" dirty="0" smtClean="0">
                <a:solidFill>
                  <a:srgbClr val="00B050"/>
                </a:solidFill>
              </a:rPr>
              <a:t>i</a:t>
            </a:r>
            <a:r>
              <a:rPr lang="en-US" sz="5400" dirty="0" smtClean="0">
                <a:solidFill>
                  <a:srgbClr val="00B050"/>
                </a:solidFill>
              </a:rPr>
              <a:t>o</a:t>
            </a:r>
            <a:r>
              <a:rPr lang="en-US" sz="5400" spc="5" dirty="0" smtClean="0">
                <a:solidFill>
                  <a:srgbClr val="00B050"/>
                </a:solidFill>
              </a:rPr>
              <a:t>n</a:t>
            </a:r>
            <a:r>
              <a:rPr lang="en-US" sz="5400" dirty="0" smtClean="0">
                <a:solidFill>
                  <a:srgbClr val="00B050"/>
                </a:solidFill>
              </a:rPr>
              <a:t>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data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support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between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and 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of development of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otherwise healthy child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no prior history of cancer and no known predisposition to cancer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Sabon-Roman"/>
                <a:ea typeface="Calibri" panose="020F0502020204030204" pitchFamily="34" charset="0"/>
                <a:cs typeface="Sabon-Roman"/>
              </a:rPr>
              <a:t> 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Sabon-Roman"/>
                <a:ea typeface="Calibri" panose="020F0502020204030204" pitchFamily="34" charset="0"/>
                <a:cs typeface="Sabon-Roman"/>
              </a:rPr>
              <a:t> 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30615" y="2493681"/>
            <a:ext cx="377027" cy="981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bon-Roman"/>
                <a:ea typeface="Calibri" panose="020F0502020204030204" pitchFamily="34" charset="0"/>
                <a:cs typeface="Sabon-Roman"/>
              </a:rPr>
              <a:t> 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spc="-5" dirty="0" smtClean="0">
                <a:solidFill>
                  <a:srgbClr val="00B050"/>
                </a:solidFill>
              </a:rPr>
              <a:t>C</a:t>
            </a:r>
            <a:r>
              <a:rPr lang="en-US" sz="5400" dirty="0" smtClean="0">
                <a:solidFill>
                  <a:srgbClr val="00B050"/>
                </a:solidFill>
              </a:rPr>
              <a:t>o</a:t>
            </a:r>
            <a:r>
              <a:rPr lang="en-US" sz="5400" spc="5" dirty="0" smtClean="0">
                <a:solidFill>
                  <a:srgbClr val="00B050"/>
                </a:solidFill>
              </a:rPr>
              <a:t>ncl</a:t>
            </a:r>
            <a:r>
              <a:rPr lang="en-US" sz="5400" dirty="0" smtClean="0">
                <a:solidFill>
                  <a:srgbClr val="00B050"/>
                </a:solidFill>
              </a:rPr>
              <a:t>u</a:t>
            </a:r>
            <a:r>
              <a:rPr lang="en-US" sz="5400" spc="-5" dirty="0" smtClean="0">
                <a:solidFill>
                  <a:srgbClr val="00B050"/>
                </a:solidFill>
              </a:rPr>
              <a:t>s</a:t>
            </a:r>
            <a:r>
              <a:rPr lang="en-US" sz="5400" spc="-10" dirty="0" smtClean="0">
                <a:solidFill>
                  <a:srgbClr val="00B050"/>
                </a:solidFill>
              </a:rPr>
              <a:t>i</a:t>
            </a:r>
            <a:r>
              <a:rPr lang="en-US" sz="5400" dirty="0" smtClean="0">
                <a:solidFill>
                  <a:srgbClr val="00B050"/>
                </a:solidFill>
              </a:rPr>
              <a:t>o</a:t>
            </a:r>
            <a:r>
              <a:rPr lang="en-US" sz="5400" spc="5" dirty="0" smtClean="0">
                <a:solidFill>
                  <a:srgbClr val="00B050"/>
                </a:solidFill>
              </a:rPr>
              <a:t>n</a:t>
            </a:r>
            <a:r>
              <a:rPr lang="en-US" sz="5400" dirty="0" smtClean="0">
                <a:solidFill>
                  <a:srgbClr val="00B050"/>
                </a:solidFill>
              </a:rPr>
              <a:t>s</a:t>
            </a:r>
            <a:endParaRPr lang="en-US" sz="5400" dirty="0"/>
          </a:p>
        </p:txBody>
      </p:sp>
      <p:sp>
        <p:nvSpPr>
          <p:cNvPr id="1064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patients with known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tumor predisposition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due to genetic or other medical conditions, patients and caregivers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 be informed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the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risks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developing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cancer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associated with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 treatment 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not been adequately studied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??????</a:t>
            </a:r>
          </a:p>
          <a:p>
            <a:endParaRPr lang="en-US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326" y="2967335"/>
            <a:ext cx="84313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pc="-5" dirty="0" smtClean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spc="5" dirty="0" smtClean="0">
                <a:solidFill>
                  <a:srgbClr val="00B050"/>
                </a:solidFill>
              </a:rPr>
              <a:t>ncl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spc="-5" dirty="0" smtClean="0">
                <a:solidFill>
                  <a:srgbClr val="00B050"/>
                </a:solidFill>
              </a:rPr>
              <a:t>s</a:t>
            </a:r>
            <a:r>
              <a:rPr lang="en-US" spc="-10" dirty="0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spc="5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075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GH-deficient pediatric cancer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survivors who have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completed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cancer therapy and are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without signs of active neoplastic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disease may be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candidates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treatment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without concern 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Patients and caregivers should be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informed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there may be an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risk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overall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subsequent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primary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neoplasms</a:t>
            </a:r>
          </a:p>
          <a:p>
            <a:endParaRPr lang="en-US" smtClean="0"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The incidence IGTT or T2D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during GH treatment in pediatric patients with GH deficiency or ISS </a:t>
            </a:r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 very low </a:t>
            </a:r>
          </a:p>
          <a:p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notable changes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HbA1c levels, oral glucose tolerance tests and glucose metabolism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1095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1965"/>
                </a:solidFill>
                <a:latin typeface="Verdana" pitchFamily="34" charset="0"/>
              </a:rPr>
              <a:t>Aggregate evidence… </a:t>
            </a:r>
            <a:r>
              <a:rPr lang="en-US" altLang="en-US" sz="2800" smtClean="0">
                <a:solidFill>
                  <a:srgbClr val="00B050"/>
                </a:solidFill>
                <a:latin typeface="Verdana" pitchFamily="34" charset="0"/>
              </a:rPr>
              <a:t>does not support </a:t>
            </a:r>
            <a:r>
              <a:rPr lang="en-US" altLang="en-US" sz="2800" smtClean="0">
                <a:solidFill>
                  <a:srgbClr val="001965"/>
                </a:solidFill>
                <a:latin typeface="Verdana" pitchFamily="34" charset="0"/>
              </a:rPr>
              <a:t>an association between  ongoing or previous GH and all-cause mortality</a:t>
            </a:r>
            <a:endParaRPr lang="en-US" smtClean="0"/>
          </a:p>
        </p:txBody>
      </p:sp>
      <p:sp>
        <p:nvSpPr>
          <p:cNvPr id="109572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year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cancer treatment is complete to ensure that there is  not an early cancer recurrence</a:t>
            </a:r>
            <a:r>
              <a:rPr lang="en-US" sz="3600" i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19" name="Picture 2" descr="C:\Users\omid\Pictures\foto_autunno_334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280275" cy="952500"/>
          </a:xfrm>
        </p:spPr>
        <p:txBody>
          <a:bodyPr tIns="67945"/>
          <a:lstStyle/>
          <a:p>
            <a:pPr marL="12700" algn="ctr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400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 interim analysis</a:t>
            </a:r>
            <a:b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long-term  safety 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713" y="1374775"/>
            <a:ext cx="7732712" cy="39163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41300" indent="-228600" fontAlgn="auto">
              <a:spcBef>
                <a:spcPts val="1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endParaRPr lang="en-US" spc="-5" dirty="0">
              <a:solidFill>
                <a:srgbClr val="001965"/>
              </a:solidFill>
              <a:latin typeface="Verdana"/>
              <a:cs typeface="Verdana"/>
            </a:endParaRPr>
          </a:p>
          <a:p>
            <a:pPr marL="241300" indent="-228600" fontAlgn="auto">
              <a:spcBef>
                <a:spcPts val="1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endParaRPr lang="en-US" spc="-5" dirty="0">
              <a:solidFill>
                <a:srgbClr val="001965"/>
              </a:solidFill>
              <a:latin typeface="Verdana"/>
              <a:cs typeface="Verdana"/>
            </a:endParaRPr>
          </a:p>
          <a:p>
            <a:pPr marL="241300" indent="-228600" fontAlgn="auto">
              <a:spcBef>
                <a:spcPts val="1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pc="-5">
                <a:solidFill>
                  <a:srgbClr val="001965"/>
                </a:solidFill>
                <a:latin typeface="Verdana"/>
                <a:cs typeface="Verdana"/>
              </a:rPr>
              <a:t>13,834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children</a:t>
            </a:r>
            <a:r>
              <a:rPr spc="3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enrolled</a:t>
            </a:r>
            <a:endParaRPr>
              <a:latin typeface="Verdana"/>
              <a:cs typeface="Verdana"/>
            </a:endParaRPr>
          </a:p>
          <a:p>
            <a:pPr marL="241300" indent="-228600" fontAlgn="auto">
              <a:spcBef>
                <a:spcPts val="24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dirty="0">
                <a:solidFill>
                  <a:srgbClr val="001965"/>
                </a:solidFill>
                <a:latin typeface="Verdana"/>
                <a:cs typeface="Verdana"/>
              </a:rPr>
              <a:t>Within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dose </a:t>
            </a:r>
            <a:r>
              <a:rPr spc="-10" dirty="0">
                <a:solidFill>
                  <a:srgbClr val="001965"/>
                </a:solidFill>
                <a:latin typeface="Verdana"/>
                <a:cs typeface="Verdana"/>
              </a:rPr>
              <a:t>range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reflecting usual clinical</a:t>
            </a:r>
            <a:r>
              <a:rPr spc="105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001965"/>
                </a:solidFill>
                <a:latin typeface="Verdana"/>
                <a:cs typeface="Verdana"/>
              </a:rPr>
              <a:t>practice</a:t>
            </a:r>
            <a:endParaRPr>
              <a:latin typeface="Verdana"/>
              <a:cs typeface="Verdana"/>
            </a:endParaRPr>
          </a:p>
          <a:p>
            <a:pPr marL="241300" indent="-228600" fontAlgn="auto">
              <a:spcBef>
                <a:spcPts val="24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pc="-30" dirty="0">
                <a:solidFill>
                  <a:srgbClr val="001965"/>
                </a:solidFill>
                <a:latin typeface="Verdana"/>
                <a:cs typeface="Verdana"/>
              </a:rPr>
              <a:t>Treatment </a:t>
            </a:r>
            <a:r>
              <a:rPr spc="-10" dirty="0">
                <a:solidFill>
                  <a:srgbClr val="001965"/>
                </a:solidFill>
                <a:latin typeface="Verdana"/>
                <a:cs typeface="Verdana"/>
              </a:rPr>
              <a:t>received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between 1998 </a:t>
            </a:r>
            <a:r>
              <a:rPr dirty="0">
                <a:solidFill>
                  <a:srgbClr val="001965"/>
                </a:solidFill>
                <a:latin typeface="Verdana"/>
                <a:cs typeface="Verdana"/>
              </a:rPr>
              <a:t>and</a:t>
            </a:r>
            <a:r>
              <a:rPr spc="95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2013</a:t>
            </a:r>
            <a:endParaRPr>
              <a:latin typeface="Verdana"/>
              <a:cs typeface="Verdana"/>
            </a:endParaRPr>
          </a:p>
          <a:p>
            <a:pPr marL="241300" indent="-228600" fontAlgn="auto">
              <a:spcBef>
                <a:spcPts val="24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Approximately </a:t>
            </a:r>
            <a:r>
              <a:rPr spc="-15" dirty="0">
                <a:solidFill>
                  <a:srgbClr val="001965"/>
                </a:solidFill>
                <a:latin typeface="Verdana"/>
                <a:cs typeface="Verdana"/>
              </a:rPr>
              <a:t>4-year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mean </a:t>
            </a:r>
            <a:r>
              <a:rPr spc="-10" dirty="0">
                <a:solidFill>
                  <a:srgbClr val="001965"/>
                </a:solidFill>
                <a:latin typeface="Verdana"/>
                <a:cs typeface="Verdana"/>
              </a:rPr>
              <a:t>duration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of </a:t>
            </a:r>
            <a:r>
              <a:rPr spc="-10" dirty="0">
                <a:solidFill>
                  <a:srgbClr val="001965"/>
                </a:solidFill>
                <a:latin typeface="Verdana"/>
                <a:cs typeface="Verdana"/>
              </a:rPr>
              <a:t>therapy </a:t>
            </a:r>
            <a:r>
              <a:rPr dirty="0">
                <a:solidFill>
                  <a:srgbClr val="001965"/>
                </a:solidFill>
                <a:latin typeface="Verdana"/>
                <a:cs typeface="Verdana"/>
              </a:rPr>
              <a:t>during this</a:t>
            </a:r>
            <a:r>
              <a:rPr spc="16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1965"/>
                </a:solidFill>
                <a:latin typeface="Verdana"/>
                <a:cs typeface="Verdana"/>
              </a:rPr>
              <a:t>study</a:t>
            </a:r>
            <a:endParaRPr>
              <a:latin typeface="Verdana"/>
              <a:cs typeface="Verdana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7731125" y="6145213"/>
            <a:ext cx="1100138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346075" y="6172200"/>
            <a:ext cx="2633663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Sävendahl L,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Eur </a:t>
            </a:r>
            <a:r>
              <a:rPr sz="1000" spc="-5">
                <a:solidFill>
                  <a:srgbClr val="3D3A31"/>
                </a:solidFill>
                <a:latin typeface="Verdana"/>
                <a:cs typeface="Verdana"/>
              </a:rPr>
              <a:t>J Endocrinol</a:t>
            </a:r>
            <a:r>
              <a:rPr sz="1000" spc="95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>
                <a:solidFill>
                  <a:srgbClr val="3D3A31"/>
                </a:solidFill>
                <a:latin typeface="Verdana"/>
                <a:cs typeface="Verdana"/>
              </a:rPr>
              <a:t>2016;174:681–91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/>
        <p:txBody>
          <a:bodyPr tIns="67945"/>
          <a:lstStyle/>
          <a:p>
            <a:pPr marL="12700">
              <a:lnSpc>
                <a:spcPts val="3463"/>
              </a:lnSpc>
              <a:spcBef>
                <a:spcPts val="538"/>
              </a:spcBef>
            </a:pPr>
            <a:r>
              <a:rPr lang="en-US" alt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4000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 methodology three risk  groups</a:t>
            </a:r>
          </a:p>
        </p:txBody>
      </p:sp>
      <p:sp>
        <p:nvSpPr>
          <p:cNvPr id="14339" name="object 3"/>
          <p:cNvSpPr>
            <a:spLocks noChangeArrowheads="1"/>
          </p:cNvSpPr>
          <p:nvPr/>
        </p:nvSpPr>
        <p:spPr bwMode="auto">
          <a:xfrm>
            <a:off x="4560888" y="1474788"/>
            <a:ext cx="4319587" cy="4948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1731963"/>
          <a:ext cx="8815388" cy="4388341"/>
        </p:xfrm>
        <a:graphic>
          <a:graphicData uri="http://schemas.openxmlformats.org/drawingml/2006/table">
            <a:tbl>
              <a:tblPr/>
              <a:tblGrid>
                <a:gridCol w="1116467"/>
                <a:gridCol w="7698921"/>
              </a:tblGrid>
              <a:tr h="413240">
                <a:tc gridSpan="2"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Risk groups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1176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901"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1653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94000"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Isolated GHD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4000"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588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862868"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1b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177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SGA without catch-up growth</a:t>
                      </a: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Cleft lip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113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8505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38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Multiple pituitary hormone deficiency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Defined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paediatric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syndromes associated  with an increased mortality risk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Turner ,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noonan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1600" kern="1200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neurofibromatosis type 1, </a:t>
                      </a:r>
                      <a:r>
                        <a:rPr kumimoji="0" lang="en-US" sz="1600" kern="1200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Prader-Willi</a:t>
                      </a:r>
                      <a:r>
                        <a:rPr kumimoji="0" lang="en-US" sz="1600" kern="1200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600" kern="1200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Fanconi</a:t>
                      </a:r>
                      <a:r>
                        <a:rPr kumimoji="0" lang="en-US" sz="1600" kern="1200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syndromes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Benign pituitary tumors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Severe craniofacial or other malformations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Severe chronic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paediatric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diseases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5748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639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Patients who were previously treated for  cancer,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craniopharyngioma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Chronic renal insufficiency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4795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14359" name="object 5"/>
          <p:cNvSpPr>
            <a:spLocks noChangeArrowheads="1"/>
          </p:cNvSpPr>
          <p:nvPr/>
        </p:nvSpPr>
        <p:spPr bwMode="auto">
          <a:xfrm>
            <a:off x="1016000" y="1943100"/>
            <a:ext cx="346075" cy="376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0" name="object 6"/>
          <p:cNvSpPr txBox="1"/>
          <p:nvPr/>
        </p:nvSpPr>
        <p:spPr>
          <a:xfrm>
            <a:off x="685800" y="6172200"/>
            <a:ext cx="2633663" cy="3508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100" spc="-5" dirty="0">
                <a:solidFill>
                  <a:srgbClr val="3D3A31"/>
                </a:solidFill>
                <a:latin typeface="Verdana"/>
                <a:cs typeface="Verdana"/>
              </a:rPr>
              <a:t>Sävendahl L, </a:t>
            </a:r>
            <a:r>
              <a:rPr sz="11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1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100" spc="-5" dirty="0">
                <a:solidFill>
                  <a:srgbClr val="3D3A31"/>
                </a:solidFill>
                <a:latin typeface="Verdana"/>
                <a:cs typeface="Verdana"/>
              </a:rPr>
              <a:t>Eur J Endocrinol</a:t>
            </a:r>
            <a:r>
              <a:rPr sz="1100" spc="9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D3A31"/>
                </a:solidFill>
                <a:latin typeface="Verdana"/>
                <a:cs typeface="Verdana"/>
              </a:rPr>
              <a:t>2016;174:681–91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5000" t="17813" r="8333" b="58749"/>
          <a:stretch>
            <a:fillRect/>
          </a:stretch>
        </p:blipFill>
        <p:spPr>
          <a:xfrm>
            <a:off x="114300" y="152400"/>
            <a:ext cx="9029700" cy="8839200"/>
          </a:xfrm>
        </p:spPr>
      </p:pic>
      <p:sp>
        <p:nvSpPr>
          <p:cNvPr id="5" name="Rectangle 4"/>
          <p:cNvSpPr/>
          <p:nvPr/>
        </p:nvSpPr>
        <p:spPr>
          <a:xfrm>
            <a:off x="171450" y="914400"/>
            <a:ext cx="897255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F0"/>
                </a:solidFill>
              </a:rPr>
              <a:t>Average GH dose, duration of treatment, GH dose at the onset and action with GH dose following the first AE by risk group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 noGrp="1"/>
          </p:cNvSpPr>
          <p:nvPr>
            <p:ph type="title"/>
          </p:nvPr>
        </p:nvSpPr>
        <p:spPr>
          <a:xfrm>
            <a:off x="857250" y="228600"/>
            <a:ext cx="7772400" cy="1143000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000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IOS: highest incidence of adverse  events for children in high-risk group</a:t>
            </a:r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365125" y="1844675"/>
            <a:ext cx="279876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3040" rIns="0" bIns="0">
            <a:spAutoFit/>
          </a:bodyPr>
          <a:lstStyle/>
          <a:p>
            <a:pPr marL="241300" indent="-228600">
              <a:spcBef>
                <a:spcPts val="1525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Total cohort N=13,834</a:t>
            </a:r>
            <a:endParaRPr lang="en-US" altLang="en-US">
              <a:latin typeface="Verdana" pitchFamily="34" charset="0"/>
            </a:endParaRPr>
          </a:p>
          <a:p>
            <a:pPr marL="550863" lvl="1" indent="-228600">
              <a:spcBef>
                <a:spcPts val="1200"/>
              </a:spcBef>
              <a:buClr>
                <a:srgbClr val="009FDA"/>
              </a:buClr>
              <a:buFont typeface="Trebuchet MS" pitchFamily="34" charset="0"/>
              <a:buChar char="‐"/>
              <a:tabLst>
                <a:tab pos="241300" algn="l"/>
              </a:tabLst>
            </a:pP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302 events reported  in 261 patients(3.9)</a:t>
            </a:r>
            <a:endParaRPr lang="en-US" altLang="en-US" sz="1400">
              <a:latin typeface="Verdana" pitchFamily="34" charset="0"/>
            </a:endParaRPr>
          </a:p>
          <a:p>
            <a:pPr marL="550863" lvl="1" indent="-228600">
              <a:spcBef>
                <a:spcPts val="1200"/>
              </a:spcBef>
              <a:buClr>
                <a:srgbClr val="009FDA"/>
              </a:buClr>
              <a:buFont typeface="Trebuchet MS" pitchFamily="34" charset="0"/>
              <a:buChar char="‐"/>
              <a:tabLst>
                <a:tab pos="241300" algn="l"/>
              </a:tabLst>
            </a:pP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Average GH dose until  first event lowest in  high-risk group</a:t>
            </a:r>
            <a:endParaRPr lang="en-US" altLang="en-US" sz="1400">
              <a:latin typeface="Verdana" pitchFamily="34" charset="0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7731125" y="6140450"/>
            <a:ext cx="1100138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4041775" y="3633788"/>
            <a:ext cx="115888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7588" y="4613275"/>
            <a:ext cx="346075" cy="1730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50" spc="-5" dirty="0">
                <a:solidFill>
                  <a:srgbClr val="001965"/>
                </a:solidFill>
                <a:latin typeface="Verdana"/>
                <a:cs typeface="Verdana"/>
              </a:rPr>
              <a:t>A</a:t>
            </a:r>
            <a:r>
              <a:rPr sz="1050" spc="-15" dirty="0">
                <a:solidFill>
                  <a:srgbClr val="001965"/>
                </a:solidFill>
                <a:latin typeface="Verdana"/>
                <a:cs typeface="Verdana"/>
              </a:rPr>
              <a:t>DR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4498975" y="4052888"/>
            <a:ext cx="331788" cy="474662"/>
          </a:xfrm>
          <a:custGeom>
            <a:avLst/>
            <a:gdLst>
              <a:gd name="T0" fmla="*/ 0 w 442595"/>
              <a:gd name="T1" fmla="*/ 476199 h 474345"/>
              <a:gd name="T2" fmla="*/ 187023 w 442595"/>
              <a:gd name="T3" fmla="*/ 476199 h 474345"/>
              <a:gd name="T4" fmla="*/ 187023 w 442595"/>
              <a:gd name="T5" fmla="*/ 0 h 474345"/>
              <a:gd name="T6" fmla="*/ 0 w 442595"/>
              <a:gd name="T7" fmla="*/ 0 h 474345"/>
              <a:gd name="T8" fmla="*/ 0 w 442595"/>
              <a:gd name="T9" fmla="*/ 476199 h 474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595"/>
              <a:gd name="T16" fmla="*/ 0 h 474345"/>
              <a:gd name="T17" fmla="*/ 442595 w 442595"/>
              <a:gd name="T18" fmla="*/ 474345 h 4743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595" h="474345">
                <a:moveTo>
                  <a:pt x="0" y="474294"/>
                </a:moveTo>
                <a:lnTo>
                  <a:pt x="442467" y="474294"/>
                </a:lnTo>
                <a:lnTo>
                  <a:pt x="442467" y="0"/>
                </a:lnTo>
                <a:lnTo>
                  <a:pt x="0" y="0"/>
                </a:lnTo>
                <a:lnTo>
                  <a:pt x="0" y="474294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/>
          <p:cNvSpPr>
            <a:spLocks/>
          </p:cNvSpPr>
          <p:nvPr/>
        </p:nvSpPr>
        <p:spPr bwMode="auto">
          <a:xfrm>
            <a:off x="4832350" y="4002088"/>
            <a:ext cx="331788" cy="525462"/>
          </a:xfrm>
          <a:custGeom>
            <a:avLst/>
            <a:gdLst>
              <a:gd name="T0" fmla="*/ 0 w 442595"/>
              <a:gd name="T1" fmla="*/ 523615 h 525779"/>
              <a:gd name="T2" fmla="*/ 187019 w 442595"/>
              <a:gd name="T3" fmla="*/ 523615 h 525779"/>
              <a:gd name="T4" fmla="*/ 187019 w 442595"/>
              <a:gd name="T5" fmla="*/ 0 h 525779"/>
              <a:gd name="T6" fmla="*/ 0 w 442595"/>
              <a:gd name="T7" fmla="*/ 0 h 525779"/>
              <a:gd name="T8" fmla="*/ 0 w 442595"/>
              <a:gd name="T9" fmla="*/ 523615 h 525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595"/>
              <a:gd name="T16" fmla="*/ 0 h 525779"/>
              <a:gd name="T17" fmla="*/ 442595 w 442595"/>
              <a:gd name="T18" fmla="*/ 525779 h 525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595" h="525779">
                <a:moveTo>
                  <a:pt x="0" y="525513"/>
                </a:moveTo>
                <a:lnTo>
                  <a:pt x="442455" y="525513"/>
                </a:lnTo>
                <a:lnTo>
                  <a:pt x="442455" y="0"/>
                </a:lnTo>
                <a:lnTo>
                  <a:pt x="0" y="0"/>
                </a:lnTo>
                <a:lnTo>
                  <a:pt x="0" y="525513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3" name="object 9"/>
          <p:cNvSpPr>
            <a:spLocks/>
          </p:cNvSpPr>
          <p:nvPr/>
        </p:nvSpPr>
        <p:spPr bwMode="auto">
          <a:xfrm>
            <a:off x="5164138" y="3151188"/>
            <a:ext cx="338137" cy="1376362"/>
          </a:xfrm>
          <a:custGeom>
            <a:avLst/>
            <a:gdLst>
              <a:gd name="T0" fmla="*/ 0 w 451484"/>
              <a:gd name="T1" fmla="*/ 0 h 1376679"/>
              <a:gd name="T2" fmla="*/ 188658 w 451484"/>
              <a:gd name="T3" fmla="*/ 0 h 1376679"/>
              <a:gd name="T4" fmla="*/ 188658 w 451484"/>
              <a:gd name="T5" fmla="*/ 1374194 h 1376679"/>
              <a:gd name="T6" fmla="*/ 0 w 451484"/>
              <a:gd name="T7" fmla="*/ 1374194 h 1376679"/>
              <a:gd name="T8" fmla="*/ 0 w 451484"/>
              <a:gd name="T9" fmla="*/ 0 h 1376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484"/>
              <a:gd name="T16" fmla="*/ 0 h 1376679"/>
              <a:gd name="T17" fmla="*/ 451484 w 451484"/>
              <a:gd name="T18" fmla="*/ 1376679 h 1376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484" h="1376679">
                <a:moveTo>
                  <a:pt x="0" y="0"/>
                </a:moveTo>
                <a:lnTo>
                  <a:pt x="450976" y="0"/>
                </a:lnTo>
                <a:lnTo>
                  <a:pt x="450976" y="1376095"/>
                </a:lnTo>
                <a:lnTo>
                  <a:pt x="0" y="1376095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4" name="object 10"/>
          <p:cNvSpPr txBox="1">
            <a:spLocks noChangeArrowheads="1"/>
          </p:cNvSpPr>
          <p:nvPr/>
        </p:nvSpPr>
        <p:spPr bwMode="auto">
          <a:xfrm>
            <a:off x="3944938" y="2876550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10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16395" name="object 11"/>
          <p:cNvSpPr txBox="1">
            <a:spLocks noChangeArrowheads="1"/>
          </p:cNvSpPr>
          <p:nvPr/>
        </p:nvSpPr>
        <p:spPr bwMode="auto">
          <a:xfrm>
            <a:off x="3944938" y="2120900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15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0813" y="1965059"/>
            <a:ext cx="492443" cy="2898775"/>
          </a:xfrm>
          <a:prstGeom prst="rect">
            <a:avLst/>
          </a:prstGeom>
        </p:spPr>
        <p:txBody>
          <a:bodyPr vert="vert270" lIns="0" tIns="13335" rIns="0" bIns="0">
            <a:spAutoFit/>
          </a:bodyPr>
          <a:lstStyle/>
          <a:p>
            <a:pPr marL="12700" marR="5080" indent="708025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Incidence rate  </a:t>
            </a: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(event/1000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patients</a:t>
            </a:r>
            <a:r>
              <a:rPr sz="1600" spc="-2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years)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2375" y="4613275"/>
            <a:ext cx="322263" cy="1730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50" spc="-20" dirty="0">
                <a:solidFill>
                  <a:srgbClr val="001965"/>
                </a:solidFill>
                <a:latin typeface="Verdana"/>
                <a:cs typeface="Verdana"/>
              </a:rPr>
              <a:t>S</a:t>
            </a:r>
            <a:r>
              <a:rPr sz="1050" spc="-5" dirty="0">
                <a:solidFill>
                  <a:srgbClr val="001965"/>
                </a:solidFill>
                <a:latin typeface="Verdana"/>
                <a:cs typeface="Verdana"/>
              </a:rPr>
              <a:t>AE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398" name="object 14"/>
          <p:cNvSpPr>
            <a:spLocks/>
          </p:cNvSpPr>
          <p:nvPr/>
        </p:nvSpPr>
        <p:spPr bwMode="auto">
          <a:xfrm>
            <a:off x="5962650" y="4254500"/>
            <a:ext cx="331788" cy="273050"/>
          </a:xfrm>
          <a:custGeom>
            <a:avLst/>
            <a:gdLst>
              <a:gd name="T0" fmla="*/ 0 w 442595"/>
              <a:gd name="T1" fmla="*/ 269320 h 273685"/>
              <a:gd name="T2" fmla="*/ 187025 w 442595"/>
              <a:gd name="T3" fmla="*/ 269320 h 273685"/>
              <a:gd name="T4" fmla="*/ 187025 w 442595"/>
              <a:gd name="T5" fmla="*/ 0 h 273685"/>
              <a:gd name="T6" fmla="*/ 0 w 442595"/>
              <a:gd name="T7" fmla="*/ 0 h 273685"/>
              <a:gd name="T8" fmla="*/ 0 w 442595"/>
              <a:gd name="T9" fmla="*/ 269320 h 273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595"/>
              <a:gd name="T16" fmla="*/ 0 h 273685"/>
              <a:gd name="T17" fmla="*/ 442595 w 442595"/>
              <a:gd name="T18" fmla="*/ 273685 h 2736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595" h="273685">
                <a:moveTo>
                  <a:pt x="0" y="273100"/>
                </a:moveTo>
                <a:lnTo>
                  <a:pt x="442468" y="273100"/>
                </a:lnTo>
                <a:lnTo>
                  <a:pt x="442468" y="0"/>
                </a:lnTo>
                <a:lnTo>
                  <a:pt x="0" y="0"/>
                </a:lnTo>
                <a:lnTo>
                  <a:pt x="0" y="27310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9" name="object 15"/>
          <p:cNvSpPr>
            <a:spLocks/>
          </p:cNvSpPr>
          <p:nvPr/>
        </p:nvSpPr>
        <p:spPr bwMode="auto">
          <a:xfrm>
            <a:off x="6294438" y="3940175"/>
            <a:ext cx="333375" cy="587375"/>
          </a:xfrm>
          <a:custGeom>
            <a:avLst/>
            <a:gdLst>
              <a:gd name="T0" fmla="*/ 0 w 442595"/>
              <a:gd name="T1" fmla="*/ 586981 h 587375"/>
              <a:gd name="T2" fmla="*/ 188811 w 442595"/>
              <a:gd name="T3" fmla="*/ 586981 h 587375"/>
              <a:gd name="T4" fmla="*/ 188811 w 442595"/>
              <a:gd name="T5" fmla="*/ 0 h 587375"/>
              <a:gd name="T6" fmla="*/ 0 w 442595"/>
              <a:gd name="T7" fmla="*/ 0 h 587375"/>
              <a:gd name="T8" fmla="*/ 0 w 442595"/>
              <a:gd name="T9" fmla="*/ 586981 h 587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595"/>
              <a:gd name="T16" fmla="*/ 0 h 587375"/>
              <a:gd name="T17" fmla="*/ 442595 w 442595"/>
              <a:gd name="T18" fmla="*/ 587375 h 5873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595" h="587375">
                <a:moveTo>
                  <a:pt x="0" y="586981"/>
                </a:moveTo>
                <a:lnTo>
                  <a:pt x="442455" y="586981"/>
                </a:lnTo>
                <a:lnTo>
                  <a:pt x="442455" y="0"/>
                </a:lnTo>
                <a:lnTo>
                  <a:pt x="0" y="0"/>
                </a:lnTo>
                <a:lnTo>
                  <a:pt x="0" y="586981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0" name="object 16"/>
          <p:cNvSpPr>
            <a:spLocks/>
          </p:cNvSpPr>
          <p:nvPr/>
        </p:nvSpPr>
        <p:spPr bwMode="auto">
          <a:xfrm>
            <a:off x="6626225" y="2466975"/>
            <a:ext cx="339725" cy="2060575"/>
          </a:xfrm>
          <a:custGeom>
            <a:avLst/>
            <a:gdLst>
              <a:gd name="T0" fmla="*/ 0 w 451484"/>
              <a:gd name="T1" fmla="*/ 0 h 2061210"/>
              <a:gd name="T2" fmla="*/ 193129 w 451484"/>
              <a:gd name="T3" fmla="*/ 0 h 2061210"/>
              <a:gd name="T4" fmla="*/ 193129 w 451484"/>
              <a:gd name="T5" fmla="*/ 2057136 h 2061210"/>
              <a:gd name="T6" fmla="*/ 0 w 451484"/>
              <a:gd name="T7" fmla="*/ 2057136 h 2061210"/>
              <a:gd name="T8" fmla="*/ 0 w 451484"/>
              <a:gd name="T9" fmla="*/ 0 h 206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484"/>
              <a:gd name="T16" fmla="*/ 0 h 2061210"/>
              <a:gd name="T17" fmla="*/ 451484 w 451484"/>
              <a:gd name="T18" fmla="*/ 2061210 h 206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484" h="2061210">
                <a:moveTo>
                  <a:pt x="0" y="0"/>
                </a:moveTo>
                <a:lnTo>
                  <a:pt x="450976" y="0"/>
                </a:lnTo>
                <a:lnTo>
                  <a:pt x="450976" y="2060943"/>
                </a:lnTo>
                <a:lnTo>
                  <a:pt x="0" y="2060943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7702550" y="4613275"/>
            <a:ext cx="449263" cy="1809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100" spc="-20" dirty="0">
                <a:solidFill>
                  <a:srgbClr val="001965"/>
                </a:solidFill>
                <a:latin typeface="Verdana"/>
                <a:cs typeface="Verdana"/>
              </a:rPr>
              <a:t>S</a:t>
            </a:r>
            <a:r>
              <a:rPr sz="1100" spc="-5" dirty="0">
                <a:solidFill>
                  <a:srgbClr val="001965"/>
                </a:solidFill>
                <a:latin typeface="Verdana"/>
                <a:cs typeface="Verdana"/>
              </a:rPr>
              <a:t>A</a:t>
            </a:r>
            <a:r>
              <a:rPr sz="1100" spc="-15" dirty="0">
                <a:solidFill>
                  <a:srgbClr val="001965"/>
                </a:solidFill>
                <a:latin typeface="Verdana"/>
                <a:cs typeface="Verdana"/>
              </a:rPr>
              <a:t>D</a:t>
            </a:r>
            <a:r>
              <a:rPr sz="1100" spc="-5" dirty="0">
                <a:solidFill>
                  <a:srgbClr val="001965"/>
                </a:solidFill>
                <a:latin typeface="Verdana"/>
                <a:cs typeface="Verdana"/>
              </a:rPr>
              <a:t>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402" name="object 18"/>
          <p:cNvSpPr>
            <a:spLocks/>
          </p:cNvSpPr>
          <p:nvPr/>
        </p:nvSpPr>
        <p:spPr bwMode="auto">
          <a:xfrm>
            <a:off x="7418388" y="4424363"/>
            <a:ext cx="339725" cy="103187"/>
          </a:xfrm>
          <a:custGeom>
            <a:avLst/>
            <a:gdLst>
              <a:gd name="T0" fmla="*/ 0 w 451484"/>
              <a:gd name="T1" fmla="*/ 0 h 104139"/>
              <a:gd name="T2" fmla="*/ 193129 w 451484"/>
              <a:gd name="T3" fmla="*/ 0 h 104139"/>
              <a:gd name="T4" fmla="*/ 193129 w 451484"/>
              <a:gd name="T5" fmla="*/ 98136 h 104139"/>
              <a:gd name="T6" fmla="*/ 0 w 451484"/>
              <a:gd name="T7" fmla="*/ 98136 h 104139"/>
              <a:gd name="T8" fmla="*/ 0 w 451484"/>
              <a:gd name="T9" fmla="*/ 0 h 104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484"/>
              <a:gd name="T16" fmla="*/ 0 h 104139"/>
              <a:gd name="T17" fmla="*/ 451484 w 451484"/>
              <a:gd name="T18" fmla="*/ 104139 h 104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484" h="104139">
                <a:moveTo>
                  <a:pt x="0" y="0"/>
                </a:moveTo>
                <a:lnTo>
                  <a:pt x="450976" y="0"/>
                </a:lnTo>
                <a:lnTo>
                  <a:pt x="450976" y="103695"/>
                </a:lnTo>
                <a:lnTo>
                  <a:pt x="0" y="103695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3" name="object 19"/>
          <p:cNvSpPr>
            <a:spLocks/>
          </p:cNvSpPr>
          <p:nvPr/>
        </p:nvSpPr>
        <p:spPr bwMode="auto">
          <a:xfrm>
            <a:off x="7758113" y="4357688"/>
            <a:ext cx="331787" cy="169862"/>
          </a:xfrm>
          <a:custGeom>
            <a:avLst/>
            <a:gdLst>
              <a:gd name="T0" fmla="*/ 0 w 442595"/>
              <a:gd name="T1" fmla="*/ 171186 h 169545"/>
              <a:gd name="T2" fmla="*/ 184356 w 442595"/>
              <a:gd name="T3" fmla="*/ 171186 h 169545"/>
              <a:gd name="T4" fmla="*/ 184356 w 442595"/>
              <a:gd name="T5" fmla="*/ 0 h 169545"/>
              <a:gd name="T6" fmla="*/ 0 w 442595"/>
              <a:gd name="T7" fmla="*/ 0 h 169545"/>
              <a:gd name="T8" fmla="*/ 0 w 442595"/>
              <a:gd name="T9" fmla="*/ 171186 h 169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595"/>
              <a:gd name="T16" fmla="*/ 0 h 169545"/>
              <a:gd name="T17" fmla="*/ 442595 w 442595"/>
              <a:gd name="T18" fmla="*/ 169545 h 169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595" h="169545">
                <a:moveTo>
                  <a:pt x="0" y="169278"/>
                </a:moveTo>
                <a:lnTo>
                  <a:pt x="442468" y="169278"/>
                </a:lnTo>
                <a:lnTo>
                  <a:pt x="442468" y="0"/>
                </a:lnTo>
                <a:lnTo>
                  <a:pt x="0" y="0"/>
                </a:lnTo>
                <a:lnTo>
                  <a:pt x="0" y="169278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4" name="object 20"/>
          <p:cNvSpPr>
            <a:spLocks/>
          </p:cNvSpPr>
          <p:nvPr/>
        </p:nvSpPr>
        <p:spPr bwMode="auto">
          <a:xfrm>
            <a:off x="8088313" y="3771900"/>
            <a:ext cx="339725" cy="755650"/>
          </a:xfrm>
          <a:custGeom>
            <a:avLst/>
            <a:gdLst>
              <a:gd name="T0" fmla="*/ 0 w 451484"/>
              <a:gd name="T1" fmla="*/ 0 h 756285"/>
              <a:gd name="T2" fmla="*/ 193131 w 451484"/>
              <a:gd name="T3" fmla="*/ 0 h 756285"/>
              <a:gd name="T4" fmla="*/ 193131 w 451484"/>
              <a:gd name="T5" fmla="*/ 752458 h 756285"/>
              <a:gd name="T6" fmla="*/ 0 w 451484"/>
              <a:gd name="T7" fmla="*/ 752458 h 756285"/>
              <a:gd name="T8" fmla="*/ 0 w 451484"/>
              <a:gd name="T9" fmla="*/ 0 h 756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484"/>
              <a:gd name="T16" fmla="*/ 0 h 756285"/>
              <a:gd name="T17" fmla="*/ 451484 w 451484"/>
              <a:gd name="T18" fmla="*/ 756285 h 756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484" h="756285">
                <a:moveTo>
                  <a:pt x="0" y="0"/>
                </a:moveTo>
                <a:lnTo>
                  <a:pt x="450976" y="0"/>
                </a:lnTo>
                <a:lnTo>
                  <a:pt x="450976" y="756259"/>
                </a:lnTo>
                <a:lnTo>
                  <a:pt x="0" y="756259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object 21"/>
          <p:cNvSpPr txBox="1"/>
          <p:nvPr/>
        </p:nvSpPr>
        <p:spPr>
          <a:xfrm>
            <a:off x="5203825" y="2990850"/>
            <a:ext cx="274638" cy="4445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**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4600" y="3783013"/>
            <a:ext cx="27305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**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18475" y="3602038"/>
            <a:ext cx="27305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**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408" name="object 24"/>
          <p:cNvSpPr>
            <a:spLocks/>
          </p:cNvSpPr>
          <p:nvPr/>
        </p:nvSpPr>
        <p:spPr bwMode="auto">
          <a:xfrm>
            <a:off x="5183188" y="5289550"/>
            <a:ext cx="141287" cy="179388"/>
          </a:xfrm>
          <a:custGeom>
            <a:avLst/>
            <a:gdLst>
              <a:gd name="T0" fmla="*/ 0 w 189865"/>
              <a:gd name="T1" fmla="*/ 0 h 180339"/>
              <a:gd name="T2" fmla="*/ 77085 w 189865"/>
              <a:gd name="T3" fmla="*/ 0 h 180339"/>
              <a:gd name="T4" fmla="*/ 77085 w 189865"/>
              <a:gd name="T5" fmla="*/ 174378 h 180339"/>
              <a:gd name="T6" fmla="*/ 0 w 189865"/>
              <a:gd name="T7" fmla="*/ 174378 h 180339"/>
              <a:gd name="T8" fmla="*/ 0 w 189865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65"/>
              <a:gd name="T16" fmla="*/ 0 h 180339"/>
              <a:gd name="T17" fmla="*/ 189865 w 189865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65" h="180339">
                <a:moveTo>
                  <a:pt x="0" y="0"/>
                </a:moveTo>
                <a:lnTo>
                  <a:pt x="189382" y="0"/>
                </a:lnTo>
                <a:lnTo>
                  <a:pt x="189382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9" name="object 25"/>
          <p:cNvSpPr>
            <a:spLocks/>
          </p:cNvSpPr>
          <p:nvPr/>
        </p:nvSpPr>
        <p:spPr bwMode="auto">
          <a:xfrm>
            <a:off x="5183188" y="5653088"/>
            <a:ext cx="141287" cy="179387"/>
          </a:xfrm>
          <a:custGeom>
            <a:avLst/>
            <a:gdLst>
              <a:gd name="T0" fmla="*/ 0 w 189865"/>
              <a:gd name="T1" fmla="*/ 0 h 180339"/>
              <a:gd name="T2" fmla="*/ 77085 w 189865"/>
              <a:gd name="T3" fmla="*/ 0 h 180339"/>
              <a:gd name="T4" fmla="*/ 77085 w 189865"/>
              <a:gd name="T5" fmla="*/ 174372 h 180339"/>
              <a:gd name="T6" fmla="*/ 0 w 189865"/>
              <a:gd name="T7" fmla="*/ 174372 h 180339"/>
              <a:gd name="T8" fmla="*/ 0 w 189865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65"/>
              <a:gd name="T16" fmla="*/ 0 h 180339"/>
              <a:gd name="T17" fmla="*/ 189865 w 189865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65" h="180339">
                <a:moveTo>
                  <a:pt x="0" y="0"/>
                </a:moveTo>
                <a:lnTo>
                  <a:pt x="189382" y="0"/>
                </a:lnTo>
                <a:lnTo>
                  <a:pt x="189382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0" name="object 26"/>
          <p:cNvSpPr txBox="1">
            <a:spLocks noChangeArrowheads="1"/>
          </p:cNvSpPr>
          <p:nvPr/>
        </p:nvSpPr>
        <p:spPr bwMode="auto">
          <a:xfrm>
            <a:off x="5367338" y="5256213"/>
            <a:ext cx="192881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Low risk (n=8,432)</a:t>
            </a:r>
            <a:endParaRPr lang="en-US" altLang="en-US" sz="1400">
              <a:latin typeface="Verdana" pitchFamily="34" charset="0"/>
            </a:endParaRPr>
          </a:p>
          <a:p>
            <a:pPr marL="12700">
              <a:lnSpc>
                <a:spcPct val="144000"/>
              </a:lnSpc>
              <a:spcBef>
                <a:spcPts val="438"/>
              </a:spcBef>
            </a:pPr>
            <a:r>
              <a:rPr lang="en-US" altLang="en-US" sz="1000">
                <a:solidFill>
                  <a:srgbClr val="001965"/>
                </a:solidFill>
                <a:latin typeface="Verdana" pitchFamily="34" charset="0"/>
              </a:rPr>
              <a:t>Intermediate risk n=4,691) </a:t>
            </a: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(High risk (n=711)</a:t>
            </a:r>
            <a:endParaRPr lang="en-US" altLang="en-US" sz="1400">
              <a:latin typeface="Verdana" pitchFamily="34" charset="0"/>
            </a:endParaRPr>
          </a:p>
        </p:txBody>
      </p:sp>
      <p:sp>
        <p:nvSpPr>
          <p:cNvPr id="16411" name="object 27"/>
          <p:cNvSpPr>
            <a:spLocks/>
          </p:cNvSpPr>
          <p:nvPr/>
        </p:nvSpPr>
        <p:spPr bwMode="auto">
          <a:xfrm>
            <a:off x="5183188" y="5959475"/>
            <a:ext cx="141287" cy="180975"/>
          </a:xfrm>
          <a:custGeom>
            <a:avLst/>
            <a:gdLst>
              <a:gd name="T0" fmla="*/ 0 w 189865"/>
              <a:gd name="T1" fmla="*/ 0 h 180339"/>
              <a:gd name="T2" fmla="*/ 77085 w 189865"/>
              <a:gd name="T3" fmla="*/ 0 h 180339"/>
              <a:gd name="T4" fmla="*/ 77085 w 189865"/>
              <a:gd name="T5" fmla="*/ 183840 h 180339"/>
              <a:gd name="T6" fmla="*/ 0 w 189865"/>
              <a:gd name="T7" fmla="*/ 183840 h 180339"/>
              <a:gd name="T8" fmla="*/ 0 w 189865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65"/>
              <a:gd name="T16" fmla="*/ 0 h 180339"/>
              <a:gd name="T17" fmla="*/ 189865 w 189865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65" h="180339">
                <a:moveTo>
                  <a:pt x="0" y="0"/>
                </a:moveTo>
                <a:lnTo>
                  <a:pt x="189382" y="0"/>
                </a:lnTo>
                <a:lnTo>
                  <a:pt x="189382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2" name="object 28"/>
          <p:cNvSpPr>
            <a:spLocks/>
          </p:cNvSpPr>
          <p:nvPr/>
        </p:nvSpPr>
        <p:spPr bwMode="auto">
          <a:xfrm>
            <a:off x="4244975" y="4527550"/>
            <a:ext cx="4432300" cy="0"/>
          </a:xfrm>
          <a:custGeom>
            <a:avLst/>
            <a:gdLst>
              <a:gd name="T0" fmla="*/ 0 w 5909945"/>
              <a:gd name="T1" fmla="*/ 2493378 w 5909945"/>
              <a:gd name="T2" fmla="*/ 0 60000 65536"/>
              <a:gd name="T3" fmla="*/ 0 60000 65536"/>
              <a:gd name="T4" fmla="*/ 0 w 5909945"/>
              <a:gd name="T5" fmla="*/ 5909945 w 59099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909945">
                <a:moveTo>
                  <a:pt x="0" y="0"/>
                </a:moveTo>
                <a:lnTo>
                  <a:pt x="5909386" y="0"/>
                </a:lnTo>
              </a:path>
            </a:pathLst>
          </a:custGeom>
          <a:noFill/>
          <a:ln w="9525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bject 29"/>
          <p:cNvSpPr txBox="1"/>
          <p:nvPr/>
        </p:nvSpPr>
        <p:spPr>
          <a:xfrm>
            <a:off x="4041775" y="4389438"/>
            <a:ext cx="115888" cy="258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6388" y="2289175"/>
            <a:ext cx="274637" cy="4445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**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415" name="object 31"/>
          <p:cNvSpPr>
            <a:spLocks/>
          </p:cNvSpPr>
          <p:nvPr/>
        </p:nvSpPr>
        <p:spPr bwMode="auto">
          <a:xfrm>
            <a:off x="4227513" y="2259013"/>
            <a:ext cx="11112" cy="2268537"/>
          </a:xfrm>
          <a:custGeom>
            <a:avLst/>
            <a:gdLst>
              <a:gd name="T0" fmla="*/ 8662 w 14604"/>
              <a:gd name="T1" fmla="*/ 2266871 h 2268854"/>
              <a:gd name="T2" fmla="*/ 0 w 14604"/>
              <a:gd name="T3" fmla="*/ 0 h 2268854"/>
              <a:gd name="T4" fmla="*/ 0 60000 65536"/>
              <a:gd name="T5" fmla="*/ 0 60000 65536"/>
              <a:gd name="T6" fmla="*/ 0 w 14604"/>
              <a:gd name="T7" fmla="*/ 0 h 2268854"/>
              <a:gd name="T8" fmla="*/ 14604 w 14604"/>
              <a:gd name="T9" fmla="*/ 2268854 h 2268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604" h="2268854">
                <a:moveTo>
                  <a:pt x="14287" y="226877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D3A3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object 32"/>
          <p:cNvSpPr txBox="1"/>
          <p:nvPr/>
        </p:nvSpPr>
        <p:spPr>
          <a:xfrm>
            <a:off x="344488" y="5943600"/>
            <a:ext cx="1570037" cy="3206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***p&lt;0.0001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vs.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low-risk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group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6075" y="6400800"/>
            <a:ext cx="2633663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Sävendahl L,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Eur J Endocrinol</a:t>
            </a:r>
            <a:r>
              <a:rPr sz="1000" spc="9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2016;174:681–91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648200"/>
            <a:ext cx="4572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all types of AEs were significantly higher in the high-risk than in the low-risk group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722438"/>
          </a:xfrm>
        </p:spPr>
        <p:txBody>
          <a:bodyPr/>
          <a:lstStyle/>
          <a:p>
            <a:r>
              <a:rPr lang="en-US" sz="2000" b="1" smtClean="0">
                <a:solidFill>
                  <a:srgbClr val="00B0F0"/>
                </a:solidFill>
              </a:rPr>
              <a:t>Is safety of childhood growth hormone therapy related to dose?</a:t>
            </a:r>
            <a:r>
              <a:rPr lang="fa-IR" sz="2000" b="1" smtClean="0">
                <a:solidFill>
                  <a:srgbClr val="00B0F0"/>
                </a:solidFill>
              </a:rPr>
              <a:t/>
            </a:r>
            <a:br>
              <a:rPr lang="fa-IR" sz="2000" b="1" smtClean="0">
                <a:solidFill>
                  <a:srgbClr val="00B0F0"/>
                </a:solidFill>
              </a:rPr>
            </a:br>
            <a:r>
              <a:rPr lang="en-US" sz="2000" b="1" smtClean="0">
                <a:solidFill>
                  <a:srgbClr val="00B0F0"/>
                </a:solidFill>
              </a:rPr>
              <a:t> Data from a large observational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fa-IR" dirty="0" smtClean="0"/>
          </a:p>
          <a:p>
            <a:pPr>
              <a:defRPr/>
            </a:pPr>
            <a:r>
              <a:rPr lang="en-US" sz="5100" b="1" dirty="0" err="1" smtClean="0"/>
              <a:t>NordiNet</a:t>
            </a:r>
            <a:r>
              <a:rPr lang="en-US" sz="5100" b="1" dirty="0" smtClean="0"/>
              <a:t>® (IOS</a:t>
            </a:r>
            <a:r>
              <a:rPr lang="en-US" sz="2800" b="1" dirty="0" smtClean="0"/>
              <a:t>)</a:t>
            </a:r>
          </a:p>
          <a:p>
            <a:pPr>
              <a:defRPr/>
            </a:pPr>
            <a:endParaRPr lang="fa-IR" dirty="0" smtClean="0"/>
          </a:p>
          <a:p>
            <a:pPr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 Long-term safety data (1998 – 2013) were collected on 13 834 growth hormone treated pediatric patients with short stature</a:t>
            </a:r>
            <a:endParaRPr lang="fa-IR" sz="3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 incidence rate of adverse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reation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 were significantly higher </a:t>
            </a:r>
            <a:r>
              <a:rPr lang="en-US" sz="3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the high- </a:t>
            </a:r>
            <a:r>
              <a:rPr lang="en-US" sz="3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3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the low-risk group</a:t>
            </a:r>
          </a:p>
          <a:p>
            <a:pPr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: 9.11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3.14</a:t>
            </a:r>
          </a:p>
          <a:p>
            <a:pPr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: 13.66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1.85</a:t>
            </a:r>
          </a:p>
          <a:p>
            <a:pPr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SADR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: 4.97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0.73 events</a:t>
            </a:r>
          </a:p>
          <a:p>
            <a:pPr>
              <a:defRPr/>
            </a:pP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3400" i="1" dirty="0" err="1" smtClean="0">
                <a:latin typeface="Arial" pitchFamily="34" charset="0"/>
                <a:cs typeface="Arial" pitchFamily="34" charset="0"/>
              </a:rPr>
              <a:t>cerebrovascular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 events were reported</a:t>
            </a:r>
          </a:p>
          <a:p>
            <a:pPr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No association between </a:t>
            </a:r>
            <a:r>
              <a:rPr lang="en-US" sz="3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growth hormone dose  in high risk group and the incidence of AEs during growth hormone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treatment in childhood    </a:t>
            </a:r>
            <a:endParaRPr lang="en-US" sz="3400" i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3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300" spc="-5" dirty="0" err="1" smtClean="0">
                <a:solidFill>
                  <a:srgbClr val="3D3A31"/>
                </a:solidFill>
                <a:latin typeface="Arial" pitchFamily="34" charset="0"/>
                <a:cs typeface="Arial" pitchFamily="34" charset="0"/>
              </a:rPr>
              <a:t>Eur</a:t>
            </a:r>
            <a:r>
              <a:rPr lang="en-US" sz="3300" spc="-5" dirty="0" smtClean="0">
                <a:solidFill>
                  <a:srgbClr val="3D3A31"/>
                </a:solidFill>
                <a:latin typeface="Arial" pitchFamily="34" charset="0"/>
                <a:cs typeface="Arial" pitchFamily="34" charset="0"/>
              </a:rPr>
              <a:t> J </a:t>
            </a:r>
            <a:r>
              <a:rPr lang="en-US" sz="3300" spc="-5" dirty="0" err="1" smtClean="0">
                <a:solidFill>
                  <a:srgbClr val="3D3A31"/>
                </a:solidFill>
                <a:latin typeface="Arial" pitchFamily="34" charset="0"/>
                <a:cs typeface="Arial" pitchFamily="34" charset="0"/>
              </a:rPr>
              <a:t>Endocrinol</a:t>
            </a:r>
            <a:r>
              <a:rPr lang="en-US" sz="3300" spc="95" dirty="0" smtClean="0">
                <a:solidFill>
                  <a:srgbClr val="3D3A3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spc="-5" dirty="0" smtClean="0">
                <a:solidFill>
                  <a:srgbClr val="3D3A31"/>
                </a:solidFill>
                <a:latin typeface="Arial" pitchFamily="34" charset="0"/>
                <a:cs typeface="Arial" pitchFamily="34" charset="0"/>
              </a:rPr>
              <a:t>2016;174:681–91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194550" cy="1306512"/>
          </a:xfrm>
        </p:spPr>
        <p:txBody>
          <a:bodyPr tIns="67945"/>
          <a:lstStyle/>
          <a:p>
            <a:pPr marL="12700" algn="ctr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000" b="1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IOS: </a:t>
            </a:r>
            <a:br>
              <a:rPr lang="en-US" altLang="en-U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incidence rates in relation  to GH dose up to first AE for children</a:t>
            </a: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366713" y="1395413"/>
            <a:ext cx="31115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1300" indent="-228600">
              <a:spcBef>
                <a:spcPts val="1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endParaRPr lang="en-US" altLang="en-US" sz="1800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endParaRPr lang="en-US" altLang="en-US" sz="1800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endParaRPr lang="en-US" altLang="en-US" sz="1800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Incidence of ADRs and  SADRs not related to GH  dose up to first AE</a:t>
            </a:r>
            <a:endParaRPr lang="en-US" altLang="en-US" sz="1800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For SAEs:</a:t>
            </a:r>
            <a:endParaRPr lang="en-US" altLang="en-US" sz="1800">
              <a:latin typeface="Verdana" pitchFamily="34" charset="0"/>
            </a:endParaRPr>
          </a:p>
          <a:p>
            <a:pPr marL="550863" lvl="1" indent="-22860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Incidence rates not related  to GH dose up to first AE  for low and high risk groups</a:t>
            </a:r>
            <a:endParaRPr lang="en-US" altLang="en-US" sz="1800">
              <a:latin typeface="Verdana" pitchFamily="34" charset="0"/>
            </a:endParaRP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7731125" y="6046788"/>
            <a:ext cx="1100138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4214813" y="4462463"/>
            <a:ext cx="115887" cy="258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438" name="object 6"/>
          <p:cNvSpPr txBox="1">
            <a:spLocks noChangeArrowheads="1"/>
          </p:cNvSpPr>
          <p:nvPr/>
        </p:nvSpPr>
        <p:spPr bwMode="auto">
          <a:xfrm>
            <a:off x="4117975" y="3805238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10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18439" name="object 7"/>
          <p:cNvSpPr txBox="1">
            <a:spLocks noChangeArrowheads="1"/>
          </p:cNvSpPr>
          <p:nvPr/>
        </p:nvSpPr>
        <p:spPr bwMode="auto">
          <a:xfrm>
            <a:off x="4117975" y="3148013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15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3306" y="2126575"/>
            <a:ext cx="492443" cy="2973705"/>
          </a:xfrm>
          <a:prstGeom prst="rect">
            <a:avLst/>
          </a:prstGeom>
        </p:spPr>
        <p:txBody>
          <a:bodyPr vert="vert270" lIns="0" tIns="13335" rIns="0" bIns="0">
            <a:spAutoFit/>
          </a:bodyPr>
          <a:lstStyle/>
          <a:p>
            <a:pPr marL="12700" marR="5080" indent="744855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Incidence rate  (event/1,000 patients</a:t>
            </a:r>
            <a:r>
              <a:rPr sz="1600" spc="55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years)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441" name="object 9"/>
          <p:cNvSpPr txBox="1">
            <a:spLocks noChangeArrowheads="1"/>
          </p:cNvSpPr>
          <p:nvPr/>
        </p:nvSpPr>
        <p:spPr bwMode="auto">
          <a:xfrm>
            <a:off x="4117975" y="1831975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25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18442" name="object 10"/>
          <p:cNvSpPr txBox="1">
            <a:spLocks noChangeArrowheads="1"/>
          </p:cNvSpPr>
          <p:nvPr/>
        </p:nvSpPr>
        <p:spPr bwMode="auto">
          <a:xfrm>
            <a:off x="4117975" y="2489200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20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18443" name="object 11"/>
          <p:cNvSpPr>
            <a:spLocks/>
          </p:cNvSpPr>
          <p:nvPr/>
        </p:nvSpPr>
        <p:spPr bwMode="auto">
          <a:xfrm>
            <a:off x="4505325" y="4879975"/>
            <a:ext cx="84138" cy="377825"/>
          </a:xfrm>
          <a:custGeom>
            <a:avLst/>
            <a:gdLst>
              <a:gd name="T0" fmla="*/ 0 w 113029"/>
              <a:gd name="T1" fmla="*/ 0 h 379095"/>
              <a:gd name="T2" fmla="*/ 46352 w 113029"/>
              <a:gd name="T3" fmla="*/ 0 h 379095"/>
              <a:gd name="T4" fmla="*/ 46352 w 113029"/>
              <a:gd name="T5" fmla="*/ 371352 h 379095"/>
              <a:gd name="T6" fmla="*/ 0 w 113029"/>
              <a:gd name="T7" fmla="*/ 371352 h 379095"/>
              <a:gd name="T8" fmla="*/ 0 w 113029"/>
              <a:gd name="T9" fmla="*/ 0 h 379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379095"/>
              <a:gd name="T17" fmla="*/ 113029 w 113029"/>
              <a:gd name="T18" fmla="*/ 379095 h 3790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379095">
                <a:moveTo>
                  <a:pt x="0" y="0"/>
                </a:moveTo>
                <a:lnTo>
                  <a:pt x="112788" y="0"/>
                </a:lnTo>
                <a:lnTo>
                  <a:pt x="112788" y="378904"/>
                </a:lnTo>
                <a:lnTo>
                  <a:pt x="0" y="378904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4" name="object 12"/>
          <p:cNvSpPr>
            <a:spLocks/>
          </p:cNvSpPr>
          <p:nvPr/>
        </p:nvSpPr>
        <p:spPr bwMode="auto">
          <a:xfrm>
            <a:off x="4591050" y="4900613"/>
            <a:ext cx="84138" cy="357187"/>
          </a:xfrm>
          <a:custGeom>
            <a:avLst/>
            <a:gdLst>
              <a:gd name="T0" fmla="*/ 0 w 111760"/>
              <a:gd name="T1" fmla="*/ 352314 h 358139"/>
              <a:gd name="T2" fmla="*/ 46352 w 111760"/>
              <a:gd name="T3" fmla="*/ 352314 h 358139"/>
              <a:gd name="T4" fmla="*/ 46352 w 111760"/>
              <a:gd name="T5" fmla="*/ 0 h 358139"/>
              <a:gd name="T6" fmla="*/ 0 w 111760"/>
              <a:gd name="T7" fmla="*/ 0 h 358139"/>
              <a:gd name="T8" fmla="*/ 0 w 111760"/>
              <a:gd name="T9" fmla="*/ 352314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60"/>
              <a:gd name="T16" fmla="*/ 0 h 358139"/>
              <a:gd name="T17" fmla="*/ 111760 w 111760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60" h="358139">
                <a:moveTo>
                  <a:pt x="0" y="357987"/>
                </a:moveTo>
                <a:lnTo>
                  <a:pt x="111556" y="357987"/>
                </a:lnTo>
                <a:lnTo>
                  <a:pt x="111556" y="0"/>
                </a:lnTo>
                <a:lnTo>
                  <a:pt x="0" y="0"/>
                </a:lnTo>
                <a:lnTo>
                  <a:pt x="0" y="357987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5" name="object 13"/>
          <p:cNvSpPr>
            <a:spLocks/>
          </p:cNvSpPr>
          <p:nvPr/>
        </p:nvSpPr>
        <p:spPr bwMode="auto">
          <a:xfrm>
            <a:off x="4675188" y="4810125"/>
            <a:ext cx="84137" cy="449263"/>
          </a:xfrm>
          <a:custGeom>
            <a:avLst/>
            <a:gdLst>
              <a:gd name="T0" fmla="*/ 0 w 113029"/>
              <a:gd name="T1" fmla="*/ 0 h 448945"/>
              <a:gd name="T2" fmla="*/ 46351 w 113029"/>
              <a:gd name="T3" fmla="*/ 0 h 448945"/>
              <a:gd name="T4" fmla="*/ 46351 w 113029"/>
              <a:gd name="T5" fmla="*/ 450385 h 448945"/>
              <a:gd name="T6" fmla="*/ 0 w 113029"/>
              <a:gd name="T7" fmla="*/ 450385 h 448945"/>
              <a:gd name="T8" fmla="*/ 0 w 113029"/>
              <a:gd name="T9" fmla="*/ 0 h 448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448945"/>
              <a:gd name="T17" fmla="*/ 113029 w 113029"/>
              <a:gd name="T18" fmla="*/ 448945 h 448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448945">
                <a:moveTo>
                  <a:pt x="0" y="0"/>
                </a:moveTo>
                <a:lnTo>
                  <a:pt x="112788" y="0"/>
                </a:lnTo>
                <a:lnTo>
                  <a:pt x="112788" y="448475"/>
                </a:lnTo>
                <a:lnTo>
                  <a:pt x="0" y="448475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6" name="object 14"/>
          <p:cNvSpPr>
            <a:spLocks/>
          </p:cNvSpPr>
          <p:nvPr/>
        </p:nvSpPr>
        <p:spPr bwMode="auto">
          <a:xfrm>
            <a:off x="4759325" y="4864100"/>
            <a:ext cx="84138" cy="393700"/>
          </a:xfrm>
          <a:custGeom>
            <a:avLst/>
            <a:gdLst>
              <a:gd name="T0" fmla="*/ 0 w 113029"/>
              <a:gd name="T1" fmla="*/ 0 h 394335"/>
              <a:gd name="T2" fmla="*/ 46350 w 113029"/>
              <a:gd name="T3" fmla="*/ 0 h 394335"/>
              <a:gd name="T4" fmla="*/ 46350 w 113029"/>
              <a:gd name="T5" fmla="*/ 390463 h 394335"/>
              <a:gd name="T6" fmla="*/ 0 w 113029"/>
              <a:gd name="T7" fmla="*/ 390463 h 394335"/>
              <a:gd name="T8" fmla="*/ 0 w 113029"/>
              <a:gd name="T9" fmla="*/ 0 h 39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394335"/>
              <a:gd name="T17" fmla="*/ 113029 w 113029"/>
              <a:gd name="T18" fmla="*/ 394335 h 3943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394335">
                <a:moveTo>
                  <a:pt x="0" y="0"/>
                </a:moveTo>
                <a:lnTo>
                  <a:pt x="112788" y="0"/>
                </a:lnTo>
                <a:lnTo>
                  <a:pt x="112788" y="394258"/>
                </a:lnTo>
                <a:lnTo>
                  <a:pt x="0" y="394258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7" name="object 15"/>
          <p:cNvSpPr>
            <a:spLocks/>
          </p:cNvSpPr>
          <p:nvPr/>
        </p:nvSpPr>
        <p:spPr bwMode="auto">
          <a:xfrm>
            <a:off x="4983163" y="5075238"/>
            <a:ext cx="84137" cy="184150"/>
          </a:xfrm>
          <a:custGeom>
            <a:avLst/>
            <a:gdLst>
              <a:gd name="T0" fmla="*/ 0 w 113029"/>
              <a:gd name="T1" fmla="*/ 0 h 182879"/>
              <a:gd name="T2" fmla="*/ 46349 w 113029"/>
              <a:gd name="T3" fmla="*/ 0 h 182879"/>
              <a:gd name="T4" fmla="*/ 46349 w 113029"/>
              <a:gd name="T5" fmla="*/ 190307 h 182879"/>
              <a:gd name="T6" fmla="*/ 0 w 113029"/>
              <a:gd name="T7" fmla="*/ 190307 h 182879"/>
              <a:gd name="T8" fmla="*/ 0 w 113029"/>
              <a:gd name="T9" fmla="*/ 0 h 182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182879"/>
              <a:gd name="T17" fmla="*/ 113029 w 113029"/>
              <a:gd name="T18" fmla="*/ 182879 h 182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182879">
                <a:moveTo>
                  <a:pt x="0" y="0"/>
                </a:moveTo>
                <a:lnTo>
                  <a:pt x="112788" y="0"/>
                </a:lnTo>
                <a:lnTo>
                  <a:pt x="112788" y="182562"/>
                </a:lnTo>
                <a:lnTo>
                  <a:pt x="0" y="182562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8" name="object 16"/>
          <p:cNvSpPr>
            <a:spLocks/>
          </p:cNvSpPr>
          <p:nvPr/>
        </p:nvSpPr>
        <p:spPr bwMode="auto">
          <a:xfrm>
            <a:off x="5067300" y="5089525"/>
            <a:ext cx="84138" cy="168275"/>
          </a:xfrm>
          <a:custGeom>
            <a:avLst/>
            <a:gdLst>
              <a:gd name="T0" fmla="*/ 0 w 111759"/>
              <a:gd name="T1" fmla="*/ 161811 h 169545"/>
              <a:gd name="T2" fmla="*/ 46349 w 111759"/>
              <a:gd name="T3" fmla="*/ 161811 h 169545"/>
              <a:gd name="T4" fmla="*/ 46349 w 111759"/>
              <a:gd name="T5" fmla="*/ 0 h 169545"/>
              <a:gd name="T6" fmla="*/ 0 w 111759"/>
              <a:gd name="T7" fmla="*/ 0 h 169545"/>
              <a:gd name="T8" fmla="*/ 0 w 111759"/>
              <a:gd name="T9" fmla="*/ 161811 h 169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59"/>
              <a:gd name="T16" fmla="*/ 0 h 169545"/>
              <a:gd name="T17" fmla="*/ 111759 w 111759"/>
              <a:gd name="T18" fmla="*/ 169545 h 169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59" h="169545">
                <a:moveTo>
                  <a:pt x="0" y="169278"/>
                </a:moveTo>
                <a:lnTo>
                  <a:pt x="111544" y="169278"/>
                </a:lnTo>
                <a:lnTo>
                  <a:pt x="111544" y="0"/>
                </a:lnTo>
                <a:lnTo>
                  <a:pt x="0" y="0"/>
                </a:lnTo>
                <a:lnTo>
                  <a:pt x="0" y="169278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9" name="object 17"/>
          <p:cNvSpPr>
            <a:spLocks/>
          </p:cNvSpPr>
          <p:nvPr/>
        </p:nvSpPr>
        <p:spPr bwMode="auto">
          <a:xfrm>
            <a:off x="5151438" y="4968875"/>
            <a:ext cx="84137" cy="290513"/>
          </a:xfrm>
          <a:custGeom>
            <a:avLst/>
            <a:gdLst>
              <a:gd name="T0" fmla="*/ 0 w 113029"/>
              <a:gd name="T1" fmla="*/ 0 h 289560"/>
              <a:gd name="T2" fmla="*/ 46351 w 113029"/>
              <a:gd name="T3" fmla="*/ 0 h 289560"/>
              <a:gd name="T4" fmla="*/ 46351 w 113029"/>
              <a:gd name="T5" fmla="*/ 295001 h 289560"/>
              <a:gd name="T6" fmla="*/ 0 w 113029"/>
              <a:gd name="T7" fmla="*/ 295001 h 289560"/>
              <a:gd name="T8" fmla="*/ 0 w 113029"/>
              <a:gd name="T9" fmla="*/ 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289560"/>
              <a:gd name="T17" fmla="*/ 113029 w 113029"/>
              <a:gd name="T18" fmla="*/ 289560 h 289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289560">
                <a:moveTo>
                  <a:pt x="0" y="0"/>
                </a:moveTo>
                <a:lnTo>
                  <a:pt x="112788" y="0"/>
                </a:lnTo>
                <a:lnTo>
                  <a:pt x="112788" y="289242"/>
                </a:lnTo>
                <a:lnTo>
                  <a:pt x="0" y="289242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0" name="object 18"/>
          <p:cNvSpPr>
            <a:spLocks/>
          </p:cNvSpPr>
          <p:nvPr/>
        </p:nvSpPr>
        <p:spPr bwMode="auto">
          <a:xfrm>
            <a:off x="5235575" y="5037138"/>
            <a:ext cx="85725" cy="222250"/>
          </a:xfrm>
          <a:custGeom>
            <a:avLst/>
            <a:gdLst>
              <a:gd name="T0" fmla="*/ 0 w 113029"/>
              <a:gd name="T1" fmla="*/ 0 h 220979"/>
              <a:gd name="T2" fmla="*/ 50885 w 113029"/>
              <a:gd name="T3" fmla="*/ 0 h 220979"/>
              <a:gd name="T4" fmla="*/ 50885 w 113029"/>
              <a:gd name="T5" fmla="*/ 228387 h 220979"/>
              <a:gd name="T6" fmla="*/ 0 w 113029"/>
              <a:gd name="T7" fmla="*/ 228387 h 220979"/>
              <a:gd name="T8" fmla="*/ 0 w 113029"/>
              <a:gd name="T9" fmla="*/ 0 h 220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220979"/>
              <a:gd name="T17" fmla="*/ 113029 w 113029"/>
              <a:gd name="T18" fmla="*/ 220979 h 220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220979">
                <a:moveTo>
                  <a:pt x="0" y="0"/>
                </a:moveTo>
                <a:lnTo>
                  <a:pt x="112788" y="0"/>
                </a:lnTo>
                <a:lnTo>
                  <a:pt x="112788" y="220662"/>
                </a:lnTo>
                <a:lnTo>
                  <a:pt x="0" y="220662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1" name="object 19"/>
          <p:cNvSpPr txBox="1">
            <a:spLocks noChangeArrowheads="1"/>
          </p:cNvSpPr>
          <p:nvPr/>
        </p:nvSpPr>
        <p:spPr bwMode="auto">
          <a:xfrm>
            <a:off x="4541838" y="5311775"/>
            <a:ext cx="1257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0">
            <a:spAutoFit/>
          </a:bodyPr>
          <a:lstStyle/>
          <a:p>
            <a:pPr marL="12700">
              <a:spcBef>
                <a:spcPts val="350"/>
              </a:spcBef>
              <a:tabLst>
                <a:tab pos="660400" algn="l"/>
                <a:tab pos="1231900" algn="l"/>
              </a:tabLst>
            </a:pPr>
            <a:r>
              <a:rPr lang="en-US" altLang="en-US" sz="900">
                <a:solidFill>
                  <a:srgbClr val="001965"/>
                </a:solidFill>
                <a:latin typeface="Verdana" pitchFamily="34" charset="0"/>
              </a:rPr>
              <a:t>ADR    SAE	    SADR</a:t>
            </a:r>
            <a:endParaRPr lang="en-US" altLang="en-US" sz="900">
              <a:latin typeface="Verdana" pitchFamily="34" charset="0"/>
            </a:endParaRPr>
          </a:p>
          <a:p>
            <a:pPr marL="12700" algn="ctr">
              <a:spcBef>
                <a:spcPts val="250"/>
              </a:spcBef>
              <a:tabLst>
                <a:tab pos="660400" algn="l"/>
                <a:tab pos="1231900" algn="l"/>
              </a:tabLst>
            </a:pPr>
            <a:r>
              <a:rPr lang="en-US" altLang="en-US" sz="1200">
                <a:solidFill>
                  <a:srgbClr val="001965"/>
                </a:solidFill>
                <a:latin typeface="Verdana" pitchFamily="34" charset="0"/>
              </a:rPr>
              <a:t>Low risk  (n=8,432)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8452" name="object 20"/>
          <p:cNvSpPr>
            <a:spLocks/>
          </p:cNvSpPr>
          <p:nvPr/>
        </p:nvSpPr>
        <p:spPr bwMode="auto">
          <a:xfrm>
            <a:off x="5543550" y="5168900"/>
            <a:ext cx="84138" cy="90488"/>
          </a:xfrm>
          <a:custGeom>
            <a:avLst/>
            <a:gdLst>
              <a:gd name="T0" fmla="*/ 0 w 111759"/>
              <a:gd name="T1" fmla="*/ 95069 h 89535"/>
              <a:gd name="T2" fmla="*/ 49056 w 111759"/>
              <a:gd name="T3" fmla="*/ 95069 h 89535"/>
              <a:gd name="T4" fmla="*/ 49056 w 111759"/>
              <a:gd name="T5" fmla="*/ 0 h 89535"/>
              <a:gd name="T6" fmla="*/ 0 w 111759"/>
              <a:gd name="T7" fmla="*/ 0 h 89535"/>
              <a:gd name="T8" fmla="*/ 0 w 111759"/>
              <a:gd name="T9" fmla="*/ 95069 h 89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59"/>
              <a:gd name="T16" fmla="*/ 0 h 89535"/>
              <a:gd name="T17" fmla="*/ 111759 w 111759"/>
              <a:gd name="T18" fmla="*/ 89535 h 89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59" h="89535">
                <a:moveTo>
                  <a:pt x="0" y="89217"/>
                </a:moveTo>
                <a:lnTo>
                  <a:pt x="111544" y="89217"/>
                </a:lnTo>
                <a:lnTo>
                  <a:pt x="111544" y="0"/>
                </a:lnTo>
                <a:lnTo>
                  <a:pt x="0" y="0"/>
                </a:lnTo>
                <a:lnTo>
                  <a:pt x="0" y="89217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3" name="object 21"/>
          <p:cNvSpPr>
            <a:spLocks/>
          </p:cNvSpPr>
          <p:nvPr/>
        </p:nvSpPr>
        <p:spPr bwMode="auto">
          <a:xfrm>
            <a:off x="5627688" y="5146675"/>
            <a:ext cx="85725" cy="111125"/>
          </a:xfrm>
          <a:custGeom>
            <a:avLst/>
            <a:gdLst>
              <a:gd name="T0" fmla="*/ 0 w 113029"/>
              <a:gd name="T1" fmla="*/ 0 h 111125"/>
              <a:gd name="T2" fmla="*/ 48115 w 113029"/>
              <a:gd name="T3" fmla="*/ 0 h 111125"/>
              <a:gd name="T4" fmla="*/ 48115 w 113029"/>
              <a:gd name="T5" fmla="*/ 111125 h 111125"/>
              <a:gd name="T6" fmla="*/ 0 w 113029"/>
              <a:gd name="T7" fmla="*/ 111125 h 111125"/>
              <a:gd name="T8" fmla="*/ 0 w 113029"/>
              <a:gd name="T9" fmla="*/ 0 h 111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111125"/>
              <a:gd name="T17" fmla="*/ 113029 w 113029"/>
              <a:gd name="T18" fmla="*/ 111125 h 111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111125">
                <a:moveTo>
                  <a:pt x="0" y="0"/>
                </a:moveTo>
                <a:lnTo>
                  <a:pt x="112788" y="0"/>
                </a:lnTo>
                <a:lnTo>
                  <a:pt x="112788" y="111125"/>
                </a:lnTo>
                <a:lnTo>
                  <a:pt x="0" y="111125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4" name="object 22"/>
          <p:cNvSpPr>
            <a:spLocks/>
          </p:cNvSpPr>
          <p:nvPr/>
        </p:nvSpPr>
        <p:spPr bwMode="auto">
          <a:xfrm>
            <a:off x="5713413" y="5168900"/>
            <a:ext cx="84137" cy="90488"/>
          </a:xfrm>
          <a:custGeom>
            <a:avLst/>
            <a:gdLst>
              <a:gd name="T0" fmla="*/ 0 w 113029"/>
              <a:gd name="T1" fmla="*/ 0 h 89535"/>
              <a:gd name="T2" fmla="*/ 46351 w 113029"/>
              <a:gd name="T3" fmla="*/ 0 h 89535"/>
              <a:gd name="T4" fmla="*/ 46351 w 113029"/>
              <a:gd name="T5" fmla="*/ 95069 h 89535"/>
              <a:gd name="T6" fmla="*/ 0 w 113029"/>
              <a:gd name="T7" fmla="*/ 95069 h 89535"/>
              <a:gd name="T8" fmla="*/ 0 w 113029"/>
              <a:gd name="T9" fmla="*/ 0 h 89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89535"/>
              <a:gd name="T17" fmla="*/ 113029 w 113029"/>
              <a:gd name="T18" fmla="*/ 89535 h 89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89535">
                <a:moveTo>
                  <a:pt x="0" y="0"/>
                </a:moveTo>
                <a:lnTo>
                  <a:pt x="112788" y="0"/>
                </a:lnTo>
                <a:lnTo>
                  <a:pt x="112788" y="89217"/>
                </a:lnTo>
                <a:lnTo>
                  <a:pt x="0" y="89217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5" name="object 23"/>
          <p:cNvSpPr>
            <a:spLocks/>
          </p:cNvSpPr>
          <p:nvPr/>
        </p:nvSpPr>
        <p:spPr bwMode="auto">
          <a:xfrm>
            <a:off x="5930900" y="4492625"/>
            <a:ext cx="84138" cy="766763"/>
          </a:xfrm>
          <a:custGeom>
            <a:avLst/>
            <a:gdLst>
              <a:gd name="T0" fmla="*/ 0 w 113029"/>
              <a:gd name="T1" fmla="*/ 0 h 766445"/>
              <a:gd name="T2" fmla="*/ 46350 w 113029"/>
              <a:gd name="T3" fmla="*/ 0 h 766445"/>
              <a:gd name="T4" fmla="*/ 46350 w 113029"/>
              <a:gd name="T5" fmla="*/ 768049 h 766445"/>
              <a:gd name="T6" fmla="*/ 0 w 113029"/>
              <a:gd name="T7" fmla="*/ 768049 h 766445"/>
              <a:gd name="T8" fmla="*/ 0 w 113029"/>
              <a:gd name="T9" fmla="*/ 0 h 766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766445"/>
              <a:gd name="T17" fmla="*/ 113029 w 113029"/>
              <a:gd name="T18" fmla="*/ 766445 h 766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766445">
                <a:moveTo>
                  <a:pt x="0" y="0"/>
                </a:moveTo>
                <a:lnTo>
                  <a:pt x="112788" y="0"/>
                </a:lnTo>
                <a:lnTo>
                  <a:pt x="112788" y="766140"/>
                </a:lnTo>
                <a:lnTo>
                  <a:pt x="0" y="766140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6" name="object 24"/>
          <p:cNvSpPr>
            <a:spLocks/>
          </p:cNvSpPr>
          <p:nvPr/>
        </p:nvSpPr>
        <p:spPr bwMode="auto">
          <a:xfrm>
            <a:off x="6015038" y="4940300"/>
            <a:ext cx="84137" cy="319088"/>
          </a:xfrm>
          <a:custGeom>
            <a:avLst/>
            <a:gdLst>
              <a:gd name="T0" fmla="*/ 0 w 111759"/>
              <a:gd name="T1" fmla="*/ 323417 h 318135"/>
              <a:gd name="T2" fmla="*/ 46353 w 111759"/>
              <a:gd name="T3" fmla="*/ 323417 h 318135"/>
              <a:gd name="T4" fmla="*/ 46353 w 111759"/>
              <a:gd name="T5" fmla="*/ 0 h 318135"/>
              <a:gd name="T6" fmla="*/ 0 w 111759"/>
              <a:gd name="T7" fmla="*/ 0 h 318135"/>
              <a:gd name="T8" fmla="*/ 0 w 111759"/>
              <a:gd name="T9" fmla="*/ 323417 h 318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59"/>
              <a:gd name="T16" fmla="*/ 0 h 318135"/>
              <a:gd name="T17" fmla="*/ 111759 w 111759"/>
              <a:gd name="T18" fmla="*/ 318135 h 318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59" h="318135">
                <a:moveTo>
                  <a:pt x="0" y="317665"/>
                </a:moveTo>
                <a:lnTo>
                  <a:pt x="111556" y="317665"/>
                </a:lnTo>
                <a:lnTo>
                  <a:pt x="111556" y="0"/>
                </a:lnTo>
                <a:lnTo>
                  <a:pt x="0" y="0"/>
                </a:lnTo>
                <a:lnTo>
                  <a:pt x="0" y="317665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7" name="object 25"/>
          <p:cNvSpPr>
            <a:spLocks/>
          </p:cNvSpPr>
          <p:nvPr/>
        </p:nvSpPr>
        <p:spPr bwMode="auto">
          <a:xfrm>
            <a:off x="6099175" y="4651375"/>
            <a:ext cx="84138" cy="606425"/>
          </a:xfrm>
          <a:custGeom>
            <a:avLst/>
            <a:gdLst>
              <a:gd name="T0" fmla="*/ 0 w 113029"/>
              <a:gd name="T1" fmla="*/ 0 h 606425"/>
              <a:gd name="T2" fmla="*/ 46352 w 113029"/>
              <a:gd name="T3" fmla="*/ 0 h 606425"/>
              <a:gd name="T4" fmla="*/ 46352 w 113029"/>
              <a:gd name="T5" fmla="*/ 606310 h 606425"/>
              <a:gd name="T6" fmla="*/ 0 w 113029"/>
              <a:gd name="T7" fmla="*/ 606310 h 606425"/>
              <a:gd name="T8" fmla="*/ 0 w 113029"/>
              <a:gd name="T9" fmla="*/ 0 h 606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606425"/>
              <a:gd name="T17" fmla="*/ 113029 w 113029"/>
              <a:gd name="T18" fmla="*/ 606425 h 606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606425">
                <a:moveTo>
                  <a:pt x="0" y="0"/>
                </a:moveTo>
                <a:lnTo>
                  <a:pt x="112788" y="0"/>
                </a:lnTo>
                <a:lnTo>
                  <a:pt x="112788" y="606310"/>
                </a:lnTo>
                <a:lnTo>
                  <a:pt x="0" y="606310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8" name="object 26"/>
          <p:cNvSpPr>
            <a:spLocks/>
          </p:cNvSpPr>
          <p:nvPr/>
        </p:nvSpPr>
        <p:spPr bwMode="auto">
          <a:xfrm>
            <a:off x="6184900" y="4900613"/>
            <a:ext cx="84138" cy="357187"/>
          </a:xfrm>
          <a:custGeom>
            <a:avLst/>
            <a:gdLst>
              <a:gd name="T0" fmla="*/ 0 w 113029"/>
              <a:gd name="T1" fmla="*/ 0 h 358139"/>
              <a:gd name="T2" fmla="*/ 46352 w 113029"/>
              <a:gd name="T3" fmla="*/ 0 h 358139"/>
              <a:gd name="T4" fmla="*/ 46352 w 113029"/>
              <a:gd name="T5" fmla="*/ 352314 h 358139"/>
              <a:gd name="T6" fmla="*/ 0 w 113029"/>
              <a:gd name="T7" fmla="*/ 352314 h 358139"/>
              <a:gd name="T8" fmla="*/ 0 w 113029"/>
              <a:gd name="T9" fmla="*/ 0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358139"/>
              <a:gd name="T17" fmla="*/ 113029 w 113029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358139">
                <a:moveTo>
                  <a:pt x="0" y="0"/>
                </a:moveTo>
                <a:lnTo>
                  <a:pt x="112788" y="0"/>
                </a:lnTo>
                <a:lnTo>
                  <a:pt x="112788" y="357987"/>
                </a:lnTo>
                <a:lnTo>
                  <a:pt x="0" y="357987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9" name="object 27"/>
          <p:cNvSpPr>
            <a:spLocks/>
          </p:cNvSpPr>
          <p:nvPr/>
        </p:nvSpPr>
        <p:spPr bwMode="auto">
          <a:xfrm>
            <a:off x="6407150" y="4592638"/>
            <a:ext cx="84138" cy="666750"/>
          </a:xfrm>
          <a:custGeom>
            <a:avLst/>
            <a:gdLst>
              <a:gd name="T0" fmla="*/ 0 w 113029"/>
              <a:gd name="T1" fmla="*/ 0 h 666114"/>
              <a:gd name="T2" fmla="*/ 46350 w 113029"/>
              <a:gd name="T3" fmla="*/ 0 h 666114"/>
              <a:gd name="T4" fmla="*/ 46350 w 113029"/>
              <a:gd name="T5" fmla="*/ 669582 h 666114"/>
              <a:gd name="T6" fmla="*/ 0 w 113029"/>
              <a:gd name="T7" fmla="*/ 669582 h 666114"/>
              <a:gd name="T8" fmla="*/ 0 w 113029"/>
              <a:gd name="T9" fmla="*/ 0 h 666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666114"/>
              <a:gd name="T17" fmla="*/ 113029 w 113029"/>
              <a:gd name="T18" fmla="*/ 666114 h 666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666114">
                <a:moveTo>
                  <a:pt x="0" y="0"/>
                </a:moveTo>
                <a:lnTo>
                  <a:pt x="112788" y="0"/>
                </a:lnTo>
                <a:lnTo>
                  <a:pt x="112788" y="665759"/>
                </a:lnTo>
                <a:lnTo>
                  <a:pt x="0" y="665759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0" name="object 28"/>
          <p:cNvSpPr>
            <a:spLocks/>
          </p:cNvSpPr>
          <p:nvPr/>
        </p:nvSpPr>
        <p:spPr bwMode="auto">
          <a:xfrm>
            <a:off x="6491288" y="4716463"/>
            <a:ext cx="84137" cy="541337"/>
          </a:xfrm>
          <a:custGeom>
            <a:avLst/>
            <a:gdLst>
              <a:gd name="T0" fmla="*/ 0 w 111759"/>
              <a:gd name="T1" fmla="*/ 539756 h 541654"/>
              <a:gd name="T2" fmla="*/ 49055 w 111759"/>
              <a:gd name="T3" fmla="*/ 539756 h 541654"/>
              <a:gd name="T4" fmla="*/ 49055 w 111759"/>
              <a:gd name="T5" fmla="*/ 0 h 541654"/>
              <a:gd name="T6" fmla="*/ 0 w 111759"/>
              <a:gd name="T7" fmla="*/ 0 h 541654"/>
              <a:gd name="T8" fmla="*/ 0 w 111759"/>
              <a:gd name="T9" fmla="*/ 539756 h 541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59"/>
              <a:gd name="T16" fmla="*/ 0 h 541654"/>
              <a:gd name="T17" fmla="*/ 111759 w 111759"/>
              <a:gd name="T18" fmla="*/ 541654 h 541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59" h="541654">
                <a:moveTo>
                  <a:pt x="0" y="541655"/>
                </a:moveTo>
                <a:lnTo>
                  <a:pt x="111544" y="541655"/>
                </a:lnTo>
                <a:lnTo>
                  <a:pt x="111544" y="0"/>
                </a:lnTo>
                <a:lnTo>
                  <a:pt x="0" y="0"/>
                </a:lnTo>
                <a:lnTo>
                  <a:pt x="0" y="541655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1" name="object 29"/>
          <p:cNvSpPr>
            <a:spLocks/>
          </p:cNvSpPr>
          <p:nvPr/>
        </p:nvSpPr>
        <p:spPr bwMode="auto">
          <a:xfrm>
            <a:off x="6575425" y="4651375"/>
            <a:ext cx="84138" cy="606425"/>
          </a:xfrm>
          <a:custGeom>
            <a:avLst/>
            <a:gdLst>
              <a:gd name="T0" fmla="*/ 0 w 113029"/>
              <a:gd name="T1" fmla="*/ 0 h 606425"/>
              <a:gd name="T2" fmla="*/ 46350 w 113029"/>
              <a:gd name="T3" fmla="*/ 0 h 606425"/>
              <a:gd name="T4" fmla="*/ 46350 w 113029"/>
              <a:gd name="T5" fmla="*/ 606310 h 606425"/>
              <a:gd name="T6" fmla="*/ 0 w 113029"/>
              <a:gd name="T7" fmla="*/ 606310 h 606425"/>
              <a:gd name="T8" fmla="*/ 0 w 113029"/>
              <a:gd name="T9" fmla="*/ 0 h 606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606425"/>
              <a:gd name="T17" fmla="*/ 113029 w 113029"/>
              <a:gd name="T18" fmla="*/ 606425 h 606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606425">
                <a:moveTo>
                  <a:pt x="0" y="0"/>
                </a:moveTo>
                <a:lnTo>
                  <a:pt x="112788" y="0"/>
                </a:lnTo>
                <a:lnTo>
                  <a:pt x="112788" y="606310"/>
                </a:lnTo>
                <a:lnTo>
                  <a:pt x="0" y="606310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2" name="object 30"/>
          <p:cNvSpPr>
            <a:spLocks/>
          </p:cNvSpPr>
          <p:nvPr/>
        </p:nvSpPr>
        <p:spPr bwMode="auto">
          <a:xfrm>
            <a:off x="6661150" y="4979988"/>
            <a:ext cx="84138" cy="277812"/>
          </a:xfrm>
          <a:custGeom>
            <a:avLst/>
            <a:gdLst>
              <a:gd name="T0" fmla="*/ 0 w 113029"/>
              <a:gd name="T1" fmla="*/ 0 h 278764"/>
              <a:gd name="T2" fmla="*/ 46352 w 113029"/>
              <a:gd name="T3" fmla="*/ 0 h 278764"/>
              <a:gd name="T4" fmla="*/ 46352 w 113029"/>
              <a:gd name="T5" fmla="*/ 273100 h 278764"/>
              <a:gd name="T6" fmla="*/ 0 w 113029"/>
              <a:gd name="T7" fmla="*/ 273100 h 278764"/>
              <a:gd name="T8" fmla="*/ 0 w 113029"/>
              <a:gd name="T9" fmla="*/ 0 h 278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278764"/>
              <a:gd name="T17" fmla="*/ 113029 w 113029"/>
              <a:gd name="T18" fmla="*/ 278764 h 2787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278764">
                <a:moveTo>
                  <a:pt x="0" y="0"/>
                </a:moveTo>
                <a:lnTo>
                  <a:pt x="112788" y="0"/>
                </a:lnTo>
                <a:lnTo>
                  <a:pt x="112788" y="278764"/>
                </a:lnTo>
                <a:lnTo>
                  <a:pt x="0" y="278764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3" name="object 31"/>
          <p:cNvSpPr txBox="1">
            <a:spLocks noChangeArrowheads="1"/>
          </p:cNvSpPr>
          <p:nvPr/>
        </p:nvSpPr>
        <p:spPr bwMode="auto">
          <a:xfrm>
            <a:off x="5965825" y="5311775"/>
            <a:ext cx="12557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0">
            <a:spAutoFit/>
          </a:bodyPr>
          <a:lstStyle/>
          <a:p>
            <a:pPr marL="12700">
              <a:spcBef>
                <a:spcPts val="350"/>
              </a:spcBef>
              <a:tabLst>
                <a:tab pos="660400" algn="l"/>
                <a:tab pos="1231900" algn="l"/>
              </a:tabLst>
            </a:pPr>
            <a:r>
              <a:rPr lang="en-US" altLang="en-US" sz="1000">
                <a:solidFill>
                  <a:srgbClr val="001965"/>
                </a:solidFill>
                <a:latin typeface="Verdana" pitchFamily="34" charset="0"/>
              </a:rPr>
              <a:t>ADR  SAE	SADR</a:t>
            </a:r>
            <a:endParaRPr lang="en-US" altLang="en-US" sz="1000">
              <a:latin typeface="Verdana" pitchFamily="34" charset="0"/>
            </a:endParaRPr>
          </a:p>
          <a:p>
            <a:pPr marL="12700" algn="ctr">
              <a:spcBef>
                <a:spcPts val="250"/>
              </a:spcBef>
              <a:tabLst>
                <a:tab pos="660400" algn="l"/>
                <a:tab pos="1231900" algn="l"/>
              </a:tabLst>
            </a:pPr>
            <a:r>
              <a:rPr lang="en-US" altLang="en-US" sz="1200">
                <a:solidFill>
                  <a:srgbClr val="001965"/>
                </a:solidFill>
                <a:latin typeface="Verdana" pitchFamily="34" charset="0"/>
              </a:rPr>
              <a:t>Intermediate risk  (n=4,691)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8464" name="object 32"/>
          <p:cNvSpPr>
            <a:spLocks noChangeArrowheads="1"/>
          </p:cNvSpPr>
          <p:nvPr/>
        </p:nvSpPr>
        <p:spPr bwMode="auto">
          <a:xfrm>
            <a:off x="6886575" y="5060950"/>
            <a:ext cx="334963" cy="196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8465" name="object 33"/>
          <p:cNvSpPr>
            <a:spLocks/>
          </p:cNvSpPr>
          <p:nvPr/>
        </p:nvSpPr>
        <p:spPr bwMode="auto">
          <a:xfrm>
            <a:off x="7343775" y="4475163"/>
            <a:ext cx="84138" cy="784225"/>
          </a:xfrm>
          <a:custGeom>
            <a:avLst/>
            <a:gdLst>
              <a:gd name="T0" fmla="*/ 0 w 113029"/>
              <a:gd name="T1" fmla="*/ 0 h 784225"/>
              <a:gd name="T2" fmla="*/ 46352 w 113029"/>
              <a:gd name="T3" fmla="*/ 0 h 784225"/>
              <a:gd name="T4" fmla="*/ 46352 w 113029"/>
              <a:gd name="T5" fmla="*/ 783869 h 784225"/>
              <a:gd name="T6" fmla="*/ 0 w 113029"/>
              <a:gd name="T7" fmla="*/ 783869 h 784225"/>
              <a:gd name="T8" fmla="*/ 0 w 113029"/>
              <a:gd name="T9" fmla="*/ 0 h 784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784225"/>
              <a:gd name="T17" fmla="*/ 113029 w 113029"/>
              <a:gd name="T18" fmla="*/ 784225 h 784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784225">
                <a:moveTo>
                  <a:pt x="0" y="0"/>
                </a:moveTo>
                <a:lnTo>
                  <a:pt x="112788" y="0"/>
                </a:lnTo>
                <a:lnTo>
                  <a:pt x="112788" y="783869"/>
                </a:lnTo>
                <a:lnTo>
                  <a:pt x="0" y="783869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6" name="object 34"/>
          <p:cNvSpPr>
            <a:spLocks/>
          </p:cNvSpPr>
          <p:nvPr/>
        </p:nvSpPr>
        <p:spPr bwMode="auto">
          <a:xfrm>
            <a:off x="7427913" y="4264025"/>
            <a:ext cx="85725" cy="993775"/>
          </a:xfrm>
          <a:custGeom>
            <a:avLst/>
            <a:gdLst>
              <a:gd name="T0" fmla="*/ 0 w 111759"/>
              <a:gd name="T1" fmla="*/ 987184 h 995045"/>
              <a:gd name="T2" fmla="*/ 50928 w 111759"/>
              <a:gd name="T3" fmla="*/ 987184 h 995045"/>
              <a:gd name="T4" fmla="*/ 50928 w 111759"/>
              <a:gd name="T5" fmla="*/ 0 h 995045"/>
              <a:gd name="T6" fmla="*/ 0 w 111759"/>
              <a:gd name="T7" fmla="*/ 0 h 995045"/>
              <a:gd name="T8" fmla="*/ 0 w 111759"/>
              <a:gd name="T9" fmla="*/ 987184 h 995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59"/>
              <a:gd name="T16" fmla="*/ 0 h 995045"/>
              <a:gd name="T17" fmla="*/ 111759 w 111759"/>
              <a:gd name="T18" fmla="*/ 995045 h 995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59" h="995045">
                <a:moveTo>
                  <a:pt x="0" y="994778"/>
                </a:moveTo>
                <a:lnTo>
                  <a:pt x="111556" y="994778"/>
                </a:lnTo>
                <a:lnTo>
                  <a:pt x="111556" y="0"/>
                </a:lnTo>
                <a:lnTo>
                  <a:pt x="0" y="0"/>
                </a:lnTo>
                <a:lnTo>
                  <a:pt x="0" y="994778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7" name="object 35"/>
          <p:cNvSpPr>
            <a:spLocks/>
          </p:cNvSpPr>
          <p:nvPr/>
        </p:nvSpPr>
        <p:spPr bwMode="auto">
          <a:xfrm>
            <a:off x="7513638" y="3468688"/>
            <a:ext cx="84137" cy="1789112"/>
          </a:xfrm>
          <a:custGeom>
            <a:avLst/>
            <a:gdLst>
              <a:gd name="T0" fmla="*/ 0 w 113029"/>
              <a:gd name="T1" fmla="*/ 0 h 1789429"/>
              <a:gd name="T2" fmla="*/ 46351 w 113029"/>
              <a:gd name="T3" fmla="*/ 0 h 1789429"/>
              <a:gd name="T4" fmla="*/ 46351 w 113029"/>
              <a:gd name="T5" fmla="*/ 1787528 h 1789429"/>
              <a:gd name="T6" fmla="*/ 0 w 113029"/>
              <a:gd name="T7" fmla="*/ 1787528 h 1789429"/>
              <a:gd name="T8" fmla="*/ 0 w 113029"/>
              <a:gd name="T9" fmla="*/ 0 h 1789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1789429"/>
              <a:gd name="T17" fmla="*/ 113029 w 113029"/>
              <a:gd name="T18" fmla="*/ 1789429 h 1789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1789429">
                <a:moveTo>
                  <a:pt x="0" y="0"/>
                </a:moveTo>
                <a:lnTo>
                  <a:pt x="112788" y="0"/>
                </a:lnTo>
                <a:lnTo>
                  <a:pt x="112788" y="1789430"/>
                </a:lnTo>
                <a:lnTo>
                  <a:pt x="0" y="1789430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8" name="object 36"/>
          <p:cNvSpPr>
            <a:spLocks/>
          </p:cNvSpPr>
          <p:nvPr/>
        </p:nvSpPr>
        <p:spPr bwMode="auto">
          <a:xfrm>
            <a:off x="7597775" y="4084638"/>
            <a:ext cx="84138" cy="1174750"/>
          </a:xfrm>
          <a:custGeom>
            <a:avLst/>
            <a:gdLst>
              <a:gd name="T0" fmla="*/ 0 w 113029"/>
              <a:gd name="T1" fmla="*/ 0 h 1174750"/>
              <a:gd name="T2" fmla="*/ 46350 w 113029"/>
              <a:gd name="T3" fmla="*/ 0 h 1174750"/>
              <a:gd name="T4" fmla="*/ 46350 w 113029"/>
              <a:gd name="T5" fmla="*/ 1174394 h 1174750"/>
              <a:gd name="T6" fmla="*/ 0 w 113029"/>
              <a:gd name="T7" fmla="*/ 1174394 h 1174750"/>
              <a:gd name="T8" fmla="*/ 0 w 113029"/>
              <a:gd name="T9" fmla="*/ 0 h 117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1174750"/>
              <a:gd name="T17" fmla="*/ 113029 w 113029"/>
              <a:gd name="T18" fmla="*/ 1174750 h 1174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1174750">
                <a:moveTo>
                  <a:pt x="0" y="0"/>
                </a:moveTo>
                <a:lnTo>
                  <a:pt x="112788" y="0"/>
                </a:lnTo>
                <a:lnTo>
                  <a:pt x="112788" y="1174394"/>
                </a:lnTo>
                <a:lnTo>
                  <a:pt x="0" y="1174394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9" name="object 37"/>
          <p:cNvSpPr>
            <a:spLocks/>
          </p:cNvSpPr>
          <p:nvPr/>
        </p:nvSpPr>
        <p:spPr bwMode="auto">
          <a:xfrm>
            <a:off x="7820025" y="3943350"/>
            <a:ext cx="85725" cy="1314450"/>
          </a:xfrm>
          <a:custGeom>
            <a:avLst/>
            <a:gdLst>
              <a:gd name="T0" fmla="*/ 0 w 113029"/>
              <a:gd name="T1" fmla="*/ 0 h 1315720"/>
              <a:gd name="T2" fmla="*/ 50885 w 113029"/>
              <a:gd name="T3" fmla="*/ 0 h 1315720"/>
              <a:gd name="T4" fmla="*/ 50885 w 113029"/>
              <a:gd name="T5" fmla="*/ 1307941 h 1315720"/>
              <a:gd name="T6" fmla="*/ 0 w 113029"/>
              <a:gd name="T7" fmla="*/ 1307941 h 1315720"/>
              <a:gd name="T8" fmla="*/ 0 w 113029"/>
              <a:gd name="T9" fmla="*/ 0 h 1315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1315720"/>
              <a:gd name="T17" fmla="*/ 113029 w 113029"/>
              <a:gd name="T18" fmla="*/ 1315720 h 1315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1315720">
                <a:moveTo>
                  <a:pt x="0" y="0"/>
                </a:moveTo>
                <a:lnTo>
                  <a:pt x="112788" y="0"/>
                </a:lnTo>
                <a:lnTo>
                  <a:pt x="112788" y="1315542"/>
                </a:lnTo>
                <a:lnTo>
                  <a:pt x="0" y="1315542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0" name="object 38"/>
          <p:cNvSpPr>
            <a:spLocks/>
          </p:cNvSpPr>
          <p:nvPr/>
        </p:nvSpPr>
        <p:spPr bwMode="auto">
          <a:xfrm>
            <a:off x="7905750" y="2427288"/>
            <a:ext cx="84138" cy="2830512"/>
          </a:xfrm>
          <a:custGeom>
            <a:avLst/>
            <a:gdLst>
              <a:gd name="T0" fmla="*/ 0 w 113029"/>
              <a:gd name="T1" fmla="*/ 0 h 2830829"/>
              <a:gd name="T2" fmla="*/ 46352 w 113029"/>
              <a:gd name="T3" fmla="*/ 0 h 2830829"/>
              <a:gd name="T4" fmla="*/ 46352 w 113029"/>
              <a:gd name="T5" fmla="*/ 2828844 h 2830829"/>
              <a:gd name="T6" fmla="*/ 0 w 113029"/>
              <a:gd name="T7" fmla="*/ 2828844 h 2830829"/>
              <a:gd name="T8" fmla="*/ 0 w 113029"/>
              <a:gd name="T9" fmla="*/ 0 h 2830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2830829"/>
              <a:gd name="T17" fmla="*/ 113029 w 113029"/>
              <a:gd name="T18" fmla="*/ 2830829 h 2830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2830829">
                <a:moveTo>
                  <a:pt x="0" y="0"/>
                </a:moveTo>
                <a:lnTo>
                  <a:pt x="112788" y="0"/>
                </a:lnTo>
                <a:lnTo>
                  <a:pt x="112788" y="2830741"/>
                </a:lnTo>
                <a:lnTo>
                  <a:pt x="0" y="2830741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1" name="object 39"/>
          <p:cNvSpPr>
            <a:spLocks/>
          </p:cNvSpPr>
          <p:nvPr/>
        </p:nvSpPr>
        <p:spPr bwMode="auto">
          <a:xfrm>
            <a:off x="7989888" y="3263900"/>
            <a:ext cx="84137" cy="1993900"/>
          </a:xfrm>
          <a:custGeom>
            <a:avLst/>
            <a:gdLst>
              <a:gd name="T0" fmla="*/ 0 w 113029"/>
              <a:gd name="T1" fmla="*/ 0 h 1995170"/>
              <a:gd name="T2" fmla="*/ 46351 w 113029"/>
              <a:gd name="T3" fmla="*/ 0 h 1995170"/>
              <a:gd name="T4" fmla="*/ 46351 w 113029"/>
              <a:gd name="T5" fmla="*/ 1987296 h 1995170"/>
              <a:gd name="T6" fmla="*/ 0 w 113029"/>
              <a:gd name="T7" fmla="*/ 1987296 h 1995170"/>
              <a:gd name="T8" fmla="*/ 0 w 113029"/>
              <a:gd name="T9" fmla="*/ 0 h 199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1995170"/>
              <a:gd name="T17" fmla="*/ 113029 w 113029"/>
              <a:gd name="T18" fmla="*/ 1995170 h 1995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1995170">
                <a:moveTo>
                  <a:pt x="0" y="0"/>
                </a:moveTo>
                <a:lnTo>
                  <a:pt x="112788" y="0"/>
                </a:lnTo>
                <a:lnTo>
                  <a:pt x="112788" y="1994903"/>
                </a:lnTo>
                <a:lnTo>
                  <a:pt x="0" y="1994903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2" name="object 40"/>
          <p:cNvSpPr>
            <a:spLocks/>
          </p:cNvSpPr>
          <p:nvPr/>
        </p:nvSpPr>
        <p:spPr bwMode="auto">
          <a:xfrm>
            <a:off x="8074025" y="4968875"/>
            <a:ext cx="85725" cy="290513"/>
          </a:xfrm>
          <a:custGeom>
            <a:avLst/>
            <a:gdLst>
              <a:gd name="T0" fmla="*/ 0 w 113029"/>
              <a:gd name="T1" fmla="*/ 0 h 289560"/>
              <a:gd name="T2" fmla="*/ 50885 w 113029"/>
              <a:gd name="T3" fmla="*/ 0 h 289560"/>
              <a:gd name="T4" fmla="*/ 50885 w 113029"/>
              <a:gd name="T5" fmla="*/ 295001 h 289560"/>
              <a:gd name="T6" fmla="*/ 0 w 113029"/>
              <a:gd name="T7" fmla="*/ 295001 h 289560"/>
              <a:gd name="T8" fmla="*/ 0 w 113029"/>
              <a:gd name="T9" fmla="*/ 0 h 289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289560"/>
              <a:gd name="T17" fmla="*/ 113029 w 113029"/>
              <a:gd name="T18" fmla="*/ 289560 h 289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289560">
                <a:moveTo>
                  <a:pt x="0" y="0"/>
                </a:moveTo>
                <a:lnTo>
                  <a:pt x="112788" y="0"/>
                </a:lnTo>
                <a:lnTo>
                  <a:pt x="112788" y="289242"/>
                </a:lnTo>
                <a:lnTo>
                  <a:pt x="0" y="289242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9" name="object 41"/>
          <p:cNvSpPr txBox="1">
            <a:spLocks noChangeArrowheads="1"/>
          </p:cNvSpPr>
          <p:nvPr/>
        </p:nvSpPr>
        <p:spPr bwMode="auto">
          <a:xfrm>
            <a:off x="7380288" y="5311775"/>
            <a:ext cx="13827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0">
            <a:spAutoFit/>
          </a:bodyPr>
          <a:lstStyle/>
          <a:p>
            <a:pPr marL="12700">
              <a:spcBef>
                <a:spcPts val="350"/>
              </a:spcBef>
              <a:tabLst>
                <a:tab pos="660400" algn="l"/>
              </a:tabLst>
              <a:defRPr/>
            </a:pPr>
            <a:r>
              <a:rPr lang="en-US" altLang="en-US" sz="1000" dirty="0">
                <a:solidFill>
                  <a:srgbClr val="001965"/>
                </a:solidFill>
                <a:latin typeface="Verdana" pitchFamily="34" charset="0"/>
              </a:rPr>
              <a:t>ADR	</a:t>
            </a:r>
            <a:r>
              <a:rPr lang="en-US" altLang="en-US" sz="1050" baseline="2000" dirty="0">
                <a:solidFill>
                  <a:srgbClr val="001965"/>
                </a:solidFill>
                <a:latin typeface="Verdana" pitchFamily="34" charset="0"/>
              </a:rPr>
              <a:t>SAE</a:t>
            </a:r>
            <a:endParaRPr lang="en-US" altLang="en-US" sz="1050" baseline="2000" dirty="0">
              <a:latin typeface="Verdana" pitchFamily="34" charset="0"/>
            </a:endParaRPr>
          </a:p>
          <a:p>
            <a:pPr marL="12700">
              <a:spcBef>
                <a:spcPts val="250"/>
              </a:spcBef>
              <a:tabLst>
                <a:tab pos="660400" algn="l"/>
              </a:tabLst>
              <a:defRPr/>
            </a:pPr>
            <a:r>
              <a:rPr lang="en-US" altLang="en-US" sz="1200" dirty="0">
                <a:solidFill>
                  <a:srgbClr val="001965"/>
                </a:solidFill>
                <a:latin typeface="Verdana" pitchFamily="34" charset="0"/>
              </a:rPr>
              <a:t>High risk  (n=711)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94688" y="5343525"/>
            <a:ext cx="342900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spc="-20" dirty="0">
                <a:solidFill>
                  <a:srgbClr val="001965"/>
                </a:solidFill>
                <a:latin typeface="Verdana"/>
                <a:cs typeface="Verdana"/>
              </a:rPr>
              <a:t>S</a:t>
            </a:r>
            <a:r>
              <a:rPr sz="800" spc="-5" dirty="0">
                <a:solidFill>
                  <a:srgbClr val="001965"/>
                </a:solidFill>
                <a:latin typeface="Verdana"/>
                <a:cs typeface="Verdana"/>
              </a:rPr>
              <a:t>AD</a:t>
            </a:r>
            <a:r>
              <a:rPr sz="800" dirty="0">
                <a:solidFill>
                  <a:srgbClr val="001965"/>
                </a:solidFill>
                <a:latin typeface="Verdana"/>
                <a:cs typeface="Verdana"/>
              </a:rPr>
              <a:t>R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475" name="object 43"/>
          <p:cNvSpPr>
            <a:spLocks/>
          </p:cNvSpPr>
          <p:nvPr/>
        </p:nvSpPr>
        <p:spPr bwMode="auto">
          <a:xfrm>
            <a:off x="8383588" y="4592638"/>
            <a:ext cx="82550" cy="666750"/>
          </a:xfrm>
          <a:custGeom>
            <a:avLst/>
            <a:gdLst>
              <a:gd name="T0" fmla="*/ 0 w 108584"/>
              <a:gd name="T1" fmla="*/ 669582 h 666114"/>
              <a:gd name="T2" fmla="*/ 48614 w 108584"/>
              <a:gd name="T3" fmla="*/ 669582 h 666114"/>
              <a:gd name="T4" fmla="*/ 48614 w 108584"/>
              <a:gd name="T5" fmla="*/ 0 h 666114"/>
              <a:gd name="T6" fmla="*/ 0 w 108584"/>
              <a:gd name="T7" fmla="*/ 0 h 666114"/>
              <a:gd name="T8" fmla="*/ 0 w 108584"/>
              <a:gd name="T9" fmla="*/ 669582 h 666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584"/>
              <a:gd name="T16" fmla="*/ 0 h 666114"/>
              <a:gd name="T17" fmla="*/ 108584 w 108584"/>
              <a:gd name="T18" fmla="*/ 666114 h 666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584" h="666114">
                <a:moveTo>
                  <a:pt x="0" y="665759"/>
                </a:moveTo>
                <a:lnTo>
                  <a:pt x="108292" y="665759"/>
                </a:lnTo>
                <a:lnTo>
                  <a:pt x="108292" y="0"/>
                </a:lnTo>
                <a:lnTo>
                  <a:pt x="0" y="0"/>
                </a:lnTo>
                <a:lnTo>
                  <a:pt x="0" y="665759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6" name="object 44"/>
          <p:cNvSpPr>
            <a:spLocks/>
          </p:cNvSpPr>
          <p:nvPr/>
        </p:nvSpPr>
        <p:spPr bwMode="auto">
          <a:xfrm>
            <a:off x="8466138" y="4264025"/>
            <a:ext cx="85725" cy="993775"/>
          </a:xfrm>
          <a:custGeom>
            <a:avLst/>
            <a:gdLst>
              <a:gd name="T0" fmla="*/ 0 w 113029"/>
              <a:gd name="T1" fmla="*/ 0 h 995045"/>
              <a:gd name="T2" fmla="*/ 50885 w 113029"/>
              <a:gd name="T3" fmla="*/ 0 h 995045"/>
              <a:gd name="T4" fmla="*/ 50885 w 113029"/>
              <a:gd name="T5" fmla="*/ 987184 h 995045"/>
              <a:gd name="T6" fmla="*/ 0 w 113029"/>
              <a:gd name="T7" fmla="*/ 987184 h 995045"/>
              <a:gd name="T8" fmla="*/ 0 w 113029"/>
              <a:gd name="T9" fmla="*/ 0 h 995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995045"/>
              <a:gd name="T17" fmla="*/ 113029 w 113029"/>
              <a:gd name="T18" fmla="*/ 995045 h 995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995045">
                <a:moveTo>
                  <a:pt x="0" y="0"/>
                </a:moveTo>
                <a:lnTo>
                  <a:pt x="112788" y="0"/>
                </a:lnTo>
                <a:lnTo>
                  <a:pt x="112788" y="994778"/>
                </a:lnTo>
                <a:lnTo>
                  <a:pt x="0" y="994778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7" name="object 45"/>
          <p:cNvSpPr>
            <a:spLocks/>
          </p:cNvSpPr>
          <p:nvPr/>
        </p:nvSpPr>
        <p:spPr bwMode="auto">
          <a:xfrm>
            <a:off x="8299450" y="4475163"/>
            <a:ext cx="84138" cy="784225"/>
          </a:xfrm>
          <a:custGeom>
            <a:avLst/>
            <a:gdLst>
              <a:gd name="T0" fmla="*/ 0 w 113029"/>
              <a:gd name="T1" fmla="*/ 0 h 784225"/>
              <a:gd name="T2" fmla="*/ 46350 w 113029"/>
              <a:gd name="T3" fmla="*/ 0 h 784225"/>
              <a:gd name="T4" fmla="*/ 46350 w 113029"/>
              <a:gd name="T5" fmla="*/ 783856 h 784225"/>
              <a:gd name="T6" fmla="*/ 0 w 113029"/>
              <a:gd name="T7" fmla="*/ 783856 h 784225"/>
              <a:gd name="T8" fmla="*/ 0 w 113029"/>
              <a:gd name="T9" fmla="*/ 0 h 784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29"/>
              <a:gd name="T16" fmla="*/ 0 h 784225"/>
              <a:gd name="T17" fmla="*/ 113029 w 113029"/>
              <a:gd name="T18" fmla="*/ 784225 h 784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29" h="784225">
                <a:moveTo>
                  <a:pt x="0" y="0"/>
                </a:moveTo>
                <a:lnTo>
                  <a:pt x="112788" y="0"/>
                </a:lnTo>
                <a:lnTo>
                  <a:pt x="112788" y="783856"/>
                </a:lnTo>
                <a:lnTo>
                  <a:pt x="0" y="783856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8" name="object 46"/>
          <p:cNvSpPr>
            <a:spLocks/>
          </p:cNvSpPr>
          <p:nvPr/>
        </p:nvSpPr>
        <p:spPr bwMode="auto">
          <a:xfrm>
            <a:off x="4416425" y="5257800"/>
            <a:ext cx="4211638" cy="0"/>
          </a:xfrm>
          <a:custGeom>
            <a:avLst/>
            <a:gdLst>
              <a:gd name="T0" fmla="*/ 0 w 5616575"/>
              <a:gd name="T1" fmla="*/ 2368549 w 5616575"/>
              <a:gd name="T2" fmla="*/ 0 60000 65536"/>
              <a:gd name="T3" fmla="*/ 0 60000 65536"/>
              <a:gd name="T4" fmla="*/ 0 w 5616575"/>
              <a:gd name="T5" fmla="*/ 5616575 w 5616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616575">
                <a:moveTo>
                  <a:pt x="0" y="0"/>
                </a:moveTo>
                <a:lnTo>
                  <a:pt x="5616448" y="0"/>
                </a:lnTo>
              </a:path>
            </a:pathLst>
          </a:custGeom>
          <a:noFill/>
          <a:ln w="9525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47"/>
          <p:cNvSpPr txBox="1"/>
          <p:nvPr/>
        </p:nvSpPr>
        <p:spPr>
          <a:xfrm>
            <a:off x="4214813" y="5121275"/>
            <a:ext cx="115887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480" name="object 48"/>
          <p:cNvSpPr txBox="1">
            <a:spLocks noChangeArrowheads="1"/>
          </p:cNvSpPr>
          <p:nvPr/>
        </p:nvSpPr>
        <p:spPr bwMode="auto">
          <a:xfrm>
            <a:off x="6523038" y="4225925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*</a:t>
            </a:r>
            <a:endParaRPr lang="en-US" altLang="en-US" sz="1400">
              <a:latin typeface="Verdana" pitchFamily="34" charset="0"/>
            </a:endParaRPr>
          </a:p>
        </p:txBody>
      </p:sp>
      <p:sp>
        <p:nvSpPr>
          <p:cNvPr id="18481" name="object 49"/>
          <p:cNvSpPr>
            <a:spLocks/>
          </p:cNvSpPr>
          <p:nvPr/>
        </p:nvSpPr>
        <p:spPr bwMode="auto">
          <a:xfrm>
            <a:off x="6373813" y="4416425"/>
            <a:ext cx="404812" cy="101600"/>
          </a:xfrm>
          <a:custGeom>
            <a:avLst/>
            <a:gdLst>
              <a:gd name="T0" fmla="*/ 0 w 540384"/>
              <a:gd name="T1" fmla="*/ 107655 h 100329"/>
              <a:gd name="T2" fmla="*/ 0 w 540384"/>
              <a:gd name="T3" fmla="*/ 0 h 100329"/>
              <a:gd name="T4" fmla="*/ 113985 w 540384"/>
              <a:gd name="T5" fmla="*/ 0 h 100329"/>
              <a:gd name="T6" fmla="*/ 226220 w 540384"/>
              <a:gd name="T7" fmla="*/ 0 h 100329"/>
              <a:gd name="T8" fmla="*/ 226223 w 540384"/>
              <a:gd name="T9" fmla="*/ 8460 h 100329"/>
              <a:gd name="T10" fmla="*/ 226224 w 540384"/>
              <a:gd name="T11" fmla="*/ 31529 h 100329"/>
              <a:gd name="T12" fmla="*/ 226225 w 540384"/>
              <a:gd name="T13" fmla="*/ 65748 h 100329"/>
              <a:gd name="T14" fmla="*/ 226225 w 540384"/>
              <a:gd name="T15" fmla="*/ 107655 h 100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384"/>
              <a:gd name="T25" fmla="*/ 0 h 100329"/>
              <a:gd name="T26" fmla="*/ 540384 w 540384"/>
              <a:gd name="T27" fmla="*/ 100329 h 100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384" h="100329">
                <a:moveTo>
                  <a:pt x="0" y="99822"/>
                </a:moveTo>
                <a:lnTo>
                  <a:pt x="0" y="0"/>
                </a:lnTo>
                <a:lnTo>
                  <a:pt x="272097" y="0"/>
                </a:lnTo>
                <a:lnTo>
                  <a:pt x="540016" y="0"/>
                </a:lnTo>
                <a:lnTo>
                  <a:pt x="540024" y="7844"/>
                </a:lnTo>
                <a:lnTo>
                  <a:pt x="540027" y="29236"/>
                </a:lnTo>
                <a:lnTo>
                  <a:pt x="540029" y="60966"/>
                </a:lnTo>
                <a:lnTo>
                  <a:pt x="540029" y="99822"/>
                </a:lnTo>
              </a:path>
            </a:pathLst>
          </a:custGeom>
          <a:noFill/>
          <a:ln w="9524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2" name="object 50"/>
          <p:cNvSpPr>
            <a:spLocks/>
          </p:cNvSpPr>
          <p:nvPr/>
        </p:nvSpPr>
        <p:spPr bwMode="auto">
          <a:xfrm>
            <a:off x="4865688" y="1725613"/>
            <a:ext cx="133350" cy="180975"/>
          </a:xfrm>
          <a:custGeom>
            <a:avLst/>
            <a:gdLst>
              <a:gd name="T0" fmla="*/ 0 w 180340"/>
              <a:gd name="T1" fmla="*/ 0 h 180339"/>
              <a:gd name="T2" fmla="*/ 72266 w 180340"/>
              <a:gd name="T3" fmla="*/ 0 h 180339"/>
              <a:gd name="T4" fmla="*/ 72266 w 180340"/>
              <a:gd name="T5" fmla="*/ 183840 h 180339"/>
              <a:gd name="T6" fmla="*/ 0 w 180340"/>
              <a:gd name="T7" fmla="*/ 183840 h 180339"/>
              <a:gd name="T8" fmla="*/ 0 w 18034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180339"/>
              <a:gd name="T17" fmla="*/ 180340 w 180340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180339">
                <a:moveTo>
                  <a:pt x="0" y="0"/>
                </a:moveTo>
                <a:lnTo>
                  <a:pt x="179997" y="0"/>
                </a:lnTo>
                <a:lnTo>
                  <a:pt x="179997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3" name="object 51"/>
          <p:cNvSpPr>
            <a:spLocks/>
          </p:cNvSpPr>
          <p:nvPr/>
        </p:nvSpPr>
        <p:spPr bwMode="auto">
          <a:xfrm>
            <a:off x="6388100" y="1725613"/>
            <a:ext cx="134938" cy="180975"/>
          </a:xfrm>
          <a:custGeom>
            <a:avLst/>
            <a:gdLst>
              <a:gd name="T0" fmla="*/ 0 w 180340"/>
              <a:gd name="T1" fmla="*/ 0 h 180339"/>
              <a:gd name="T2" fmla="*/ 76651 w 180340"/>
              <a:gd name="T3" fmla="*/ 0 h 180339"/>
              <a:gd name="T4" fmla="*/ 76651 w 180340"/>
              <a:gd name="T5" fmla="*/ 183840 h 180339"/>
              <a:gd name="T6" fmla="*/ 0 w 180340"/>
              <a:gd name="T7" fmla="*/ 183840 h 180339"/>
              <a:gd name="T8" fmla="*/ 0 w 18034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180339"/>
              <a:gd name="T17" fmla="*/ 180340 w 180340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180339">
                <a:moveTo>
                  <a:pt x="0" y="0"/>
                </a:moveTo>
                <a:lnTo>
                  <a:pt x="179997" y="0"/>
                </a:lnTo>
                <a:lnTo>
                  <a:pt x="179997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700" name="object 52"/>
          <p:cNvSpPr txBox="1">
            <a:spLocks noChangeArrowheads="1"/>
          </p:cNvSpPr>
          <p:nvPr/>
        </p:nvSpPr>
        <p:spPr bwMode="auto">
          <a:xfrm>
            <a:off x="5043488" y="1676400"/>
            <a:ext cx="11922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lnSpc>
                <a:spcPct val="144000"/>
              </a:lnSpc>
              <a:spcBef>
                <a:spcPts val="100"/>
              </a:spcBef>
              <a:defRPr/>
            </a:pPr>
            <a:r>
              <a:rPr lang="en-US" altLang="en-US" sz="1100" dirty="0">
                <a:solidFill>
                  <a:srgbClr val="001965"/>
                </a:solidFill>
                <a:latin typeface="Verdana" pitchFamily="34" charset="0"/>
              </a:rPr>
              <a:t>0─20µg/kg/day  </a:t>
            </a:r>
            <a:r>
              <a:rPr lang="en-US" altLang="en-US" sz="1050" dirty="0">
                <a:solidFill>
                  <a:srgbClr val="001965"/>
                </a:solidFill>
                <a:latin typeface="Verdana" pitchFamily="34" charset="0"/>
              </a:rPr>
              <a:t>30─40µg/kg/day</a:t>
            </a:r>
            <a:endParaRPr lang="en-US" altLang="en-US" sz="1050" dirty="0">
              <a:latin typeface="Verdana" pitchFamily="34" charset="0"/>
            </a:endParaRPr>
          </a:p>
        </p:txBody>
      </p:sp>
      <p:sp>
        <p:nvSpPr>
          <p:cNvPr id="18485" name="object 53"/>
          <p:cNvSpPr>
            <a:spLocks/>
          </p:cNvSpPr>
          <p:nvPr/>
        </p:nvSpPr>
        <p:spPr bwMode="auto">
          <a:xfrm>
            <a:off x="4865688" y="2033588"/>
            <a:ext cx="133350" cy="180975"/>
          </a:xfrm>
          <a:custGeom>
            <a:avLst/>
            <a:gdLst>
              <a:gd name="T0" fmla="*/ 0 w 180340"/>
              <a:gd name="T1" fmla="*/ 0 h 180339"/>
              <a:gd name="T2" fmla="*/ 72266 w 180340"/>
              <a:gd name="T3" fmla="*/ 0 h 180339"/>
              <a:gd name="T4" fmla="*/ 72266 w 180340"/>
              <a:gd name="T5" fmla="*/ 183840 h 180339"/>
              <a:gd name="T6" fmla="*/ 0 w 180340"/>
              <a:gd name="T7" fmla="*/ 183840 h 180339"/>
              <a:gd name="T8" fmla="*/ 0 w 18034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180339"/>
              <a:gd name="T17" fmla="*/ 180340 w 180340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180339">
                <a:moveTo>
                  <a:pt x="0" y="0"/>
                </a:moveTo>
                <a:lnTo>
                  <a:pt x="179997" y="0"/>
                </a:lnTo>
                <a:lnTo>
                  <a:pt x="179997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E64A0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702" name="object 54"/>
          <p:cNvSpPr txBox="1">
            <a:spLocks noChangeArrowheads="1"/>
          </p:cNvSpPr>
          <p:nvPr/>
        </p:nvSpPr>
        <p:spPr bwMode="auto">
          <a:xfrm>
            <a:off x="6565900" y="1600200"/>
            <a:ext cx="11938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6680" rIns="0" bIns="0">
            <a:spAutoFit/>
          </a:bodyPr>
          <a:lstStyle/>
          <a:p>
            <a:pPr marL="12700">
              <a:spcBef>
                <a:spcPts val="838"/>
              </a:spcBef>
              <a:defRPr/>
            </a:pPr>
            <a:r>
              <a:rPr lang="en-US" altLang="en-US" sz="1050" dirty="0">
                <a:solidFill>
                  <a:srgbClr val="001965"/>
                </a:solidFill>
                <a:latin typeface="Verdana" pitchFamily="34" charset="0"/>
              </a:rPr>
              <a:t>20─30 µg/kg/day</a:t>
            </a:r>
            <a:endParaRPr lang="en-US" altLang="en-US" sz="1050" dirty="0">
              <a:latin typeface="Verdana" pitchFamily="34" charset="0"/>
            </a:endParaRPr>
          </a:p>
          <a:p>
            <a:pPr marL="12700">
              <a:spcBef>
                <a:spcPts val="750"/>
              </a:spcBef>
              <a:defRPr/>
            </a:pPr>
            <a:r>
              <a:rPr lang="en-US" altLang="en-US" sz="1000" dirty="0">
                <a:solidFill>
                  <a:srgbClr val="001965"/>
                </a:solidFill>
                <a:latin typeface="Verdana" pitchFamily="34" charset="0"/>
              </a:rPr>
              <a:t>&gt;40 µg/kg/day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18487" name="object 55"/>
          <p:cNvSpPr>
            <a:spLocks/>
          </p:cNvSpPr>
          <p:nvPr/>
        </p:nvSpPr>
        <p:spPr bwMode="auto">
          <a:xfrm>
            <a:off x="6388100" y="2033588"/>
            <a:ext cx="134938" cy="180975"/>
          </a:xfrm>
          <a:custGeom>
            <a:avLst/>
            <a:gdLst>
              <a:gd name="T0" fmla="*/ 0 w 180340"/>
              <a:gd name="T1" fmla="*/ 0 h 180339"/>
              <a:gd name="T2" fmla="*/ 76651 w 180340"/>
              <a:gd name="T3" fmla="*/ 0 h 180339"/>
              <a:gd name="T4" fmla="*/ 76651 w 180340"/>
              <a:gd name="T5" fmla="*/ 183840 h 180339"/>
              <a:gd name="T6" fmla="*/ 0 w 180340"/>
              <a:gd name="T7" fmla="*/ 183840 h 180339"/>
              <a:gd name="T8" fmla="*/ 0 w 18034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180339"/>
              <a:gd name="T17" fmla="*/ 180340 w 180340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180339">
                <a:moveTo>
                  <a:pt x="0" y="0"/>
                </a:moveTo>
                <a:lnTo>
                  <a:pt x="179997" y="0"/>
                </a:lnTo>
                <a:lnTo>
                  <a:pt x="179997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8278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8" name="object 56"/>
          <p:cNvSpPr>
            <a:spLocks/>
          </p:cNvSpPr>
          <p:nvPr/>
        </p:nvSpPr>
        <p:spPr bwMode="auto">
          <a:xfrm>
            <a:off x="4430713" y="1970088"/>
            <a:ext cx="0" cy="3289300"/>
          </a:xfrm>
          <a:custGeom>
            <a:avLst/>
            <a:gdLst>
              <a:gd name="T0" fmla="*/ 3288842 h 3289300"/>
              <a:gd name="T1" fmla="*/ 0 h 3289300"/>
              <a:gd name="T2" fmla="*/ 0 60000 65536"/>
              <a:gd name="T3" fmla="*/ 0 60000 65536"/>
              <a:gd name="T4" fmla="*/ 0 h 3289300"/>
              <a:gd name="T5" fmla="*/ 3289300 h 32893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89300">
                <a:moveTo>
                  <a:pt x="0" y="328884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D3A3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object 57"/>
          <p:cNvSpPr txBox="1"/>
          <p:nvPr/>
        </p:nvSpPr>
        <p:spPr>
          <a:xfrm>
            <a:off x="346075" y="6019800"/>
            <a:ext cx="2633663" cy="5635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159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*p=0.0486</a:t>
            </a:r>
            <a:endParaRPr sz="1000">
              <a:latin typeface="Verdana"/>
              <a:cs typeface="Verdana"/>
            </a:endParaRPr>
          </a:p>
          <a:p>
            <a:pPr marL="12700" fontAlgn="auto">
              <a:spcBef>
                <a:spcPts val="685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Sävendahl L,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Eur J Endocrinol</a:t>
            </a:r>
            <a:r>
              <a:rPr sz="1000" spc="9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2016;174:681–91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b="1" dirty="0" smtClean="0"/>
              <a:t>Is safety of childhood growth hormone therapy related to dose? </a:t>
            </a:r>
            <a:br>
              <a:rPr lang="en-US" sz="2700" b="1" dirty="0" smtClean="0"/>
            </a:br>
            <a:r>
              <a:rPr lang="en-US" sz="2700" b="1" dirty="0" smtClean="0"/>
              <a:t>Data from a large observational study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. In the intermediate-risk group, patients in the low GH dose </a:t>
            </a:r>
            <a:r>
              <a:rPr lang="en-US" sz="3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(0 – 20 </a:t>
            </a:r>
            <a:r>
              <a:rPr lang="en-US" sz="3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μg</a:t>
            </a:r>
            <a:r>
              <a:rPr lang="en-US" sz="3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/ kg/day)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group had </a:t>
            </a: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3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comorbidities</a:t>
            </a: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would have increased their risk for SAEs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050" i="1" dirty="0" smtClean="0"/>
              <a:t>European Journal of Endocrinology (2016) </a:t>
            </a:r>
            <a:r>
              <a:rPr lang="en-US" sz="1050" b="1" i="1" dirty="0" smtClean="0"/>
              <a:t>174, 681–691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b="1" dirty="0" smtClean="0"/>
              <a:t>Is safety of childhood growth hormone therapy related to dose? Data from a large observational study</a:t>
            </a:r>
            <a:endParaRPr lang="en-US" sz="2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increased risk of mortality </a:t>
            </a:r>
            <a:r>
              <a:rPr lang="en-US" sz="28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 adulthood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among patients in </a:t>
            </a:r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low-risk group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who were formerly treated with a GH dose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than 50 μg/kg/day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during childhood.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Such higher doses are predominantly used </a:t>
            </a:r>
            <a:r>
              <a:rPr lang="en-US" sz="2800" b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 children with SGA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who, as a group, may have an </a:t>
            </a:r>
            <a:r>
              <a:rPr lang="en-US" sz="28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inborn risk for cardiovascular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disorders and may also suffer from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genetic disorder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i="1" smtClean="0"/>
              <a:t>European Journal of Endocrinology (2016) </a:t>
            </a:r>
            <a:r>
              <a:rPr lang="en-US" sz="1600" b="1" i="1" smtClean="0"/>
              <a:t>174, 681–691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3" y="0"/>
            <a:ext cx="7829550" cy="1600200"/>
          </a:xfrm>
        </p:spPr>
        <p:txBody>
          <a:bodyPr tIns="13335" rtlCol="0">
            <a:norm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65"/>
                </a:solidFill>
              </a:rPr>
              <a:t>    </a:t>
            </a:r>
            <a:r>
              <a:rPr smtClean="0">
                <a:solidFill>
                  <a:srgbClr val="001965"/>
                </a:solidFill>
              </a:rPr>
              <a:t>ANSWER </a:t>
            </a:r>
            <a:r>
              <a:rPr spc="5">
                <a:solidFill>
                  <a:srgbClr val="001965"/>
                </a:solidFill>
              </a:rPr>
              <a:t>Program</a:t>
            </a:r>
            <a:r>
              <a:rPr sz="3150" spc="7" baseline="25132" smtClean="0">
                <a:solidFill>
                  <a:srgbClr val="001965"/>
                </a:solidFill>
              </a:rPr>
              <a:t>®</a:t>
            </a:r>
            <a:r>
              <a:rPr spc="5" smtClean="0"/>
              <a:t> </a:t>
            </a:r>
            <a:r>
              <a:rPr lang="fa-IR" spc="5" dirty="0" smtClean="0"/>
              <a:t/>
            </a:r>
            <a:br>
              <a:rPr lang="fa-IR" spc="5" dirty="0" smtClean="0"/>
            </a:br>
            <a:r>
              <a:rPr lang="en-US" spc="5" dirty="0" smtClean="0"/>
              <a:t>   </a:t>
            </a:r>
            <a:r>
              <a:rPr smtClean="0"/>
              <a:t>ARs </a:t>
            </a:r>
            <a:r>
              <a:rPr spc="-5" dirty="0"/>
              <a:t>in children </a:t>
            </a:r>
            <a:r>
              <a:rPr dirty="0"/>
              <a:t>with</a:t>
            </a:r>
            <a:r>
              <a:rPr spc="-55" dirty="0"/>
              <a:t> </a:t>
            </a:r>
            <a:r>
              <a:rPr spc="5" dirty="0"/>
              <a:t>GHD</a:t>
            </a: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900" y="6324600"/>
            <a:ext cx="4262438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508" name="object 3"/>
          <p:cNvSpPr txBox="1">
            <a:spLocks noChangeArrowheads="1"/>
          </p:cNvSpPr>
          <p:nvPr/>
        </p:nvSpPr>
        <p:spPr bwMode="auto">
          <a:xfrm>
            <a:off x="366713" y="1296988"/>
            <a:ext cx="8777287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8900" rIns="0" bIns="0">
            <a:spAutoFit/>
          </a:bodyPr>
          <a:lstStyle/>
          <a:p>
            <a:pPr marL="241300" indent="-228600">
              <a:spcBef>
                <a:spcPts val="7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endParaRPr lang="en-US" altLang="en-US" sz="1900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7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endParaRPr lang="en-US" altLang="en-US" sz="1900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7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N=12,891</a:t>
            </a:r>
            <a:endParaRPr lang="fa-IR" altLang="en-US" sz="1900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7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 Mean GH dose: 46 µg/kg/day</a:t>
            </a:r>
            <a:endParaRPr lang="en-US" altLang="en-US" sz="1900">
              <a:latin typeface="Verdana" pitchFamily="34" charset="0"/>
            </a:endParaRPr>
          </a:p>
          <a:p>
            <a:pPr marL="241300" indent="-228600">
              <a:spcBef>
                <a:spcPts val="6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900" b="1">
                <a:solidFill>
                  <a:srgbClr val="00B0F0"/>
                </a:solidFill>
                <a:latin typeface="Verdana" pitchFamily="34" charset="0"/>
              </a:rPr>
              <a:t>226 ARs reported in 156 children with GHD</a:t>
            </a: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3600" b="1">
                <a:solidFill>
                  <a:srgbClr val="00B0F0"/>
                </a:solidFill>
                <a:latin typeface="Verdana" pitchFamily="34" charset="0"/>
              </a:rPr>
              <a:t>128 had non-serious ARs</a:t>
            </a: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 97 (76%) reported a single event</a:t>
            </a:r>
            <a:endParaRPr lang="en-US" altLang="en-US" sz="1900">
              <a:latin typeface="Verdana" pitchFamily="34" charset="0"/>
            </a:endParaRP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30 had SARs</a:t>
            </a: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 19 (63%) reported a single SAR</a:t>
            </a: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 10 (33%) reported 2 SARs</a:t>
            </a:r>
            <a:endParaRPr lang="en-US" altLang="en-US" sz="1900">
              <a:latin typeface="Verdana" pitchFamily="34" charset="0"/>
            </a:endParaRP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One case of hyperglycaemia </a:t>
            </a:r>
          </a:p>
          <a:p>
            <a:pPr marL="550863" lvl="1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>
                <a:solidFill>
                  <a:srgbClr val="001965"/>
                </a:solidFill>
                <a:latin typeface="Verdana" pitchFamily="34" charset="0"/>
              </a:rPr>
              <a:t>one case of type 2 diabetes</a:t>
            </a:r>
            <a:endParaRPr lang="en-US" altLang="en-US" sz="190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/>
          </p:cNvSpPr>
          <p:nvPr/>
        </p:nvSpPr>
        <p:spPr bwMode="auto">
          <a:xfrm>
            <a:off x="931863" y="3036888"/>
            <a:ext cx="7288212" cy="0"/>
          </a:xfrm>
          <a:custGeom>
            <a:avLst/>
            <a:gdLst>
              <a:gd name="T0" fmla="*/ 0 w 9718040"/>
              <a:gd name="T1" fmla="*/ 4100377 w 9718040"/>
              <a:gd name="T2" fmla="*/ 0 60000 65536"/>
              <a:gd name="T3" fmla="*/ 0 60000 65536"/>
              <a:gd name="T4" fmla="*/ 0 w 9718040"/>
              <a:gd name="T5" fmla="*/ 9718040 w 97180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18040">
                <a:moveTo>
                  <a:pt x="0" y="0"/>
                </a:moveTo>
                <a:lnTo>
                  <a:pt x="9717735" y="0"/>
                </a:lnTo>
              </a:path>
            </a:pathLst>
          </a:custGeom>
          <a:noFill/>
          <a:ln w="19050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object 5"/>
          <p:cNvSpPr>
            <a:spLocks noGrp="1"/>
          </p:cNvSpPr>
          <p:nvPr>
            <p:ph type="title"/>
          </p:nvPr>
        </p:nvSpPr>
        <p:spPr>
          <a:xfrm>
            <a:off x="990600" y="960438"/>
            <a:ext cx="6908800" cy="1368425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Long-term safety  &amp;Efficacy of GH treatment</a:t>
            </a: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3050" y="3505200"/>
            <a:ext cx="611505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M. </a:t>
            </a:r>
            <a:r>
              <a:rPr lang="en-US" altLang="en-US" b="1" dirty="0" err="1">
                <a:solidFill>
                  <a:schemeClr val="tx1"/>
                </a:solidFill>
              </a:rPr>
              <a:t>Hashemipour</a:t>
            </a:r>
            <a:endParaRPr lang="en-US" alt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3" y="0"/>
            <a:ext cx="7829550" cy="1752600"/>
          </a:xfrm>
        </p:spPr>
        <p:txBody>
          <a:bodyPr tIns="13335" rtlCol="0">
            <a:norm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65"/>
                </a:solidFill>
              </a:rPr>
              <a:t>     </a:t>
            </a:r>
            <a:r>
              <a:rPr smtClean="0">
                <a:solidFill>
                  <a:srgbClr val="001965"/>
                </a:solidFill>
              </a:rPr>
              <a:t>ANSWER </a:t>
            </a:r>
            <a:r>
              <a:rPr spc="5">
                <a:solidFill>
                  <a:srgbClr val="001965"/>
                </a:solidFill>
              </a:rPr>
              <a:t>Program</a:t>
            </a:r>
            <a:r>
              <a:rPr sz="3150" spc="7" baseline="25132" smtClean="0">
                <a:solidFill>
                  <a:srgbClr val="001965"/>
                </a:solidFill>
              </a:rPr>
              <a:t>®</a:t>
            </a:r>
            <a:r>
              <a:rPr spc="5" smtClean="0"/>
              <a:t> </a:t>
            </a:r>
            <a:r>
              <a:rPr lang="fa-IR" spc="5" dirty="0" smtClean="0"/>
              <a:t/>
            </a:r>
            <a:br>
              <a:rPr lang="fa-IR" spc="5" dirty="0" smtClean="0"/>
            </a:br>
            <a:r>
              <a:rPr lang="en-US" spc="5" dirty="0" smtClean="0"/>
              <a:t>      </a:t>
            </a:r>
            <a:r>
              <a:rPr smtClean="0"/>
              <a:t>ARs </a:t>
            </a:r>
            <a:r>
              <a:rPr spc="-5" dirty="0"/>
              <a:t>in children </a:t>
            </a:r>
            <a:r>
              <a:rPr dirty="0"/>
              <a:t>with</a:t>
            </a:r>
            <a:r>
              <a:rPr spc="-55" dirty="0"/>
              <a:t> </a:t>
            </a:r>
            <a:r>
              <a:rPr spc="5" dirty="0"/>
              <a:t>GHD</a:t>
            </a: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900" y="6172200"/>
            <a:ext cx="4262438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600" y="2590800"/>
          <a:ext cx="8035530" cy="3238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7279"/>
                <a:gridCol w="2563887"/>
                <a:gridCol w="2564364"/>
              </a:tblGrid>
              <a:tr h="58671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SARs reported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at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least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twice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Number of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events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Number of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patients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Papilledema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36941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Condition</a:t>
                      </a:r>
                      <a:r>
                        <a:rPr sz="1600" spc="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aggravated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Epiphysiolysis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Scoliosis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Benign intracranial</a:t>
                      </a:r>
                      <a:r>
                        <a:rPr sz="1600" spc="6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hypertension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Intracranial </a:t>
                      </a:r>
                      <a:r>
                        <a:rPr sz="16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pressure</a:t>
                      </a:r>
                      <a:r>
                        <a:rPr sz="1600" spc="6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increased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/>
        <p:txBody>
          <a:bodyPr tIns="67945"/>
          <a:lstStyle/>
          <a:p>
            <a:pPr marL="11113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 Program</a:t>
            </a:r>
            <a:r>
              <a:rPr lang="en-US" altLang="en-US" sz="20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br>
              <a:rPr lang="en-US" altLang="en-US" sz="20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000" b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patients showed  increased IGF-I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00" y="6096000"/>
            <a:ext cx="4262438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556" name="object 3"/>
          <p:cNvSpPr txBox="1">
            <a:spLocks noChangeArrowheads="1"/>
          </p:cNvSpPr>
          <p:nvPr/>
        </p:nvSpPr>
        <p:spPr bwMode="auto">
          <a:xfrm>
            <a:off x="366713" y="1374775"/>
            <a:ext cx="72088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1300" indent="-228600">
              <a:spcBef>
                <a:spcPts val="1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endParaRPr lang="en-US" altLang="en-US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endParaRPr lang="en-US" altLang="en-US">
              <a:solidFill>
                <a:srgbClr val="001965"/>
              </a:solidFill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FF0000"/>
              </a:buClr>
              <a:buFontTx/>
              <a:buBlip>
                <a:blip r:embed="rId4"/>
              </a:buBlip>
              <a:tabLst>
                <a:tab pos="241300" algn="l"/>
              </a:tabLst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IGF-I SDS was higher after treatment vs at baseline  and above 0 at all time points</a:t>
            </a:r>
          </a:p>
          <a:p>
            <a:pPr marL="241300" indent="-228600">
              <a:spcBef>
                <a:spcPts val="100"/>
              </a:spcBef>
              <a:buClr>
                <a:srgbClr val="FF0000"/>
              </a:buClr>
              <a:buFontTx/>
              <a:buBlip>
                <a:blip r:embed="rId4"/>
              </a:buBlip>
              <a:tabLst>
                <a:tab pos="241300" algn="l"/>
              </a:tabLst>
            </a:pPr>
            <a:endParaRPr lang="en-US" altLang="en-US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Tx/>
              <a:buBlip>
                <a:blip r:embed="rId4"/>
              </a:buBlip>
              <a:tabLst>
                <a:tab pos="241300" algn="l"/>
              </a:tabLst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Between the </a:t>
            </a:r>
            <a:r>
              <a:rPr lang="en-US" altLang="en-US" b="1">
                <a:solidFill>
                  <a:srgbClr val="00B050"/>
                </a:solidFill>
                <a:latin typeface="Verdana" pitchFamily="34" charset="0"/>
              </a:rPr>
              <a:t>year-1 and year-7 follow-up </a:t>
            </a: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visits, </a:t>
            </a:r>
            <a:r>
              <a:rPr lang="en-US" altLang="en-US">
                <a:solidFill>
                  <a:srgbClr val="FF0000"/>
                </a:solidFill>
                <a:latin typeface="Verdana" pitchFamily="34" charset="0"/>
              </a:rPr>
              <a:t>25.9–29.3%  </a:t>
            </a: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of patients had IGF-I SDS above 2</a:t>
            </a:r>
            <a:endParaRPr lang="en-US" altLang="en-US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070725" cy="952500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ANSWER Program</a:t>
            </a:r>
            <a:r>
              <a:rPr lang="en-US" altLang="en-US" sz="20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br>
              <a:rPr lang="en-US" altLang="en-US" sz="20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low incidence of ARs  in children born SGA</a:t>
            </a:r>
          </a:p>
        </p:txBody>
      </p:sp>
      <p:sp>
        <p:nvSpPr>
          <p:cNvPr id="24579" name="object 3"/>
          <p:cNvSpPr>
            <a:spLocks/>
          </p:cNvSpPr>
          <p:nvPr/>
        </p:nvSpPr>
        <p:spPr bwMode="auto">
          <a:xfrm>
            <a:off x="3906838" y="2863850"/>
            <a:ext cx="401637" cy="550863"/>
          </a:xfrm>
          <a:custGeom>
            <a:avLst/>
            <a:gdLst>
              <a:gd name="T0" fmla="*/ 112055 w 535939"/>
              <a:gd name="T1" fmla="*/ 0 h 551814"/>
              <a:gd name="T2" fmla="*/ 91913 w 535939"/>
              <a:gd name="T3" fmla="*/ 4396 h 551814"/>
              <a:gd name="T4" fmla="*/ 72955 w 535939"/>
              <a:gd name="T5" fmla="*/ 17081 h 551814"/>
              <a:gd name="T6" fmla="*/ 55498 w 535939"/>
              <a:gd name="T7" fmla="*/ 37279 h 551814"/>
              <a:gd name="T8" fmla="*/ 39858 w 535939"/>
              <a:gd name="T9" fmla="*/ 64218 h 551814"/>
              <a:gd name="T10" fmla="*/ 26352 w 535939"/>
              <a:gd name="T11" fmla="*/ 97127 h 551814"/>
              <a:gd name="T12" fmla="*/ 15298 w 535939"/>
              <a:gd name="T13" fmla="*/ 135238 h 551814"/>
              <a:gd name="T14" fmla="*/ 7009 w 535939"/>
              <a:gd name="T15" fmla="*/ 177775 h 551814"/>
              <a:gd name="T16" fmla="*/ 1805 w 535939"/>
              <a:gd name="T17" fmla="*/ 223971 h 551814"/>
              <a:gd name="T18" fmla="*/ 0 w 535939"/>
              <a:gd name="T19" fmla="*/ 273054 h 551814"/>
              <a:gd name="T20" fmla="*/ 1805 w 535939"/>
              <a:gd name="T21" fmla="*/ 322136 h 551814"/>
              <a:gd name="T22" fmla="*/ 7009 w 535939"/>
              <a:gd name="T23" fmla="*/ 368333 h 551814"/>
              <a:gd name="T24" fmla="*/ 15298 w 535939"/>
              <a:gd name="T25" fmla="*/ 410871 h 551814"/>
              <a:gd name="T26" fmla="*/ 26352 w 535939"/>
              <a:gd name="T27" fmla="*/ 448979 h 551814"/>
              <a:gd name="T28" fmla="*/ 39858 w 535939"/>
              <a:gd name="T29" fmla="*/ 481890 h 551814"/>
              <a:gd name="T30" fmla="*/ 55498 w 535939"/>
              <a:gd name="T31" fmla="*/ 508827 h 551814"/>
              <a:gd name="T32" fmla="*/ 72955 w 535939"/>
              <a:gd name="T33" fmla="*/ 529026 h 551814"/>
              <a:gd name="T34" fmla="*/ 91913 w 535939"/>
              <a:gd name="T35" fmla="*/ 541709 h 551814"/>
              <a:gd name="T36" fmla="*/ 112055 w 535939"/>
              <a:gd name="T37" fmla="*/ 546108 h 551814"/>
              <a:gd name="T38" fmla="*/ 132197 w 535939"/>
              <a:gd name="T39" fmla="*/ 541709 h 551814"/>
              <a:gd name="T40" fmla="*/ 151154 w 535939"/>
              <a:gd name="T41" fmla="*/ 529026 h 551814"/>
              <a:gd name="T42" fmla="*/ 168611 w 535939"/>
              <a:gd name="T43" fmla="*/ 508827 h 551814"/>
              <a:gd name="T44" fmla="*/ 184250 w 535939"/>
              <a:gd name="T45" fmla="*/ 481890 h 551814"/>
              <a:gd name="T46" fmla="*/ 197755 w 535939"/>
              <a:gd name="T47" fmla="*/ 448979 h 551814"/>
              <a:gd name="T48" fmla="*/ 208811 w 535939"/>
              <a:gd name="T49" fmla="*/ 410871 h 551814"/>
              <a:gd name="T50" fmla="*/ 217100 w 535939"/>
              <a:gd name="T51" fmla="*/ 368333 h 551814"/>
              <a:gd name="T52" fmla="*/ 222305 w 535939"/>
              <a:gd name="T53" fmla="*/ 322136 h 551814"/>
              <a:gd name="T54" fmla="*/ 224110 w 535939"/>
              <a:gd name="T55" fmla="*/ 273054 h 551814"/>
              <a:gd name="T56" fmla="*/ 222305 w 535939"/>
              <a:gd name="T57" fmla="*/ 223971 h 551814"/>
              <a:gd name="T58" fmla="*/ 217100 w 535939"/>
              <a:gd name="T59" fmla="*/ 177775 h 551814"/>
              <a:gd name="T60" fmla="*/ 208811 w 535939"/>
              <a:gd name="T61" fmla="*/ 135238 h 551814"/>
              <a:gd name="T62" fmla="*/ 197755 w 535939"/>
              <a:gd name="T63" fmla="*/ 97127 h 551814"/>
              <a:gd name="T64" fmla="*/ 184250 w 535939"/>
              <a:gd name="T65" fmla="*/ 64218 h 551814"/>
              <a:gd name="T66" fmla="*/ 168611 w 535939"/>
              <a:gd name="T67" fmla="*/ 37279 h 551814"/>
              <a:gd name="T68" fmla="*/ 151154 w 535939"/>
              <a:gd name="T69" fmla="*/ 17081 h 551814"/>
              <a:gd name="T70" fmla="*/ 132197 w 535939"/>
              <a:gd name="T71" fmla="*/ 4396 h 551814"/>
              <a:gd name="T72" fmla="*/ 112055 w 535939"/>
              <a:gd name="T73" fmla="*/ 0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39"/>
              <a:gd name="T112" fmla="*/ 0 h 551814"/>
              <a:gd name="T113" fmla="*/ 535939 w 535939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39" h="551814">
                <a:moveTo>
                  <a:pt x="267931" y="0"/>
                </a:moveTo>
                <a:lnTo>
                  <a:pt x="219769" y="4444"/>
                </a:lnTo>
                <a:lnTo>
                  <a:pt x="174439" y="17260"/>
                </a:lnTo>
                <a:lnTo>
                  <a:pt x="132699" y="37667"/>
                </a:lnTo>
                <a:lnTo>
                  <a:pt x="95304" y="64886"/>
                </a:lnTo>
                <a:lnTo>
                  <a:pt x="63012" y="98138"/>
                </a:lnTo>
                <a:lnTo>
                  <a:pt x="36579" y="136644"/>
                </a:lnTo>
                <a:lnTo>
                  <a:pt x="16761" y="179625"/>
                </a:lnTo>
                <a:lnTo>
                  <a:pt x="4316" y="226301"/>
                </a:lnTo>
                <a:lnTo>
                  <a:pt x="0" y="275894"/>
                </a:lnTo>
                <a:lnTo>
                  <a:pt x="4316" y="325487"/>
                </a:lnTo>
                <a:lnTo>
                  <a:pt x="16761" y="372164"/>
                </a:lnTo>
                <a:lnTo>
                  <a:pt x="36579" y="415145"/>
                </a:lnTo>
                <a:lnTo>
                  <a:pt x="63012" y="453651"/>
                </a:lnTo>
                <a:lnTo>
                  <a:pt x="95304" y="486903"/>
                </a:lnTo>
                <a:lnTo>
                  <a:pt x="132699" y="514122"/>
                </a:lnTo>
                <a:lnTo>
                  <a:pt x="174439" y="534529"/>
                </a:lnTo>
                <a:lnTo>
                  <a:pt x="219769" y="547344"/>
                </a:lnTo>
                <a:lnTo>
                  <a:pt x="267931" y="551789"/>
                </a:lnTo>
                <a:lnTo>
                  <a:pt x="316091" y="547344"/>
                </a:lnTo>
                <a:lnTo>
                  <a:pt x="361419" y="534529"/>
                </a:lnTo>
                <a:lnTo>
                  <a:pt x="403159" y="514122"/>
                </a:lnTo>
                <a:lnTo>
                  <a:pt x="440554" y="486903"/>
                </a:lnTo>
                <a:lnTo>
                  <a:pt x="472847" y="453651"/>
                </a:lnTo>
                <a:lnTo>
                  <a:pt x="499281" y="415145"/>
                </a:lnTo>
                <a:lnTo>
                  <a:pt x="519100" y="372164"/>
                </a:lnTo>
                <a:lnTo>
                  <a:pt x="531546" y="325487"/>
                </a:lnTo>
                <a:lnTo>
                  <a:pt x="535863" y="275894"/>
                </a:lnTo>
                <a:lnTo>
                  <a:pt x="531546" y="226301"/>
                </a:lnTo>
                <a:lnTo>
                  <a:pt x="519100" y="179625"/>
                </a:lnTo>
                <a:lnTo>
                  <a:pt x="499281" y="136644"/>
                </a:lnTo>
                <a:lnTo>
                  <a:pt x="472847" y="98138"/>
                </a:lnTo>
                <a:lnTo>
                  <a:pt x="440554" y="64886"/>
                </a:lnTo>
                <a:lnTo>
                  <a:pt x="403159" y="37667"/>
                </a:lnTo>
                <a:lnTo>
                  <a:pt x="361419" y="17260"/>
                </a:lnTo>
                <a:lnTo>
                  <a:pt x="316091" y="4444"/>
                </a:lnTo>
                <a:lnTo>
                  <a:pt x="26793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object 4"/>
          <p:cNvSpPr>
            <a:spLocks/>
          </p:cNvSpPr>
          <p:nvPr/>
        </p:nvSpPr>
        <p:spPr bwMode="auto">
          <a:xfrm>
            <a:off x="3798888" y="3417888"/>
            <a:ext cx="617537" cy="784225"/>
          </a:xfrm>
          <a:custGeom>
            <a:avLst/>
            <a:gdLst>
              <a:gd name="T0" fmla="*/ 222116 w 823595"/>
              <a:gd name="T1" fmla="*/ 0 h 784225"/>
              <a:gd name="T2" fmla="*/ 125497 w 823595"/>
              <a:gd name="T3" fmla="*/ 0 h 784225"/>
              <a:gd name="T4" fmla="*/ 105139 w 823595"/>
              <a:gd name="T5" fmla="*/ 3889 h 784225"/>
              <a:gd name="T6" fmla="*/ 85830 w 823595"/>
              <a:gd name="T7" fmla="*/ 15149 h 784225"/>
              <a:gd name="T8" fmla="*/ 67823 w 823595"/>
              <a:gd name="T9" fmla="*/ 33169 h 784225"/>
              <a:gd name="T10" fmla="*/ 51379 w 823595"/>
              <a:gd name="T11" fmla="*/ 57335 h 784225"/>
              <a:gd name="T12" fmla="*/ 36757 w 823595"/>
              <a:gd name="T13" fmla="*/ 87037 h 784225"/>
              <a:gd name="T14" fmla="*/ 24213 w 823595"/>
              <a:gd name="T15" fmla="*/ 121663 h 784225"/>
              <a:gd name="T16" fmla="*/ 14008 w 823595"/>
              <a:gd name="T17" fmla="*/ 160601 h 784225"/>
              <a:gd name="T18" fmla="*/ 6398 w 823595"/>
              <a:gd name="T19" fmla="*/ 203239 h 784225"/>
              <a:gd name="T20" fmla="*/ 1643 w 823595"/>
              <a:gd name="T21" fmla="*/ 248964 h 784225"/>
              <a:gd name="T22" fmla="*/ 0 w 823595"/>
              <a:gd name="T23" fmla="*/ 297167 h 784225"/>
              <a:gd name="T24" fmla="*/ 0 w 823595"/>
              <a:gd name="T25" fmla="*/ 486727 h 784225"/>
              <a:gd name="T26" fmla="*/ 1643 w 823595"/>
              <a:gd name="T27" fmla="*/ 534929 h 784225"/>
              <a:gd name="T28" fmla="*/ 6398 w 823595"/>
              <a:gd name="T29" fmla="*/ 580655 h 784225"/>
              <a:gd name="T30" fmla="*/ 14008 w 823595"/>
              <a:gd name="T31" fmla="*/ 623293 h 784225"/>
              <a:gd name="T32" fmla="*/ 24213 w 823595"/>
              <a:gd name="T33" fmla="*/ 662231 h 784225"/>
              <a:gd name="T34" fmla="*/ 36757 w 823595"/>
              <a:gd name="T35" fmla="*/ 696856 h 784225"/>
              <a:gd name="T36" fmla="*/ 51379 w 823595"/>
              <a:gd name="T37" fmla="*/ 726559 h 784225"/>
              <a:gd name="T38" fmla="*/ 67823 w 823595"/>
              <a:gd name="T39" fmla="*/ 750725 h 784225"/>
              <a:gd name="T40" fmla="*/ 85830 w 823595"/>
              <a:gd name="T41" fmla="*/ 768745 h 784225"/>
              <a:gd name="T42" fmla="*/ 105139 w 823595"/>
              <a:gd name="T43" fmla="*/ 780005 h 784225"/>
              <a:gd name="T44" fmla="*/ 125497 w 823595"/>
              <a:gd name="T45" fmla="*/ 783894 h 784225"/>
              <a:gd name="T46" fmla="*/ 222116 w 823595"/>
              <a:gd name="T47" fmla="*/ 783894 h 784225"/>
              <a:gd name="T48" fmla="*/ 242472 w 823595"/>
              <a:gd name="T49" fmla="*/ 780005 h 784225"/>
              <a:gd name="T50" fmla="*/ 261781 w 823595"/>
              <a:gd name="T51" fmla="*/ 768745 h 784225"/>
              <a:gd name="T52" fmla="*/ 279787 w 823595"/>
              <a:gd name="T53" fmla="*/ 750725 h 784225"/>
              <a:gd name="T54" fmla="*/ 296230 w 823595"/>
              <a:gd name="T55" fmla="*/ 726559 h 784225"/>
              <a:gd name="T56" fmla="*/ 310852 w 823595"/>
              <a:gd name="T57" fmla="*/ 696856 h 784225"/>
              <a:gd name="T58" fmla="*/ 323395 w 823595"/>
              <a:gd name="T59" fmla="*/ 662231 h 784225"/>
              <a:gd name="T60" fmla="*/ 333600 w 823595"/>
              <a:gd name="T61" fmla="*/ 623293 h 784225"/>
              <a:gd name="T62" fmla="*/ 341210 w 823595"/>
              <a:gd name="T63" fmla="*/ 580655 h 784225"/>
              <a:gd name="T64" fmla="*/ 345965 w 823595"/>
              <a:gd name="T65" fmla="*/ 534929 h 784225"/>
              <a:gd name="T66" fmla="*/ 347607 w 823595"/>
              <a:gd name="T67" fmla="*/ 486727 h 784225"/>
              <a:gd name="T68" fmla="*/ 347607 w 823595"/>
              <a:gd name="T69" fmla="*/ 297167 h 784225"/>
              <a:gd name="T70" fmla="*/ 345965 w 823595"/>
              <a:gd name="T71" fmla="*/ 248964 h 784225"/>
              <a:gd name="T72" fmla="*/ 341210 w 823595"/>
              <a:gd name="T73" fmla="*/ 203239 h 784225"/>
              <a:gd name="T74" fmla="*/ 333600 w 823595"/>
              <a:gd name="T75" fmla="*/ 160601 h 784225"/>
              <a:gd name="T76" fmla="*/ 323395 w 823595"/>
              <a:gd name="T77" fmla="*/ 121663 h 784225"/>
              <a:gd name="T78" fmla="*/ 310852 w 823595"/>
              <a:gd name="T79" fmla="*/ 87037 h 784225"/>
              <a:gd name="T80" fmla="*/ 296230 w 823595"/>
              <a:gd name="T81" fmla="*/ 57335 h 784225"/>
              <a:gd name="T82" fmla="*/ 279787 w 823595"/>
              <a:gd name="T83" fmla="*/ 33169 h 784225"/>
              <a:gd name="T84" fmla="*/ 261781 w 823595"/>
              <a:gd name="T85" fmla="*/ 15149 h 784225"/>
              <a:gd name="T86" fmla="*/ 242472 w 823595"/>
              <a:gd name="T87" fmla="*/ 3889 h 784225"/>
              <a:gd name="T88" fmla="*/ 222116 w 823595"/>
              <a:gd name="T89" fmla="*/ 0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525957" y="0"/>
                </a:moveTo>
                <a:lnTo>
                  <a:pt x="297167" y="0"/>
                </a:lnTo>
                <a:lnTo>
                  <a:pt x="248964" y="3889"/>
                </a:lnTo>
                <a:lnTo>
                  <a:pt x="203239" y="15149"/>
                </a:lnTo>
                <a:lnTo>
                  <a:pt x="160601" y="33169"/>
                </a:lnTo>
                <a:lnTo>
                  <a:pt x="121663" y="57335"/>
                </a:lnTo>
                <a:lnTo>
                  <a:pt x="87037" y="87037"/>
                </a:lnTo>
                <a:lnTo>
                  <a:pt x="57335" y="121663"/>
                </a:lnTo>
                <a:lnTo>
                  <a:pt x="33169" y="160601"/>
                </a:lnTo>
                <a:lnTo>
                  <a:pt x="15149" y="203239"/>
                </a:lnTo>
                <a:lnTo>
                  <a:pt x="3889" y="248964"/>
                </a:lnTo>
                <a:lnTo>
                  <a:pt x="0" y="297167"/>
                </a:lnTo>
                <a:lnTo>
                  <a:pt x="0" y="486727"/>
                </a:lnTo>
                <a:lnTo>
                  <a:pt x="3889" y="534929"/>
                </a:lnTo>
                <a:lnTo>
                  <a:pt x="15149" y="580655"/>
                </a:lnTo>
                <a:lnTo>
                  <a:pt x="33169" y="623293"/>
                </a:lnTo>
                <a:lnTo>
                  <a:pt x="57335" y="662231"/>
                </a:lnTo>
                <a:lnTo>
                  <a:pt x="87037" y="696856"/>
                </a:lnTo>
                <a:lnTo>
                  <a:pt x="121663" y="726559"/>
                </a:lnTo>
                <a:lnTo>
                  <a:pt x="160601" y="750725"/>
                </a:lnTo>
                <a:lnTo>
                  <a:pt x="203239" y="768745"/>
                </a:lnTo>
                <a:lnTo>
                  <a:pt x="248964" y="780005"/>
                </a:lnTo>
                <a:lnTo>
                  <a:pt x="297167" y="783894"/>
                </a:lnTo>
                <a:lnTo>
                  <a:pt x="525957" y="783894"/>
                </a:lnTo>
                <a:lnTo>
                  <a:pt x="574156" y="780005"/>
                </a:lnTo>
                <a:lnTo>
                  <a:pt x="619879" y="768745"/>
                </a:lnTo>
                <a:lnTo>
                  <a:pt x="662515" y="750725"/>
                </a:lnTo>
                <a:lnTo>
                  <a:pt x="701451" y="726559"/>
                </a:lnTo>
                <a:lnTo>
                  <a:pt x="736076" y="696856"/>
                </a:lnTo>
                <a:lnTo>
                  <a:pt x="765777" y="662231"/>
                </a:lnTo>
                <a:lnTo>
                  <a:pt x="789943" y="623293"/>
                </a:lnTo>
                <a:lnTo>
                  <a:pt x="807962" y="580655"/>
                </a:lnTo>
                <a:lnTo>
                  <a:pt x="819223" y="534929"/>
                </a:lnTo>
                <a:lnTo>
                  <a:pt x="823112" y="486727"/>
                </a:lnTo>
                <a:lnTo>
                  <a:pt x="823112" y="297167"/>
                </a:lnTo>
                <a:lnTo>
                  <a:pt x="819223" y="248964"/>
                </a:lnTo>
                <a:lnTo>
                  <a:pt x="807962" y="203239"/>
                </a:lnTo>
                <a:lnTo>
                  <a:pt x="789943" y="160601"/>
                </a:lnTo>
                <a:lnTo>
                  <a:pt x="765777" y="121663"/>
                </a:lnTo>
                <a:lnTo>
                  <a:pt x="736076" y="87037"/>
                </a:lnTo>
                <a:lnTo>
                  <a:pt x="701451" y="57335"/>
                </a:lnTo>
                <a:lnTo>
                  <a:pt x="662515" y="33169"/>
                </a:lnTo>
                <a:lnTo>
                  <a:pt x="619879" y="15149"/>
                </a:lnTo>
                <a:lnTo>
                  <a:pt x="574156" y="3889"/>
                </a:lnTo>
                <a:lnTo>
                  <a:pt x="52595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object 5"/>
          <p:cNvSpPr>
            <a:spLocks/>
          </p:cNvSpPr>
          <p:nvPr/>
        </p:nvSpPr>
        <p:spPr bwMode="auto">
          <a:xfrm>
            <a:off x="3798888" y="3417888"/>
            <a:ext cx="617537" cy="784225"/>
          </a:xfrm>
          <a:custGeom>
            <a:avLst/>
            <a:gdLst>
              <a:gd name="T0" fmla="*/ 0 w 823595"/>
              <a:gd name="T1" fmla="*/ 297167 h 784225"/>
              <a:gd name="T2" fmla="*/ 1643 w 823595"/>
              <a:gd name="T3" fmla="*/ 248964 h 784225"/>
              <a:gd name="T4" fmla="*/ 6398 w 823595"/>
              <a:gd name="T5" fmla="*/ 203239 h 784225"/>
              <a:gd name="T6" fmla="*/ 14008 w 823595"/>
              <a:gd name="T7" fmla="*/ 160601 h 784225"/>
              <a:gd name="T8" fmla="*/ 24213 w 823595"/>
              <a:gd name="T9" fmla="*/ 121663 h 784225"/>
              <a:gd name="T10" fmla="*/ 36757 w 823595"/>
              <a:gd name="T11" fmla="*/ 87037 h 784225"/>
              <a:gd name="T12" fmla="*/ 51379 w 823595"/>
              <a:gd name="T13" fmla="*/ 57335 h 784225"/>
              <a:gd name="T14" fmla="*/ 67823 w 823595"/>
              <a:gd name="T15" fmla="*/ 33169 h 784225"/>
              <a:gd name="T16" fmla="*/ 85830 w 823595"/>
              <a:gd name="T17" fmla="*/ 15149 h 784225"/>
              <a:gd name="T18" fmla="*/ 105139 w 823595"/>
              <a:gd name="T19" fmla="*/ 3889 h 784225"/>
              <a:gd name="T20" fmla="*/ 125497 w 823595"/>
              <a:gd name="T21" fmla="*/ 0 h 784225"/>
              <a:gd name="T22" fmla="*/ 222116 w 823595"/>
              <a:gd name="T23" fmla="*/ 0 h 784225"/>
              <a:gd name="T24" fmla="*/ 242472 w 823595"/>
              <a:gd name="T25" fmla="*/ 3889 h 784225"/>
              <a:gd name="T26" fmla="*/ 261781 w 823595"/>
              <a:gd name="T27" fmla="*/ 15149 h 784225"/>
              <a:gd name="T28" fmla="*/ 279787 w 823595"/>
              <a:gd name="T29" fmla="*/ 33169 h 784225"/>
              <a:gd name="T30" fmla="*/ 296230 w 823595"/>
              <a:gd name="T31" fmla="*/ 57335 h 784225"/>
              <a:gd name="T32" fmla="*/ 310852 w 823595"/>
              <a:gd name="T33" fmla="*/ 87037 h 784225"/>
              <a:gd name="T34" fmla="*/ 323395 w 823595"/>
              <a:gd name="T35" fmla="*/ 121663 h 784225"/>
              <a:gd name="T36" fmla="*/ 333600 w 823595"/>
              <a:gd name="T37" fmla="*/ 160601 h 784225"/>
              <a:gd name="T38" fmla="*/ 341210 w 823595"/>
              <a:gd name="T39" fmla="*/ 203239 h 784225"/>
              <a:gd name="T40" fmla="*/ 345965 w 823595"/>
              <a:gd name="T41" fmla="*/ 248964 h 784225"/>
              <a:gd name="T42" fmla="*/ 347607 w 823595"/>
              <a:gd name="T43" fmla="*/ 297167 h 784225"/>
              <a:gd name="T44" fmla="*/ 347607 w 823595"/>
              <a:gd name="T45" fmla="*/ 486727 h 784225"/>
              <a:gd name="T46" fmla="*/ 345965 w 823595"/>
              <a:gd name="T47" fmla="*/ 534929 h 784225"/>
              <a:gd name="T48" fmla="*/ 341210 w 823595"/>
              <a:gd name="T49" fmla="*/ 580655 h 784225"/>
              <a:gd name="T50" fmla="*/ 333600 w 823595"/>
              <a:gd name="T51" fmla="*/ 623293 h 784225"/>
              <a:gd name="T52" fmla="*/ 323395 w 823595"/>
              <a:gd name="T53" fmla="*/ 662231 h 784225"/>
              <a:gd name="T54" fmla="*/ 310852 w 823595"/>
              <a:gd name="T55" fmla="*/ 696856 h 784225"/>
              <a:gd name="T56" fmla="*/ 296230 w 823595"/>
              <a:gd name="T57" fmla="*/ 726559 h 784225"/>
              <a:gd name="T58" fmla="*/ 279787 w 823595"/>
              <a:gd name="T59" fmla="*/ 750725 h 784225"/>
              <a:gd name="T60" fmla="*/ 261781 w 823595"/>
              <a:gd name="T61" fmla="*/ 768745 h 784225"/>
              <a:gd name="T62" fmla="*/ 242472 w 823595"/>
              <a:gd name="T63" fmla="*/ 780005 h 784225"/>
              <a:gd name="T64" fmla="*/ 222116 w 823595"/>
              <a:gd name="T65" fmla="*/ 783894 h 784225"/>
              <a:gd name="T66" fmla="*/ 125497 w 823595"/>
              <a:gd name="T67" fmla="*/ 783894 h 784225"/>
              <a:gd name="T68" fmla="*/ 105139 w 823595"/>
              <a:gd name="T69" fmla="*/ 780005 h 784225"/>
              <a:gd name="T70" fmla="*/ 85830 w 823595"/>
              <a:gd name="T71" fmla="*/ 768745 h 784225"/>
              <a:gd name="T72" fmla="*/ 67823 w 823595"/>
              <a:gd name="T73" fmla="*/ 750725 h 784225"/>
              <a:gd name="T74" fmla="*/ 51379 w 823595"/>
              <a:gd name="T75" fmla="*/ 726559 h 784225"/>
              <a:gd name="T76" fmla="*/ 36757 w 823595"/>
              <a:gd name="T77" fmla="*/ 696856 h 784225"/>
              <a:gd name="T78" fmla="*/ 24213 w 823595"/>
              <a:gd name="T79" fmla="*/ 662231 h 784225"/>
              <a:gd name="T80" fmla="*/ 14008 w 823595"/>
              <a:gd name="T81" fmla="*/ 623293 h 784225"/>
              <a:gd name="T82" fmla="*/ 6398 w 823595"/>
              <a:gd name="T83" fmla="*/ 580655 h 784225"/>
              <a:gd name="T84" fmla="*/ 1643 w 823595"/>
              <a:gd name="T85" fmla="*/ 534929 h 784225"/>
              <a:gd name="T86" fmla="*/ 0 w 823595"/>
              <a:gd name="T87" fmla="*/ 486727 h 784225"/>
              <a:gd name="T88" fmla="*/ 0 w 823595"/>
              <a:gd name="T89" fmla="*/ 297167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0" y="297167"/>
                </a:moveTo>
                <a:lnTo>
                  <a:pt x="3889" y="248964"/>
                </a:lnTo>
                <a:lnTo>
                  <a:pt x="15149" y="203239"/>
                </a:lnTo>
                <a:lnTo>
                  <a:pt x="33169" y="160601"/>
                </a:lnTo>
                <a:lnTo>
                  <a:pt x="57335" y="121663"/>
                </a:lnTo>
                <a:lnTo>
                  <a:pt x="87037" y="87037"/>
                </a:lnTo>
                <a:lnTo>
                  <a:pt x="121663" y="57335"/>
                </a:lnTo>
                <a:lnTo>
                  <a:pt x="160601" y="33169"/>
                </a:lnTo>
                <a:lnTo>
                  <a:pt x="203239" y="15149"/>
                </a:lnTo>
                <a:lnTo>
                  <a:pt x="248964" y="3889"/>
                </a:lnTo>
                <a:lnTo>
                  <a:pt x="297167" y="0"/>
                </a:lnTo>
                <a:lnTo>
                  <a:pt x="525957" y="0"/>
                </a:lnTo>
                <a:lnTo>
                  <a:pt x="574156" y="3889"/>
                </a:lnTo>
                <a:lnTo>
                  <a:pt x="619879" y="15149"/>
                </a:lnTo>
                <a:lnTo>
                  <a:pt x="662515" y="33169"/>
                </a:lnTo>
                <a:lnTo>
                  <a:pt x="701451" y="57335"/>
                </a:lnTo>
                <a:lnTo>
                  <a:pt x="736076" y="87037"/>
                </a:lnTo>
                <a:lnTo>
                  <a:pt x="765777" y="121663"/>
                </a:lnTo>
                <a:lnTo>
                  <a:pt x="789943" y="160601"/>
                </a:lnTo>
                <a:lnTo>
                  <a:pt x="807962" y="203239"/>
                </a:lnTo>
                <a:lnTo>
                  <a:pt x="819223" y="248964"/>
                </a:lnTo>
                <a:lnTo>
                  <a:pt x="823112" y="297167"/>
                </a:lnTo>
                <a:lnTo>
                  <a:pt x="823112" y="486727"/>
                </a:lnTo>
                <a:lnTo>
                  <a:pt x="819223" y="534929"/>
                </a:lnTo>
                <a:lnTo>
                  <a:pt x="807962" y="580655"/>
                </a:lnTo>
                <a:lnTo>
                  <a:pt x="789943" y="623293"/>
                </a:lnTo>
                <a:lnTo>
                  <a:pt x="765777" y="662231"/>
                </a:lnTo>
                <a:lnTo>
                  <a:pt x="736076" y="696856"/>
                </a:lnTo>
                <a:lnTo>
                  <a:pt x="701451" y="726559"/>
                </a:lnTo>
                <a:lnTo>
                  <a:pt x="662515" y="750725"/>
                </a:lnTo>
                <a:lnTo>
                  <a:pt x="619879" y="768745"/>
                </a:lnTo>
                <a:lnTo>
                  <a:pt x="574156" y="780005"/>
                </a:lnTo>
                <a:lnTo>
                  <a:pt x="525957" y="783894"/>
                </a:lnTo>
                <a:lnTo>
                  <a:pt x="297167" y="783894"/>
                </a:lnTo>
                <a:lnTo>
                  <a:pt x="248964" y="780005"/>
                </a:lnTo>
                <a:lnTo>
                  <a:pt x="203239" y="768745"/>
                </a:lnTo>
                <a:lnTo>
                  <a:pt x="160601" y="750725"/>
                </a:lnTo>
                <a:lnTo>
                  <a:pt x="121663" y="726559"/>
                </a:lnTo>
                <a:lnTo>
                  <a:pt x="87037" y="696856"/>
                </a:lnTo>
                <a:lnTo>
                  <a:pt x="57335" y="662231"/>
                </a:lnTo>
                <a:lnTo>
                  <a:pt x="33169" y="623293"/>
                </a:lnTo>
                <a:lnTo>
                  <a:pt x="15149" y="580655"/>
                </a:lnTo>
                <a:lnTo>
                  <a:pt x="3889" y="534929"/>
                </a:lnTo>
                <a:lnTo>
                  <a:pt x="0" y="486727"/>
                </a:lnTo>
                <a:lnTo>
                  <a:pt x="0" y="29716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object 6"/>
          <p:cNvSpPr>
            <a:spLocks/>
          </p:cNvSpPr>
          <p:nvPr/>
        </p:nvSpPr>
        <p:spPr bwMode="auto">
          <a:xfrm>
            <a:off x="3798888" y="3843338"/>
            <a:ext cx="617537" cy="384175"/>
          </a:xfrm>
          <a:custGeom>
            <a:avLst/>
            <a:gdLst>
              <a:gd name="T0" fmla="*/ 0 w 823595"/>
              <a:gd name="T1" fmla="*/ 0 h 382904"/>
              <a:gd name="T2" fmla="*/ 0 w 823595"/>
              <a:gd name="T3" fmla="*/ 325029 h 382904"/>
              <a:gd name="T4" fmla="*/ 2801 w 823595"/>
              <a:gd name="T5" fmla="*/ 336713 h 382904"/>
              <a:gd name="T6" fmla="*/ 23730 w 823595"/>
              <a:gd name="T7" fmla="*/ 357837 h 382904"/>
              <a:gd name="T8" fmla="*/ 40876 w 823595"/>
              <a:gd name="T9" fmla="*/ 366911 h 382904"/>
              <a:gd name="T10" fmla="*/ 61825 w 823595"/>
              <a:gd name="T11" fmla="*/ 374747 h 382904"/>
              <a:gd name="T12" fmla="*/ 86083 w 823595"/>
              <a:gd name="T13" fmla="*/ 381161 h 382904"/>
              <a:gd name="T14" fmla="*/ 113159 w 823595"/>
              <a:gd name="T15" fmla="*/ 385970 h 382904"/>
              <a:gd name="T16" fmla="*/ 142562 w 823595"/>
              <a:gd name="T17" fmla="*/ 388989 h 382904"/>
              <a:gd name="T18" fmla="*/ 173804 w 823595"/>
              <a:gd name="T19" fmla="*/ 390036 h 382904"/>
              <a:gd name="T20" fmla="*/ 205044 w 823595"/>
              <a:gd name="T21" fmla="*/ 388989 h 382904"/>
              <a:gd name="T22" fmla="*/ 234449 w 823595"/>
              <a:gd name="T23" fmla="*/ 385970 h 382904"/>
              <a:gd name="T24" fmla="*/ 261525 w 823595"/>
              <a:gd name="T25" fmla="*/ 381161 h 382904"/>
              <a:gd name="T26" fmla="*/ 285783 w 823595"/>
              <a:gd name="T27" fmla="*/ 374747 h 382904"/>
              <a:gd name="T28" fmla="*/ 306731 w 823595"/>
              <a:gd name="T29" fmla="*/ 366911 h 382904"/>
              <a:gd name="T30" fmla="*/ 323877 w 823595"/>
              <a:gd name="T31" fmla="*/ 357837 h 382904"/>
              <a:gd name="T32" fmla="*/ 344807 w 823595"/>
              <a:gd name="T33" fmla="*/ 336713 h 382904"/>
              <a:gd name="T34" fmla="*/ 347607 w 823595"/>
              <a:gd name="T35" fmla="*/ 325029 h 382904"/>
              <a:gd name="T36" fmla="*/ 347607 w 823595"/>
              <a:gd name="T37" fmla="*/ 65008 h 382904"/>
              <a:gd name="T38" fmla="*/ 173804 w 823595"/>
              <a:gd name="T39" fmla="*/ 65008 h 382904"/>
              <a:gd name="T40" fmla="*/ 142562 w 823595"/>
              <a:gd name="T41" fmla="*/ 63962 h 382904"/>
              <a:gd name="T42" fmla="*/ 113159 w 823595"/>
              <a:gd name="T43" fmla="*/ 60942 h 382904"/>
              <a:gd name="T44" fmla="*/ 86083 w 823595"/>
              <a:gd name="T45" fmla="*/ 56134 h 382904"/>
              <a:gd name="T46" fmla="*/ 61825 w 823595"/>
              <a:gd name="T47" fmla="*/ 49721 h 382904"/>
              <a:gd name="T48" fmla="*/ 40876 w 823595"/>
              <a:gd name="T49" fmla="*/ 41887 h 382904"/>
              <a:gd name="T50" fmla="*/ 23730 w 823595"/>
              <a:gd name="T51" fmla="*/ 32814 h 382904"/>
              <a:gd name="T52" fmla="*/ 2801 w 823595"/>
              <a:gd name="T53" fmla="*/ 11687 h 382904"/>
              <a:gd name="T54" fmla="*/ 0 w 823595"/>
              <a:gd name="T55" fmla="*/ 0 h 382904"/>
              <a:gd name="T56" fmla="*/ 347607 w 823595"/>
              <a:gd name="T57" fmla="*/ 0 h 382904"/>
              <a:gd name="T58" fmla="*/ 323877 w 823595"/>
              <a:gd name="T59" fmla="*/ 32814 h 382904"/>
              <a:gd name="T60" fmla="*/ 306731 w 823595"/>
              <a:gd name="T61" fmla="*/ 41887 h 382904"/>
              <a:gd name="T62" fmla="*/ 285783 w 823595"/>
              <a:gd name="T63" fmla="*/ 49721 h 382904"/>
              <a:gd name="T64" fmla="*/ 261525 w 823595"/>
              <a:gd name="T65" fmla="*/ 56134 h 382904"/>
              <a:gd name="T66" fmla="*/ 234449 w 823595"/>
              <a:gd name="T67" fmla="*/ 60942 h 382904"/>
              <a:gd name="T68" fmla="*/ 205044 w 823595"/>
              <a:gd name="T69" fmla="*/ 63962 h 382904"/>
              <a:gd name="T70" fmla="*/ 173804 w 823595"/>
              <a:gd name="T71" fmla="*/ 65008 h 382904"/>
              <a:gd name="T72" fmla="*/ 347607 w 823595"/>
              <a:gd name="T73" fmla="*/ 65008 h 382904"/>
              <a:gd name="T74" fmla="*/ 347607 w 823595"/>
              <a:gd name="T75" fmla="*/ 0 h 382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595"/>
              <a:gd name="T115" fmla="*/ 0 h 382904"/>
              <a:gd name="T116" fmla="*/ 823595 w 823595"/>
              <a:gd name="T117" fmla="*/ 382904 h 3829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595" h="382904">
                <a:moveTo>
                  <a:pt x="0" y="0"/>
                </a:moveTo>
                <a:lnTo>
                  <a:pt x="0" y="318630"/>
                </a:lnTo>
                <a:lnTo>
                  <a:pt x="6630" y="330084"/>
                </a:lnTo>
                <a:lnTo>
                  <a:pt x="56190" y="350793"/>
                </a:lnTo>
                <a:lnTo>
                  <a:pt x="96794" y="359687"/>
                </a:lnTo>
                <a:lnTo>
                  <a:pt x="146397" y="367369"/>
                </a:lnTo>
                <a:lnTo>
                  <a:pt x="203837" y="373657"/>
                </a:lnTo>
                <a:lnTo>
                  <a:pt x="267952" y="378371"/>
                </a:lnTo>
                <a:lnTo>
                  <a:pt x="337579" y="381331"/>
                </a:lnTo>
                <a:lnTo>
                  <a:pt x="411556" y="382358"/>
                </a:lnTo>
                <a:lnTo>
                  <a:pt x="485532" y="381331"/>
                </a:lnTo>
                <a:lnTo>
                  <a:pt x="555159" y="378371"/>
                </a:lnTo>
                <a:lnTo>
                  <a:pt x="619274" y="373657"/>
                </a:lnTo>
                <a:lnTo>
                  <a:pt x="676714" y="367369"/>
                </a:lnTo>
                <a:lnTo>
                  <a:pt x="726318" y="359687"/>
                </a:lnTo>
                <a:lnTo>
                  <a:pt x="766921" y="350793"/>
                </a:lnTo>
                <a:lnTo>
                  <a:pt x="816481" y="330084"/>
                </a:lnTo>
                <a:lnTo>
                  <a:pt x="823112" y="318630"/>
                </a:lnTo>
                <a:lnTo>
                  <a:pt x="823112" y="63728"/>
                </a:lnTo>
                <a:lnTo>
                  <a:pt x="411556" y="63728"/>
                </a:lnTo>
                <a:lnTo>
                  <a:pt x="337579" y="62702"/>
                </a:lnTo>
                <a:lnTo>
                  <a:pt x="267952" y="59742"/>
                </a:lnTo>
                <a:lnTo>
                  <a:pt x="203837" y="55029"/>
                </a:lnTo>
                <a:lnTo>
                  <a:pt x="146397" y="48743"/>
                </a:lnTo>
                <a:lnTo>
                  <a:pt x="96794" y="41062"/>
                </a:lnTo>
                <a:lnTo>
                  <a:pt x="56190" y="32168"/>
                </a:lnTo>
                <a:lnTo>
                  <a:pt x="6630" y="11457"/>
                </a:lnTo>
                <a:lnTo>
                  <a:pt x="0" y="0"/>
                </a:lnTo>
                <a:close/>
              </a:path>
              <a:path w="823595" h="382904">
                <a:moveTo>
                  <a:pt x="823112" y="0"/>
                </a:moveTo>
                <a:lnTo>
                  <a:pt x="766921" y="32168"/>
                </a:lnTo>
                <a:lnTo>
                  <a:pt x="726318" y="41062"/>
                </a:lnTo>
                <a:lnTo>
                  <a:pt x="676714" y="48743"/>
                </a:lnTo>
                <a:lnTo>
                  <a:pt x="619274" y="55029"/>
                </a:lnTo>
                <a:lnTo>
                  <a:pt x="555159" y="59742"/>
                </a:lnTo>
                <a:lnTo>
                  <a:pt x="485532" y="62702"/>
                </a:lnTo>
                <a:lnTo>
                  <a:pt x="411556" y="63728"/>
                </a:lnTo>
                <a:lnTo>
                  <a:pt x="823112" y="63728"/>
                </a:lnTo>
                <a:lnTo>
                  <a:pt x="8231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object 7"/>
          <p:cNvSpPr>
            <a:spLocks/>
          </p:cNvSpPr>
          <p:nvPr/>
        </p:nvSpPr>
        <p:spPr bwMode="auto">
          <a:xfrm>
            <a:off x="3798888" y="3843338"/>
            <a:ext cx="617537" cy="384175"/>
          </a:xfrm>
          <a:custGeom>
            <a:avLst/>
            <a:gdLst>
              <a:gd name="T0" fmla="*/ 0 w 823595"/>
              <a:gd name="T1" fmla="*/ 325029 h 382904"/>
              <a:gd name="T2" fmla="*/ 0 w 823595"/>
              <a:gd name="T3" fmla="*/ 0 h 382904"/>
              <a:gd name="T4" fmla="*/ 2801 w 823595"/>
              <a:gd name="T5" fmla="*/ 11687 h 382904"/>
              <a:gd name="T6" fmla="*/ 10874 w 823595"/>
              <a:gd name="T7" fmla="*/ 22687 h 382904"/>
              <a:gd name="T8" fmla="*/ 40876 w 823595"/>
              <a:gd name="T9" fmla="*/ 41887 h 382904"/>
              <a:gd name="T10" fmla="*/ 61825 w 823595"/>
              <a:gd name="T11" fmla="*/ 49721 h 382904"/>
              <a:gd name="T12" fmla="*/ 86083 w 823595"/>
              <a:gd name="T13" fmla="*/ 56134 h 382904"/>
              <a:gd name="T14" fmla="*/ 113159 w 823595"/>
              <a:gd name="T15" fmla="*/ 60942 h 382904"/>
              <a:gd name="T16" fmla="*/ 142562 w 823595"/>
              <a:gd name="T17" fmla="*/ 63962 h 382904"/>
              <a:gd name="T18" fmla="*/ 173804 w 823595"/>
              <a:gd name="T19" fmla="*/ 65008 h 382904"/>
              <a:gd name="T20" fmla="*/ 205044 w 823595"/>
              <a:gd name="T21" fmla="*/ 63962 h 382904"/>
              <a:gd name="T22" fmla="*/ 234449 w 823595"/>
              <a:gd name="T23" fmla="*/ 60942 h 382904"/>
              <a:gd name="T24" fmla="*/ 261525 w 823595"/>
              <a:gd name="T25" fmla="*/ 56134 h 382904"/>
              <a:gd name="T26" fmla="*/ 285783 w 823595"/>
              <a:gd name="T27" fmla="*/ 49721 h 382904"/>
              <a:gd name="T28" fmla="*/ 306731 w 823595"/>
              <a:gd name="T29" fmla="*/ 41887 h 382904"/>
              <a:gd name="T30" fmla="*/ 323877 w 823595"/>
              <a:gd name="T31" fmla="*/ 32814 h 382904"/>
              <a:gd name="T32" fmla="*/ 344807 w 823595"/>
              <a:gd name="T33" fmla="*/ 11687 h 382904"/>
              <a:gd name="T34" fmla="*/ 347607 w 823595"/>
              <a:gd name="T35" fmla="*/ 0 h 382904"/>
              <a:gd name="T36" fmla="*/ 347607 w 823595"/>
              <a:gd name="T37" fmla="*/ 325029 h 382904"/>
              <a:gd name="T38" fmla="*/ 323877 w 823595"/>
              <a:gd name="T39" fmla="*/ 357837 h 382904"/>
              <a:gd name="T40" fmla="*/ 306731 w 823595"/>
              <a:gd name="T41" fmla="*/ 366911 h 382904"/>
              <a:gd name="T42" fmla="*/ 285783 w 823595"/>
              <a:gd name="T43" fmla="*/ 374747 h 382904"/>
              <a:gd name="T44" fmla="*/ 261525 w 823595"/>
              <a:gd name="T45" fmla="*/ 381161 h 382904"/>
              <a:gd name="T46" fmla="*/ 234449 w 823595"/>
              <a:gd name="T47" fmla="*/ 385970 h 382904"/>
              <a:gd name="T48" fmla="*/ 205044 w 823595"/>
              <a:gd name="T49" fmla="*/ 388989 h 382904"/>
              <a:gd name="T50" fmla="*/ 173804 w 823595"/>
              <a:gd name="T51" fmla="*/ 390036 h 382904"/>
              <a:gd name="T52" fmla="*/ 142562 w 823595"/>
              <a:gd name="T53" fmla="*/ 388989 h 382904"/>
              <a:gd name="T54" fmla="*/ 113159 w 823595"/>
              <a:gd name="T55" fmla="*/ 385970 h 382904"/>
              <a:gd name="T56" fmla="*/ 86083 w 823595"/>
              <a:gd name="T57" fmla="*/ 381161 h 382904"/>
              <a:gd name="T58" fmla="*/ 61825 w 823595"/>
              <a:gd name="T59" fmla="*/ 374747 h 382904"/>
              <a:gd name="T60" fmla="*/ 40876 w 823595"/>
              <a:gd name="T61" fmla="*/ 366911 h 382904"/>
              <a:gd name="T62" fmla="*/ 23730 w 823595"/>
              <a:gd name="T63" fmla="*/ 357837 h 382904"/>
              <a:gd name="T64" fmla="*/ 2801 w 823595"/>
              <a:gd name="T65" fmla="*/ 336713 h 382904"/>
              <a:gd name="T66" fmla="*/ 0 w 823595"/>
              <a:gd name="T67" fmla="*/ 325029 h 3829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3595"/>
              <a:gd name="T103" fmla="*/ 0 h 382904"/>
              <a:gd name="T104" fmla="*/ 823595 w 823595"/>
              <a:gd name="T105" fmla="*/ 382904 h 3829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3595" h="382904">
                <a:moveTo>
                  <a:pt x="0" y="318630"/>
                </a:moveTo>
                <a:lnTo>
                  <a:pt x="0" y="0"/>
                </a:lnTo>
                <a:lnTo>
                  <a:pt x="6630" y="11457"/>
                </a:lnTo>
                <a:lnTo>
                  <a:pt x="25748" y="22240"/>
                </a:lnTo>
                <a:lnTo>
                  <a:pt x="96794" y="41062"/>
                </a:lnTo>
                <a:lnTo>
                  <a:pt x="146397" y="48743"/>
                </a:lnTo>
                <a:lnTo>
                  <a:pt x="203837" y="55029"/>
                </a:lnTo>
                <a:lnTo>
                  <a:pt x="267952" y="59742"/>
                </a:lnTo>
                <a:lnTo>
                  <a:pt x="337579" y="62702"/>
                </a:lnTo>
                <a:lnTo>
                  <a:pt x="411556" y="63728"/>
                </a:lnTo>
                <a:lnTo>
                  <a:pt x="485532" y="62702"/>
                </a:lnTo>
                <a:lnTo>
                  <a:pt x="555159" y="59742"/>
                </a:lnTo>
                <a:lnTo>
                  <a:pt x="619274" y="55029"/>
                </a:lnTo>
                <a:lnTo>
                  <a:pt x="676714" y="48743"/>
                </a:lnTo>
                <a:lnTo>
                  <a:pt x="726318" y="41062"/>
                </a:lnTo>
                <a:lnTo>
                  <a:pt x="766921" y="32168"/>
                </a:lnTo>
                <a:lnTo>
                  <a:pt x="816481" y="11457"/>
                </a:lnTo>
                <a:lnTo>
                  <a:pt x="823112" y="0"/>
                </a:lnTo>
                <a:lnTo>
                  <a:pt x="823112" y="318630"/>
                </a:lnTo>
                <a:lnTo>
                  <a:pt x="766921" y="350793"/>
                </a:lnTo>
                <a:lnTo>
                  <a:pt x="726318" y="359687"/>
                </a:lnTo>
                <a:lnTo>
                  <a:pt x="676714" y="367369"/>
                </a:lnTo>
                <a:lnTo>
                  <a:pt x="619274" y="373657"/>
                </a:lnTo>
                <a:lnTo>
                  <a:pt x="555159" y="378371"/>
                </a:lnTo>
                <a:lnTo>
                  <a:pt x="485532" y="381331"/>
                </a:lnTo>
                <a:lnTo>
                  <a:pt x="411556" y="382358"/>
                </a:lnTo>
                <a:lnTo>
                  <a:pt x="337579" y="381331"/>
                </a:lnTo>
                <a:lnTo>
                  <a:pt x="267952" y="378371"/>
                </a:lnTo>
                <a:lnTo>
                  <a:pt x="203837" y="373657"/>
                </a:lnTo>
                <a:lnTo>
                  <a:pt x="146397" y="367369"/>
                </a:lnTo>
                <a:lnTo>
                  <a:pt x="96794" y="359687"/>
                </a:lnTo>
                <a:lnTo>
                  <a:pt x="56190" y="350793"/>
                </a:lnTo>
                <a:lnTo>
                  <a:pt x="6630" y="330084"/>
                </a:lnTo>
                <a:lnTo>
                  <a:pt x="0" y="3186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object 8"/>
          <p:cNvSpPr>
            <a:spLocks/>
          </p:cNvSpPr>
          <p:nvPr/>
        </p:nvSpPr>
        <p:spPr bwMode="auto">
          <a:xfrm>
            <a:off x="4525963" y="2870200"/>
            <a:ext cx="401637" cy="552450"/>
          </a:xfrm>
          <a:custGeom>
            <a:avLst/>
            <a:gdLst>
              <a:gd name="T0" fmla="*/ 112055 w 535940"/>
              <a:gd name="T1" fmla="*/ 0 h 551814"/>
              <a:gd name="T2" fmla="*/ 91912 w 535940"/>
              <a:gd name="T3" fmla="*/ 4474 h 551814"/>
              <a:gd name="T4" fmla="*/ 72954 w 535940"/>
              <a:gd name="T5" fmla="*/ 17380 h 551814"/>
              <a:gd name="T6" fmla="*/ 55498 w 535940"/>
              <a:gd name="T7" fmla="*/ 37929 h 551814"/>
              <a:gd name="T8" fmla="*/ 39858 w 535940"/>
              <a:gd name="T9" fmla="*/ 65336 h 551814"/>
              <a:gd name="T10" fmla="*/ 26352 w 535940"/>
              <a:gd name="T11" fmla="*/ 98818 h 551814"/>
              <a:gd name="T12" fmla="*/ 15298 w 535940"/>
              <a:gd name="T13" fmla="*/ 137591 h 551814"/>
              <a:gd name="T14" fmla="*/ 7009 w 535940"/>
              <a:gd name="T15" fmla="*/ 180870 h 551814"/>
              <a:gd name="T16" fmla="*/ 1805 w 535940"/>
              <a:gd name="T17" fmla="*/ 227870 h 551814"/>
              <a:gd name="T18" fmla="*/ 0 w 535940"/>
              <a:gd name="T19" fmla="*/ 277807 h 551814"/>
              <a:gd name="T20" fmla="*/ 1805 w 535940"/>
              <a:gd name="T21" fmla="*/ 327744 h 551814"/>
              <a:gd name="T22" fmla="*/ 7009 w 535940"/>
              <a:gd name="T23" fmla="*/ 374744 h 551814"/>
              <a:gd name="T24" fmla="*/ 15298 w 535940"/>
              <a:gd name="T25" fmla="*/ 418024 h 551814"/>
              <a:gd name="T26" fmla="*/ 26352 w 535940"/>
              <a:gd name="T27" fmla="*/ 456797 h 551814"/>
              <a:gd name="T28" fmla="*/ 39858 w 535940"/>
              <a:gd name="T29" fmla="*/ 490279 h 551814"/>
              <a:gd name="T30" fmla="*/ 55498 w 535940"/>
              <a:gd name="T31" fmla="*/ 517688 h 551814"/>
              <a:gd name="T32" fmla="*/ 72954 w 535940"/>
              <a:gd name="T33" fmla="*/ 538237 h 551814"/>
              <a:gd name="T34" fmla="*/ 91912 w 535940"/>
              <a:gd name="T35" fmla="*/ 551140 h 551814"/>
              <a:gd name="T36" fmla="*/ 112055 w 535940"/>
              <a:gd name="T37" fmla="*/ 555616 h 551814"/>
              <a:gd name="T38" fmla="*/ 132196 w 535940"/>
              <a:gd name="T39" fmla="*/ 551140 h 551814"/>
              <a:gd name="T40" fmla="*/ 151154 w 535940"/>
              <a:gd name="T41" fmla="*/ 538237 h 551814"/>
              <a:gd name="T42" fmla="*/ 168610 w 535940"/>
              <a:gd name="T43" fmla="*/ 517688 h 551814"/>
              <a:gd name="T44" fmla="*/ 184250 w 535940"/>
              <a:gd name="T45" fmla="*/ 490279 h 551814"/>
              <a:gd name="T46" fmla="*/ 197756 w 535940"/>
              <a:gd name="T47" fmla="*/ 456797 h 551814"/>
              <a:gd name="T48" fmla="*/ 208811 w 535940"/>
              <a:gd name="T49" fmla="*/ 418024 h 551814"/>
              <a:gd name="T50" fmla="*/ 217099 w 535940"/>
              <a:gd name="T51" fmla="*/ 374744 h 551814"/>
              <a:gd name="T52" fmla="*/ 222305 w 535940"/>
              <a:gd name="T53" fmla="*/ 327744 h 551814"/>
              <a:gd name="T54" fmla="*/ 224111 w 535940"/>
              <a:gd name="T55" fmla="*/ 277807 h 551814"/>
              <a:gd name="T56" fmla="*/ 222305 w 535940"/>
              <a:gd name="T57" fmla="*/ 227870 h 551814"/>
              <a:gd name="T58" fmla="*/ 217099 w 535940"/>
              <a:gd name="T59" fmla="*/ 180870 h 551814"/>
              <a:gd name="T60" fmla="*/ 208811 w 535940"/>
              <a:gd name="T61" fmla="*/ 137591 h 551814"/>
              <a:gd name="T62" fmla="*/ 197756 w 535940"/>
              <a:gd name="T63" fmla="*/ 98818 h 551814"/>
              <a:gd name="T64" fmla="*/ 184250 w 535940"/>
              <a:gd name="T65" fmla="*/ 65336 h 551814"/>
              <a:gd name="T66" fmla="*/ 168610 w 535940"/>
              <a:gd name="T67" fmla="*/ 37929 h 551814"/>
              <a:gd name="T68" fmla="*/ 151154 w 535940"/>
              <a:gd name="T69" fmla="*/ 17380 h 551814"/>
              <a:gd name="T70" fmla="*/ 132196 w 535940"/>
              <a:gd name="T71" fmla="*/ 4474 h 551814"/>
              <a:gd name="T72" fmla="*/ 112055 w 535940"/>
              <a:gd name="T73" fmla="*/ 0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40"/>
              <a:gd name="T112" fmla="*/ 0 h 551814"/>
              <a:gd name="T113" fmla="*/ 535940 w 535940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40" h="551814">
                <a:moveTo>
                  <a:pt x="267931" y="0"/>
                </a:moveTo>
                <a:lnTo>
                  <a:pt x="219769" y="4444"/>
                </a:lnTo>
                <a:lnTo>
                  <a:pt x="174439" y="17260"/>
                </a:lnTo>
                <a:lnTo>
                  <a:pt x="132699" y="37667"/>
                </a:lnTo>
                <a:lnTo>
                  <a:pt x="95304" y="64886"/>
                </a:lnTo>
                <a:lnTo>
                  <a:pt x="63012" y="98138"/>
                </a:lnTo>
                <a:lnTo>
                  <a:pt x="36579" y="136644"/>
                </a:lnTo>
                <a:lnTo>
                  <a:pt x="16761" y="179625"/>
                </a:lnTo>
                <a:lnTo>
                  <a:pt x="4316" y="226301"/>
                </a:lnTo>
                <a:lnTo>
                  <a:pt x="0" y="275894"/>
                </a:lnTo>
                <a:lnTo>
                  <a:pt x="4316" y="325487"/>
                </a:lnTo>
                <a:lnTo>
                  <a:pt x="16761" y="372164"/>
                </a:lnTo>
                <a:lnTo>
                  <a:pt x="36579" y="415145"/>
                </a:lnTo>
                <a:lnTo>
                  <a:pt x="63012" y="453651"/>
                </a:lnTo>
                <a:lnTo>
                  <a:pt x="95304" y="486903"/>
                </a:lnTo>
                <a:lnTo>
                  <a:pt x="132699" y="514122"/>
                </a:lnTo>
                <a:lnTo>
                  <a:pt x="174439" y="534529"/>
                </a:lnTo>
                <a:lnTo>
                  <a:pt x="219769" y="547344"/>
                </a:lnTo>
                <a:lnTo>
                  <a:pt x="267931" y="551789"/>
                </a:lnTo>
                <a:lnTo>
                  <a:pt x="316091" y="547344"/>
                </a:lnTo>
                <a:lnTo>
                  <a:pt x="361419" y="534529"/>
                </a:lnTo>
                <a:lnTo>
                  <a:pt x="403159" y="514122"/>
                </a:lnTo>
                <a:lnTo>
                  <a:pt x="440554" y="486903"/>
                </a:lnTo>
                <a:lnTo>
                  <a:pt x="472847" y="453651"/>
                </a:lnTo>
                <a:lnTo>
                  <a:pt x="499281" y="415145"/>
                </a:lnTo>
                <a:lnTo>
                  <a:pt x="519100" y="372164"/>
                </a:lnTo>
                <a:lnTo>
                  <a:pt x="531546" y="325487"/>
                </a:lnTo>
                <a:lnTo>
                  <a:pt x="535863" y="275894"/>
                </a:lnTo>
                <a:lnTo>
                  <a:pt x="531546" y="226301"/>
                </a:lnTo>
                <a:lnTo>
                  <a:pt x="519100" y="179625"/>
                </a:lnTo>
                <a:lnTo>
                  <a:pt x="499281" y="136644"/>
                </a:lnTo>
                <a:lnTo>
                  <a:pt x="472847" y="98138"/>
                </a:lnTo>
                <a:lnTo>
                  <a:pt x="440554" y="64886"/>
                </a:lnTo>
                <a:lnTo>
                  <a:pt x="403159" y="37667"/>
                </a:lnTo>
                <a:lnTo>
                  <a:pt x="361419" y="17260"/>
                </a:lnTo>
                <a:lnTo>
                  <a:pt x="316091" y="4444"/>
                </a:lnTo>
                <a:lnTo>
                  <a:pt x="26793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5" name="object 9"/>
          <p:cNvSpPr>
            <a:spLocks/>
          </p:cNvSpPr>
          <p:nvPr/>
        </p:nvSpPr>
        <p:spPr bwMode="auto">
          <a:xfrm>
            <a:off x="4418013" y="3425825"/>
            <a:ext cx="619125" cy="784225"/>
          </a:xfrm>
          <a:custGeom>
            <a:avLst/>
            <a:gdLst>
              <a:gd name="T0" fmla="*/ 223259 w 823595"/>
              <a:gd name="T1" fmla="*/ 0 h 784225"/>
              <a:gd name="T2" fmla="*/ 126142 w 823595"/>
              <a:gd name="T3" fmla="*/ 0 h 784225"/>
              <a:gd name="T4" fmla="*/ 105681 w 823595"/>
              <a:gd name="T5" fmla="*/ 3889 h 784225"/>
              <a:gd name="T6" fmla="*/ 86271 w 823595"/>
              <a:gd name="T7" fmla="*/ 15149 h 784225"/>
              <a:gd name="T8" fmla="*/ 68173 w 823595"/>
              <a:gd name="T9" fmla="*/ 33169 h 784225"/>
              <a:gd name="T10" fmla="*/ 51644 w 823595"/>
              <a:gd name="T11" fmla="*/ 57335 h 784225"/>
              <a:gd name="T12" fmla="*/ 36946 w 823595"/>
              <a:gd name="T13" fmla="*/ 87037 h 784225"/>
              <a:gd name="T14" fmla="*/ 24337 w 823595"/>
              <a:gd name="T15" fmla="*/ 121663 h 784225"/>
              <a:gd name="T16" fmla="*/ 14080 w 823595"/>
              <a:gd name="T17" fmla="*/ 160601 h 784225"/>
              <a:gd name="T18" fmla="*/ 6431 w 823595"/>
              <a:gd name="T19" fmla="*/ 203239 h 784225"/>
              <a:gd name="T20" fmla="*/ 1650 w 823595"/>
              <a:gd name="T21" fmla="*/ 248964 h 784225"/>
              <a:gd name="T22" fmla="*/ 0 w 823595"/>
              <a:gd name="T23" fmla="*/ 297167 h 784225"/>
              <a:gd name="T24" fmla="*/ 0 w 823595"/>
              <a:gd name="T25" fmla="*/ 486727 h 784225"/>
              <a:gd name="T26" fmla="*/ 1650 w 823595"/>
              <a:gd name="T27" fmla="*/ 534929 h 784225"/>
              <a:gd name="T28" fmla="*/ 6431 w 823595"/>
              <a:gd name="T29" fmla="*/ 580655 h 784225"/>
              <a:gd name="T30" fmla="*/ 14080 w 823595"/>
              <a:gd name="T31" fmla="*/ 623293 h 784225"/>
              <a:gd name="T32" fmla="*/ 24337 w 823595"/>
              <a:gd name="T33" fmla="*/ 662231 h 784225"/>
              <a:gd name="T34" fmla="*/ 36946 w 823595"/>
              <a:gd name="T35" fmla="*/ 696856 h 784225"/>
              <a:gd name="T36" fmla="*/ 51644 w 823595"/>
              <a:gd name="T37" fmla="*/ 726559 h 784225"/>
              <a:gd name="T38" fmla="*/ 68173 w 823595"/>
              <a:gd name="T39" fmla="*/ 750725 h 784225"/>
              <a:gd name="T40" fmla="*/ 86271 w 823595"/>
              <a:gd name="T41" fmla="*/ 768745 h 784225"/>
              <a:gd name="T42" fmla="*/ 105681 w 823595"/>
              <a:gd name="T43" fmla="*/ 780005 h 784225"/>
              <a:gd name="T44" fmla="*/ 126142 w 823595"/>
              <a:gd name="T45" fmla="*/ 783894 h 784225"/>
              <a:gd name="T46" fmla="*/ 223259 w 823595"/>
              <a:gd name="T47" fmla="*/ 783894 h 784225"/>
              <a:gd name="T48" fmla="*/ 243718 w 823595"/>
              <a:gd name="T49" fmla="*/ 780005 h 784225"/>
              <a:gd name="T50" fmla="*/ 263127 w 823595"/>
              <a:gd name="T51" fmla="*/ 768745 h 784225"/>
              <a:gd name="T52" fmla="*/ 281225 w 823595"/>
              <a:gd name="T53" fmla="*/ 750725 h 784225"/>
              <a:gd name="T54" fmla="*/ 297753 w 823595"/>
              <a:gd name="T55" fmla="*/ 726559 h 784225"/>
              <a:gd name="T56" fmla="*/ 312450 w 823595"/>
              <a:gd name="T57" fmla="*/ 696856 h 784225"/>
              <a:gd name="T58" fmla="*/ 325058 w 823595"/>
              <a:gd name="T59" fmla="*/ 662231 h 784225"/>
              <a:gd name="T60" fmla="*/ 335317 w 823595"/>
              <a:gd name="T61" fmla="*/ 623293 h 784225"/>
              <a:gd name="T62" fmla="*/ 342965 w 823595"/>
              <a:gd name="T63" fmla="*/ 580655 h 784225"/>
              <a:gd name="T64" fmla="*/ 347746 w 823595"/>
              <a:gd name="T65" fmla="*/ 534929 h 784225"/>
              <a:gd name="T66" fmla="*/ 349396 w 823595"/>
              <a:gd name="T67" fmla="*/ 486727 h 784225"/>
              <a:gd name="T68" fmla="*/ 349396 w 823595"/>
              <a:gd name="T69" fmla="*/ 297167 h 784225"/>
              <a:gd name="T70" fmla="*/ 347746 w 823595"/>
              <a:gd name="T71" fmla="*/ 248964 h 784225"/>
              <a:gd name="T72" fmla="*/ 342965 w 823595"/>
              <a:gd name="T73" fmla="*/ 203239 h 784225"/>
              <a:gd name="T74" fmla="*/ 335317 w 823595"/>
              <a:gd name="T75" fmla="*/ 160601 h 784225"/>
              <a:gd name="T76" fmla="*/ 325058 w 823595"/>
              <a:gd name="T77" fmla="*/ 121663 h 784225"/>
              <a:gd name="T78" fmla="*/ 312450 w 823595"/>
              <a:gd name="T79" fmla="*/ 87037 h 784225"/>
              <a:gd name="T80" fmla="*/ 297753 w 823595"/>
              <a:gd name="T81" fmla="*/ 57335 h 784225"/>
              <a:gd name="T82" fmla="*/ 281225 w 823595"/>
              <a:gd name="T83" fmla="*/ 33169 h 784225"/>
              <a:gd name="T84" fmla="*/ 263127 w 823595"/>
              <a:gd name="T85" fmla="*/ 15149 h 784225"/>
              <a:gd name="T86" fmla="*/ 243718 w 823595"/>
              <a:gd name="T87" fmla="*/ 3889 h 784225"/>
              <a:gd name="T88" fmla="*/ 223259 w 823595"/>
              <a:gd name="T89" fmla="*/ 0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525957" y="0"/>
                </a:moveTo>
                <a:lnTo>
                  <a:pt x="297167" y="0"/>
                </a:lnTo>
                <a:lnTo>
                  <a:pt x="248964" y="3889"/>
                </a:lnTo>
                <a:lnTo>
                  <a:pt x="203239" y="15149"/>
                </a:lnTo>
                <a:lnTo>
                  <a:pt x="160601" y="33169"/>
                </a:lnTo>
                <a:lnTo>
                  <a:pt x="121663" y="57335"/>
                </a:lnTo>
                <a:lnTo>
                  <a:pt x="87037" y="87037"/>
                </a:lnTo>
                <a:lnTo>
                  <a:pt x="57335" y="121663"/>
                </a:lnTo>
                <a:lnTo>
                  <a:pt x="33169" y="160601"/>
                </a:lnTo>
                <a:lnTo>
                  <a:pt x="15149" y="203239"/>
                </a:lnTo>
                <a:lnTo>
                  <a:pt x="3889" y="248964"/>
                </a:lnTo>
                <a:lnTo>
                  <a:pt x="0" y="297167"/>
                </a:lnTo>
                <a:lnTo>
                  <a:pt x="0" y="486727"/>
                </a:lnTo>
                <a:lnTo>
                  <a:pt x="3889" y="534929"/>
                </a:lnTo>
                <a:lnTo>
                  <a:pt x="15149" y="580655"/>
                </a:lnTo>
                <a:lnTo>
                  <a:pt x="33169" y="623293"/>
                </a:lnTo>
                <a:lnTo>
                  <a:pt x="57335" y="662231"/>
                </a:lnTo>
                <a:lnTo>
                  <a:pt x="87037" y="696856"/>
                </a:lnTo>
                <a:lnTo>
                  <a:pt x="121663" y="726559"/>
                </a:lnTo>
                <a:lnTo>
                  <a:pt x="160601" y="750725"/>
                </a:lnTo>
                <a:lnTo>
                  <a:pt x="203239" y="768745"/>
                </a:lnTo>
                <a:lnTo>
                  <a:pt x="248964" y="780005"/>
                </a:lnTo>
                <a:lnTo>
                  <a:pt x="297167" y="783894"/>
                </a:lnTo>
                <a:lnTo>
                  <a:pt x="525957" y="783894"/>
                </a:lnTo>
                <a:lnTo>
                  <a:pt x="574156" y="780005"/>
                </a:lnTo>
                <a:lnTo>
                  <a:pt x="619879" y="768745"/>
                </a:lnTo>
                <a:lnTo>
                  <a:pt x="662515" y="750725"/>
                </a:lnTo>
                <a:lnTo>
                  <a:pt x="701451" y="726559"/>
                </a:lnTo>
                <a:lnTo>
                  <a:pt x="736076" y="696856"/>
                </a:lnTo>
                <a:lnTo>
                  <a:pt x="765777" y="662231"/>
                </a:lnTo>
                <a:lnTo>
                  <a:pt x="789943" y="623293"/>
                </a:lnTo>
                <a:lnTo>
                  <a:pt x="807962" y="580655"/>
                </a:lnTo>
                <a:lnTo>
                  <a:pt x="819223" y="534929"/>
                </a:lnTo>
                <a:lnTo>
                  <a:pt x="823112" y="486727"/>
                </a:lnTo>
                <a:lnTo>
                  <a:pt x="823112" y="297167"/>
                </a:lnTo>
                <a:lnTo>
                  <a:pt x="819223" y="248964"/>
                </a:lnTo>
                <a:lnTo>
                  <a:pt x="807962" y="203239"/>
                </a:lnTo>
                <a:lnTo>
                  <a:pt x="789943" y="160601"/>
                </a:lnTo>
                <a:lnTo>
                  <a:pt x="765777" y="121663"/>
                </a:lnTo>
                <a:lnTo>
                  <a:pt x="736076" y="87037"/>
                </a:lnTo>
                <a:lnTo>
                  <a:pt x="701451" y="57335"/>
                </a:lnTo>
                <a:lnTo>
                  <a:pt x="662515" y="33169"/>
                </a:lnTo>
                <a:lnTo>
                  <a:pt x="619879" y="15149"/>
                </a:lnTo>
                <a:lnTo>
                  <a:pt x="574156" y="3889"/>
                </a:lnTo>
                <a:lnTo>
                  <a:pt x="52595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6" name="object 10"/>
          <p:cNvSpPr>
            <a:spLocks/>
          </p:cNvSpPr>
          <p:nvPr/>
        </p:nvSpPr>
        <p:spPr bwMode="auto">
          <a:xfrm>
            <a:off x="4418013" y="3425825"/>
            <a:ext cx="619125" cy="784225"/>
          </a:xfrm>
          <a:custGeom>
            <a:avLst/>
            <a:gdLst>
              <a:gd name="T0" fmla="*/ 0 w 823595"/>
              <a:gd name="T1" fmla="*/ 297167 h 784225"/>
              <a:gd name="T2" fmla="*/ 1650 w 823595"/>
              <a:gd name="T3" fmla="*/ 248964 h 784225"/>
              <a:gd name="T4" fmla="*/ 6431 w 823595"/>
              <a:gd name="T5" fmla="*/ 203239 h 784225"/>
              <a:gd name="T6" fmla="*/ 14080 w 823595"/>
              <a:gd name="T7" fmla="*/ 160601 h 784225"/>
              <a:gd name="T8" fmla="*/ 24337 w 823595"/>
              <a:gd name="T9" fmla="*/ 121663 h 784225"/>
              <a:gd name="T10" fmla="*/ 36946 w 823595"/>
              <a:gd name="T11" fmla="*/ 87037 h 784225"/>
              <a:gd name="T12" fmla="*/ 51644 w 823595"/>
              <a:gd name="T13" fmla="*/ 57335 h 784225"/>
              <a:gd name="T14" fmla="*/ 68173 w 823595"/>
              <a:gd name="T15" fmla="*/ 33169 h 784225"/>
              <a:gd name="T16" fmla="*/ 86271 w 823595"/>
              <a:gd name="T17" fmla="*/ 15149 h 784225"/>
              <a:gd name="T18" fmla="*/ 105681 w 823595"/>
              <a:gd name="T19" fmla="*/ 3889 h 784225"/>
              <a:gd name="T20" fmla="*/ 126142 w 823595"/>
              <a:gd name="T21" fmla="*/ 0 h 784225"/>
              <a:gd name="T22" fmla="*/ 223259 w 823595"/>
              <a:gd name="T23" fmla="*/ 0 h 784225"/>
              <a:gd name="T24" fmla="*/ 243718 w 823595"/>
              <a:gd name="T25" fmla="*/ 3889 h 784225"/>
              <a:gd name="T26" fmla="*/ 263127 w 823595"/>
              <a:gd name="T27" fmla="*/ 15149 h 784225"/>
              <a:gd name="T28" fmla="*/ 281225 w 823595"/>
              <a:gd name="T29" fmla="*/ 33169 h 784225"/>
              <a:gd name="T30" fmla="*/ 297753 w 823595"/>
              <a:gd name="T31" fmla="*/ 57335 h 784225"/>
              <a:gd name="T32" fmla="*/ 312450 w 823595"/>
              <a:gd name="T33" fmla="*/ 87037 h 784225"/>
              <a:gd name="T34" fmla="*/ 325058 w 823595"/>
              <a:gd name="T35" fmla="*/ 121663 h 784225"/>
              <a:gd name="T36" fmla="*/ 335317 w 823595"/>
              <a:gd name="T37" fmla="*/ 160601 h 784225"/>
              <a:gd name="T38" fmla="*/ 342965 w 823595"/>
              <a:gd name="T39" fmla="*/ 203239 h 784225"/>
              <a:gd name="T40" fmla="*/ 347746 w 823595"/>
              <a:gd name="T41" fmla="*/ 248964 h 784225"/>
              <a:gd name="T42" fmla="*/ 349396 w 823595"/>
              <a:gd name="T43" fmla="*/ 297167 h 784225"/>
              <a:gd name="T44" fmla="*/ 349396 w 823595"/>
              <a:gd name="T45" fmla="*/ 486727 h 784225"/>
              <a:gd name="T46" fmla="*/ 347746 w 823595"/>
              <a:gd name="T47" fmla="*/ 534929 h 784225"/>
              <a:gd name="T48" fmla="*/ 342965 w 823595"/>
              <a:gd name="T49" fmla="*/ 580655 h 784225"/>
              <a:gd name="T50" fmla="*/ 335317 w 823595"/>
              <a:gd name="T51" fmla="*/ 623293 h 784225"/>
              <a:gd name="T52" fmla="*/ 325058 w 823595"/>
              <a:gd name="T53" fmla="*/ 662231 h 784225"/>
              <a:gd name="T54" fmla="*/ 312450 w 823595"/>
              <a:gd name="T55" fmla="*/ 696856 h 784225"/>
              <a:gd name="T56" fmla="*/ 297753 w 823595"/>
              <a:gd name="T57" fmla="*/ 726559 h 784225"/>
              <a:gd name="T58" fmla="*/ 281225 w 823595"/>
              <a:gd name="T59" fmla="*/ 750725 h 784225"/>
              <a:gd name="T60" fmla="*/ 263127 w 823595"/>
              <a:gd name="T61" fmla="*/ 768745 h 784225"/>
              <a:gd name="T62" fmla="*/ 243718 w 823595"/>
              <a:gd name="T63" fmla="*/ 780005 h 784225"/>
              <a:gd name="T64" fmla="*/ 223259 w 823595"/>
              <a:gd name="T65" fmla="*/ 783894 h 784225"/>
              <a:gd name="T66" fmla="*/ 126142 w 823595"/>
              <a:gd name="T67" fmla="*/ 783894 h 784225"/>
              <a:gd name="T68" fmla="*/ 105681 w 823595"/>
              <a:gd name="T69" fmla="*/ 780005 h 784225"/>
              <a:gd name="T70" fmla="*/ 86271 w 823595"/>
              <a:gd name="T71" fmla="*/ 768745 h 784225"/>
              <a:gd name="T72" fmla="*/ 68173 w 823595"/>
              <a:gd name="T73" fmla="*/ 750725 h 784225"/>
              <a:gd name="T74" fmla="*/ 51644 w 823595"/>
              <a:gd name="T75" fmla="*/ 726559 h 784225"/>
              <a:gd name="T76" fmla="*/ 36946 w 823595"/>
              <a:gd name="T77" fmla="*/ 696856 h 784225"/>
              <a:gd name="T78" fmla="*/ 24337 w 823595"/>
              <a:gd name="T79" fmla="*/ 662231 h 784225"/>
              <a:gd name="T80" fmla="*/ 14080 w 823595"/>
              <a:gd name="T81" fmla="*/ 623293 h 784225"/>
              <a:gd name="T82" fmla="*/ 6431 w 823595"/>
              <a:gd name="T83" fmla="*/ 580655 h 784225"/>
              <a:gd name="T84" fmla="*/ 1650 w 823595"/>
              <a:gd name="T85" fmla="*/ 534929 h 784225"/>
              <a:gd name="T86" fmla="*/ 0 w 823595"/>
              <a:gd name="T87" fmla="*/ 486727 h 784225"/>
              <a:gd name="T88" fmla="*/ 0 w 823595"/>
              <a:gd name="T89" fmla="*/ 297167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0" y="297167"/>
                </a:moveTo>
                <a:lnTo>
                  <a:pt x="3889" y="248964"/>
                </a:lnTo>
                <a:lnTo>
                  <a:pt x="15149" y="203239"/>
                </a:lnTo>
                <a:lnTo>
                  <a:pt x="33169" y="160601"/>
                </a:lnTo>
                <a:lnTo>
                  <a:pt x="57335" y="121663"/>
                </a:lnTo>
                <a:lnTo>
                  <a:pt x="87037" y="87037"/>
                </a:lnTo>
                <a:lnTo>
                  <a:pt x="121663" y="57335"/>
                </a:lnTo>
                <a:lnTo>
                  <a:pt x="160601" y="33169"/>
                </a:lnTo>
                <a:lnTo>
                  <a:pt x="203239" y="15149"/>
                </a:lnTo>
                <a:lnTo>
                  <a:pt x="248964" y="3889"/>
                </a:lnTo>
                <a:lnTo>
                  <a:pt x="297167" y="0"/>
                </a:lnTo>
                <a:lnTo>
                  <a:pt x="525957" y="0"/>
                </a:lnTo>
                <a:lnTo>
                  <a:pt x="574156" y="3889"/>
                </a:lnTo>
                <a:lnTo>
                  <a:pt x="619879" y="15149"/>
                </a:lnTo>
                <a:lnTo>
                  <a:pt x="662515" y="33169"/>
                </a:lnTo>
                <a:lnTo>
                  <a:pt x="701451" y="57335"/>
                </a:lnTo>
                <a:lnTo>
                  <a:pt x="736076" y="87037"/>
                </a:lnTo>
                <a:lnTo>
                  <a:pt x="765777" y="121663"/>
                </a:lnTo>
                <a:lnTo>
                  <a:pt x="789943" y="160601"/>
                </a:lnTo>
                <a:lnTo>
                  <a:pt x="807962" y="203239"/>
                </a:lnTo>
                <a:lnTo>
                  <a:pt x="819223" y="248964"/>
                </a:lnTo>
                <a:lnTo>
                  <a:pt x="823112" y="297167"/>
                </a:lnTo>
                <a:lnTo>
                  <a:pt x="823112" y="486727"/>
                </a:lnTo>
                <a:lnTo>
                  <a:pt x="819223" y="534929"/>
                </a:lnTo>
                <a:lnTo>
                  <a:pt x="807962" y="580655"/>
                </a:lnTo>
                <a:lnTo>
                  <a:pt x="789943" y="623293"/>
                </a:lnTo>
                <a:lnTo>
                  <a:pt x="765777" y="662231"/>
                </a:lnTo>
                <a:lnTo>
                  <a:pt x="736076" y="696856"/>
                </a:lnTo>
                <a:lnTo>
                  <a:pt x="701451" y="726559"/>
                </a:lnTo>
                <a:lnTo>
                  <a:pt x="662515" y="750725"/>
                </a:lnTo>
                <a:lnTo>
                  <a:pt x="619879" y="768745"/>
                </a:lnTo>
                <a:lnTo>
                  <a:pt x="574156" y="780005"/>
                </a:lnTo>
                <a:lnTo>
                  <a:pt x="525957" y="783894"/>
                </a:lnTo>
                <a:lnTo>
                  <a:pt x="297167" y="783894"/>
                </a:lnTo>
                <a:lnTo>
                  <a:pt x="248964" y="780005"/>
                </a:lnTo>
                <a:lnTo>
                  <a:pt x="203239" y="768745"/>
                </a:lnTo>
                <a:lnTo>
                  <a:pt x="160601" y="750725"/>
                </a:lnTo>
                <a:lnTo>
                  <a:pt x="121663" y="726559"/>
                </a:lnTo>
                <a:lnTo>
                  <a:pt x="87037" y="696856"/>
                </a:lnTo>
                <a:lnTo>
                  <a:pt x="57335" y="662231"/>
                </a:lnTo>
                <a:lnTo>
                  <a:pt x="33169" y="623293"/>
                </a:lnTo>
                <a:lnTo>
                  <a:pt x="15149" y="580655"/>
                </a:lnTo>
                <a:lnTo>
                  <a:pt x="3889" y="534929"/>
                </a:lnTo>
                <a:lnTo>
                  <a:pt x="0" y="486727"/>
                </a:lnTo>
                <a:lnTo>
                  <a:pt x="0" y="29716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7" name="object 11"/>
          <p:cNvSpPr>
            <a:spLocks/>
          </p:cNvSpPr>
          <p:nvPr/>
        </p:nvSpPr>
        <p:spPr bwMode="auto">
          <a:xfrm>
            <a:off x="4418013" y="3851275"/>
            <a:ext cx="619125" cy="382588"/>
          </a:xfrm>
          <a:custGeom>
            <a:avLst/>
            <a:gdLst>
              <a:gd name="T0" fmla="*/ 0 w 823595"/>
              <a:gd name="T1" fmla="*/ 0 h 382904"/>
              <a:gd name="T2" fmla="*/ 0 w 823595"/>
              <a:gd name="T3" fmla="*/ 317055 h 382904"/>
              <a:gd name="T4" fmla="*/ 2814 w 823595"/>
              <a:gd name="T5" fmla="*/ 328454 h 382904"/>
              <a:gd name="T6" fmla="*/ 23852 w 823595"/>
              <a:gd name="T7" fmla="*/ 349060 h 382904"/>
              <a:gd name="T8" fmla="*/ 41087 w 823595"/>
              <a:gd name="T9" fmla="*/ 357909 h 382904"/>
              <a:gd name="T10" fmla="*/ 62142 w 823595"/>
              <a:gd name="T11" fmla="*/ 365554 h 382904"/>
              <a:gd name="T12" fmla="*/ 86525 w 823595"/>
              <a:gd name="T13" fmla="*/ 371811 h 382904"/>
              <a:gd name="T14" fmla="*/ 113740 w 823595"/>
              <a:gd name="T15" fmla="*/ 376502 h 382904"/>
              <a:gd name="T16" fmla="*/ 143296 w 823595"/>
              <a:gd name="T17" fmla="*/ 379447 h 382904"/>
              <a:gd name="T18" fmla="*/ 174698 w 823595"/>
              <a:gd name="T19" fmla="*/ 380468 h 382904"/>
              <a:gd name="T20" fmla="*/ 206099 w 823595"/>
              <a:gd name="T21" fmla="*/ 379447 h 382904"/>
              <a:gd name="T22" fmla="*/ 235655 w 823595"/>
              <a:gd name="T23" fmla="*/ 376502 h 382904"/>
              <a:gd name="T24" fmla="*/ 262871 w 823595"/>
              <a:gd name="T25" fmla="*/ 371811 h 382904"/>
              <a:gd name="T26" fmla="*/ 287253 w 823595"/>
              <a:gd name="T27" fmla="*/ 365554 h 382904"/>
              <a:gd name="T28" fmla="*/ 308309 w 823595"/>
              <a:gd name="T29" fmla="*/ 357909 h 382904"/>
              <a:gd name="T30" fmla="*/ 325543 w 823595"/>
              <a:gd name="T31" fmla="*/ 349060 h 382904"/>
              <a:gd name="T32" fmla="*/ 346581 w 823595"/>
              <a:gd name="T33" fmla="*/ 328454 h 382904"/>
              <a:gd name="T34" fmla="*/ 349396 w 823595"/>
              <a:gd name="T35" fmla="*/ 317055 h 382904"/>
              <a:gd name="T36" fmla="*/ 349396 w 823595"/>
              <a:gd name="T37" fmla="*/ 63413 h 382904"/>
              <a:gd name="T38" fmla="*/ 174698 w 823595"/>
              <a:gd name="T39" fmla="*/ 63413 h 382904"/>
              <a:gd name="T40" fmla="*/ 143296 w 823595"/>
              <a:gd name="T41" fmla="*/ 62390 h 382904"/>
              <a:gd name="T42" fmla="*/ 113740 w 823595"/>
              <a:gd name="T43" fmla="*/ 59448 h 382904"/>
              <a:gd name="T44" fmla="*/ 86525 w 823595"/>
              <a:gd name="T45" fmla="*/ 54759 h 382904"/>
              <a:gd name="T46" fmla="*/ 62142 w 823595"/>
              <a:gd name="T47" fmla="*/ 48503 h 382904"/>
              <a:gd name="T48" fmla="*/ 41087 w 823595"/>
              <a:gd name="T49" fmla="*/ 40858 h 382904"/>
              <a:gd name="T50" fmla="*/ 23852 w 823595"/>
              <a:gd name="T51" fmla="*/ 32009 h 382904"/>
              <a:gd name="T52" fmla="*/ 2814 w 823595"/>
              <a:gd name="T53" fmla="*/ 11403 h 382904"/>
              <a:gd name="T54" fmla="*/ 0 w 823595"/>
              <a:gd name="T55" fmla="*/ 0 h 382904"/>
              <a:gd name="T56" fmla="*/ 349396 w 823595"/>
              <a:gd name="T57" fmla="*/ 0 h 382904"/>
              <a:gd name="T58" fmla="*/ 325543 w 823595"/>
              <a:gd name="T59" fmla="*/ 32009 h 382904"/>
              <a:gd name="T60" fmla="*/ 308309 w 823595"/>
              <a:gd name="T61" fmla="*/ 40858 h 382904"/>
              <a:gd name="T62" fmla="*/ 287253 w 823595"/>
              <a:gd name="T63" fmla="*/ 48503 h 382904"/>
              <a:gd name="T64" fmla="*/ 262871 w 823595"/>
              <a:gd name="T65" fmla="*/ 54759 h 382904"/>
              <a:gd name="T66" fmla="*/ 235655 w 823595"/>
              <a:gd name="T67" fmla="*/ 59448 h 382904"/>
              <a:gd name="T68" fmla="*/ 206099 w 823595"/>
              <a:gd name="T69" fmla="*/ 62390 h 382904"/>
              <a:gd name="T70" fmla="*/ 174698 w 823595"/>
              <a:gd name="T71" fmla="*/ 63413 h 382904"/>
              <a:gd name="T72" fmla="*/ 349396 w 823595"/>
              <a:gd name="T73" fmla="*/ 63413 h 382904"/>
              <a:gd name="T74" fmla="*/ 349396 w 823595"/>
              <a:gd name="T75" fmla="*/ 0 h 382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595"/>
              <a:gd name="T115" fmla="*/ 0 h 382904"/>
              <a:gd name="T116" fmla="*/ 823595 w 823595"/>
              <a:gd name="T117" fmla="*/ 382904 h 3829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595" h="382904">
                <a:moveTo>
                  <a:pt x="0" y="0"/>
                </a:moveTo>
                <a:lnTo>
                  <a:pt x="0" y="318630"/>
                </a:lnTo>
                <a:lnTo>
                  <a:pt x="6630" y="330084"/>
                </a:lnTo>
                <a:lnTo>
                  <a:pt x="56190" y="350793"/>
                </a:lnTo>
                <a:lnTo>
                  <a:pt x="96794" y="359687"/>
                </a:lnTo>
                <a:lnTo>
                  <a:pt x="146397" y="367369"/>
                </a:lnTo>
                <a:lnTo>
                  <a:pt x="203837" y="373657"/>
                </a:lnTo>
                <a:lnTo>
                  <a:pt x="267952" y="378371"/>
                </a:lnTo>
                <a:lnTo>
                  <a:pt x="337579" y="381331"/>
                </a:lnTo>
                <a:lnTo>
                  <a:pt x="411556" y="382358"/>
                </a:lnTo>
                <a:lnTo>
                  <a:pt x="485532" y="381331"/>
                </a:lnTo>
                <a:lnTo>
                  <a:pt x="555159" y="378371"/>
                </a:lnTo>
                <a:lnTo>
                  <a:pt x="619274" y="373657"/>
                </a:lnTo>
                <a:lnTo>
                  <a:pt x="676714" y="367369"/>
                </a:lnTo>
                <a:lnTo>
                  <a:pt x="726318" y="359687"/>
                </a:lnTo>
                <a:lnTo>
                  <a:pt x="766921" y="350793"/>
                </a:lnTo>
                <a:lnTo>
                  <a:pt x="816481" y="330084"/>
                </a:lnTo>
                <a:lnTo>
                  <a:pt x="823112" y="318630"/>
                </a:lnTo>
                <a:lnTo>
                  <a:pt x="823112" y="63728"/>
                </a:lnTo>
                <a:lnTo>
                  <a:pt x="411556" y="63728"/>
                </a:lnTo>
                <a:lnTo>
                  <a:pt x="337579" y="62702"/>
                </a:lnTo>
                <a:lnTo>
                  <a:pt x="267952" y="59742"/>
                </a:lnTo>
                <a:lnTo>
                  <a:pt x="203837" y="55029"/>
                </a:lnTo>
                <a:lnTo>
                  <a:pt x="146397" y="48743"/>
                </a:lnTo>
                <a:lnTo>
                  <a:pt x="96794" y="41062"/>
                </a:lnTo>
                <a:lnTo>
                  <a:pt x="56190" y="32168"/>
                </a:lnTo>
                <a:lnTo>
                  <a:pt x="6630" y="11457"/>
                </a:lnTo>
                <a:lnTo>
                  <a:pt x="0" y="0"/>
                </a:lnTo>
                <a:close/>
              </a:path>
              <a:path w="823595" h="382904">
                <a:moveTo>
                  <a:pt x="823112" y="0"/>
                </a:moveTo>
                <a:lnTo>
                  <a:pt x="766921" y="32168"/>
                </a:lnTo>
                <a:lnTo>
                  <a:pt x="726318" y="41062"/>
                </a:lnTo>
                <a:lnTo>
                  <a:pt x="676714" y="48743"/>
                </a:lnTo>
                <a:lnTo>
                  <a:pt x="619274" y="55029"/>
                </a:lnTo>
                <a:lnTo>
                  <a:pt x="555159" y="59742"/>
                </a:lnTo>
                <a:lnTo>
                  <a:pt x="485532" y="62702"/>
                </a:lnTo>
                <a:lnTo>
                  <a:pt x="411556" y="63728"/>
                </a:lnTo>
                <a:lnTo>
                  <a:pt x="823112" y="63728"/>
                </a:lnTo>
                <a:lnTo>
                  <a:pt x="8231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8" name="object 12"/>
          <p:cNvSpPr>
            <a:spLocks/>
          </p:cNvSpPr>
          <p:nvPr/>
        </p:nvSpPr>
        <p:spPr bwMode="auto">
          <a:xfrm>
            <a:off x="4418013" y="3851275"/>
            <a:ext cx="619125" cy="382588"/>
          </a:xfrm>
          <a:custGeom>
            <a:avLst/>
            <a:gdLst>
              <a:gd name="T0" fmla="*/ 0 w 823595"/>
              <a:gd name="T1" fmla="*/ 317055 h 382904"/>
              <a:gd name="T2" fmla="*/ 0 w 823595"/>
              <a:gd name="T3" fmla="*/ 0 h 382904"/>
              <a:gd name="T4" fmla="*/ 2814 w 823595"/>
              <a:gd name="T5" fmla="*/ 11403 h 382904"/>
              <a:gd name="T6" fmla="*/ 10929 w 823595"/>
              <a:gd name="T7" fmla="*/ 22132 h 382904"/>
              <a:gd name="T8" fmla="*/ 41087 w 823595"/>
              <a:gd name="T9" fmla="*/ 40858 h 382904"/>
              <a:gd name="T10" fmla="*/ 62142 w 823595"/>
              <a:gd name="T11" fmla="*/ 48503 h 382904"/>
              <a:gd name="T12" fmla="*/ 86525 w 823595"/>
              <a:gd name="T13" fmla="*/ 54759 h 382904"/>
              <a:gd name="T14" fmla="*/ 113740 w 823595"/>
              <a:gd name="T15" fmla="*/ 59448 h 382904"/>
              <a:gd name="T16" fmla="*/ 143296 w 823595"/>
              <a:gd name="T17" fmla="*/ 62390 h 382904"/>
              <a:gd name="T18" fmla="*/ 174698 w 823595"/>
              <a:gd name="T19" fmla="*/ 63413 h 382904"/>
              <a:gd name="T20" fmla="*/ 206099 w 823595"/>
              <a:gd name="T21" fmla="*/ 62390 h 382904"/>
              <a:gd name="T22" fmla="*/ 235655 w 823595"/>
              <a:gd name="T23" fmla="*/ 59448 h 382904"/>
              <a:gd name="T24" fmla="*/ 262871 w 823595"/>
              <a:gd name="T25" fmla="*/ 54759 h 382904"/>
              <a:gd name="T26" fmla="*/ 287253 w 823595"/>
              <a:gd name="T27" fmla="*/ 48503 h 382904"/>
              <a:gd name="T28" fmla="*/ 308309 w 823595"/>
              <a:gd name="T29" fmla="*/ 40858 h 382904"/>
              <a:gd name="T30" fmla="*/ 325543 w 823595"/>
              <a:gd name="T31" fmla="*/ 32009 h 382904"/>
              <a:gd name="T32" fmla="*/ 346581 w 823595"/>
              <a:gd name="T33" fmla="*/ 11403 h 382904"/>
              <a:gd name="T34" fmla="*/ 349396 w 823595"/>
              <a:gd name="T35" fmla="*/ 0 h 382904"/>
              <a:gd name="T36" fmla="*/ 349396 w 823595"/>
              <a:gd name="T37" fmla="*/ 317055 h 382904"/>
              <a:gd name="T38" fmla="*/ 325543 w 823595"/>
              <a:gd name="T39" fmla="*/ 349060 h 382904"/>
              <a:gd name="T40" fmla="*/ 308309 w 823595"/>
              <a:gd name="T41" fmla="*/ 357909 h 382904"/>
              <a:gd name="T42" fmla="*/ 287253 w 823595"/>
              <a:gd name="T43" fmla="*/ 365554 h 382904"/>
              <a:gd name="T44" fmla="*/ 262871 w 823595"/>
              <a:gd name="T45" fmla="*/ 371811 h 382904"/>
              <a:gd name="T46" fmla="*/ 235655 w 823595"/>
              <a:gd name="T47" fmla="*/ 376502 h 382904"/>
              <a:gd name="T48" fmla="*/ 206099 w 823595"/>
              <a:gd name="T49" fmla="*/ 379447 h 382904"/>
              <a:gd name="T50" fmla="*/ 174698 w 823595"/>
              <a:gd name="T51" fmla="*/ 380468 h 382904"/>
              <a:gd name="T52" fmla="*/ 143296 w 823595"/>
              <a:gd name="T53" fmla="*/ 379447 h 382904"/>
              <a:gd name="T54" fmla="*/ 113740 w 823595"/>
              <a:gd name="T55" fmla="*/ 376502 h 382904"/>
              <a:gd name="T56" fmla="*/ 86525 w 823595"/>
              <a:gd name="T57" fmla="*/ 371811 h 382904"/>
              <a:gd name="T58" fmla="*/ 62142 w 823595"/>
              <a:gd name="T59" fmla="*/ 365554 h 382904"/>
              <a:gd name="T60" fmla="*/ 41087 w 823595"/>
              <a:gd name="T61" fmla="*/ 357909 h 382904"/>
              <a:gd name="T62" fmla="*/ 23852 w 823595"/>
              <a:gd name="T63" fmla="*/ 349060 h 382904"/>
              <a:gd name="T64" fmla="*/ 2814 w 823595"/>
              <a:gd name="T65" fmla="*/ 328454 h 382904"/>
              <a:gd name="T66" fmla="*/ 0 w 823595"/>
              <a:gd name="T67" fmla="*/ 317055 h 3829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3595"/>
              <a:gd name="T103" fmla="*/ 0 h 382904"/>
              <a:gd name="T104" fmla="*/ 823595 w 823595"/>
              <a:gd name="T105" fmla="*/ 382904 h 3829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3595" h="382904">
                <a:moveTo>
                  <a:pt x="0" y="318630"/>
                </a:moveTo>
                <a:lnTo>
                  <a:pt x="0" y="0"/>
                </a:lnTo>
                <a:lnTo>
                  <a:pt x="6630" y="11457"/>
                </a:lnTo>
                <a:lnTo>
                  <a:pt x="25748" y="22240"/>
                </a:lnTo>
                <a:lnTo>
                  <a:pt x="96794" y="41062"/>
                </a:lnTo>
                <a:lnTo>
                  <a:pt x="146397" y="48743"/>
                </a:lnTo>
                <a:lnTo>
                  <a:pt x="203837" y="55029"/>
                </a:lnTo>
                <a:lnTo>
                  <a:pt x="267952" y="59742"/>
                </a:lnTo>
                <a:lnTo>
                  <a:pt x="337579" y="62702"/>
                </a:lnTo>
                <a:lnTo>
                  <a:pt x="411556" y="63728"/>
                </a:lnTo>
                <a:lnTo>
                  <a:pt x="485532" y="62702"/>
                </a:lnTo>
                <a:lnTo>
                  <a:pt x="555159" y="59742"/>
                </a:lnTo>
                <a:lnTo>
                  <a:pt x="619274" y="55029"/>
                </a:lnTo>
                <a:lnTo>
                  <a:pt x="676714" y="48743"/>
                </a:lnTo>
                <a:lnTo>
                  <a:pt x="726318" y="41062"/>
                </a:lnTo>
                <a:lnTo>
                  <a:pt x="766921" y="32168"/>
                </a:lnTo>
                <a:lnTo>
                  <a:pt x="816481" y="11457"/>
                </a:lnTo>
                <a:lnTo>
                  <a:pt x="823112" y="0"/>
                </a:lnTo>
                <a:lnTo>
                  <a:pt x="823112" y="318630"/>
                </a:lnTo>
                <a:lnTo>
                  <a:pt x="766921" y="350793"/>
                </a:lnTo>
                <a:lnTo>
                  <a:pt x="726318" y="359687"/>
                </a:lnTo>
                <a:lnTo>
                  <a:pt x="676714" y="367369"/>
                </a:lnTo>
                <a:lnTo>
                  <a:pt x="619274" y="373657"/>
                </a:lnTo>
                <a:lnTo>
                  <a:pt x="555159" y="378371"/>
                </a:lnTo>
                <a:lnTo>
                  <a:pt x="485532" y="381331"/>
                </a:lnTo>
                <a:lnTo>
                  <a:pt x="411556" y="382358"/>
                </a:lnTo>
                <a:lnTo>
                  <a:pt x="337579" y="381331"/>
                </a:lnTo>
                <a:lnTo>
                  <a:pt x="267952" y="378371"/>
                </a:lnTo>
                <a:lnTo>
                  <a:pt x="203837" y="373657"/>
                </a:lnTo>
                <a:lnTo>
                  <a:pt x="146397" y="367369"/>
                </a:lnTo>
                <a:lnTo>
                  <a:pt x="96794" y="359687"/>
                </a:lnTo>
                <a:lnTo>
                  <a:pt x="56190" y="350793"/>
                </a:lnTo>
                <a:lnTo>
                  <a:pt x="6630" y="330084"/>
                </a:lnTo>
                <a:lnTo>
                  <a:pt x="0" y="3186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9" name="object 13"/>
          <p:cNvSpPr>
            <a:spLocks/>
          </p:cNvSpPr>
          <p:nvPr/>
        </p:nvSpPr>
        <p:spPr bwMode="auto">
          <a:xfrm>
            <a:off x="4214813" y="3125788"/>
            <a:ext cx="403225" cy="552450"/>
          </a:xfrm>
          <a:custGeom>
            <a:avLst/>
            <a:gdLst>
              <a:gd name="T0" fmla="*/ 114290 w 535939"/>
              <a:gd name="T1" fmla="*/ 0 h 551814"/>
              <a:gd name="T2" fmla="*/ 93745 w 535939"/>
              <a:gd name="T3" fmla="*/ 4474 h 551814"/>
              <a:gd name="T4" fmla="*/ 74409 w 535939"/>
              <a:gd name="T5" fmla="*/ 17380 h 551814"/>
              <a:gd name="T6" fmla="*/ 56605 w 535939"/>
              <a:gd name="T7" fmla="*/ 37929 h 551814"/>
              <a:gd name="T8" fmla="*/ 40653 w 535939"/>
              <a:gd name="T9" fmla="*/ 65336 h 551814"/>
              <a:gd name="T10" fmla="*/ 26879 w 535939"/>
              <a:gd name="T11" fmla="*/ 98818 h 551814"/>
              <a:gd name="T12" fmla="*/ 15603 w 535939"/>
              <a:gd name="T13" fmla="*/ 137591 h 551814"/>
              <a:gd name="T14" fmla="*/ 7150 w 535939"/>
              <a:gd name="T15" fmla="*/ 180870 h 551814"/>
              <a:gd name="T16" fmla="*/ 1841 w 535939"/>
              <a:gd name="T17" fmla="*/ 227870 h 551814"/>
              <a:gd name="T18" fmla="*/ 0 w 535939"/>
              <a:gd name="T19" fmla="*/ 277807 h 551814"/>
              <a:gd name="T20" fmla="*/ 1841 w 535939"/>
              <a:gd name="T21" fmla="*/ 327744 h 551814"/>
              <a:gd name="T22" fmla="*/ 7150 w 535939"/>
              <a:gd name="T23" fmla="*/ 374744 h 551814"/>
              <a:gd name="T24" fmla="*/ 15603 w 535939"/>
              <a:gd name="T25" fmla="*/ 418024 h 551814"/>
              <a:gd name="T26" fmla="*/ 26879 w 535939"/>
              <a:gd name="T27" fmla="*/ 456797 h 551814"/>
              <a:gd name="T28" fmla="*/ 40653 w 535939"/>
              <a:gd name="T29" fmla="*/ 490279 h 551814"/>
              <a:gd name="T30" fmla="*/ 56605 w 535939"/>
              <a:gd name="T31" fmla="*/ 517688 h 551814"/>
              <a:gd name="T32" fmla="*/ 74409 w 535939"/>
              <a:gd name="T33" fmla="*/ 538237 h 551814"/>
              <a:gd name="T34" fmla="*/ 93745 w 535939"/>
              <a:gd name="T35" fmla="*/ 551140 h 551814"/>
              <a:gd name="T36" fmla="*/ 114290 w 535939"/>
              <a:gd name="T37" fmla="*/ 555616 h 551814"/>
              <a:gd name="T38" fmla="*/ 134834 w 535939"/>
              <a:gd name="T39" fmla="*/ 551140 h 551814"/>
              <a:gd name="T40" fmla="*/ 154169 w 535939"/>
              <a:gd name="T41" fmla="*/ 538237 h 551814"/>
              <a:gd name="T42" fmla="*/ 171974 w 535939"/>
              <a:gd name="T43" fmla="*/ 517688 h 551814"/>
              <a:gd name="T44" fmla="*/ 187925 w 535939"/>
              <a:gd name="T45" fmla="*/ 490279 h 551814"/>
              <a:gd name="T46" fmla="*/ 201700 w 535939"/>
              <a:gd name="T47" fmla="*/ 456797 h 551814"/>
              <a:gd name="T48" fmla="*/ 212976 w 535939"/>
              <a:gd name="T49" fmla="*/ 418024 h 551814"/>
              <a:gd name="T50" fmla="*/ 221430 w 535939"/>
              <a:gd name="T51" fmla="*/ 374744 h 551814"/>
              <a:gd name="T52" fmla="*/ 226739 w 535939"/>
              <a:gd name="T53" fmla="*/ 327744 h 551814"/>
              <a:gd name="T54" fmla="*/ 228580 w 535939"/>
              <a:gd name="T55" fmla="*/ 277807 h 551814"/>
              <a:gd name="T56" fmla="*/ 226739 w 535939"/>
              <a:gd name="T57" fmla="*/ 227870 h 551814"/>
              <a:gd name="T58" fmla="*/ 221430 w 535939"/>
              <a:gd name="T59" fmla="*/ 180870 h 551814"/>
              <a:gd name="T60" fmla="*/ 212976 w 535939"/>
              <a:gd name="T61" fmla="*/ 137591 h 551814"/>
              <a:gd name="T62" fmla="*/ 201700 w 535939"/>
              <a:gd name="T63" fmla="*/ 98818 h 551814"/>
              <a:gd name="T64" fmla="*/ 187925 w 535939"/>
              <a:gd name="T65" fmla="*/ 65336 h 551814"/>
              <a:gd name="T66" fmla="*/ 171974 w 535939"/>
              <a:gd name="T67" fmla="*/ 37929 h 551814"/>
              <a:gd name="T68" fmla="*/ 154169 w 535939"/>
              <a:gd name="T69" fmla="*/ 17380 h 551814"/>
              <a:gd name="T70" fmla="*/ 134834 w 535939"/>
              <a:gd name="T71" fmla="*/ 4474 h 551814"/>
              <a:gd name="T72" fmla="*/ 114290 w 535939"/>
              <a:gd name="T73" fmla="*/ 0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39"/>
              <a:gd name="T112" fmla="*/ 0 h 551814"/>
              <a:gd name="T113" fmla="*/ 535939 w 535939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39" h="551814">
                <a:moveTo>
                  <a:pt x="267931" y="0"/>
                </a:moveTo>
                <a:lnTo>
                  <a:pt x="219769" y="4444"/>
                </a:lnTo>
                <a:lnTo>
                  <a:pt x="174439" y="17260"/>
                </a:lnTo>
                <a:lnTo>
                  <a:pt x="132699" y="37667"/>
                </a:lnTo>
                <a:lnTo>
                  <a:pt x="95304" y="64886"/>
                </a:lnTo>
                <a:lnTo>
                  <a:pt x="63012" y="98138"/>
                </a:lnTo>
                <a:lnTo>
                  <a:pt x="36579" y="136644"/>
                </a:lnTo>
                <a:lnTo>
                  <a:pt x="16761" y="179625"/>
                </a:lnTo>
                <a:lnTo>
                  <a:pt x="4316" y="226301"/>
                </a:lnTo>
                <a:lnTo>
                  <a:pt x="0" y="275894"/>
                </a:lnTo>
                <a:lnTo>
                  <a:pt x="4316" y="325487"/>
                </a:lnTo>
                <a:lnTo>
                  <a:pt x="16761" y="372164"/>
                </a:lnTo>
                <a:lnTo>
                  <a:pt x="36579" y="415145"/>
                </a:lnTo>
                <a:lnTo>
                  <a:pt x="63012" y="453651"/>
                </a:lnTo>
                <a:lnTo>
                  <a:pt x="95304" y="486903"/>
                </a:lnTo>
                <a:lnTo>
                  <a:pt x="132699" y="514122"/>
                </a:lnTo>
                <a:lnTo>
                  <a:pt x="174439" y="534529"/>
                </a:lnTo>
                <a:lnTo>
                  <a:pt x="219769" y="547344"/>
                </a:lnTo>
                <a:lnTo>
                  <a:pt x="267931" y="551789"/>
                </a:lnTo>
                <a:lnTo>
                  <a:pt x="316091" y="547344"/>
                </a:lnTo>
                <a:lnTo>
                  <a:pt x="361419" y="534529"/>
                </a:lnTo>
                <a:lnTo>
                  <a:pt x="403159" y="514122"/>
                </a:lnTo>
                <a:lnTo>
                  <a:pt x="440554" y="486903"/>
                </a:lnTo>
                <a:lnTo>
                  <a:pt x="472847" y="453651"/>
                </a:lnTo>
                <a:lnTo>
                  <a:pt x="499281" y="415145"/>
                </a:lnTo>
                <a:lnTo>
                  <a:pt x="519100" y="372164"/>
                </a:lnTo>
                <a:lnTo>
                  <a:pt x="531546" y="325487"/>
                </a:lnTo>
                <a:lnTo>
                  <a:pt x="535863" y="275894"/>
                </a:lnTo>
                <a:lnTo>
                  <a:pt x="531546" y="226301"/>
                </a:lnTo>
                <a:lnTo>
                  <a:pt x="519100" y="179625"/>
                </a:lnTo>
                <a:lnTo>
                  <a:pt x="499281" y="136644"/>
                </a:lnTo>
                <a:lnTo>
                  <a:pt x="472847" y="98138"/>
                </a:lnTo>
                <a:lnTo>
                  <a:pt x="440554" y="64886"/>
                </a:lnTo>
                <a:lnTo>
                  <a:pt x="403159" y="37667"/>
                </a:lnTo>
                <a:lnTo>
                  <a:pt x="361419" y="17260"/>
                </a:lnTo>
                <a:lnTo>
                  <a:pt x="316091" y="4444"/>
                </a:lnTo>
                <a:lnTo>
                  <a:pt x="26793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0" name="object 14"/>
          <p:cNvSpPr>
            <a:spLocks/>
          </p:cNvSpPr>
          <p:nvPr/>
        </p:nvSpPr>
        <p:spPr bwMode="auto">
          <a:xfrm>
            <a:off x="4214813" y="3125788"/>
            <a:ext cx="403225" cy="552450"/>
          </a:xfrm>
          <a:custGeom>
            <a:avLst/>
            <a:gdLst>
              <a:gd name="T0" fmla="*/ 0 w 535939"/>
              <a:gd name="T1" fmla="*/ 277807 h 551814"/>
              <a:gd name="T2" fmla="*/ 1841 w 535939"/>
              <a:gd name="T3" fmla="*/ 227870 h 551814"/>
              <a:gd name="T4" fmla="*/ 7150 w 535939"/>
              <a:gd name="T5" fmla="*/ 180870 h 551814"/>
              <a:gd name="T6" fmla="*/ 15603 w 535939"/>
              <a:gd name="T7" fmla="*/ 137591 h 551814"/>
              <a:gd name="T8" fmla="*/ 26879 w 535939"/>
              <a:gd name="T9" fmla="*/ 98818 h 551814"/>
              <a:gd name="T10" fmla="*/ 40653 w 535939"/>
              <a:gd name="T11" fmla="*/ 65336 h 551814"/>
              <a:gd name="T12" fmla="*/ 56605 w 535939"/>
              <a:gd name="T13" fmla="*/ 37929 h 551814"/>
              <a:gd name="T14" fmla="*/ 74409 w 535939"/>
              <a:gd name="T15" fmla="*/ 17380 h 551814"/>
              <a:gd name="T16" fmla="*/ 93745 w 535939"/>
              <a:gd name="T17" fmla="*/ 4474 h 551814"/>
              <a:gd name="T18" fmla="*/ 114290 w 535939"/>
              <a:gd name="T19" fmla="*/ 0 h 551814"/>
              <a:gd name="T20" fmla="*/ 134834 w 535939"/>
              <a:gd name="T21" fmla="*/ 4474 h 551814"/>
              <a:gd name="T22" fmla="*/ 154169 w 535939"/>
              <a:gd name="T23" fmla="*/ 17380 h 551814"/>
              <a:gd name="T24" fmla="*/ 171974 w 535939"/>
              <a:gd name="T25" fmla="*/ 37929 h 551814"/>
              <a:gd name="T26" fmla="*/ 187925 w 535939"/>
              <a:gd name="T27" fmla="*/ 65336 h 551814"/>
              <a:gd name="T28" fmla="*/ 201700 w 535939"/>
              <a:gd name="T29" fmla="*/ 98818 h 551814"/>
              <a:gd name="T30" fmla="*/ 212976 w 535939"/>
              <a:gd name="T31" fmla="*/ 137591 h 551814"/>
              <a:gd name="T32" fmla="*/ 221430 w 535939"/>
              <a:gd name="T33" fmla="*/ 180870 h 551814"/>
              <a:gd name="T34" fmla="*/ 226739 w 535939"/>
              <a:gd name="T35" fmla="*/ 227870 h 551814"/>
              <a:gd name="T36" fmla="*/ 228580 w 535939"/>
              <a:gd name="T37" fmla="*/ 277807 h 551814"/>
              <a:gd name="T38" fmla="*/ 226739 w 535939"/>
              <a:gd name="T39" fmla="*/ 327744 h 551814"/>
              <a:gd name="T40" fmla="*/ 221430 w 535939"/>
              <a:gd name="T41" fmla="*/ 374744 h 551814"/>
              <a:gd name="T42" fmla="*/ 212976 w 535939"/>
              <a:gd name="T43" fmla="*/ 418024 h 551814"/>
              <a:gd name="T44" fmla="*/ 201700 w 535939"/>
              <a:gd name="T45" fmla="*/ 456797 h 551814"/>
              <a:gd name="T46" fmla="*/ 187925 w 535939"/>
              <a:gd name="T47" fmla="*/ 490279 h 551814"/>
              <a:gd name="T48" fmla="*/ 171974 w 535939"/>
              <a:gd name="T49" fmla="*/ 517688 h 551814"/>
              <a:gd name="T50" fmla="*/ 154169 w 535939"/>
              <a:gd name="T51" fmla="*/ 538237 h 551814"/>
              <a:gd name="T52" fmla="*/ 134834 w 535939"/>
              <a:gd name="T53" fmla="*/ 551140 h 551814"/>
              <a:gd name="T54" fmla="*/ 114290 w 535939"/>
              <a:gd name="T55" fmla="*/ 555616 h 551814"/>
              <a:gd name="T56" fmla="*/ 93745 w 535939"/>
              <a:gd name="T57" fmla="*/ 551140 h 551814"/>
              <a:gd name="T58" fmla="*/ 74409 w 535939"/>
              <a:gd name="T59" fmla="*/ 538237 h 551814"/>
              <a:gd name="T60" fmla="*/ 56605 w 535939"/>
              <a:gd name="T61" fmla="*/ 517688 h 551814"/>
              <a:gd name="T62" fmla="*/ 40653 w 535939"/>
              <a:gd name="T63" fmla="*/ 490279 h 551814"/>
              <a:gd name="T64" fmla="*/ 26879 w 535939"/>
              <a:gd name="T65" fmla="*/ 456797 h 551814"/>
              <a:gd name="T66" fmla="*/ 15603 w 535939"/>
              <a:gd name="T67" fmla="*/ 418024 h 551814"/>
              <a:gd name="T68" fmla="*/ 7150 w 535939"/>
              <a:gd name="T69" fmla="*/ 374744 h 551814"/>
              <a:gd name="T70" fmla="*/ 1841 w 535939"/>
              <a:gd name="T71" fmla="*/ 327744 h 551814"/>
              <a:gd name="T72" fmla="*/ 0 w 535939"/>
              <a:gd name="T73" fmla="*/ 277807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39"/>
              <a:gd name="T112" fmla="*/ 0 h 551814"/>
              <a:gd name="T113" fmla="*/ 535939 w 535939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39" h="551814">
                <a:moveTo>
                  <a:pt x="0" y="275894"/>
                </a:moveTo>
                <a:lnTo>
                  <a:pt x="4316" y="226301"/>
                </a:lnTo>
                <a:lnTo>
                  <a:pt x="16761" y="179625"/>
                </a:lnTo>
                <a:lnTo>
                  <a:pt x="36579" y="136644"/>
                </a:lnTo>
                <a:lnTo>
                  <a:pt x="63012" y="98138"/>
                </a:lnTo>
                <a:lnTo>
                  <a:pt x="95304" y="64886"/>
                </a:lnTo>
                <a:lnTo>
                  <a:pt x="132699" y="37667"/>
                </a:lnTo>
                <a:lnTo>
                  <a:pt x="174439" y="17260"/>
                </a:lnTo>
                <a:lnTo>
                  <a:pt x="219769" y="4444"/>
                </a:lnTo>
                <a:lnTo>
                  <a:pt x="267931" y="0"/>
                </a:lnTo>
                <a:lnTo>
                  <a:pt x="316091" y="4444"/>
                </a:lnTo>
                <a:lnTo>
                  <a:pt x="361419" y="17260"/>
                </a:lnTo>
                <a:lnTo>
                  <a:pt x="403159" y="37667"/>
                </a:lnTo>
                <a:lnTo>
                  <a:pt x="440554" y="64886"/>
                </a:lnTo>
                <a:lnTo>
                  <a:pt x="472847" y="98138"/>
                </a:lnTo>
                <a:lnTo>
                  <a:pt x="499281" y="136644"/>
                </a:lnTo>
                <a:lnTo>
                  <a:pt x="519100" y="179625"/>
                </a:lnTo>
                <a:lnTo>
                  <a:pt x="531546" y="226301"/>
                </a:lnTo>
                <a:lnTo>
                  <a:pt x="535863" y="275894"/>
                </a:lnTo>
                <a:lnTo>
                  <a:pt x="531546" y="325487"/>
                </a:lnTo>
                <a:lnTo>
                  <a:pt x="519100" y="372164"/>
                </a:lnTo>
                <a:lnTo>
                  <a:pt x="499281" y="415145"/>
                </a:lnTo>
                <a:lnTo>
                  <a:pt x="472847" y="453651"/>
                </a:lnTo>
                <a:lnTo>
                  <a:pt x="440554" y="486903"/>
                </a:lnTo>
                <a:lnTo>
                  <a:pt x="403159" y="514122"/>
                </a:lnTo>
                <a:lnTo>
                  <a:pt x="361419" y="534529"/>
                </a:lnTo>
                <a:lnTo>
                  <a:pt x="316091" y="547344"/>
                </a:lnTo>
                <a:lnTo>
                  <a:pt x="267931" y="551789"/>
                </a:lnTo>
                <a:lnTo>
                  <a:pt x="219769" y="547344"/>
                </a:lnTo>
                <a:lnTo>
                  <a:pt x="174439" y="534529"/>
                </a:lnTo>
                <a:lnTo>
                  <a:pt x="132699" y="514122"/>
                </a:lnTo>
                <a:lnTo>
                  <a:pt x="95304" y="486903"/>
                </a:lnTo>
                <a:lnTo>
                  <a:pt x="63012" y="453651"/>
                </a:lnTo>
                <a:lnTo>
                  <a:pt x="36579" y="415145"/>
                </a:lnTo>
                <a:lnTo>
                  <a:pt x="16761" y="372164"/>
                </a:lnTo>
                <a:lnTo>
                  <a:pt x="4316" y="325487"/>
                </a:lnTo>
                <a:lnTo>
                  <a:pt x="0" y="275894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1" name="object 15"/>
          <p:cNvSpPr>
            <a:spLocks/>
          </p:cNvSpPr>
          <p:nvPr/>
        </p:nvSpPr>
        <p:spPr bwMode="auto">
          <a:xfrm>
            <a:off x="4106863" y="3681413"/>
            <a:ext cx="617537" cy="784225"/>
          </a:xfrm>
          <a:custGeom>
            <a:avLst/>
            <a:gdLst>
              <a:gd name="T0" fmla="*/ 222116 w 823595"/>
              <a:gd name="T1" fmla="*/ 0 h 784225"/>
              <a:gd name="T2" fmla="*/ 125495 w 823595"/>
              <a:gd name="T3" fmla="*/ 0 h 784225"/>
              <a:gd name="T4" fmla="*/ 105139 w 823595"/>
              <a:gd name="T5" fmla="*/ 3889 h 784225"/>
              <a:gd name="T6" fmla="*/ 85829 w 823595"/>
              <a:gd name="T7" fmla="*/ 15149 h 784225"/>
              <a:gd name="T8" fmla="*/ 67823 w 823595"/>
              <a:gd name="T9" fmla="*/ 33169 h 784225"/>
              <a:gd name="T10" fmla="*/ 51379 w 823595"/>
              <a:gd name="T11" fmla="*/ 57335 h 784225"/>
              <a:gd name="T12" fmla="*/ 36757 w 823595"/>
              <a:gd name="T13" fmla="*/ 87037 h 784225"/>
              <a:gd name="T14" fmla="*/ 24213 w 823595"/>
              <a:gd name="T15" fmla="*/ 121663 h 784225"/>
              <a:gd name="T16" fmla="*/ 14008 w 823595"/>
              <a:gd name="T17" fmla="*/ 160601 h 784225"/>
              <a:gd name="T18" fmla="*/ 6398 w 823595"/>
              <a:gd name="T19" fmla="*/ 203239 h 784225"/>
              <a:gd name="T20" fmla="*/ 1641 w 823595"/>
              <a:gd name="T21" fmla="*/ 248964 h 784225"/>
              <a:gd name="T22" fmla="*/ 0 w 823595"/>
              <a:gd name="T23" fmla="*/ 297167 h 784225"/>
              <a:gd name="T24" fmla="*/ 0 w 823595"/>
              <a:gd name="T25" fmla="*/ 486727 h 784225"/>
              <a:gd name="T26" fmla="*/ 1641 w 823595"/>
              <a:gd name="T27" fmla="*/ 534929 h 784225"/>
              <a:gd name="T28" fmla="*/ 6398 w 823595"/>
              <a:gd name="T29" fmla="*/ 580655 h 784225"/>
              <a:gd name="T30" fmla="*/ 14008 w 823595"/>
              <a:gd name="T31" fmla="*/ 623293 h 784225"/>
              <a:gd name="T32" fmla="*/ 24213 w 823595"/>
              <a:gd name="T33" fmla="*/ 662231 h 784225"/>
              <a:gd name="T34" fmla="*/ 36757 w 823595"/>
              <a:gd name="T35" fmla="*/ 696856 h 784225"/>
              <a:gd name="T36" fmla="*/ 51379 w 823595"/>
              <a:gd name="T37" fmla="*/ 726559 h 784225"/>
              <a:gd name="T38" fmla="*/ 67823 w 823595"/>
              <a:gd name="T39" fmla="*/ 750725 h 784225"/>
              <a:gd name="T40" fmla="*/ 85829 w 823595"/>
              <a:gd name="T41" fmla="*/ 768745 h 784225"/>
              <a:gd name="T42" fmla="*/ 105139 w 823595"/>
              <a:gd name="T43" fmla="*/ 780005 h 784225"/>
              <a:gd name="T44" fmla="*/ 125495 w 823595"/>
              <a:gd name="T45" fmla="*/ 783894 h 784225"/>
              <a:gd name="T46" fmla="*/ 222116 w 823595"/>
              <a:gd name="T47" fmla="*/ 783894 h 784225"/>
              <a:gd name="T48" fmla="*/ 242470 w 823595"/>
              <a:gd name="T49" fmla="*/ 780005 h 784225"/>
              <a:gd name="T50" fmla="*/ 261779 w 823595"/>
              <a:gd name="T51" fmla="*/ 768745 h 784225"/>
              <a:gd name="T52" fmla="*/ 279785 w 823595"/>
              <a:gd name="T53" fmla="*/ 750725 h 784225"/>
              <a:gd name="T54" fmla="*/ 296228 w 823595"/>
              <a:gd name="T55" fmla="*/ 726559 h 784225"/>
              <a:gd name="T56" fmla="*/ 310850 w 823595"/>
              <a:gd name="T57" fmla="*/ 696856 h 784225"/>
              <a:gd name="T58" fmla="*/ 323393 w 823595"/>
              <a:gd name="T59" fmla="*/ 662231 h 784225"/>
              <a:gd name="T60" fmla="*/ 333599 w 823595"/>
              <a:gd name="T61" fmla="*/ 623293 h 784225"/>
              <a:gd name="T62" fmla="*/ 341208 w 823595"/>
              <a:gd name="T63" fmla="*/ 580655 h 784225"/>
              <a:gd name="T64" fmla="*/ 345964 w 823595"/>
              <a:gd name="T65" fmla="*/ 534929 h 784225"/>
              <a:gd name="T66" fmla="*/ 347606 w 823595"/>
              <a:gd name="T67" fmla="*/ 486727 h 784225"/>
              <a:gd name="T68" fmla="*/ 347606 w 823595"/>
              <a:gd name="T69" fmla="*/ 297167 h 784225"/>
              <a:gd name="T70" fmla="*/ 345964 w 823595"/>
              <a:gd name="T71" fmla="*/ 248964 h 784225"/>
              <a:gd name="T72" fmla="*/ 341208 w 823595"/>
              <a:gd name="T73" fmla="*/ 203239 h 784225"/>
              <a:gd name="T74" fmla="*/ 333599 w 823595"/>
              <a:gd name="T75" fmla="*/ 160601 h 784225"/>
              <a:gd name="T76" fmla="*/ 323393 w 823595"/>
              <a:gd name="T77" fmla="*/ 121663 h 784225"/>
              <a:gd name="T78" fmla="*/ 310850 w 823595"/>
              <a:gd name="T79" fmla="*/ 87037 h 784225"/>
              <a:gd name="T80" fmla="*/ 296228 w 823595"/>
              <a:gd name="T81" fmla="*/ 57335 h 784225"/>
              <a:gd name="T82" fmla="*/ 279785 w 823595"/>
              <a:gd name="T83" fmla="*/ 33169 h 784225"/>
              <a:gd name="T84" fmla="*/ 261779 w 823595"/>
              <a:gd name="T85" fmla="*/ 15149 h 784225"/>
              <a:gd name="T86" fmla="*/ 242470 w 823595"/>
              <a:gd name="T87" fmla="*/ 3889 h 784225"/>
              <a:gd name="T88" fmla="*/ 222116 w 823595"/>
              <a:gd name="T89" fmla="*/ 0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525957" y="0"/>
                </a:moveTo>
                <a:lnTo>
                  <a:pt x="297167" y="0"/>
                </a:lnTo>
                <a:lnTo>
                  <a:pt x="248964" y="3889"/>
                </a:lnTo>
                <a:lnTo>
                  <a:pt x="203239" y="15149"/>
                </a:lnTo>
                <a:lnTo>
                  <a:pt x="160601" y="33169"/>
                </a:lnTo>
                <a:lnTo>
                  <a:pt x="121663" y="57335"/>
                </a:lnTo>
                <a:lnTo>
                  <a:pt x="87037" y="87037"/>
                </a:lnTo>
                <a:lnTo>
                  <a:pt x="57335" y="121663"/>
                </a:lnTo>
                <a:lnTo>
                  <a:pt x="33169" y="160601"/>
                </a:lnTo>
                <a:lnTo>
                  <a:pt x="15149" y="203239"/>
                </a:lnTo>
                <a:lnTo>
                  <a:pt x="3889" y="248964"/>
                </a:lnTo>
                <a:lnTo>
                  <a:pt x="0" y="297167"/>
                </a:lnTo>
                <a:lnTo>
                  <a:pt x="0" y="486727"/>
                </a:lnTo>
                <a:lnTo>
                  <a:pt x="3889" y="534929"/>
                </a:lnTo>
                <a:lnTo>
                  <a:pt x="15149" y="580655"/>
                </a:lnTo>
                <a:lnTo>
                  <a:pt x="33169" y="623293"/>
                </a:lnTo>
                <a:lnTo>
                  <a:pt x="57335" y="662231"/>
                </a:lnTo>
                <a:lnTo>
                  <a:pt x="87037" y="696856"/>
                </a:lnTo>
                <a:lnTo>
                  <a:pt x="121663" y="726559"/>
                </a:lnTo>
                <a:lnTo>
                  <a:pt x="160601" y="750725"/>
                </a:lnTo>
                <a:lnTo>
                  <a:pt x="203239" y="768745"/>
                </a:lnTo>
                <a:lnTo>
                  <a:pt x="248964" y="780005"/>
                </a:lnTo>
                <a:lnTo>
                  <a:pt x="297167" y="783894"/>
                </a:lnTo>
                <a:lnTo>
                  <a:pt x="525957" y="783894"/>
                </a:lnTo>
                <a:lnTo>
                  <a:pt x="574156" y="780005"/>
                </a:lnTo>
                <a:lnTo>
                  <a:pt x="619879" y="768745"/>
                </a:lnTo>
                <a:lnTo>
                  <a:pt x="662515" y="750725"/>
                </a:lnTo>
                <a:lnTo>
                  <a:pt x="701451" y="726559"/>
                </a:lnTo>
                <a:lnTo>
                  <a:pt x="736076" y="696856"/>
                </a:lnTo>
                <a:lnTo>
                  <a:pt x="765777" y="662231"/>
                </a:lnTo>
                <a:lnTo>
                  <a:pt x="789943" y="623293"/>
                </a:lnTo>
                <a:lnTo>
                  <a:pt x="807962" y="580655"/>
                </a:lnTo>
                <a:lnTo>
                  <a:pt x="819223" y="534929"/>
                </a:lnTo>
                <a:lnTo>
                  <a:pt x="823112" y="486727"/>
                </a:lnTo>
                <a:lnTo>
                  <a:pt x="823112" y="297167"/>
                </a:lnTo>
                <a:lnTo>
                  <a:pt x="819223" y="248964"/>
                </a:lnTo>
                <a:lnTo>
                  <a:pt x="807962" y="203239"/>
                </a:lnTo>
                <a:lnTo>
                  <a:pt x="789943" y="160601"/>
                </a:lnTo>
                <a:lnTo>
                  <a:pt x="765777" y="121663"/>
                </a:lnTo>
                <a:lnTo>
                  <a:pt x="736076" y="87037"/>
                </a:lnTo>
                <a:lnTo>
                  <a:pt x="701451" y="57335"/>
                </a:lnTo>
                <a:lnTo>
                  <a:pt x="662515" y="33169"/>
                </a:lnTo>
                <a:lnTo>
                  <a:pt x="619879" y="15149"/>
                </a:lnTo>
                <a:lnTo>
                  <a:pt x="574156" y="3889"/>
                </a:lnTo>
                <a:lnTo>
                  <a:pt x="52595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2" name="object 16"/>
          <p:cNvSpPr>
            <a:spLocks/>
          </p:cNvSpPr>
          <p:nvPr/>
        </p:nvSpPr>
        <p:spPr bwMode="auto">
          <a:xfrm>
            <a:off x="4106863" y="3681413"/>
            <a:ext cx="617537" cy="784225"/>
          </a:xfrm>
          <a:custGeom>
            <a:avLst/>
            <a:gdLst>
              <a:gd name="T0" fmla="*/ 0 w 823595"/>
              <a:gd name="T1" fmla="*/ 297167 h 784225"/>
              <a:gd name="T2" fmla="*/ 1641 w 823595"/>
              <a:gd name="T3" fmla="*/ 248964 h 784225"/>
              <a:gd name="T4" fmla="*/ 6398 w 823595"/>
              <a:gd name="T5" fmla="*/ 203239 h 784225"/>
              <a:gd name="T6" fmla="*/ 14008 w 823595"/>
              <a:gd name="T7" fmla="*/ 160601 h 784225"/>
              <a:gd name="T8" fmla="*/ 24213 w 823595"/>
              <a:gd name="T9" fmla="*/ 121663 h 784225"/>
              <a:gd name="T10" fmla="*/ 36757 w 823595"/>
              <a:gd name="T11" fmla="*/ 87037 h 784225"/>
              <a:gd name="T12" fmla="*/ 51379 w 823595"/>
              <a:gd name="T13" fmla="*/ 57335 h 784225"/>
              <a:gd name="T14" fmla="*/ 67823 w 823595"/>
              <a:gd name="T15" fmla="*/ 33169 h 784225"/>
              <a:gd name="T16" fmla="*/ 85829 w 823595"/>
              <a:gd name="T17" fmla="*/ 15149 h 784225"/>
              <a:gd name="T18" fmla="*/ 105139 w 823595"/>
              <a:gd name="T19" fmla="*/ 3889 h 784225"/>
              <a:gd name="T20" fmla="*/ 125495 w 823595"/>
              <a:gd name="T21" fmla="*/ 0 h 784225"/>
              <a:gd name="T22" fmla="*/ 222116 w 823595"/>
              <a:gd name="T23" fmla="*/ 0 h 784225"/>
              <a:gd name="T24" fmla="*/ 242470 w 823595"/>
              <a:gd name="T25" fmla="*/ 3889 h 784225"/>
              <a:gd name="T26" fmla="*/ 261779 w 823595"/>
              <a:gd name="T27" fmla="*/ 15149 h 784225"/>
              <a:gd name="T28" fmla="*/ 279785 w 823595"/>
              <a:gd name="T29" fmla="*/ 33169 h 784225"/>
              <a:gd name="T30" fmla="*/ 296228 w 823595"/>
              <a:gd name="T31" fmla="*/ 57335 h 784225"/>
              <a:gd name="T32" fmla="*/ 310850 w 823595"/>
              <a:gd name="T33" fmla="*/ 87037 h 784225"/>
              <a:gd name="T34" fmla="*/ 323393 w 823595"/>
              <a:gd name="T35" fmla="*/ 121663 h 784225"/>
              <a:gd name="T36" fmla="*/ 333599 w 823595"/>
              <a:gd name="T37" fmla="*/ 160601 h 784225"/>
              <a:gd name="T38" fmla="*/ 341208 w 823595"/>
              <a:gd name="T39" fmla="*/ 203239 h 784225"/>
              <a:gd name="T40" fmla="*/ 345964 w 823595"/>
              <a:gd name="T41" fmla="*/ 248964 h 784225"/>
              <a:gd name="T42" fmla="*/ 347606 w 823595"/>
              <a:gd name="T43" fmla="*/ 297167 h 784225"/>
              <a:gd name="T44" fmla="*/ 347606 w 823595"/>
              <a:gd name="T45" fmla="*/ 486727 h 784225"/>
              <a:gd name="T46" fmla="*/ 345964 w 823595"/>
              <a:gd name="T47" fmla="*/ 534929 h 784225"/>
              <a:gd name="T48" fmla="*/ 341208 w 823595"/>
              <a:gd name="T49" fmla="*/ 580655 h 784225"/>
              <a:gd name="T50" fmla="*/ 333599 w 823595"/>
              <a:gd name="T51" fmla="*/ 623293 h 784225"/>
              <a:gd name="T52" fmla="*/ 323393 w 823595"/>
              <a:gd name="T53" fmla="*/ 662231 h 784225"/>
              <a:gd name="T54" fmla="*/ 310850 w 823595"/>
              <a:gd name="T55" fmla="*/ 696856 h 784225"/>
              <a:gd name="T56" fmla="*/ 296228 w 823595"/>
              <a:gd name="T57" fmla="*/ 726559 h 784225"/>
              <a:gd name="T58" fmla="*/ 279785 w 823595"/>
              <a:gd name="T59" fmla="*/ 750725 h 784225"/>
              <a:gd name="T60" fmla="*/ 261779 w 823595"/>
              <a:gd name="T61" fmla="*/ 768745 h 784225"/>
              <a:gd name="T62" fmla="*/ 242470 w 823595"/>
              <a:gd name="T63" fmla="*/ 780005 h 784225"/>
              <a:gd name="T64" fmla="*/ 222116 w 823595"/>
              <a:gd name="T65" fmla="*/ 783894 h 784225"/>
              <a:gd name="T66" fmla="*/ 125495 w 823595"/>
              <a:gd name="T67" fmla="*/ 783894 h 784225"/>
              <a:gd name="T68" fmla="*/ 105139 w 823595"/>
              <a:gd name="T69" fmla="*/ 780005 h 784225"/>
              <a:gd name="T70" fmla="*/ 85829 w 823595"/>
              <a:gd name="T71" fmla="*/ 768745 h 784225"/>
              <a:gd name="T72" fmla="*/ 67823 w 823595"/>
              <a:gd name="T73" fmla="*/ 750725 h 784225"/>
              <a:gd name="T74" fmla="*/ 51379 w 823595"/>
              <a:gd name="T75" fmla="*/ 726559 h 784225"/>
              <a:gd name="T76" fmla="*/ 36757 w 823595"/>
              <a:gd name="T77" fmla="*/ 696856 h 784225"/>
              <a:gd name="T78" fmla="*/ 24213 w 823595"/>
              <a:gd name="T79" fmla="*/ 662231 h 784225"/>
              <a:gd name="T80" fmla="*/ 14008 w 823595"/>
              <a:gd name="T81" fmla="*/ 623293 h 784225"/>
              <a:gd name="T82" fmla="*/ 6398 w 823595"/>
              <a:gd name="T83" fmla="*/ 580655 h 784225"/>
              <a:gd name="T84" fmla="*/ 1641 w 823595"/>
              <a:gd name="T85" fmla="*/ 534929 h 784225"/>
              <a:gd name="T86" fmla="*/ 0 w 823595"/>
              <a:gd name="T87" fmla="*/ 486727 h 784225"/>
              <a:gd name="T88" fmla="*/ 0 w 823595"/>
              <a:gd name="T89" fmla="*/ 297167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0" y="297167"/>
                </a:moveTo>
                <a:lnTo>
                  <a:pt x="3889" y="248964"/>
                </a:lnTo>
                <a:lnTo>
                  <a:pt x="15149" y="203239"/>
                </a:lnTo>
                <a:lnTo>
                  <a:pt x="33169" y="160601"/>
                </a:lnTo>
                <a:lnTo>
                  <a:pt x="57335" y="121663"/>
                </a:lnTo>
                <a:lnTo>
                  <a:pt x="87037" y="87037"/>
                </a:lnTo>
                <a:lnTo>
                  <a:pt x="121663" y="57335"/>
                </a:lnTo>
                <a:lnTo>
                  <a:pt x="160601" y="33169"/>
                </a:lnTo>
                <a:lnTo>
                  <a:pt x="203239" y="15149"/>
                </a:lnTo>
                <a:lnTo>
                  <a:pt x="248964" y="3889"/>
                </a:lnTo>
                <a:lnTo>
                  <a:pt x="297167" y="0"/>
                </a:lnTo>
                <a:lnTo>
                  <a:pt x="525957" y="0"/>
                </a:lnTo>
                <a:lnTo>
                  <a:pt x="574156" y="3889"/>
                </a:lnTo>
                <a:lnTo>
                  <a:pt x="619879" y="15149"/>
                </a:lnTo>
                <a:lnTo>
                  <a:pt x="662515" y="33169"/>
                </a:lnTo>
                <a:lnTo>
                  <a:pt x="701451" y="57335"/>
                </a:lnTo>
                <a:lnTo>
                  <a:pt x="736076" y="87037"/>
                </a:lnTo>
                <a:lnTo>
                  <a:pt x="765777" y="121663"/>
                </a:lnTo>
                <a:lnTo>
                  <a:pt x="789943" y="160601"/>
                </a:lnTo>
                <a:lnTo>
                  <a:pt x="807962" y="203239"/>
                </a:lnTo>
                <a:lnTo>
                  <a:pt x="819223" y="248964"/>
                </a:lnTo>
                <a:lnTo>
                  <a:pt x="823112" y="297167"/>
                </a:lnTo>
                <a:lnTo>
                  <a:pt x="823112" y="486727"/>
                </a:lnTo>
                <a:lnTo>
                  <a:pt x="819223" y="534929"/>
                </a:lnTo>
                <a:lnTo>
                  <a:pt x="807962" y="580655"/>
                </a:lnTo>
                <a:lnTo>
                  <a:pt x="789943" y="623293"/>
                </a:lnTo>
                <a:lnTo>
                  <a:pt x="765777" y="662231"/>
                </a:lnTo>
                <a:lnTo>
                  <a:pt x="736076" y="696856"/>
                </a:lnTo>
                <a:lnTo>
                  <a:pt x="701451" y="726559"/>
                </a:lnTo>
                <a:lnTo>
                  <a:pt x="662515" y="750725"/>
                </a:lnTo>
                <a:lnTo>
                  <a:pt x="619879" y="768745"/>
                </a:lnTo>
                <a:lnTo>
                  <a:pt x="574156" y="780005"/>
                </a:lnTo>
                <a:lnTo>
                  <a:pt x="525957" y="783894"/>
                </a:lnTo>
                <a:lnTo>
                  <a:pt x="297167" y="783894"/>
                </a:lnTo>
                <a:lnTo>
                  <a:pt x="248964" y="780005"/>
                </a:lnTo>
                <a:lnTo>
                  <a:pt x="203239" y="768745"/>
                </a:lnTo>
                <a:lnTo>
                  <a:pt x="160601" y="750725"/>
                </a:lnTo>
                <a:lnTo>
                  <a:pt x="121663" y="726559"/>
                </a:lnTo>
                <a:lnTo>
                  <a:pt x="87037" y="696856"/>
                </a:lnTo>
                <a:lnTo>
                  <a:pt x="57335" y="662231"/>
                </a:lnTo>
                <a:lnTo>
                  <a:pt x="33169" y="623293"/>
                </a:lnTo>
                <a:lnTo>
                  <a:pt x="15149" y="580655"/>
                </a:lnTo>
                <a:lnTo>
                  <a:pt x="3889" y="534929"/>
                </a:lnTo>
                <a:lnTo>
                  <a:pt x="0" y="486727"/>
                </a:lnTo>
                <a:lnTo>
                  <a:pt x="0" y="29716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3" name="object 17"/>
          <p:cNvSpPr>
            <a:spLocks/>
          </p:cNvSpPr>
          <p:nvPr/>
        </p:nvSpPr>
        <p:spPr bwMode="auto">
          <a:xfrm>
            <a:off x="4106863" y="4106863"/>
            <a:ext cx="617537" cy="382587"/>
          </a:xfrm>
          <a:custGeom>
            <a:avLst/>
            <a:gdLst>
              <a:gd name="T0" fmla="*/ 0 w 823595"/>
              <a:gd name="T1" fmla="*/ 0 h 382904"/>
              <a:gd name="T2" fmla="*/ 0 w 823595"/>
              <a:gd name="T3" fmla="*/ 317050 h 382904"/>
              <a:gd name="T4" fmla="*/ 2801 w 823595"/>
              <a:gd name="T5" fmla="*/ 328448 h 382904"/>
              <a:gd name="T6" fmla="*/ 23730 w 823595"/>
              <a:gd name="T7" fmla="*/ 349055 h 382904"/>
              <a:gd name="T8" fmla="*/ 40876 w 823595"/>
              <a:gd name="T9" fmla="*/ 357903 h 382904"/>
              <a:gd name="T10" fmla="*/ 61824 w 823595"/>
              <a:gd name="T11" fmla="*/ 365548 h 382904"/>
              <a:gd name="T12" fmla="*/ 86082 w 823595"/>
              <a:gd name="T13" fmla="*/ 371805 h 382904"/>
              <a:gd name="T14" fmla="*/ 113158 w 823595"/>
              <a:gd name="T15" fmla="*/ 376496 h 382904"/>
              <a:gd name="T16" fmla="*/ 142561 w 823595"/>
              <a:gd name="T17" fmla="*/ 379441 h 382904"/>
              <a:gd name="T18" fmla="*/ 173803 w 823595"/>
              <a:gd name="T19" fmla="*/ 380462 h 382904"/>
              <a:gd name="T20" fmla="*/ 205044 w 823595"/>
              <a:gd name="T21" fmla="*/ 379441 h 382904"/>
              <a:gd name="T22" fmla="*/ 234448 w 823595"/>
              <a:gd name="T23" fmla="*/ 376496 h 382904"/>
              <a:gd name="T24" fmla="*/ 261524 w 823595"/>
              <a:gd name="T25" fmla="*/ 371805 h 382904"/>
              <a:gd name="T26" fmla="*/ 285781 w 823595"/>
              <a:gd name="T27" fmla="*/ 365548 h 382904"/>
              <a:gd name="T28" fmla="*/ 306729 w 823595"/>
              <a:gd name="T29" fmla="*/ 357903 h 382904"/>
              <a:gd name="T30" fmla="*/ 323876 w 823595"/>
              <a:gd name="T31" fmla="*/ 349055 h 382904"/>
              <a:gd name="T32" fmla="*/ 344805 w 823595"/>
              <a:gd name="T33" fmla="*/ 328448 h 382904"/>
              <a:gd name="T34" fmla="*/ 347606 w 823595"/>
              <a:gd name="T35" fmla="*/ 317050 h 382904"/>
              <a:gd name="T36" fmla="*/ 347606 w 823595"/>
              <a:gd name="T37" fmla="*/ 63410 h 382904"/>
              <a:gd name="T38" fmla="*/ 173803 w 823595"/>
              <a:gd name="T39" fmla="*/ 63410 h 382904"/>
              <a:gd name="T40" fmla="*/ 142561 w 823595"/>
              <a:gd name="T41" fmla="*/ 62390 h 382904"/>
              <a:gd name="T42" fmla="*/ 113158 w 823595"/>
              <a:gd name="T43" fmla="*/ 59448 h 382904"/>
              <a:gd name="T44" fmla="*/ 86082 w 823595"/>
              <a:gd name="T45" fmla="*/ 54757 h 382904"/>
              <a:gd name="T46" fmla="*/ 61824 w 823595"/>
              <a:gd name="T47" fmla="*/ 48503 h 382904"/>
              <a:gd name="T48" fmla="*/ 40876 w 823595"/>
              <a:gd name="T49" fmla="*/ 40858 h 382904"/>
              <a:gd name="T50" fmla="*/ 23730 w 823595"/>
              <a:gd name="T51" fmla="*/ 32006 h 382904"/>
              <a:gd name="T52" fmla="*/ 2801 w 823595"/>
              <a:gd name="T53" fmla="*/ 11403 h 382904"/>
              <a:gd name="T54" fmla="*/ 0 w 823595"/>
              <a:gd name="T55" fmla="*/ 0 h 382904"/>
              <a:gd name="T56" fmla="*/ 347606 w 823595"/>
              <a:gd name="T57" fmla="*/ 0 h 382904"/>
              <a:gd name="T58" fmla="*/ 323876 w 823595"/>
              <a:gd name="T59" fmla="*/ 32006 h 382904"/>
              <a:gd name="T60" fmla="*/ 306729 w 823595"/>
              <a:gd name="T61" fmla="*/ 40858 h 382904"/>
              <a:gd name="T62" fmla="*/ 285781 w 823595"/>
              <a:gd name="T63" fmla="*/ 48503 h 382904"/>
              <a:gd name="T64" fmla="*/ 261524 w 823595"/>
              <a:gd name="T65" fmla="*/ 54757 h 382904"/>
              <a:gd name="T66" fmla="*/ 234448 w 823595"/>
              <a:gd name="T67" fmla="*/ 59448 h 382904"/>
              <a:gd name="T68" fmla="*/ 205044 w 823595"/>
              <a:gd name="T69" fmla="*/ 62390 h 382904"/>
              <a:gd name="T70" fmla="*/ 173803 w 823595"/>
              <a:gd name="T71" fmla="*/ 63410 h 382904"/>
              <a:gd name="T72" fmla="*/ 347606 w 823595"/>
              <a:gd name="T73" fmla="*/ 63410 h 382904"/>
              <a:gd name="T74" fmla="*/ 347606 w 823595"/>
              <a:gd name="T75" fmla="*/ 0 h 382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595"/>
              <a:gd name="T115" fmla="*/ 0 h 382904"/>
              <a:gd name="T116" fmla="*/ 823595 w 823595"/>
              <a:gd name="T117" fmla="*/ 382904 h 3829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595" h="382904">
                <a:moveTo>
                  <a:pt x="0" y="0"/>
                </a:moveTo>
                <a:lnTo>
                  <a:pt x="0" y="318630"/>
                </a:lnTo>
                <a:lnTo>
                  <a:pt x="6630" y="330084"/>
                </a:lnTo>
                <a:lnTo>
                  <a:pt x="56190" y="350793"/>
                </a:lnTo>
                <a:lnTo>
                  <a:pt x="96794" y="359687"/>
                </a:lnTo>
                <a:lnTo>
                  <a:pt x="146397" y="367369"/>
                </a:lnTo>
                <a:lnTo>
                  <a:pt x="203837" y="373657"/>
                </a:lnTo>
                <a:lnTo>
                  <a:pt x="267952" y="378371"/>
                </a:lnTo>
                <a:lnTo>
                  <a:pt x="337579" y="381331"/>
                </a:lnTo>
                <a:lnTo>
                  <a:pt x="411556" y="382358"/>
                </a:lnTo>
                <a:lnTo>
                  <a:pt x="485532" y="381331"/>
                </a:lnTo>
                <a:lnTo>
                  <a:pt x="555159" y="378371"/>
                </a:lnTo>
                <a:lnTo>
                  <a:pt x="619274" y="373657"/>
                </a:lnTo>
                <a:lnTo>
                  <a:pt x="676714" y="367369"/>
                </a:lnTo>
                <a:lnTo>
                  <a:pt x="726318" y="359687"/>
                </a:lnTo>
                <a:lnTo>
                  <a:pt x="766921" y="350793"/>
                </a:lnTo>
                <a:lnTo>
                  <a:pt x="816481" y="330084"/>
                </a:lnTo>
                <a:lnTo>
                  <a:pt x="823112" y="318630"/>
                </a:lnTo>
                <a:lnTo>
                  <a:pt x="823112" y="63728"/>
                </a:lnTo>
                <a:lnTo>
                  <a:pt x="411556" y="63728"/>
                </a:lnTo>
                <a:lnTo>
                  <a:pt x="337579" y="62702"/>
                </a:lnTo>
                <a:lnTo>
                  <a:pt x="267952" y="59742"/>
                </a:lnTo>
                <a:lnTo>
                  <a:pt x="203837" y="55029"/>
                </a:lnTo>
                <a:lnTo>
                  <a:pt x="146397" y="48743"/>
                </a:lnTo>
                <a:lnTo>
                  <a:pt x="96794" y="41062"/>
                </a:lnTo>
                <a:lnTo>
                  <a:pt x="56190" y="32168"/>
                </a:lnTo>
                <a:lnTo>
                  <a:pt x="6630" y="11457"/>
                </a:lnTo>
                <a:lnTo>
                  <a:pt x="0" y="0"/>
                </a:lnTo>
                <a:close/>
              </a:path>
              <a:path w="823595" h="382904">
                <a:moveTo>
                  <a:pt x="823112" y="0"/>
                </a:moveTo>
                <a:lnTo>
                  <a:pt x="766921" y="32168"/>
                </a:lnTo>
                <a:lnTo>
                  <a:pt x="726318" y="41062"/>
                </a:lnTo>
                <a:lnTo>
                  <a:pt x="676714" y="48743"/>
                </a:lnTo>
                <a:lnTo>
                  <a:pt x="619274" y="55029"/>
                </a:lnTo>
                <a:lnTo>
                  <a:pt x="555159" y="59742"/>
                </a:lnTo>
                <a:lnTo>
                  <a:pt x="485532" y="62702"/>
                </a:lnTo>
                <a:lnTo>
                  <a:pt x="411556" y="63728"/>
                </a:lnTo>
                <a:lnTo>
                  <a:pt x="823112" y="63728"/>
                </a:lnTo>
                <a:lnTo>
                  <a:pt x="8231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4" name="object 18"/>
          <p:cNvSpPr>
            <a:spLocks/>
          </p:cNvSpPr>
          <p:nvPr/>
        </p:nvSpPr>
        <p:spPr bwMode="auto">
          <a:xfrm>
            <a:off x="4106863" y="4106863"/>
            <a:ext cx="617537" cy="382587"/>
          </a:xfrm>
          <a:custGeom>
            <a:avLst/>
            <a:gdLst>
              <a:gd name="T0" fmla="*/ 0 w 823595"/>
              <a:gd name="T1" fmla="*/ 317050 h 382904"/>
              <a:gd name="T2" fmla="*/ 0 w 823595"/>
              <a:gd name="T3" fmla="*/ 0 h 382904"/>
              <a:gd name="T4" fmla="*/ 2801 w 823595"/>
              <a:gd name="T5" fmla="*/ 11403 h 382904"/>
              <a:gd name="T6" fmla="*/ 10874 w 823595"/>
              <a:gd name="T7" fmla="*/ 22132 h 382904"/>
              <a:gd name="T8" fmla="*/ 40876 w 823595"/>
              <a:gd name="T9" fmla="*/ 40858 h 382904"/>
              <a:gd name="T10" fmla="*/ 61824 w 823595"/>
              <a:gd name="T11" fmla="*/ 48503 h 382904"/>
              <a:gd name="T12" fmla="*/ 86082 w 823595"/>
              <a:gd name="T13" fmla="*/ 54757 h 382904"/>
              <a:gd name="T14" fmla="*/ 113158 w 823595"/>
              <a:gd name="T15" fmla="*/ 59448 h 382904"/>
              <a:gd name="T16" fmla="*/ 142561 w 823595"/>
              <a:gd name="T17" fmla="*/ 62390 h 382904"/>
              <a:gd name="T18" fmla="*/ 173803 w 823595"/>
              <a:gd name="T19" fmla="*/ 63410 h 382904"/>
              <a:gd name="T20" fmla="*/ 205044 w 823595"/>
              <a:gd name="T21" fmla="*/ 62390 h 382904"/>
              <a:gd name="T22" fmla="*/ 234448 w 823595"/>
              <a:gd name="T23" fmla="*/ 59448 h 382904"/>
              <a:gd name="T24" fmla="*/ 261524 w 823595"/>
              <a:gd name="T25" fmla="*/ 54757 h 382904"/>
              <a:gd name="T26" fmla="*/ 285781 w 823595"/>
              <a:gd name="T27" fmla="*/ 48503 h 382904"/>
              <a:gd name="T28" fmla="*/ 306729 w 823595"/>
              <a:gd name="T29" fmla="*/ 40858 h 382904"/>
              <a:gd name="T30" fmla="*/ 323876 w 823595"/>
              <a:gd name="T31" fmla="*/ 32006 h 382904"/>
              <a:gd name="T32" fmla="*/ 344805 w 823595"/>
              <a:gd name="T33" fmla="*/ 11403 h 382904"/>
              <a:gd name="T34" fmla="*/ 347606 w 823595"/>
              <a:gd name="T35" fmla="*/ 0 h 382904"/>
              <a:gd name="T36" fmla="*/ 347606 w 823595"/>
              <a:gd name="T37" fmla="*/ 317050 h 382904"/>
              <a:gd name="T38" fmla="*/ 323876 w 823595"/>
              <a:gd name="T39" fmla="*/ 349055 h 382904"/>
              <a:gd name="T40" fmla="*/ 306729 w 823595"/>
              <a:gd name="T41" fmla="*/ 357903 h 382904"/>
              <a:gd name="T42" fmla="*/ 285781 w 823595"/>
              <a:gd name="T43" fmla="*/ 365548 h 382904"/>
              <a:gd name="T44" fmla="*/ 261524 w 823595"/>
              <a:gd name="T45" fmla="*/ 371805 h 382904"/>
              <a:gd name="T46" fmla="*/ 234448 w 823595"/>
              <a:gd name="T47" fmla="*/ 376496 h 382904"/>
              <a:gd name="T48" fmla="*/ 205044 w 823595"/>
              <a:gd name="T49" fmla="*/ 379441 h 382904"/>
              <a:gd name="T50" fmla="*/ 173803 w 823595"/>
              <a:gd name="T51" fmla="*/ 380462 h 382904"/>
              <a:gd name="T52" fmla="*/ 142561 w 823595"/>
              <a:gd name="T53" fmla="*/ 379441 h 382904"/>
              <a:gd name="T54" fmla="*/ 113158 w 823595"/>
              <a:gd name="T55" fmla="*/ 376496 h 382904"/>
              <a:gd name="T56" fmla="*/ 86082 w 823595"/>
              <a:gd name="T57" fmla="*/ 371805 h 382904"/>
              <a:gd name="T58" fmla="*/ 61824 w 823595"/>
              <a:gd name="T59" fmla="*/ 365548 h 382904"/>
              <a:gd name="T60" fmla="*/ 40876 w 823595"/>
              <a:gd name="T61" fmla="*/ 357903 h 382904"/>
              <a:gd name="T62" fmla="*/ 23730 w 823595"/>
              <a:gd name="T63" fmla="*/ 349055 h 382904"/>
              <a:gd name="T64" fmla="*/ 2801 w 823595"/>
              <a:gd name="T65" fmla="*/ 328448 h 382904"/>
              <a:gd name="T66" fmla="*/ 0 w 823595"/>
              <a:gd name="T67" fmla="*/ 317050 h 3829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3595"/>
              <a:gd name="T103" fmla="*/ 0 h 382904"/>
              <a:gd name="T104" fmla="*/ 823595 w 823595"/>
              <a:gd name="T105" fmla="*/ 382904 h 3829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3595" h="382904">
                <a:moveTo>
                  <a:pt x="0" y="318630"/>
                </a:moveTo>
                <a:lnTo>
                  <a:pt x="0" y="0"/>
                </a:lnTo>
                <a:lnTo>
                  <a:pt x="6630" y="11457"/>
                </a:lnTo>
                <a:lnTo>
                  <a:pt x="25748" y="22240"/>
                </a:lnTo>
                <a:lnTo>
                  <a:pt x="96794" y="41062"/>
                </a:lnTo>
                <a:lnTo>
                  <a:pt x="146397" y="48743"/>
                </a:lnTo>
                <a:lnTo>
                  <a:pt x="203837" y="55029"/>
                </a:lnTo>
                <a:lnTo>
                  <a:pt x="267952" y="59742"/>
                </a:lnTo>
                <a:lnTo>
                  <a:pt x="337579" y="62702"/>
                </a:lnTo>
                <a:lnTo>
                  <a:pt x="411556" y="63728"/>
                </a:lnTo>
                <a:lnTo>
                  <a:pt x="485532" y="62702"/>
                </a:lnTo>
                <a:lnTo>
                  <a:pt x="555159" y="59742"/>
                </a:lnTo>
                <a:lnTo>
                  <a:pt x="619274" y="55029"/>
                </a:lnTo>
                <a:lnTo>
                  <a:pt x="676714" y="48743"/>
                </a:lnTo>
                <a:lnTo>
                  <a:pt x="726318" y="41062"/>
                </a:lnTo>
                <a:lnTo>
                  <a:pt x="766921" y="32168"/>
                </a:lnTo>
                <a:lnTo>
                  <a:pt x="816481" y="11457"/>
                </a:lnTo>
                <a:lnTo>
                  <a:pt x="823112" y="0"/>
                </a:lnTo>
                <a:lnTo>
                  <a:pt x="823112" y="318630"/>
                </a:lnTo>
                <a:lnTo>
                  <a:pt x="766921" y="350793"/>
                </a:lnTo>
                <a:lnTo>
                  <a:pt x="726318" y="359687"/>
                </a:lnTo>
                <a:lnTo>
                  <a:pt x="676714" y="367369"/>
                </a:lnTo>
                <a:lnTo>
                  <a:pt x="619274" y="373657"/>
                </a:lnTo>
                <a:lnTo>
                  <a:pt x="555159" y="378371"/>
                </a:lnTo>
                <a:lnTo>
                  <a:pt x="485532" y="381331"/>
                </a:lnTo>
                <a:lnTo>
                  <a:pt x="411556" y="382358"/>
                </a:lnTo>
                <a:lnTo>
                  <a:pt x="337579" y="381331"/>
                </a:lnTo>
                <a:lnTo>
                  <a:pt x="267952" y="378371"/>
                </a:lnTo>
                <a:lnTo>
                  <a:pt x="203837" y="373657"/>
                </a:lnTo>
                <a:lnTo>
                  <a:pt x="146397" y="367369"/>
                </a:lnTo>
                <a:lnTo>
                  <a:pt x="96794" y="359687"/>
                </a:lnTo>
                <a:lnTo>
                  <a:pt x="56190" y="350793"/>
                </a:lnTo>
                <a:lnTo>
                  <a:pt x="6630" y="330084"/>
                </a:lnTo>
                <a:lnTo>
                  <a:pt x="0" y="3186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3763963" y="1676400"/>
            <a:ext cx="1301750" cy="628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spc="-5" dirty="0">
                <a:solidFill>
                  <a:srgbClr val="001965"/>
                </a:solidFill>
                <a:latin typeface="Verdana"/>
                <a:cs typeface="Verdana"/>
              </a:rPr>
              <a:t>17</a:t>
            </a:r>
            <a:r>
              <a:rPr sz="2000" spc="-6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1965"/>
                </a:solidFill>
                <a:latin typeface="Verdana"/>
                <a:cs typeface="Verdana"/>
              </a:rPr>
              <a:t>children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3675" y="4686300"/>
            <a:ext cx="825500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22</a:t>
            </a:r>
            <a:r>
              <a:rPr sz="1200" spc="-7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ARs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597" name="object 21"/>
          <p:cNvSpPr>
            <a:spLocks/>
          </p:cNvSpPr>
          <p:nvPr/>
        </p:nvSpPr>
        <p:spPr bwMode="auto">
          <a:xfrm>
            <a:off x="7218363" y="2076450"/>
            <a:ext cx="338137" cy="430213"/>
          </a:xfrm>
          <a:custGeom>
            <a:avLst/>
            <a:gdLst>
              <a:gd name="T0" fmla="*/ 95639 w 450215"/>
              <a:gd name="T1" fmla="*/ 0 h 430530"/>
              <a:gd name="T2" fmla="*/ 76365 w 450215"/>
              <a:gd name="T3" fmla="*/ 4349 h 430530"/>
              <a:gd name="T4" fmla="*/ 58412 w 450215"/>
              <a:gd name="T5" fmla="*/ 16820 h 430530"/>
              <a:gd name="T6" fmla="*/ 42167 w 450215"/>
              <a:gd name="T7" fmla="*/ 36550 h 430530"/>
              <a:gd name="T8" fmla="*/ 28012 w 450215"/>
              <a:gd name="T9" fmla="*/ 62685 h 430530"/>
              <a:gd name="T10" fmla="*/ 16334 w 450215"/>
              <a:gd name="T11" fmla="*/ 94356 h 430530"/>
              <a:gd name="T12" fmla="*/ 7516 w 450215"/>
              <a:gd name="T13" fmla="*/ 130714 h 430530"/>
              <a:gd name="T14" fmla="*/ 1943 w 450215"/>
              <a:gd name="T15" fmla="*/ 170890 h 430530"/>
              <a:gd name="T16" fmla="*/ 0 w 450215"/>
              <a:gd name="T17" fmla="*/ 214024 h 430530"/>
              <a:gd name="T18" fmla="*/ 1943 w 450215"/>
              <a:gd name="T19" fmla="*/ 257160 h 430530"/>
              <a:gd name="T20" fmla="*/ 7516 w 450215"/>
              <a:gd name="T21" fmla="*/ 297335 h 430530"/>
              <a:gd name="T22" fmla="*/ 16334 w 450215"/>
              <a:gd name="T23" fmla="*/ 333690 h 430530"/>
              <a:gd name="T24" fmla="*/ 28012 w 450215"/>
              <a:gd name="T25" fmla="*/ 365365 h 430530"/>
              <a:gd name="T26" fmla="*/ 42167 w 450215"/>
              <a:gd name="T27" fmla="*/ 391499 h 430530"/>
              <a:gd name="T28" fmla="*/ 58412 w 450215"/>
              <a:gd name="T29" fmla="*/ 411232 h 430530"/>
              <a:gd name="T30" fmla="*/ 76365 w 450215"/>
              <a:gd name="T31" fmla="*/ 423702 h 430530"/>
              <a:gd name="T32" fmla="*/ 95639 w 450215"/>
              <a:gd name="T33" fmla="*/ 428049 h 430530"/>
              <a:gd name="T34" fmla="*/ 114914 w 450215"/>
              <a:gd name="T35" fmla="*/ 423702 h 430530"/>
              <a:gd name="T36" fmla="*/ 132867 w 450215"/>
              <a:gd name="T37" fmla="*/ 411232 h 430530"/>
              <a:gd name="T38" fmla="*/ 149114 w 450215"/>
              <a:gd name="T39" fmla="*/ 391499 h 430530"/>
              <a:gd name="T40" fmla="*/ 163268 w 450215"/>
              <a:gd name="T41" fmla="*/ 365365 h 430530"/>
              <a:gd name="T42" fmla="*/ 174948 w 450215"/>
              <a:gd name="T43" fmla="*/ 333690 h 430530"/>
              <a:gd name="T44" fmla="*/ 183766 w 450215"/>
              <a:gd name="T45" fmla="*/ 297335 h 430530"/>
              <a:gd name="T46" fmla="*/ 189339 w 450215"/>
              <a:gd name="T47" fmla="*/ 257160 h 430530"/>
              <a:gd name="T48" fmla="*/ 191282 w 450215"/>
              <a:gd name="T49" fmla="*/ 214024 h 430530"/>
              <a:gd name="T50" fmla="*/ 189339 w 450215"/>
              <a:gd name="T51" fmla="*/ 170890 h 430530"/>
              <a:gd name="T52" fmla="*/ 183766 w 450215"/>
              <a:gd name="T53" fmla="*/ 130714 h 430530"/>
              <a:gd name="T54" fmla="*/ 174948 w 450215"/>
              <a:gd name="T55" fmla="*/ 94356 h 430530"/>
              <a:gd name="T56" fmla="*/ 163268 w 450215"/>
              <a:gd name="T57" fmla="*/ 62685 h 430530"/>
              <a:gd name="T58" fmla="*/ 149114 w 450215"/>
              <a:gd name="T59" fmla="*/ 36550 h 430530"/>
              <a:gd name="T60" fmla="*/ 132867 w 450215"/>
              <a:gd name="T61" fmla="*/ 16820 h 430530"/>
              <a:gd name="T62" fmla="*/ 114914 w 450215"/>
              <a:gd name="T63" fmla="*/ 4349 h 430530"/>
              <a:gd name="T64" fmla="*/ 95639 w 450215"/>
              <a:gd name="T65" fmla="*/ 0 h 4305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0215"/>
              <a:gd name="T100" fmla="*/ 0 h 430530"/>
              <a:gd name="T101" fmla="*/ 450215 w 450215"/>
              <a:gd name="T102" fmla="*/ 430530 h 4305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0215" h="430530">
                <a:moveTo>
                  <a:pt x="224790" y="0"/>
                </a:moveTo>
                <a:lnTo>
                  <a:pt x="179488" y="4367"/>
                </a:lnTo>
                <a:lnTo>
                  <a:pt x="137293" y="16892"/>
                </a:lnTo>
                <a:lnTo>
                  <a:pt x="99110" y="36712"/>
                </a:lnTo>
                <a:lnTo>
                  <a:pt x="65841" y="62961"/>
                </a:lnTo>
                <a:lnTo>
                  <a:pt x="38392" y="94776"/>
                </a:lnTo>
                <a:lnTo>
                  <a:pt x="17665" y="131293"/>
                </a:lnTo>
                <a:lnTo>
                  <a:pt x="4567" y="171646"/>
                </a:lnTo>
                <a:lnTo>
                  <a:pt x="0" y="214972"/>
                </a:lnTo>
                <a:lnTo>
                  <a:pt x="4567" y="258299"/>
                </a:lnTo>
                <a:lnTo>
                  <a:pt x="17665" y="298652"/>
                </a:lnTo>
                <a:lnTo>
                  <a:pt x="38392" y="335168"/>
                </a:lnTo>
                <a:lnTo>
                  <a:pt x="65841" y="366983"/>
                </a:lnTo>
                <a:lnTo>
                  <a:pt x="99110" y="393233"/>
                </a:lnTo>
                <a:lnTo>
                  <a:pt x="137293" y="413053"/>
                </a:lnTo>
                <a:lnTo>
                  <a:pt x="179488" y="425578"/>
                </a:lnTo>
                <a:lnTo>
                  <a:pt x="224790" y="429945"/>
                </a:lnTo>
                <a:lnTo>
                  <a:pt x="270095" y="425578"/>
                </a:lnTo>
                <a:lnTo>
                  <a:pt x="312293" y="413053"/>
                </a:lnTo>
                <a:lnTo>
                  <a:pt x="350479" y="393233"/>
                </a:lnTo>
                <a:lnTo>
                  <a:pt x="383749" y="366983"/>
                </a:lnTo>
                <a:lnTo>
                  <a:pt x="411199" y="335168"/>
                </a:lnTo>
                <a:lnTo>
                  <a:pt x="431926" y="298652"/>
                </a:lnTo>
                <a:lnTo>
                  <a:pt x="445025" y="258299"/>
                </a:lnTo>
                <a:lnTo>
                  <a:pt x="449592" y="214972"/>
                </a:lnTo>
                <a:lnTo>
                  <a:pt x="445025" y="171646"/>
                </a:lnTo>
                <a:lnTo>
                  <a:pt x="431926" y="131293"/>
                </a:lnTo>
                <a:lnTo>
                  <a:pt x="411199" y="94776"/>
                </a:lnTo>
                <a:lnTo>
                  <a:pt x="383749" y="62961"/>
                </a:lnTo>
                <a:lnTo>
                  <a:pt x="350479" y="36712"/>
                </a:lnTo>
                <a:lnTo>
                  <a:pt x="312293" y="16892"/>
                </a:lnTo>
                <a:lnTo>
                  <a:pt x="270095" y="4367"/>
                </a:lnTo>
                <a:lnTo>
                  <a:pt x="22479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8" name="object 22"/>
          <p:cNvSpPr>
            <a:spLocks/>
          </p:cNvSpPr>
          <p:nvPr/>
        </p:nvSpPr>
        <p:spPr bwMode="auto">
          <a:xfrm>
            <a:off x="7126288" y="2508250"/>
            <a:ext cx="520700" cy="611188"/>
          </a:xfrm>
          <a:custGeom>
            <a:avLst/>
            <a:gdLst>
              <a:gd name="T0" fmla="*/ 197011 w 690879"/>
              <a:gd name="T1" fmla="*/ 0 h 610869"/>
              <a:gd name="T2" fmla="*/ 99372 w 690879"/>
              <a:gd name="T3" fmla="*/ 0 h 610869"/>
              <a:gd name="T4" fmla="*/ 79345 w 690879"/>
              <a:gd name="T5" fmla="*/ 4715 h 610869"/>
              <a:gd name="T6" fmla="*/ 60692 w 690879"/>
              <a:gd name="T7" fmla="*/ 18254 h 610869"/>
              <a:gd name="T8" fmla="*/ 43813 w 690879"/>
              <a:gd name="T9" fmla="*/ 39667 h 610869"/>
              <a:gd name="T10" fmla="*/ 29106 w 690879"/>
              <a:gd name="T11" fmla="*/ 68025 h 610869"/>
              <a:gd name="T12" fmla="*/ 16971 w 690879"/>
              <a:gd name="T13" fmla="*/ 102400 h 610869"/>
              <a:gd name="T14" fmla="*/ 7810 w 690879"/>
              <a:gd name="T15" fmla="*/ 141858 h 610869"/>
              <a:gd name="T16" fmla="*/ 2019 w 690879"/>
              <a:gd name="T17" fmla="*/ 185461 h 610869"/>
              <a:gd name="T18" fmla="*/ 0 w 690879"/>
              <a:gd name="T19" fmla="*/ 232272 h 610869"/>
              <a:gd name="T20" fmla="*/ 0 w 690879"/>
              <a:gd name="T21" fmla="*/ 380436 h 610869"/>
              <a:gd name="T22" fmla="*/ 2019 w 690879"/>
              <a:gd name="T23" fmla="*/ 427251 h 610869"/>
              <a:gd name="T24" fmla="*/ 7810 w 690879"/>
              <a:gd name="T25" fmla="*/ 470853 h 610869"/>
              <a:gd name="T26" fmla="*/ 16971 w 690879"/>
              <a:gd name="T27" fmla="*/ 510311 h 610869"/>
              <a:gd name="T28" fmla="*/ 29106 w 690879"/>
              <a:gd name="T29" fmla="*/ 544689 h 610869"/>
              <a:gd name="T30" fmla="*/ 43813 w 690879"/>
              <a:gd name="T31" fmla="*/ 573052 h 610869"/>
              <a:gd name="T32" fmla="*/ 60692 w 690879"/>
              <a:gd name="T33" fmla="*/ 594468 h 610869"/>
              <a:gd name="T34" fmla="*/ 79345 w 690879"/>
              <a:gd name="T35" fmla="*/ 608004 h 610869"/>
              <a:gd name="T36" fmla="*/ 99372 w 690879"/>
              <a:gd name="T37" fmla="*/ 612722 h 610869"/>
              <a:gd name="T38" fmla="*/ 197011 w 690879"/>
              <a:gd name="T39" fmla="*/ 612722 h 610869"/>
              <a:gd name="T40" fmla="*/ 217037 w 690879"/>
              <a:gd name="T41" fmla="*/ 608004 h 610869"/>
              <a:gd name="T42" fmla="*/ 235690 w 690879"/>
              <a:gd name="T43" fmla="*/ 594468 h 610869"/>
              <a:gd name="T44" fmla="*/ 252570 w 690879"/>
              <a:gd name="T45" fmla="*/ 573052 h 610869"/>
              <a:gd name="T46" fmla="*/ 267277 w 690879"/>
              <a:gd name="T47" fmla="*/ 544689 h 610869"/>
              <a:gd name="T48" fmla="*/ 279411 w 690879"/>
              <a:gd name="T49" fmla="*/ 510311 h 610869"/>
              <a:gd name="T50" fmla="*/ 288573 w 690879"/>
              <a:gd name="T51" fmla="*/ 470853 h 610869"/>
              <a:gd name="T52" fmla="*/ 294363 w 690879"/>
              <a:gd name="T53" fmla="*/ 427251 h 610869"/>
              <a:gd name="T54" fmla="*/ 296382 w 690879"/>
              <a:gd name="T55" fmla="*/ 380436 h 610869"/>
              <a:gd name="T56" fmla="*/ 296382 w 690879"/>
              <a:gd name="T57" fmla="*/ 232272 h 610869"/>
              <a:gd name="T58" fmla="*/ 294363 w 690879"/>
              <a:gd name="T59" fmla="*/ 185461 h 610869"/>
              <a:gd name="T60" fmla="*/ 288573 w 690879"/>
              <a:gd name="T61" fmla="*/ 141858 h 610869"/>
              <a:gd name="T62" fmla="*/ 279411 w 690879"/>
              <a:gd name="T63" fmla="*/ 102400 h 610869"/>
              <a:gd name="T64" fmla="*/ 267277 w 690879"/>
              <a:gd name="T65" fmla="*/ 68025 h 610869"/>
              <a:gd name="T66" fmla="*/ 252570 w 690879"/>
              <a:gd name="T67" fmla="*/ 39667 h 610869"/>
              <a:gd name="T68" fmla="*/ 235690 w 690879"/>
              <a:gd name="T69" fmla="*/ 18254 h 610869"/>
              <a:gd name="T70" fmla="*/ 217037 w 690879"/>
              <a:gd name="T71" fmla="*/ 4715 h 610869"/>
              <a:gd name="T72" fmla="*/ 197011 w 690879"/>
              <a:gd name="T73" fmla="*/ 0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459054" y="0"/>
                </a:moveTo>
                <a:lnTo>
                  <a:pt x="231546" y="0"/>
                </a:lnTo>
                <a:lnTo>
                  <a:pt x="184882" y="4703"/>
                </a:lnTo>
                <a:lnTo>
                  <a:pt x="141419" y="18194"/>
                </a:lnTo>
                <a:lnTo>
                  <a:pt x="102088" y="39541"/>
                </a:lnTo>
                <a:lnTo>
                  <a:pt x="67819" y="67814"/>
                </a:lnTo>
                <a:lnTo>
                  <a:pt x="39545" y="102082"/>
                </a:lnTo>
                <a:lnTo>
                  <a:pt x="18196" y="141414"/>
                </a:lnTo>
                <a:lnTo>
                  <a:pt x="4704" y="184879"/>
                </a:lnTo>
                <a:lnTo>
                  <a:pt x="0" y="231546"/>
                </a:lnTo>
                <a:lnTo>
                  <a:pt x="0" y="379247"/>
                </a:lnTo>
                <a:lnTo>
                  <a:pt x="4704" y="425915"/>
                </a:lnTo>
                <a:lnTo>
                  <a:pt x="18196" y="469381"/>
                </a:lnTo>
                <a:lnTo>
                  <a:pt x="39545" y="508715"/>
                </a:lnTo>
                <a:lnTo>
                  <a:pt x="67819" y="542985"/>
                </a:lnTo>
                <a:lnTo>
                  <a:pt x="102088" y="571260"/>
                </a:lnTo>
                <a:lnTo>
                  <a:pt x="141419" y="592609"/>
                </a:lnTo>
                <a:lnTo>
                  <a:pt x="184882" y="606102"/>
                </a:lnTo>
                <a:lnTo>
                  <a:pt x="231546" y="610806"/>
                </a:lnTo>
                <a:lnTo>
                  <a:pt x="459054" y="610806"/>
                </a:lnTo>
                <a:lnTo>
                  <a:pt x="505717" y="606102"/>
                </a:lnTo>
                <a:lnTo>
                  <a:pt x="549181" y="592609"/>
                </a:lnTo>
                <a:lnTo>
                  <a:pt x="588512" y="571260"/>
                </a:lnTo>
                <a:lnTo>
                  <a:pt x="622781" y="542985"/>
                </a:lnTo>
                <a:lnTo>
                  <a:pt x="651055" y="508715"/>
                </a:lnTo>
                <a:lnTo>
                  <a:pt x="672404" y="469381"/>
                </a:lnTo>
                <a:lnTo>
                  <a:pt x="685896" y="425915"/>
                </a:lnTo>
                <a:lnTo>
                  <a:pt x="690600" y="379247"/>
                </a:lnTo>
                <a:lnTo>
                  <a:pt x="690600" y="231546"/>
                </a:lnTo>
                <a:lnTo>
                  <a:pt x="685896" y="184879"/>
                </a:lnTo>
                <a:lnTo>
                  <a:pt x="672404" y="141414"/>
                </a:lnTo>
                <a:lnTo>
                  <a:pt x="651055" y="102082"/>
                </a:lnTo>
                <a:lnTo>
                  <a:pt x="622781" y="67814"/>
                </a:lnTo>
                <a:lnTo>
                  <a:pt x="588512" y="39541"/>
                </a:lnTo>
                <a:lnTo>
                  <a:pt x="549181" y="18194"/>
                </a:lnTo>
                <a:lnTo>
                  <a:pt x="505717" y="4703"/>
                </a:lnTo>
                <a:lnTo>
                  <a:pt x="459054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9" name="object 23"/>
          <p:cNvSpPr>
            <a:spLocks/>
          </p:cNvSpPr>
          <p:nvPr/>
        </p:nvSpPr>
        <p:spPr bwMode="auto">
          <a:xfrm>
            <a:off x="7126288" y="2508250"/>
            <a:ext cx="520700" cy="611188"/>
          </a:xfrm>
          <a:custGeom>
            <a:avLst/>
            <a:gdLst>
              <a:gd name="T0" fmla="*/ 0 w 690879"/>
              <a:gd name="T1" fmla="*/ 232272 h 610869"/>
              <a:gd name="T2" fmla="*/ 2019 w 690879"/>
              <a:gd name="T3" fmla="*/ 185461 h 610869"/>
              <a:gd name="T4" fmla="*/ 7810 w 690879"/>
              <a:gd name="T5" fmla="*/ 141858 h 610869"/>
              <a:gd name="T6" fmla="*/ 16971 w 690879"/>
              <a:gd name="T7" fmla="*/ 102400 h 610869"/>
              <a:gd name="T8" fmla="*/ 29106 w 690879"/>
              <a:gd name="T9" fmla="*/ 68025 h 610869"/>
              <a:gd name="T10" fmla="*/ 43813 w 690879"/>
              <a:gd name="T11" fmla="*/ 39667 h 610869"/>
              <a:gd name="T12" fmla="*/ 60692 w 690879"/>
              <a:gd name="T13" fmla="*/ 18254 h 610869"/>
              <a:gd name="T14" fmla="*/ 79345 w 690879"/>
              <a:gd name="T15" fmla="*/ 4715 h 610869"/>
              <a:gd name="T16" fmla="*/ 99372 w 690879"/>
              <a:gd name="T17" fmla="*/ 0 h 610869"/>
              <a:gd name="T18" fmla="*/ 197011 w 690879"/>
              <a:gd name="T19" fmla="*/ 0 h 610869"/>
              <a:gd name="T20" fmla="*/ 217037 w 690879"/>
              <a:gd name="T21" fmla="*/ 4715 h 610869"/>
              <a:gd name="T22" fmla="*/ 235690 w 690879"/>
              <a:gd name="T23" fmla="*/ 18254 h 610869"/>
              <a:gd name="T24" fmla="*/ 252570 w 690879"/>
              <a:gd name="T25" fmla="*/ 39667 h 610869"/>
              <a:gd name="T26" fmla="*/ 267277 w 690879"/>
              <a:gd name="T27" fmla="*/ 68025 h 610869"/>
              <a:gd name="T28" fmla="*/ 279411 w 690879"/>
              <a:gd name="T29" fmla="*/ 102400 h 610869"/>
              <a:gd name="T30" fmla="*/ 288573 w 690879"/>
              <a:gd name="T31" fmla="*/ 141858 h 610869"/>
              <a:gd name="T32" fmla="*/ 294363 w 690879"/>
              <a:gd name="T33" fmla="*/ 185461 h 610869"/>
              <a:gd name="T34" fmla="*/ 296382 w 690879"/>
              <a:gd name="T35" fmla="*/ 232272 h 610869"/>
              <a:gd name="T36" fmla="*/ 296382 w 690879"/>
              <a:gd name="T37" fmla="*/ 380436 h 610869"/>
              <a:gd name="T38" fmla="*/ 294363 w 690879"/>
              <a:gd name="T39" fmla="*/ 427251 h 610869"/>
              <a:gd name="T40" fmla="*/ 288573 w 690879"/>
              <a:gd name="T41" fmla="*/ 470853 h 610869"/>
              <a:gd name="T42" fmla="*/ 279411 w 690879"/>
              <a:gd name="T43" fmla="*/ 510311 h 610869"/>
              <a:gd name="T44" fmla="*/ 267277 w 690879"/>
              <a:gd name="T45" fmla="*/ 544689 h 610869"/>
              <a:gd name="T46" fmla="*/ 252570 w 690879"/>
              <a:gd name="T47" fmla="*/ 573052 h 610869"/>
              <a:gd name="T48" fmla="*/ 235690 w 690879"/>
              <a:gd name="T49" fmla="*/ 594468 h 610869"/>
              <a:gd name="T50" fmla="*/ 217037 w 690879"/>
              <a:gd name="T51" fmla="*/ 608004 h 610869"/>
              <a:gd name="T52" fmla="*/ 197011 w 690879"/>
              <a:gd name="T53" fmla="*/ 612722 h 610869"/>
              <a:gd name="T54" fmla="*/ 99372 w 690879"/>
              <a:gd name="T55" fmla="*/ 612722 h 610869"/>
              <a:gd name="T56" fmla="*/ 79345 w 690879"/>
              <a:gd name="T57" fmla="*/ 608004 h 610869"/>
              <a:gd name="T58" fmla="*/ 60692 w 690879"/>
              <a:gd name="T59" fmla="*/ 594468 h 610869"/>
              <a:gd name="T60" fmla="*/ 43813 w 690879"/>
              <a:gd name="T61" fmla="*/ 573052 h 610869"/>
              <a:gd name="T62" fmla="*/ 29106 w 690879"/>
              <a:gd name="T63" fmla="*/ 544689 h 610869"/>
              <a:gd name="T64" fmla="*/ 16971 w 690879"/>
              <a:gd name="T65" fmla="*/ 510311 h 610869"/>
              <a:gd name="T66" fmla="*/ 7810 w 690879"/>
              <a:gd name="T67" fmla="*/ 470853 h 610869"/>
              <a:gd name="T68" fmla="*/ 2019 w 690879"/>
              <a:gd name="T69" fmla="*/ 427251 h 610869"/>
              <a:gd name="T70" fmla="*/ 0 w 690879"/>
              <a:gd name="T71" fmla="*/ 380436 h 610869"/>
              <a:gd name="T72" fmla="*/ 0 w 690879"/>
              <a:gd name="T73" fmla="*/ 232272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0" y="231546"/>
                </a:moveTo>
                <a:lnTo>
                  <a:pt x="4704" y="184879"/>
                </a:lnTo>
                <a:lnTo>
                  <a:pt x="18196" y="141414"/>
                </a:lnTo>
                <a:lnTo>
                  <a:pt x="39545" y="102082"/>
                </a:lnTo>
                <a:lnTo>
                  <a:pt x="67819" y="67814"/>
                </a:lnTo>
                <a:lnTo>
                  <a:pt x="102088" y="39541"/>
                </a:lnTo>
                <a:lnTo>
                  <a:pt x="141419" y="18194"/>
                </a:lnTo>
                <a:lnTo>
                  <a:pt x="184882" y="4703"/>
                </a:lnTo>
                <a:lnTo>
                  <a:pt x="231546" y="0"/>
                </a:lnTo>
                <a:lnTo>
                  <a:pt x="459054" y="0"/>
                </a:lnTo>
                <a:lnTo>
                  <a:pt x="505717" y="4703"/>
                </a:lnTo>
                <a:lnTo>
                  <a:pt x="549181" y="18194"/>
                </a:lnTo>
                <a:lnTo>
                  <a:pt x="588512" y="39541"/>
                </a:lnTo>
                <a:lnTo>
                  <a:pt x="622781" y="67814"/>
                </a:lnTo>
                <a:lnTo>
                  <a:pt x="651055" y="102082"/>
                </a:lnTo>
                <a:lnTo>
                  <a:pt x="672404" y="141414"/>
                </a:lnTo>
                <a:lnTo>
                  <a:pt x="685896" y="184879"/>
                </a:lnTo>
                <a:lnTo>
                  <a:pt x="690600" y="231546"/>
                </a:lnTo>
                <a:lnTo>
                  <a:pt x="690600" y="379247"/>
                </a:lnTo>
                <a:lnTo>
                  <a:pt x="685896" y="425915"/>
                </a:lnTo>
                <a:lnTo>
                  <a:pt x="672404" y="469381"/>
                </a:lnTo>
                <a:lnTo>
                  <a:pt x="651055" y="508715"/>
                </a:lnTo>
                <a:lnTo>
                  <a:pt x="622781" y="542985"/>
                </a:lnTo>
                <a:lnTo>
                  <a:pt x="588512" y="571260"/>
                </a:lnTo>
                <a:lnTo>
                  <a:pt x="549181" y="592609"/>
                </a:lnTo>
                <a:lnTo>
                  <a:pt x="505717" y="606102"/>
                </a:lnTo>
                <a:lnTo>
                  <a:pt x="459054" y="610806"/>
                </a:lnTo>
                <a:lnTo>
                  <a:pt x="231546" y="610806"/>
                </a:lnTo>
                <a:lnTo>
                  <a:pt x="184882" y="606102"/>
                </a:lnTo>
                <a:lnTo>
                  <a:pt x="141419" y="592609"/>
                </a:lnTo>
                <a:lnTo>
                  <a:pt x="102088" y="571260"/>
                </a:lnTo>
                <a:lnTo>
                  <a:pt x="67819" y="542985"/>
                </a:lnTo>
                <a:lnTo>
                  <a:pt x="39545" y="508715"/>
                </a:lnTo>
                <a:lnTo>
                  <a:pt x="18196" y="469381"/>
                </a:lnTo>
                <a:lnTo>
                  <a:pt x="4704" y="425915"/>
                </a:lnTo>
                <a:lnTo>
                  <a:pt x="0" y="379247"/>
                </a:lnTo>
                <a:lnTo>
                  <a:pt x="0" y="23154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0" name="object 24"/>
          <p:cNvSpPr>
            <a:spLocks/>
          </p:cNvSpPr>
          <p:nvPr/>
        </p:nvSpPr>
        <p:spPr bwMode="auto">
          <a:xfrm>
            <a:off x="7126288" y="2840038"/>
            <a:ext cx="520700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914 w 690879"/>
              <a:gd name="T5" fmla="*/ 259656 h 298450"/>
              <a:gd name="T6" fmla="*/ 32556 w 690879"/>
              <a:gd name="T7" fmla="*/ 279327 h 298450"/>
              <a:gd name="T8" fmla="*/ 55505 w 690879"/>
              <a:gd name="T9" fmla="*/ 287018 h 298450"/>
              <a:gd name="T10" fmla="*/ 83021 w 690879"/>
              <a:gd name="T11" fmla="*/ 292881 h 298450"/>
              <a:gd name="T12" fmla="*/ 114212 w 690879"/>
              <a:gd name="T13" fmla="*/ 296617 h 298450"/>
              <a:gd name="T14" fmla="*/ 148191 w 690879"/>
              <a:gd name="T15" fmla="*/ 297929 h 298450"/>
              <a:gd name="T16" fmla="*/ 182170 w 690879"/>
              <a:gd name="T17" fmla="*/ 296617 h 298450"/>
              <a:gd name="T18" fmla="*/ 213362 w 690879"/>
              <a:gd name="T19" fmla="*/ 292881 h 298450"/>
              <a:gd name="T20" fmla="*/ 240877 w 690879"/>
              <a:gd name="T21" fmla="*/ 287018 h 298450"/>
              <a:gd name="T22" fmla="*/ 263826 w 690879"/>
              <a:gd name="T23" fmla="*/ 279327 h 298450"/>
              <a:gd name="T24" fmla="*/ 281320 w 690879"/>
              <a:gd name="T25" fmla="*/ 270107 h 298450"/>
              <a:gd name="T26" fmla="*/ 296382 w 690879"/>
              <a:gd name="T27" fmla="*/ 248272 h 298450"/>
              <a:gd name="T28" fmla="*/ 296382 w 690879"/>
              <a:gd name="T29" fmla="*/ 49656 h 298450"/>
              <a:gd name="T30" fmla="*/ 148191 w 690879"/>
              <a:gd name="T31" fmla="*/ 49656 h 298450"/>
              <a:gd name="T32" fmla="*/ 114212 w 690879"/>
              <a:gd name="T33" fmla="*/ 48345 h 298450"/>
              <a:gd name="T34" fmla="*/ 83021 w 690879"/>
              <a:gd name="T35" fmla="*/ 44608 h 298450"/>
              <a:gd name="T36" fmla="*/ 55505 w 690879"/>
              <a:gd name="T37" fmla="*/ 38746 h 298450"/>
              <a:gd name="T38" fmla="*/ 32556 w 690879"/>
              <a:gd name="T39" fmla="*/ 31055 h 298450"/>
              <a:gd name="T40" fmla="*/ 15062 w 690879"/>
              <a:gd name="T41" fmla="*/ 21835 h 298450"/>
              <a:gd name="T42" fmla="*/ 3914 w 690879"/>
              <a:gd name="T43" fmla="*/ 11384 h 298450"/>
              <a:gd name="T44" fmla="*/ 0 w 690879"/>
              <a:gd name="T45" fmla="*/ 0 h 298450"/>
              <a:gd name="T46" fmla="*/ 296382 w 690879"/>
              <a:gd name="T47" fmla="*/ 0 h 298450"/>
              <a:gd name="T48" fmla="*/ 281320 w 690879"/>
              <a:gd name="T49" fmla="*/ 21835 h 298450"/>
              <a:gd name="T50" fmla="*/ 263826 w 690879"/>
              <a:gd name="T51" fmla="*/ 31055 h 298450"/>
              <a:gd name="T52" fmla="*/ 240877 w 690879"/>
              <a:gd name="T53" fmla="*/ 38746 h 298450"/>
              <a:gd name="T54" fmla="*/ 213362 w 690879"/>
              <a:gd name="T55" fmla="*/ 44608 h 298450"/>
              <a:gd name="T56" fmla="*/ 182170 w 690879"/>
              <a:gd name="T57" fmla="*/ 48345 h 298450"/>
              <a:gd name="T58" fmla="*/ 148191 w 690879"/>
              <a:gd name="T59" fmla="*/ 49656 h 298450"/>
              <a:gd name="T60" fmla="*/ 296382 w 690879"/>
              <a:gd name="T61" fmla="*/ 49656 h 298450"/>
              <a:gd name="T62" fmla="*/ 296382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6"/>
                </a:lnTo>
                <a:lnTo>
                  <a:pt x="345300" y="49656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6"/>
                </a:lnTo>
                <a:lnTo>
                  <a:pt x="690600" y="49656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1" name="object 25"/>
          <p:cNvSpPr>
            <a:spLocks/>
          </p:cNvSpPr>
          <p:nvPr/>
        </p:nvSpPr>
        <p:spPr bwMode="auto">
          <a:xfrm>
            <a:off x="7126288" y="2840038"/>
            <a:ext cx="520700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914 w 690879"/>
              <a:gd name="T5" fmla="*/ 11384 h 298450"/>
              <a:gd name="T6" fmla="*/ 15062 w 690879"/>
              <a:gd name="T7" fmla="*/ 21835 h 298450"/>
              <a:gd name="T8" fmla="*/ 32556 w 690879"/>
              <a:gd name="T9" fmla="*/ 31055 h 298450"/>
              <a:gd name="T10" fmla="*/ 55505 w 690879"/>
              <a:gd name="T11" fmla="*/ 38746 h 298450"/>
              <a:gd name="T12" fmla="*/ 83021 w 690879"/>
              <a:gd name="T13" fmla="*/ 44608 h 298450"/>
              <a:gd name="T14" fmla="*/ 114212 w 690879"/>
              <a:gd name="T15" fmla="*/ 48345 h 298450"/>
              <a:gd name="T16" fmla="*/ 148191 w 690879"/>
              <a:gd name="T17" fmla="*/ 49656 h 298450"/>
              <a:gd name="T18" fmla="*/ 182170 w 690879"/>
              <a:gd name="T19" fmla="*/ 48345 h 298450"/>
              <a:gd name="T20" fmla="*/ 213362 w 690879"/>
              <a:gd name="T21" fmla="*/ 44608 h 298450"/>
              <a:gd name="T22" fmla="*/ 240877 w 690879"/>
              <a:gd name="T23" fmla="*/ 38746 h 298450"/>
              <a:gd name="T24" fmla="*/ 263826 w 690879"/>
              <a:gd name="T25" fmla="*/ 31055 h 298450"/>
              <a:gd name="T26" fmla="*/ 281320 w 690879"/>
              <a:gd name="T27" fmla="*/ 21835 h 298450"/>
              <a:gd name="T28" fmla="*/ 296382 w 690879"/>
              <a:gd name="T29" fmla="*/ 0 h 298450"/>
              <a:gd name="T30" fmla="*/ 296382 w 690879"/>
              <a:gd name="T31" fmla="*/ 248272 h 298450"/>
              <a:gd name="T32" fmla="*/ 281320 w 690879"/>
              <a:gd name="T33" fmla="*/ 270107 h 298450"/>
              <a:gd name="T34" fmla="*/ 263826 w 690879"/>
              <a:gd name="T35" fmla="*/ 279327 h 298450"/>
              <a:gd name="T36" fmla="*/ 240877 w 690879"/>
              <a:gd name="T37" fmla="*/ 287018 h 298450"/>
              <a:gd name="T38" fmla="*/ 213362 w 690879"/>
              <a:gd name="T39" fmla="*/ 292881 h 298450"/>
              <a:gd name="T40" fmla="*/ 182170 w 690879"/>
              <a:gd name="T41" fmla="*/ 296617 h 298450"/>
              <a:gd name="T42" fmla="*/ 148191 w 690879"/>
              <a:gd name="T43" fmla="*/ 297929 h 298450"/>
              <a:gd name="T44" fmla="*/ 114212 w 690879"/>
              <a:gd name="T45" fmla="*/ 296617 h 298450"/>
              <a:gd name="T46" fmla="*/ 83021 w 690879"/>
              <a:gd name="T47" fmla="*/ 292881 h 298450"/>
              <a:gd name="T48" fmla="*/ 55505 w 690879"/>
              <a:gd name="T49" fmla="*/ 287018 h 298450"/>
              <a:gd name="T50" fmla="*/ 32556 w 690879"/>
              <a:gd name="T51" fmla="*/ 279327 h 298450"/>
              <a:gd name="T52" fmla="*/ 15062 w 690879"/>
              <a:gd name="T53" fmla="*/ 270107 h 298450"/>
              <a:gd name="T54" fmla="*/ 3914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6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2" name="object 26"/>
          <p:cNvSpPr>
            <a:spLocks/>
          </p:cNvSpPr>
          <p:nvPr/>
        </p:nvSpPr>
        <p:spPr bwMode="auto">
          <a:xfrm>
            <a:off x="7737475" y="2081213"/>
            <a:ext cx="338138" cy="430212"/>
          </a:xfrm>
          <a:custGeom>
            <a:avLst/>
            <a:gdLst>
              <a:gd name="T0" fmla="*/ 95639 w 450215"/>
              <a:gd name="T1" fmla="*/ 0 h 430530"/>
              <a:gd name="T2" fmla="*/ 76365 w 450215"/>
              <a:gd name="T3" fmla="*/ 4349 h 430530"/>
              <a:gd name="T4" fmla="*/ 58413 w 450215"/>
              <a:gd name="T5" fmla="*/ 16820 h 430530"/>
              <a:gd name="T6" fmla="*/ 42167 w 450215"/>
              <a:gd name="T7" fmla="*/ 36550 h 430530"/>
              <a:gd name="T8" fmla="*/ 28013 w 450215"/>
              <a:gd name="T9" fmla="*/ 62684 h 430530"/>
              <a:gd name="T10" fmla="*/ 16334 w 450215"/>
              <a:gd name="T11" fmla="*/ 94356 h 430530"/>
              <a:gd name="T12" fmla="*/ 7516 w 450215"/>
              <a:gd name="T13" fmla="*/ 130711 h 430530"/>
              <a:gd name="T14" fmla="*/ 1943 w 450215"/>
              <a:gd name="T15" fmla="*/ 170887 h 430530"/>
              <a:gd name="T16" fmla="*/ 0 w 450215"/>
              <a:gd name="T17" fmla="*/ 214021 h 430530"/>
              <a:gd name="T18" fmla="*/ 1943 w 450215"/>
              <a:gd name="T19" fmla="*/ 257156 h 430530"/>
              <a:gd name="T20" fmla="*/ 7516 w 450215"/>
              <a:gd name="T21" fmla="*/ 297331 h 430530"/>
              <a:gd name="T22" fmla="*/ 16334 w 450215"/>
              <a:gd name="T23" fmla="*/ 333685 h 430530"/>
              <a:gd name="T24" fmla="*/ 28013 w 450215"/>
              <a:gd name="T25" fmla="*/ 365360 h 430530"/>
              <a:gd name="T26" fmla="*/ 42167 w 450215"/>
              <a:gd name="T27" fmla="*/ 391494 h 430530"/>
              <a:gd name="T28" fmla="*/ 58413 w 450215"/>
              <a:gd name="T29" fmla="*/ 411226 h 430530"/>
              <a:gd name="T30" fmla="*/ 76365 w 450215"/>
              <a:gd name="T31" fmla="*/ 423696 h 430530"/>
              <a:gd name="T32" fmla="*/ 95639 w 450215"/>
              <a:gd name="T33" fmla="*/ 428043 h 430530"/>
              <a:gd name="T34" fmla="*/ 114914 w 450215"/>
              <a:gd name="T35" fmla="*/ 423696 h 430530"/>
              <a:gd name="T36" fmla="*/ 132868 w 450215"/>
              <a:gd name="T37" fmla="*/ 411226 h 430530"/>
              <a:gd name="T38" fmla="*/ 149114 w 450215"/>
              <a:gd name="T39" fmla="*/ 391494 h 430530"/>
              <a:gd name="T40" fmla="*/ 163270 w 450215"/>
              <a:gd name="T41" fmla="*/ 365360 h 430530"/>
              <a:gd name="T42" fmla="*/ 174949 w 450215"/>
              <a:gd name="T43" fmla="*/ 333685 h 430530"/>
              <a:gd name="T44" fmla="*/ 183767 w 450215"/>
              <a:gd name="T45" fmla="*/ 297331 h 430530"/>
              <a:gd name="T46" fmla="*/ 189340 w 450215"/>
              <a:gd name="T47" fmla="*/ 257156 h 430530"/>
              <a:gd name="T48" fmla="*/ 191283 w 450215"/>
              <a:gd name="T49" fmla="*/ 214021 h 430530"/>
              <a:gd name="T50" fmla="*/ 189340 w 450215"/>
              <a:gd name="T51" fmla="*/ 170887 h 430530"/>
              <a:gd name="T52" fmla="*/ 183767 w 450215"/>
              <a:gd name="T53" fmla="*/ 130711 h 430530"/>
              <a:gd name="T54" fmla="*/ 174949 w 450215"/>
              <a:gd name="T55" fmla="*/ 94356 h 430530"/>
              <a:gd name="T56" fmla="*/ 163270 w 450215"/>
              <a:gd name="T57" fmla="*/ 62684 h 430530"/>
              <a:gd name="T58" fmla="*/ 149114 w 450215"/>
              <a:gd name="T59" fmla="*/ 36550 h 430530"/>
              <a:gd name="T60" fmla="*/ 132868 w 450215"/>
              <a:gd name="T61" fmla="*/ 16820 h 430530"/>
              <a:gd name="T62" fmla="*/ 114914 w 450215"/>
              <a:gd name="T63" fmla="*/ 4349 h 430530"/>
              <a:gd name="T64" fmla="*/ 95639 w 450215"/>
              <a:gd name="T65" fmla="*/ 0 h 4305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0215"/>
              <a:gd name="T100" fmla="*/ 0 h 430530"/>
              <a:gd name="T101" fmla="*/ 450215 w 450215"/>
              <a:gd name="T102" fmla="*/ 430530 h 4305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0215" h="430530">
                <a:moveTo>
                  <a:pt x="224790" y="0"/>
                </a:moveTo>
                <a:lnTo>
                  <a:pt x="179488" y="4367"/>
                </a:lnTo>
                <a:lnTo>
                  <a:pt x="137293" y="16892"/>
                </a:lnTo>
                <a:lnTo>
                  <a:pt x="99110" y="36712"/>
                </a:lnTo>
                <a:lnTo>
                  <a:pt x="65841" y="62961"/>
                </a:lnTo>
                <a:lnTo>
                  <a:pt x="38392" y="94776"/>
                </a:lnTo>
                <a:lnTo>
                  <a:pt x="17665" y="131293"/>
                </a:lnTo>
                <a:lnTo>
                  <a:pt x="4567" y="171646"/>
                </a:lnTo>
                <a:lnTo>
                  <a:pt x="0" y="214972"/>
                </a:lnTo>
                <a:lnTo>
                  <a:pt x="4567" y="258299"/>
                </a:lnTo>
                <a:lnTo>
                  <a:pt x="17665" y="298652"/>
                </a:lnTo>
                <a:lnTo>
                  <a:pt x="38392" y="335168"/>
                </a:lnTo>
                <a:lnTo>
                  <a:pt x="65841" y="366983"/>
                </a:lnTo>
                <a:lnTo>
                  <a:pt x="99110" y="393233"/>
                </a:lnTo>
                <a:lnTo>
                  <a:pt x="137293" y="413053"/>
                </a:lnTo>
                <a:lnTo>
                  <a:pt x="179488" y="425578"/>
                </a:lnTo>
                <a:lnTo>
                  <a:pt x="224790" y="429945"/>
                </a:lnTo>
                <a:lnTo>
                  <a:pt x="270095" y="425578"/>
                </a:lnTo>
                <a:lnTo>
                  <a:pt x="312293" y="413053"/>
                </a:lnTo>
                <a:lnTo>
                  <a:pt x="350479" y="393233"/>
                </a:lnTo>
                <a:lnTo>
                  <a:pt x="383749" y="366983"/>
                </a:lnTo>
                <a:lnTo>
                  <a:pt x="411199" y="335168"/>
                </a:lnTo>
                <a:lnTo>
                  <a:pt x="431926" y="298652"/>
                </a:lnTo>
                <a:lnTo>
                  <a:pt x="445025" y="258299"/>
                </a:lnTo>
                <a:lnTo>
                  <a:pt x="449592" y="214972"/>
                </a:lnTo>
                <a:lnTo>
                  <a:pt x="445025" y="171646"/>
                </a:lnTo>
                <a:lnTo>
                  <a:pt x="431926" y="131293"/>
                </a:lnTo>
                <a:lnTo>
                  <a:pt x="411199" y="94776"/>
                </a:lnTo>
                <a:lnTo>
                  <a:pt x="383749" y="62961"/>
                </a:lnTo>
                <a:lnTo>
                  <a:pt x="350479" y="36712"/>
                </a:lnTo>
                <a:lnTo>
                  <a:pt x="312293" y="16892"/>
                </a:lnTo>
                <a:lnTo>
                  <a:pt x="270095" y="4367"/>
                </a:lnTo>
                <a:lnTo>
                  <a:pt x="22479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3" name="object 27"/>
          <p:cNvSpPr>
            <a:spLocks/>
          </p:cNvSpPr>
          <p:nvPr/>
        </p:nvSpPr>
        <p:spPr bwMode="auto">
          <a:xfrm>
            <a:off x="7646988" y="2514600"/>
            <a:ext cx="519112" cy="611188"/>
          </a:xfrm>
          <a:custGeom>
            <a:avLst/>
            <a:gdLst>
              <a:gd name="T0" fmla="*/ 195811 w 690879"/>
              <a:gd name="T1" fmla="*/ 0 h 610869"/>
              <a:gd name="T2" fmla="*/ 98767 w 690879"/>
              <a:gd name="T3" fmla="*/ 0 h 610869"/>
              <a:gd name="T4" fmla="*/ 78862 w 690879"/>
              <a:gd name="T5" fmla="*/ 4715 h 610869"/>
              <a:gd name="T6" fmla="*/ 60323 w 690879"/>
              <a:gd name="T7" fmla="*/ 18254 h 610869"/>
              <a:gd name="T8" fmla="*/ 43546 w 690879"/>
              <a:gd name="T9" fmla="*/ 39667 h 610869"/>
              <a:gd name="T10" fmla="*/ 28929 w 690879"/>
              <a:gd name="T11" fmla="*/ 68025 h 610869"/>
              <a:gd name="T12" fmla="*/ 16868 w 690879"/>
              <a:gd name="T13" fmla="*/ 102400 h 610869"/>
              <a:gd name="T14" fmla="*/ 7762 w 690879"/>
              <a:gd name="T15" fmla="*/ 141858 h 610869"/>
              <a:gd name="T16" fmla="*/ 2007 w 690879"/>
              <a:gd name="T17" fmla="*/ 185461 h 610869"/>
              <a:gd name="T18" fmla="*/ 0 w 690879"/>
              <a:gd name="T19" fmla="*/ 232272 h 610869"/>
              <a:gd name="T20" fmla="*/ 0 w 690879"/>
              <a:gd name="T21" fmla="*/ 380436 h 610869"/>
              <a:gd name="T22" fmla="*/ 2007 w 690879"/>
              <a:gd name="T23" fmla="*/ 427251 h 610869"/>
              <a:gd name="T24" fmla="*/ 7762 w 690879"/>
              <a:gd name="T25" fmla="*/ 470853 h 610869"/>
              <a:gd name="T26" fmla="*/ 16868 w 690879"/>
              <a:gd name="T27" fmla="*/ 510311 h 610869"/>
              <a:gd name="T28" fmla="*/ 28929 w 690879"/>
              <a:gd name="T29" fmla="*/ 544689 h 610869"/>
              <a:gd name="T30" fmla="*/ 43546 w 690879"/>
              <a:gd name="T31" fmla="*/ 573052 h 610869"/>
              <a:gd name="T32" fmla="*/ 60323 w 690879"/>
              <a:gd name="T33" fmla="*/ 594468 h 610869"/>
              <a:gd name="T34" fmla="*/ 78862 w 690879"/>
              <a:gd name="T35" fmla="*/ 608004 h 610869"/>
              <a:gd name="T36" fmla="*/ 98767 w 690879"/>
              <a:gd name="T37" fmla="*/ 612722 h 610869"/>
              <a:gd name="T38" fmla="*/ 195811 w 690879"/>
              <a:gd name="T39" fmla="*/ 612722 h 610869"/>
              <a:gd name="T40" fmla="*/ 215715 w 690879"/>
              <a:gd name="T41" fmla="*/ 608004 h 610869"/>
              <a:gd name="T42" fmla="*/ 234254 w 690879"/>
              <a:gd name="T43" fmla="*/ 594468 h 610869"/>
              <a:gd name="T44" fmla="*/ 251032 w 690879"/>
              <a:gd name="T45" fmla="*/ 573052 h 610869"/>
              <a:gd name="T46" fmla="*/ 265649 w 690879"/>
              <a:gd name="T47" fmla="*/ 544689 h 610869"/>
              <a:gd name="T48" fmla="*/ 277710 w 690879"/>
              <a:gd name="T49" fmla="*/ 510311 h 610869"/>
              <a:gd name="T50" fmla="*/ 286816 w 690879"/>
              <a:gd name="T51" fmla="*/ 470853 h 610869"/>
              <a:gd name="T52" fmla="*/ 292570 w 690879"/>
              <a:gd name="T53" fmla="*/ 427251 h 610869"/>
              <a:gd name="T54" fmla="*/ 294577 w 690879"/>
              <a:gd name="T55" fmla="*/ 380436 h 610869"/>
              <a:gd name="T56" fmla="*/ 294577 w 690879"/>
              <a:gd name="T57" fmla="*/ 232272 h 610869"/>
              <a:gd name="T58" fmla="*/ 292570 w 690879"/>
              <a:gd name="T59" fmla="*/ 185461 h 610869"/>
              <a:gd name="T60" fmla="*/ 286816 w 690879"/>
              <a:gd name="T61" fmla="*/ 141858 h 610869"/>
              <a:gd name="T62" fmla="*/ 277710 w 690879"/>
              <a:gd name="T63" fmla="*/ 102400 h 610869"/>
              <a:gd name="T64" fmla="*/ 265649 w 690879"/>
              <a:gd name="T65" fmla="*/ 68025 h 610869"/>
              <a:gd name="T66" fmla="*/ 251032 w 690879"/>
              <a:gd name="T67" fmla="*/ 39667 h 610869"/>
              <a:gd name="T68" fmla="*/ 234254 w 690879"/>
              <a:gd name="T69" fmla="*/ 18254 h 610869"/>
              <a:gd name="T70" fmla="*/ 215715 w 690879"/>
              <a:gd name="T71" fmla="*/ 4715 h 610869"/>
              <a:gd name="T72" fmla="*/ 195811 w 690879"/>
              <a:gd name="T73" fmla="*/ 0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459054" y="0"/>
                </a:moveTo>
                <a:lnTo>
                  <a:pt x="231546" y="0"/>
                </a:lnTo>
                <a:lnTo>
                  <a:pt x="184882" y="4703"/>
                </a:lnTo>
                <a:lnTo>
                  <a:pt x="141419" y="18194"/>
                </a:lnTo>
                <a:lnTo>
                  <a:pt x="102088" y="39541"/>
                </a:lnTo>
                <a:lnTo>
                  <a:pt x="67819" y="67814"/>
                </a:lnTo>
                <a:lnTo>
                  <a:pt x="39545" y="102082"/>
                </a:lnTo>
                <a:lnTo>
                  <a:pt x="18196" y="141414"/>
                </a:lnTo>
                <a:lnTo>
                  <a:pt x="4704" y="184879"/>
                </a:lnTo>
                <a:lnTo>
                  <a:pt x="0" y="231546"/>
                </a:lnTo>
                <a:lnTo>
                  <a:pt x="0" y="379247"/>
                </a:lnTo>
                <a:lnTo>
                  <a:pt x="4704" y="425915"/>
                </a:lnTo>
                <a:lnTo>
                  <a:pt x="18196" y="469381"/>
                </a:lnTo>
                <a:lnTo>
                  <a:pt x="39545" y="508715"/>
                </a:lnTo>
                <a:lnTo>
                  <a:pt x="67819" y="542985"/>
                </a:lnTo>
                <a:lnTo>
                  <a:pt x="102088" y="571260"/>
                </a:lnTo>
                <a:lnTo>
                  <a:pt x="141419" y="592609"/>
                </a:lnTo>
                <a:lnTo>
                  <a:pt x="184882" y="606102"/>
                </a:lnTo>
                <a:lnTo>
                  <a:pt x="231546" y="610806"/>
                </a:lnTo>
                <a:lnTo>
                  <a:pt x="459054" y="610806"/>
                </a:lnTo>
                <a:lnTo>
                  <a:pt x="505717" y="606102"/>
                </a:lnTo>
                <a:lnTo>
                  <a:pt x="549181" y="592609"/>
                </a:lnTo>
                <a:lnTo>
                  <a:pt x="588512" y="571260"/>
                </a:lnTo>
                <a:lnTo>
                  <a:pt x="622781" y="542985"/>
                </a:lnTo>
                <a:lnTo>
                  <a:pt x="651055" y="508715"/>
                </a:lnTo>
                <a:lnTo>
                  <a:pt x="672404" y="469381"/>
                </a:lnTo>
                <a:lnTo>
                  <a:pt x="685896" y="425915"/>
                </a:lnTo>
                <a:lnTo>
                  <a:pt x="690600" y="379247"/>
                </a:lnTo>
                <a:lnTo>
                  <a:pt x="690600" y="231546"/>
                </a:lnTo>
                <a:lnTo>
                  <a:pt x="685896" y="184879"/>
                </a:lnTo>
                <a:lnTo>
                  <a:pt x="672404" y="141414"/>
                </a:lnTo>
                <a:lnTo>
                  <a:pt x="651055" y="102082"/>
                </a:lnTo>
                <a:lnTo>
                  <a:pt x="622781" y="67814"/>
                </a:lnTo>
                <a:lnTo>
                  <a:pt x="588512" y="39541"/>
                </a:lnTo>
                <a:lnTo>
                  <a:pt x="549181" y="18194"/>
                </a:lnTo>
                <a:lnTo>
                  <a:pt x="505717" y="4703"/>
                </a:lnTo>
                <a:lnTo>
                  <a:pt x="459054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4" name="object 28"/>
          <p:cNvSpPr>
            <a:spLocks/>
          </p:cNvSpPr>
          <p:nvPr/>
        </p:nvSpPr>
        <p:spPr bwMode="auto">
          <a:xfrm>
            <a:off x="7646988" y="2514600"/>
            <a:ext cx="519112" cy="611188"/>
          </a:xfrm>
          <a:custGeom>
            <a:avLst/>
            <a:gdLst>
              <a:gd name="T0" fmla="*/ 0 w 690879"/>
              <a:gd name="T1" fmla="*/ 232272 h 610869"/>
              <a:gd name="T2" fmla="*/ 2007 w 690879"/>
              <a:gd name="T3" fmla="*/ 185461 h 610869"/>
              <a:gd name="T4" fmla="*/ 7762 w 690879"/>
              <a:gd name="T5" fmla="*/ 141858 h 610869"/>
              <a:gd name="T6" fmla="*/ 16868 w 690879"/>
              <a:gd name="T7" fmla="*/ 102400 h 610869"/>
              <a:gd name="T8" fmla="*/ 28929 w 690879"/>
              <a:gd name="T9" fmla="*/ 68025 h 610869"/>
              <a:gd name="T10" fmla="*/ 43546 w 690879"/>
              <a:gd name="T11" fmla="*/ 39667 h 610869"/>
              <a:gd name="T12" fmla="*/ 60323 w 690879"/>
              <a:gd name="T13" fmla="*/ 18254 h 610869"/>
              <a:gd name="T14" fmla="*/ 78862 w 690879"/>
              <a:gd name="T15" fmla="*/ 4715 h 610869"/>
              <a:gd name="T16" fmla="*/ 98767 w 690879"/>
              <a:gd name="T17" fmla="*/ 0 h 610869"/>
              <a:gd name="T18" fmla="*/ 195811 w 690879"/>
              <a:gd name="T19" fmla="*/ 0 h 610869"/>
              <a:gd name="T20" fmla="*/ 215715 w 690879"/>
              <a:gd name="T21" fmla="*/ 4715 h 610869"/>
              <a:gd name="T22" fmla="*/ 234254 w 690879"/>
              <a:gd name="T23" fmla="*/ 18254 h 610869"/>
              <a:gd name="T24" fmla="*/ 251032 w 690879"/>
              <a:gd name="T25" fmla="*/ 39667 h 610869"/>
              <a:gd name="T26" fmla="*/ 265649 w 690879"/>
              <a:gd name="T27" fmla="*/ 68025 h 610869"/>
              <a:gd name="T28" fmla="*/ 277710 w 690879"/>
              <a:gd name="T29" fmla="*/ 102400 h 610869"/>
              <a:gd name="T30" fmla="*/ 286816 w 690879"/>
              <a:gd name="T31" fmla="*/ 141858 h 610869"/>
              <a:gd name="T32" fmla="*/ 292570 w 690879"/>
              <a:gd name="T33" fmla="*/ 185461 h 610869"/>
              <a:gd name="T34" fmla="*/ 294577 w 690879"/>
              <a:gd name="T35" fmla="*/ 232272 h 610869"/>
              <a:gd name="T36" fmla="*/ 294577 w 690879"/>
              <a:gd name="T37" fmla="*/ 380436 h 610869"/>
              <a:gd name="T38" fmla="*/ 292570 w 690879"/>
              <a:gd name="T39" fmla="*/ 427251 h 610869"/>
              <a:gd name="T40" fmla="*/ 286816 w 690879"/>
              <a:gd name="T41" fmla="*/ 470853 h 610869"/>
              <a:gd name="T42" fmla="*/ 277710 w 690879"/>
              <a:gd name="T43" fmla="*/ 510311 h 610869"/>
              <a:gd name="T44" fmla="*/ 265649 w 690879"/>
              <a:gd name="T45" fmla="*/ 544689 h 610869"/>
              <a:gd name="T46" fmla="*/ 251032 w 690879"/>
              <a:gd name="T47" fmla="*/ 573052 h 610869"/>
              <a:gd name="T48" fmla="*/ 234254 w 690879"/>
              <a:gd name="T49" fmla="*/ 594468 h 610869"/>
              <a:gd name="T50" fmla="*/ 215715 w 690879"/>
              <a:gd name="T51" fmla="*/ 608004 h 610869"/>
              <a:gd name="T52" fmla="*/ 195811 w 690879"/>
              <a:gd name="T53" fmla="*/ 612722 h 610869"/>
              <a:gd name="T54" fmla="*/ 98767 w 690879"/>
              <a:gd name="T55" fmla="*/ 612722 h 610869"/>
              <a:gd name="T56" fmla="*/ 78862 w 690879"/>
              <a:gd name="T57" fmla="*/ 608004 h 610869"/>
              <a:gd name="T58" fmla="*/ 60323 w 690879"/>
              <a:gd name="T59" fmla="*/ 594468 h 610869"/>
              <a:gd name="T60" fmla="*/ 43546 w 690879"/>
              <a:gd name="T61" fmla="*/ 573052 h 610869"/>
              <a:gd name="T62" fmla="*/ 28929 w 690879"/>
              <a:gd name="T63" fmla="*/ 544689 h 610869"/>
              <a:gd name="T64" fmla="*/ 16868 w 690879"/>
              <a:gd name="T65" fmla="*/ 510311 h 610869"/>
              <a:gd name="T66" fmla="*/ 7762 w 690879"/>
              <a:gd name="T67" fmla="*/ 470853 h 610869"/>
              <a:gd name="T68" fmla="*/ 2007 w 690879"/>
              <a:gd name="T69" fmla="*/ 427251 h 610869"/>
              <a:gd name="T70" fmla="*/ 0 w 690879"/>
              <a:gd name="T71" fmla="*/ 380436 h 610869"/>
              <a:gd name="T72" fmla="*/ 0 w 690879"/>
              <a:gd name="T73" fmla="*/ 232272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0" y="231546"/>
                </a:moveTo>
                <a:lnTo>
                  <a:pt x="4704" y="184879"/>
                </a:lnTo>
                <a:lnTo>
                  <a:pt x="18196" y="141414"/>
                </a:lnTo>
                <a:lnTo>
                  <a:pt x="39545" y="102082"/>
                </a:lnTo>
                <a:lnTo>
                  <a:pt x="67819" y="67814"/>
                </a:lnTo>
                <a:lnTo>
                  <a:pt x="102088" y="39541"/>
                </a:lnTo>
                <a:lnTo>
                  <a:pt x="141419" y="18194"/>
                </a:lnTo>
                <a:lnTo>
                  <a:pt x="184882" y="4703"/>
                </a:lnTo>
                <a:lnTo>
                  <a:pt x="231546" y="0"/>
                </a:lnTo>
                <a:lnTo>
                  <a:pt x="459054" y="0"/>
                </a:lnTo>
                <a:lnTo>
                  <a:pt x="505717" y="4703"/>
                </a:lnTo>
                <a:lnTo>
                  <a:pt x="549181" y="18194"/>
                </a:lnTo>
                <a:lnTo>
                  <a:pt x="588512" y="39541"/>
                </a:lnTo>
                <a:lnTo>
                  <a:pt x="622781" y="67814"/>
                </a:lnTo>
                <a:lnTo>
                  <a:pt x="651055" y="102082"/>
                </a:lnTo>
                <a:lnTo>
                  <a:pt x="672404" y="141414"/>
                </a:lnTo>
                <a:lnTo>
                  <a:pt x="685896" y="184879"/>
                </a:lnTo>
                <a:lnTo>
                  <a:pt x="690600" y="231546"/>
                </a:lnTo>
                <a:lnTo>
                  <a:pt x="690600" y="379247"/>
                </a:lnTo>
                <a:lnTo>
                  <a:pt x="685896" y="425915"/>
                </a:lnTo>
                <a:lnTo>
                  <a:pt x="672404" y="469381"/>
                </a:lnTo>
                <a:lnTo>
                  <a:pt x="651055" y="508715"/>
                </a:lnTo>
                <a:lnTo>
                  <a:pt x="622781" y="542985"/>
                </a:lnTo>
                <a:lnTo>
                  <a:pt x="588512" y="571260"/>
                </a:lnTo>
                <a:lnTo>
                  <a:pt x="549181" y="592609"/>
                </a:lnTo>
                <a:lnTo>
                  <a:pt x="505717" y="606102"/>
                </a:lnTo>
                <a:lnTo>
                  <a:pt x="459054" y="610806"/>
                </a:lnTo>
                <a:lnTo>
                  <a:pt x="231546" y="610806"/>
                </a:lnTo>
                <a:lnTo>
                  <a:pt x="184882" y="606102"/>
                </a:lnTo>
                <a:lnTo>
                  <a:pt x="141419" y="592609"/>
                </a:lnTo>
                <a:lnTo>
                  <a:pt x="102088" y="571260"/>
                </a:lnTo>
                <a:lnTo>
                  <a:pt x="67819" y="542985"/>
                </a:lnTo>
                <a:lnTo>
                  <a:pt x="39545" y="508715"/>
                </a:lnTo>
                <a:lnTo>
                  <a:pt x="18196" y="469381"/>
                </a:lnTo>
                <a:lnTo>
                  <a:pt x="4704" y="425915"/>
                </a:lnTo>
                <a:lnTo>
                  <a:pt x="0" y="379247"/>
                </a:lnTo>
                <a:lnTo>
                  <a:pt x="0" y="23154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5" name="object 29"/>
          <p:cNvSpPr>
            <a:spLocks/>
          </p:cNvSpPr>
          <p:nvPr/>
        </p:nvSpPr>
        <p:spPr bwMode="auto">
          <a:xfrm>
            <a:off x="7646988" y="2846388"/>
            <a:ext cx="519112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890 w 690879"/>
              <a:gd name="T5" fmla="*/ 259656 h 298450"/>
              <a:gd name="T6" fmla="*/ 32358 w 690879"/>
              <a:gd name="T7" fmla="*/ 279327 h 298450"/>
              <a:gd name="T8" fmla="*/ 55167 w 690879"/>
              <a:gd name="T9" fmla="*/ 287018 h 298450"/>
              <a:gd name="T10" fmla="*/ 82516 w 690879"/>
              <a:gd name="T11" fmla="*/ 292881 h 298450"/>
              <a:gd name="T12" fmla="*/ 113517 w 690879"/>
              <a:gd name="T13" fmla="*/ 296617 h 298450"/>
              <a:gd name="T14" fmla="*/ 147288 w 690879"/>
              <a:gd name="T15" fmla="*/ 297929 h 298450"/>
              <a:gd name="T16" fmla="*/ 181061 w 690879"/>
              <a:gd name="T17" fmla="*/ 296617 h 298450"/>
              <a:gd name="T18" fmla="*/ 212062 w 690879"/>
              <a:gd name="T19" fmla="*/ 292881 h 298450"/>
              <a:gd name="T20" fmla="*/ 239410 w 690879"/>
              <a:gd name="T21" fmla="*/ 287018 h 298450"/>
              <a:gd name="T22" fmla="*/ 262219 w 690879"/>
              <a:gd name="T23" fmla="*/ 279327 h 298450"/>
              <a:gd name="T24" fmla="*/ 279606 w 690879"/>
              <a:gd name="T25" fmla="*/ 270107 h 298450"/>
              <a:gd name="T26" fmla="*/ 294577 w 690879"/>
              <a:gd name="T27" fmla="*/ 248272 h 298450"/>
              <a:gd name="T28" fmla="*/ 294577 w 690879"/>
              <a:gd name="T29" fmla="*/ 49656 h 298450"/>
              <a:gd name="T30" fmla="*/ 147288 w 690879"/>
              <a:gd name="T31" fmla="*/ 49656 h 298450"/>
              <a:gd name="T32" fmla="*/ 113517 w 690879"/>
              <a:gd name="T33" fmla="*/ 48345 h 298450"/>
              <a:gd name="T34" fmla="*/ 82516 w 690879"/>
              <a:gd name="T35" fmla="*/ 44608 h 298450"/>
              <a:gd name="T36" fmla="*/ 55167 w 690879"/>
              <a:gd name="T37" fmla="*/ 38746 h 298450"/>
              <a:gd name="T38" fmla="*/ 32358 w 690879"/>
              <a:gd name="T39" fmla="*/ 31055 h 298450"/>
              <a:gd name="T40" fmla="*/ 14970 w 690879"/>
              <a:gd name="T41" fmla="*/ 21835 h 298450"/>
              <a:gd name="T42" fmla="*/ 3890 w 690879"/>
              <a:gd name="T43" fmla="*/ 11384 h 298450"/>
              <a:gd name="T44" fmla="*/ 0 w 690879"/>
              <a:gd name="T45" fmla="*/ 0 h 298450"/>
              <a:gd name="T46" fmla="*/ 294577 w 690879"/>
              <a:gd name="T47" fmla="*/ 0 h 298450"/>
              <a:gd name="T48" fmla="*/ 279606 w 690879"/>
              <a:gd name="T49" fmla="*/ 21835 h 298450"/>
              <a:gd name="T50" fmla="*/ 262219 w 690879"/>
              <a:gd name="T51" fmla="*/ 31055 h 298450"/>
              <a:gd name="T52" fmla="*/ 239410 w 690879"/>
              <a:gd name="T53" fmla="*/ 38746 h 298450"/>
              <a:gd name="T54" fmla="*/ 212062 w 690879"/>
              <a:gd name="T55" fmla="*/ 44608 h 298450"/>
              <a:gd name="T56" fmla="*/ 181061 w 690879"/>
              <a:gd name="T57" fmla="*/ 48345 h 298450"/>
              <a:gd name="T58" fmla="*/ 147288 w 690879"/>
              <a:gd name="T59" fmla="*/ 49656 h 298450"/>
              <a:gd name="T60" fmla="*/ 294577 w 690879"/>
              <a:gd name="T61" fmla="*/ 49656 h 298450"/>
              <a:gd name="T62" fmla="*/ 294577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6"/>
                </a:lnTo>
                <a:lnTo>
                  <a:pt x="345300" y="49656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6"/>
                </a:lnTo>
                <a:lnTo>
                  <a:pt x="690600" y="49656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6" name="object 30"/>
          <p:cNvSpPr>
            <a:spLocks/>
          </p:cNvSpPr>
          <p:nvPr/>
        </p:nvSpPr>
        <p:spPr bwMode="auto">
          <a:xfrm>
            <a:off x="7646988" y="2846388"/>
            <a:ext cx="519112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890 w 690879"/>
              <a:gd name="T5" fmla="*/ 11384 h 298450"/>
              <a:gd name="T6" fmla="*/ 14970 w 690879"/>
              <a:gd name="T7" fmla="*/ 21835 h 298450"/>
              <a:gd name="T8" fmla="*/ 32358 w 690879"/>
              <a:gd name="T9" fmla="*/ 31055 h 298450"/>
              <a:gd name="T10" fmla="*/ 55167 w 690879"/>
              <a:gd name="T11" fmla="*/ 38746 h 298450"/>
              <a:gd name="T12" fmla="*/ 82516 w 690879"/>
              <a:gd name="T13" fmla="*/ 44608 h 298450"/>
              <a:gd name="T14" fmla="*/ 113517 w 690879"/>
              <a:gd name="T15" fmla="*/ 48345 h 298450"/>
              <a:gd name="T16" fmla="*/ 147288 w 690879"/>
              <a:gd name="T17" fmla="*/ 49656 h 298450"/>
              <a:gd name="T18" fmla="*/ 181061 w 690879"/>
              <a:gd name="T19" fmla="*/ 48345 h 298450"/>
              <a:gd name="T20" fmla="*/ 212062 w 690879"/>
              <a:gd name="T21" fmla="*/ 44608 h 298450"/>
              <a:gd name="T22" fmla="*/ 239410 w 690879"/>
              <a:gd name="T23" fmla="*/ 38746 h 298450"/>
              <a:gd name="T24" fmla="*/ 262219 w 690879"/>
              <a:gd name="T25" fmla="*/ 31055 h 298450"/>
              <a:gd name="T26" fmla="*/ 279606 w 690879"/>
              <a:gd name="T27" fmla="*/ 21835 h 298450"/>
              <a:gd name="T28" fmla="*/ 294577 w 690879"/>
              <a:gd name="T29" fmla="*/ 0 h 298450"/>
              <a:gd name="T30" fmla="*/ 294577 w 690879"/>
              <a:gd name="T31" fmla="*/ 248272 h 298450"/>
              <a:gd name="T32" fmla="*/ 279606 w 690879"/>
              <a:gd name="T33" fmla="*/ 270107 h 298450"/>
              <a:gd name="T34" fmla="*/ 262219 w 690879"/>
              <a:gd name="T35" fmla="*/ 279327 h 298450"/>
              <a:gd name="T36" fmla="*/ 239410 w 690879"/>
              <a:gd name="T37" fmla="*/ 287018 h 298450"/>
              <a:gd name="T38" fmla="*/ 212062 w 690879"/>
              <a:gd name="T39" fmla="*/ 292881 h 298450"/>
              <a:gd name="T40" fmla="*/ 181061 w 690879"/>
              <a:gd name="T41" fmla="*/ 296617 h 298450"/>
              <a:gd name="T42" fmla="*/ 147288 w 690879"/>
              <a:gd name="T43" fmla="*/ 297929 h 298450"/>
              <a:gd name="T44" fmla="*/ 113517 w 690879"/>
              <a:gd name="T45" fmla="*/ 296617 h 298450"/>
              <a:gd name="T46" fmla="*/ 82516 w 690879"/>
              <a:gd name="T47" fmla="*/ 292881 h 298450"/>
              <a:gd name="T48" fmla="*/ 55167 w 690879"/>
              <a:gd name="T49" fmla="*/ 287018 h 298450"/>
              <a:gd name="T50" fmla="*/ 32358 w 690879"/>
              <a:gd name="T51" fmla="*/ 279327 h 298450"/>
              <a:gd name="T52" fmla="*/ 14970 w 690879"/>
              <a:gd name="T53" fmla="*/ 270107 h 298450"/>
              <a:gd name="T54" fmla="*/ 3890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6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7" name="object 31"/>
          <p:cNvSpPr>
            <a:spLocks/>
          </p:cNvSpPr>
          <p:nvPr/>
        </p:nvSpPr>
        <p:spPr bwMode="auto">
          <a:xfrm>
            <a:off x="7386638" y="3044825"/>
            <a:ext cx="517525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831 w 690879"/>
              <a:gd name="T5" fmla="*/ 259656 h 298450"/>
              <a:gd name="T6" fmla="*/ 31866 w 690879"/>
              <a:gd name="T7" fmla="*/ 279327 h 298450"/>
              <a:gd name="T8" fmla="*/ 54329 w 690879"/>
              <a:gd name="T9" fmla="*/ 287018 h 298450"/>
              <a:gd name="T10" fmla="*/ 81262 w 690879"/>
              <a:gd name="T11" fmla="*/ 292881 h 298450"/>
              <a:gd name="T12" fmla="*/ 111792 w 690879"/>
              <a:gd name="T13" fmla="*/ 296617 h 298450"/>
              <a:gd name="T14" fmla="*/ 145051 w 690879"/>
              <a:gd name="T15" fmla="*/ 297929 h 298450"/>
              <a:gd name="T16" fmla="*/ 178310 w 690879"/>
              <a:gd name="T17" fmla="*/ 296617 h 298450"/>
              <a:gd name="T18" fmla="*/ 208841 w 690879"/>
              <a:gd name="T19" fmla="*/ 292881 h 298450"/>
              <a:gd name="T20" fmla="*/ 235773 w 690879"/>
              <a:gd name="T21" fmla="*/ 287018 h 298450"/>
              <a:gd name="T22" fmla="*/ 258236 w 690879"/>
              <a:gd name="T23" fmla="*/ 279327 h 298450"/>
              <a:gd name="T24" fmla="*/ 275359 w 690879"/>
              <a:gd name="T25" fmla="*/ 270107 h 298450"/>
              <a:gd name="T26" fmla="*/ 290102 w 690879"/>
              <a:gd name="T27" fmla="*/ 248272 h 298450"/>
              <a:gd name="T28" fmla="*/ 290102 w 690879"/>
              <a:gd name="T29" fmla="*/ 49656 h 298450"/>
              <a:gd name="T30" fmla="*/ 145051 w 690879"/>
              <a:gd name="T31" fmla="*/ 49656 h 298450"/>
              <a:gd name="T32" fmla="*/ 111792 w 690879"/>
              <a:gd name="T33" fmla="*/ 48345 h 298450"/>
              <a:gd name="T34" fmla="*/ 81262 w 690879"/>
              <a:gd name="T35" fmla="*/ 44608 h 298450"/>
              <a:gd name="T36" fmla="*/ 54329 w 690879"/>
              <a:gd name="T37" fmla="*/ 38746 h 298450"/>
              <a:gd name="T38" fmla="*/ 31866 w 690879"/>
              <a:gd name="T39" fmla="*/ 31055 h 298450"/>
              <a:gd name="T40" fmla="*/ 14743 w 690879"/>
              <a:gd name="T41" fmla="*/ 21835 h 298450"/>
              <a:gd name="T42" fmla="*/ 3831 w 690879"/>
              <a:gd name="T43" fmla="*/ 11384 h 298450"/>
              <a:gd name="T44" fmla="*/ 0 w 690879"/>
              <a:gd name="T45" fmla="*/ 0 h 298450"/>
              <a:gd name="T46" fmla="*/ 290102 w 690879"/>
              <a:gd name="T47" fmla="*/ 0 h 298450"/>
              <a:gd name="T48" fmla="*/ 275359 w 690879"/>
              <a:gd name="T49" fmla="*/ 21835 h 298450"/>
              <a:gd name="T50" fmla="*/ 258236 w 690879"/>
              <a:gd name="T51" fmla="*/ 31055 h 298450"/>
              <a:gd name="T52" fmla="*/ 235773 w 690879"/>
              <a:gd name="T53" fmla="*/ 38746 h 298450"/>
              <a:gd name="T54" fmla="*/ 208841 w 690879"/>
              <a:gd name="T55" fmla="*/ 44608 h 298450"/>
              <a:gd name="T56" fmla="*/ 178310 w 690879"/>
              <a:gd name="T57" fmla="*/ 48345 h 298450"/>
              <a:gd name="T58" fmla="*/ 145051 w 690879"/>
              <a:gd name="T59" fmla="*/ 49656 h 298450"/>
              <a:gd name="T60" fmla="*/ 290102 w 690879"/>
              <a:gd name="T61" fmla="*/ 49656 h 298450"/>
              <a:gd name="T62" fmla="*/ 290102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6"/>
                </a:lnTo>
                <a:lnTo>
                  <a:pt x="345300" y="49656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6"/>
                </a:lnTo>
                <a:lnTo>
                  <a:pt x="690600" y="49656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8" name="object 32"/>
          <p:cNvSpPr>
            <a:spLocks/>
          </p:cNvSpPr>
          <p:nvPr/>
        </p:nvSpPr>
        <p:spPr bwMode="auto">
          <a:xfrm>
            <a:off x="7386638" y="3044825"/>
            <a:ext cx="517525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831 w 690879"/>
              <a:gd name="T5" fmla="*/ 11384 h 298450"/>
              <a:gd name="T6" fmla="*/ 14743 w 690879"/>
              <a:gd name="T7" fmla="*/ 21835 h 298450"/>
              <a:gd name="T8" fmla="*/ 31866 w 690879"/>
              <a:gd name="T9" fmla="*/ 31055 h 298450"/>
              <a:gd name="T10" fmla="*/ 54329 w 690879"/>
              <a:gd name="T11" fmla="*/ 38746 h 298450"/>
              <a:gd name="T12" fmla="*/ 81262 w 690879"/>
              <a:gd name="T13" fmla="*/ 44608 h 298450"/>
              <a:gd name="T14" fmla="*/ 111792 w 690879"/>
              <a:gd name="T15" fmla="*/ 48345 h 298450"/>
              <a:gd name="T16" fmla="*/ 145051 w 690879"/>
              <a:gd name="T17" fmla="*/ 49656 h 298450"/>
              <a:gd name="T18" fmla="*/ 178310 w 690879"/>
              <a:gd name="T19" fmla="*/ 48345 h 298450"/>
              <a:gd name="T20" fmla="*/ 208841 w 690879"/>
              <a:gd name="T21" fmla="*/ 44608 h 298450"/>
              <a:gd name="T22" fmla="*/ 235773 w 690879"/>
              <a:gd name="T23" fmla="*/ 38746 h 298450"/>
              <a:gd name="T24" fmla="*/ 258236 w 690879"/>
              <a:gd name="T25" fmla="*/ 31055 h 298450"/>
              <a:gd name="T26" fmla="*/ 275359 w 690879"/>
              <a:gd name="T27" fmla="*/ 21835 h 298450"/>
              <a:gd name="T28" fmla="*/ 290102 w 690879"/>
              <a:gd name="T29" fmla="*/ 0 h 298450"/>
              <a:gd name="T30" fmla="*/ 290102 w 690879"/>
              <a:gd name="T31" fmla="*/ 248272 h 298450"/>
              <a:gd name="T32" fmla="*/ 275359 w 690879"/>
              <a:gd name="T33" fmla="*/ 270107 h 298450"/>
              <a:gd name="T34" fmla="*/ 258236 w 690879"/>
              <a:gd name="T35" fmla="*/ 279327 h 298450"/>
              <a:gd name="T36" fmla="*/ 235773 w 690879"/>
              <a:gd name="T37" fmla="*/ 287018 h 298450"/>
              <a:gd name="T38" fmla="*/ 208841 w 690879"/>
              <a:gd name="T39" fmla="*/ 292881 h 298450"/>
              <a:gd name="T40" fmla="*/ 178310 w 690879"/>
              <a:gd name="T41" fmla="*/ 296617 h 298450"/>
              <a:gd name="T42" fmla="*/ 145051 w 690879"/>
              <a:gd name="T43" fmla="*/ 297929 h 298450"/>
              <a:gd name="T44" fmla="*/ 111792 w 690879"/>
              <a:gd name="T45" fmla="*/ 296617 h 298450"/>
              <a:gd name="T46" fmla="*/ 81262 w 690879"/>
              <a:gd name="T47" fmla="*/ 292881 h 298450"/>
              <a:gd name="T48" fmla="*/ 54329 w 690879"/>
              <a:gd name="T49" fmla="*/ 287018 h 298450"/>
              <a:gd name="T50" fmla="*/ 31866 w 690879"/>
              <a:gd name="T51" fmla="*/ 279327 h 298450"/>
              <a:gd name="T52" fmla="*/ 14743 w 690879"/>
              <a:gd name="T53" fmla="*/ 270107 h 298450"/>
              <a:gd name="T54" fmla="*/ 3831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6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9" name="object 33"/>
          <p:cNvSpPr>
            <a:spLocks/>
          </p:cNvSpPr>
          <p:nvPr/>
        </p:nvSpPr>
        <p:spPr bwMode="auto">
          <a:xfrm>
            <a:off x="7477125" y="4113213"/>
            <a:ext cx="336550" cy="431800"/>
          </a:xfrm>
          <a:custGeom>
            <a:avLst/>
            <a:gdLst>
              <a:gd name="T0" fmla="*/ 93416 w 450215"/>
              <a:gd name="T1" fmla="*/ 0 h 430529"/>
              <a:gd name="T2" fmla="*/ 74589 w 450215"/>
              <a:gd name="T3" fmla="*/ 4445 h 430529"/>
              <a:gd name="T4" fmla="*/ 57055 w 450215"/>
              <a:gd name="T5" fmla="*/ 17193 h 430529"/>
              <a:gd name="T6" fmla="*/ 41187 w 450215"/>
              <a:gd name="T7" fmla="*/ 37367 h 430529"/>
              <a:gd name="T8" fmla="*/ 27361 w 450215"/>
              <a:gd name="T9" fmla="*/ 64085 h 430529"/>
              <a:gd name="T10" fmla="*/ 15955 w 450215"/>
              <a:gd name="T11" fmla="*/ 96467 h 430529"/>
              <a:gd name="T12" fmla="*/ 7342 w 450215"/>
              <a:gd name="T13" fmla="*/ 133636 h 430529"/>
              <a:gd name="T14" fmla="*/ 1898 w 450215"/>
              <a:gd name="T15" fmla="*/ 174709 h 430529"/>
              <a:gd name="T16" fmla="*/ 0 w 450215"/>
              <a:gd name="T17" fmla="*/ 218808 h 430529"/>
              <a:gd name="T18" fmla="*/ 1898 w 450215"/>
              <a:gd name="T19" fmla="*/ 262909 h 430529"/>
              <a:gd name="T20" fmla="*/ 7342 w 450215"/>
              <a:gd name="T21" fmla="*/ 303982 h 430529"/>
              <a:gd name="T22" fmla="*/ 15955 w 450215"/>
              <a:gd name="T23" fmla="*/ 341147 h 430529"/>
              <a:gd name="T24" fmla="*/ 27361 w 450215"/>
              <a:gd name="T25" fmla="*/ 373532 h 430529"/>
              <a:gd name="T26" fmla="*/ 41187 w 450215"/>
              <a:gd name="T27" fmla="*/ 400250 h 430529"/>
              <a:gd name="T28" fmla="*/ 57055 w 450215"/>
              <a:gd name="T29" fmla="*/ 420424 h 430529"/>
              <a:gd name="T30" fmla="*/ 74589 w 450215"/>
              <a:gd name="T31" fmla="*/ 433172 h 430529"/>
              <a:gd name="T32" fmla="*/ 93416 w 450215"/>
              <a:gd name="T33" fmla="*/ 437617 h 430529"/>
              <a:gd name="T34" fmla="*/ 112243 w 450215"/>
              <a:gd name="T35" fmla="*/ 433172 h 430529"/>
              <a:gd name="T36" fmla="*/ 129780 w 450215"/>
              <a:gd name="T37" fmla="*/ 420424 h 430529"/>
              <a:gd name="T38" fmla="*/ 145648 w 450215"/>
              <a:gd name="T39" fmla="*/ 400250 h 430529"/>
              <a:gd name="T40" fmla="*/ 159474 w 450215"/>
              <a:gd name="T41" fmla="*/ 373532 h 430529"/>
              <a:gd name="T42" fmla="*/ 170881 w 450215"/>
              <a:gd name="T43" fmla="*/ 341147 h 430529"/>
              <a:gd name="T44" fmla="*/ 179496 w 450215"/>
              <a:gd name="T45" fmla="*/ 303982 h 430529"/>
              <a:gd name="T46" fmla="*/ 184939 w 450215"/>
              <a:gd name="T47" fmla="*/ 262909 h 430529"/>
              <a:gd name="T48" fmla="*/ 186836 w 450215"/>
              <a:gd name="T49" fmla="*/ 218808 h 430529"/>
              <a:gd name="T50" fmla="*/ 184939 w 450215"/>
              <a:gd name="T51" fmla="*/ 174709 h 430529"/>
              <a:gd name="T52" fmla="*/ 179496 w 450215"/>
              <a:gd name="T53" fmla="*/ 133636 h 430529"/>
              <a:gd name="T54" fmla="*/ 170881 w 450215"/>
              <a:gd name="T55" fmla="*/ 96467 h 430529"/>
              <a:gd name="T56" fmla="*/ 159474 w 450215"/>
              <a:gd name="T57" fmla="*/ 64085 h 430529"/>
              <a:gd name="T58" fmla="*/ 145648 w 450215"/>
              <a:gd name="T59" fmla="*/ 37367 h 430529"/>
              <a:gd name="T60" fmla="*/ 129780 w 450215"/>
              <a:gd name="T61" fmla="*/ 17193 h 430529"/>
              <a:gd name="T62" fmla="*/ 112243 w 450215"/>
              <a:gd name="T63" fmla="*/ 4445 h 430529"/>
              <a:gd name="T64" fmla="*/ 93416 w 450215"/>
              <a:gd name="T65" fmla="*/ 0 h 4305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0215"/>
              <a:gd name="T100" fmla="*/ 0 h 430529"/>
              <a:gd name="T101" fmla="*/ 450215 w 450215"/>
              <a:gd name="T102" fmla="*/ 430529 h 4305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0215" h="430529">
                <a:moveTo>
                  <a:pt x="224790" y="0"/>
                </a:moveTo>
                <a:lnTo>
                  <a:pt x="179488" y="4367"/>
                </a:lnTo>
                <a:lnTo>
                  <a:pt x="137293" y="16892"/>
                </a:lnTo>
                <a:lnTo>
                  <a:pt x="99110" y="36712"/>
                </a:lnTo>
                <a:lnTo>
                  <a:pt x="65841" y="62961"/>
                </a:lnTo>
                <a:lnTo>
                  <a:pt x="38392" y="94776"/>
                </a:lnTo>
                <a:lnTo>
                  <a:pt x="17665" y="131293"/>
                </a:lnTo>
                <a:lnTo>
                  <a:pt x="4567" y="171646"/>
                </a:lnTo>
                <a:lnTo>
                  <a:pt x="0" y="214972"/>
                </a:lnTo>
                <a:lnTo>
                  <a:pt x="4567" y="258299"/>
                </a:lnTo>
                <a:lnTo>
                  <a:pt x="17665" y="298652"/>
                </a:lnTo>
                <a:lnTo>
                  <a:pt x="38392" y="335168"/>
                </a:lnTo>
                <a:lnTo>
                  <a:pt x="65841" y="366983"/>
                </a:lnTo>
                <a:lnTo>
                  <a:pt x="99110" y="393233"/>
                </a:lnTo>
                <a:lnTo>
                  <a:pt x="137293" y="413053"/>
                </a:lnTo>
                <a:lnTo>
                  <a:pt x="179488" y="425578"/>
                </a:lnTo>
                <a:lnTo>
                  <a:pt x="224790" y="429945"/>
                </a:lnTo>
                <a:lnTo>
                  <a:pt x="270095" y="425578"/>
                </a:lnTo>
                <a:lnTo>
                  <a:pt x="312293" y="413053"/>
                </a:lnTo>
                <a:lnTo>
                  <a:pt x="350479" y="393233"/>
                </a:lnTo>
                <a:lnTo>
                  <a:pt x="383749" y="366983"/>
                </a:lnTo>
                <a:lnTo>
                  <a:pt x="411199" y="335168"/>
                </a:lnTo>
                <a:lnTo>
                  <a:pt x="431926" y="298652"/>
                </a:lnTo>
                <a:lnTo>
                  <a:pt x="445025" y="258299"/>
                </a:lnTo>
                <a:lnTo>
                  <a:pt x="449592" y="214972"/>
                </a:lnTo>
                <a:lnTo>
                  <a:pt x="445025" y="171646"/>
                </a:lnTo>
                <a:lnTo>
                  <a:pt x="431926" y="131293"/>
                </a:lnTo>
                <a:lnTo>
                  <a:pt x="411199" y="94776"/>
                </a:lnTo>
                <a:lnTo>
                  <a:pt x="383749" y="62961"/>
                </a:lnTo>
                <a:lnTo>
                  <a:pt x="350479" y="36712"/>
                </a:lnTo>
                <a:lnTo>
                  <a:pt x="312293" y="16892"/>
                </a:lnTo>
                <a:lnTo>
                  <a:pt x="270095" y="4367"/>
                </a:lnTo>
                <a:lnTo>
                  <a:pt x="22479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0" name="object 34"/>
          <p:cNvSpPr>
            <a:spLocks/>
          </p:cNvSpPr>
          <p:nvPr/>
        </p:nvSpPr>
        <p:spPr bwMode="auto">
          <a:xfrm>
            <a:off x="7386638" y="4546600"/>
            <a:ext cx="517525" cy="611188"/>
          </a:xfrm>
          <a:custGeom>
            <a:avLst/>
            <a:gdLst>
              <a:gd name="T0" fmla="*/ 192836 w 690879"/>
              <a:gd name="T1" fmla="*/ 0 h 610870"/>
              <a:gd name="T2" fmla="*/ 97266 w 690879"/>
              <a:gd name="T3" fmla="*/ 0 h 610870"/>
              <a:gd name="T4" fmla="*/ 77664 w 690879"/>
              <a:gd name="T5" fmla="*/ 4716 h 610870"/>
              <a:gd name="T6" fmla="*/ 59406 w 690879"/>
              <a:gd name="T7" fmla="*/ 18250 h 610870"/>
              <a:gd name="T8" fmla="*/ 42884 w 690879"/>
              <a:gd name="T9" fmla="*/ 39671 h 610870"/>
              <a:gd name="T10" fmla="*/ 28489 w 690879"/>
              <a:gd name="T11" fmla="*/ 68029 h 610870"/>
              <a:gd name="T12" fmla="*/ 16612 w 690879"/>
              <a:gd name="T13" fmla="*/ 102406 h 610870"/>
              <a:gd name="T14" fmla="*/ 7644 w 690879"/>
              <a:gd name="T15" fmla="*/ 141863 h 610870"/>
              <a:gd name="T16" fmla="*/ 1976 w 690879"/>
              <a:gd name="T17" fmla="*/ 185458 h 610870"/>
              <a:gd name="T18" fmla="*/ 0 w 690879"/>
              <a:gd name="T19" fmla="*/ 232272 h 610870"/>
              <a:gd name="T20" fmla="*/ 0 w 690879"/>
              <a:gd name="T21" fmla="*/ 380433 h 610870"/>
              <a:gd name="T22" fmla="*/ 1976 w 690879"/>
              <a:gd name="T23" fmla="*/ 427247 h 610870"/>
              <a:gd name="T24" fmla="*/ 7644 w 690879"/>
              <a:gd name="T25" fmla="*/ 470849 h 610870"/>
              <a:gd name="T26" fmla="*/ 16612 w 690879"/>
              <a:gd name="T27" fmla="*/ 510305 h 610870"/>
              <a:gd name="T28" fmla="*/ 28489 w 690879"/>
              <a:gd name="T29" fmla="*/ 544683 h 610870"/>
              <a:gd name="T30" fmla="*/ 42884 w 690879"/>
              <a:gd name="T31" fmla="*/ 573047 h 610870"/>
              <a:gd name="T32" fmla="*/ 59406 w 690879"/>
              <a:gd name="T33" fmla="*/ 594462 h 610870"/>
              <a:gd name="T34" fmla="*/ 77664 w 690879"/>
              <a:gd name="T35" fmla="*/ 607998 h 610870"/>
              <a:gd name="T36" fmla="*/ 97266 w 690879"/>
              <a:gd name="T37" fmla="*/ 612716 h 610870"/>
              <a:gd name="T38" fmla="*/ 192836 w 690879"/>
              <a:gd name="T39" fmla="*/ 612716 h 610870"/>
              <a:gd name="T40" fmla="*/ 212439 w 690879"/>
              <a:gd name="T41" fmla="*/ 607998 h 610870"/>
              <a:gd name="T42" fmla="*/ 230696 w 690879"/>
              <a:gd name="T43" fmla="*/ 594462 h 610870"/>
              <a:gd name="T44" fmla="*/ 247218 w 690879"/>
              <a:gd name="T45" fmla="*/ 573047 h 610870"/>
              <a:gd name="T46" fmla="*/ 261613 w 690879"/>
              <a:gd name="T47" fmla="*/ 544683 h 610870"/>
              <a:gd name="T48" fmla="*/ 273491 w 690879"/>
              <a:gd name="T49" fmla="*/ 510305 h 610870"/>
              <a:gd name="T50" fmla="*/ 282459 w 690879"/>
              <a:gd name="T51" fmla="*/ 470849 h 610870"/>
              <a:gd name="T52" fmla="*/ 288126 w 690879"/>
              <a:gd name="T53" fmla="*/ 427247 h 610870"/>
              <a:gd name="T54" fmla="*/ 290102 w 690879"/>
              <a:gd name="T55" fmla="*/ 380433 h 610870"/>
              <a:gd name="T56" fmla="*/ 290102 w 690879"/>
              <a:gd name="T57" fmla="*/ 232272 h 610870"/>
              <a:gd name="T58" fmla="*/ 288126 w 690879"/>
              <a:gd name="T59" fmla="*/ 185458 h 610870"/>
              <a:gd name="T60" fmla="*/ 282459 w 690879"/>
              <a:gd name="T61" fmla="*/ 141863 h 610870"/>
              <a:gd name="T62" fmla="*/ 273491 w 690879"/>
              <a:gd name="T63" fmla="*/ 102406 h 610870"/>
              <a:gd name="T64" fmla="*/ 261613 w 690879"/>
              <a:gd name="T65" fmla="*/ 68029 h 610870"/>
              <a:gd name="T66" fmla="*/ 247218 w 690879"/>
              <a:gd name="T67" fmla="*/ 39671 h 610870"/>
              <a:gd name="T68" fmla="*/ 230696 w 690879"/>
              <a:gd name="T69" fmla="*/ 18250 h 610870"/>
              <a:gd name="T70" fmla="*/ 212439 w 690879"/>
              <a:gd name="T71" fmla="*/ 4716 h 610870"/>
              <a:gd name="T72" fmla="*/ 192836 w 690879"/>
              <a:gd name="T73" fmla="*/ 0 h 6108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70"/>
              <a:gd name="T113" fmla="*/ 690879 w 690879"/>
              <a:gd name="T114" fmla="*/ 610870 h 6108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70">
                <a:moveTo>
                  <a:pt x="459054" y="0"/>
                </a:moveTo>
                <a:lnTo>
                  <a:pt x="231546" y="0"/>
                </a:lnTo>
                <a:lnTo>
                  <a:pt x="184882" y="4704"/>
                </a:lnTo>
                <a:lnTo>
                  <a:pt x="141419" y="18196"/>
                </a:lnTo>
                <a:lnTo>
                  <a:pt x="102088" y="39545"/>
                </a:lnTo>
                <a:lnTo>
                  <a:pt x="67819" y="67819"/>
                </a:lnTo>
                <a:lnTo>
                  <a:pt x="39545" y="102088"/>
                </a:lnTo>
                <a:lnTo>
                  <a:pt x="18196" y="141419"/>
                </a:lnTo>
                <a:lnTo>
                  <a:pt x="4704" y="184882"/>
                </a:lnTo>
                <a:lnTo>
                  <a:pt x="0" y="231546"/>
                </a:lnTo>
                <a:lnTo>
                  <a:pt x="0" y="379247"/>
                </a:lnTo>
                <a:lnTo>
                  <a:pt x="4704" y="425915"/>
                </a:lnTo>
                <a:lnTo>
                  <a:pt x="18196" y="469381"/>
                </a:lnTo>
                <a:lnTo>
                  <a:pt x="39545" y="508715"/>
                </a:lnTo>
                <a:lnTo>
                  <a:pt x="67819" y="542985"/>
                </a:lnTo>
                <a:lnTo>
                  <a:pt x="102088" y="571260"/>
                </a:lnTo>
                <a:lnTo>
                  <a:pt x="141419" y="592609"/>
                </a:lnTo>
                <a:lnTo>
                  <a:pt x="184882" y="606102"/>
                </a:lnTo>
                <a:lnTo>
                  <a:pt x="231546" y="610806"/>
                </a:lnTo>
                <a:lnTo>
                  <a:pt x="459054" y="610806"/>
                </a:lnTo>
                <a:lnTo>
                  <a:pt x="505717" y="606102"/>
                </a:lnTo>
                <a:lnTo>
                  <a:pt x="549181" y="592609"/>
                </a:lnTo>
                <a:lnTo>
                  <a:pt x="588512" y="571260"/>
                </a:lnTo>
                <a:lnTo>
                  <a:pt x="622781" y="542985"/>
                </a:lnTo>
                <a:lnTo>
                  <a:pt x="651055" y="508715"/>
                </a:lnTo>
                <a:lnTo>
                  <a:pt x="672404" y="469381"/>
                </a:lnTo>
                <a:lnTo>
                  <a:pt x="685896" y="425915"/>
                </a:lnTo>
                <a:lnTo>
                  <a:pt x="690600" y="379247"/>
                </a:lnTo>
                <a:lnTo>
                  <a:pt x="690600" y="231546"/>
                </a:lnTo>
                <a:lnTo>
                  <a:pt x="685896" y="184882"/>
                </a:lnTo>
                <a:lnTo>
                  <a:pt x="672404" y="141419"/>
                </a:lnTo>
                <a:lnTo>
                  <a:pt x="651055" y="102088"/>
                </a:lnTo>
                <a:lnTo>
                  <a:pt x="622781" y="67819"/>
                </a:lnTo>
                <a:lnTo>
                  <a:pt x="588512" y="39545"/>
                </a:lnTo>
                <a:lnTo>
                  <a:pt x="549181" y="18196"/>
                </a:lnTo>
                <a:lnTo>
                  <a:pt x="505717" y="4704"/>
                </a:lnTo>
                <a:lnTo>
                  <a:pt x="459054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1" name="object 35"/>
          <p:cNvSpPr>
            <a:spLocks/>
          </p:cNvSpPr>
          <p:nvPr/>
        </p:nvSpPr>
        <p:spPr bwMode="auto">
          <a:xfrm>
            <a:off x="7386638" y="4546600"/>
            <a:ext cx="517525" cy="611188"/>
          </a:xfrm>
          <a:custGeom>
            <a:avLst/>
            <a:gdLst>
              <a:gd name="T0" fmla="*/ 0 w 690879"/>
              <a:gd name="T1" fmla="*/ 232272 h 610870"/>
              <a:gd name="T2" fmla="*/ 1976 w 690879"/>
              <a:gd name="T3" fmla="*/ 185458 h 610870"/>
              <a:gd name="T4" fmla="*/ 7644 w 690879"/>
              <a:gd name="T5" fmla="*/ 141863 h 610870"/>
              <a:gd name="T6" fmla="*/ 16612 w 690879"/>
              <a:gd name="T7" fmla="*/ 102406 h 610870"/>
              <a:gd name="T8" fmla="*/ 28489 w 690879"/>
              <a:gd name="T9" fmla="*/ 68029 h 610870"/>
              <a:gd name="T10" fmla="*/ 42884 w 690879"/>
              <a:gd name="T11" fmla="*/ 39671 h 610870"/>
              <a:gd name="T12" fmla="*/ 59406 w 690879"/>
              <a:gd name="T13" fmla="*/ 18250 h 610870"/>
              <a:gd name="T14" fmla="*/ 77664 w 690879"/>
              <a:gd name="T15" fmla="*/ 4716 h 610870"/>
              <a:gd name="T16" fmla="*/ 97266 w 690879"/>
              <a:gd name="T17" fmla="*/ 0 h 610870"/>
              <a:gd name="T18" fmla="*/ 192836 w 690879"/>
              <a:gd name="T19" fmla="*/ 0 h 610870"/>
              <a:gd name="T20" fmla="*/ 212439 w 690879"/>
              <a:gd name="T21" fmla="*/ 4716 h 610870"/>
              <a:gd name="T22" fmla="*/ 230696 w 690879"/>
              <a:gd name="T23" fmla="*/ 18250 h 610870"/>
              <a:gd name="T24" fmla="*/ 247218 w 690879"/>
              <a:gd name="T25" fmla="*/ 39671 h 610870"/>
              <a:gd name="T26" fmla="*/ 261613 w 690879"/>
              <a:gd name="T27" fmla="*/ 68029 h 610870"/>
              <a:gd name="T28" fmla="*/ 273491 w 690879"/>
              <a:gd name="T29" fmla="*/ 102406 h 610870"/>
              <a:gd name="T30" fmla="*/ 282459 w 690879"/>
              <a:gd name="T31" fmla="*/ 141863 h 610870"/>
              <a:gd name="T32" fmla="*/ 288126 w 690879"/>
              <a:gd name="T33" fmla="*/ 185458 h 610870"/>
              <a:gd name="T34" fmla="*/ 290102 w 690879"/>
              <a:gd name="T35" fmla="*/ 232272 h 610870"/>
              <a:gd name="T36" fmla="*/ 290102 w 690879"/>
              <a:gd name="T37" fmla="*/ 380433 h 610870"/>
              <a:gd name="T38" fmla="*/ 288126 w 690879"/>
              <a:gd name="T39" fmla="*/ 427247 h 610870"/>
              <a:gd name="T40" fmla="*/ 282459 w 690879"/>
              <a:gd name="T41" fmla="*/ 470849 h 610870"/>
              <a:gd name="T42" fmla="*/ 273491 w 690879"/>
              <a:gd name="T43" fmla="*/ 510305 h 610870"/>
              <a:gd name="T44" fmla="*/ 261613 w 690879"/>
              <a:gd name="T45" fmla="*/ 544683 h 610870"/>
              <a:gd name="T46" fmla="*/ 247218 w 690879"/>
              <a:gd name="T47" fmla="*/ 573047 h 610870"/>
              <a:gd name="T48" fmla="*/ 230696 w 690879"/>
              <a:gd name="T49" fmla="*/ 594462 h 610870"/>
              <a:gd name="T50" fmla="*/ 212439 w 690879"/>
              <a:gd name="T51" fmla="*/ 607998 h 610870"/>
              <a:gd name="T52" fmla="*/ 192836 w 690879"/>
              <a:gd name="T53" fmla="*/ 612716 h 610870"/>
              <a:gd name="T54" fmla="*/ 97266 w 690879"/>
              <a:gd name="T55" fmla="*/ 612716 h 610870"/>
              <a:gd name="T56" fmla="*/ 77664 w 690879"/>
              <a:gd name="T57" fmla="*/ 607998 h 610870"/>
              <a:gd name="T58" fmla="*/ 59406 w 690879"/>
              <a:gd name="T59" fmla="*/ 594462 h 610870"/>
              <a:gd name="T60" fmla="*/ 42884 w 690879"/>
              <a:gd name="T61" fmla="*/ 573047 h 610870"/>
              <a:gd name="T62" fmla="*/ 28489 w 690879"/>
              <a:gd name="T63" fmla="*/ 544683 h 610870"/>
              <a:gd name="T64" fmla="*/ 16612 w 690879"/>
              <a:gd name="T65" fmla="*/ 510305 h 610870"/>
              <a:gd name="T66" fmla="*/ 7644 w 690879"/>
              <a:gd name="T67" fmla="*/ 470849 h 610870"/>
              <a:gd name="T68" fmla="*/ 1976 w 690879"/>
              <a:gd name="T69" fmla="*/ 427247 h 610870"/>
              <a:gd name="T70" fmla="*/ 0 w 690879"/>
              <a:gd name="T71" fmla="*/ 380433 h 610870"/>
              <a:gd name="T72" fmla="*/ 0 w 690879"/>
              <a:gd name="T73" fmla="*/ 232272 h 6108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70"/>
              <a:gd name="T113" fmla="*/ 690879 w 690879"/>
              <a:gd name="T114" fmla="*/ 610870 h 6108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70">
                <a:moveTo>
                  <a:pt x="0" y="231546"/>
                </a:moveTo>
                <a:lnTo>
                  <a:pt x="4704" y="184882"/>
                </a:lnTo>
                <a:lnTo>
                  <a:pt x="18196" y="141419"/>
                </a:lnTo>
                <a:lnTo>
                  <a:pt x="39545" y="102088"/>
                </a:lnTo>
                <a:lnTo>
                  <a:pt x="67819" y="67819"/>
                </a:lnTo>
                <a:lnTo>
                  <a:pt x="102088" y="39545"/>
                </a:lnTo>
                <a:lnTo>
                  <a:pt x="141419" y="18196"/>
                </a:lnTo>
                <a:lnTo>
                  <a:pt x="184882" y="4704"/>
                </a:lnTo>
                <a:lnTo>
                  <a:pt x="231546" y="0"/>
                </a:lnTo>
                <a:lnTo>
                  <a:pt x="459054" y="0"/>
                </a:lnTo>
                <a:lnTo>
                  <a:pt x="505717" y="4704"/>
                </a:lnTo>
                <a:lnTo>
                  <a:pt x="549181" y="18196"/>
                </a:lnTo>
                <a:lnTo>
                  <a:pt x="588512" y="39545"/>
                </a:lnTo>
                <a:lnTo>
                  <a:pt x="622781" y="67819"/>
                </a:lnTo>
                <a:lnTo>
                  <a:pt x="651055" y="102088"/>
                </a:lnTo>
                <a:lnTo>
                  <a:pt x="672404" y="141419"/>
                </a:lnTo>
                <a:lnTo>
                  <a:pt x="685896" y="184882"/>
                </a:lnTo>
                <a:lnTo>
                  <a:pt x="690600" y="231546"/>
                </a:lnTo>
                <a:lnTo>
                  <a:pt x="690600" y="379247"/>
                </a:lnTo>
                <a:lnTo>
                  <a:pt x="685896" y="425915"/>
                </a:lnTo>
                <a:lnTo>
                  <a:pt x="672404" y="469381"/>
                </a:lnTo>
                <a:lnTo>
                  <a:pt x="651055" y="508715"/>
                </a:lnTo>
                <a:lnTo>
                  <a:pt x="622781" y="542985"/>
                </a:lnTo>
                <a:lnTo>
                  <a:pt x="588512" y="571260"/>
                </a:lnTo>
                <a:lnTo>
                  <a:pt x="549181" y="592609"/>
                </a:lnTo>
                <a:lnTo>
                  <a:pt x="505717" y="606102"/>
                </a:lnTo>
                <a:lnTo>
                  <a:pt x="459054" y="610806"/>
                </a:lnTo>
                <a:lnTo>
                  <a:pt x="231546" y="610806"/>
                </a:lnTo>
                <a:lnTo>
                  <a:pt x="184882" y="606102"/>
                </a:lnTo>
                <a:lnTo>
                  <a:pt x="141419" y="592609"/>
                </a:lnTo>
                <a:lnTo>
                  <a:pt x="102088" y="571260"/>
                </a:lnTo>
                <a:lnTo>
                  <a:pt x="67819" y="542985"/>
                </a:lnTo>
                <a:lnTo>
                  <a:pt x="39545" y="508715"/>
                </a:lnTo>
                <a:lnTo>
                  <a:pt x="18196" y="469381"/>
                </a:lnTo>
                <a:lnTo>
                  <a:pt x="4704" y="425915"/>
                </a:lnTo>
                <a:lnTo>
                  <a:pt x="0" y="379247"/>
                </a:lnTo>
                <a:lnTo>
                  <a:pt x="0" y="23154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2" name="object 36"/>
          <p:cNvSpPr>
            <a:spLocks/>
          </p:cNvSpPr>
          <p:nvPr/>
        </p:nvSpPr>
        <p:spPr bwMode="auto">
          <a:xfrm>
            <a:off x="7386638" y="4878388"/>
            <a:ext cx="517525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831 w 690879"/>
              <a:gd name="T5" fmla="*/ 259656 h 298450"/>
              <a:gd name="T6" fmla="*/ 31866 w 690879"/>
              <a:gd name="T7" fmla="*/ 279327 h 298450"/>
              <a:gd name="T8" fmla="*/ 54329 w 690879"/>
              <a:gd name="T9" fmla="*/ 287018 h 298450"/>
              <a:gd name="T10" fmla="*/ 81262 w 690879"/>
              <a:gd name="T11" fmla="*/ 292881 h 298450"/>
              <a:gd name="T12" fmla="*/ 111792 w 690879"/>
              <a:gd name="T13" fmla="*/ 296617 h 298450"/>
              <a:gd name="T14" fmla="*/ 145051 w 690879"/>
              <a:gd name="T15" fmla="*/ 297929 h 298450"/>
              <a:gd name="T16" fmla="*/ 178310 w 690879"/>
              <a:gd name="T17" fmla="*/ 296617 h 298450"/>
              <a:gd name="T18" fmla="*/ 208841 w 690879"/>
              <a:gd name="T19" fmla="*/ 292881 h 298450"/>
              <a:gd name="T20" fmla="*/ 235773 w 690879"/>
              <a:gd name="T21" fmla="*/ 287018 h 298450"/>
              <a:gd name="T22" fmla="*/ 258236 w 690879"/>
              <a:gd name="T23" fmla="*/ 279327 h 298450"/>
              <a:gd name="T24" fmla="*/ 275359 w 690879"/>
              <a:gd name="T25" fmla="*/ 270107 h 298450"/>
              <a:gd name="T26" fmla="*/ 290102 w 690879"/>
              <a:gd name="T27" fmla="*/ 248272 h 298450"/>
              <a:gd name="T28" fmla="*/ 290102 w 690879"/>
              <a:gd name="T29" fmla="*/ 49657 h 298450"/>
              <a:gd name="T30" fmla="*/ 145051 w 690879"/>
              <a:gd name="T31" fmla="*/ 49657 h 298450"/>
              <a:gd name="T32" fmla="*/ 111792 w 690879"/>
              <a:gd name="T33" fmla="*/ 48345 h 298450"/>
              <a:gd name="T34" fmla="*/ 81262 w 690879"/>
              <a:gd name="T35" fmla="*/ 44608 h 298450"/>
              <a:gd name="T36" fmla="*/ 54329 w 690879"/>
              <a:gd name="T37" fmla="*/ 38746 h 298450"/>
              <a:gd name="T38" fmla="*/ 31866 w 690879"/>
              <a:gd name="T39" fmla="*/ 31055 h 298450"/>
              <a:gd name="T40" fmla="*/ 14743 w 690879"/>
              <a:gd name="T41" fmla="*/ 21835 h 298450"/>
              <a:gd name="T42" fmla="*/ 3831 w 690879"/>
              <a:gd name="T43" fmla="*/ 11384 h 298450"/>
              <a:gd name="T44" fmla="*/ 0 w 690879"/>
              <a:gd name="T45" fmla="*/ 0 h 298450"/>
              <a:gd name="T46" fmla="*/ 290102 w 690879"/>
              <a:gd name="T47" fmla="*/ 0 h 298450"/>
              <a:gd name="T48" fmla="*/ 275359 w 690879"/>
              <a:gd name="T49" fmla="*/ 21835 h 298450"/>
              <a:gd name="T50" fmla="*/ 258236 w 690879"/>
              <a:gd name="T51" fmla="*/ 31055 h 298450"/>
              <a:gd name="T52" fmla="*/ 235773 w 690879"/>
              <a:gd name="T53" fmla="*/ 38746 h 298450"/>
              <a:gd name="T54" fmla="*/ 208841 w 690879"/>
              <a:gd name="T55" fmla="*/ 44608 h 298450"/>
              <a:gd name="T56" fmla="*/ 178310 w 690879"/>
              <a:gd name="T57" fmla="*/ 48345 h 298450"/>
              <a:gd name="T58" fmla="*/ 145051 w 690879"/>
              <a:gd name="T59" fmla="*/ 49657 h 298450"/>
              <a:gd name="T60" fmla="*/ 290102 w 690879"/>
              <a:gd name="T61" fmla="*/ 49657 h 298450"/>
              <a:gd name="T62" fmla="*/ 290102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7"/>
                </a:lnTo>
                <a:lnTo>
                  <a:pt x="345300" y="49657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7"/>
                </a:lnTo>
                <a:lnTo>
                  <a:pt x="690600" y="49657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3" name="object 37"/>
          <p:cNvSpPr>
            <a:spLocks/>
          </p:cNvSpPr>
          <p:nvPr/>
        </p:nvSpPr>
        <p:spPr bwMode="auto">
          <a:xfrm>
            <a:off x="7386638" y="4878388"/>
            <a:ext cx="517525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831 w 690879"/>
              <a:gd name="T5" fmla="*/ 11384 h 298450"/>
              <a:gd name="T6" fmla="*/ 14743 w 690879"/>
              <a:gd name="T7" fmla="*/ 21835 h 298450"/>
              <a:gd name="T8" fmla="*/ 31866 w 690879"/>
              <a:gd name="T9" fmla="*/ 31055 h 298450"/>
              <a:gd name="T10" fmla="*/ 54329 w 690879"/>
              <a:gd name="T11" fmla="*/ 38746 h 298450"/>
              <a:gd name="T12" fmla="*/ 81262 w 690879"/>
              <a:gd name="T13" fmla="*/ 44608 h 298450"/>
              <a:gd name="T14" fmla="*/ 111792 w 690879"/>
              <a:gd name="T15" fmla="*/ 48345 h 298450"/>
              <a:gd name="T16" fmla="*/ 145051 w 690879"/>
              <a:gd name="T17" fmla="*/ 49657 h 298450"/>
              <a:gd name="T18" fmla="*/ 178310 w 690879"/>
              <a:gd name="T19" fmla="*/ 48345 h 298450"/>
              <a:gd name="T20" fmla="*/ 208841 w 690879"/>
              <a:gd name="T21" fmla="*/ 44608 h 298450"/>
              <a:gd name="T22" fmla="*/ 235773 w 690879"/>
              <a:gd name="T23" fmla="*/ 38746 h 298450"/>
              <a:gd name="T24" fmla="*/ 258236 w 690879"/>
              <a:gd name="T25" fmla="*/ 31055 h 298450"/>
              <a:gd name="T26" fmla="*/ 275359 w 690879"/>
              <a:gd name="T27" fmla="*/ 21835 h 298450"/>
              <a:gd name="T28" fmla="*/ 290102 w 690879"/>
              <a:gd name="T29" fmla="*/ 0 h 298450"/>
              <a:gd name="T30" fmla="*/ 290102 w 690879"/>
              <a:gd name="T31" fmla="*/ 248272 h 298450"/>
              <a:gd name="T32" fmla="*/ 275359 w 690879"/>
              <a:gd name="T33" fmla="*/ 270107 h 298450"/>
              <a:gd name="T34" fmla="*/ 258236 w 690879"/>
              <a:gd name="T35" fmla="*/ 279327 h 298450"/>
              <a:gd name="T36" fmla="*/ 235773 w 690879"/>
              <a:gd name="T37" fmla="*/ 287018 h 298450"/>
              <a:gd name="T38" fmla="*/ 208841 w 690879"/>
              <a:gd name="T39" fmla="*/ 292881 h 298450"/>
              <a:gd name="T40" fmla="*/ 178310 w 690879"/>
              <a:gd name="T41" fmla="*/ 296617 h 298450"/>
              <a:gd name="T42" fmla="*/ 145051 w 690879"/>
              <a:gd name="T43" fmla="*/ 297929 h 298450"/>
              <a:gd name="T44" fmla="*/ 111792 w 690879"/>
              <a:gd name="T45" fmla="*/ 296617 h 298450"/>
              <a:gd name="T46" fmla="*/ 81262 w 690879"/>
              <a:gd name="T47" fmla="*/ 292881 h 298450"/>
              <a:gd name="T48" fmla="*/ 54329 w 690879"/>
              <a:gd name="T49" fmla="*/ 287018 h 298450"/>
              <a:gd name="T50" fmla="*/ 31866 w 690879"/>
              <a:gd name="T51" fmla="*/ 279327 h 298450"/>
              <a:gd name="T52" fmla="*/ 14743 w 690879"/>
              <a:gd name="T53" fmla="*/ 270107 h 298450"/>
              <a:gd name="T54" fmla="*/ 3831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7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4" name="object 38"/>
          <p:cNvSpPr>
            <a:spLocks/>
          </p:cNvSpPr>
          <p:nvPr/>
        </p:nvSpPr>
        <p:spPr bwMode="auto">
          <a:xfrm>
            <a:off x="3657600" y="2532063"/>
            <a:ext cx="1484313" cy="1981200"/>
          </a:xfrm>
          <a:custGeom>
            <a:avLst/>
            <a:gdLst>
              <a:gd name="T0" fmla="*/ 0 w 1980565"/>
              <a:gd name="T1" fmla="*/ 330645 h 1980564"/>
              <a:gd name="T2" fmla="*/ 1504 w 1980565"/>
              <a:gd name="T3" fmla="*/ 281784 h 1980564"/>
              <a:gd name="T4" fmla="*/ 5874 w 1980565"/>
              <a:gd name="T5" fmla="*/ 235148 h 1980564"/>
              <a:gd name="T6" fmla="*/ 12895 w 1980565"/>
              <a:gd name="T7" fmla="*/ 191252 h 1980564"/>
              <a:gd name="T8" fmla="*/ 22352 w 1980565"/>
              <a:gd name="T9" fmla="*/ 150604 h 1980564"/>
              <a:gd name="T10" fmla="*/ 34033 w 1980565"/>
              <a:gd name="T11" fmla="*/ 113716 h 1980564"/>
              <a:gd name="T12" fmla="*/ 47718 w 1980565"/>
              <a:gd name="T13" fmla="*/ 81102 h 1980564"/>
              <a:gd name="T14" fmla="*/ 63199 w 1980565"/>
              <a:gd name="T15" fmla="*/ 53268 h 1980564"/>
              <a:gd name="T16" fmla="*/ 80255 w 1980565"/>
              <a:gd name="T17" fmla="*/ 30732 h 1980564"/>
              <a:gd name="T18" fmla="*/ 98675 w 1980565"/>
              <a:gd name="T19" fmla="*/ 13996 h 1980564"/>
              <a:gd name="T20" fmla="*/ 118244 w 1980565"/>
              <a:gd name="T21" fmla="*/ 3584 h 1980564"/>
              <a:gd name="T22" fmla="*/ 138747 w 1980565"/>
              <a:gd name="T23" fmla="*/ 0 h 1980564"/>
              <a:gd name="T24" fmla="*/ 693716 w 1980565"/>
              <a:gd name="T25" fmla="*/ 0 h 1980564"/>
              <a:gd name="T26" fmla="*/ 714219 w 1980565"/>
              <a:gd name="T27" fmla="*/ 3584 h 1980564"/>
              <a:gd name="T28" fmla="*/ 733789 w 1980565"/>
              <a:gd name="T29" fmla="*/ 13996 h 1980564"/>
              <a:gd name="T30" fmla="*/ 752208 w 1980565"/>
              <a:gd name="T31" fmla="*/ 30732 h 1980564"/>
              <a:gd name="T32" fmla="*/ 769266 w 1980565"/>
              <a:gd name="T33" fmla="*/ 53268 h 1980564"/>
              <a:gd name="T34" fmla="*/ 784744 w 1980565"/>
              <a:gd name="T35" fmla="*/ 81102 h 1980564"/>
              <a:gd name="T36" fmla="*/ 798431 w 1980565"/>
              <a:gd name="T37" fmla="*/ 113716 h 1980564"/>
              <a:gd name="T38" fmla="*/ 810111 w 1980565"/>
              <a:gd name="T39" fmla="*/ 150604 h 1980564"/>
              <a:gd name="T40" fmla="*/ 819569 w 1980565"/>
              <a:gd name="T41" fmla="*/ 191252 h 1980564"/>
              <a:gd name="T42" fmla="*/ 826590 w 1980565"/>
              <a:gd name="T43" fmla="*/ 235148 h 1980564"/>
              <a:gd name="T44" fmla="*/ 830960 w 1980565"/>
              <a:gd name="T45" fmla="*/ 281784 h 1980564"/>
              <a:gd name="T46" fmla="*/ 832464 w 1980565"/>
              <a:gd name="T47" fmla="*/ 330645 h 1980564"/>
              <a:gd name="T48" fmla="*/ 832464 w 1980565"/>
              <a:gd name="T49" fmla="*/ 1653178 h 1980564"/>
              <a:gd name="T50" fmla="*/ 830960 w 1980565"/>
              <a:gd name="T51" fmla="*/ 1702038 h 1980564"/>
              <a:gd name="T52" fmla="*/ 826590 w 1980565"/>
              <a:gd name="T53" fmla="*/ 1748672 h 1980564"/>
              <a:gd name="T54" fmla="*/ 819569 w 1980565"/>
              <a:gd name="T55" fmla="*/ 1792569 h 1980564"/>
              <a:gd name="T56" fmla="*/ 810111 w 1980565"/>
              <a:gd name="T57" fmla="*/ 1833218 h 1980564"/>
              <a:gd name="T58" fmla="*/ 798431 w 1980565"/>
              <a:gd name="T59" fmla="*/ 1870105 h 1980564"/>
              <a:gd name="T60" fmla="*/ 784744 w 1980565"/>
              <a:gd name="T61" fmla="*/ 1902721 h 1980564"/>
              <a:gd name="T62" fmla="*/ 769266 w 1980565"/>
              <a:gd name="T63" fmla="*/ 1930555 h 1980564"/>
              <a:gd name="T64" fmla="*/ 752208 w 1980565"/>
              <a:gd name="T65" fmla="*/ 1953093 h 1980564"/>
              <a:gd name="T66" fmla="*/ 733789 w 1980565"/>
              <a:gd name="T67" fmla="*/ 1969824 h 1980564"/>
              <a:gd name="T68" fmla="*/ 714219 w 1980565"/>
              <a:gd name="T69" fmla="*/ 1980239 h 1980564"/>
              <a:gd name="T70" fmla="*/ 693716 w 1980565"/>
              <a:gd name="T71" fmla="*/ 1983824 h 1980564"/>
              <a:gd name="T72" fmla="*/ 138747 w 1980565"/>
              <a:gd name="T73" fmla="*/ 1983824 h 1980564"/>
              <a:gd name="T74" fmla="*/ 118244 w 1980565"/>
              <a:gd name="T75" fmla="*/ 1980239 h 1980564"/>
              <a:gd name="T76" fmla="*/ 98675 w 1980565"/>
              <a:gd name="T77" fmla="*/ 1969824 h 1980564"/>
              <a:gd name="T78" fmla="*/ 80255 w 1980565"/>
              <a:gd name="T79" fmla="*/ 1953093 h 1980564"/>
              <a:gd name="T80" fmla="*/ 63199 w 1980565"/>
              <a:gd name="T81" fmla="*/ 1930555 h 1980564"/>
              <a:gd name="T82" fmla="*/ 47718 w 1980565"/>
              <a:gd name="T83" fmla="*/ 1902721 h 1980564"/>
              <a:gd name="T84" fmla="*/ 34033 w 1980565"/>
              <a:gd name="T85" fmla="*/ 1870105 h 1980564"/>
              <a:gd name="T86" fmla="*/ 22352 w 1980565"/>
              <a:gd name="T87" fmla="*/ 1833218 h 1980564"/>
              <a:gd name="T88" fmla="*/ 12895 w 1980565"/>
              <a:gd name="T89" fmla="*/ 1792569 h 1980564"/>
              <a:gd name="T90" fmla="*/ 5874 w 1980565"/>
              <a:gd name="T91" fmla="*/ 1748672 h 1980564"/>
              <a:gd name="T92" fmla="*/ 1504 w 1980565"/>
              <a:gd name="T93" fmla="*/ 1702038 h 1980564"/>
              <a:gd name="T94" fmla="*/ 0 w 1980565"/>
              <a:gd name="T95" fmla="*/ 1653178 h 1980564"/>
              <a:gd name="T96" fmla="*/ 0 w 1980565"/>
              <a:gd name="T97" fmla="*/ 330645 h 19805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80565"/>
              <a:gd name="T148" fmla="*/ 0 h 1980564"/>
              <a:gd name="T149" fmla="*/ 1980565 w 1980565"/>
              <a:gd name="T150" fmla="*/ 1980564 h 19805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80565" h="1980564">
                <a:moveTo>
                  <a:pt x="0" y="330009"/>
                </a:moveTo>
                <a:lnTo>
                  <a:pt x="3578" y="281243"/>
                </a:lnTo>
                <a:lnTo>
                  <a:pt x="13972" y="234698"/>
                </a:lnTo>
                <a:lnTo>
                  <a:pt x="30672" y="190886"/>
                </a:lnTo>
                <a:lnTo>
                  <a:pt x="53166" y="150316"/>
                </a:lnTo>
                <a:lnTo>
                  <a:pt x="80946" y="113499"/>
                </a:lnTo>
                <a:lnTo>
                  <a:pt x="113499" y="80946"/>
                </a:lnTo>
                <a:lnTo>
                  <a:pt x="150316" y="53166"/>
                </a:lnTo>
                <a:lnTo>
                  <a:pt x="190886" y="30672"/>
                </a:lnTo>
                <a:lnTo>
                  <a:pt x="234698" y="13972"/>
                </a:lnTo>
                <a:lnTo>
                  <a:pt x="281243" y="3578"/>
                </a:lnTo>
                <a:lnTo>
                  <a:pt x="330009" y="0"/>
                </a:lnTo>
                <a:lnTo>
                  <a:pt x="1649996" y="0"/>
                </a:lnTo>
                <a:lnTo>
                  <a:pt x="1698762" y="3578"/>
                </a:lnTo>
                <a:lnTo>
                  <a:pt x="1745307" y="13972"/>
                </a:lnTo>
                <a:lnTo>
                  <a:pt x="1789119" y="30672"/>
                </a:lnTo>
                <a:lnTo>
                  <a:pt x="1829689" y="53166"/>
                </a:lnTo>
                <a:lnTo>
                  <a:pt x="1866506" y="80946"/>
                </a:lnTo>
                <a:lnTo>
                  <a:pt x="1899059" y="113499"/>
                </a:lnTo>
                <a:lnTo>
                  <a:pt x="1926839" y="150316"/>
                </a:lnTo>
                <a:lnTo>
                  <a:pt x="1949334" y="190886"/>
                </a:lnTo>
                <a:lnTo>
                  <a:pt x="1966033" y="234698"/>
                </a:lnTo>
                <a:lnTo>
                  <a:pt x="1976428" y="281243"/>
                </a:lnTo>
                <a:lnTo>
                  <a:pt x="1980006" y="330009"/>
                </a:lnTo>
                <a:lnTo>
                  <a:pt x="1980006" y="1649996"/>
                </a:lnTo>
                <a:lnTo>
                  <a:pt x="1976428" y="1698762"/>
                </a:lnTo>
                <a:lnTo>
                  <a:pt x="1966033" y="1745307"/>
                </a:lnTo>
                <a:lnTo>
                  <a:pt x="1949334" y="1789119"/>
                </a:lnTo>
                <a:lnTo>
                  <a:pt x="1926839" y="1829689"/>
                </a:lnTo>
                <a:lnTo>
                  <a:pt x="1899059" y="1866506"/>
                </a:lnTo>
                <a:lnTo>
                  <a:pt x="1866506" y="1899059"/>
                </a:lnTo>
                <a:lnTo>
                  <a:pt x="1829689" y="1926839"/>
                </a:lnTo>
                <a:lnTo>
                  <a:pt x="1789119" y="1949334"/>
                </a:lnTo>
                <a:lnTo>
                  <a:pt x="1745307" y="1966033"/>
                </a:lnTo>
                <a:lnTo>
                  <a:pt x="1698762" y="1976428"/>
                </a:lnTo>
                <a:lnTo>
                  <a:pt x="1649996" y="1980006"/>
                </a:lnTo>
                <a:lnTo>
                  <a:pt x="330009" y="1980006"/>
                </a:lnTo>
                <a:lnTo>
                  <a:pt x="281243" y="1976428"/>
                </a:lnTo>
                <a:lnTo>
                  <a:pt x="234698" y="1966033"/>
                </a:lnTo>
                <a:lnTo>
                  <a:pt x="190886" y="1949334"/>
                </a:lnTo>
                <a:lnTo>
                  <a:pt x="150316" y="1926839"/>
                </a:lnTo>
                <a:lnTo>
                  <a:pt x="113499" y="1899059"/>
                </a:lnTo>
                <a:lnTo>
                  <a:pt x="80946" y="1866506"/>
                </a:lnTo>
                <a:lnTo>
                  <a:pt x="53166" y="1829689"/>
                </a:lnTo>
                <a:lnTo>
                  <a:pt x="30672" y="1789119"/>
                </a:lnTo>
                <a:lnTo>
                  <a:pt x="13972" y="1745307"/>
                </a:lnTo>
                <a:lnTo>
                  <a:pt x="3578" y="1698762"/>
                </a:lnTo>
                <a:lnTo>
                  <a:pt x="0" y="1649996"/>
                </a:lnTo>
                <a:lnTo>
                  <a:pt x="0" y="330009"/>
                </a:lnTo>
                <a:close/>
              </a:path>
            </a:pathLst>
          </a:custGeom>
          <a:noFill/>
          <a:ln w="38100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5" name="object 39"/>
          <p:cNvSpPr>
            <a:spLocks/>
          </p:cNvSpPr>
          <p:nvPr/>
        </p:nvSpPr>
        <p:spPr bwMode="auto">
          <a:xfrm>
            <a:off x="5141913" y="2540000"/>
            <a:ext cx="1752600" cy="982663"/>
          </a:xfrm>
          <a:custGeom>
            <a:avLst/>
            <a:gdLst>
              <a:gd name="T0" fmla="*/ 0 w 2337434"/>
              <a:gd name="T1" fmla="*/ 981072 h 982979"/>
              <a:gd name="T2" fmla="*/ 512256 w 2337434"/>
              <a:gd name="T3" fmla="*/ 981072 h 982979"/>
              <a:gd name="T4" fmla="*/ 512256 w 2337434"/>
              <a:gd name="T5" fmla="*/ 0 h 982979"/>
              <a:gd name="T6" fmla="*/ 984399 w 2337434"/>
              <a:gd name="T7" fmla="*/ 0 h 982979"/>
              <a:gd name="T8" fmla="*/ 0 60000 65536"/>
              <a:gd name="T9" fmla="*/ 0 60000 65536"/>
              <a:gd name="T10" fmla="*/ 0 60000 65536"/>
              <a:gd name="T11" fmla="*/ 0 60000 65536"/>
              <a:gd name="T12" fmla="*/ 0 w 2337434"/>
              <a:gd name="T13" fmla="*/ 0 h 982979"/>
              <a:gd name="T14" fmla="*/ 2337434 w 2337434"/>
              <a:gd name="T15" fmla="*/ 982979 h 9829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7434" h="982979">
                <a:moveTo>
                  <a:pt x="0" y="982967"/>
                </a:moveTo>
                <a:lnTo>
                  <a:pt x="1216215" y="982967"/>
                </a:lnTo>
                <a:lnTo>
                  <a:pt x="1216215" y="0"/>
                </a:lnTo>
                <a:lnTo>
                  <a:pt x="2337193" y="0"/>
                </a:lnTo>
              </a:path>
            </a:pathLst>
          </a:custGeom>
          <a:noFill/>
          <a:ln w="38100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6" name="object 40"/>
          <p:cNvSpPr>
            <a:spLocks/>
          </p:cNvSpPr>
          <p:nvPr/>
        </p:nvSpPr>
        <p:spPr bwMode="auto">
          <a:xfrm>
            <a:off x="6880225" y="2482850"/>
            <a:ext cx="85725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300 h 114300"/>
              <a:gd name="T4" fmla="*/ 48220 w 114300"/>
              <a:gd name="T5" fmla="*/ 57150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14300"/>
              <a:gd name="T14" fmla="*/ 114300 w 114300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7" name="object 41"/>
          <p:cNvSpPr>
            <a:spLocks/>
          </p:cNvSpPr>
          <p:nvPr/>
        </p:nvSpPr>
        <p:spPr bwMode="auto">
          <a:xfrm>
            <a:off x="5141913" y="3522663"/>
            <a:ext cx="1755775" cy="1042987"/>
          </a:xfrm>
          <a:custGeom>
            <a:avLst/>
            <a:gdLst>
              <a:gd name="T0" fmla="*/ 0 w 2339975"/>
              <a:gd name="T1" fmla="*/ 0 h 1043304"/>
              <a:gd name="T2" fmla="*/ 514087 w 2339975"/>
              <a:gd name="T3" fmla="*/ 0 h 1043304"/>
              <a:gd name="T4" fmla="*/ 514087 w 2339975"/>
              <a:gd name="T5" fmla="*/ 1041302 h 1043304"/>
              <a:gd name="T6" fmla="*/ 987947 w 2339975"/>
              <a:gd name="T7" fmla="*/ 1041302 h 1043304"/>
              <a:gd name="T8" fmla="*/ 0 60000 65536"/>
              <a:gd name="T9" fmla="*/ 0 60000 65536"/>
              <a:gd name="T10" fmla="*/ 0 60000 65536"/>
              <a:gd name="T11" fmla="*/ 0 60000 65536"/>
              <a:gd name="T12" fmla="*/ 0 w 2339975"/>
              <a:gd name="T13" fmla="*/ 0 h 1043304"/>
              <a:gd name="T14" fmla="*/ 2339975 w 2339975"/>
              <a:gd name="T15" fmla="*/ 1043304 h 1043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9975" h="1043304">
                <a:moveTo>
                  <a:pt x="0" y="0"/>
                </a:moveTo>
                <a:lnTo>
                  <a:pt x="1217472" y="0"/>
                </a:lnTo>
                <a:lnTo>
                  <a:pt x="1217472" y="1043203"/>
                </a:lnTo>
                <a:lnTo>
                  <a:pt x="2339682" y="1043203"/>
                </a:lnTo>
              </a:path>
            </a:pathLst>
          </a:custGeom>
          <a:noFill/>
          <a:ln w="38099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8" name="object 42"/>
          <p:cNvSpPr>
            <a:spLocks/>
          </p:cNvSpPr>
          <p:nvPr/>
        </p:nvSpPr>
        <p:spPr bwMode="auto">
          <a:xfrm>
            <a:off x="6883400" y="4508500"/>
            <a:ext cx="85725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300 h 114300"/>
              <a:gd name="T4" fmla="*/ 48220 w 114300"/>
              <a:gd name="T5" fmla="*/ 57150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14300"/>
              <a:gd name="T14" fmla="*/ 114300 w 114300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43"/>
          <p:cNvSpPr txBox="1"/>
          <p:nvPr/>
        </p:nvSpPr>
        <p:spPr>
          <a:xfrm>
            <a:off x="6553200" y="1524000"/>
            <a:ext cx="1905000" cy="3825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5">
                <a:solidFill>
                  <a:srgbClr val="001965"/>
                </a:solidFill>
                <a:latin typeface="Verdana"/>
                <a:cs typeface="Verdana"/>
              </a:rPr>
              <a:t>14children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*</a:t>
            </a:r>
            <a:endParaRPr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99263" y="2965450"/>
            <a:ext cx="1695450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16 non-serious</a:t>
            </a:r>
            <a:r>
              <a:rPr sz="1200" spc="-5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ARs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00888" y="3743325"/>
            <a:ext cx="1090612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009FDA"/>
                </a:solidFill>
                <a:latin typeface="Verdana"/>
                <a:cs typeface="Verdana"/>
              </a:rPr>
              <a:t>4</a:t>
            </a:r>
            <a:r>
              <a:rPr sz="1200" spc="-45" dirty="0">
                <a:solidFill>
                  <a:srgbClr val="009FDA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9FDA"/>
                </a:solidFill>
                <a:latin typeface="Verdana"/>
                <a:cs typeface="Verdana"/>
              </a:rPr>
              <a:t>children**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622" name="object 46"/>
          <p:cNvSpPr txBox="1">
            <a:spLocks noChangeArrowheads="1"/>
          </p:cNvSpPr>
          <p:nvPr/>
        </p:nvSpPr>
        <p:spPr bwMode="auto">
          <a:xfrm>
            <a:off x="366713" y="4881563"/>
            <a:ext cx="75961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1920" rIns="0" bIns="0">
            <a:spAutoFit/>
          </a:bodyPr>
          <a:lstStyle/>
          <a:p>
            <a:pPr algn="r">
              <a:spcBef>
                <a:spcPts val="963"/>
              </a:spcBef>
            </a:pPr>
            <a:r>
              <a:rPr lang="en-US" altLang="en-US" sz="1400">
                <a:solidFill>
                  <a:srgbClr val="009FDA"/>
                </a:solidFill>
                <a:latin typeface="Verdana" pitchFamily="34" charset="0"/>
              </a:rPr>
              <a:t>6 SARs</a:t>
            </a:r>
            <a:endParaRPr lang="en-US" altLang="en-US" sz="1400">
              <a:latin typeface="Verdana" pitchFamily="34" charset="0"/>
            </a:endParaRPr>
          </a:p>
          <a:p>
            <a:pPr>
              <a:spcBef>
                <a:spcPts val="863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≥36% of patients had IGF-I and IGFBP-3 &gt;2 SDS at year 1 and subsequent years</a:t>
            </a:r>
            <a:endParaRPr lang="en-US" altLang="en-US">
              <a:latin typeface="Verdana" pitchFamily="34" charset="0"/>
            </a:endParaRPr>
          </a:p>
        </p:txBody>
      </p:sp>
      <p:sp>
        <p:nvSpPr>
          <p:cNvPr id="24623" name="object 47"/>
          <p:cNvSpPr>
            <a:spLocks/>
          </p:cNvSpPr>
          <p:nvPr/>
        </p:nvSpPr>
        <p:spPr bwMode="auto">
          <a:xfrm>
            <a:off x="2414588" y="3521075"/>
            <a:ext cx="1171575" cy="1588"/>
          </a:xfrm>
          <a:custGeom>
            <a:avLst/>
            <a:gdLst>
              <a:gd name="T0" fmla="*/ 0 w 1562735"/>
              <a:gd name="T1" fmla="*/ 0 h 1270"/>
              <a:gd name="T2" fmla="*/ 657417 w 1562735"/>
              <a:gd name="T3" fmla="*/ 3492 h 1270"/>
              <a:gd name="T4" fmla="*/ 0 60000 65536"/>
              <a:gd name="T5" fmla="*/ 0 60000 65536"/>
              <a:gd name="T6" fmla="*/ 0 w 1562735"/>
              <a:gd name="T7" fmla="*/ 0 h 1270"/>
              <a:gd name="T8" fmla="*/ 1562735 w 1562735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2735" h="1270">
                <a:moveTo>
                  <a:pt x="0" y="0"/>
                </a:moveTo>
                <a:lnTo>
                  <a:pt x="1562125" y="914"/>
                </a:lnTo>
              </a:path>
            </a:pathLst>
          </a:custGeom>
          <a:noFill/>
          <a:ln w="38100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4" name="object 48"/>
          <p:cNvSpPr>
            <a:spLocks/>
          </p:cNvSpPr>
          <p:nvPr/>
        </p:nvSpPr>
        <p:spPr bwMode="auto">
          <a:xfrm>
            <a:off x="3571875" y="3465513"/>
            <a:ext cx="85725" cy="114300"/>
          </a:xfrm>
          <a:custGeom>
            <a:avLst/>
            <a:gdLst>
              <a:gd name="T0" fmla="*/ 32 w 114935"/>
              <a:gd name="T1" fmla="*/ 0 h 114300"/>
              <a:gd name="T2" fmla="*/ 0 w 114935"/>
              <a:gd name="T3" fmla="*/ 114300 h 114300"/>
              <a:gd name="T4" fmla="*/ 46659 w 114935"/>
              <a:gd name="T5" fmla="*/ 57226 h 114300"/>
              <a:gd name="T6" fmla="*/ 32 w 114935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935"/>
              <a:gd name="T13" fmla="*/ 0 h 114300"/>
              <a:gd name="T14" fmla="*/ 114935 w 114935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935" h="114300">
                <a:moveTo>
                  <a:pt x="76" y="0"/>
                </a:moveTo>
                <a:lnTo>
                  <a:pt x="0" y="114300"/>
                </a:lnTo>
                <a:lnTo>
                  <a:pt x="114338" y="57226"/>
                </a:lnTo>
                <a:lnTo>
                  <a:pt x="76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5" name="object 49"/>
          <p:cNvSpPr txBox="1">
            <a:spLocks noChangeArrowheads="1"/>
          </p:cNvSpPr>
          <p:nvPr/>
        </p:nvSpPr>
        <p:spPr bwMode="auto">
          <a:xfrm>
            <a:off x="1208088" y="1973263"/>
            <a:ext cx="9191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4475">
              <a:spcBef>
                <a:spcPts val="100"/>
              </a:spcBef>
            </a:pPr>
            <a:r>
              <a:rPr lang="en-US" altLang="en-US" sz="1200" b="1">
                <a:solidFill>
                  <a:srgbClr val="009FDA"/>
                </a:solidFill>
                <a:latin typeface="Verdana" pitchFamily="34" charset="0"/>
              </a:rPr>
              <a:t>1,369</a:t>
            </a:r>
            <a:endParaRPr lang="en-US" altLang="en-US" sz="1200">
              <a:latin typeface="Verdana" pitchFamily="34" charset="0"/>
            </a:endParaRPr>
          </a:p>
          <a:p>
            <a:pPr marL="244475" algn="ctr"/>
            <a:r>
              <a:rPr lang="en-US" altLang="en-US" sz="1200" b="1">
                <a:solidFill>
                  <a:srgbClr val="009FDA"/>
                </a:solidFill>
                <a:latin typeface="Verdana" pitchFamily="34" charset="0"/>
              </a:rPr>
              <a:t>children  born SGA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2900" y="6096000"/>
            <a:ext cx="4262438" cy="5635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333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*12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reported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single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event;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**2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reported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single</a:t>
            </a:r>
            <a:r>
              <a:rPr sz="1000" spc="16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SAR</a:t>
            </a:r>
            <a:endParaRPr sz="1000">
              <a:latin typeface="Verdana"/>
              <a:cs typeface="Verdana"/>
            </a:endParaRPr>
          </a:p>
          <a:p>
            <a:pPr marL="12700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627" name="object 50"/>
          <p:cNvSpPr txBox="1">
            <a:spLocks noChangeArrowheads="1"/>
          </p:cNvSpPr>
          <p:nvPr/>
        </p:nvSpPr>
        <p:spPr bwMode="auto">
          <a:xfrm>
            <a:off x="939800" y="2989263"/>
            <a:ext cx="14557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219075">
              <a:lnSpc>
                <a:spcPts val="3838"/>
              </a:lnSpc>
              <a:spcBef>
                <a:spcPts val="100"/>
              </a:spcBef>
            </a:pPr>
            <a:r>
              <a:rPr lang="en-US" altLang="en-US" sz="1400" b="1">
                <a:solidFill>
                  <a:srgbClr val="001965"/>
                </a:solidFill>
                <a:latin typeface="Arial" pitchFamily="34" charset="0"/>
              </a:rPr>
              <a:t>ANSWER</a:t>
            </a:r>
            <a:endParaRPr lang="en-US" altLang="en-US" sz="1400">
              <a:latin typeface="Arial" pitchFamily="34" charset="0"/>
            </a:endParaRPr>
          </a:p>
          <a:p>
            <a:pPr marL="219075"/>
            <a:r>
              <a:rPr lang="en-US" altLang="en-US" sz="1400" b="1">
                <a:solidFill>
                  <a:srgbClr val="001965"/>
                </a:solidFill>
                <a:latin typeface="Arial" pitchFamily="34" charset="0"/>
              </a:rPr>
              <a:t>Program</a:t>
            </a:r>
            <a:r>
              <a:rPr lang="en-US" altLang="en-US" sz="3100" b="1" baseline="25000">
                <a:solidFill>
                  <a:srgbClr val="001965"/>
                </a:solidFill>
                <a:latin typeface="Arial" pitchFamily="34" charset="0"/>
              </a:rPr>
              <a:t>®</a:t>
            </a:r>
            <a:endParaRPr lang="en-US" altLang="en-US" sz="3100" baseline="25000">
              <a:latin typeface="Arial" pitchFamily="34" charset="0"/>
            </a:endParaRPr>
          </a:p>
          <a:p>
            <a:pPr marL="219075" algn="ctr">
              <a:spcBef>
                <a:spcPts val="2413"/>
              </a:spcBef>
            </a:pPr>
            <a:r>
              <a:rPr lang="en-US" altLang="en-US" sz="1200" b="1">
                <a:solidFill>
                  <a:srgbClr val="009FDA"/>
                </a:solidFill>
                <a:latin typeface="Verdana" pitchFamily="34" charset="0"/>
              </a:rPr>
              <a:t>Mean GH dose:  54 µg/kg/day</a:t>
            </a:r>
            <a:endParaRPr lang="en-US" altLang="en-US" sz="120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070725" cy="1230312"/>
          </a:xfrm>
        </p:spPr>
        <p:txBody>
          <a:bodyPr tIns="67945"/>
          <a:lstStyle/>
          <a:p>
            <a:pPr marL="12700" algn="ctr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4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 Program</a:t>
            </a:r>
            <a:r>
              <a:rPr lang="en-US" altLang="en-US" sz="24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br>
              <a:rPr lang="en-US" altLang="en-US" sz="24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altLang="en-US" sz="180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incidence of ARs  in children with Turner    syndrome</a:t>
            </a:r>
          </a:p>
        </p:txBody>
      </p:sp>
      <p:sp>
        <p:nvSpPr>
          <p:cNvPr id="25603" name="object 3"/>
          <p:cNvSpPr>
            <a:spLocks/>
          </p:cNvSpPr>
          <p:nvPr/>
        </p:nvSpPr>
        <p:spPr bwMode="auto">
          <a:xfrm>
            <a:off x="3906838" y="2863850"/>
            <a:ext cx="401637" cy="550863"/>
          </a:xfrm>
          <a:custGeom>
            <a:avLst/>
            <a:gdLst>
              <a:gd name="T0" fmla="*/ 112055 w 535939"/>
              <a:gd name="T1" fmla="*/ 0 h 551814"/>
              <a:gd name="T2" fmla="*/ 91913 w 535939"/>
              <a:gd name="T3" fmla="*/ 4396 h 551814"/>
              <a:gd name="T4" fmla="*/ 72955 w 535939"/>
              <a:gd name="T5" fmla="*/ 17081 h 551814"/>
              <a:gd name="T6" fmla="*/ 55498 w 535939"/>
              <a:gd name="T7" fmla="*/ 37279 h 551814"/>
              <a:gd name="T8" fmla="*/ 39858 w 535939"/>
              <a:gd name="T9" fmla="*/ 64218 h 551814"/>
              <a:gd name="T10" fmla="*/ 26352 w 535939"/>
              <a:gd name="T11" fmla="*/ 97127 h 551814"/>
              <a:gd name="T12" fmla="*/ 15298 w 535939"/>
              <a:gd name="T13" fmla="*/ 135238 h 551814"/>
              <a:gd name="T14" fmla="*/ 7009 w 535939"/>
              <a:gd name="T15" fmla="*/ 177775 h 551814"/>
              <a:gd name="T16" fmla="*/ 1805 w 535939"/>
              <a:gd name="T17" fmla="*/ 223971 h 551814"/>
              <a:gd name="T18" fmla="*/ 0 w 535939"/>
              <a:gd name="T19" fmla="*/ 273054 h 551814"/>
              <a:gd name="T20" fmla="*/ 1805 w 535939"/>
              <a:gd name="T21" fmla="*/ 322136 h 551814"/>
              <a:gd name="T22" fmla="*/ 7009 w 535939"/>
              <a:gd name="T23" fmla="*/ 368333 h 551814"/>
              <a:gd name="T24" fmla="*/ 15298 w 535939"/>
              <a:gd name="T25" fmla="*/ 410871 h 551814"/>
              <a:gd name="T26" fmla="*/ 26352 w 535939"/>
              <a:gd name="T27" fmla="*/ 448979 h 551814"/>
              <a:gd name="T28" fmla="*/ 39858 w 535939"/>
              <a:gd name="T29" fmla="*/ 481890 h 551814"/>
              <a:gd name="T30" fmla="*/ 55498 w 535939"/>
              <a:gd name="T31" fmla="*/ 508827 h 551814"/>
              <a:gd name="T32" fmla="*/ 72955 w 535939"/>
              <a:gd name="T33" fmla="*/ 529026 h 551814"/>
              <a:gd name="T34" fmla="*/ 91913 w 535939"/>
              <a:gd name="T35" fmla="*/ 541709 h 551814"/>
              <a:gd name="T36" fmla="*/ 112055 w 535939"/>
              <a:gd name="T37" fmla="*/ 546108 h 551814"/>
              <a:gd name="T38" fmla="*/ 132197 w 535939"/>
              <a:gd name="T39" fmla="*/ 541709 h 551814"/>
              <a:gd name="T40" fmla="*/ 151154 w 535939"/>
              <a:gd name="T41" fmla="*/ 529026 h 551814"/>
              <a:gd name="T42" fmla="*/ 168611 w 535939"/>
              <a:gd name="T43" fmla="*/ 508827 h 551814"/>
              <a:gd name="T44" fmla="*/ 184250 w 535939"/>
              <a:gd name="T45" fmla="*/ 481890 h 551814"/>
              <a:gd name="T46" fmla="*/ 197755 w 535939"/>
              <a:gd name="T47" fmla="*/ 448979 h 551814"/>
              <a:gd name="T48" fmla="*/ 208811 w 535939"/>
              <a:gd name="T49" fmla="*/ 410871 h 551814"/>
              <a:gd name="T50" fmla="*/ 217100 w 535939"/>
              <a:gd name="T51" fmla="*/ 368333 h 551814"/>
              <a:gd name="T52" fmla="*/ 222305 w 535939"/>
              <a:gd name="T53" fmla="*/ 322136 h 551814"/>
              <a:gd name="T54" fmla="*/ 224110 w 535939"/>
              <a:gd name="T55" fmla="*/ 273054 h 551814"/>
              <a:gd name="T56" fmla="*/ 222305 w 535939"/>
              <a:gd name="T57" fmla="*/ 223971 h 551814"/>
              <a:gd name="T58" fmla="*/ 217100 w 535939"/>
              <a:gd name="T59" fmla="*/ 177775 h 551814"/>
              <a:gd name="T60" fmla="*/ 208811 w 535939"/>
              <a:gd name="T61" fmla="*/ 135238 h 551814"/>
              <a:gd name="T62" fmla="*/ 197755 w 535939"/>
              <a:gd name="T63" fmla="*/ 97127 h 551814"/>
              <a:gd name="T64" fmla="*/ 184250 w 535939"/>
              <a:gd name="T65" fmla="*/ 64218 h 551814"/>
              <a:gd name="T66" fmla="*/ 168611 w 535939"/>
              <a:gd name="T67" fmla="*/ 37279 h 551814"/>
              <a:gd name="T68" fmla="*/ 151154 w 535939"/>
              <a:gd name="T69" fmla="*/ 17081 h 551814"/>
              <a:gd name="T70" fmla="*/ 132197 w 535939"/>
              <a:gd name="T71" fmla="*/ 4396 h 551814"/>
              <a:gd name="T72" fmla="*/ 112055 w 535939"/>
              <a:gd name="T73" fmla="*/ 0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39"/>
              <a:gd name="T112" fmla="*/ 0 h 551814"/>
              <a:gd name="T113" fmla="*/ 535939 w 535939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39" h="551814">
                <a:moveTo>
                  <a:pt x="267931" y="0"/>
                </a:moveTo>
                <a:lnTo>
                  <a:pt x="219769" y="4444"/>
                </a:lnTo>
                <a:lnTo>
                  <a:pt x="174439" y="17260"/>
                </a:lnTo>
                <a:lnTo>
                  <a:pt x="132699" y="37667"/>
                </a:lnTo>
                <a:lnTo>
                  <a:pt x="95304" y="64886"/>
                </a:lnTo>
                <a:lnTo>
                  <a:pt x="63012" y="98138"/>
                </a:lnTo>
                <a:lnTo>
                  <a:pt x="36579" y="136644"/>
                </a:lnTo>
                <a:lnTo>
                  <a:pt x="16761" y="179625"/>
                </a:lnTo>
                <a:lnTo>
                  <a:pt x="4316" y="226301"/>
                </a:lnTo>
                <a:lnTo>
                  <a:pt x="0" y="275894"/>
                </a:lnTo>
                <a:lnTo>
                  <a:pt x="4316" y="325487"/>
                </a:lnTo>
                <a:lnTo>
                  <a:pt x="16761" y="372164"/>
                </a:lnTo>
                <a:lnTo>
                  <a:pt x="36579" y="415145"/>
                </a:lnTo>
                <a:lnTo>
                  <a:pt x="63012" y="453651"/>
                </a:lnTo>
                <a:lnTo>
                  <a:pt x="95304" y="486903"/>
                </a:lnTo>
                <a:lnTo>
                  <a:pt x="132699" y="514122"/>
                </a:lnTo>
                <a:lnTo>
                  <a:pt x="174439" y="534529"/>
                </a:lnTo>
                <a:lnTo>
                  <a:pt x="219769" y="547344"/>
                </a:lnTo>
                <a:lnTo>
                  <a:pt x="267931" y="551789"/>
                </a:lnTo>
                <a:lnTo>
                  <a:pt x="316091" y="547344"/>
                </a:lnTo>
                <a:lnTo>
                  <a:pt x="361419" y="534529"/>
                </a:lnTo>
                <a:lnTo>
                  <a:pt x="403159" y="514122"/>
                </a:lnTo>
                <a:lnTo>
                  <a:pt x="440554" y="486903"/>
                </a:lnTo>
                <a:lnTo>
                  <a:pt x="472847" y="453651"/>
                </a:lnTo>
                <a:lnTo>
                  <a:pt x="499281" y="415145"/>
                </a:lnTo>
                <a:lnTo>
                  <a:pt x="519100" y="372164"/>
                </a:lnTo>
                <a:lnTo>
                  <a:pt x="531546" y="325487"/>
                </a:lnTo>
                <a:lnTo>
                  <a:pt x="535863" y="275894"/>
                </a:lnTo>
                <a:lnTo>
                  <a:pt x="531546" y="226301"/>
                </a:lnTo>
                <a:lnTo>
                  <a:pt x="519100" y="179625"/>
                </a:lnTo>
                <a:lnTo>
                  <a:pt x="499281" y="136644"/>
                </a:lnTo>
                <a:lnTo>
                  <a:pt x="472847" y="98138"/>
                </a:lnTo>
                <a:lnTo>
                  <a:pt x="440554" y="64886"/>
                </a:lnTo>
                <a:lnTo>
                  <a:pt x="403159" y="37667"/>
                </a:lnTo>
                <a:lnTo>
                  <a:pt x="361419" y="17260"/>
                </a:lnTo>
                <a:lnTo>
                  <a:pt x="316091" y="4444"/>
                </a:lnTo>
                <a:lnTo>
                  <a:pt x="26793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4"/>
          <p:cNvSpPr>
            <a:spLocks/>
          </p:cNvSpPr>
          <p:nvPr/>
        </p:nvSpPr>
        <p:spPr bwMode="auto">
          <a:xfrm>
            <a:off x="3798888" y="3417888"/>
            <a:ext cx="617537" cy="784225"/>
          </a:xfrm>
          <a:custGeom>
            <a:avLst/>
            <a:gdLst>
              <a:gd name="T0" fmla="*/ 222116 w 823595"/>
              <a:gd name="T1" fmla="*/ 0 h 784225"/>
              <a:gd name="T2" fmla="*/ 125497 w 823595"/>
              <a:gd name="T3" fmla="*/ 0 h 784225"/>
              <a:gd name="T4" fmla="*/ 105139 w 823595"/>
              <a:gd name="T5" fmla="*/ 3889 h 784225"/>
              <a:gd name="T6" fmla="*/ 85830 w 823595"/>
              <a:gd name="T7" fmla="*/ 15149 h 784225"/>
              <a:gd name="T8" fmla="*/ 67823 w 823595"/>
              <a:gd name="T9" fmla="*/ 33169 h 784225"/>
              <a:gd name="T10" fmla="*/ 51379 w 823595"/>
              <a:gd name="T11" fmla="*/ 57335 h 784225"/>
              <a:gd name="T12" fmla="*/ 36757 w 823595"/>
              <a:gd name="T13" fmla="*/ 87037 h 784225"/>
              <a:gd name="T14" fmla="*/ 24213 w 823595"/>
              <a:gd name="T15" fmla="*/ 121663 h 784225"/>
              <a:gd name="T16" fmla="*/ 14008 w 823595"/>
              <a:gd name="T17" fmla="*/ 160601 h 784225"/>
              <a:gd name="T18" fmla="*/ 6398 w 823595"/>
              <a:gd name="T19" fmla="*/ 203239 h 784225"/>
              <a:gd name="T20" fmla="*/ 1643 w 823595"/>
              <a:gd name="T21" fmla="*/ 248964 h 784225"/>
              <a:gd name="T22" fmla="*/ 0 w 823595"/>
              <a:gd name="T23" fmla="*/ 297167 h 784225"/>
              <a:gd name="T24" fmla="*/ 0 w 823595"/>
              <a:gd name="T25" fmla="*/ 486727 h 784225"/>
              <a:gd name="T26" fmla="*/ 1643 w 823595"/>
              <a:gd name="T27" fmla="*/ 534929 h 784225"/>
              <a:gd name="T28" fmla="*/ 6398 w 823595"/>
              <a:gd name="T29" fmla="*/ 580655 h 784225"/>
              <a:gd name="T30" fmla="*/ 14008 w 823595"/>
              <a:gd name="T31" fmla="*/ 623293 h 784225"/>
              <a:gd name="T32" fmla="*/ 24213 w 823595"/>
              <a:gd name="T33" fmla="*/ 662231 h 784225"/>
              <a:gd name="T34" fmla="*/ 36757 w 823595"/>
              <a:gd name="T35" fmla="*/ 696856 h 784225"/>
              <a:gd name="T36" fmla="*/ 51379 w 823595"/>
              <a:gd name="T37" fmla="*/ 726559 h 784225"/>
              <a:gd name="T38" fmla="*/ 67823 w 823595"/>
              <a:gd name="T39" fmla="*/ 750725 h 784225"/>
              <a:gd name="T40" fmla="*/ 85830 w 823595"/>
              <a:gd name="T41" fmla="*/ 768745 h 784225"/>
              <a:gd name="T42" fmla="*/ 105139 w 823595"/>
              <a:gd name="T43" fmla="*/ 780005 h 784225"/>
              <a:gd name="T44" fmla="*/ 125497 w 823595"/>
              <a:gd name="T45" fmla="*/ 783894 h 784225"/>
              <a:gd name="T46" fmla="*/ 222116 w 823595"/>
              <a:gd name="T47" fmla="*/ 783894 h 784225"/>
              <a:gd name="T48" fmla="*/ 242472 w 823595"/>
              <a:gd name="T49" fmla="*/ 780005 h 784225"/>
              <a:gd name="T50" fmla="*/ 261781 w 823595"/>
              <a:gd name="T51" fmla="*/ 768745 h 784225"/>
              <a:gd name="T52" fmla="*/ 279787 w 823595"/>
              <a:gd name="T53" fmla="*/ 750725 h 784225"/>
              <a:gd name="T54" fmla="*/ 296230 w 823595"/>
              <a:gd name="T55" fmla="*/ 726559 h 784225"/>
              <a:gd name="T56" fmla="*/ 310852 w 823595"/>
              <a:gd name="T57" fmla="*/ 696856 h 784225"/>
              <a:gd name="T58" fmla="*/ 323395 w 823595"/>
              <a:gd name="T59" fmla="*/ 662231 h 784225"/>
              <a:gd name="T60" fmla="*/ 333600 w 823595"/>
              <a:gd name="T61" fmla="*/ 623293 h 784225"/>
              <a:gd name="T62" fmla="*/ 341210 w 823595"/>
              <a:gd name="T63" fmla="*/ 580655 h 784225"/>
              <a:gd name="T64" fmla="*/ 345965 w 823595"/>
              <a:gd name="T65" fmla="*/ 534929 h 784225"/>
              <a:gd name="T66" fmla="*/ 347607 w 823595"/>
              <a:gd name="T67" fmla="*/ 486727 h 784225"/>
              <a:gd name="T68" fmla="*/ 347607 w 823595"/>
              <a:gd name="T69" fmla="*/ 297167 h 784225"/>
              <a:gd name="T70" fmla="*/ 345965 w 823595"/>
              <a:gd name="T71" fmla="*/ 248964 h 784225"/>
              <a:gd name="T72" fmla="*/ 341210 w 823595"/>
              <a:gd name="T73" fmla="*/ 203239 h 784225"/>
              <a:gd name="T74" fmla="*/ 333600 w 823595"/>
              <a:gd name="T75" fmla="*/ 160601 h 784225"/>
              <a:gd name="T76" fmla="*/ 323395 w 823595"/>
              <a:gd name="T77" fmla="*/ 121663 h 784225"/>
              <a:gd name="T78" fmla="*/ 310852 w 823595"/>
              <a:gd name="T79" fmla="*/ 87037 h 784225"/>
              <a:gd name="T80" fmla="*/ 296230 w 823595"/>
              <a:gd name="T81" fmla="*/ 57335 h 784225"/>
              <a:gd name="T82" fmla="*/ 279787 w 823595"/>
              <a:gd name="T83" fmla="*/ 33169 h 784225"/>
              <a:gd name="T84" fmla="*/ 261781 w 823595"/>
              <a:gd name="T85" fmla="*/ 15149 h 784225"/>
              <a:gd name="T86" fmla="*/ 242472 w 823595"/>
              <a:gd name="T87" fmla="*/ 3889 h 784225"/>
              <a:gd name="T88" fmla="*/ 222116 w 823595"/>
              <a:gd name="T89" fmla="*/ 0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525957" y="0"/>
                </a:moveTo>
                <a:lnTo>
                  <a:pt x="297167" y="0"/>
                </a:lnTo>
                <a:lnTo>
                  <a:pt x="248964" y="3889"/>
                </a:lnTo>
                <a:lnTo>
                  <a:pt x="203239" y="15149"/>
                </a:lnTo>
                <a:lnTo>
                  <a:pt x="160601" y="33169"/>
                </a:lnTo>
                <a:lnTo>
                  <a:pt x="121663" y="57335"/>
                </a:lnTo>
                <a:lnTo>
                  <a:pt x="87037" y="87037"/>
                </a:lnTo>
                <a:lnTo>
                  <a:pt x="57335" y="121663"/>
                </a:lnTo>
                <a:lnTo>
                  <a:pt x="33169" y="160601"/>
                </a:lnTo>
                <a:lnTo>
                  <a:pt x="15149" y="203239"/>
                </a:lnTo>
                <a:lnTo>
                  <a:pt x="3889" y="248964"/>
                </a:lnTo>
                <a:lnTo>
                  <a:pt x="0" y="297167"/>
                </a:lnTo>
                <a:lnTo>
                  <a:pt x="0" y="486727"/>
                </a:lnTo>
                <a:lnTo>
                  <a:pt x="3889" y="534929"/>
                </a:lnTo>
                <a:lnTo>
                  <a:pt x="15149" y="580655"/>
                </a:lnTo>
                <a:lnTo>
                  <a:pt x="33169" y="623293"/>
                </a:lnTo>
                <a:lnTo>
                  <a:pt x="57335" y="662231"/>
                </a:lnTo>
                <a:lnTo>
                  <a:pt x="87037" y="696856"/>
                </a:lnTo>
                <a:lnTo>
                  <a:pt x="121663" y="726559"/>
                </a:lnTo>
                <a:lnTo>
                  <a:pt x="160601" y="750725"/>
                </a:lnTo>
                <a:lnTo>
                  <a:pt x="203239" y="768745"/>
                </a:lnTo>
                <a:lnTo>
                  <a:pt x="248964" y="780005"/>
                </a:lnTo>
                <a:lnTo>
                  <a:pt x="297167" y="783894"/>
                </a:lnTo>
                <a:lnTo>
                  <a:pt x="525957" y="783894"/>
                </a:lnTo>
                <a:lnTo>
                  <a:pt x="574156" y="780005"/>
                </a:lnTo>
                <a:lnTo>
                  <a:pt x="619879" y="768745"/>
                </a:lnTo>
                <a:lnTo>
                  <a:pt x="662515" y="750725"/>
                </a:lnTo>
                <a:lnTo>
                  <a:pt x="701451" y="726559"/>
                </a:lnTo>
                <a:lnTo>
                  <a:pt x="736076" y="696856"/>
                </a:lnTo>
                <a:lnTo>
                  <a:pt x="765777" y="662231"/>
                </a:lnTo>
                <a:lnTo>
                  <a:pt x="789943" y="623293"/>
                </a:lnTo>
                <a:lnTo>
                  <a:pt x="807962" y="580655"/>
                </a:lnTo>
                <a:lnTo>
                  <a:pt x="819223" y="534929"/>
                </a:lnTo>
                <a:lnTo>
                  <a:pt x="823112" y="486727"/>
                </a:lnTo>
                <a:lnTo>
                  <a:pt x="823112" y="297167"/>
                </a:lnTo>
                <a:lnTo>
                  <a:pt x="819223" y="248964"/>
                </a:lnTo>
                <a:lnTo>
                  <a:pt x="807962" y="203239"/>
                </a:lnTo>
                <a:lnTo>
                  <a:pt x="789943" y="160601"/>
                </a:lnTo>
                <a:lnTo>
                  <a:pt x="765777" y="121663"/>
                </a:lnTo>
                <a:lnTo>
                  <a:pt x="736076" y="87037"/>
                </a:lnTo>
                <a:lnTo>
                  <a:pt x="701451" y="57335"/>
                </a:lnTo>
                <a:lnTo>
                  <a:pt x="662515" y="33169"/>
                </a:lnTo>
                <a:lnTo>
                  <a:pt x="619879" y="15149"/>
                </a:lnTo>
                <a:lnTo>
                  <a:pt x="574156" y="3889"/>
                </a:lnTo>
                <a:lnTo>
                  <a:pt x="52595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object 5"/>
          <p:cNvSpPr>
            <a:spLocks/>
          </p:cNvSpPr>
          <p:nvPr/>
        </p:nvSpPr>
        <p:spPr bwMode="auto">
          <a:xfrm>
            <a:off x="3798888" y="3417888"/>
            <a:ext cx="617537" cy="784225"/>
          </a:xfrm>
          <a:custGeom>
            <a:avLst/>
            <a:gdLst>
              <a:gd name="T0" fmla="*/ 0 w 823595"/>
              <a:gd name="T1" fmla="*/ 297167 h 784225"/>
              <a:gd name="T2" fmla="*/ 1643 w 823595"/>
              <a:gd name="T3" fmla="*/ 248964 h 784225"/>
              <a:gd name="T4" fmla="*/ 6398 w 823595"/>
              <a:gd name="T5" fmla="*/ 203239 h 784225"/>
              <a:gd name="T6" fmla="*/ 14008 w 823595"/>
              <a:gd name="T7" fmla="*/ 160601 h 784225"/>
              <a:gd name="T8" fmla="*/ 24213 w 823595"/>
              <a:gd name="T9" fmla="*/ 121663 h 784225"/>
              <a:gd name="T10" fmla="*/ 36757 w 823595"/>
              <a:gd name="T11" fmla="*/ 87037 h 784225"/>
              <a:gd name="T12" fmla="*/ 51379 w 823595"/>
              <a:gd name="T13" fmla="*/ 57335 h 784225"/>
              <a:gd name="T14" fmla="*/ 67823 w 823595"/>
              <a:gd name="T15" fmla="*/ 33169 h 784225"/>
              <a:gd name="T16" fmla="*/ 85830 w 823595"/>
              <a:gd name="T17" fmla="*/ 15149 h 784225"/>
              <a:gd name="T18" fmla="*/ 105139 w 823595"/>
              <a:gd name="T19" fmla="*/ 3889 h 784225"/>
              <a:gd name="T20" fmla="*/ 125497 w 823595"/>
              <a:gd name="T21" fmla="*/ 0 h 784225"/>
              <a:gd name="T22" fmla="*/ 222116 w 823595"/>
              <a:gd name="T23" fmla="*/ 0 h 784225"/>
              <a:gd name="T24" fmla="*/ 242472 w 823595"/>
              <a:gd name="T25" fmla="*/ 3889 h 784225"/>
              <a:gd name="T26" fmla="*/ 261781 w 823595"/>
              <a:gd name="T27" fmla="*/ 15149 h 784225"/>
              <a:gd name="T28" fmla="*/ 279787 w 823595"/>
              <a:gd name="T29" fmla="*/ 33169 h 784225"/>
              <a:gd name="T30" fmla="*/ 296230 w 823595"/>
              <a:gd name="T31" fmla="*/ 57335 h 784225"/>
              <a:gd name="T32" fmla="*/ 310852 w 823595"/>
              <a:gd name="T33" fmla="*/ 87037 h 784225"/>
              <a:gd name="T34" fmla="*/ 323395 w 823595"/>
              <a:gd name="T35" fmla="*/ 121663 h 784225"/>
              <a:gd name="T36" fmla="*/ 333600 w 823595"/>
              <a:gd name="T37" fmla="*/ 160601 h 784225"/>
              <a:gd name="T38" fmla="*/ 341210 w 823595"/>
              <a:gd name="T39" fmla="*/ 203239 h 784225"/>
              <a:gd name="T40" fmla="*/ 345965 w 823595"/>
              <a:gd name="T41" fmla="*/ 248964 h 784225"/>
              <a:gd name="T42" fmla="*/ 347607 w 823595"/>
              <a:gd name="T43" fmla="*/ 297167 h 784225"/>
              <a:gd name="T44" fmla="*/ 347607 w 823595"/>
              <a:gd name="T45" fmla="*/ 486727 h 784225"/>
              <a:gd name="T46" fmla="*/ 345965 w 823595"/>
              <a:gd name="T47" fmla="*/ 534929 h 784225"/>
              <a:gd name="T48" fmla="*/ 341210 w 823595"/>
              <a:gd name="T49" fmla="*/ 580655 h 784225"/>
              <a:gd name="T50" fmla="*/ 333600 w 823595"/>
              <a:gd name="T51" fmla="*/ 623293 h 784225"/>
              <a:gd name="T52" fmla="*/ 323395 w 823595"/>
              <a:gd name="T53" fmla="*/ 662231 h 784225"/>
              <a:gd name="T54" fmla="*/ 310852 w 823595"/>
              <a:gd name="T55" fmla="*/ 696856 h 784225"/>
              <a:gd name="T56" fmla="*/ 296230 w 823595"/>
              <a:gd name="T57" fmla="*/ 726559 h 784225"/>
              <a:gd name="T58" fmla="*/ 279787 w 823595"/>
              <a:gd name="T59" fmla="*/ 750725 h 784225"/>
              <a:gd name="T60" fmla="*/ 261781 w 823595"/>
              <a:gd name="T61" fmla="*/ 768745 h 784225"/>
              <a:gd name="T62" fmla="*/ 242472 w 823595"/>
              <a:gd name="T63" fmla="*/ 780005 h 784225"/>
              <a:gd name="T64" fmla="*/ 222116 w 823595"/>
              <a:gd name="T65" fmla="*/ 783894 h 784225"/>
              <a:gd name="T66" fmla="*/ 125497 w 823595"/>
              <a:gd name="T67" fmla="*/ 783894 h 784225"/>
              <a:gd name="T68" fmla="*/ 105139 w 823595"/>
              <a:gd name="T69" fmla="*/ 780005 h 784225"/>
              <a:gd name="T70" fmla="*/ 85830 w 823595"/>
              <a:gd name="T71" fmla="*/ 768745 h 784225"/>
              <a:gd name="T72" fmla="*/ 67823 w 823595"/>
              <a:gd name="T73" fmla="*/ 750725 h 784225"/>
              <a:gd name="T74" fmla="*/ 51379 w 823595"/>
              <a:gd name="T75" fmla="*/ 726559 h 784225"/>
              <a:gd name="T76" fmla="*/ 36757 w 823595"/>
              <a:gd name="T77" fmla="*/ 696856 h 784225"/>
              <a:gd name="T78" fmla="*/ 24213 w 823595"/>
              <a:gd name="T79" fmla="*/ 662231 h 784225"/>
              <a:gd name="T80" fmla="*/ 14008 w 823595"/>
              <a:gd name="T81" fmla="*/ 623293 h 784225"/>
              <a:gd name="T82" fmla="*/ 6398 w 823595"/>
              <a:gd name="T83" fmla="*/ 580655 h 784225"/>
              <a:gd name="T84" fmla="*/ 1643 w 823595"/>
              <a:gd name="T85" fmla="*/ 534929 h 784225"/>
              <a:gd name="T86" fmla="*/ 0 w 823595"/>
              <a:gd name="T87" fmla="*/ 486727 h 784225"/>
              <a:gd name="T88" fmla="*/ 0 w 823595"/>
              <a:gd name="T89" fmla="*/ 297167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0" y="297167"/>
                </a:moveTo>
                <a:lnTo>
                  <a:pt x="3889" y="248964"/>
                </a:lnTo>
                <a:lnTo>
                  <a:pt x="15149" y="203239"/>
                </a:lnTo>
                <a:lnTo>
                  <a:pt x="33169" y="160601"/>
                </a:lnTo>
                <a:lnTo>
                  <a:pt x="57335" y="121663"/>
                </a:lnTo>
                <a:lnTo>
                  <a:pt x="87037" y="87037"/>
                </a:lnTo>
                <a:lnTo>
                  <a:pt x="121663" y="57335"/>
                </a:lnTo>
                <a:lnTo>
                  <a:pt x="160601" y="33169"/>
                </a:lnTo>
                <a:lnTo>
                  <a:pt x="203239" y="15149"/>
                </a:lnTo>
                <a:lnTo>
                  <a:pt x="248964" y="3889"/>
                </a:lnTo>
                <a:lnTo>
                  <a:pt x="297167" y="0"/>
                </a:lnTo>
                <a:lnTo>
                  <a:pt x="525957" y="0"/>
                </a:lnTo>
                <a:lnTo>
                  <a:pt x="574156" y="3889"/>
                </a:lnTo>
                <a:lnTo>
                  <a:pt x="619879" y="15149"/>
                </a:lnTo>
                <a:lnTo>
                  <a:pt x="662515" y="33169"/>
                </a:lnTo>
                <a:lnTo>
                  <a:pt x="701451" y="57335"/>
                </a:lnTo>
                <a:lnTo>
                  <a:pt x="736076" y="87037"/>
                </a:lnTo>
                <a:lnTo>
                  <a:pt x="765777" y="121663"/>
                </a:lnTo>
                <a:lnTo>
                  <a:pt x="789943" y="160601"/>
                </a:lnTo>
                <a:lnTo>
                  <a:pt x="807962" y="203239"/>
                </a:lnTo>
                <a:lnTo>
                  <a:pt x="819223" y="248964"/>
                </a:lnTo>
                <a:lnTo>
                  <a:pt x="823112" y="297167"/>
                </a:lnTo>
                <a:lnTo>
                  <a:pt x="823112" y="486727"/>
                </a:lnTo>
                <a:lnTo>
                  <a:pt x="819223" y="534929"/>
                </a:lnTo>
                <a:lnTo>
                  <a:pt x="807962" y="580655"/>
                </a:lnTo>
                <a:lnTo>
                  <a:pt x="789943" y="623293"/>
                </a:lnTo>
                <a:lnTo>
                  <a:pt x="765777" y="662231"/>
                </a:lnTo>
                <a:lnTo>
                  <a:pt x="736076" y="696856"/>
                </a:lnTo>
                <a:lnTo>
                  <a:pt x="701451" y="726559"/>
                </a:lnTo>
                <a:lnTo>
                  <a:pt x="662515" y="750725"/>
                </a:lnTo>
                <a:lnTo>
                  <a:pt x="619879" y="768745"/>
                </a:lnTo>
                <a:lnTo>
                  <a:pt x="574156" y="780005"/>
                </a:lnTo>
                <a:lnTo>
                  <a:pt x="525957" y="783894"/>
                </a:lnTo>
                <a:lnTo>
                  <a:pt x="297167" y="783894"/>
                </a:lnTo>
                <a:lnTo>
                  <a:pt x="248964" y="780005"/>
                </a:lnTo>
                <a:lnTo>
                  <a:pt x="203239" y="768745"/>
                </a:lnTo>
                <a:lnTo>
                  <a:pt x="160601" y="750725"/>
                </a:lnTo>
                <a:lnTo>
                  <a:pt x="121663" y="726559"/>
                </a:lnTo>
                <a:lnTo>
                  <a:pt x="87037" y="696856"/>
                </a:lnTo>
                <a:lnTo>
                  <a:pt x="57335" y="662231"/>
                </a:lnTo>
                <a:lnTo>
                  <a:pt x="33169" y="623293"/>
                </a:lnTo>
                <a:lnTo>
                  <a:pt x="15149" y="580655"/>
                </a:lnTo>
                <a:lnTo>
                  <a:pt x="3889" y="534929"/>
                </a:lnTo>
                <a:lnTo>
                  <a:pt x="0" y="486727"/>
                </a:lnTo>
                <a:lnTo>
                  <a:pt x="0" y="29716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bject 6"/>
          <p:cNvSpPr>
            <a:spLocks/>
          </p:cNvSpPr>
          <p:nvPr/>
        </p:nvSpPr>
        <p:spPr bwMode="auto">
          <a:xfrm>
            <a:off x="3798888" y="3843338"/>
            <a:ext cx="617537" cy="384175"/>
          </a:xfrm>
          <a:custGeom>
            <a:avLst/>
            <a:gdLst>
              <a:gd name="T0" fmla="*/ 0 w 823595"/>
              <a:gd name="T1" fmla="*/ 0 h 382904"/>
              <a:gd name="T2" fmla="*/ 0 w 823595"/>
              <a:gd name="T3" fmla="*/ 325029 h 382904"/>
              <a:gd name="T4" fmla="*/ 2801 w 823595"/>
              <a:gd name="T5" fmla="*/ 336713 h 382904"/>
              <a:gd name="T6" fmla="*/ 23730 w 823595"/>
              <a:gd name="T7" fmla="*/ 357837 h 382904"/>
              <a:gd name="T8" fmla="*/ 40876 w 823595"/>
              <a:gd name="T9" fmla="*/ 366911 h 382904"/>
              <a:gd name="T10" fmla="*/ 61825 w 823595"/>
              <a:gd name="T11" fmla="*/ 374747 h 382904"/>
              <a:gd name="T12" fmla="*/ 86083 w 823595"/>
              <a:gd name="T13" fmla="*/ 381161 h 382904"/>
              <a:gd name="T14" fmla="*/ 113159 w 823595"/>
              <a:gd name="T15" fmla="*/ 385970 h 382904"/>
              <a:gd name="T16" fmla="*/ 142562 w 823595"/>
              <a:gd name="T17" fmla="*/ 388989 h 382904"/>
              <a:gd name="T18" fmla="*/ 173804 w 823595"/>
              <a:gd name="T19" fmla="*/ 390036 h 382904"/>
              <a:gd name="T20" fmla="*/ 205044 w 823595"/>
              <a:gd name="T21" fmla="*/ 388989 h 382904"/>
              <a:gd name="T22" fmla="*/ 234449 w 823595"/>
              <a:gd name="T23" fmla="*/ 385970 h 382904"/>
              <a:gd name="T24" fmla="*/ 261525 w 823595"/>
              <a:gd name="T25" fmla="*/ 381161 h 382904"/>
              <a:gd name="T26" fmla="*/ 285783 w 823595"/>
              <a:gd name="T27" fmla="*/ 374747 h 382904"/>
              <a:gd name="T28" fmla="*/ 306731 w 823595"/>
              <a:gd name="T29" fmla="*/ 366911 h 382904"/>
              <a:gd name="T30" fmla="*/ 323877 w 823595"/>
              <a:gd name="T31" fmla="*/ 357837 h 382904"/>
              <a:gd name="T32" fmla="*/ 344807 w 823595"/>
              <a:gd name="T33" fmla="*/ 336713 h 382904"/>
              <a:gd name="T34" fmla="*/ 347607 w 823595"/>
              <a:gd name="T35" fmla="*/ 325029 h 382904"/>
              <a:gd name="T36" fmla="*/ 347607 w 823595"/>
              <a:gd name="T37" fmla="*/ 65008 h 382904"/>
              <a:gd name="T38" fmla="*/ 173804 w 823595"/>
              <a:gd name="T39" fmla="*/ 65008 h 382904"/>
              <a:gd name="T40" fmla="*/ 142562 w 823595"/>
              <a:gd name="T41" fmla="*/ 63962 h 382904"/>
              <a:gd name="T42" fmla="*/ 113159 w 823595"/>
              <a:gd name="T43" fmla="*/ 60942 h 382904"/>
              <a:gd name="T44" fmla="*/ 86083 w 823595"/>
              <a:gd name="T45" fmla="*/ 56134 h 382904"/>
              <a:gd name="T46" fmla="*/ 61825 w 823595"/>
              <a:gd name="T47" fmla="*/ 49721 h 382904"/>
              <a:gd name="T48" fmla="*/ 40876 w 823595"/>
              <a:gd name="T49" fmla="*/ 41887 h 382904"/>
              <a:gd name="T50" fmla="*/ 23730 w 823595"/>
              <a:gd name="T51" fmla="*/ 32814 h 382904"/>
              <a:gd name="T52" fmla="*/ 2801 w 823595"/>
              <a:gd name="T53" fmla="*/ 11687 h 382904"/>
              <a:gd name="T54" fmla="*/ 0 w 823595"/>
              <a:gd name="T55" fmla="*/ 0 h 382904"/>
              <a:gd name="T56" fmla="*/ 347607 w 823595"/>
              <a:gd name="T57" fmla="*/ 0 h 382904"/>
              <a:gd name="T58" fmla="*/ 323877 w 823595"/>
              <a:gd name="T59" fmla="*/ 32814 h 382904"/>
              <a:gd name="T60" fmla="*/ 306731 w 823595"/>
              <a:gd name="T61" fmla="*/ 41887 h 382904"/>
              <a:gd name="T62" fmla="*/ 285783 w 823595"/>
              <a:gd name="T63" fmla="*/ 49721 h 382904"/>
              <a:gd name="T64" fmla="*/ 261525 w 823595"/>
              <a:gd name="T65" fmla="*/ 56134 h 382904"/>
              <a:gd name="T66" fmla="*/ 234449 w 823595"/>
              <a:gd name="T67" fmla="*/ 60942 h 382904"/>
              <a:gd name="T68" fmla="*/ 205044 w 823595"/>
              <a:gd name="T69" fmla="*/ 63962 h 382904"/>
              <a:gd name="T70" fmla="*/ 173804 w 823595"/>
              <a:gd name="T71" fmla="*/ 65008 h 382904"/>
              <a:gd name="T72" fmla="*/ 347607 w 823595"/>
              <a:gd name="T73" fmla="*/ 65008 h 382904"/>
              <a:gd name="T74" fmla="*/ 347607 w 823595"/>
              <a:gd name="T75" fmla="*/ 0 h 382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595"/>
              <a:gd name="T115" fmla="*/ 0 h 382904"/>
              <a:gd name="T116" fmla="*/ 823595 w 823595"/>
              <a:gd name="T117" fmla="*/ 382904 h 3829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595" h="382904">
                <a:moveTo>
                  <a:pt x="0" y="0"/>
                </a:moveTo>
                <a:lnTo>
                  <a:pt x="0" y="318630"/>
                </a:lnTo>
                <a:lnTo>
                  <a:pt x="6630" y="330084"/>
                </a:lnTo>
                <a:lnTo>
                  <a:pt x="56190" y="350793"/>
                </a:lnTo>
                <a:lnTo>
                  <a:pt x="96794" y="359687"/>
                </a:lnTo>
                <a:lnTo>
                  <a:pt x="146397" y="367369"/>
                </a:lnTo>
                <a:lnTo>
                  <a:pt x="203837" y="373657"/>
                </a:lnTo>
                <a:lnTo>
                  <a:pt x="267952" y="378371"/>
                </a:lnTo>
                <a:lnTo>
                  <a:pt x="337579" y="381331"/>
                </a:lnTo>
                <a:lnTo>
                  <a:pt x="411556" y="382358"/>
                </a:lnTo>
                <a:lnTo>
                  <a:pt x="485532" y="381331"/>
                </a:lnTo>
                <a:lnTo>
                  <a:pt x="555159" y="378371"/>
                </a:lnTo>
                <a:lnTo>
                  <a:pt x="619274" y="373657"/>
                </a:lnTo>
                <a:lnTo>
                  <a:pt x="676714" y="367369"/>
                </a:lnTo>
                <a:lnTo>
                  <a:pt x="726318" y="359687"/>
                </a:lnTo>
                <a:lnTo>
                  <a:pt x="766921" y="350793"/>
                </a:lnTo>
                <a:lnTo>
                  <a:pt x="816481" y="330084"/>
                </a:lnTo>
                <a:lnTo>
                  <a:pt x="823112" y="318630"/>
                </a:lnTo>
                <a:lnTo>
                  <a:pt x="823112" y="63728"/>
                </a:lnTo>
                <a:lnTo>
                  <a:pt x="411556" y="63728"/>
                </a:lnTo>
                <a:lnTo>
                  <a:pt x="337579" y="62702"/>
                </a:lnTo>
                <a:lnTo>
                  <a:pt x="267952" y="59742"/>
                </a:lnTo>
                <a:lnTo>
                  <a:pt x="203837" y="55029"/>
                </a:lnTo>
                <a:lnTo>
                  <a:pt x="146397" y="48743"/>
                </a:lnTo>
                <a:lnTo>
                  <a:pt x="96794" y="41062"/>
                </a:lnTo>
                <a:lnTo>
                  <a:pt x="56190" y="32168"/>
                </a:lnTo>
                <a:lnTo>
                  <a:pt x="6630" y="11457"/>
                </a:lnTo>
                <a:lnTo>
                  <a:pt x="0" y="0"/>
                </a:lnTo>
                <a:close/>
              </a:path>
              <a:path w="823595" h="382904">
                <a:moveTo>
                  <a:pt x="823112" y="0"/>
                </a:moveTo>
                <a:lnTo>
                  <a:pt x="766921" y="32168"/>
                </a:lnTo>
                <a:lnTo>
                  <a:pt x="726318" y="41062"/>
                </a:lnTo>
                <a:lnTo>
                  <a:pt x="676714" y="48743"/>
                </a:lnTo>
                <a:lnTo>
                  <a:pt x="619274" y="55029"/>
                </a:lnTo>
                <a:lnTo>
                  <a:pt x="555159" y="59742"/>
                </a:lnTo>
                <a:lnTo>
                  <a:pt x="485532" y="62702"/>
                </a:lnTo>
                <a:lnTo>
                  <a:pt x="411556" y="63728"/>
                </a:lnTo>
                <a:lnTo>
                  <a:pt x="823112" y="63728"/>
                </a:lnTo>
                <a:lnTo>
                  <a:pt x="8231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object 7"/>
          <p:cNvSpPr>
            <a:spLocks/>
          </p:cNvSpPr>
          <p:nvPr/>
        </p:nvSpPr>
        <p:spPr bwMode="auto">
          <a:xfrm>
            <a:off x="3798888" y="3843338"/>
            <a:ext cx="617537" cy="384175"/>
          </a:xfrm>
          <a:custGeom>
            <a:avLst/>
            <a:gdLst>
              <a:gd name="T0" fmla="*/ 0 w 823595"/>
              <a:gd name="T1" fmla="*/ 325029 h 382904"/>
              <a:gd name="T2" fmla="*/ 0 w 823595"/>
              <a:gd name="T3" fmla="*/ 0 h 382904"/>
              <a:gd name="T4" fmla="*/ 2801 w 823595"/>
              <a:gd name="T5" fmla="*/ 11687 h 382904"/>
              <a:gd name="T6" fmla="*/ 10874 w 823595"/>
              <a:gd name="T7" fmla="*/ 22687 h 382904"/>
              <a:gd name="T8" fmla="*/ 40876 w 823595"/>
              <a:gd name="T9" fmla="*/ 41887 h 382904"/>
              <a:gd name="T10" fmla="*/ 61825 w 823595"/>
              <a:gd name="T11" fmla="*/ 49721 h 382904"/>
              <a:gd name="T12" fmla="*/ 86083 w 823595"/>
              <a:gd name="T13" fmla="*/ 56134 h 382904"/>
              <a:gd name="T14" fmla="*/ 113159 w 823595"/>
              <a:gd name="T15" fmla="*/ 60942 h 382904"/>
              <a:gd name="T16" fmla="*/ 142562 w 823595"/>
              <a:gd name="T17" fmla="*/ 63962 h 382904"/>
              <a:gd name="T18" fmla="*/ 173804 w 823595"/>
              <a:gd name="T19" fmla="*/ 65008 h 382904"/>
              <a:gd name="T20" fmla="*/ 205044 w 823595"/>
              <a:gd name="T21" fmla="*/ 63962 h 382904"/>
              <a:gd name="T22" fmla="*/ 234449 w 823595"/>
              <a:gd name="T23" fmla="*/ 60942 h 382904"/>
              <a:gd name="T24" fmla="*/ 261525 w 823595"/>
              <a:gd name="T25" fmla="*/ 56134 h 382904"/>
              <a:gd name="T26" fmla="*/ 285783 w 823595"/>
              <a:gd name="T27" fmla="*/ 49721 h 382904"/>
              <a:gd name="T28" fmla="*/ 306731 w 823595"/>
              <a:gd name="T29" fmla="*/ 41887 h 382904"/>
              <a:gd name="T30" fmla="*/ 323877 w 823595"/>
              <a:gd name="T31" fmla="*/ 32814 h 382904"/>
              <a:gd name="T32" fmla="*/ 344807 w 823595"/>
              <a:gd name="T33" fmla="*/ 11687 h 382904"/>
              <a:gd name="T34" fmla="*/ 347607 w 823595"/>
              <a:gd name="T35" fmla="*/ 0 h 382904"/>
              <a:gd name="T36" fmla="*/ 347607 w 823595"/>
              <a:gd name="T37" fmla="*/ 325029 h 382904"/>
              <a:gd name="T38" fmla="*/ 323877 w 823595"/>
              <a:gd name="T39" fmla="*/ 357837 h 382904"/>
              <a:gd name="T40" fmla="*/ 306731 w 823595"/>
              <a:gd name="T41" fmla="*/ 366911 h 382904"/>
              <a:gd name="T42" fmla="*/ 285783 w 823595"/>
              <a:gd name="T43" fmla="*/ 374747 h 382904"/>
              <a:gd name="T44" fmla="*/ 261525 w 823595"/>
              <a:gd name="T45" fmla="*/ 381161 h 382904"/>
              <a:gd name="T46" fmla="*/ 234449 w 823595"/>
              <a:gd name="T47" fmla="*/ 385970 h 382904"/>
              <a:gd name="T48" fmla="*/ 205044 w 823595"/>
              <a:gd name="T49" fmla="*/ 388989 h 382904"/>
              <a:gd name="T50" fmla="*/ 173804 w 823595"/>
              <a:gd name="T51" fmla="*/ 390036 h 382904"/>
              <a:gd name="T52" fmla="*/ 142562 w 823595"/>
              <a:gd name="T53" fmla="*/ 388989 h 382904"/>
              <a:gd name="T54" fmla="*/ 113159 w 823595"/>
              <a:gd name="T55" fmla="*/ 385970 h 382904"/>
              <a:gd name="T56" fmla="*/ 86083 w 823595"/>
              <a:gd name="T57" fmla="*/ 381161 h 382904"/>
              <a:gd name="T58" fmla="*/ 61825 w 823595"/>
              <a:gd name="T59" fmla="*/ 374747 h 382904"/>
              <a:gd name="T60" fmla="*/ 40876 w 823595"/>
              <a:gd name="T61" fmla="*/ 366911 h 382904"/>
              <a:gd name="T62" fmla="*/ 23730 w 823595"/>
              <a:gd name="T63" fmla="*/ 357837 h 382904"/>
              <a:gd name="T64" fmla="*/ 2801 w 823595"/>
              <a:gd name="T65" fmla="*/ 336713 h 382904"/>
              <a:gd name="T66" fmla="*/ 0 w 823595"/>
              <a:gd name="T67" fmla="*/ 325029 h 3829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3595"/>
              <a:gd name="T103" fmla="*/ 0 h 382904"/>
              <a:gd name="T104" fmla="*/ 823595 w 823595"/>
              <a:gd name="T105" fmla="*/ 382904 h 3829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3595" h="382904">
                <a:moveTo>
                  <a:pt x="0" y="318630"/>
                </a:moveTo>
                <a:lnTo>
                  <a:pt x="0" y="0"/>
                </a:lnTo>
                <a:lnTo>
                  <a:pt x="6630" y="11457"/>
                </a:lnTo>
                <a:lnTo>
                  <a:pt x="25748" y="22240"/>
                </a:lnTo>
                <a:lnTo>
                  <a:pt x="96794" y="41062"/>
                </a:lnTo>
                <a:lnTo>
                  <a:pt x="146397" y="48743"/>
                </a:lnTo>
                <a:lnTo>
                  <a:pt x="203837" y="55029"/>
                </a:lnTo>
                <a:lnTo>
                  <a:pt x="267952" y="59742"/>
                </a:lnTo>
                <a:lnTo>
                  <a:pt x="337579" y="62702"/>
                </a:lnTo>
                <a:lnTo>
                  <a:pt x="411556" y="63728"/>
                </a:lnTo>
                <a:lnTo>
                  <a:pt x="485532" y="62702"/>
                </a:lnTo>
                <a:lnTo>
                  <a:pt x="555159" y="59742"/>
                </a:lnTo>
                <a:lnTo>
                  <a:pt x="619274" y="55029"/>
                </a:lnTo>
                <a:lnTo>
                  <a:pt x="676714" y="48743"/>
                </a:lnTo>
                <a:lnTo>
                  <a:pt x="726318" y="41062"/>
                </a:lnTo>
                <a:lnTo>
                  <a:pt x="766921" y="32168"/>
                </a:lnTo>
                <a:lnTo>
                  <a:pt x="816481" y="11457"/>
                </a:lnTo>
                <a:lnTo>
                  <a:pt x="823112" y="0"/>
                </a:lnTo>
                <a:lnTo>
                  <a:pt x="823112" y="318630"/>
                </a:lnTo>
                <a:lnTo>
                  <a:pt x="766921" y="350793"/>
                </a:lnTo>
                <a:lnTo>
                  <a:pt x="726318" y="359687"/>
                </a:lnTo>
                <a:lnTo>
                  <a:pt x="676714" y="367369"/>
                </a:lnTo>
                <a:lnTo>
                  <a:pt x="619274" y="373657"/>
                </a:lnTo>
                <a:lnTo>
                  <a:pt x="555159" y="378371"/>
                </a:lnTo>
                <a:lnTo>
                  <a:pt x="485532" y="381331"/>
                </a:lnTo>
                <a:lnTo>
                  <a:pt x="411556" y="382358"/>
                </a:lnTo>
                <a:lnTo>
                  <a:pt x="337579" y="381331"/>
                </a:lnTo>
                <a:lnTo>
                  <a:pt x="267952" y="378371"/>
                </a:lnTo>
                <a:lnTo>
                  <a:pt x="203837" y="373657"/>
                </a:lnTo>
                <a:lnTo>
                  <a:pt x="146397" y="367369"/>
                </a:lnTo>
                <a:lnTo>
                  <a:pt x="96794" y="359687"/>
                </a:lnTo>
                <a:lnTo>
                  <a:pt x="56190" y="350793"/>
                </a:lnTo>
                <a:lnTo>
                  <a:pt x="6630" y="330084"/>
                </a:lnTo>
                <a:lnTo>
                  <a:pt x="0" y="3186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8" name="object 8"/>
          <p:cNvSpPr>
            <a:spLocks/>
          </p:cNvSpPr>
          <p:nvPr/>
        </p:nvSpPr>
        <p:spPr bwMode="auto">
          <a:xfrm>
            <a:off x="4525963" y="2870200"/>
            <a:ext cx="401637" cy="552450"/>
          </a:xfrm>
          <a:custGeom>
            <a:avLst/>
            <a:gdLst>
              <a:gd name="T0" fmla="*/ 112055 w 535940"/>
              <a:gd name="T1" fmla="*/ 0 h 551814"/>
              <a:gd name="T2" fmla="*/ 91912 w 535940"/>
              <a:gd name="T3" fmla="*/ 4474 h 551814"/>
              <a:gd name="T4" fmla="*/ 72954 w 535940"/>
              <a:gd name="T5" fmla="*/ 17380 h 551814"/>
              <a:gd name="T6" fmla="*/ 55498 w 535940"/>
              <a:gd name="T7" fmla="*/ 37929 h 551814"/>
              <a:gd name="T8" fmla="*/ 39858 w 535940"/>
              <a:gd name="T9" fmla="*/ 65336 h 551814"/>
              <a:gd name="T10" fmla="*/ 26352 w 535940"/>
              <a:gd name="T11" fmla="*/ 98818 h 551814"/>
              <a:gd name="T12" fmla="*/ 15298 w 535940"/>
              <a:gd name="T13" fmla="*/ 137591 h 551814"/>
              <a:gd name="T14" fmla="*/ 7009 w 535940"/>
              <a:gd name="T15" fmla="*/ 180870 h 551814"/>
              <a:gd name="T16" fmla="*/ 1805 w 535940"/>
              <a:gd name="T17" fmla="*/ 227870 h 551814"/>
              <a:gd name="T18" fmla="*/ 0 w 535940"/>
              <a:gd name="T19" fmla="*/ 277807 h 551814"/>
              <a:gd name="T20" fmla="*/ 1805 w 535940"/>
              <a:gd name="T21" fmla="*/ 327744 h 551814"/>
              <a:gd name="T22" fmla="*/ 7009 w 535940"/>
              <a:gd name="T23" fmla="*/ 374744 h 551814"/>
              <a:gd name="T24" fmla="*/ 15298 w 535940"/>
              <a:gd name="T25" fmla="*/ 418024 h 551814"/>
              <a:gd name="T26" fmla="*/ 26352 w 535940"/>
              <a:gd name="T27" fmla="*/ 456797 h 551814"/>
              <a:gd name="T28" fmla="*/ 39858 w 535940"/>
              <a:gd name="T29" fmla="*/ 490279 h 551814"/>
              <a:gd name="T30" fmla="*/ 55498 w 535940"/>
              <a:gd name="T31" fmla="*/ 517688 h 551814"/>
              <a:gd name="T32" fmla="*/ 72954 w 535940"/>
              <a:gd name="T33" fmla="*/ 538237 h 551814"/>
              <a:gd name="T34" fmla="*/ 91912 w 535940"/>
              <a:gd name="T35" fmla="*/ 551140 h 551814"/>
              <a:gd name="T36" fmla="*/ 112055 w 535940"/>
              <a:gd name="T37" fmla="*/ 555616 h 551814"/>
              <a:gd name="T38" fmla="*/ 132196 w 535940"/>
              <a:gd name="T39" fmla="*/ 551140 h 551814"/>
              <a:gd name="T40" fmla="*/ 151154 w 535940"/>
              <a:gd name="T41" fmla="*/ 538237 h 551814"/>
              <a:gd name="T42" fmla="*/ 168610 w 535940"/>
              <a:gd name="T43" fmla="*/ 517688 h 551814"/>
              <a:gd name="T44" fmla="*/ 184250 w 535940"/>
              <a:gd name="T45" fmla="*/ 490279 h 551814"/>
              <a:gd name="T46" fmla="*/ 197756 w 535940"/>
              <a:gd name="T47" fmla="*/ 456797 h 551814"/>
              <a:gd name="T48" fmla="*/ 208811 w 535940"/>
              <a:gd name="T49" fmla="*/ 418024 h 551814"/>
              <a:gd name="T50" fmla="*/ 217099 w 535940"/>
              <a:gd name="T51" fmla="*/ 374744 h 551814"/>
              <a:gd name="T52" fmla="*/ 222305 w 535940"/>
              <a:gd name="T53" fmla="*/ 327744 h 551814"/>
              <a:gd name="T54" fmla="*/ 224111 w 535940"/>
              <a:gd name="T55" fmla="*/ 277807 h 551814"/>
              <a:gd name="T56" fmla="*/ 222305 w 535940"/>
              <a:gd name="T57" fmla="*/ 227870 h 551814"/>
              <a:gd name="T58" fmla="*/ 217099 w 535940"/>
              <a:gd name="T59" fmla="*/ 180870 h 551814"/>
              <a:gd name="T60" fmla="*/ 208811 w 535940"/>
              <a:gd name="T61" fmla="*/ 137591 h 551814"/>
              <a:gd name="T62" fmla="*/ 197756 w 535940"/>
              <a:gd name="T63" fmla="*/ 98818 h 551814"/>
              <a:gd name="T64" fmla="*/ 184250 w 535940"/>
              <a:gd name="T65" fmla="*/ 65336 h 551814"/>
              <a:gd name="T66" fmla="*/ 168610 w 535940"/>
              <a:gd name="T67" fmla="*/ 37929 h 551814"/>
              <a:gd name="T68" fmla="*/ 151154 w 535940"/>
              <a:gd name="T69" fmla="*/ 17380 h 551814"/>
              <a:gd name="T70" fmla="*/ 132196 w 535940"/>
              <a:gd name="T71" fmla="*/ 4474 h 551814"/>
              <a:gd name="T72" fmla="*/ 112055 w 535940"/>
              <a:gd name="T73" fmla="*/ 0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40"/>
              <a:gd name="T112" fmla="*/ 0 h 551814"/>
              <a:gd name="T113" fmla="*/ 535940 w 535940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40" h="551814">
                <a:moveTo>
                  <a:pt x="267931" y="0"/>
                </a:moveTo>
                <a:lnTo>
                  <a:pt x="219769" y="4444"/>
                </a:lnTo>
                <a:lnTo>
                  <a:pt x="174439" y="17260"/>
                </a:lnTo>
                <a:lnTo>
                  <a:pt x="132699" y="37667"/>
                </a:lnTo>
                <a:lnTo>
                  <a:pt x="95304" y="64886"/>
                </a:lnTo>
                <a:lnTo>
                  <a:pt x="63012" y="98138"/>
                </a:lnTo>
                <a:lnTo>
                  <a:pt x="36579" y="136644"/>
                </a:lnTo>
                <a:lnTo>
                  <a:pt x="16761" y="179625"/>
                </a:lnTo>
                <a:lnTo>
                  <a:pt x="4316" y="226301"/>
                </a:lnTo>
                <a:lnTo>
                  <a:pt x="0" y="275894"/>
                </a:lnTo>
                <a:lnTo>
                  <a:pt x="4316" y="325487"/>
                </a:lnTo>
                <a:lnTo>
                  <a:pt x="16761" y="372164"/>
                </a:lnTo>
                <a:lnTo>
                  <a:pt x="36579" y="415145"/>
                </a:lnTo>
                <a:lnTo>
                  <a:pt x="63012" y="453651"/>
                </a:lnTo>
                <a:lnTo>
                  <a:pt x="95304" y="486903"/>
                </a:lnTo>
                <a:lnTo>
                  <a:pt x="132699" y="514122"/>
                </a:lnTo>
                <a:lnTo>
                  <a:pt x="174439" y="534529"/>
                </a:lnTo>
                <a:lnTo>
                  <a:pt x="219769" y="547344"/>
                </a:lnTo>
                <a:lnTo>
                  <a:pt x="267931" y="551789"/>
                </a:lnTo>
                <a:lnTo>
                  <a:pt x="316091" y="547344"/>
                </a:lnTo>
                <a:lnTo>
                  <a:pt x="361419" y="534529"/>
                </a:lnTo>
                <a:lnTo>
                  <a:pt x="403159" y="514122"/>
                </a:lnTo>
                <a:lnTo>
                  <a:pt x="440554" y="486903"/>
                </a:lnTo>
                <a:lnTo>
                  <a:pt x="472847" y="453651"/>
                </a:lnTo>
                <a:lnTo>
                  <a:pt x="499281" y="415145"/>
                </a:lnTo>
                <a:lnTo>
                  <a:pt x="519100" y="372164"/>
                </a:lnTo>
                <a:lnTo>
                  <a:pt x="531546" y="325487"/>
                </a:lnTo>
                <a:lnTo>
                  <a:pt x="535863" y="275894"/>
                </a:lnTo>
                <a:lnTo>
                  <a:pt x="531546" y="226301"/>
                </a:lnTo>
                <a:lnTo>
                  <a:pt x="519100" y="179625"/>
                </a:lnTo>
                <a:lnTo>
                  <a:pt x="499281" y="136644"/>
                </a:lnTo>
                <a:lnTo>
                  <a:pt x="472847" y="98138"/>
                </a:lnTo>
                <a:lnTo>
                  <a:pt x="440554" y="64886"/>
                </a:lnTo>
                <a:lnTo>
                  <a:pt x="403159" y="37667"/>
                </a:lnTo>
                <a:lnTo>
                  <a:pt x="361419" y="17260"/>
                </a:lnTo>
                <a:lnTo>
                  <a:pt x="316091" y="4444"/>
                </a:lnTo>
                <a:lnTo>
                  <a:pt x="26793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object 9"/>
          <p:cNvSpPr>
            <a:spLocks/>
          </p:cNvSpPr>
          <p:nvPr/>
        </p:nvSpPr>
        <p:spPr bwMode="auto">
          <a:xfrm>
            <a:off x="4418013" y="3425825"/>
            <a:ext cx="619125" cy="784225"/>
          </a:xfrm>
          <a:custGeom>
            <a:avLst/>
            <a:gdLst>
              <a:gd name="T0" fmla="*/ 223259 w 823595"/>
              <a:gd name="T1" fmla="*/ 0 h 784225"/>
              <a:gd name="T2" fmla="*/ 126142 w 823595"/>
              <a:gd name="T3" fmla="*/ 0 h 784225"/>
              <a:gd name="T4" fmla="*/ 105681 w 823595"/>
              <a:gd name="T5" fmla="*/ 3889 h 784225"/>
              <a:gd name="T6" fmla="*/ 86271 w 823595"/>
              <a:gd name="T7" fmla="*/ 15149 h 784225"/>
              <a:gd name="T8" fmla="*/ 68173 w 823595"/>
              <a:gd name="T9" fmla="*/ 33169 h 784225"/>
              <a:gd name="T10" fmla="*/ 51644 w 823595"/>
              <a:gd name="T11" fmla="*/ 57335 h 784225"/>
              <a:gd name="T12" fmla="*/ 36946 w 823595"/>
              <a:gd name="T13" fmla="*/ 87037 h 784225"/>
              <a:gd name="T14" fmla="*/ 24337 w 823595"/>
              <a:gd name="T15" fmla="*/ 121663 h 784225"/>
              <a:gd name="T16" fmla="*/ 14080 w 823595"/>
              <a:gd name="T17" fmla="*/ 160601 h 784225"/>
              <a:gd name="T18" fmla="*/ 6431 w 823595"/>
              <a:gd name="T19" fmla="*/ 203239 h 784225"/>
              <a:gd name="T20" fmla="*/ 1650 w 823595"/>
              <a:gd name="T21" fmla="*/ 248964 h 784225"/>
              <a:gd name="T22" fmla="*/ 0 w 823595"/>
              <a:gd name="T23" fmla="*/ 297167 h 784225"/>
              <a:gd name="T24" fmla="*/ 0 w 823595"/>
              <a:gd name="T25" fmla="*/ 486727 h 784225"/>
              <a:gd name="T26" fmla="*/ 1650 w 823595"/>
              <a:gd name="T27" fmla="*/ 534929 h 784225"/>
              <a:gd name="T28" fmla="*/ 6431 w 823595"/>
              <a:gd name="T29" fmla="*/ 580655 h 784225"/>
              <a:gd name="T30" fmla="*/ 14080 w 823595"/>
              <a:gd name="T31" fmla="*/ 623293 h 784225"/>
              <a:gd name="T32" fmla="*/ 24337 w 823595"/>
              <a:gd name="T33" fmla="*/ 662231 h 784225"/>
              <a:gd name="T34" fmla="*/ 36946 w 823595"/>
              <a:gd name="T35" fmla="*/ 696856 h 784225"/>
              <a:gd name="T36" fmla="*/ 51644 w 823595"/>
              <a:gd name="T37" fmla="*/ 726559 h 784225"/>
              <a:gd name="T38" fmla="*/ 68173 w 823595"/>
              <a:gd name="T39" fmla="*/ 750725 h 784225"/>
              <a:gd name="T40" fmla="*/ 86271 w 823595"/>
              <a:gd name="T41" fmla="*/ 768745 h 784225"/>
              <a:gd name="T42" fmla="*/ 105681 w 823595"/>
              <a:gd name="T43" fmla="*/ 780005 h 784225"/>
              <a:gd name="T44" fmla="*/ 126142 w 823595"/>
              <a:gd name="T45" fmla="*/ 783894 h 784225"/>
              <a:gd name="T46" fmla="*/ 223259 w 823595"/>
              <a:gd name="T47" fmla="*/ 783894 h 784225"/>
              <a:gd name="T48" fmla="*/ 243718 w 823595"/>
              <a:gd name="T49" fmla="*/ 780005 h 784225"/>
              <a:gd name="T50" fmla="*/ 263127 w 823595"/>
              <a:gd name="T51" fmla="*/ 768745 h 784225"/>
              <a:gd name="T52" fmla="*/ 281225 w 823595"/>
              <a:gd name="T53" fmla="*/ 750725 h 784225"/>
              <a:gd name="T54" fmla="*/ 297753 w 823595"/>
              <a:gd name="T55" fmla="*/ 726559 h 784225"/>
              <a:gd name="T56" fmla="*/ 312450 w 823595"/>
              <a:gd name="T57" fmla="*/ 696856 h 784225"/>
              <a:gd name="T58" fmla="*/ 325058 w 823595"/>
              <a:gd name="T59" fmla="*/ 662231 h 784225"/>
              <a:gd name="T60" fmla="*/ 335317 w 823595"/>
              <a:gd name="T61" fmla="*/ 623293 h 784225"/>
              <a:gd name="T62" fmla="*/ 342965 w 823595"/>
              <a:gd name="T63" fmla="*/ 580655 h 784225"/>
              <a:gd name="T64" fmla="*/ 347746 w 823595"/>
              <a:gd name="T65" fmla="*/ 534929 h 784225"/>
              <a:gd name="T66" fmla="*/ 349396 w 823595"/>
              <a:gd name="T67" fmla="*/ 486727 h 784225"/>
              <a:gd name="T68" fmla="*/ 349396 w 823595"/>
              <a:gd name="T69" fmla="*/ 297167 h 784225"/>
              <a:gd name="T70" fmla="*/ 347746 w 823595"/>
              <a:gd name="T71" fmla="*/ 248964 h 784225"/>
              <a:gd name="T72" fmla="*/ 342965 w 823595"/>
              <a:gd name="T73" fmla="*/ 203239 h 784225"/>
              <a:gd name="T74" fmla="*/ 335317 w 823595"/>
              <a:gd name="T75" fmla="*/ 160601 h 784225"/>
              <a:gd name="T76" fmla="*/ 325058 w 823595"/>
              <a:gd name="T77" fmla="*/ 121663 h 784225"/>
              <a:gd name="T78" fmla="*/ 312450 w 823595"/>
              <a:gd name="T79" fmla="*/ 87037 h 784225"/>
              <a:gd name="T80" fmla="*/ 297753 w 823595"/>
              <a:gd name="T81" fmla="*/ 57335 h 784225"/>
              <a:gd name="T82" fmla="*/ 281225 w 823595"/>
              <a:gd name="T83" fmla="*/ 33169 h 784225"/>
              <a:gd name="T84" fmla="*/ 263127 w 823595"/>
              <a:gd name="T85" fmla="*/ 15149 h 784225"/>
              <a:gd name="T86" fmla="*/ 243718 w 823595"/>
              <a:gd name="T87" fmla="*/ 3889 h 784225"/>
              <a:gd name="T88" fmla="*/ 223259 w 823595"/>
              <a:gd name="T89" fmla="*/ 0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525957" y="0"/>
                </a:moveTo>
                <a:lnTo>
                  <a:pt x="297167" y="0"/>
                </a:lnTo>
                <a:lnTo>
                  <a:pt x="248964" y="3889"/>
                </a:lnTo>
                <a:lnTo>
                  <a:pt x="203239" y="15149"/>
                </a:lnTo>
                <a:lnTo>
                  <a:pt x="160601" y="33169"/>
                </a:lnTo>
                <a:lnTo>
                  <a:pt x="121663" y="57335"/>
                </a:lnTo>
                <a:lnTo>
                  <a:pt x="87037" y="87037"/>
                </a:lnTo>
                <a:lnTo>
                  <a:pt x="57335" y="121663"/>
                </a:lnTo>
                <a:lnTo>
                  <a:pt x="33169" y="160601"/>
                </a:lnTo>
                <a:lnTo>
                  <a:pt x="15149" y="203239"/>
                </a:lnTo>
                <a:lnTo>
                  <a:pt x="3889" y="248964"/>
                </a:lnTo>
                <a:lnTo>
                  <a:pt x="0" y="297167"/>
                </a:lnTo>
                <a:lnTo>
                  <a:pt x="0" y="486727"/>
                </a:lnTo>
                <a:lnTo>
                  <a:pt x="3889" y="534929"/>
                </a:lnTo>
                <a:lnTo>
                  <a:pt x="15149" y="580655"/>
                </a:lnTo>
                <a:lnTo>
                  <a:pt x="33169" y="623293"/>
                </a:lnTo>
                <a:lnTo>
                  <a:pt x="57335" y="662231"/>
                </a:lnTo>
                <a:lnTo>
                  <a:pt x="87037" y="696856"/>
                </a:lnTo>
                <a:lnTo>
                  <a:pt x="121663" y="726559"/>
                </a:lnTo>
                <a:lnTo>
                  <a:pt x="160601" y="750725"/>
                </a:lnTo>
                <a:lnTo>
                  <a:pt x="203239" y="768745"/>
                </a:lnTo>
                <a:lnTo>
                  <a:pt x="248964" y="780005"/>
                </a:lnTo>
                <a:lnTo>
                  <a:pt x="297167" y="783894"/>
                </a:lnTo>
                <a:lnTo>
                  <a:pt x="525957" y="783894"/>
                </a:lnTo>
                <a:lnTo>
                  <a:pt x="574156" y="780005"/>
                </a:lnTo>
                <a:lnTo>
                  <a:pt x="619879" y="768745"/>
                </a:lnTo>
                <a:lnTo>
                  <a:pt x="662515" y="750725"/>
                </a:lnTo>
                <a:lnTo>
                  <a:pt x="701451" y="726559"/>
                </a:lnTo>
                <a:lnTo>
                  <a:pt x="736076" y="696856"/>
                </a:lnTo>
                <a:lnTo>
                  <a:pt x="765777" y="662231"/>
                </a:lnTo>
                <a:lnTo>
                  <a:pt x="789943" y="623293"/>
                </a:lnTo>
                <a:lnTo>
                  <a:pt x="807962" y="580655"/>
                </a:lnTo>
                <a:lnTo>
                  <a:pt x="819223" y="534929"/>
                </a:lnTo>
                <a:lnTo>
                  <a:pt x="823112" y="486727"/>
                </a:lnTo>
                <a:lnTo>
                  <a:pt x="823112" y="297167"/>
                </a:lnTo>
                <a:lnTo>
                  <a:pt x="819223" y="248964"/>
                </a:lnTo>
                <a:lnTo>
                  <a:pt x="807962" y="203239"/>
                </a:lnTo>
                <a:lnTo>
                  <a:pt x="789943" y="160601"/>
                </a:lnTo>
                <a:lnTo>
                  <a:pt x="765777" y="121663"/>
                </a:lnTo>
                <a:lnTo>
                  <a:pt x="736076" y="87037"/>
                </a:lnTo>
                <a:lnTo>
                  <a:pt x="701451" y="57335"/>
                </a:lnTo>
                <a:lnTo>
                  <a:pt x="662515" y="33169"/>
                </a:lnTo>
                <a:lnTo>
                  <a:pt x="619879" y="15149"/>
                </a:lnTo>
                <a:lnTo>
                  <a:pt x="574156" y="3889"/>
                </a:lnTo>
                <a:lnTo>
                  <a:pt x="52595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object 10"/>
          <p:cNvSpPr>
            <a:spLocks/>
          </p:cNvSpPr>
          <p:nvPr/>
        </p:nvSpPr>
        <p:spPr bwMode="auto">
          <a:xfrm>
            <a:off x="4418013" y="3425825"/>
            <a:ext cx="619125" cy="784225"/>
          </a:xfrm>
          <a:custGeom>
            <a:avLst/>
            <a:gdLst>
              <a:gd name="T0" fmla="*/ 0 w 823595"/>
              <a:gd name="T1" fmla="*/ 297167 h 784225"/>
              <a:gd name="T2" fmla="*/ 1650 w 823595"/>
              <a:gd name="T3" fmla="*/ 248964 h 784225"/>
              <a:gd name="T4" fmla="*/ 6431 w 823595"/>
              <a:gd name="T5" fmla="*/ 203239 h 784225"/>
              <a:gd name="T6" fmla="*/ 14080 w 823595"/>
              <a:gd name="T7" fmla="*/ 160601 h 784225"/>
              <a:gd name="T8" fmla="*/ 24337 w 823595"/>
              <a:gd name="T9" fmla="*/ 121663 h 784225"/>
              <a:gd name="T10" fmla="*/ 36946 w 823595"/>
              <a:gd name="T11" fmla="*/ 87037 h 784225"/>
              <a:gd name="T12" fmla="*/ 51644 w 823595"/>
              <a:gd name="T13" fmla="*/ 57335 h 784225"/>
              <a:gd name="T14" fmla="*/ 68173 w 823595"/>
              <a:gd name="T15" fmla="*/ 33169 h 784225"/>
              <a:gd name="T16" fmla="*/ 86271 w 823595"/>
              <a:gd name="T17" fmla="*/ 15149 h 784225"/>
              <a:gd name="T18" fmla="*/ 105681 w 823595"/>
              <a:gd name="T19" fmla="*/ 3889 h 784225"/>
              <a:gd name="T20" fmla="*/ 126142 w 823595"/>
              <a:gd name="T21" fmla="*/ 0 h 784225"/>
              <a:gd name="T22" fmla="*/ 223259 w 823595"/>
              <a:gd name="T23" fmla="*/ 0 h 784225"/>
              <a:gd name="T24" fmla="*/ 243718 w 823595"/>
              <a:gd name="T25" fmla="*/ 3889 h 784225"/>
              <a:gd name="T26" fmla="*/ 263127 w 823595"/>
              <a:gd name="T27" fmla="*/ 15149 h 784225"/>
              <a:gd name="T28" fmla="*/ 281225 w 823595"/>
              <a:gd name="T29" fmla="*/ 33169 h 784225"/>
              <a:gd name="T30" fmla="*/ 297753 w 823595"/>
              <a:gd name="T31" fmla="*/ 57335 h 784225"/>
              <a:gd name="T32" fmla="*/ 312450 w 823595"/>
              <a:gd name="T33" fmla="*/ 87037 h 784225"/>
              <a:gd name="T34" fmla="*/ 325058 w 823595"/>
              <a:gd name="T35" fmla="*/ 121663 h 784225"/>
              <a:gd name="T36" fmla="*/ 335317 w 823595"/>
              <a:gd name="T37" fmla="*/ 160601 h 784225"/>
              <a:gd name="T38" fmla="*/ 342965 w 823595"/>
              <a:gd name="T39" fmla="*/ 203239 h 784225"/>
              <a:gd name="T40" fmla="*/ 347746 w 823595"/>
              <a:gd name="T41" fmla="*/ 248964 h 784225"/>
              <a:gd name="T42" fmla="*/ 349396 w 823595"/>
              <a:gd name="T43" fmla="*/ 297167 h 784225"/>
              <a:gd name="T44" fmla="*/ 349396 w 823595"/>
              <a:gd name="T45" fmla="*/ 486727 h 784225"/>
              <a:gd name="T46" fmla="*/ 347746 w 823595"/>
              <a:gd name="T47" fmla="*/ 534929 h 784225"/>
              <a:gd name="T48" fmla="*/ 342965 w 823595"/>
              <a:gd name="T49" fmla="*/ 580655 h 784225"/>
              <a:gd name="T50" fmla="*/ 335317 w 823595"/>
              <a:gd name="T51" fmla="*/ 623293 h 784225"/>
              <a:gd name="T52" fmla="*/ 325058 w 823595"/>
              <a:gd name="T53" fmla="*/ 662231 h 784225"/>
              <a:gd name="T54" fmla="*/ 312450 w 823595"/>
              <a:gd name="T55" fmla="*/ 696856 h 784225"/>
              <a:gd name="T56" fmla="*/ 297753 w 823595"/>
              <a:gd name="T57" fmla="*/ 726559 h 784225"/>
              <a:gd name="T58" fmla="*/ 281225 w 823595"/>
              <a:gd name="T59" fmla="*/ 750725 h 784225"/>
              <a:gd name="T60" fmla="*/ 263127 w 823595"/>
              <a:gd name="T61" fmla="*/ 768745 h 784225"/>
              <a:gd name="T62" fmla="*/ 243718 w 823595"/>
              <a:gd name="T63" fmla="*/ 780005 h 784225"/>
              <a:gd name="T64" fmla="*/ 223259 w 823595"/>
              <a:gd name="T65" fmla="*/ 783894 h 784225"/>
              <a:gd name="T66" fmla="*/ 126142 w 823595"/>
              <a:gd name="T67" fmla="*/ 783894 h 784225"/>
              <a:gd name="T68" fmla="*/ 105681 w 823595"/>
              <a:gd name="T69" fmla="*/ 780005 h 784225"/>
              <a:gd name="T70" fmla="*/ 86271 w 823595"/>
              <a:gd name="T71" fmla="*/ 768745 h 784225"/>
              <a:gd name="T72" fmla="*/ 68173 w 823595"/>
              <a:gd name="T73" fmla="*/ 750725 h 784225"/>
              <a:gd name="T74" fmla="*/ 51644 w 823595"/>
              <a:gd name="T75" fmla="*/ 726559 h 784225"/>
              <a:gd name="T76" fmla="*/ 36946 w 823595"/>
              <a:gd name="T77" fmla="*/ 696856 h 784225"/>
              <a:gd name="T78" fmla="*/ 24337 w 823595"/>
              <a:gd name="T79" fmla="*/ 662231 h 784225"/>
              <a:gd name="T80" fmla="*/ 14080 w 823595"/>
              <a:gd name="T81" fmla="*/ 623293 h 784225"/>
              <a:gd name="T82" fmla="*/ 6431 w 823595"/>
              <a:gd name="T83" fmla="*/ 580655 h 784225"/>
              <a:gd name="T84" fmla="*/ 1650 w 823595"/>
              <a:gd name="T85" fmla="*/ 534929 h 784225"/>
              <a:gd name="T86" fmla="*/ 0 w 823595"/>
              <a:gd name="T87" fmla="*/ 486727 h 784225"/>
              <a:gd name="T88" fmla="*/ 0 w 823595"/>
              <a:gd name="T89" fmla="*/ 297167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0" y="297167"/>
                </a:moveTo>
                <a:lnTo>
                  <a:pt x="3889" y="248964"/>
                </a:lnTo>
                <a:lnTo>
                  <a:pt x="15149" y="203239"/>
                </a:lnTo>
                <a:lnTo>
                  <a:pt x="33169" y="160601"/>
                </a:lnTo>
                <a:lnTo>
                  <a:pt x="57335" y="121663"/>
                </a:lnTo>
                <a:lnTo>
                  <a:pt x="87037" y="87037"/>
                </a:lnTo>
                <a:lnTo>
                  <a:pt x="121663" y="57335"/>
                </a:lnTo>
                <a:lnTo>
                  <a:pt x="160601" y="33169"/>
                </a:lnTo>
                <a:lnTo>
                  <a:pt x="203239" y="15149"/>
                </a:lnTo>
                <a:lnTo>
                  <a:pt x="248964" y="3889"/>
                </a:lnTo>
                <a:lnTo>
                  <a:pt x="297167" y="0"/>
                </a:lnTo>
                <a:lnTo>
                  <a:pt x="525957" y="0"/>
                </a:lnTo>
                <a:lnTo>
                  <a:pt x="574156" y="3889"/>
                </a:lnTo>
                <a:lnTo>
                  <a:pt x="619879" y="15149"/>
                </a:lnTo>
                <a:lnTo>
                  <a:pt x="662515" y="33169"/>
                </a:lnTo>
                <a:lnTo>
                  <a:pt x="701451" y="57335"/>
                </a:lnTo>
                <a:lnTo>
                  <a:pt x="736076" y="87037"/>
                </a:lnTo>
                <a:lnTo>
                  <a:pt x="765777" y="121663"/>
                </a:lnTo>
                <a:lnTo>
                  <a:pt x="789943" y="160601"/>
                </a:lnTo>
                <a:lnTo>
                  <a:pt x="807962" y="203239"/>
                </a:lnTo>
                <a:lnTo>
                  <a:pt x="819223" y="248964"/>
                </a:lnTo>
                <a:lnTo>
                  <a:pt x="823112" y="297167"/>
                </a:lnTo>
                <a:lnTo>
                  <a:pt x="823112" y="486727"/>
                </a:lnTo>
                <a:lnTo>
                  <a:pt x="819223" y="534929"/>
                </a:lnTo>
                <a:lnTo>
                  <a:pt x="807962" y="580655"/>
                </a:lnTo>
                <a:lnTo>
                  <a:pt x="789943" y="623293"/>
                </a:lnTo>
                <a:lnTo>
                  <a:pt x="765777" y="662231"/>
                </a:lnTo>
                <a:lnTo>
                  <a:pt x="736076" y="696856"/>
                </a:lnTo>
                <a:lnTo>
                  <a:pt x="701451" y="726559"/>
                </a:lnTo>
                <a:lnTo>
                  <a:pt x="662515" y="750725"/>
                </a:lnTo>
                <a:lnTo>
                  <a:pt x="619879" y="768745"/>
                </a:lnTo>
                <a:lnTo>
                  <a:pt x="574156" y="780005"/>
                </a:lnTo>
                <a:lnTo>
                  <a:pt x="525957" y="783894"/>
                </a:lnTo>
                <a:lnTo>
                  <a:pt x="297167" y="783894"/>
                </a:lnTo>
                <a:lnTo>
                  <a:pt x="248964" y="780005"/>
                </a:lnTo>
                <a:lnTo>
                  <a:pt x="203239" y="768745"/>
                </a:lnTo>
                <a:lnTo>
                  <a:pt x="160601" y="750725"/>
                </a:lnTo>
                <a:lnTo>
                  <a:pt x="121663" y="726559"/>
                </a:lnTo>
                <a:lnTo>
                  <a:pt x="87037" y="696856"/>
                </a:lnTo>
                <a:lnTo>
                  <a:pt x="57335" y="662231"/>
                </a:lnTo>
                <a:lnTo>
                  <a:pt x="33169" y="623293"/>
                </a:lnTo>
                <a:lnTo>
                  <a:pt x="15149" y="580655"/>
                </a:lnTo>
                <a:lnTo>
                  <a:pt x="3889" y="534929"/>
                </a:lnTo>
                <a:lnTo>
                  <a:pt x="0" y="486727"/>
                </a:lnTo>
                <a:lnTo>
                  <a:pt x="0" y="29716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object 11"/>
          <p:cNvSpPr>
            <a:spLocks/>
          </p:cNvSpPr>
          <p:nvPr/>
        </p:nvSpPr>
        <p:spPr bwMode="auto">
          <a:xfrm>
            <a:off x="4418013" y="3851275"/>
            <a:ext cx="619125" cy="382588"/>
          </a:xfrm>
          <a:custGeom>
            <a:avLst/>
            <a:gdLst>
              <a:gd name="T0" fmla="*/ 0 w 823595"/>
              <a:gd name="T1" fmla="*/ 0 h 382904"/>
              <a:gd name="T2" fmla="*/ 0 w 823595"/>
              <a:gd name="T3" fmla="*/ 317055 h 382904"/>
              <a:gd name="T4" fmla="*/ 2814 w 823595"/>
              <a:gd name="T5" fmla="*/ 328454 h 382904"/>
              <a:gd name="T6" fmla="*/ 23852 w 823595"/>
              <a:gd name="T7" fmla="*/ 349060 h 382904"/>
              <a:gd name="T8" fmla="*/ 41087 w 823595"/>
              <a:gd name="T9" fmla="*/ 357909 h 382904"/>
              <a:gd name="T10" fmla="*/ 62142 w 823595"/>
              <a:gd name="T11" fmla="*/ 365554 h 382904"/>
              <a:gd name="T12" fmla="*/ 86525 w 823595"/>
              <a:gd name="T13" fmla="*/ 371811 h 382904"/>
              <a:gd name="T14" fmla="*/ 113740 w 823595"/>
              <a:gd name="T15" fmla="*/ 376502 h 382904"/>
              <a:gd name="T16" fmla="*/ 143296 w 823595"/>
              <a:gd name="T17" fmla="*/ 379447 h 382904"/>
              <a:gd name="T18" fmla="*/ 174698 w 823595"/>
              <a:gd name="T19" fmla="*/ 380468 h 382904"/>
              <a:gd name="T20" fmla="*/ 206099 w 823595"/>
              <a:gd name="T21" fmla="*/ 379447 h 382904"/>
              <a:gd name="T22" fmla="*/ 235655 w 823595"/>
              <a:gd name="T23" fmla="*/ 376502 h 382904"/>
              <a:gd name="T24" fmla="*/ 262871 w 823595"/>
              <a:gd name="T25" fmla="*/ 371811 h 382904"/>
              <a:gd name="T26" fmla="*/ 287253 w 823595"/>
              <a:gd name="T27" fmla="*/ 365554 h 382904"/>
              <a:gd name="T28" fmla="*/ 308309 w 823595"/>
              <a:gd name="T29" fmla="*/ 357909 h 382904"/>
              <a:gd name="T30" fmla="*/ 325543 w 823595"/>
              <a:gd name="T31" fmla="*/ 349060 h 382904"/>
              <a:gd name="T32" fmla="*/ 346581 w 823595"/>
              <a:gd name="T33" fmla="*/ 328454 h 382904"/>
              <a:gd name="T34" fmla="*/ 349396 w 823595"/>
              <a:gd name="T35" fmla="*/ 317055 h 382904"/>
              <a:gd name="T36" fmla="*/ 349396 w 823595"/>
              <a:gd name="T37" fmla="*/ 63413 h 382904"/>
              <a:gd name="T38" fmla="*/ 174698 w 823595"/>
              <a:gd name="T39" fmla="*/ 63413 h 382904"/>
              <a:gd name="T40" fmla="*/ 143296 w 823595"/>
              <a:gd name="T41" fmla="*/ 62390 h 382904"/>
              <a:gd name="T42" fmla="*/ 113740 w 823595"/>
              <a:gd name="T43" fmla="*/ 59448 h 382904"/>
              <a:gd name="T44" fmla="*/ 86525 w 823595"/>
              <a:gd name="T45" fmla="*/ 54759 h 382904"/>
              <a:gd name="T46" fmla="*/ 62142 w 823595"/>
              <a:gd name="T47" fmla="*/ 48503 h 382904"/>
              <a:gd name="T48" fmla="*/ 41087 w 823595"/>
              <a:gd name="T49" fmla="*/ 40858 h 382904"/>
              <a:gd name="T50" fmla="*/ 23852 w 823595"/>
              <a:gd name="T51" fmla="*/ 32009 h 382904"/>
              <a:gd name="T52" fmla="*/ 2814 w 823595"/>
              <a:gd name="T53" fmla="*/ 11403 h 382904"/>
              <a:gd name="T54" fmla="*/ 0 w 823595"/>
              <a:gd name="T55" fmla="*/ 0 h 382904"/>
              <a:gd name="T56" fmla="*/ 349396 w 823595"/>
              <a:gd name="T57" fmla="*/ 0 h 382904"/>
              <a:gd name="T58" fmla="*/ 325543 w 823595"/>
              <a:gd name="T59" fmla="*/ 32009 h 382904"/>
              <a:gd name="T60" fmla="*/ 308309 w 823595"/>
              <a:gd name="T61" fmla="*/ 40858 h 382904"/>
              <a:gd name="T62" fmla="*/ 287253 w 823595"/>
              <a:gd name="T63" fmla="*/ 48503 h 382904"/>
              <a:gd name="T64" fmla="*/ 262871 w 823595"/>
              <a:gd name="T65" fmla="*/ 54759 h 382904"/>
              <a:gd name="T66" fmla="*/ 235655 w 823595"/>
              <a:gd name="T67" fmla="*/ 59448 h 382904"/>
              <a:gd name="T68" fmla="*/ 206099 w 823595"/>
              <a:gd name="T69" fmla="*/ 62390 h 382904"/>
              <a:gd name="T70" fmla="*/ 174698 w 823595"/>
              <a:gd name="T71" fmla="*/ 63413 h 382904"/>
              <a:gd name="T72" fmla="*/ 349396 w 823595"/>
              <a:gd name="T73" fmla="*/ 63413 h 382904"/>
              <a:gd name="T74" fmla="*/ 349396 w 823595"/>
              <a:gd name="T75" fmla="*/ 0 h 382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595"/>
              <a:gd name="T115" fmla="*/ 0 h 382904"/>
              <a:gd name="T116" fmla="*/ 823595 w 823595"/>
              <a:gd name="T117" fmla="*/ 382904 h 3829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595" h="382904">
                <a:moveTo>
                  <a:pt x="0" y="0"/>
                </a:moveTo>
                <a:lnTo>
                  <a:pt x="0" y="318630"/>
                </a:lnTo>
                <a:lnTo>
                  <a:pt x="6630" y="330084"/>
                </a:lnTo>
                <a:lnTo>
                  <a:pt x="56190" y="350793"/>
                </a:lnTo>
                <a:lnTo>
                  <a:pt x="96794" y="359687"/>
                </a:lnTo>
                <a:lnTo>
                  <a:pt x="146397" y="367369"/>
                </a:lnTo>
                <a:lnTo>
                  <a:pt x="203837" y="373657"/>
                </a:lnTo>
                <a:lnTo>
                  <a:pt x="267952" y="378371"/>
                </a:lnTo>
                <a:lnTo>
                  <a:pt x="337579" y="381331"/>
                </a:lnTo>
                <a:lnTo>
                  <a:pt x="411556" y="382358"/>
                </a:lnTo>
                <a:lnTo>
                  <a:pt x="485532" y="381331"/>
                </a:lnTo>
                <a:lnTo>
                  <a:pt x="555159" y="378371"/>
                </a:lnTo>
                <a:lnTo>
                  <a:pt x="619274" y="373657"/>
                </a:lnTo>
                <a:lnTo>
                  <a:pt x="676714" y="367369"/>
                </a:lnTo>
                <a:lnTo>
                  <a:pt x="726318" y="359687"/>
                </a:lnTo>
                <a:lnTo>
                  <a:pt x="766921" y="350793"/>
                </a:lnTo>
                <a:lnTo>
                  <a:pt x="816481" y="330084"/>
                </a:lnTo>
                <a:lnTo>
                  <a:pt x="823112" y="318630"/>
                </a:lnTo>
                <a:lnTo>
                  <a:pt x="823112" y="63728"/>
                </a:lnTo>
                <a:lnTo>
                  <a:pt x="411556" y="63728"/>
                </a:lnTo>
                <a:lnTo>
                  <a:pt x="337579" y="62702"/>
                </a:lnTo>
                <a:lnTo>
                  <a:pt x="267952" y="59742"/>
                </a:lnTo>
                <a:lnTo>
                  <a:pt x="203837" y="55029"/>
                </a:lnTo>
                <a:lnTo>
                  <a:pt x="146397" y="48743"/>
                </a:lnTo>
                <a:lnTo>
                  <a:pt x="96794" y="41062"/>
                </a:lnTo>
                <a:lnTo>
                  <a:pt x="56190" y="32168"/>
                </a:lnTo>
                <a:lnTo>
                  <a:pt x="6630" y="11457"/>
                </a:lnTo>
                <a:lnTo>
                  <a:pt x="0" y="0"/>
                </a:lnTo>
                <a:close/>
              </a:path>
              <a:path w="823595" h="382904">
                <a:moveTo>
                  <a:pt x="823112" y="0"/>
                </a:moveTo>
                <a:lnTo>
                  <a:pt x="766921" y="32168"/>
                </a:lnTo>
                <a:lnTo>
                  <a:pt x="726318" y="41062"/>
                </a:lnTo>
                <a:lnTo>
                  <a:pt x="676714" y="48743"/>
                </a:lnTo>
                <a:lnTo>
                  <a:pt x="619274" y="55029"/>
                </a:lnTo>
                <a:lnTo>
                  <a:pt x="555159" y="59742"/>
                </a:lnTo>
                <a:lnTo>
                  <a:pt x="485532" y="62702"/>
                </a:lnTo>
                <a:lnTo>
                  <a:pt x="411556" y="63728"/>
                </a:lnTo>
                <a:lnTo>
                  <a:pt x="823112" y="63728"/>
                </a:lnTo>
                <a:lnTo>
                  <a:pt x="8231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2" name="object 12"/>
          <p:cNvSpPr>
            <a:spLocks/>
          </p:cNvSpPr>
          <p:nvPr/>
        </p:nvSpPr>
        <p:spPr bwMode="auto">
          <a:xfrm>
            <a:off x="4418013" y="3851275"/>
            <a:ext cx="619125" cy="382588"/>
          </a:xfrm>
          <a:custGeom>
            <a:avLst/>
            <a:gdLst>
              <a:gd name="T0" fmla="*/ 0 w 823595"/>
              <a:gd name="T1" fmla="*/ 317055 h 382904"/>
              <a:gd name="T2" fmla="*/ 0 w 823595"/>
              <a:gd name="T3" fmla="*/ 0 h 382904"/>
              <a:gd name="T4" fmla="*/ 2814 w 823595"/>
              <a:gd name="T5" fmla="*/ 11403 h 382904"/>
              <a:gd name="T6" fmla="*/ 10929 w 823595"/>
              <a:gd name="T7" fmla="*/ 22132 h 382904"/>
              <a:gd name="T8" fmla="*/ 41087 w 823595"/>
              <a:gd name="T9" fmla="*/ 40858 h 382904"/>
              <a:gd name="T10" fmla="*/ 62142 w 823595"/>
              <a:gd name="T11" fmla="*/ 48503 h 382904"/>
              <a:gd name="T12" fmla="*/ 86525 w 823595"/>
              <a:gd name="T13" fmla="*/ 54759 h 382904"/>
              <a:gd name="T14" fmla="*/ 113740 w 823595"/>
              <a:gd name="T15" fmla="*/ 59448 h 382904"/>
              <a:gd name="T16" fmla="*/ 143296 w 823595"/>
              <a:gd name="T17" fmla="*/ 62390 h 382904"/>
              <a:gd name="T18" fmla="*/ 174698 w 823595"/>
              <a:gd name="T19" fmla="*/ 63413 h 382904"/>
              <a:gd name="T20" fmla="*/ 206099 w 823595"/>
              <a:gd name="T21" fmla="*/ 62390 h 382904"/>
              <a:gd name="T22" fmla="*/ 235655 w 823595"/>
              <a:gd name="T23" fmla="*/ 59448 h 382904"/>
              <a:gd name="T24" fmla="*/ 262871 w 823595"/>
              <a:gd name="T25" fmla="*/ 54759 h 382904"/>
              <a:gd name="T26" fmla="*/ 287253 w 823595"/>
              <a:gd name="T27" fmla="*/ 48503 h 382904"/>
              <a:gd name="T28" fmla="*/ 308309 w 823595"/>
              <a:gd name="T29" fmla="*/ 40858 h 382904"/>
              <a:gd name="T30" fmla="*/ 325543 w 823595"/>
              <a:gd name="T31" fmla="*/ 32009 h 382904"/>
              <a:gd name="T32" fmla="*/ 346581 w 823595"/>
              <a:gd name="T33" fmla="*/ 11403 h 382904"/>
              <a:gd name="T34" fmla="*/ 349396 w 823595"/>
              <a:gd name="T35" fmla="*/ 0 h 382904"/>
              <a:gd name="T36" fmla="*/ 349396 w 823595"/>
              <a:gd name="T37" fmla="*/ 317055 h 382904"/>
              <a:gd name="T38" fmla="*/ 325543 w 823595"/>
              <a:gd name="T39" fmla="*/ 349060 h 382904"/>
              <a:gd name="T40" fmla="*/ 308309 w 823595"/>
              <a:gd name="T41" fmla="*/ 357909 h 382904"/>
              <a:gd name="T42" fmla="*/ 287253 w 823595"/>
              <a:gd name="T43" fmla="*/ 365554 h 382904"/>
              <a:gd name="T44" fmla="*/ 262871 w 823595"/>
              <a:gd name="T45" fmla="*/ 371811 h 382904"/>
              <a:gd name="T46" fmla="*/ 235655 w 823595"/>
              <a:gd name="T47" fmla="*/ 376502 h 382904"/>
              <a:gd name="T48" fmla="*/ 206099 w 823595"/>
              <a:gd name="T49" fmla="*/ 379447 h 382904"/>
              <a:gd name="T50" fmla="*/ 174698 w 823595"/>
              <a:gd name="T51" fmla="*/ 380468 h 382904"/>
              <a:gd name="T52" fmla="*/ 143296 w 823595"/>
              <a:gd name="T53" fmla="*/ 379447 h 382904"/>
              <a:gd name="T54" fmla="*/ 113740 w 823595"/>
              <a:gd name="T55" fmla="*/ 376502 h 382904"/>
              <a:gd name="T56" fmla="*/ 86525 w 823595"/>
              <a:gd name="T57" fmla="*/ 371811 h 382904"/>
              <a:gd name="T58" fmla="*/ 62142 w 823595"/>
              <a:gd name="T59" fmla="*/ 365554 h 382904"/>
              <a:gd name="T60" fmla="*/ 41087 w 823595"/>
              <a:gd name="T61" fmla="*/ 357909 h 382904"/>
              <a:gd name="T62" fmla="*/ 23852 w 823595"/>
              <a:gd name="T63" fmla="*/ 349060 h 382904"/>
              <a:gd name="T64" fmla="*/ 2814 w 823595"/>
              <a:gd name="T65" fmla="*/ 328454 h 382904"/>
              <a:gd name="T66" fmla="*/ 0 w 823595"/>
              <a:gd name="T67" fmla="*/ 317055 h 3829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3595"/>
              <a:gd name="T103" fmla="*/ 0 h 382904"/>
              <a:gd name="T104" fmla="*/ 823595 w 823595"/>
              <a:gd name="T105" fmla="*/ 382904 h 3829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3595" h="382904">
                <a:moveTo>
                  <a:pt x="0" y="318630"/>
                </a:moveTo>
                <a:lnTo>
                  <a:pt x="0" y="0"/>
                </a:lnTo>
                <a:lnTo>
                  <a:pt x="6630" y="11457"/>
                </a:lnTo>
                <a:lnTo>
                  <a:pt x="25748" y="22240"/>
                </a:lnTo>
                <a:lnTo>
                  <a:pt x="96794" y="41062"/>
                </a:lnTo>
                <a:lnTo>
                  <a:pt x="146397" y="48743"/>
                </a:lnTo>
                <a:lnTo>
                  <a:pt x="203837" y="55029"/>
                </a:lnTo>
                <a:lnTo>
                  <a:pt x="267952" y="59742"/>
                </a:lnTo>
                <a:lnTo>
                  <a:pt x="337579" y="62702"/>
                </a:lnTo>
                <a:lnTo>
                  <a:pt x="411556" y="63728"/>
                </a:lnTo>
                <a:lnTo>
                  <a:pt x="485532" y="62702"/>
                </a:lnTo>
                <a:lnTo>
                  <a:pt x="555159" y="59742"/>
                </a:lnTo>
                <a:lnTo>
                  <a:pt x="619274" y="55029"/>
                </a:lnTo>
                <a:lnTo>
                  <a:pt x="676714" y="48743"/>
                </a:lnTo>
                <a:lnTo>
                  <a:pt x="726318" y="41062"/>
                </a:lnTo>
                <a:lnTo>
                  <a:pt x="766921" y="32168"/>
                </a:lnTo>
                <a:lnTo>
                  <a:pt x="816481" y="11457"/>
                </a:lnTo>
                <a:lnTo>
                  <a:pt x="823112" y="0"/>
                </a:lnTo>
                <a:lnTo>
                  <a:pt x="823112" y="318630"/>
                </a:lnTo>
                <a:lnTo>
                  <a:pt x="766921" y="350793"/>
                </a:lnTo>
                <a:lnTo>
                  <a:pt x="726318" y="359687"/>
                </a:lnTo>
                <a:lnTo>
                  <a:pt x="676714" y="367369"/>
                </a:lnTo>
                <a:lnTo>
                  <a:pt x="619274" y="373657"/>
                </a:lnTo>
                <a:lnTo>
                  <a:pt x="555159" y="378371"/>
                </a:lnTo>
                <a:lnTo>
                  <a:pt x="485532" y="381331"/>
                </a:lnTo>
                <a:lnTo>
                  <a:pt x="411556" y="382358"/>
                </a:lnTo>
                <a:lnTo>
                  <a:pt x="337579" y="381331"/>
                </a:lnTo>
                <a:lnTo>
                  <a:pt x="267952" y="378371"/>
                </a:lnTo>
                <a:lnTo>
                  <a:pt x="203837" y="373657"/>
                </a:lnTo>
                <a:lnTo>
                  <a:pt x="146397" y="367369"/>
                </a:lnTo>
                <a:lnTo>
                  <a:pt x="96794" y="359687"/>
                </a:lnTo>
                <a:lnTo>
                  <a:pt x="56190" y="350793"/>
                </a:lnTo>
                <a:lnTo>
                  <a:pt x="6630" y="330084"/>
                </a:lnTo>
                <a:lnTo>
                  <a:pt x="0" y="3186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3" name="object 13"/>
          <p:cNvSpPr>
            <a:spLocks/>
          </p:cNvSpPr>
          <p:nvPr/>
        </p:nvSpPr>
        <p:spPr bwMode="auto">
          <a:xfrm>
            <a:off x="4214813" y="3125788"/>
            <a:ext cx="403225" cy="552450"/>
          </a:xfrm>
          <a:custGeom>
            <a:avLst/>
            <a:gdLst>
              <a:gd name="T0" fmla="*/ 114290 w 535939"/>
              <a:gd name="T1" fmla="*/ 0 h 551814"/>
              <a:gd name="T2" fmla="*/ 93745 w 535939"/>
              <a:gd name="T3" fmla="*/ 4474 h 551814"/>
              <a:gd name="T4" fmla="*/ 74409 w 535939"/>
              <a:gd name="T5" fmla="*/ 17380 h 551814"/>
              <a:gd name="T6" fmla="*/ 56605 w 535939"/>
              <a:gd name="T7" fmla="*/ 37929 h 551814"/>
              <a:gd name="T8" fmla="*/ 40653 w 535939"/>
              <a:gd name="T9" fmla="*/ 65336 h 551814"/>
              <a:gd name="T10" fmla="*/ 26879 w 535939"/>
              <a:gd name="T11" fmla="*/ 98818 h 551814"/>
              <a:gd name="T12" fmla="*/ 15603 w 535939"/>
              <a:gd name="T13" fmla="*/ 137591 h 551814"/>
              <a:gd name="T14" fmla="*/ 7150 w 535939"/>
              <a:gd name="T15" fmla="*/ 180870 h 551814"/>
              <a:gd name="T16" fmla="*/ 1841 w 535939"/>
              <a:gd name="T17" fmla="*/ 227870 h 551814"/>
              <a:gd name="T18" fmla="*/ 0 w 535939"/>
              <a:gd name="T19" fmla="*/ 277807 h 551814"/>
              <a:gd name="T20" fmla="*/ 1841 w 535939"/>
              <a:gd name="T21" fmla="*/ 327744 h 551814"/>
              <a:gd name="T22" fmla="*/ 7150 w 535939"/>
              <a:gd name="T23" fmla="*/ 374744 h 551814"/>
              <a:gd name="T24" fmla="*/ 15603 w 535939"/>
              <a:gd name="T25" fmla="*/ 418024 h 551814"/>
              <a:gd name="T26" fmla="*/ 26879 w 535939"/>
              <a:gd name="T27" fmla="*/ 456797 h 551814"/>
              <a:gd name="T28" fmla="*/ 40653 w 535939"/>
              <a:gd name="T29" fmla="*/ 490279 h 551814"/>
              <a:gd name="T30" fmla="*/ 56605 w 535939"/>
              <a:gd name="T31" fmla="*/ 517688 h 551814"/>
              <a:gd name="T32" fmla="*/ 74409 w 535939"/>
              <a:gd name="T33" fmla="*/ 538237 h 551814"/>
              <a:gd name="T34" fmla="*/ 93745 w 535939"/>
              <a:gd name="T35" fmla="*/ 551140 h 551814"/>
              <a:gd name="T36" fmla="*/ 114290 w 535939"/>
              <a:gd name="T37" fmla="*/ 555616 h 551814"/>
              <a:gd name="T38" fmla="*/ 134834 w 535939"/>
              <a:gd name="T39" fmla="*/ 551140 h 551814"/>
              <a:gd name="T40" fmla="*/ 154169 w 535939"/>
              <a:gd name="T41" fmla="*/ 538237 h 551814"/>
              <a:gd name="T42" fmla="*/ 171974 w 535939"/>
              <a:gd name="T43" fmla="*/ 517688 h 551814"/>
              <a:gd name="T44" fmla="*/ 187925 w 535939"/>
              <a:gd name="T45" fmla="*/ 490279 h 551814"/>
              <a:gd name="T46" fmla="*/ 201700 w 535939"/>
              <a:gd name="T47" fmla="*/ 456797 h 551814"/>
              <a:gd name="T48" fmla="*/ 212976 w 535939"/>
              <a:gd name="T49" fmla="*/ 418024 h 551814"/>
              <a:gd name="T50" fmla="*/ 221430 w 535939"/>
              <a:gd name="T51" fmla="*/ 374744 h 551814"/>
              <a:gd name="T52" fmla="*/ 226739 w 535939"/>
              <a:gd name="T53" fmla="*/ 327744 h 551814"/>
              <a:gd name="T54" fmla="*/ 228580 w 535939"/>
              <a:gd name="T55" fmla="*/ 277807 h 551814"/>
              <a:gd name="T56" fmla="*/ 226739 w 535939"/>
              <a:gd name="T57" fmla="*/ 227870 h 551814"/>
              <a:gd name="T58" fmla="*/ 221430 w 535939"/>
              <a:gd name="T59" fmla="*/ 180870 h 551814"/>
              <a:gd name="T60" fmla="*/ 212976 w 535939"/>
              <a:gd name="T61" fmla="*/ 137591 h 551814"/>
              <a:gd name="T62" fmla="*/ 201700 w 535939"/>
              <a:gd name="T63" fmla="*/ 98818 h 551814"/>
              <a:gd name="T64" fmla="*/ 187925 w 535939"/>
              <a:gd name="T65" fmla="*/ 65336 h 551814"/>
              <a:gd name="T66" fmla="*/ 171974 w 535939"/>
              <a:gd name="T67" fmla="*/ 37929 h 551814"/>
              <a:gd name="T68" fmla="*/ 154169 w 535939"/>
              <a:gd name="T69" fmla="*/ 17380 h 551814"/>
              <a:gd name="T70" fmla="*/ 134834 w 535939"/>
              <a:gd name="T71" fmla="*/ 4474 h 551814"/>
              <a:gd name="T72" fmla="*/ 114290 w 535939"/>
              <a:gd name="T73" fmla="*/ 0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39"/>
              <a:gd name="T112" fmla="*/ 0 h 551814"/>
              <a:gd name="T113" fmla="*/ 535939 w 535939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39" h="551814">
                <a:moveTo>
                  <a:pt x="267931" y="0"/>
                </a:moveTo>
                <a:lnTo>
                  <a:pt x="219769" y="4444"/>
                </a:lnTo>
                <a:lnTo>
                  <a:pt x="174439" y="17260"/>
                </a:lnTo>
                <a:lnTo>
                  <a:pt x="132699" y="37667"/>
                </a:lnTo>
                <a:lnTo>
                  <a:pt x="95304" y="64886"/>
                </a:lnTo>
                <a:lnTo>
                  <a:pt x="63012" y="98138"/>
                </a:lnTo>
                <a:lnTo>
                  <a:pt x="36579" y="136644"/>
                </a:lnTo>
                <a:lnTo>
                  <a:pt x="16761" y="179625"/>
                </a:lnTo>
                <a:lnTo>
                  <a:pt x="4316" y="226301"/>
                </a:lnTo>
                <a:lnTo>
                  <a:pt x="0" y="275894"/>
                </a:lnTo>
                <a:lnTo>
                  <a:pt x="4316" y="325487"/>
                </a:lnTo>
                <a:lnTo>
                  <a:pt x="16761" y="372164"/>
                </a:lnTo>
                <a:lnTo>
                  <a:pt x="36579" y="415145"/>
                </a:lnTo>
                <a:lnTo>
                  <a:pt x="63012" y="453651"/>
                </a:lnTo>
                <a:lnTo>
                  <a:pt x="95304" y="486903"/>
                </a:lnTo>
                <a:lnTo>
                  <a:pt x="132699" y="514122"/>
                </a:lnTo>
                <a:lnTo>
                  <a:pt x="174439" y="534529"/>
                </a:lnTo>
                <a:lnTo>
                  <a:pt x="219769" y="547344"/>
                </a:lnTo>
                <a:lnTo>
                  <a:pt x="267931" y="551789"/>
                </a:lnTo>
                <a:lnTo>
                  <a:pt x="316091" y="547344"/>
                </a:lnTo>
                <a:lnTo>
                  <a:pt x="361419" y="534529"/>
                </a:lnTo>
                <a:lnTo>
                  <a:pt x="403159" y="514122"/>
                </a:lnTo>
                <a:lnTo>
                  <a:pt x="440554" y="486903"/>
                </a:lnTo>
                <a:lnTo>
                  <a:pt x="472847" y="453651"/>
                </a:lnTo>
                <a:lnTo>
                  <a:pt x="499281" y="415145"/>
                </a:lnTo>
                <a:lnTo>
                  <a:pt x="519100" y="372164"/>
                </a:lnTo>
                <a:lnTo>
                  <a:pt x="531546" y="325487"/>
                </a:lnTo>
                <a:lnTo>
                  <a:pt x="535863" y="275894"/>
                </a:lnTo>
                <a:lnTo>
                  <a:pt x="531546" y="226301"/>
                </a:lnTo>
                <a:lnTo>
                  <a:pt x="519100" y="179625"/>
                </a:lnTo>
                <a:lnTo>
                  <a:pt x="499281" y="136644"/>
                </a:lnTo>
                <a:lnTo>
                  <a:pt x="472847" y="98138"/>
                </a:lnTo>
                <a:lnTo>
                  <a:pt x="440554" y="64886"/>
                </a:lnTo>
                <a:lnTo>
                  <a:pt x="403159" y="37667"/>
                </a:lnTo>
                <a:lnTo>
                  <a:pt x="361419" y="17260"/>
                </a:lnTo>
                <a:lnTo>
                  <a:pt x="316091" y="4444"/>
                </a:lnTo>
                <a:lnTo>
                  <a:pt x="26793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4" name="object 14"/>
          <p:cNvSpPr>
            <a:spLocks/>
          </p:cNvSpPr>
          <p:nvPr/>
        </p:nvSpPr>
        <p:spPr bwMode="auto">
          <a:xfrm>
            <a:off x="4214813" y="3125788"/>
            <a:ext cx="403225" cy="552450"/>
          </a:xfrm>
          <a:custGeom>
            <a:avLst/>
            <a:gdLst>
              <a:gd name="T0" fmla="*/ 0 w 535939"/>
              <a:gd name="T1" fmla="*/ 277807 h 551814"/>
              <a:gd name="T2" fmla="*/ 1841 w 535939"/>
              <a:gd name="T3" fmla="*/ 227870 h 551814"/>
              <a:gd name="T4" fmla="*/ 7150 w 535939"/>
              <a:gd name="T5" fmla="*/ 180870 h 551814"/>
              <a:gd name="T6" fmla="*/ 15603 w 535939"/>
              <a:gd name="T7" fmla="*/ 137591 h 551814"/>
              <a:gd name="T8" fmla="*/ 26879 w 535939"/>
              <a:gd name="T9" fmla="*/ 98818 h 551814"/>
              <a:gd name="T10" fmla="*/ 40653 w 535939"/>
              <a:gd name="T11" fmla="*/ 65336 h 551814"/>
              <a:gd name="T12" fmla="*/ 56605 w 535939"/>
              <a:gd name="T13" fmla="*/ 37929 h 551814"/>
              <a:gd name="T14" fmla="*/ 74409 w 535939"/>
              <a:gd name="T15" fmla="*/ 17380 h 551814"/>
              <a:gd name="T16" fmla="*/ 93745 w 535939"/>
              <a:gd name="T17" fmla="*/ 4474 h 551814"/>
              <a:gd name="T18" fmla="*/ 114290 w 535939"/>
              <a:gd name="T19" fmla="*/ 0 h 551814"/>
              <a:gd name="T20" fmla="*/ 134834 w 535939"/>
              <a:gd name="T21" fmla="*/ 4474 h 551814"/>
              <a:gd name="T22" fmla="*/ 154169 w 535939"/>
              <a:gd name="T23" fmla="*/ 17380 h 551814"/>
              <a:gd name="T24" fmla="*/ 171974 w 535939"/>
              <a:gd name="T25" fmla="*/ 37929 h 551814"/>
              <a:gd name="T26" fmla="*/ 187925 w 535939"/>
              <a:gd name="T27" fmla="*/ 65336 h 551814"/>
              <a:gd name="T28" fmla="*/ 201700 w 535939"/>
              <a:gd name="T29" fmla="*/ 98818 h 551814"/>
              <a:gd name="T30" fmla="*/ 212976 w 535939"/>
              <a:gd name="T31" fmla="*/ 137591 h 551814"/>
              <a:gd name="T32" fmla="*/ 221430 w 535939"/>
              <a:gd name="T33" fmla="*/ 180870 h 551814"/>
              <a:gd name="T34" fmla="*/ 226739 w 535939"/>
              <a:gd name="T35" fmla="*/ 227870 h 551814"/>
              <a:gd name="T36" fmla="*/ 228580 w 535939"/>
              <a:gd name="T37" fmla="*/ 277807 h 551814"/>
              <a:gd name="T38" fmla="*/ 226739 w 535939"/>
              <a:gd name="T39" fmla="*/ 327744 h 551814"/>
              <a:gd name="T40" fmla="*/ 221430 w 535939"/>
              <a:gd name="T41" fmla="*/ 374744 h 551814"/>
              <a:gd name="T42" fmla="*/ 212976 w 535939"/>
              <a:gd name="T43" fmla="*/ 418024 h 551814"/>
              <a:gd name="T44" fmla="*/ 201700 w 535939"/>
              <a:gd name="T45" fmla="*/ 456797 h 551814"/>
              <a:gd name="T46" fmla="*/ 187925 w 535939"/>
              <a:gd name="T47" fmla="*/ 490279 h 551814"/>
              <a:gd name="T48" fmla="*/ 171974 w 535939"/>
              <a:gd name="T49" fmla="*/ 517688 h 551814"/>
              <a:gd name="T50" fmla="*/ 154169 w 535939"/>
              <a:gd name="T51" fmla="*/ 538237 h 551814"/>
              <a:gd name="T52" fmla="*/ 134834 w 535939"/>
              <a:gd name="T53" fmla="*/ 551140 h 551814"/>
              <a:gd name="T54" fmla="*/ 114290 w 535939"/>
              <a:gd name="T55" fmla="*/ 555616 h 551814"/>
              <a:gd name="T56" fmla="*/ 93745 w 535939"/>
              <a:gd name="T57" fmla="*/ 551140 h 551814"/>
              <a:gd name="T58" fmla="*/ 74409 w 535939"/>
              <a:gd name="T59" fmla="*/ 538237 h 551814"/>
              <a:gd name="T60" fmla="*/ 56605 w 535939"/>
              <a:gd name="T61" fmla="*/ 517688 h 551814"/>
              <a:gd name="T62" fmla="*/ 40653 w 535939"/>
              <a:gd name="T63" fmla="*/ 490279 h 551814"/>
              <a:gd name="T64" fmla="*/ 26879 w 535939"/>
              <a:gd name="T65" fmla="*/ 456797 h 551814"/>
              <a:gd name="T66" fmla="*/ 15603 w 535939"/>
              <a:gd name="T67" fmla="*/ 418024 h 551814"/>
              <a:gd name="T68" fmla="*/ 7150 w 535939"/>
              <a:gd name="T69" fmla="*/ 374744 h 551814"/>
              <a:gd name="T70" fmla="*/ 1841 w 535939"/>
              <a:gd name="T71" fmla="*/ 327744 h 551814"/>
              <a:gd name="T72" fmla="*/ 0 w 535939"/>
              <a:gd name="T73" fmla="*/ 277807 h 5518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939"/>
              <a:gd name="T112" fmla="*/ 0 h 551814"/>
              <a:gd name="T113" fmla="*/ 535939 w 535939"/>
              <a:gd name="T114" fmla="*/ 551814 h 5518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939" h="551814">
                <a:moveTo>
                  <a:pt x="0" y="275894"/>
                </a:moveTo>
                <a:lnTo>
                  <a:pt x="4316" y="226301"/>
                </a:lnTo>
                <a:lnTo>
                  <a:pt x="16761" y="179625"/>
                </a:lnTo>
                <a:lnTo>
                  <a:pt x="36579" y="136644"/>
                </a:lnTo>
                <a:lnTo>
                  <a:pt x="63012" y="98138"/>
                </a:lnTo>
                <a:lnTo>
                  <a:pt x="95304" y="64886"/>
                </a:lnTo>
                <a:lnTo>
                  <a:pt x="132699" y="37667"/>
                </a:lnTo>
                <a:lnTo>
                  <a:pt x="174439" y="17260"/>
                </a:lnTo>
                <a:lnTo>
                  <a:pt x="219769" y="4444"/>
                </a:lnTo>
                <a:lnTo>
                  <a:pt x="267931" y="0"/>
                </a:lnTo>
                <a:lnTo>
                  <a:pt x="316091" y="4444"/>
                </a:lnTo>
                <a:lnTo>
                  <a:pt x="361419" y="17260"/>
                </a:lnTo>
                <a:lnTo>
                  <a:pt x="403159" y="37667"/>
                </a:lnTo>
                <a:lnTo>
                  <a:pt x="440554" y="64886"/>
                </a:lnTo>
                <a:lnTo>
                  <a:pt x="472847" y="98138"/>
                </a:lnTo>
                <a:lnTo>
                  <a:pt x="499281" y="136644"/>
                </a:lnTo>
                <a:lnTo>
                  <a:pt x="519100" y="179625"/>
                </a:lnTo>
                <a:lnTo>
                  <a:pt x="531546" y="226301"/>
                </a:lnTo>
                <a:lnTo>
                  <a:pt x="535863" y="275894"/>
                </a:lnTo>
                <a:lnTo>
                  <a:pt x="531546" y="325487"/>
                </a:lnTo>
                <a:lnTo>
                  <a:pt x="519100" y="372164"/>
                </a:lnTo>
                <a:lnTo>
                  <a:pt x="499281" y="415145"/>
                </a:lnTo>
                <a:lnTo>
                  <a:pt x="472847" y="453651"/>
                </a:lnTo>
                <a:lnTo>
                  <a:pt x="440554" y="486903"/>
                </a:lnTo>
                <a:lnTo>
                  <a:pt x="403159" y="514122"/>
                </a:lnTo>
                <a:lnTo>
                  <a:pt x="361419" y="534529"/>
                </a:lnTo>
                <a:lnTo>
                  <a:pt x="316091" y="547344"/>
                </a:lnTo>
                <a:lnTo>
                  <a:pt x="267931" y="551789"/>
                </a:lnTo>
                <a:lnTo>
                  <a:pt x="219769" y="547344"/>
                </a:lnTo>
                <a:lnTo>
                  <a:pt x="174439" y="534529"/>
                </a:lnTo>
                <a:lnTo>
                  <a:pt x="132699" y="514122"/>
                </a:lnTo>
                <a:lnTo>
                  <a:pt x="95304" y="486903"/>
                </a:lnTo>
                <a:lnTo>
                  <a:pt x="63012" y="453651"/>
                </a:lnTo>
                <a:lnTo>
                  <a:pt x="36579" y="415145"/>
                </a:lnTo>
                <a:lnTo>
                  <a:pt x="16761" y="372164"/>
                </a:lnTo>
                <a:lnTo>
                  <a:pt x="4316" y="325487"/>
                </a:lnTo>
                <a:lnTo>
                  <a:pt x="0" y="275894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5" name="object 15"/>
          <p:cNvSpPr>
            <a:spLocks/>
          </p:cNvSpPr>
          <p:nvPr/>
        </p:nvSpPr>
        <p:spPr bwMode="auto">
          <a:xfrm>
            <a:off x="4106863" y="3681413"/>
            <a:ext cx="617537" cy="784225"/>
          </a:xfrm>
          <a:custGeom>
            <a:avLst/>
            <a:gdLst>
              <a:gd name="T0" fmla="*/ 222116 w 823595"/>
              <a:gd name="T1" fmla="*/ 0 h 784225"/>
              <a:gd name="T2" fmla="*/ 125495 w 823595"/>
              <a:gd name="T3" fmla="*/ 0 h 784225"/>
              <a:gd name="T4" fmla="*/ 105139 w 823595"/>
              <a:gd name="T5" fmla="*/ 3889 h 784225"/>
              <a:gd name="T6" fmla="*/ 85829 w 823595"/>
              <a:gd name="T7" fmla="*/ 15149 h 784225"/>
              <a:gd name="T8" fmla="*/ 67823 w 823595"/>
              <a:gd name="T9" fmla="*/ 33169 h 784225"/>
              <a:gd name="T10" fmla="*/ 51379 w 823595"/>
              <a:gd name="T11" fmla="*/ 57335 h 784225"/>
              <a:gd name="T12" fmla="*/ 36757 w 823595"/>
              <a:gd name="T13" fmla="*/ 87037 h 784225"/>
              <a:gd name="T14" fmla="*/ 24213 w 823595"/>
              <a:gd name="T15" fmla="*/ 121663 h 784225"/>
              <a:gd name="T16" fmla="*/ 14008 w 823595"/>
              <a:gd name="T17" fmla="*/ 160601 h 784225"/>
              <a:gd name="T18" fmla="*/ 6398 w 823595"/>
              <a:gd name="T19" fmla="*/ 203239 h 784225"/>
              <a:gd name="T20" fmla="*/ 1641 w 823595"/>
              <a:gd name="T21" fmla="*/ 248964 h 784225"/>
              <a:gd name="T22" fmla="*/ 0 w 823595"/>
              <a:gd name="T23" fmla="*/ 297167 h 784225"/>
              <a:gd name="T24" fmla="*/ 0 w 823595"/>
              <a:gd name="T25" fmla="*/ 486727 h 784225"/>
              <a:gd name="T26" fmla="*/ 1641 w 823595"/>
              <a:gd name="T27" fmla="*/ 534929 h 784225"/>
              <a:gd name="T28" fmla="*/ 6398 w 823595"/>
              <a:gd name="T29" fmla="*/ 580655 h 784225"/>
              <a:gd name="T30" fmla="*/ 14008 w 823595"/>
              <a:gd name="T31" fmla="*/ 623293 h 784225"/>
              <a:gd name="T32" fmla="*/ 24213 w 823595"/>
              <a:gd name="T33" fmla="*/ 662231 h 784225"/>
              <a:gd name="T34" fmla="*/ 36757 w 823595"/>
              <a:gd name="T35" fmla="*/ 696856 h 784225"/>
              <a:gd name="T36" fmla="*/ 51379 w 823595"/>
              <a:gd name="T37" fmla="*/ 726559 h 784225"/>
              <a:gd name="T38" fmla="*/ 67823 w 823595"/>
              <a:gd name="T39" fmla="*/ 750725 h 784225"/>
              <a:gd name="T40" fmla="*/ 85829 w 823595"/>
              <a:gd name="T41" fmla="*/ 768745 h 784225"/>
              <a:gd name="T42" fmla="*/ 105139 w 823595"/>
              <a:gd name="T43" fmla="*/ 780005 h 784225"/>
              <a:gd name="T44" fmla="*/ 125495 w 823595"/>
              <a:gd name="T45" fmla="*/ 783894 h 784225"/>
              <a:gd name="T46" fmla="*/ 222116 w 823595"/>
              <a:gd name="T47" fmla="*/ 783894 h 784225"/>
              <a:gd name="T48" fmla="*/ 242470 w 823595"/>
              <a:gd name="T49" fmla="*/ 780005 h 784225"/>
              <a:gd name="T50" fmla="*/ 261779 w 823595"/>
              <a:gd name="T51" fmla="*/ 768745 h 784225"/>
              <a:gd name="T52" fmla="*/ 279785 w 823595"/>
              <a:gd name="T53" fmla="*/ 750725 h 784225"/>
              <a:gd name="T54" fmla="*/ 296228 w 823595"/>
              <a:gd name="T55" fmla="*/ 726559 h 784225"/>
              <a:gd name="T56" fmla="*/ 310850 w 823595"/>
              <a:gd name="T57" fmla="*/ 696856 h 784225"/>
              <a:gd name="T58" fmla="*/ 323393 w 823595"/>
              <a:gd name="T59" fmla="*/ 662231 h 784225"/>
              <a:gd name="T60" fmla="*/ 333599 w 823595"/>
              <a:gd name="T61" fmla="*/ 623293 h 784225"/>
              <a:gd name="T62" fmla="*/ 341208 w 823595"/>
              <a:gd name="T63" fmla="*/ 580655 h 784225"/>
              <a:gd name="T64" fmla="*/ 345964 w 823595"/>
              <a:gd name="T65" fmla="*/ 534929 h 784225"/>
              <a:gd name="T66" fmla="*/ 347606 w 823595"/>
              <a:gd name="T67" fmla="*/ 486727 h 784225"/>
              <a:gd name="T68" fmla="*/ 347606 w 823595"/>
              <a:gd name="T69" fmla="*/ 297167 h 784225"/>
              <a:gd name="T70" fmla="*/ 345964 w 823595"/>
              <a:gd name="T71" fmla="*/ 248964 h 784225"/>
              <a:gd name="T72" fmla="*/ 341208 w 823595"/>
              <a:gd name="T73" fmla="*/ 203239 h 784225"/>
              <a:gd name="T74" fmla="*/ 333599 w 823595"/>
              <a:gd name="T75" fmla="*/ 160601 h 784225"/>
              <a:gd name="T76" fmla="*/ 323393 w 823595"/>
              <a:gd name="T77" fmla="*/ 121663 h 784225"/>
              <a:gd name="T78" fmla="*/ 310850 w 823595"/>
              <a:gd name="T79" fmla="*/ 87037 h 784225"/>
              <a:gd name="T80" fmla="*/ 296228 w 823595"/>
              <a:gd name="T81" fmla="*/ 57335 h 784225"/>
              <a:gd name="T82" fmla="*/ 279785 w 823595"/>
              <a:gd name="T83" fmla="*/ 33169 h 784225"/>
              <a:gd name="T84" fmla="*/ 261779 w 823595"/>
              <a:gd name="T85" fmla="*/ 15149 h 784225"/>
              <a:gd name="T86" fmla="*/ 242470 w 823595"/>
              <a:gd name="T87" fmla="*/ 3889 h 784225"/>
              <a:gd name="T88" fmla="*/ 222116 w 823595"/>
              <a:gd name="T89" fmla="*/ 0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525957" y="0"/>
                </a:moveTo>
                <a:lnTo>
                  <a:pt x="297167" y="0"/>
                </a:lnTo>
                <a:lnTo>
                  <a:pt x="248964" y="3889"/>
                </a:lnTo>
                <a:lnTo>
                  <a:pt x="203239" y="15149"/>
                </a:lnTo>
                <a:lnTo>
                  <a:pt x="160601" y="33169"/>
                </a:lnTo>
                <a:lnTo>
                  <a:pt x="121663" y="57335"/>
                </a:lnTo>
                <a:lnTo>
                  <a:pt x="87037" y="87037"/>
                </a:lnTo>
                <a:lnTo>
                  <a:pt x="57335" y="121663"/>
                </a:lnTo>
                <a:lnTo>
                  <a:pt x="33169" y="160601"/>
                </a:lnTo>
                <a:lnTo>
                  <a:pt x="15149" y="203239"/>
                </a:lnTo>
                <a:lnTo>
                  <a:pt x="3889" y="248964"/>
                </a:lnTo>
                <a:lnTo>
                  <a:pt x="0" y="297167"/>
                </a:lnTo>
                <a:lnTo>
                  <a:pt x="0" y="486727"/>
                </a:lnTo>
                <a:lnTo>
                  <a:pt x="3889" y="534929"/>
                </a:lnTo>
                <a:lnTo>
                  <a:pt x="15149" y="580655"/>
                </a:lnTo>
                <a:lnTo>
                  <a:pt x="33169" y="623293"/>
                </a:lnTo>
                <a:lnTo>
                  <a:pt x="57335" y="662231"/>
                </a:lnTo>
                <a:lnTo>
                  <a:pt x="87037" y="696856"/>
                </a:lnTo>
                <a:lnTo>
                  <a:pt x="121663" y="726559"/>
                </a:lnTo>
                <a:lnTo>
                  <a:pt x="160601" y="750725"/>
                </a:lnTo>
                <a:lnTo>
                  <a:pt x="203239" y="768745"/>
                </a:lnTo>
                <a:lnTo>
                  <a:pt x="248964" y="780005"/>
                </a:lnTo>
                <a:lnTo>
                  <a:pt x="297167" y="783894"/>
                </a:lnTo>
                <a:lnTo>
                  <a:pt x="525957" y="783894"/>
                </a:lnTo>
                <a:lnTo>
                  <a:pt x="574156" y="780005"/>
                </a:lnTo>
                <a:lnTo>
                  <a:pt x="619879" y="768745"/>
                </a:lnTo>
                <a:lnTo>
                  <a:pt x="662515" y="750725"/>
                </a:lnTo>
                <a:lnTo>
                  <a:pt x="701451" y="726559"/>
                </a:lnTo>
                <a:lnTo>
                  <a:pt x="736076" y="696856"/>
                </a:lnTo>
                <a:lnTo>
                  <a:pt x="765777" y="662231"/>
                </a:lnTo>
                <a:lnTo>
                  <a:pt x="789943" y="623293"/>
                </a:lnTo>
                <a:lnTo>
                  <a:pt x="807962" y="580655"/>
                </a:lnTo>
                <a:lnTo>
                  <a:pt x="819223" y="534929"/>
                </a:lnTo>
                <a:lnTo>
                  <a:pt x="823112" y="486727"/>
                </a:lnTo>
                <a:lnTo>
                  <a:pt x="823112" y="297167"/>
                </a:lnTo>
                <a:lnTo>
                  <a:pt x="819223" y="248964"/>
                </a:lnTo>
                <a:lnTo>
                  <a:pt x="807962" y="203239"/>
                </a:lnTo>
                <a:lnTo>
                  <a:pt x="789943" y="160601"/>
                </a:lnTo>
                <a:lnTo>
                  <a:pt x="765777" y="121663"/>
                </a:lnTo>
                <a:lnTo>
                  <a:pt x="736076" y="87037"/>
                </a:lnTo>
                <a:lnTo>
                  <a:pt x="701451" y="57335"/>
                </a:lnTo>
                <a:lnTo>
                  <a:pt x="662515" y="33169"/>
                </a:lnTo>
                <a:lnTo>
                  <a:pt x="619879" y="15149"/>
                </a:lnTo>
                <a:lnTo>
                  <a:pt x="574156" y="3889"/>
                </a:lnTo>
                <a:lnTo>
                  <a:pt x="52595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object 16"/>
          <p:cNvSpPr>
            <a:spLocks/>
          </p:cNvSpPr>
          <p:nvPr/>
        </p:nvSpPr>
        <p:spPr bwMode="auto">
          <a:xfrm>
            <a:off x="4106863" y="3681413"/>
            <a:ext cx="617537" cy="784225"/>
          </a:xfrm>
          <a:custGeom>
            <a:avLst/>
            <a:gdLst>
              <a:gd name="T0" fmla="*/ 0 w 823595"/>
              <a:gd name="T1" fmla="*/ 297167 h 784225"/>
              <a:gd name="T2" fmla="*/ 1641 w 823595"/>
              <a:gd name="T3" fmla="*/ 248964 h 784225"/>
              <a:gd name="T4" fmla="*/ 6398 w 823595"/>
              <a:gd name="T5" fmla="*/ 203239 h 784225"/>
              <a:gd name="T6" fmla="*/ 14008 w 823595"/>
              <a:gd name="T7" fmla="*/ 160601 h 784225"/>
              <a:gd name="T8" fmla="*/ 24213 w 823595"/>
              <a:gd name="T9" fmla="*/ 121663 h 784225"/>
              <a:gd name="T10" fmla="*/ 36757 w 823595"/>
              <a:gd name="T11" fmla="*/ 87037 h 784225"/>
              <a:gd name="T12" fmla="*/ 51379 w 823595"/>
              <a:gd name="T13" fmla="*/ 57335 h 784225"/>
              <a:gd name="T14" fmla="*/ 67823 w 823595"/>
              <a:gd name="T15" fmla="*/ 33169 h 784225"/>
              <a:gd name="T16" fmla="*/ 85829 w 823595"/>
              <a:gd name="T17" fmla="*/ 15149 h 784225"/>
              <a:gd name="T18" fmla="*/ 105139 w 823595"/>
              <a:gd name="T19" fmla="*/ 3889 h 784225"/>
              <a:gd name="T20" fmla="*/ 125495 w 823595"/>
              <a:gd name="T21" fmla="*/ 0 h 784225"/>
              <a:gd name="T22" fmla="*/ 222116 w 823595"/>
              <a:gd name="T23" fmla="*/ 0 h 784225"/>
              <a:gd name="T24" fmla="*/ 242470 w 823595"/>
              <a:gd name="T25" fmla="*/ 3889 h 784225"/>
              <a:gd name="T26" fmla="*/ 261779 w 823595"/>
              <a:gd name="T27" fmla="*/ 15149 h 784225"/>
              <a:gd name="T28" fmla="*/ 279785 w 823595"/>
              <a:gd name="T29" fmla="*/ 33169 h 784225"/>
              <a:gd name="T30" fmla="*/ 296228 w 823595"/>
              <a:gd name="T31" fmla="*/ 57335 h 784225"/>
              <a:gd name="T32" fmla="*/ 310850 w 823595"/>
              <a:gd name="T33" fmla="*/ 87037 h 784225"/>
              <a:gd name="T34" fmla="*/ 323393 w 823595"/>
              <a:gd name="T35" fmla="*/ 121663 h 784225"/>
              <a:gd name="T36" fmla="*/ 333599 w 823595"/>
              <a:gd name="T37" fmla="*/ 160601 h 784225"/>
              <a:gd name="T38" fmla="*/ 341208 w 823595"/>
              <a:gd name="T39" fmla="*/ 203239 h 784225"/>
              <a:gd name="T40" fmla="*/ 345964 w 823595"/>
              <a:gd name="T41" fmla="*/ 248964 h 784225"/>
              <a:gd name="T42" fmla="*/ 347606 w 823595"/>
              <a:gd name="T43" fmla="*/ 297167 h 784225"/>
              <a:gd name="T44" fmla="*/ 347606 w 823595"/>
              <a:gd name="T45" fmla="*/ 486727 h 784225"/>
              <a:gd name="T46" fmla="*/ 345964 w 823595"/>
              <a:gd name="T47" fmla="*/ 534929 h 784225"/>
              <a:gd name="T48" fmla="*/ 341208 w 823595"/>
              <a:gd name="T49" fmla="*/ 580655 h 784225"/>
              <a:gd name="T50" fmla="*/ 333599 w 823595"/>
              <a:gd name="T51" fmla="*/ 623293 h 784225"/>
              <a:gd name="T52" fmla="*/ 323393 w 823595"/>
              <a:gd name="T53" fmla="*/ 662231 h 784225"/>
              <a:gd name="T54" fmla="*/ 310850 w 823595"/>
              <a:gd name="T55" fmla="*/ 696856 h 784225"/>
              <a:gd name="T56" fmla="*/ 296228 w 823595"/>
              <a:gd name="T57" fmla="*/ 726559 h 784225"/>
              <a:gd name="T58" fmla="*/ 279785 w 823595"/>
              <a:gd name="T59" fmla="*/ 750725 h 784225"/>
              <a:gd name="T60" fmla="*/ 261779 w 823595"/>
              <a:gd name="T61" fmla="*/ 768745 h 784225"/>
              <a:gd name="T62" fmla="*/ 242470 w 823595"/>
              <a:gd name="T63" fmla="*/ 780005 h 784225"/>
              <a:gd name="T64" fmla="*/ 222116 w 823595"/>
              <a:gd name="T65" fmla="*/ 783894 h 784225"/>
              <a:gd name="T66" fmla="*/ 125495 w 823595"/>
              <a:gd name="T67" fmla="*/ 783894 h 784225"/>
              <a:gd name="T68" fmla="*/ 105139 w 823595"/>
              <a:gd name="T69" fmla="*/ 780005 h 784225"/>
              <a:gd name="T70" fmla="*/ 85829 w 823595"/>
              <a:gd name="T71" fmla="*/ 768745 h 784225"/>
              <a:gd name="T72" fmla="*/ 67823 w 823595"/>
              <a:gd name="T73" fmla="*/ 750725 h 784225"/>
              <a:gd name="T74" fmla="*/ 51379 w 823595"/>
              <a:gd name="T75" fmla="*/ 726559 h 784225"/>
              <a:gd name="T76" fmla="*/ 36757 w 823595"/>
              <a:gd name="T77" fmla="*/ 696856 h 784225"/>
              <a:gd name="T78" fmla="*/ 24213 w 823595"/>
              <a:gd name="T79" fmla="*/ 662231 h 784225"/>
              <a:gd name="T80" fmla="*/ 14008 w 823595"/>
              <a:gd name="T81" fmla="*/ 623293 h 784225"/>
              <a:gd name="T82" fmla="*/ 6398 w 823595"/>
              <a:gd name="T83" fmla="*/ 580655 h 784225"/>
              <a:gd name="T84" fmla="*/ 1641 w 823595"/>
              <a:gd name="T85" fmla="*/ 534929 h 784225"/>
              <a:gd name="T86" fmla="*/ 0 w 823595"/>
              <a:gd name="T87" fmla="*/ 486727 h 784225"/>
              <a:gd name="T88" fmla="*/ 0 w 823595"/>
              <a:gd name="T89" fmla="*/ 297167 h 7842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3595"/>
              <a:gd name="T136" fmla="*/ 0 h 784225"/>
              <a:gd name="T137" fmla="*/ 823595 w 823595"/>
              <a:gd name="T138" fmla="*/ 784225 h 7842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3595" h="784225">
                <a:moveTo>
                  <a:pt x="0" y="297167"/>
                </a:moveTo>
                <a:lnTo>
                  <a:pt x="3889" y="248964"/>
                </a:lnTo>
                <a:lnTo>
                  <a:pt x="15149" y="203239"/>
                </a:lnTo>
                <a:lnTo>
                  <a:pt x="33169" y="160601"/>
                </a:lnTo>
                <a:lnTo>
                  <a:pt x="57335" y="121663"/>
                </a:lnTo>
                <a:lnTo>
                  <a:pt x="87037" y="87037"/>
                </a:lnTo>
                <a:lnTo>
                  <a:pt x="121663" y="57335"/>
                </a:lnTo>
                <a:lnTo>
                  <a:pt x="160601" y="33169"/>
                </a:lnTo>
                <a:lnTo>
                  <a:pt x="203239" y="15149"/>
                </a:lnTo>
                <a:lnTo>
                  <a:pt x="248964" y="3889"/>
                </a:lnTo>
                <a:lnTo>
                  <a:pt x="297167" y="0"/>
                </a:lnTo>
                <a:lnTo>
                  <a:pt x="525957" y="0"/>
                </a:lnTo>
                <a:lnTo>
                  <a:pt x="574156" y="3889"/>
                </a:lnTo>
                <a:lnTo>
                  <a:pt x="619879" y="15149"/>
                </a:lnTo>
                <a:lnTo>
                  <a:pt x="662515" y="33169"/>
                </a:lnTo>
                <a:lnTo>
                  <a:pt x="701451" y="57335"/>
                </a:lnTo>
                <a:lnTo>
                  <a:pt x="736076" y="87037"/>
                </a:lnTo>
                <a:lnTo>
                  <a:pt x="765777" y="121663"/>
                </a:lnTo>
                <a:lnTo>
                  <a:pt x="789943" y="160601"/>
                </a:lnTo>
                <a:lnTo>
                  <a:pt x="807962" y="203239"/>
                </a:lnTo>
                <a:lnTo>
                  <a:pt x="819223" y="248964"/>
                </a:lnTo>
                <a:lnTo>
                  <a:pt x="823112" y="297167"/>
                </a:lnTo>
                <a:lnTo>
                  <a:pt x="823112" y="486727"/>
                </a:lnTo>
                <a:lnTo>
                  <a:pt x="819223" y="534929"/>
                </a:lnTo>
                <a:lnTo>
                  <a:pt x="807962" y="580655"/>
                </a:lnTo>
                <a:lnTo>
                  <a:pt x="789943" y="623293"/>
                </a:lnTo>
                <a:lnTo>
                  <a:pt x="765777" y="662231"/>
                </a:lnTo>
                <a:lnTo>
                  <a:pt x="736076" y="696856"/>
                </a:lnTo>
                <a:lnTo>
                  <a:pt x="701451" y="726559"/>
                </a:lnTo>
                <a:lnTo>
                  <a:pt x="662515" y="750725"/>
                </a:lnTo>
                <a:lnTo>
                  <a:pt x="619879" y="768745"/>
                </a:lnTo>
                <a:lnTo>
                  <a:pt x="574156" y="780005"/>
                </a:lnTo>
                <a:lnTo>
                  <a:pt x="525957" y="783894"/>
                </a:lnTo>
                <a:lnTo>
                  <a:pt x="297167" y="783894"/>
                </a:lnTo>
                <a:lnTo>
                  <a:pt x="248964" y="780005"/>
                </a:lnTo>
                <a:lnTo>
                  <a:pt x="203239" y="768745"/>
                </a:lnTo>
                <a:lnTo>
                  <a:pt x="160601" y="750725"/>
                </a:lnTo>
                <a:lnTo>
                  <a:pt x="121663" y="726559"/>
                </a:lnTo>
                <a:lnTo>
                  <a:pt x="87037" y="696856"/>
                </a:lnTo>
                <a:lnTo>
                  <a:pt x="57335" y="662231"/>
                </a:lnTo>
                <a:lnTo>
                  <a:pt x="33169" y="623293"/>
                </a:lnTo>
                <a:lnTo>
                  <a:pt x="15149" y="580655"/>
                </a:lnTo>
                <a:lnTo>
                  <a:pt x="3889" y="534929"/>
                </a:lnTo>
                <a:lnTo>
                  <a:pt x="0" y="486727"/>
                </a:lnTo>
                <a:lnTo>
                  <a:pt x="0" y="29716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7" name="object 17"/>
          <p:cNvSpPr>
            <a:spLocks/>
          </p:cNvSpPr>
          <p:nvPr/>
        </p:nvSpPr>
        <p:spPr bwMode="auto">
          <a:xfrm>
            <a:off x="4106863" y="4106863"/>
            <a:ext cx="617537" cy="382587"/>
          </a:xfrm>
          <a:custGeom>
            <a:avLst/>
            <a:gdLst>
              <a:gd name="T0" fmla="*/ 0 w 823595"/>
              <a:gd name="T1" fmla="*/ 0 h 382904"/>
              <a:gd name="T2" fmla="*/ 0 w 823595"/>
              <a:gd name="T3" fmla="*/ 317050 h 382904"/>
              <a:gd name="T4" fmla="*/ 2801 w 823595"/>
              <a:gd name="T5" fmla="*/ 328448 h 382904"/>
              <a:gd name="T6" fmla="*/ 23730 w 823595"/>
              <a:gd name="T7" fmla="*/ 349055 h 382904"/>
              <a:gd name="T8" fmla="*/ 40876 w 823595"/>
              <a:gd name="T9" fmla="*/ 357903 h 382904"/>
              <a:gd name="T10" fmla="*/ 61824 w 823595"/>
              <a:gd name="T11" fmla="*/ 365548 h 382904"/>
              <a:gd name="T12" fmla="*/ 86082 w 823595"/>
              <a:gd name="T13" fmla="*/ 371805 h 382904"/>
              <a:gd name="T14" fmla="*/ 113158 w 823595"/>
              <a:gd name="T15" fmla="*/ 376496 h 382904"/>
              <a:gd name="T16" fmla="*/ 142561 w 823595"/>
              <a:gd name="T17" fmla="*/ 379441 h 382904"/>
              <a:gd name="T18" fmla="*/ 173803 w 823595"/>
              <a:gd name="T19" fmla="*/ 380462 h 382904"/>
              <a:gd name="T20" fmla="*/ 205044 w 823595"/>
              <a:gd name="T21" fmla="*/ 379441 h 382904"/>
              <a:gd name="T22" fmla="*/ 234448 w 823595"/>
              <a:gd name="T23" fmla="*/ 376496 h 382904"/>
              <a:gd name="T24" fmla="*/ 261524 w 823595"/>
              <a:gd name="T25" fmla="*/ 371805 h 382904"/>
              <a:gd name="T26" fmla="*/ 285781 w 823595"/>
              <a:gd name="T27" fmla="*/ 365548 h 382904"/>
              <a:gd name="T28" fmla="*/ 306729 w 823595"/>
              <a:gd name="T29" fmla="*/ 357903 h 382904"/>
              <a:gd name="T30" fmla="*/ 323876 w 823595"/>
              <a:gd name="T31" fmla="*/ 349055 h 382904"/>
              <a:gd name="T32" fmla="*/ 344805 w 823595"/>
              <a:gd name="T33" fmla="*/ 328448 h 382904"/>
              <a:gd name="T34" fmla="*/ 347606 w 823595"/>
              <a:gd name="T35" fmla="*/ 317050 h 382904"/>
              <a:gd name="T36" fmla="*/ 347606 w 823595"/>
              <a:gd name="T37" fmla="*/ 63410 h 382904"/>
              <a:gd name="T38" fmla="*/ 173803 w 823595"/>
              <a:gd name="T39" fmla="*/ 63410 h 382904"/>
              <a:gd name="T40" fmla="*/ 142561 w 823595"/>
              <a:gd name="T41" fmla="*/ 62390 h 382904"/>
              <a:gd name="T42" fmla="*/ 113158 w 823595"/>
              <a:gd name="T43" fmla="*/ 59448 h 382904"/>
              <a:gd name="T44" fmla="*/ 86082 w 823595"/>
              <a:gd name="T45" fmla="*/ 54757 h 382904"/>
              <a:gd name="T46" fmla="*/ 61824 w 823595"/>
              <a:gd name="T47" fmla="*/ 48503 h 382904"/>
              <a:gd name="T48" fmla="*/ 40876 w 823595"/>
              <a:gd name="T49" fmla="*/ 40858 h 382904"/>
              <a:gd name="T50" fmla="*/ 23730 w 823595"/>
              <a:gd name="T51" fmla="*/ 32006 h 382904"/>
              <a:gd name="T52" fmla="*/ 2801 w 823595"/>
              <a:gd name="T53" fmla="*/ 11403 h 382904"/>
              <a:gd name="T54" fmla="*/ 0 w 823595"/>
              <a:gd name="T55" fmla="*/ 0 h 382904"/>
              <a:gd name="T56" fmla="*/ 347606 w 823595"/>
              <a:gd name="T57" fmla="*/ 0 h 382904"/>
              <a:gd name="T58" fmla="*/ 323876 w 823595"/>
              <a:gd name="T59" fmla="*/ 32006 h 382904"/>
              <a:gd name="T60" fmla="*/ 306729 w 823595"/>
              <a:gd name="T61" fmla="*/ 40858 h 382904"/>
              <a:gd name="T62" fmla="*/ 285781 w 823595"/>
              <a:gd name="T63" fmla="*/ 48503 h 382904"/>
              <a:gd name="T64" fmla="*/ 261524 w 823595"/>
              <a:gd name="T65" fmla="*/ 54757 h 382904"/>
              <a:gd name="T66" fmla="*/ 234448 w 823595"/>
              <a:gd name="T67" fmla="*/ 59448 h 382904"/>
              <a:gd name="T68" fmla="*/ 205044 w 823595"/>
              <a:gd name="T69" fmla="*/ 62390 h 382904"/>
              <a:gd name="T70" fmla="*/ 173803 w 823595"/>
              <a:gd name="T71" fmla="*/ 63410 h 382904"/>
              <a:gd name="T72" fmla="*/ 347606 w 823595"/>
              <a:gd name="T73" fmla="*/ 63410 h 382904"/>
              <a:gd name="T74" fmla="*/ 347606 w 823595"/>
              <a:gd name="T75" fmla="*/ 0 h 382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595"/>
              <a:gd name="T115" fmla="*/ 0 h 382904"/>
              <a:gd name="T116" fmla="*/ 823595 w 823595"/>
              <a:gd name="T117" fmla="*/ 382904 h 3829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595" h="382904">
                <a:moveTo>
                  <a:pt x="0" y="0"/>
                </a:moveTo>
                <a:lnTo>
                  <a:pt x="0" y="318630"/>
                </a:lnTo>
                <a:lnTo>
                  <a:pt x="6630" y="330084"/>
                </a:lnTo>
                <a:lnTo>
                  <a:pt x="56190" y="350793"/>
                </a:lnTo>
                <a:lnTo>
                  <a:pt x="96794" y="359687"/>
                </a:lnTo>
                <a:lnTo>
                  <a:pt x="146397" y="367369"/>
                </a:lnTo>
                <a:lnTo>
                  <a:pt x="203837" y="373657"/>
                </a:lnTo>
                <a:lnTo>
                  <a:pt x="267952" y="378371"/>
                </a:lnTo>
                <a:lnTo>
                  <a:pt x="337579" y="381331"/>
                </a:lnTo>
                <a:lnTo>
                  <a:pt x="411556" y="382358"/>
                </a:lnTo>
                <a:lnTo>
                  <a:pt x="485532" y="381331"/>
                </a:lnTo>
                <a:lnTo>
                  <a:pt x="555159" y="378371"/>
                </a:lnTo>
                <a:lnTo>
                  <a:pt x="619274" y="373657"/>
                </a:lnTo>
                <a:lnTo>
                  <a:pt x="676714" y="367369"/>
                </a:lnTo>
                <a:lnTo>
                  <a:pt x="726318" y="359687"/>
                </a:lnTo>
                <a:lnTo>
                  <a:pt x="766921" y="350793"/>
                </a:lnTo>
                <a:lnTo>
                  <a:pt x="816481" y="330084"/>
                </a:lnTo>
                <a:lnTo>
                  <a:pt x="823112" y="318630"/>
                </a:lnTo>
                <a:lnTo>
                  <a:pt x="823112" y="63728"/>
                </a:lnTo>
                <a:lnTo>
                  <a:pt x="411556" y="63728"/>
                </a:lnTo>
                <a:lnTo>
                  <a:pt x="337579" y="62702"/>
                </a:lnTo>
                <a:lnTo>
                  <a:pt x="267952" y="59742"/>
                </a:lnTo>
                <a:lnTo>
                  <a:pt x="203837" y="55029"/>
                </a:lnTo>
                <a:lnTo>
                  <a:pt x="146397" y="48743"/>
                </a:lnTo>
                <a:lnTo>
                  <a:pt x="96794" y="41062"/>
                </a:lnTo>
                <a:lnTo>
                  <a:pt x="56190" y="32168"/>
                </a:lnTo>
                <a:lnTo>
                  <a:pt x="6630" y="11457"/>
                </a:lnTo>
                <a:lnTo>
                  <a:pt x="0" y="0"/>
                </a:lnTo>
                <a:close/>
              </a:path>
              <a:path w="823595" h="382904">
                <a:moveTo>
                  <a:pt x="823112" y="0"/>
                </a:moveTo>
                <a:lnTo>
                  <a:pt x="766921" y="32168"/>
                </a:lnTo>
                <a:lnTo>
                  <a:pt x="726318" y="41062"/>
                </a:lnTo>
                <a:lnTo>
                  <a:pt x="676714" y="48743"/>
                </a:lnTo>
                <a:lnTo>
                  <a:pt x="619274" y="55029"/>
                </a:lnTo>
                <a:lnTo>
                  <a:pt x="555159" y="59742"/>
                </a:lnTo>
                <a:lnTo>
                  <a:pt x="485532" y="62702"/>
                </a:lnTo>
                <a:lnTo>
                  <a:pt x="411556" y="63728"/>
                </a:lnTo>
                <a:lnTo>
                  <a:pt x="823112" y="63728"/>
                </a:lnTo>
                <a:lnTo>
                  <a:pt x="8231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8" name="object 18"/>
          <p:cNvSpPr>
            <a:spLocks/>
          </p:cNvSpPr>
          <p:nvPr/>
        </p:nvSpPr>
        <p:spPr bwMode="auto">
          <a:xfrm>
            <a:off x="4106863" y="4106863"/>
            <a:ext cx="617537" cy="382587"/>
          </a:xfrm>
          <a:custGeom>
            <a:avLst/>
            <a:gdLst>
              <a:gd name="T0" fmla="*/ 0 w 823595"/>
              <a:gd name="T1" fmla="*/ 317050 h 382904"/>
              <a:gd name="T2" fmla="*/ 0 w 823595"/>
              <a:gd name="T3" fmla="*/ 0 h 382904"/>
              <a:gd name="T4" fmla="*/ 2801 w 823595"/>
              <a:gd name="T5" fmla="*/ 11403 h 382904"/>
              <a:gd name="T6" fmla="*/ 10874 w 823595"/>
              <a:gd name="T7" fmla="*/ 22132 h 382904"/>
              <a:gd name="T8" fmla="*/ 40876 w 823595"/>
              <a:gd name="T9" fmla="*/ 40858 h 382904"/>
              <a:gd name="T10" fmla="*/ 61824 w 823595"/>
              <a:gd name="T11" fmla="*/ 48503 h 382904"/>
              <a:gd name="T12" fmla="*/ 86082 w 823595"/>
              <a:gd name="T13" fmla="*/ 54757 h 382904"/>
              <a:gd name="T14" fmla="*/ 113158 w 823595"/>
              <a:gd name="T15" fmla="*/ 59448 h 382904"/>
              <a:gd name="T16" fmla="*/ 142561 w 823595"/>
              <a:gd name="T17" fmla="*/ 62390 h 382904"/>
              <a:gd name="T18" fmla="*/ 173803 w 823595"/>
              <a:gd name="T19" fmla="*/ 63410 h 382904"/>
              <a:gd name="T20" fmla="*/ 205044 w 823595"/>
              <a:gd name="T21" fmla="*/ 62390 h 382904"/>
              <a:gd name="T22" fmla="*/ 234448 w 823595"/>
              <a:gd name="T23" fmla="*/ 59448 h 382904"/>
              <a:gd name="T24" fmla="*/ 261524 w 823595"/>
              <a:gd name="T25" fmla="*/ 54757 h 382904"/>
              <a:gd name="T26" fmla="*/ 285781 w 823595"/>
              <a:gd name="T27" fmla="*/ 48503 h 382904"/>
              <a:gd name="T28" fmla="*/ 306729 w 823595"/>
              <a:gd name="T29" fmla="*/ 40858 h 382904"/>
              <a:gd name="T30" fmla="*/ 323876 w 823595"/>
              <a:gd name="T31" fmla="*/ 32006 h 382904"/>
              <a:gd name="T32" fmla="*/ 344805 w 823595"/>
              <a:gd name="T33" fmla="*/ 11403 h 382904"/>
              <a:gd name="T34" fmla="*/ 347606 w 823595"/>
              <a:gd name="T35" fmla="*/ 0 h 382904"/>
              <a:gd name="T36" fmla="*/ 347606 w 823595"/>
              <a:gd name="T37" fmla="*/ 317050 h 382904"/>
              <a:gd name="T38" fmla="*/ 323876 w 823595"/>
              <a:gd name="T39" fmla="*/ 349055 h 382904"/>
              <a:gd name="T40" fmla="*/ 306729 w 823595"/>
              <a:gd name="T41" fmla="*/ 357903 h 382904"/>
              <a:gd name="T42" fmla="*/ 285781 w 823595"/>
              <a:gd name="T43" fmla="*/ 365548 h 382904"/>
              <a:gd name="T44" fmla="*/ 261524 w 823595"/>
              <a:gd name="T45" fmla="*/ 371805 h 382904"/>
              <a:gd name="T46" fmla="*/ 234448 w 823595"/>
              <a:gd name="T47" fmla="*/ 376496 h 382904"/>
              <a:gd name="T48" fmla="*/ 205044 w 823595"/>
              <a:gd name="T49" fmla="*/ 379441 h 382904"/>
              <a:gd name="T50" fmla="*/ 173803 w 823595"/>
              <a:gd name="T51" fmla="*/ 380462 h 382904"/>
              <a:gd name="T52" fmla="*/ 142561 w 823595"/>
              <a:gd name="T53" fmla="*/ 379441 h 382904"/>
              <a:gd name="T54" fmla="*/ 113158 w 823595"/>
              <a:gd name="T55" fmla="*/ 376496 h 382904"/>
              <a:gd name="T56" fmla="*/ 86082 w 823595"/>
              <a:gd name="T57" fmla="*/ 371805 h 382904"/>
              <a:gd name="T58" fmla="*/ 61824 w 823595"/>
              <a:gd name="T59" fmla="*/ 365548 h 382904"/>
              <a:gd name="T60" fmla="*/ 40876 w 823595"/>
              <a:gd name="T61" fmla="*/ 357903 h 382904"/>
              <a:gd name="T62" fmla="*/ 23730 w 823595"/>
              <a:gd name="T63" fmla="*/ 349055 h 382904"/>
              <a:gd name="T64" fmla="*/ 2801 w 823595"/>
              <a:gd name="T65" fmla="*/ 328448 h 382904"/>
              <a:gd name="T66" fmla="*/ 0 w 823595"/>
              <a:gd name="T67" fmla="*/ 317050 h 3829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3595"/>
              <a:gd name="T103" fmla="*/ 0 h 382904"/>
              <a:gd name="T104" fmla="*/ 823595 w 823595"/>
              <a:gd name="T105" fmla="*/ 382904 h 3829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3595" h="382904">
                <a:moveTo>
                  <a:pt x="0" y="318630"/>
                </a:moveTo>
                <a:lnTo>
                  <a:pt x="0" y="0"/>
                </a:lnTo>
                <a:lnTo>
                  <a:pt x="6630" y="11457"/>
                </a:lnTo>
                <a:lnTo>
                  <a:pt x="25748" y="22240"/>
                </a:lnTo>
                <a:lnTo>
                  <a:pt x="96794" y="41062"/>
                </a:lnTo>
                <a:lnTo>
                  <a:pt x="146397" y="48743"/>
                </a:lnTo>
                <a:lnTo>
                  <a:pt x="203837" y="55029"/>
                </a:lnTo>
                <a:lnTo>
                  <a:pt x="267952" y="59742"/>
                </a:lnTo>
                <a:lnTo>
                  <a:pt x="337579" y="62702"/>
                </a:lnTo>
                <a:lnTo>
                  <a:pt x="411556" y="63728"/>
                </a:lnTo>
                <a:lnTo>
                  <a:pt x="485532" y="62702"/>
                </a:lnTo>
                <a:lnTo>
                  <a:pt x="555159" y="59742"/>
                </a:lnTo>
                <a:lnTo>
                  <a:pt x="619274" y="55029"/>
                </a:lnTo>
                <a:lnTo>
                  <a:pt x="676714" y="48743"/>
                </a:lnTo>
                <a:lnTo>
                  <a:pt x="726318" y="41062"/>
                </a:lnTo>
                <a:lnTo>
                  <a:pt x="766921" y="32168"/>
                </a:lnTo>
                <a:lnTo>
                  <a:pt x="816481" y="11457"/>
                </a:lnTo>
                <a:lnTo>
                  <a:pt x="823112" y="0"/>
                </a:lnTo>
                <a:lnTo>
                  <a:pt x="823112" y="318630"/>
                </a:lnTo>
                <a:lnTo>
                  <a:pt x="766921" y="350793"/>
                </a:lnTo>
                <a:lnTo>
                  <a:pt x="726318" y="359687"/>
                </a:lnTo>
                <a:lnTo>
                  <a:pt x="676714" y="367369"/>
                </a:lnTo>
                <a:lnTo>
                  <a:pt x="619274" y="373657"/>
                </a:lnTo>
                <a:lnTo>
                  <a:pt x="555159" y="378371"/>
                </a:lnTo>
                <a:lnTo>
                  <a:pt x="485532" y="381331"/>
                </a:lnTo>
                <a:lnTo>
                  <a:pt x="411556" y="382358"/>
                </a:lnTo>
                <a:lnTo>
                  <a:pt x="337579" y="381331"/>
                </a:lnTo>
                <a:lnTo>
                  <a:pt x="267952" y="378371"/>
                </a:lnTo>
                <a:lnTo>
                  <a:pt x="203837" y="373657"/>
                </a:lnTo>
                <a:lnTo>
                  <a:pt x="146397" y="367369"/>
                </a:lnTo>
                <a:lnTo>
                  <a:pt x="96794" y="359687"/>
                </a:lnTo>
                <a:lnTo>
                  <a:pt x="56190" y="350793"/>
                </a:lnTo>
                <a:lnTo>
                  <a:pt x="6630" y="330084"/>
                </a:lnTo>
                <a:lnTo>
                  <a:pt x="0" y="3186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3763963" y="1955800"/>
            <a:ext cx="1301750" cy="1825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100" spc="-5" dirty="0">
                <a:solidFill>
                  <a:srgbClr val="001965"/>
                </a:solidFill>
                <a:latin typeface="Verdana"/>
                <a:cs typeface="Verdana"/>
              </a:rPr>
              <a:t>11</a:t>
            </a:r>
            <a:r>
              <a:rPr sz="1100" spc="-6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001965"/>
                </a:solidFill>
                <a:latin typeface="Verdana"/>
                <a:cs typeface="Verdana"/>
              </a:rPr>
              <a:t>children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3675" y="4686300"/>
            <a:ext cx="825500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17</a:t>
            </a:r>
            <a:r>
              <a:rPr sz="1200" spc="-7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ARs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621" name="object 21"/>
          <p:cNvSpPr>
            <a:spLocks/>
          </p:cNvSpPr>
          <p:nvPr/>
        </p:nvSpPr>
        <p:spPr bwMode="auto">
          <a:xfrm>
            <a:off x="7218363" y="2076450"/>
            <a:ext cx="338137" cy="430213"/>
          </a:xfrm>
          <a:custGeom>
            <a:avLst/>
            <a:gdLst>
              <a:gd name="T0" fmla="*/ 95639 w 450215"/>
              <a:gd name="T1" fmla="*/ 0 h 430530"/>
              <a:gd name="T2" fmla="*/ 76365 w 450215"/>
              <a:gd name="T3" fmla="*/ 4349 h 430530"/>
              <a:gd name="T4" fmla="*/ 58412 w 450215"/>
              <a:gd name="T5" fmla="*/ 16820 h 430530"/>
              <a:gd name="T6" fmla="*/ 42167 w 450215"/>
              <a:gd name="T7" fmla="*/ 36550 h 430530"/>
              <a:gd name="T8" fmla="*/ 28012 w 450215"/>
              <a:gd name="T9" fmla="*/ 62685 h 430530"/>
              <a:gd name="T10" fmla="*/ 16334 w 450215"/>
              <a:gd name="T11" fmla="*/ 94356 h 430530"/>
              <a:gd name="T12" fmla="*/ 7516 w 450215"/>
              <a:gd name="T13" fmla="*/ 130714 h 430530"/>
              <a:gd name="T14" fmla="*/ 1943 w 450215"/>
              <a:gd name="T15" fmla="*/ 170890 h 430530"/>
              <a:gd name="T16" fmla="*/ 0 w 450215"/>
              <a:gd name="T17" fmla="*/ 214024 h 430530"/>
              <a:gd name="T18" fmla="*/ 1943 w 450215"/>
              <a:gd name="T19" fmla="*/ 257160 h 430530"/>
              <a:gd name="T20" fmla="*/ 7516 w 450215"/>
              <a:gd name="T21" fmla="*/ 297335 h 430530"/>
              <a:gd name="T22" fmla="*/ 16334 w 450215"/>
              <a:gd name="T23" fmla="*/ 333690 h 430530"/>
              <a:gd name="T24" fmla="*/ 28012 w 450215"/>
              <a:gd name="T25" fmla="*/ 365365 h 430530"/>
              <a:gd name="T26" fmla="*/ 42167 w 450215"/>
              <a:gd name="T27" fmla="*/ 391499 h 430530"/>
              <a:gd name="T28" fmla="*/ 58412 w 450215"/>
              <a:gd name="T29" fmla="*/ 411232 h 430530"/>
              <a:gd name="T30" fmla="*/ 76365 w 450215"/>
              <a:gd name="T31" fmla="*/ 423702 h 430530"/>
              <a:gd name="T32" fmla="*/ 95639 w 450215"/>
              <a:gd name="T33" fmla="*/ 428049 h 430530"/>
              <a:gd name="T34" fmla="*/ 114914 w 450215"/>
              <a:gd name="T35" fmla="*/ 423702 h 430530"/>
              <a:gd name="T36" fmla="*/ 132867 w 450215"/>
              <a:gd name="T37" fmla="*/ 411232 h 430530"/>
              <a:gd name="T38" fmla="*/ 149114 w 450215"/>
              <a:gd name="T39" fmla="*/ 391499 h 430530"/>
              <a:gd name="T40" fmla="*/ 163268 w 450215"/>
              <a:gd name="T41" fmla="*/ 365365 h 430530"/>
              <a:gd name="T42" fmla="*/ 174948 w 450215"/>
              <a:gd name="T43" fmla="*/ 333690 h 430530"/>
              <a:gd name="T44" fmla="*/ 183766 w 450215"/>
              <a:gd name="T45" fmla="*/ 297335 h 430530"/>
              <a:gd name="T46" fmla="*/ 189339 w 450215"/>
              <a:gd name="T47" fmla="*/ 257160 h 430530"/>
              <a:gd name="T48" fmla="*/ 191282 w 450215"/>
              <a:gd name="T49" fmla="*/ 214024 h 430530"/>
              <a:gd name="T50" fmla="*/ 189339 w 450215"/>
              <a:gd name="T51" fmla="*/ 170890 h 430530"/>
              <a:gd name="T52" fmla="*/ 183766 w 450215"/>
              <a:gd name="T53" fmla="*/ 130714 h 430530"/>
              <a:gd name="T54" fmla="*/ 174948 w 450215"/>
              <a:gd name="T55" fmla="*/ 94356 h 430530"/>
              <a:gd name="T56" fmla="*/ 163268 w 450215"/>
              <a:gd name="T57" fmla="*/ 62685 h 430530"/>
              <a:gd name="T58" fmla="*/ 149114 w 450215"/>
              <a:gd name="T59" fmla="*/ 36550 h 430530"/>
              <a:gd name="T60" fmla="*/ 132867 w 450215"/>
              <a:gd name="T61" fmla="*/ 16820 h 430530"/>
              <a:gd name="T62" fmla="*/ 114914 w 450215"/>
              <a:gd name="T63" fmla="*/ 4349 h 430530"/>
              <a:gd name="T64" fmla="*/ 95639 w 450215"/>
              <a:gd name="T65" fmla="*/ 0 h 4305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0215"/>
              <a:gd name="T100" fmla="*/ 0 h 430530"/>
              <a:gd name="T101" fmla="*/ 450215 w 450215"/>
              <a:gd name="T102" fmla="*/ 430530 h 4305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0215" h="430530">
                <a:moveTo>
                  <a:pt x="224790" y="0"/>
                </a:moveTo>
                <a:lnTo>
                  <a:pt x="179488" y="4367"/>
                </a:lnTo>
                <a:lnTo>
                  <a:pt x="137293" y="16892"/>
                </a:lnTo>
                <a:lnTo>
                  <a:pt x="99110" y="36712"/>
                </a:lnTo>
                <a:lnTo>
                  <a:pt x="65841" y="62961"/>
                </a:lnTo>
                <a:lnTo>
                  <a:pt x="38392" y="94776"/>
                </a:lnTo>
                <a:lnTo>
                  <a:pt x="17665" y="131293"/>
                </a:lnTo>
                <a:lnTo>
                  <a:pt x="4567" y="171646"/>
                </a:lnTo>
                <a:lnTo>
                  <a:pt x="0" y="214972"/>
                </a:lnTo>
                <a:lnTo>
                  <a:pt x="4567" y="258299"/>
                </a:lnTo>
                <a:lnTo>
                  <a:pt x="17665" y="298652"/>
                </a:lnTo>
                <a:lnTo>
                  <a:pt x="38392" y="335168"/>
                </a:lnTo>
                <a:lnTo>
                  <a:pt x="65841" y="366983"/>
                </a:lnTo>
                <a:lnTo>
                  <a:pt x="99110" y="393233"/>
                </a:lnTo>
                <a:lnTo>
                  <a:pt x="137293" y="413053"/>
                </a:lnTo>
                <a:lnTo>
                  <a:pt x="179488" y="425578"/>
                </a:lnTo>
                <a:lnTo>
                  <a:pt x="224790" y="429945"/>
                </a:lnTo>
                <a:lnTo>
                  <a:pt x="270095" y="425578"/>
                </a:lnTo>
                <a:lnTo>
                  <a:pt x="312293" y="413053"/>
                </a:lnTo>
                <a:lnTo>
                  <a:pt x="350479" y="393233"/>
                </a:lnTo>
                <a:lnTo>
                  <a:pt x="383749" y="366983"/>
                </a:lnTo>
                <a:lnTo>
                  <a:pt x="411199" y="335168"/>
                </a:lnTo>
                <a:lnTo>
                  <a:pt x="431926" y="298652"/>
                </a:lnTo>
                <a:lnTo>
                  <a:pt x="445025" y="258299"/>
                </a:lnTo>
                <a:lnTo>
                  <a:pt x="449592" y="214972"/>
                </a:lnTo>
                <a:lnTo>
                  <a:pt x="445025" y="171646"/>
                </a:lnTo>
                <a:lnTo>
                  <a:pt x="431926" y="131293"/>
                </a:lnTo>
                <a:lnTo>
                  <a:pt x="411199" y="94776"/>
                </a:lnTo>
                <a:lnTo>
                  <a:pt x="383749" y="62961"/>
                </a:lnTo>
                <a:lnTo>
                  <a:pt x="350479" y="36712"/>
                </a:lnTo>
                <a:lnTo>
                  <a:pt x="312293" y="16892"/>
                </a:lnTo>
                <a:lnTo>
                  <a:pt x="270095" y="4367"/>
                </a:lnTo>
                <a:lnTo>
                  <a:pt x="22479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object 22"/>
          <p:cNvSpPr>
            <a:spLocks/>
          </p:cNvSpPr>
          <p:nvPr/>
        </p:nvSpPr>
        <p:spPr bwMode="auto">
          <a:xfrm>
            <a:off x="7126288" y="2508250"/>
            <a:ext cx="520700" cy="611188"/>
          </a:xfrm>
          <a:custGeom>
            <a:avLst/>
            <a:gdLst>
              <a:gd name="T0" fmla="*/ 197011 w 690879"/>
              <a:gd name="T1" fmla="*/ 0 h 610869"/>
              <a:gd name="T2" fmla="*/ 99372 w 690879"/>
              <a:gd name="T3" fmla="*/ 0 h 610869"/>
              <a:gd name="T4" fmla="*/ 79345 w 690879"/>
              <a:gd name="T5" fmla="*/ 4715 h 610869"/>
              <a:gd name="T6" fmla="*/ 60692 w 690879"/>
              <a:gd name="T7" fmla="*/ 18254 h 610869"/>
              <a:gd name="T8" fmla="*/ 43813 w 690879"/>
              <a:gd name="T9" fmla="*/ 39667 h 610869"/>
              <a:gd name="T10" fmla="*/ 29106 w 690879"/>
              <a:gd name="T11" fmla="*/ 68025 h 610869"/>
              <a:gd name="T12" fmla="*/ 16971 w 690879"/>
              <a:gd name="T13" fmla="*/ 102400 h 610869"/>
              <a:gd name="T14" fmla="*/ 7810 w 690879"/>
              <a:gd name="T15" fmla="*/ 141858 h 610869"/>
              <a:gd name="T16" fmla="*/ 2019 w 690879"/>
              <a:gd name="T17" fmla="*/ 185461 h 610869"/>
              <a:gd name="T18" fmla="*/ 0 w 690879"/>
              <a:gd name="T19" fmla="*/ 232272 h 610869"/>
              <a:gd name="T20" fmla="*/ 0 w 690879"/>
              <a:gd name="T21" fmla="*/ 380436 h 610869"/>
              <a:gd name="T22" fmla="*/ 2019 w 690879"/>
              <a:gd name="T23" fmla="*/ 427251 h 610869"/>
              <a:gd name="T24" fmla="*/ 7810 w 690879"/>
              <a:gd name="T25" fmla="*/ 470853 h 610869"/>
              <a:gd name="T26" fmla="*/ 16971 w 690879"/>
              <a:gd name="T27" fmla="*/ 510311 h 610869"/>
              <a:gd name="T28" fmla="*/ 29106 w 690879"/>
              <a:gd name="T29" fmla="*/ 544689 h 610869"/>
              <a:gd name="T30" fmla="*/ 43813 w 690879"/>
              <a:gd name="T31" fmla="*/ 573052 h 610869"/>
              <a:gd name="T32" fmla="*/ 60692 w 690879"/>
              <a:gd name="T33" fmla="*/ 594468 h 610869"/>
              <a:gd name="T34" fmla="*/ 79345 w 690879"/>
              <a:gd name="T35" fmla="*/ 608004 h 610869"/>
              <a:gd name="T36" fmla="*/ 99372 w 690879"/>
              <a:gd name="T37" fmla="*/ 612722 h 610869"/>
              <a:gd name="T38" fmla="*/ 197011 w 690879"/>
              <a:gd name="T39" fmla="*/ 612722 h 610869"/>
              <a:gd name="T40" fmla="*/ 217037 w 690879"/>
              <a:gd name="T41" fmla="*/ 608004 h 610869"/>
              <a:gd name="T42" fmla="*/ 235690 w 690879"/>
              <a:gd name="T43" fmla="*/ 594468 h 610869"/>
              <a:gd name="T44" fmla="*/ 252570 w 690879"/>
              <a:gd name="T45" fmla="*/ 573052 h 610869"/>
              <a:gd name="T46" fmla="*/ 267277 w 690879"/>
              <a:gd name="T47" fmla="*/ 544689 h 610869"/>
              <a:gd name="T48" fmla="*/ 279411 w 690879"/>
              <a:gd name="T49" fmla="*/ 510311 h 610869"/>
              <a:gd name="T50" fmla="*/ 288573 w 690879"/>
              <a:gd name="T51" fmla="*/ 470853 h 610869"/>
              <a:gd name="T52" fmla="*/ 294363 w 690879"/>
              <a:gd name="T53" fmla="*/ 427251 h 610869"/>
              <a:gd name="T54" fmla="*/ 296382 w 690879"/>
              <a:gd name="T55" fmla="*/ 380436 h 610869"/>
              <a:gd name="T56" fmla="*/ 296382 w 690879"/>
              <a:gd name="T57" fmla="*/ 232272 h 610869"/>
              <a:gd name="T58" fmla="*/ 294363 w 690879"/>
              <a:gd name="T59" fmla="*/ 185461 h 610869"/>
              <a:gd name="T60" fmla="*/ 288573 w 690879"/>
              <a:gd name="T61" fmla="*/ 141858 h 610869"/>
              <a:gd name="T62" fmla="*/ 279411 w 690879"/>
              <a:gd name="T63" fmla="*/ 102400 h 610869"/>
              <a:gd name="T64" fmla="*/ 267277 w 690879"/>
              <a:gd name="T65" fmla="*/ 68025 h 610869"/>
              <a:gd name="T66" fmla="*/ 252570 w 690879"/>
              <a:gd name="T67" fmla="*/ 39667 h 610869"/>
              <a:gd name="T68" fmla="*/ 235690 w 690879"/>
              <a:gd name="T69" fmla="*/ 18254 h 610869"/>
              <a:gd name="T70" fmla="*/ 217037 w 690879"/>
              <a:gd name="T71" fmla="*/ 4715 h 610869"/>
              <a:gd name="T72" fmla="*/ 197011 w 690879"/>
              <a:gd name="T73" fmla="*/ 0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459054" y="0"/>
                </a:moveTo>
                <a:lnTo>
                  <a:pt x="231546" y="0"/>
                </a:lnTo>
                <a:lnTo>
                  <a:pt x="184882" y="4703"/>
                </a:lnTo>
                <a:lnTo>
                  <a:pt x="141419" y="18194"/>
                </a:lnTo>
                <a:lnTo>
                  <a:pt x="102088" y="39541"/>
                </a:lnTo>
                <a:lnTo>
                  <a:pt x="67819" y="67814"/>
                </a:lnTo>
                <a:lnTo>
                  <a:pt x="39545" y="102082"/>
                </a:lnTo>
                <a:lnTo>
                  <a:pt x="18196" y="141414"/>
                </a:lnTo>
                <a:lnTo>
                  <a:pt x="4704" y="184879"/>
                </a:lnTo>
                <a:lnTo>
                  <a:pt x="0" y="231546"/>
                </a:lnTo>
                <a:lnTo>
                  <a:pt x="0" y="379247"/>
                </a:lnTo>
                <a:lnTo>
                  <a:pt x="4704" y="425915"/>
                </a:lnTo>
                <a:lnTo>
                  <a:pt x="18196" y="469381"/>
                </a:lnTo>
                <a:lnTo>
                  <a:pt x="39545" y="508715"/>
                </a:lnTo>
                <a:lnTo>
                  <a:pt x="67819" y="542985"/>
                </a:lnTo>
                <a:lnTo>
                  <a:pt x="102088" y="571260"/>
                </a:lnTo>
                <a:lnTo>
                  <a:pt x="141419" y="592609"/>
                </a:lnTo>
                <a:lnTo>
                  <a:pt x="184882" y="606102"/>
                </a:lnTo>
                <a:lnTo>
                  <a:pt x="231546" y="610806"/>
                </a:lnTo>
                <a:lnTo>
                  <a:pt x="459054" y="610806"/>
                </a:lnTo>
                <a:lnTo>
                  <a:pt x="505717" y="606102"/>
                </a:lnTo>
                <a:lnTo>
                  <a:pt x="549181" y="592609"/>
                </a:lnTo>
                <a:lnTo>
                  <a:pt x="588512" y="571260"/>
                </a:lnTo>
                <a:lnTo>
                  <a:pt x="622781" y="542985"/>
                </a:lnTo>
                <a:lnTo>
                  <a:pt x="651055" y="508715"/>
                </a:lnTo>
                <a:lnTo>
                  <a:pt x="672404" y="469381"/>
                </a:lnTo>
                <a:lnTo>
                  <a:pt x="685896" y="425915"/>
                </a:lnTo>
                <a:lnTo>
                  <a:pt x="690600" y="379247"/>
                </a:lnTo>
                <a:lnTo>
                  <a:pt x="690600" y="231546"/>
                </a:lnTo>
                <a:lnTo>
                  <a:pt x="685896" y="184879"/>
                </a:lnTo>
                <a:lnTo>
                  <a:pt x="672404" y="141414"/>
                </a:lnTo>
                <a:lnTo>
                  <a:pt x="651055" y="102082"/>
                </a:lnTo>
                <a:lnTo>
                  <a:pt x="622781" y="67814"/>
                </a:lnTo>
                <a:lnTo>
                  <a:pt x="588512" y="39541"/>
                </a:lnTo>
                <a:lnTo>
                  <a:pt x="549181" y="18194"/>
                </a:lnTo>
                <a:lnTo>
                  <a:pt x="505717" y="4703"/>
                </a:lnTo>
                <a:lnTo>
                  <a:pt x="459054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3" name="object 23"/>
          <p:cNvSpPr>
            <a:spLocks/>
          </p:cNvSpPr>
          <p:nvPr/>
        </p:nvSpPr>
        <p:spPr bwMode="auto">
          <a:xfrm>
            <a:off x="7126288" y="2508250"/>
            <a:ext cx="520700" cy="611188"/>
          </a:xfrm>
          <a:custGeom>
            <a:avLst/>
            <a:gdLst>
              <a:gd name="T0" fmla="*/ 0 w 690879"/>
              <a:gd name="T1" fmla="*/ 232272 h 610869"/>
              <a:gd name="T2" fmla="*/ 2019 w 690879"/>
              <a:gd name="T3" fmla="*/ 185461 h 610869"/>
              <a:gd name="T4" fmla="*/ 7810 w 690879"/>
              <a:gd name="T5" fmla="*/ 141858 h 610869"/>
              <a:gd name="T6" fmla="*/ 16971 w 690879"/>
              <a:gd name="T7" fmla="*/ 102400 h 610869"/>
              <a:gd name="T8" fmla="*/ 29106 w 690879"/>
              <a:gd name="T9" fmla="*/ 68025 h 610869"/>
              <a:gd name="T10" fmla="*/ 43813 w 690879"/>
              <a:gd name="T11" fmla="*/ 39667 h 610869"/>
              <a:gd name="T12" fmla="*/ 60692 w 690879"/>
              <a:gd name="T13" fmla="*/ 18254 h 610869"/>
              <a:gd name="T14" fmla="*/ 79345 w 690879"/>
              <a:gd name="T15" fmla="*/ 4715 h 610869"/>
              <a:gd name="T16" fmla="*/ 99372 w 690879"/>
              <a:gd name="T17" fmla="*/ 0 h 610869"/>
              <a:gd name="T18" fmla="*/ 197011 w 690879"/>
              <a:gd name="T19" fmla="*/ 0 h 610869"/>
              <a:gd name="T20" fmla="*/ 217037 w 690879"/>
              <a:gd name="T21" fmla="*/ 4715 h 610869"/>
              <a:gd name="T22" fmla="*/ 235690 w 690879"/>
              <a:gd name="T23" fmla="*/ 18254 h 610869"/>
              <a:gd name="T24" fmla="*/ 252570 w 690879"/>
              <a:gd name="T25" fmla="*/ 39667 h 610869"/>
              <a:gd name="T26" fmla="*/ 267277 w 690879"/>
              <a:gd name="T27" fmla="*/ 68025 h 610869"/>
              <a:gd name="T28" fmla="*/ 279411 w 690879"/>
              <a:gd name="T29" fmla="*/ 102400 h 610869"/>
              <a:gd name="T30" fmla="*/ 288573 w 690879"/>
              <a:gd name="T31" fmla="*/ 141858 h 610869"/>
              <a:gd name="T32" fmla="*/ 294363 w 690879"/>
              <a:gd name="T33" fmla="*/ 185461 h 610869"/>
              <a:gd name="T34" fmla="*/ 296382 w 690879"/>
              <a:gd name="T35" fmla="*/ 232272 h 610869"/>
              <a:gd name="T36" fmla="*/ 296382 w 690879"/>
              <a:gd name="T37" fmla="*/ 380436 h 610869"/>
              <a:gd name="T38" fmla="*/ 294363 w 690879"/>
              <a:gd name="T39" fmla="*/ 427251 h 610869"/>
              <a:gd name="T40" fmla="*/ 288573 w 690879"/>
              <a:gd name="T41" fmla="*/ 470853 h 610869"/>
              <a:gd name="T42" fmla="*/ 279411 w 690879"/>
              <a:gd name="T43" fmla="*/ 510311 h 610869"/>
              <a:gd name="T44" fmla="*/ 267277 w 690879"/>
              <a:gd name="T45" fmla="*/ 544689 h 610869"/>
              <a:gd name="T46" fmla="*/ 252570 w 690879"/>
              <a:gd name="T47" fmla="*/ 573052 h 610869"/>
              <a:gd name="T48" fmla="*/ 235690 w 690879"/>
              <a:gd name="T49" fmla="*/ 594468 h 610869"/>
              <a:gd name="T50" fmla="*/ 217037 w 690879"/>
              <a:gd name="T51" fmla="*/ 608004 h 610869"/>
              <a:gd name="T52" fmla="*/ 197011 w 690879"/>
              <a:gd name="T53" fmla="*/ 612722 h 610869"/>
              <a:gd name="T54" fmla="*/ 99372 w 690879"/>
              <a:gd name="T55" fmla="*/ 612722 h 610869"/>
              <a:gd name="T56" fmla="*/ 79345 w 690879"/>
              <a:gd name="T57" fmla="*/ 608004 h 610869"/>
              <a:gd name="T58" fmla="*/ 60692 w 690879"/>
              <a:gd name="T59" fmla="*/ 594468 h 610869"/>
              <a:gd name="T60" fmla="*/ 43813 w 690879"/>
              <a:gd name="T61" fmla="*/ 573052 h 610869"/>
              <a:gd name="T62" fmla="*/ 29106 w 690879"/>
              <a:gd name="T63" fmla="*/ 544689 h 610869"/>
              <a:gd name="T64" fmla="*/ 16971 w 690879"/>
              <a:gd name="T65" fmla="*/ 510311 h 610869"/>
              <a:gd name="T66" fmla="*/ 7810 w 690879"/>
              <a:gd name="T67" fmla="*/ 470853 h 610869"/>
              <a:gd name="T68" fmla="*/ 2019 w 690879"/>
              <a:gd name="T69" fmla="*/ 427251 h 610869"/>
              <a:gd name="T70" fmla="*/ 0 w 690879"/>
              <a:gd name="T71" fmla="*/ 380436 h 610869"/>
              <a:gd name="T72" fmla="*/ 0 w 690879"/>
              <a:gd name="T73" fmla="*/ 232272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0" y="231546"/>
                </a:moveTo>
                <a:lnTo>
                  <a:pt x="4704" y="184879"/>
                </a:lnTo>
                <a:lnTo>
                  <a:pt x="18196" y="141414"/>
                </a:lnTo>
                <a:lnTo>
                  <a:pt x="39545" y="102082"/>
                </a:lnTo>
                <a:lnTo>
                  <a:pt x="67819" y="67814"/>
                </a:lnTo>
                <a:lnTo>
                  <a:pt x="102088" y="39541"/>
                </a:lnTo>
                <a:lnTo>
                  <a:pt x="141419" y="18194"/>
                </a:lnTo>
                <a:lnTo>
                  <a:pt x="184882" y="4703"/>
                </a:lnTo>
                <a:lnTo>
                  <a:pt x="231546" y="0"/>
                </a:lnTo>
                <a:lnTo>
                  <a:pt x="459054" y="0"/>
                </a:lnTo>
                <a:lnTo>
                  <a:pt x="505717" y="4703"/>
                </a:lnTo>
                <a:lnTo>
                  <a:pt x="549181" y="18194"/>
                </a:lnTo>
                <a:lnTo>
                  <a:pt x="588512" y="39541"/>
                </a:lnTo>
                <a:lnTo>
                  <a:pt x="622781" y="67814"/>
                </a:lnTo>
                <a:lnTo>
                  <a:pt x="651055" y="102082"/>
                </a:lnTo>
                <a:lnTo>
                  <a:pt x="672404" y="141414"/>
                </a:lnTo>
                <a:lnTo>
                  <a:pt x="685896" y="184879"/>
                </a:lnTo>
                <a:lnTo>
                  <a:pt x="690600" y="231546"/>
                </a:lnTo>
                <a:lnTo>
                  <a:pt x="690600" y="379247"/>
                </a:lnTo>
                <a:lnTo>
                  <a:pt x="685896" y="425915"/>
                </a:lnTo>
                <a:lnTo>
                  <a:pt x="672404" y="469381"/>
                </a:lnTo>
                <a:lnTo>
                  <a:pt x="651055" y="508715"/>
                </a:lnTo>
                <a:lnTo>
                  <a:pt x="622781" y="542985"/>
                </a:lnTo>
                <a:lnTo>
                  <a:pt x="588512" y="571260"/>
                </a:lnTo>
                <a:lnTo>
                  <a:pt x="549181" y="592609"/>
                </a:lnTo>
                <a:lnTo>
                  <a:pt x="505717" y="606102"/>
                </a:lnTo>
                <a:lnTo>
                  <a:pt x="459054" y="610806"/>
                </a:lnTo>
                <a:lnTo>
                  <a:pt x="231546" y="610806"/>
                </a:lnTo>
                <a:lnTo>
                  <a:pt x="184882" y="606102"/>
                </a:lnTo>
                <a:lnTo>
                  <a:pt x="141419" y="592609"/>
                </a:lnTo>
                <a:lnTo>
                  <a:pt x="102088" y="571260"/>
                </a:lnTo>
                <a:lnTo>
                  <a:pt x="67819" y="542985"/>
                </a:lnTo>
                <a:lnTo>
                  <a:pt x="39545" y="508715"/>
                </a:lnTo>
                <a:lnTo>
                  <a:pt x="18196" y="469381"/>
                </a:lnTo>
                <a:lnTo>
                  <a:pt x="4704" y="425915"/>
                </a:lnTo>
                <a:lnTo>
                  <a:pt x="0" y="379247"/>
                </a:lnTo>
                <a:lnTo>
                  <a:pt x="0" y="23154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object 24"/>
          <p:cNvSpPr>
            <a:spLocks/>
          </p:cNvSpPr>
          <p:nvPr/>
        </p:nvSpPr>
        <p:spPr bwMode="auto">
          <a:xfrm>
            <a:off x="7126288" y="2840038"/>
            <a:ext cx="520700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914 w 690879"/>
              <a:gd name="T5" fmla="*/ 259656 h 298450"/>
              <a:gd name="T6" fmla="*/ 32556 w 690879"/>
              <a:gd name="T7" fmla="*/ 279327 h 298450"/>
              <a:gd name="T8" fmla="*/ 55505 w 690879"/>
              <a:gd name="T9" fmla="*/ 287018 h 298450"/>
              <a:gd name="T10" fmla="*/ 83021 w 690879"/>
              <a:gd name="T11" fmla="*/ 292881 h 298450"/>
              <a:gd name="T12" fmla="*/ 114212 w 690879"/>
              <a:gd name="T13" fmla="*/ 296617 h 298450"/>
              <a:gd name="T14" fmla="*/ 148191 w 690879"/>
              <a:gd name="T15" fmla="*/ 297929 h 298450"/>
              <a:gd name="T16" fmla="*/ 182170 w 690879"/>
              <a:gd name="T17" fmla="*/ 296617 h 298450"/>
              <a:gd name="T18" fmla="*/ 213362 w 690879"/>
              <a:gd name="T19" fmla="*/ 292881 h 298450"/>
              <a:gd name="T20" fmla="*/ 240877 w 690879"/>
              <a:gd name="T21" fmla="*/ 287018 h 298450"/>
              <a:gd name="T22" fmla="*/ 263826 w 690879"/>
              <a:gd name="T23" fmla="*/ 279327 h 298450"/>
              <a:gd name="T24" fmla="*/ 281320 w 690879"/>
              <a:gd name="T25" fmla="*/ 270107 h 298450"/>
              <a:gd name="T26" fmla="*/ 296382 w 690879"/>
              <a:gd name="T27" fmla="*/ 248272 h 298450"/>
              <a:gd name="T28" fmla="*/ 296382 w 690879"/>
              <a:gd name="T29" fmla="*/ 49656 h 298450"/>
              <a:gd name="T30" fmla="*/ 148191 w 690879"/>
              <a:gd name="T31" fmla="*/ 49656 h 298450"/>
              <a:gd name="T32" fmla="*/ 114212 w 690879"/>
              <a:gd name="T33" fmla="*/ 48345 h 298450"/>
              <a:gd name="T34" fmla="*/ 83021 w 690879"/>
              <a:gd name="T35" fmla="*/ 44608 h 298450"/>
              <a:gd name="T36" fmla="*/ 55505 w 690879"/>
              <a:gd name="T37" fmla="*/ 38746 h 298450"/>
              <a:gd name="T38" fmla="*/ 32556 w 690879"/>
              <a:gd name="T39" fmla="*/ 31055 h 298450"/>
              <a:gd name="T40" fmla="*/ 15062 w 690879"/>
              <a:gd name="T41" fmla="*/ 21835 h 298450"/>
              <a:gd name="T42" fmla="*/ 3914 w 690879"/>
              <a:gd name="T43" fmla="*/ 11384 h 298450"/>
              <a:gd name="T44" fmla="*/ 0 w 690879"/>
              <a:gd name="T45" fmla="*/ 0 h 298450"/>
              <a:gd name="T46" fmla="*/ 296382 w 690879"/>
              <a:gd name="T47" fmla="*/ 0 h 298450"/>
              <a:gd name="T48" fmla="*/ 281320 w 690879"/>
              <a:gd name="T49" fmla="*/ 21835 h 298450"/>
              <a:gd name="T50" fmla="*/ 263826 w 690879"/>
              <a:gd name="T51" fmla="*/ 31055 h 298450"/>
              <a:gd name="T52" fmla="*/ 240877 w 690879"/>
              <a:gd name="T53" fmla="*/ 38746 h 298450"/>
              <a:gd name="T54" fmla="*/ 213362 w 690879"/>
              <a:gd name="T55" fmla="*/ 44608 h 298450"/>
              <a:gd name="T56" fmla="*/ 182170 w 690879"/>
              <a:gd name="T57" fmla="*/ 48345 h 298450"/>
              <a:gd name="T58" fmla="*/ 148191 w 690879"/>
              <a:gd name="T59" fmla="*/ 49656 h 298450"/>
              <a:gd name="T60" fmla="*/ 296382 w 690879"/>
              <a:gd name="T61" fmla="*/ 49656 h 298450"/>
              <a:gd name="T62" fmla="*/ 296382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6"/>
                </a:lnTo>
                <a:lnTo>
                  <a:pt x="345300" y="49656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6"/>
                </a:lnTo>
                <a:lnTo>
                  <a:pt x="690600" y="49656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5" name="object 25"/>
          <p:cNvSpPr>
            <a:spLocks/>
          </p:cNvSpPr>
          <p:nvPr/>
        </p:nvSpPr>
        <p:spPr bwMode="auto">
          <a:xfrm>
            <a:off x="7126288" y="2840038"/>
            <a:ext cx="520700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914 w 690879"/>
              <a:gd name="T5" fmla="*/ 11384 h 298450"/>
              <a:gd name="T6" fmla="*/ 15062 w 690879"/>
              <a:gd name="T7" fmla="*/ 21835 h 298450"/>
              <a:gd name="T8" fmla="*/ 32556 w 690879"/>
              <a:gd name="T9" fmla="*/ 31055 h 298450"/>
              <a:gd name="T10" fmla="*/ 55505 w 690879"/>
              <a:gd name="T11" fmla="*/ 38746 h 298450"/>
              <a:gd name="T12" fmla="*/ 83021 w 690879"/>
              <a:gd name="T13" fmla="*/ 44608 h 298450"/>
              <a:gd name="T14" fmla="*/ 114212 w 690879"/>
              <a:gd name="T15" fmla="*/ 48345 h 298450"/>
              <a:gd name="T16" fmla="*/ 148191 w 690879"/>
              <a:gd name="T17" fmla="*/ 49656 h 298450"/>
              <a:gd name="T18" fmla="*/ 182170 w 690879"/>
              <a:gd name="T19" fmla="*/ 48345 h 298450"/>
              <a:gd name="T20" fmla="*/ 213362 w 690879"/>
              <a:gd name="T21" fmla="*/ 44608 h 298450"/>
              <a:gd name="T22" fmla="*/ 240877 w 690879"/>
              <a:gd name="T23" fmla="*/ 38746 h 298450"/>
              <a:gd name="T24" fmla="*/ 263826 w 690879"/>
              <a:gd name="T25" fmla="*/ 31055 h 298450"/>
              <a:gd name="T26" fmla="*/ 281320 w 690879"/>
              <a:gd name="T27" fmla="*/ 21835 h 298450"/>
              <a:gd name="T28" fmla="*/ 296382 w 690879"/>
              <a:gd name="T29" fmla="*/ 0 h 298450"/>
              <a:gd name="T30" fmla="*/ 296382 w 690879"/>
              <a:gd name="T31" fmla="*/ 248272 h 298450"/>
              <a:gd name="T32" fmla="*/ 281320 w 690879"/>
              <a:gd name="T33" fmla="*/ 270107 h 298450"/>
              <a:gd name="T34" fmla="*/ 263826 w 690879"/>
              <a:gd name="T35" fmla="*/ 279327 h 298450"/>
              <a:gd name="T36" fmla="*/ 240877 w 690879"/>
              <a:gd name="T37" fmla="*/ 287018 h 298450"/>
              <a:gd name="T38" fmla="*/ 213362 w 690879"/>
              <a:gd name="T39" fmla="*/ 292881 h 298450"/>
              <a:gd name="T40" fmla="*/ 182170 w 690879"/>
              <a:gd name="T41" fmla="*/ 296617 h 298450"/>
              <a:gd name="T42" fmla="*/ 148191 w 690879"/>
              <a:gd name="T43" fmla="*/ 297929 h 298450"/>
              <a:gd name="T44" fmla="*/ 114212 w 690879"/>
              <a:gd name="T45" fmla="*/ 296617 h 298450"/>
              <a:gd name="T46" fmla="*/ 83021 w 690879"/>
              <a:gd name="T47" fmla="*/ 292881 h 298450"/>
              <a:gd name="T48" fmla="*/ 55505 w 690879"/>
              <a:gd name="T49" fmla="*/ 287018 h 298450"/>
              <a:gd name="T50" fmla="*/ 32556 w 690879"/>
              <a:gd name="T51" fmla="*/ 279327 h 298450"/>
              <a:gd name="T52" fmla="*/ 15062 w 690879"/>
              <a:gd name="T53" fmla="*/ 270107 h 298450"/>
              <a:gd name="T54" fmla="*/ 3914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6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6" name="object 26"/>
          <p:cNvSpPr>
            <a:spLocks/>
          </p:cNvSpPr>
          <p:nvPr/>
        </p:nvSpPr>
        <p:spPr bwMode="auto">
          <a:xfrm>
            <a:off x="7737475" y="2081213"/>
            <a:ext cx="338138" cy="430212"/>
          </a:xfrm>
          <a:custGeom>
            <a:avLst/>
            <a:gdLst>
              <a:gd name="T0" fmla="*/ 95639 w 450215"/>
              <a:gd name="T1" fmla="*/ 0 h 430530"/>
              <a:gd name="T2" fmla="*/ 76365 w 450215"/>
              <a:gd name="T3" fmla="*/ 4349 h 430530"/>
              <a:gd name="T4" fmla="*/ 58413 w 450215"/>
              <a:gd name="T5" fmla="*/ 16820 h 430530"/>
              <a:gd name="T6" fmla="*/ 42167 w 450215"/>
              <a:gd name="T7" fmla="*/ 36550 h 430530"/>
              <a:gd name="T8" fmla="*/ 28013 w 450215"/>
              <a:gd name="T9" fmla="*/ 62684 h 430530"/>
              <a:gd name="T10" fmla="*/ 16334 w 450215"/>
              <a:gd name="T11" fmla="*/ 94356 h 430530"/>
              <a:gd name="T12" fmla="*/ 7516 w 450215"/>
              <a:gd name="T13" fmla="*/ 130711 h 430530"/>
              <a:gd name="T14" fmla="*/ 1943 w 450215"/>
              <a:gd name="T15" fmla="*/ 170887 h 430530"/>
              <a:gd name="T16" fmla="*/ 0 w 450215"/>
              <a:gd name="T17" fmla="*/ 214021 h 430530"/>
              <a:gd name="T18" fmla="*/ 1943 w 450215"/>
              <a:gd name="T19" fmla="*/ 257156 h 430530"/>
              <a:gd name="T20" fmla="*/ 7516 w 450215"/>
              <a:gd name="T21" fmla="*/ 297331 h 430530"/>
              <a:gd name="T22" fmla="*/ 16334 w 450215"/>
              <a:gd name="T23" fmla="*/ 333685 h 430530"/>
              <a:gd name="T24" fmla="*/ 28013 w 450215"/>
              <a:gd name="T25" fmla="*/ 365360 h 430530"/>
              <a:gd name="T26" fmla="*/ 42167 w 450215"/>
              <a:gd name="T27" fmla="*/ 391494 h 430530"/>
              <a:gd name="T28" fmla="*/ 58413 w 450215"/>
              <a:gd name="T29" fmla="*/ 411226 h 430530"/>
              <a:gd name="T30" fmla="*/ 76365 w 450215"/>
              <a:gd name="T31" fmla="*/ 423696 h 430530"/>
              <a:gd name="T32" fmla="*/ 95639 w 450215"/>
              <a:gd name="T33" fmla="*/ 428043 h 430530"/>
              <a:gd name="T34" fmla="*/ 114914 w 450215"/>
              <a:gd name="T35" fmla="*/ 423696 h 430530"/>
              <a:gd name="T36" fmla="*/ 132868 w 450215"/>
              <a:gd name="T37" fmla="*/ 411226 h 430530"/>
              <a:gd name="T38" fmla="*/ 149114 w 450215"/>
              <a:gd name="T39" fmla="*/ 391494 h 430530"/>
              <a:gd name="T40" fmla="*/ 163270 w 450215"/>
              <a:gd name="T41" fmla="*/ 365360 h 430530"/>
              <a:gd name="T42" fmla="*/ 174949 w 450215"/>
              <a:gd name="T43" fmla="*/ 333685 h 430530"/>
              <a:gd name="T44" fmla="*/ 183767 w 450215"/>
              <a:gd name="T45" fmla="*/ 297331 h 430530"/>
              <a:gd name="T46" fmla="*/ 189340 w 450215"/>
              <a:gd name="T47" fmla="*/ 257156 h 430530"/>
              <a:gd name="T48" fmla="*/ 191283 w 450215"/>
              <a:gd name="T49" fmla="*/ 214021 h 430530"/>
              <a:gd name="T50" fmla="*/ 189340 w 450215"/>
              <a:gd name="T51" fmla="*/ 170887 h 430530"/>
              <a:gd name="T52" fmla="*/ 183767 w 450215"/>
              <a:gd name="T53" fmla="*/ 130711 h 430530"/>
              <a:gd name="T54" fmla="*/ 174949 w 450215"/>
              <a:gd name="T55" fmla="*/ 94356 h 430530"/>
              <a:gd name="T56" fmla="*/ 163270 w 450215"/>
              <a:gd name="T57" fmla="*/ 62684 h 430530"/>
              <a:gd name="T58" fmla="*/ 149114 w 450215"/>
              <a:gd name="T59" fmla="*/ 36550 h 430530"/>
              <a:gd name="T60" fmla="*/ 132868 w 450215"/>
              <a:gd name="T61" fmla="*/ 16820 h 430530"/>
              <a:gd name="T62" fmla="*/ 114914 w 450215"/>
              <a:gd name="T63" fmla="*/ 4349 h 430530"/>
              <a:gd name="T64" fmla="*/ 95639 w 450215"/>
              <a:gd name="T65" fmla="*/ 0 h 4305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0215"/>
              <a:gd name="T100" fmla="*/ 0 h 430530"/>
              <a:gd name="T101" fmla="*/ 450215 w 450215"/>
              <a:gd name="T102" fmla="*/ 430530 h 4305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0215" h="430530">
                <a:moveTo>
                  <a:pt x="224790" y="0"/>
                </a:moveTo>
                <a:lnTo>
                  <a:pt x="179488" y="4367"/>
                </a:lnTo>
                <a:lnTo>
                  <a:pt x="137293" y="16892"/>
                </a:lnTo>
                <a:lnTo>
                  <a:pt x="99110" y="36712"/>
                </a:lnTo>
                <a:lnTo>
                  <a:pt x="65841" y="62961"/>
                </a:lnTo>
                <a:lnTo>
                  <a:pt x="38392" y="94776"/>
                </a:lnTo>
                <a:lnTo>
                  <a:pt x="17665" y="131293"/>
                </a:lnTo>
                <a:lnTo>
                  <a:pt x="4567" y="171646"/>
                </a:lnTo>
                <a:lnTo>
                  <a:pt x="0" y="214972"/>
                </a:lnTo>
                <a:lnTo>
                  <a:pt x="4567" y="258299"/>
                </a:lnTo>
                <a:lnTo>
                  <a:pt x="17665" y="298652"/>
                </a:lnTo>
                <a:lnTo>
                  <a:pt x="38392" y="335168"/>
                </a:lnTo>
                <a:lnTo>
                  <a:pt x="65841" y="366983"/>
                </a:lnTo>
                <a:lnTo>
                  <a:pt x="99110" y="393233"/>
                </a:lnTo>
                <a:lnTo>
                  <a:pt x="137293" y="413053"/>
                </a:lnTo>
                <a:lnTo>
                  <a:pt x="179488" y="425578"/>
                </a:lnTo>
                <a:lnTo>
                  <a:pt x="224790" y="429945"/>
                </a:lnTo>
                <a:lnTo>
                  <a:pt x="270095" y="425578"/>
                </a:lnTo>
                <a:lnTo>
                  <a:pt x="312293" y="413053"/>
                </a:lnTo>
                <a:lnTo>
                  <a:pt x="350479" y="393233"/>
                </a:lnTo>
                <a:lnTo>
                  <a:pt x="383749" y="366983"/>
                </a:lnTo>
                <a:lnTo>
                  <a:pt x="411199" y="335168"/>
                </a:lnTo>
                <a:lnTo>
                  <a:pt x="431926" y="298652"/>
                </a:lnTo>
                <a:lnTo>
                  <a:pt x="445025" y="258299"/>
                </a:lnTo>
                <a:lnTo>
                  <a:pt x="449592" y="214972"/>
                </a:lnTo>
                <a:lnTo>
                  <a:pt x="445025" y="171646"/>
                </a:lnTo>
                <a:lnTo>
                  <a:pt x="431926" y="131293"/>
                </a:lnTo>
                <a:lnTo>
                  <a:pt x="411199" y="94776"/>
                </a:lnTo>
                <a:lnTo>
                  <a:pt x="383749" y="62961"/>
                </a:lnTo>
                <a:lnTo>
                  <a:pt x="350479" y="36712"/>
                </a:lnTo>
                <a:lnTo>
                  <a:pt x="312293" y="16892"/>
                </a:lnTo>
                <a:lnTo>
                  <a:pt x="270095" y="4367"/>
                </a:lnTo>
                <a:lnTo>
                  <a:pt x="22479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7" name="object 27"/>
          <p:cNvSpPr>
            <a:spLocks/>
          </p:cNvSpPr>
          <p:nvPr/>
        </p:nvSpPr>
        <p:spPr bwMode="auto">
          <a:xfrm>
            <a:off x="7646988" y="2514600"/>
            <a:ext cx="519112" cy="611188"/>
          </a:xfrm>
          <a:custGeom>
            <a:avLst/>
            <a:gdLst>
              <a:gd name="T0" fmla="*/ 195811 w 690879"/>
              <a:gd name="T1" fmla="*/ 0 h 610869"/>
              <a:gd name="T2" fmla="*/ 98767 w 690879"/>
              <a:gd name="T3" fmla="*/ 0 h 610869"/>
              <a:gd name="T4" fmla="*/ 78862 w 690879"/>
              <a:gd name="T5" fmla="*/ 4715 h 610869"/>
              <a:gd name="T6" fmla="*/ 60323 w 690879"/>
              <a:gd name="T7" fmla="*/ 18254 h 610869"/>
              <a:gd name="T8" fmla="*/ 43546 w 690879"/>
              <a:gd name="T9" fmla="*/ 39667 h 610869"/>
              <a:gd name="T10" fmla="*/ 28929 w 690879"/>
              <a:gd name="T11" fmla="*/ 68025 h 610869"/>
              <a:gd name="T12" fmla="*/ 16868 w 690879"/>
              <a:gd name="T13" fmla="*/ 102400 h 610869"/>
              <a:gd name="T14" fmla="*/ 7762 w 690879"/>
              <a:gd name="T15" fmla="*/ 141858 h 610869"/>
              <a:gd name="T16" fmla="*/ 2007 w 690879"/>
              <a:gd name="T17" fmla="*/ 185461 h 610869"/>
              <a:gd name="T18" fmla="*/ 0 w 690879"/>
              <a:gd name="T19" fmla="*/ 232272 h 610869"/>
              <a:gd name="T20" fmla="*/ 0 w 690879"/>
              <a:gd name="T21" fmla="*/ 380436 h 610869"/>
              <a:gd name="T22" fmla="*/ 2007 w 690879"/>
              <a:gd name="T23" fmla="*/ 427251 h 610869"/>
              <a:gd name="T24" fmla="*/ 7762 w 690879"/>
              <a:gd name="T25" fmla="*/ 470853 h 610869"/>
              <a:gd name="T26" fmla="*/ 16868 w 690879"/>
              <a:gd name="T27" fmla="*/ 510311 h 610869"/>
              <a:gd name="T28" fmla="*/ 28929 w 690879"/>
              <a:gd name="T29" fmla="*/ 544689 h 610869"/>
              <a:gd name="T30" fmla="*/ 43546 w 690879"/>
              <a:gd name="T31" fmla="*/ 573052 h 610869"/>
              <a:gd name="T32" fmla="*/ 60323 w 690879"/>
              <a:gd name="T33" fmla="*/ 594468 h 610869"/>
              <a:gd name="T34" fmla="*/ 78862 w 690879"/>
              <a:gd name="T35" fmla="*/ 608004 h 610869"/>
              <a:gd name="T36" fmla="*/ 98767 w 690879"/>
              <a:gd name="T37" fmla="*/ 612722 h 610869"/>
              <a:gd name="T38" fmla="*/ 195811 w 690879"/>
              <a:gd name="T39" fmla="*/ 612722 h 610869"/>
              <a:gd name="T40" fmla="*/ 215715 w 690879"/>
              <a:gd name="T41" fmla="*/ 608004 h 610869"/>
              <a:gd name="T42" fmla="*/ 234254 w 690879"/>
              <a:gd name="T43" fmla="*/ 594468 h 610869"/>
              <a:gd name="T44" fmla="*/ 251032 w 690879"/>
              <a:gd name="T45" fmla="*/ 573052 h 610869"/>
              <a:gd name="T46" fmla="*/ 265649 w 690879"/>
              <a:gd name="T47" fmla="*/ 544689 h 610869"/>
              <a:gd name="T48" fmla="*/ 277710 w 690879"/>
              <a:gd name="T49" fmla="*/ 510311 h 610869"/>
              <a:gd name="T50" fmla="*/ 286816 w 690879"/>
              <a:gd name="T51" fmla="*/ 470853 h 610869"/>
              <a:gd name="T52" fmla="*/ 292570 w 690879"/>
              <a:gd name="T53" fmla="*/ 427251 h 610869"/>
              <a:gd name="T54" fmla="*/ 294577 w 690879"/>
              <a:gd name="T55" fmla="*/ 380436 h 610869"/>
              <a:gd name="T56" fmla="*/ 294577 w 690879"/>
              <a:gd name="T57" fmla="*/ 232272 h 610869"/>
              <a:gd name="T58" fmla="*/ 292570 w 690879"/>
              <a:gd name="T59" fmla="*/ 185461 h 610869"/>
              <a:gd name="T60" fmla="*/ 286816 w 690879"/>
              <a:gd name="T61" fmla="*/ 141858 h 610869"/>
              <a:gd name="T62" fmla="*/ 277710 w 690879"/>
              <a:gd name="T63" fmla="*/ 102400 h 610869"/>
              <a:gd name="T64" fmla="*/ 265649 w 690879"/>
              <a:gd name="T65" fmla="*/ 68025 h 610869"/>
              <a:gd name="T66" fmla="*/ 251032 w 690879"/>
              <a:gd name="T67" fmla="*/ 39667 h 610869"/>
              <a:gd name="T68" fmla="*/ 234254 w 690879"/>
              <a:gd name="T69" fmla="*/ 18254 h 610869"/>
              <a:gd name="T70" fmla="*/ 215715 w 690879"/>
              <a:gd name="T71" fmla="*/ 4715 h 610869"/>
              <a:gd name="T72" fmla="*/ 195811 w 690879"/>
              <a:gd name="T73" fmla="*/ 0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459054" y="0"/>
                </a:moveTo>
                <a:lnTo>
                  <a:pt x="231546" y="0"/>
                </a:lnTo>
                <a:lnTo>
                  <a:pt x="184882" y="4703"/>
                </a:lnTo>
                <a:lnTo>
                  <a:pt x="141419" y="18194"/>
                </a:lnTo>
                <a:lnTo>
                  <a:pt x="102088" y="39541"/>
                </a:lnTo>
                <a:lnTo>
                  <a:pt x="67819" y="67814"/>
                </a:lnTo>
                <a:lnTo>
                  <a:pt x="39545" y="102082"/>
                </a:lnTo>
                <a:lnTo>
                  <a:pt x="18196" y="141414"/>
                </a:lnTo>
                <a:lnTo>
                  <a:pt x="4704" y="184879"/>
                </a:lnTo>
                <a:lnTo>
                  <a:pt x="0" y="231546"/>
                </a:lnTo>
                <a:lnTo>
                  <a:pt x="0" y="379247"/>
                </a:lnTo>
                <a:lnTo>
                  <a:pt x="4704" y="425915"/>
                </a:lnTo>
                <a:lnTo>
                  <a:pt x="18196" y="469381"/>
                </a:lnTo>
                <a:lnTo>
                  <a:pt x="39545" y="508715"/>
                </a:lnTo>
                <a:lnTo>
                  <a:pt x="67819" y="542985"/>
                </a:lnTo>
                <a:lnTo>
                  <a:pt x="102088" y="571260"/>
                </a:lnTo>
                <a:lnTo>
                  <a:pt x="141419" y="592609"/>
                </a:lnTo>
                <a:lnTo>
                  <a:pt x="184882" y="606102"/>
                </a:lnTo>
                <a:lnTo>
                  <a:pt x="231546" y="610806"/>
                </a:lnTo>
                <a:lnTo>
                  <a:pt x="459054" y="610806"/>
                </a:lnTo>
                <a:lnTo>
                  <a:pt x="505717" y="606102"/>
                </a:lnTo>
                <a:lnTo>
                  <a:pt x="549181" y="592609"/>
                </a:lnTo>
                <a:lnTo>
                  <a:pt x="588512" y="571260"/>
                </a:lnTo>
                <a:lnTo>
                  <a:pt x="622781" y="542985"/>
                </a:lnTo>
                <a:lnTo>
                  <a:pt x="651055" y="508715"/>
                </a:lnTo>
                <a:lnTo>
                  <a:pt x="672404" y="469381"/>
                </a:lnTo>
                <a:lnTo>
                  <a:pt x="685896" y="425915"/>
                </a:lnTo>
                <a:lnTo>
                  <a:pt x="690600" y="379247"/>
                </a:lnTo>
                <a:lnTo>
                  <a:pt x="690600" y="231546"/>
                </a:lnTo>
                <a:lnTo>
                  <a:pt x="685896" y="184879"/>
                </a:lnTo>
                <a:lnTo>
                  <a:pt x="672404" y="141414"/>
                </a:lnTo>
                <a:lnTo>
                  <a:pt x="651055" y="102082"/>
                </a:lnTo>
                <a:lnTo>
                  <a:pt x="622781" y="67814"/>
                </a:lnTo>
                <a:lnTo>
                  <a:pt x="588512" y="39541"/>
                </a:lnTo>
                <a:lnTo>
                  <a:pt x="549181" y="18194"/>
                </a:lnTo>
                <a:lnTo>
                  <a:pt x="505717" y="4703"/>
                </a:lnTo>
                <a:lnTo>
                  <a:pt x="459054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8" name="object 28"/>
          <p:cNvSpPr>
            <a:spLocks/>
          </p:cNvSpPr>
          <p:nvPr/>
        </p:nvSpPr>
        <p:spPr bwMode="auto">
          <a:xfrm>
            <a:off x="7646988" y="2514600"/>
            <a:ext cx="519112" cy="611188"/>
          </a:xfrm>
          <a:custGeom>
            <a:avLst/>
            <a:gdLst>
              <a:gd name="T0" fmla="*/ 0 w 690879"/>
              <a:gd name="T1" fmla="*/ 232272 h 610869"/>
              <a:gd name="T2" fmla="*/ 2007 w 690879"/>
              <a:gd name="T3" fmla="*/ 185461 h 610869"/>
              <a:gd name="T4" fmla="*/ 7762 w 690879"/>
              <a:gd name="T5" fmla="*/ 141858 h 610869"/>
              <a:gd name="T6" fmla="*/ 16868 w 690879"/>
              <a:gd name="T7" fmla="*/ 102400 h 610869"/>
              <a:gd name="T8" fmla="*/ 28929 w 690879"/>
              <a:gd name="T9" fmla="*/ 68025 h 610869"/>
              <a:gd name="T10" fmla="*/ 43546 w 690879"/>
              <a:gd name="T11" fmla="*/ 39667 h 610869"/>
              <a:gd name="T12" fmla="*/ 60323 w 690879"/>
              <a:gd name="T13" fmla="*/ 18254 h 610869"/>
              <a:gd name="T14" fmla="*/ 78862 w 690879"/>
              <a:gd name="T15" fmla="*/ 4715 h 610869"/>
              <a:gd name="T16" fmla="*/ 98767 w 690879"/>
              <a:gd name="T17" fmla="*/ 0 h 610869"/>
              <a:gd name="T18" fmla="*/ 195811 w 690879"/>
              <a:gd name="T19" fmla="*/ 0 h 610869"/>
              <a:gd name="T20" fmla="*/ 215715 w 690879"/>
              <a:gd name="T21" fmla="*/ 4715 h 610869"/>
              <a:gd name="T22" fmla="*/ 234254 w 690879"/>
              <a:gd name="T23" fmla="*/ 18254 h 610869"/>
              <a:gd name="T24" fmla="*/ 251032 w 690879"/>
              <a:gd name="T25" fmla="*/ 39667 h 610869"/>
              <a:gd name="T26" fmla="*/ 265649 w 690879"/>
              <a:gd name="T27" fmla="*/ 68025 h 610869"/>
              <a:gd name="T28" fmla="*/ 277710 w 690879"/>
              <a:gd name="T29" fmla="*/ 102400 h 610869"/>
              <a:gd name="T30" fmla="*/ 286816 w 690879"/>
              <a:gd name="T31" fmla="*/ 141858 h 610869"/>
              <a:gd name="T32" fmla="*/ 292570 w 690879"/>
              <a:gd name="T33" fmla="*/ 185461 h 610869"/>
              <a:gd name="T34" fmla="*/ 294577 w 690879"/>
              <a:gd name="T35" fmla="*/ 232272 h 610869"/>
              <a:gd name="T36" fmla="*/ 294577 w 690879"/>
              <a:gd name="T37" fmla="*/ 380436 h 610869"/>
              <a:gd name="T38" fmla="*/ 292570 w 690879"/>
              <a:gd name="T39" fmla="*/ 427251 h 610869"/>
              <a:gd name="T40" fmla="*/ 286816 w 690879"/>
              <a:gd name="T41" fmla="*/ 470853 h 610869"/>
              <a:gd name="T42" fmla="*/ 277710 w 690879"/>
              <a:gd name="T43" fmla="*/ 510311 h 610869"/>
              <a:gd name="T44" fmla="*/ 265649 w 690879"/>
              <a:gd name="T45" fmla="*/ 544689 h 610869"/>
              <a:gd name="T46" fmla="*/ 251032 w 690879"/>
              <a:gd name="T47" fmla="*/ 573052 h 610869"/>
              <a:gd name="T48" fmla="*/ 234254 w 690879"/>
              <a:gd name="T49" fmla="*/ 594468 h 610869"/>
              <a:gd name="T50" fmla="*/ 215715 w 690879"/>
              <a:gd name="T51" fmla="*/ 608004 h 610869"/>
              <a:gd name="T52" fmla="*/ 195811 w 690879"/>
              <a:gd name="T53" fmla="*/ 612722 h 610869"/>
              <a:gd name="T54" fmla="*/ 98767 w 690879"/>
              <a:gd name="T55" fmla="*/ 612722 h 610869"/>
              <a:gd name="T56" fmla="*/ 78862 w 690879"/>
              <a:gd name="T57" fmla="*/ 608004 h 610869"/>
              <a:gd name="T58" fmla="*/ 60323 w 690879"/>
              <a:gd name="T59" fmla="*/ 594468 h 610869"/>
              <a:gd name="T60" fmla="*/ 43546 w 690879"/>
              <a:gd name="T61" fmla="*/ 573052 h 610869"/>
              <a:gd name="T62" fmla="*/ 28929 w 690879"/>
              <a:gd name="T63" fmla="*/ 544689 h 610869"/>
              <a:gd name="T64" fmla="*/ 16868 w 690879"/>
              <a:gd name="T65" fmla="*/ 510311 h 610869"/>
              <a:gd name="T66" fmla="*/ 7762 w 690879"/>
              <a:gd name="T67" fmla="*/ 470853 h 610869"/>
              <a:gd name="T68" fmla="*/ 2007 w 690879"/>
              <a:gd name="T69" fmla="*/ 427251 h 610869"/>
              <a:gd name="T70" fmla="*/ 0 w 690879"/>
              <a:gd name="T71" fmla="*/ 380436 h 610869"/>
              <a:gd name="T72" fmla="*/ 0 w 690879"/>
              <a:gd name="T73" fmla="*/ 232272 h 6108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69"/>
              <a:gd name="T113" fmla="*/ 690879 w 690879"/>
              <a:gd name="T114" fmla="*/ 610869 h 6108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69">
                <a:moveTo>
                  <a:pt x="0" y="231546"/>
                </a:moveTo>
                <a:lnTo>
                  <a:pt x="4704" y="184879"/>
                </a:lnTo>
                <a:lnTo>
                  <a:pt x="18196" y="141414"/>
                </a:lnTo>
                <a:lnTo>
                  <a:pt x="39545" y="102082"/>
                </a:lnTo>
                <a:lnTo>
                  <a:pt x="67819" y="67814"/>
                </a:lnTo>
                <a:lnTo>
                  <a:pt x="102088" y="39541"/>
                </a:lnTo>
                <a:lnTo>
                  <a:pt x="141419" y="18194"/>
                </a:lnTo>
                <a:lnTo>
                  <a:pt x="184882" y="4703"/>
                </a:lnTo>
                <a:lnTo>
                  <a:pt x="231546" y="0"/>
                </a:lnTo>
                <a:lnTo>
                  <a:pt x="459054" y="0"/>
                </a:lnTo>
                <a:lnTo>
                  <a:pt x="505717" y="4703"/>
                </a:lnTo>
                <a:lnTo>
                  <a:pt x="549181" y="18194"/>
                </a:lnTo>
                <a:lnTo>
                  <a:pt x="588512" y="39541"/>
                </a:lnTo>
                <a:lnTo>
                  <a:pt x="622781" y="67814"/>
                </a:lnTo>
                <a:lnTo>
                  <a:pt x="651055" y="102082"/>
                </a:lnTo>
                <a:lnTo>
                  <a:pt x="672404" y="141414"/>
                </a:lnTo>
                <a:lnTo>
                  <a:pt x="685896" y="184879"/>
                </a:lnTo>
                <a:lnTo>
                  <a:pt x="690600" y="231546"/>
                </a:lnTo>
                <a:lnTo>
                  <a:pt x="690600" y="379247"/>
                </a:lnTo>
                <a:lnTo>
                  <a:pt x="685896" y="425915"/>
                </a:lnTo>
                <a:lnTo>
                  <a:pt x="672404" y="469381"/>
                </a:lnTo>
                <a:lnTo>
                  <a:pt x="651055" y="508715"/>
                </a:lnTo>
                <a:lnTo>
                  <a:pt x="622781" y="542985"/>
                </a:lnTo>
                <a:lnTo>
                  <a:pt x="588512" y="571260"/>
                </a:lnTo>
                <a:lnTo>
                  <a:pt x="549181" y="592609"/>
                </a:lnTo>
                <a:lnTo>
                  <a:pt x="505717" y="606102"/>
                </a:lnTo>
                <a:lnTo>
                  <a:pt x="459054" y="610806"/>
                </a:lnTo>
                <a:lnTo>
                  <a:pt x="231546" y="610806"/>
                </a:lnTo>
                <a:lnTo>
                  <a:pt x="184882" y="606102"/>
                </a:lnTo>
                <a:lnTo>
                  <a:pt x="141419" y="592609"/>
                </a:lnTo>
                <a:lnTo>
                  <a:pt x="102088" y="571260"/>
                </a:lnTo>
                <a:lnTo>
                  <a:pt x="67819" y="542985"/>
                </a:lnTo>
                <a:lnTo>
                  <a:pt x="39545" y="508715"/>
                </a:lnTo>
                <a:lnTo>
                  <a:pt x="18196" y="469381"/>
                </a:lnTo>
                <a:lnTo>
                  <a:pt x="4704" y="425915"/>
                </a:lnTo>
                <a:lnTo>
                  <a:pt x="0" y="379247"/>
                </a:lnTo>
                <a:lnTo>
                  <a:pt x="0" y="23154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9" name="object 29"/>
          <p:cNvSpPr>
            <a:spLocks/>
          </p:cNvSpPr>
          <p:nvPr/>
        </p:nvSpPr>
        <p:spPr bwMode="auto">
          <a:xfrm>
            <a:off x="7646988" y="2846388"/>
            <a:ext cx="519112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890 w 690879"/>
              <a:gd name="T5" fmla="*/ 259656 h 298450"/>
              <a:gd name="T6" fmla="*/ 32358 w 690879"/>
              <a:gd name="T7" fmla="*/ 279327 h 298450"/>
              <a:gd name="T8" fmla="*/ 55167 w 690879"/>
              <a:gd name="T9" fmla="*/ 287018 h 298450"/>
              <a:gd name="T10" fmla="*/ 82516 w 690879"/>
              <a:gd name="T11" fmla="*/ 292881 h 298450"/>
              <a:gd name="T12" fmla="*/ 113517 w 690879"/>
              <a:gd name="T13" fmla="*/ 296617 h 298450"/>
              <a:gd name="T14" fmla="*/ 147288 w 690879"/>
              <a:gd name="T15" fmla="*/ 297929 h 298450"/>
              <a:gd name="T16" fmla="*/ 181061 w 690879"/>
              <a:gd name="T17" fmla="*/ 296617 h 298450"/>
              <a:gd name="T18" fmla="*/ 212062 w 690879"/>
              <a:gd name="T19" fmla="*/ 292881 h 298450"/>
              <a:gd name="T20" fmla="*/ 239410 w 690879"/>
              <a:gd name="T21" fmla="*/ 287018 h 298450"/>
              <a:gd name="T22" fmla="*/ 262219 w 690879"/>
              <a:gd name="T23" fmla="*/ 279327 h 298450"/>
              <a:gd name="T24" fmla="*/ 279606 w 690879"/>
              <a:gd name="T25" fmla="*/ 270107 h 298450"/>
              <a:gd name="T26" fmla="*/ 294577 w 690879"/>
              <a:gd name="T27" fmla="*/ 248272 h 298450"/>
              <a:gd name="T28" fmla="*/ 294577 w 690879"/>
              <a:gd name="T29" fmla="*/ 49656 h 298450"/>
              <a:gd name="T30" fmla="*/ 147288 w 690879"/>
              <a:gd name="T31" fmla="*/ 49656 h 298450"/>
              <a:gd name="T32" fmla="*/ 113517 w 690879"/>
              <a:gd name="T33" fmla="*/ 48345 h 298450"/>
              <a:gd name="T34" fmla="*/ 82516 w 690879"/>
              <a:gd name="T35" fmla="*/ 44608 h 298450"/>
              <a:gd name="T36" fmla="*/ 55167 w 690879"/>
              <a:gd name="T37" fmla="*/ 38746 h 298450"/>
              <a:gd name="T38" fmla="*/ 32358 w 690879"/>
              <a:gd name="T39" fmla="*/ 31055 h 298450"/>
              <a:gd name="T40" fmla="*/ 14970 w 690879"/>
              <a:gd name="T41" fmla="*/ 21835 h 298450"/>
              <a:gd name="T42" fmla="*/ 3890 w 690879"/>
              <a:gd name="T43" fmla="*/ 11384 h 298450"/>
              <a:gd name="T44" fmla="*/ 0 w 690879"/>
              <a:gd name="T45" fmla="*/ 0 h 298450"/>
              <a:gd name="T46" fmla="*/ 294577 w 690879"/>
              <a:gd name="T47" fmla="*/ 0 h 298450"/>
              <a:gd name="T48" fmla="*/ 279606 w 690879"/>
              <a:gd name="T49" fmla="*/ 21835 h 298450"/>
              <a:gd name="T50" fmla="*/ 262219 w 690879"/>
              <a:gd name="T51" fmla="*/ 31055 h 298450"/>
              <a:gd name="T52" fmla="*/ 239410 w 690879"/>
              <a:gd name="T53" fmla="*/ 38746 h 298450"/>
              <a:gd name="T54" fmla="*/ 212062 w 690879"/>
              <a:gd name="T55" fmla="*/ 44608 h 298450"/>
              <a:gd name="T56" fmla="*/ 181061 w 690879"/>
              <a:gd name="T57" fmla="*/ 48345 h 298450"/>
              <a:gd name="T58" fmla="*/ 147288 w 690879"/>
              <a:gd name="T59" fmla="*/ 49656 h 298450"/>
              <a:gd name="T60" fmla="*/ 294577 w 690879"/>
              <a:gd name="T61" fmla="*/ 49656 h 298450"/>
              <a:gd name="T62" fmla="*/ 294577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6"/>
                </a:lnTo>
                <a:lnTo>
                  <a:pt x="345300" y="49656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6"/>
                </a:lnTo>
                <a:lnTo>
                  <a:pt x="690600" y="49656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0" name="object 30"/>
          <p:cNvSpPr>
            <a:spLocks/>
          </p:cNvSpPr>
          <p:nvPr/>
        </p:nvSpPr>
        <p:spPr bwMode="auto">
          <a:xfrm>
            <a:off x="7646988" y="2846388"/>
            <a:ext cx="519112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890 w 690879"/>
              <a:gd name="T5" fmla="*/ 11384 h 298450"/>
              <a:gd name="T6" fmla="*/ 14970 w 690879"/>
              <a:gd name="T7" fmla="*/ 21835 h 298450"/>
              <a:gd name="T8" fmla="*/ 32358 w 690879"/>
              <a:gd name="T9" fmla="*/ 31055 h 298450"/>
              <a:gd name="T10" fmla="*/ 55167 w 690879"/>
              <a:gd name="T11" fmla="*/ 38746 h 298450"/>
              <a:gd name="T12" fmla="*/ 82516 w 690879"/>
              <a:gd name="T13" fmla="*/ 44608 h 298450"/>
              <a:gd name="T14" fmla="*/ 113517 w 690879"/>
              <a:gd name="T15" fmla="*/ 48345 h 298450"/>
              <a:gd name="T16" fmla="*/ 147288 w 690879"/>
              <a:gd name="T17" fmla="*/ 49656 h 298450"/>
              <a:gd name="T18" fmla="*/ 181061 w 690879"/>
              <a:gd name="T19" fmla="*/ 48345 h 298450"/>
              <a:gd name="T20" fmla="*/ 212062 w 690879"/>
              <a:gd name="T21" fmla="*/ 44608 h 298450"/>
              <a:gd name="T22" fmla="*/ 239410 w 690879"/>
              <a:gd name="T23" fmla="*/ 38746 h 298450"/>
              <a:gd name="T24" fmla="*/ 262219 w 690879"/>
              <a:gd name="T25" fmla="*/ 31055 h 298450"/>
              <a:gd name="T26" fmla="*/ 279606 w 690879"/>
              <a:gd name="T27" fmla="*/ 21835 h 298450"/>
              <a:gd name="T28" fmla="*/ 294577 w 690879"/>
              <a:gd name="T29" fmla="*/ 0 h 298450"/>
              <a:gd name="T30" fmla="*/ 294577 w 690879"/>
              <a:gd name="T31" fmla="*/ 248272 h 298450"/>
              <a:gd name="T32" fmla="*/ 279606 w 690879"/>
              <a:gd name="T33" fmla="*/ 270107 h 298450"/>
              <a:gd name="T34" fmla="*/ 262219 w 690879"/>
              <a:gd name="T35" fmla="*/ 279327 h 298450"/>
              <a:gd name="T36" fmla="*/ 239410 w 690879"/>
              <a:gd name="T37" fmla="*/ 287018 h 298450"/>
              <a:gd name="T38" fmla="*/ 212062 w 690879"/>
              <a:gd name="T39" fmla="*/ 292881 h 298450"/>
              <a:gd name="T40" fmla="*/ 181061 w 690879"/>
              <a:gd name="T41" fmla="*/ 296617 h 298450"/>
              <a:gd name="T42" fmla="*/ 147288 w 690879"/>
              <a:gd name="T43" fmla="*/ 297929 h 298450"/>
              <a:gd name="T44" fmla="*/ 113517 w 690879"/>
              <a:gd name="T45" fmla="*/ 296617 h 298450"/>
              <a:gd name="T46" fmla="*/ 82516 w 690879"/>
              <a:gd name="T47" fmla="*/ 292881 h 298450"/>
              <a:gd name="T48" fmla="*/ 55167 w 690879"/>
              <a:gd name="T49" fmla="*/ 287018 h 298450"/>
              <a:gd name="T50" fmla="*/ 32358 w 690879"/>
              <a:gd name="T51" fmla="*/ 279327 h 298450"/>
              <a:gd name="T52" fmla="*/ 14970 w 690879"/>
              <a:gd name="T53" fmla="*/ 270107 h 298450"/>
              <a:gd name="T54" fmla="*/ 3890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6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1" name="object 31"/>
          <p:cNvSpPr>
            <a:spLocks/>
          </p:cNvSpPr>
          <p:nvPr/>
        </p:nvSpPr>
        <p:spPr bwMode="auto">
          <a:xfrm>
            <a:off x="7386638" y="3044825"/>
            <a:ext cx="517525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831 w 690879"/>
              <a:gd name="T5" fmla="*/ 259656 h 298450"/>
              <a:gd name="T6" fmla="*/ 31866 w 690879"/>
              <a:gd name="T7" fmla="*/ 279327 h 298450"/>
              <a:gd name="T8" fmla="*/ 54329 w 690879"/>
              <a:gd name="T9" fmla="*/ 287018 h 298450"/>
              <a:gd name="T10" fmla="*/ 81262 w 690879"/>
              <a:gd name="T11" fmla="*/ 292881 h 298450"/>
              <a:gd name="T12" fmla="*/ 111792 w 690879"/>
              <a:gd name="T13" fmla="*/ 296617 h 298450"/>
              <a:gd name="T14" fmla="*/ 145051 w 690879"/>
              <a:gd name="T15" fmla="*/ 297929 h 298450"/>
              <a:gd name="T16" fmla="*/ 178310 w 690879"/>
              <a:gd name="T17" fmla="*/ 296617 h 298450"/>
              <a:gd name="T18" fmla="*/ 208841 w 690879"/>
              <a:gd name="T19" fmla="*/ 292881 h 298450"/>
              <a:gd name="T20" fmla="*/ 235773 w 690879"/>
              <a:gd name="T21" fmla="*/ 287018 h 298450"/>
              <a:gd name="T22" fmla="*/ 258236 w 690879"/>
              <a:gd name="T23" fmla="*/ 279327 h 298450"/>
              <a:gd name="T24" fmla="*/ 275359 w 690879"/>
              <a:gd name="T25" fmla="*/ 270107 h 298450"/>
              <a:gd name="T26" fmla="*/ 290102 w 690879"/>
              <a:gd name="T27" fmla="*/ 248272 h 298450"/>
              <a:gd name="T28" fmla="*/ 290102 w 690879"/>
              <a:gd name="T29" fmla="*/ 49656 h 298450"/>
              <a:gd name="T30" fmla="*/ 145051 w 690879"/>
              <a:gd name="T31" fmla="*/ 49656 h 298450"/>
              <a:gd name="T32" fmla="*/ 111792 w 690879"/>
              <a:gd name="T33" fmla="*/ 48345 h 298450"/>
              <a:gd name="T34" fmla="*/ 81262 w 690879"/>
              <a:gd name="T35" fmla="*/ 44608 h 298450"/>
              <a:gd name="T36" fmla="*/ 54329 w 690879"/>
              <a:gd name="T37" fmla="*/ 38746 h 298450"/>
              <a:gd name="T38" fmla="*/ 31866 w 690879"/>
              <a:gd name="T39" fmla="*/ 31055 h 298450"/>
              <a:gd name="T40" fmla="*/ 14743 w 690879"/>
              <a:gd name="T41" fmla="*/ 21835 h 298450"/>
              <a:gd name="T42" fmla="*/ 3831 w 690879"/>
              <a:gd name="T43" fmla="*/ 11384 h 298450"/>
              <a:gd name="T44" fmla="*/ 0 w 690879"/>
              <a:gd name="T45" fmla="*/ 0 h 298450"/>
              <a:gd name="T46" fmla="*/ 290102 w 690879"/>
              <a:gd name="T47" fmla="*/ 0 h 298450"/>
              <a:gd name="T48" fmla="*/ 275359 w 690879"/>
              <a:gd name="T49" fmla="*/ 21835 h 298450"/>
              <a:gd name="T50" fmla="*/ 258236 w 690879"/>
              <a:gd name="T51" fmla="*/ 31055 h 298450"/>
              <a:gd name="T52" fmla="*/ 235773 w 690879"/>
              <a:gd name="T53" fmla="*/ 38746 h 298450"/>
              <a:gd name="T54" fmla="*/ 208841 w 690879"/>
              <a:gd name="T55" fmla="*/ 44608 h 298450"/>
              <a:gd name="T56" fmla="*/ 178310 w 690879"/>
              <a:gd name="T57" fmla="*/ 48345 h 298450"/>
              <a:gd name="T58" fmla="*/ 145051 w 690879"/>
              <a:gd name="T59" fmla="*/ 49656 h 298450"/>
              <a:gd name="T60" fmla="*/ 290102 w 690879"/>
              <a:gd name="T61" fmla="*/ 49656 h 298450"/>
              <a:gd name="T62" fmla="*/ 290102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6"/>
                </a:lnTo>
                <a:lnTo>
                  <a:pt x="345300" y="49656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6"/>
                </a:lnTo>
                <a:lnTo>
                  <a:pt x="690600" y="49656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2" name="object 32"/>
          <p:cNvSpPr>
            <a:spLocks/>
          </p:cNvSpPr>
          <p:nvPr/>
        </p:nvSpPr>
        <p:spPr bwMode="auto">
          <a:xfrm>
            <a:off x="7386638" y="3044825"/>
            <a:ext cx="517525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831 w 690879"/>
              <a:gd name="T5" fmla="*/ 11384 h 298450"/>
              <a:gd name="T6" fmla="*/ 14743 w 690879"/>
              <a:gd name="T7" fmla="*/ 21835 h 298450"/>
              <a:gd name="T8" fmla="*/ 31866 w 690879"/>
              <a:gd name="T9" fmla="*/ 31055 h 298450"/>
              <a:gd name="T10" fmla="*/ 54329 w 690879"/>
              <a:gd name="T11" fmla="*/ 38746 h 298450"/>
              <a:gd name="T12" fmla="*/ 81262 w 690879"/>
              <a:gd name="T13" fmla="*/ 44608 h 298450"/>
              <a:gd name="T14" fmla="*/ 111792 w 690879"/>
              <a:gd name="T15" fmla="*/ 48345 h 298450"/>
              <a:gd name="T16" fmla="*/ 145051 w 690879"/>
              <a:gd name="T17" fmla="*/ 49656 h 298450"/>
              <a:gd name="T18" fmla="*/ 178310 w 690879"/>
              <a:gd name="T19" fmla="*/ 48345 h 298450"/>
              <a:gd name="T20" fmla="*/ 208841 w 690879"/>
              <a:gd name="T21" fmla="*/ 44608 h 298450"/>
              <a:gd name="T22" fmla="*/ 235773 w 690879"/>
              <a:gd name="T23" fmla="*/ 38746 h 298450"/>
              <a:gd name="T24" fmla="*/ 258236 w 690879"/>
              <a:gd name="T25" fmla="*/ 31055 h 298450"/>
              <a:gd name="T26" fmla="*/ 275359 w 690879"/>
              <a:gd name="T27" fmla="*/ 21835 h 298450"/>
              <a:gd name="T28" fmla="*/ 290102 w 690879"/>
              <a:gd name="T29" fmla="*/ 0 h 298450"/>
              <a:gd name="T30" fmla="*/ 290102 w 690879"/>
              <a:gd name="T31" fmla="*/ 248272 h 298450"/>
              <a:gd name="T32" fmla="*/ 275359 w 690879"/>
              <a:gd name="T33" fmla="*/ 270107 h 298450"/>
              <a:gd name="T34" fmla="*/ 258236 w 690879"/>
              <a:gd name="T35" fmla="*/ 279327 h 298450"/>
              <a:gd name="T36" fmla="*/ 235773 w 690879"/>
              <a:gd name="T37" fmla="*/ 287018 h 298450"/>
              <a:gd name="T38" fmla="*/ 208841 w 690879"/>
              <a:gd name="T39" fmla="*/ 292881 h 298450"/>
              <a:gd name="T40" fmla="*/ 178310 w 690879"/>
              <a:gd name="T41" fmla="*/ 296617 h 298450"/>
              <a:gd name="T42" fmla="*/ 145051 w 690879"/>
              <a:gd name="T43" fmla="*/ 297929 h 298450"/>
              <a:gd name="T44" fmla="*/ 111792 w 690879"/>
              <a:gd name="T45" fmla="*/ 296617 h 298450"/>
              <a:gd name="T46" fmla="*/ 81262 w 690879"/>
              <a:gd name="T47" fmla="*/ 292881 h 298450"/>
              <a:gd name="T48" fmla="*/ 54329 w 690879"/>
              <a:gd name="T49" fmla="*/ 287018 h 298450"/>
              <a:gd name="T50" fmla="*/ 31866 w 690879"/>
              <a:gd name="T51" fmla="*/ 279327 h 298450"/>
              <a:gd name="T52" fmla="*/ 14743 w 690879"/>
              <a:gd name="T53" fmla="*/ 270107 h 298450"/>
              <a:gd name="T54" fmla="*/ 3831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6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3" name="object 33"/>
          <p:cNvSpPr>
            <a:spLocks/>
          </p:cNvSpPr>
          <p:nvPr/>
        </p:nvSpPr>
        <p:spPr bwMode="auto">
          <a:xfrm>
            <a:off x="7477125" y="4113213"/>
            <a:ext cx="336550" cy="431800"/>
          </a:xfrm>
          <a:custGeom>
            <a:avLst/>
            <a:gdLst>
              <a:gd name="T0" fmla="*/ 93416 w 450215"/>
              <a:gd name="T1" fmla="*/ 0 h 430529"/>
              <a:gd name="T2" fmla="*/ 74589 w 450215"/>
              <a:gd name="T3" fmla="*/ 4445 h 430529"/>
              <a:gd name="T4" fmla="*/ 57055 w 450215"/>
              <a:gd name="T5" fmla="*/ 17193 h 430529"/>
              <a:gd name="T6" fmla="*/ 41187 w 450215"/>
              <a:gd name="T7" fmla="*/ 37367 h 430529"/>
              <a:gd name="T8" fmla="*/ 27361 w 450215"/>
              <a:gd name="T9" fmla="*/ 64085 h 430529"/>
              <a:gd name="T10" fmla="*/ 15955 w 450215"/>
              <a:gd name="T11" fmla="*/ 96467 h 430529"/>
              <a:gd name="T12" fmla="*/ 7342 w 450215"/>
              <a:gd name="T13" fmla="*/ 133636 h 430529"/>
              <a:gd name="T14" fmla="*/ 1898 w 450215"/>
              <a:gd name="T15" fmla="*/ 174709 h 430529"/>
              <a:gd name="T16" fmla="*/ 0 w 450215"/>
              <a:gd name="T17" fmla="*/ 218808 h 430529"/>
              <a:gd name="T18" fmla="*/ 1898 w 450215"/>
              <a:gd name="T19" fmla="*/ 262909 h 430529"/>
              <a:gd name="T20" fmla="*/ 7342 w 450215"/>
              <a:gd name="T21" fmla="*/ 303982 h 430529"/>
              <a:gd name="T22" fmla="*/ 15955 w 450215"/>
              <a:gd name="T23" fmla="*/ 341147 h 430529"/>
              <a:gd name="T24" fmla="*/ 27361 w 450215"/>
              <a:gd name="T25" fmla="*/ 373532 h 430529"/>
              <a:gd name="T26" fmla="*/ 41187 w 450215"/>
              <a:gd name="T27" fmla="*/ 400250 h 430529"/>
              <a:gd name="T28" fmla="*/ 57055 w 450215"/>
              <a:gd name="T29" fmla="*/ 420424 h 430529"/>
              <a:gd name="T30" fmla="*/ 74589 w 450215"/>
              <a:gd name="T31" fmla="*/ 433172 h 430529"/>
              <a:gd name="T32" fmla="*/ 93416 w 450215"/>
              <a:gd name="T33" fmla="*/ 437617 h 430529"/>
              <a:gd name="T34" fmla="*/ 112243 w 450215"/>
              <a:gd name="T35" fmla="*/ 433172 h 430529"/>
              <a:gd name="T36" fmla="*/ 129780 w 450215"/>
              <a:gd name="T37" fmla="*/ 420424 h 430529"/>
              <a:gd name="T38" fmla="*/ 145648 w 450215"/>
              <a:gd name="T39" fmla="*/ 400250 h 430529"/>
              <a:gd name="T40" fmla="*/ 159474 w 450215"/>
              <a:gd name="T41" fmla="*/ 373532 h 430529"/>
              <a:gd name="T42" fmla="*/ 170881 w 450215"/>
              <a:gd name="T43" fmla="*/ 341147 h 430529"/>
              <a:gd name="T44" fmla="*/ 179496 w 450215"/>
              <a:gd name="T45" fmla="*/ 303982 h 430529"/>
              <a:gd name="T46" fmla="*/ 184939 w 450215"/>
              <a:gd name="T47" fmla="*/ 262909 h 430529"/>
              <a:gd name="T48" fmla="*/ 186836 w 450215"/>
              <a:gd name="T49" fmla="*/ 218808 h 430529"/>
              <a:gd name="T50" fmla="*/ 184939 w 450215"/>
              <a:gd name="T51" fmla="*/ 174709 h 430529"/>
              <a:gd name="T52" fmla="*/ 179496 w 450215"/>
              <a:gd name="T53" fmla="*/ 133636 h 430529"/>
              <a:gd name="T54" fmla="*/ 170881 w 450215"/>
              <a:gd name="T55" fmla="*/ 96467 h 430529"/>
              <a:gd name="T56" fmla="*/ 159474 w 450215"/>
              <a:gd name="T57" fmla="*/ 64085 h 430529"/>
              <a:gd name="T58" fmla="*/ 145648 w 450215"/>
              <a:gd name="T59" fmla="*/ 37367 h 430529"/>
              <a:gd name="T60" fmla="*/ 129780 w 450215"/>
              <a:gd name="T61" fmla="*/ 17193 h 430529"/>
              <a:gd name="T62" fmla="*/ 112243 w 450215"/>
              <a:gd name="T63" fmla="*/ 4445 h 430529"/>
              <a:gd name="T64" fmla="*/ 93416 w 450215"/>
              <a:gd name="T65" fmla="*/ 0 h 4305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0215"/>
              <a:gd name="T100" fmla="*/ 0 h 430529"/>
              <a:gd name="T101" fmla="*/ 450215 w 450215"/>
              <a:gd name="T102" fmla="*/ 430529 h 4305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0215" h="430529">
                <a:moveTo>
                  <a:pt x="224790" y="0"/>
                </a:moveTo>
                <a:lnTo>
                  <a:pt x="179488" y="4367"/>
                </a:lnTo>
                <a:lnTo>
                  <a:pt x="137293" y="16892"/>
                </a:lnTo>
                <a:lnTo>
                  <a:pt x="99110" y="36712"/>
                </a:lnTo>
                <a:lnTo>
                  <a:pt x="65841" y="62961"/>
                </a:lnTo>
                <a:lnTo>
                  <a:pt x="38392" y="94776"/>
                </a:lnTo>
                <a:lnTo>
                  <a:pt x="17665" y="131293"/>
                </a:lnTo>
                <a:lnTo>
                  <a:pt x="4567" y="171646"/>
                </a:lnTo>
                <a:lnTo>
                  <a:pt x="0" y="214972"/>
                </a:lnTo>
                <a:lnTo>
                  <a:pt x="4567" y="258299"/>
                </a:lnTo>
                <a:lnTo>
                  <a:pt x="17665" y="298652"/>
                </a:lnTo>
                <a:lnTo>
                  <a:pt x="38392" y="335168"/>
                </a:lnTo>
                <a:lnTo>
                  <a:pt x="65841" y="366983"/>
                </a:lnTo>
                <a:lnTo>
                  <a:pt x="99110" y="393233"/>
                </a:lnTo>
                <a:lnTo>
                  <a:pt x="137293" y="413053"/>
                </a:lnTo>
                <a:lnTo>
                  <a:pt x="179488" y="425578"/>
                </a:lnTo>
                <a:lnTo>
                  <a:pt x="224790" y="429945"/>
                </a:lnTo>
                <a:lnTo>
                  <a:pt x="270095" y="425578"/>
                </a:lnTo>
                <a:lnTo>
                  <a:pt x="312293" y="413053"/>
                </a:lnTo>
                <a:lnTo>
                  <a:pt x="350479" y="393233"/>
                </a:lnTo>
                <a:lnTo>
                  <a:pt x="383749" y="366983"/>
                </a:lnTo>
                <a:lnTo>
                  <a:pt x="411199" y="335168"/>
                </a:lnTo>
                <a:lnTo>
                  <a:pt x="431926" y="298652"/>
                </a:lnTo>
                <a:lnTo>
                  <a:pt x="445025" y="258299"/>
                </a:lnTo>
                <a:lnTo>
                  <a:pt x="449592" y="214972"/>
                </a:lnTo>
                <a:lnTo>
                  <a:pt x="445025" y="171646"/>
                </a:lnTo>
                <a:lnTo>
                  <a:pt x="431926" y="131293"/>
                </a:lnTo>
                <a:lnTo>
                  <a:pt x="411199" y="94776"/>
                </a:lnTo>
                <a:lnTo>
                  <a:pt x="383749" y="62961"/>
                </a:lnTo>
                <a:lnTo>
                  <a:pt x="350479" y="36712"/>
                </a:lnTo>
                <a:lnTo>
                  <a:pt x="312293" y="16892"/>
                </a:lnTo>
                <a:lnTo>
                  <a:pt x="270095" y="4367"/>
                </a:lnTo>
                <a:lnTo>
                  <a:pt x="22479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4" name="object 34"/>
          <p:cNvSpPr>
            <a:spLocks/>
          </p:cNvSpPr>
          <p:nvPr/>
        </p:nvSpPr>
        <p:spPr bwMode="auto">
          <a:xfrm>
            <a:off x="7386638" y="4546600"/>
            <a:ext cx="517525" cy="611188"/>
          </a:xfrm>
          <a:custGeom>
            <a:avLst/>
            <a:gdLst>
              <a:gd name="T0" fmla="*/ 192836 w 690879"/>
              <a:gd name="T1" fmla="*/ 0 h 610870"/>
              <a:gd name="T2" fmla="*/ 97266 w 690879"/>
              <a:gd name="T3" fmla="*/ 0 h 610870"/>
              <a:gd name="T4" fmla="*/ 77664 w 690879"/>
              <a:gd name="T5" fmla="*/ 4716 h 610870"/>
              <a:gd name="T6" fmla="*/ 59406 w 690879"/>
              <a:gd name="T7" fmla="*/ 18250 h 610870"/>
              <a:gd name="T8" fmla="*/ 42884 w 690879"/>
              <a:gd name="T9" fmla="*/ 39671 h 610870"/>
              <a:gd name="T10" fmla="*/ 28489 w 690879"/>
              <a:gd name="T11" fmla="*/ 68029 h 610870"/>
              <a:gd name="T12" fmla="*/ 16612 w 690879"/>
              <a:gd name="T13" fmla="*/ 102406 h 610870"/>
              <a:gd name="T14" fmla="*/ 7644 w 690879"/>
              <a:gd name="T15" fmla="*/ 141863 h 610870"/>
              <a:gd name="T16" fmla="*/ 1976 w 690879"/>
              <a:gd name="T17" fmla="*/ 185458 h 610870"/>
              <a:gd name="T18" fmla="*/ 0 w 690879"/>
              <a:gd name="T19" fmla="*/ 232272 h 610870"/>
              <a:gd name="T20" fmla="*/ 0 w 690879"/>
              <a:gd name="T21" fmla="*/ 380433 h 610870"/>
              <a:gd name="T22" fmla="*/ 1976 w 690879"/>
              <a:gd name="T23" fmla="*/ 427247 h 610870"/>
              <a:gd name="T24" fmla="*/ 7644 w 690879"/>
              <a:gd name="T25" fmla="*/ 470849 h 610870"/>
              <a:gd name="T26" fmla="*/ 16612 w 690879"/>
              <a:gd name="T27" fmla="*/ 510305 h 610870"/>
              <a:gd name="T28" fmla="*/ 28489 w 690879"/>
              <a:gd name="T29" fmla="*/ 544683 h 610870"/>
              <a:gd name="T30" fmla="*/ 42884 w 690879"/>
              <a:gd name="T31" fmla="*/ 573047 h 610870"/>
              <a:gd name="T32" fmla="*/ 59406 w 690879"/>
              <a:gd name="T33" fmla="*/ 594462 h 610870"/>
              <a:gd name="T34" fmla="*/ 77664 w 690879"/>
              <a:gd name="T35" fmla="*/ 607998 h 610870"/>
              <a:gd name="T36" fmla="*/ 97266 w 690879"/>
              <a:gd name="T37" fmla="*/ 612716 h 610870"/>
              <a:gd name="T38" fmla="*/ 192836 w 690879"/>
              <a:gd name="T39" fmla="*/ 612716 h 610870"/>
              <a:gd name="T40" fmla="*/ 212439 w 690879"/>
              <a:gd name="T41" fmla="*/ 607998 h 610870"/>
              <a:gd name="T42" fmla="*/ 230696 w 690879"/>
              <a:gd name="T43" fmla="*/ 594462 h 610870"/>
              <a:gd name="T44" fmla="*/ 247218 w 690879"/>
              <a:gd name="T45" fmla="*/ 573047 h 610870"/>
              <a:gd name="T46" fmla="*/ 261613 w 690879"/>
              <a:gd name="T47" fmla="*/ 544683 h 610870"/>
              <a:gd name="T48" fmla="*/ 273491 w 690879"/>
              <a:gd name="T49" fmla="*/ 510305 h 610870"/>
              <a:gd name="T50" fmla="*/ 282459 w 690879"/>
              <a:gd name="T51" fmla="*/ 470849 h 610870"/>
              <a:gd name="T52" fmla="*/ 288126 w 690879"/>
              <a:gd name="T53" fmla="*/ 427247 h 610870"/>
              <a:gd name="T54" fmla="*/ 290102 w 690879"/>
              <a:gd name="T55" fmla="*/ 380433 h 610870"/>
              <a:gd name="T56" fmla="*/ 290102 w 690879"/>
              <a:gd name="T57" fmla="*/ 232272 h 610870"/>
              <a:gd name="T58" fmla="*/ 288126 w 690879"/>
              <a:gd name="T59" fmla="*/ 185458 h 610870"/>
              <a:gd name="T60" fmla="*/ 282459 w 690879"/>
              <a:gd name="T61" fmla="*/ 141863 h 610870"/>
              <a:gd name="T62" fmla="*/ 273491 w 690879"/>
              <a:gd name="T63" fmla="*/ 102406 h 610870"/>
              <a:gd name="T64" fmla="*/ 261613 w 690879"/>
              <a:gd name="T65" fmla="*/ 68029 h 610870"/>
              <a:gd name="T66" fmla="*/ 247218 w 690879"/>
              <a:gd name="T67" fmla="*/ 39671 h 610870"/>
              <a:gd name="T68" fmla="*/ 230696 w 690879"/>
              <a:gd name="T69" fmla="*/ 18250 h 610870"/>
              <a:gd name="T70" fmla="*/ 212439 w 690879"/>
              <a:gd name="T71" fmla="*/ 4716 h 610870"/>
              <a:gd name="T72" fmla="*/ 192836 w 690879"/>
              <a:gd name="T73" fmla="*/ 0 h 6108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70"/>
              <a:gd name="T113" fmla="*/ 690879 w 690879"/>
              <a:gd name="T114" fmla="*/ 610870 h 6108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70">
                <a:moveTo>
                  <a:pt x="459054" y="0"/>
                </a:moveTo>
                <a:lnTo>
                  <a:pt x="231546" y="0"/>
                </a:lnTo>
                <a:lnTo>
                  <a:pt x="184882" y="4704"/>
                </a:lnTo>
                <a:lnTo>
                  <a:pt x="141419" y="18196"/>
                </a:lnTo>
                <a:lnTo>
                  <a:pt x="102088" y="39545"/>
                </a:lnTo>
                <a:lnTo>
                  <a:pt x="67819" y="67819"/>
                </a:lnTo>
                <a:lnTo>
                  <a:pt x="39545" y="102088"/>
                </a:lnTo>
                <a:lnTo>
                  <a:pt x="18196" y="141419"/>
                </a:lnTo>
                <a:lnTo>
                  <a:pt x="4704" y="184882"/>
                </a:lnTo>
                <a:lnTo>
                  <a:pt x="0" y="231546"/>
                </a:lnTo>
                <a:lnTo>
                  <a:pt x="0" y="379247"/>
                </a:lnTo>
                <a:lnTo>
                  <a:pt x="4704" y="425915"/>
                </a:lnTo>
                <a:lnTo>
                  <a:pt x="18196" y="469381"/>
                </a:lnTo>
                <a:lnTo>
                  <a:pt x="39545" y="508715"/>
                </a:lnTo>
                <a:lnTo>
                  <a:pt x="67819" y="542985"/>
                </a:lnTo>
                <a:lnTo>
                  <a:pt x="102088" y="571260"/>
                </a:lnTo>
                <a:lnTo>
                  <a:pt x="141419" y="592609"/>
                </a:lnTo>
                <a:lnTo>
                  <a:pt x="184882" y="606102"/>
                </a:lnTo>
                <a:lnTo>
                  <a:pt x="231546" y="610806"/>
                </a:lnTo>
                <a:lnTo>
                  <a:pt x="459054" y="610806"/>
                </a:lnTo>
                <a:lnTo>
                  <a:pt x="505717" y="606102"/>
                </a:lnTo>
                <a:lnTo>
                  <a:pt x="549181" y="592609"/>
                </a:lnTo>
                <a:lnTo>
                  <a:pt x="588512" y="571260"/>
                </a:lnTo>
                <a:lnTo>
                  <a:pt x="622781" y="542985"/>
                </a:lnTo>
                <a:lnTo>
                  <a:pt x="651055" y="508715"/>
                </a:lnTo>
                <a:lnTo>
                  <a:pt x="672404" y="469381"/>
                </a:lnTo>
                <a:lnTo>
                  <a:pt x="685896" y="425915"/>
                </a:lnTo>
                <a:lnTo>
                  <a:pt x="690600" y="379247"/>
                </a:lnTo>
                <a:lnTo>
                  <a:pt x="690600" y="231546"/>
                </a:lnTo>
                <a:lnTo>
                  <a:pt x="685896" y="184882"/>
                </a:lnTo>
                <a:lnTo>
                  <a:pt x="672404" y="141419"/>
                </a:lnTo>
                <a:lnTo>
                  <a:pt x="651055" y="102088"/>
                </a:lnTo>
                <a:lnTo>
                  <a:pt x="622781" y="67819"/>
                </a:lnTo>
                <a:lnTo>
                  <a:pt x="588512" y="39545"/>
                </a:lnTo>
                <a:lnTo>
                  <a:pt x="549181" y="18196"/>
                </a:lnTo>
                <a:lnTo>
                  <a:pt x="505717" y="4704"/>
                </a:lnTo>
                <a:lnTo>
                  <a:pt x="459054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5" name="object 35"/>
          <p:cNvSpPr>
            <a:spLocks/>
          </p:cNvSpPr>
          <p:nvPr/>
        </p:nvSpPr>
        <p:spPr bwMode="auto">
          <a:xfrm>
            <a:off x="7386638" y="4546600"/>
            <a:ext cx="517525" cy="611188"/>
          </a:xfrm>
          <a:custGeom>
            <a:avLst/>
            <a:gdLst>
              <a:gd name="T0" fmla="*/ 0 w 690879"/>
              <a:gd name="T1" fmla="*/ 232272 h 610870"/>
              <a:gd name="T2" fmla="*/ 1976 w 690879"/>
              <a:gd name="T3" fmla="*/ 185458 h 610870"/>
              <a:gd name="T4" fmla="*/ 7644 w 690879"/>
              <a:gd name="T5" fmla="*/ 141863 h 610870"/>
              <a:gd name="T6" fmla="*/ 16612 w 690879"/>
              <a:gd name="T7" fmla="*/ 102406 h 610870"/>
              <a:gd name="T8" fmla="*/ 28489 w 690879"/>
              <a:gd name="T9" fmla="*/ 68029 h 610870"/>
              <a:gd name="T10" fmla="*/ 42884 w 690879"/>
              <a:gd name="T11" fmla="*/ 39671 h 610870"/>
              <a:gd name="T12" fmla="*/ 59406 w 690879"/>
              <a:gd name="T13" fmla="*/ 18250 h 610870"/>
              <a:gd name="T14" fmla="*/ 77664 w 690879"/>
              <a:gd name="T15" fmla="*/ 4716 h 610870"/>
              <a:gd name="T16" fmla="*/ 97266 w 690879"/>
              <a:gd name="T17" fmla="*/ 0 h 610870"/>
              <a:gd name="T18" fmla="*/ 192836 w 690879"/>
              <a:gd name="T19" fmla="*/ 0 h 610870"/>
              <a:gd name="T20" fmla="*/ 212439 w 690879"/>
              <a:gd name="T21" fmla="*/ 4716 h 610870"/>
              <a:gd name="T22" fmla="*/ 230696 w 690879"/>
              <a:gd name="T23" fmla="*/ 18250 h 610870"/>
              <a:gd name="T24" fmla="*/ 247218 w 690879"/>
              <a:gd name="T25" fmla="*/ 39671 h 610870"/>
              <a:gd name="T26" fmla="*/ 261613 w 690879"/>
              <a:gd name="T27" fmla="*/ 68029 h 610870"/>
              <a:gd name="T28" fmla="*/ 273491 w 690879"/>
              <a:gd name="T29" fmla="*/ 102406 h 610870"/>
              <a:gd name="T30" fmla="*/ 282459 w 690879"/>
              <a:gd name="T31" fmla="*/ 141863 h 610870"/>
              <a:gd name="T32" fmla="*/ 288126 w 690879"/>
              <a:gd name="T33" fmla="*/ 185458 h 610870"/>
              <a:gd name="T34" fmla="*/ 290102 w 690879"/>
              <a:gd name="T35" fmla="*/ 232272 h 610870"/>
              <a:gd name="T36" fmla="*/ 290102 w 690879"/>
              <a:gd name="T37" fmla="*/ 380433 h 610870"/>
              <a:gd name="T38" fmla="*/ 288126 w 690879"/>
              <a:gd name="T39" fmla="*/ 427247 h 610870"/>
              <a:gd name="T40" fmla="*/ 282459 w 690879"/>
              <a:gd name="T41" fmla="*/ 470849 h 610870"/>
              <a:gd name="T42" fmla="*/ 273491 w 690879"/>
              <a:gd name="T43" fmla="*/ 510305 h 610870"/>
              <a:gd name="T44" fmla="*/ 261613 w 690879"/>
              <a:gd name="T45" fmla="*/ 544683 h 610870"/>
              <a:gd name="T46" fmla="*/ 247218 w 690879"/>
              <a:gd name="T47" fmla="*/ 573047 h 610870"/>
              <a:gd name="T48" fmla="*/ 230696 w 690879"/>
              <a:gd name="T49" fmla="*/ 594462 h 610870"/>
              <a:gd name="T50" fmla="*/ 212439 w 690879"/>
              <a:gd name="T51" fmla="*/ 607998 h 610870"/>
              <a:gd name="T52" fmla="*/ 192836 w 690879"/>
              <a:gd name="T53" fmla="*/ 612716 h 610870"/>
              <a:gd name="T54" fmla="*/ 97266 w 690879"/>
              <a:gd name="T55" fmla="*/ 612716 h 610870"/>
              <a:gd name="T56" fmla="*/ 77664 w 690879"/>
              <a:gd name="T57" fmla="*/ 607998 h 610870"/>
              <a:gd name="T58" fmla="*/ 59406 w 690879"/>
              <a:gd name="T59" fmla="*/ 594462 h 610870"/>
              <a:gd name="T60" fmla="*/ 42884 w 690879"/>
              <a:gd name="T61" fmla="*/ 573047 h 610870"/>
              <a:gd name="T62" fmla="*/ 28489 w 690879"/>
              <a:gd name="T63" fmla="*/ 544683 h 610870"/>
              <a:gd name="T64" fmla="*/ 16612 w 690879"/>
              <a:gd name="T65" fmla="*/ 510305 h 610870"/>
              <a:gd name="T66" fmla="*/ 7644 w 690879"/>
              <a:gd name="T67" fmla="*/ 470849 h 610870"/>
              <a:gd name="T68" fmla="*/ 1976 w 690879"/>
              <a:gd name="T69" fmla="*/ 427247 h 610870"/>
              <a:gd name="T70" fmla="*/ 0 w 690879"/>
              <a:gd name="T71" fmla="*/ 380433 h 610870"/>
              <a:gd name="T72" fmla="*/ 0 w 690879"/>
              <a:gd name="T73" fmla="*/ 232272 h 6108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0879"/>
              <a:gd name="T112" fmla="*/ 0 h 610870"/>
              <a:gd name="T113" fmla="*/ 690879 w 690879"/>
              <a:gd name="T114" fmla="*/ 610870 h 6108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0879" h="610870">
                <a:moveTo>
                  <a:pt x="0" y="231546"/>
                </a:moveTo>
                <a:lnTo>
                  <a:pt x="4704" y="184882"/>
                </a:lnTo>
                <a:lnTo>
                  <a:pt x="18196" y="141419"/>
                </a:lnTo>
                <a:lnTo>
                  <a:pt x="39545" y="102088"/>
                </a:lnTo>
                <a:lnTo>
                  <a:pt x="67819" y="67819"/>
                </a:lnTo>
                <a:lnTo>
                  <a:pt x="102088" y="39545"/>
                </a:lnTo>
                <a:lnTo>
                  <a:pt x="141419" y="18196"/>
                </a:lnTo>
                <a:lnTo>
                  <a:pt x="184882" y="4704"/>
                </a:lnTo>
                <a:lnTo>
                  <a:pt x="231546" y="0"/>
                </a:lnTo>
                <a:lnTo>
                  <a:pt x="459054" y="0"/>
                </a:lnTo>
                <a:lnTo>
                  <a:pt x="505717" y="4704"/>
                </a:lnTo>
                <a:lnTo>
                  <a:pt x="549181" y="18196"/>
                </a:lnTo>
                <a:lnTo>
                  <a:pt x="588512" y="39545"/>
                </a:lnTo>
                <a:lnTo>
                  <a:pt x="622781" y="67819"/>
                </a:lnTo>
                <a:lnTo>
                  <a:pt x="651055" y="102088"/>
                </a:lnTo>
                <a:lnTo>
                  <a:pt x="672404" y="141419"/>
                </a:lnTo>
                <a:lnTo>
                  <a:pt x="685896" y="184882"/>
                </a:lnTo>
                <a:lnTo>
                  <a:pt x="690600" y="231546"/>
                </a:lnTo>
                <a:lnTo>
                  <a:pt x="690600" y="379247"/>
                </a:lnTo>
                <a:lnTo>
                  <a:pt x="685896" y="425915"/>
                </a:lnTo>
                <a:lnTo>
                  <a:pt x="672404" y="469381"/>
                </a:lnTo>
                <a:lnTo>
                  <a:pt x="651055" y="508715"/>
                </a:lnTo>
                <a:lnTo>
                  <a:pt x="622781" y="542985"/>
                </a:lnTo>
                <a:lnTo>
                  <a:pt x="588512" y="571260"/>
                </a:lnTo>
                <a:lnTo>
                  <a:pt x="549181" y="592609"/>
                </a:lnTo>
                <a:lnTo>
                  <a:pt x="505717" y="606102"/>
                </a:lnTo>
                <a:lnTo>
                  <a:pt x="459054" y="610806"/>
                </a:lnTo>
                <a:lnTo>
                  <a:pt x="231546" y="610806"/>
                </a:lnTo>
                <a:lnTo>
                  <a:pt x="184882" y="606102"/>
                </a:lnTo>
                <a:lnTo>
                  <a:pt x="141419" y="592609"/>
                </a:lnTo>
                <a:lnTo>
                  <a:pt x="102088" y="571260"/>
                </a:lnTo>
                <a:lnTo>
                  <a:pt x="67819" y="542985"/>
                </a:lnTo>
                <a:lnTo>
                  <a:pt x="39545" y="508715"/>
                </a:lnTo>
                <a:lnTo>
                  <a:pt x="18196" y="469381"/>
                </a:lnTo>
                <a:lnTo>
                  <a:pt x="4704" y="425915"/>
                </a:lnTo>
                <a:lnTo>
                  <a:pt x="0" y="379247"/>
                </a:lnTo>
                <a:lnTo>
                  <a:pt x="0" y="23154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6" name="object 36"/>
          <p:cNvSpPr>
            <a:spLocks/>
          </p:cNvSpPr>
          <p:nvPr/>
        </p:nvSpPr>
        <p:spPr bwMode="auto">
          <a:xfrm>
            <a:off x="7386638" y="4878388"/>
            <a:ext cx="517525" cy="298450"/>
          </a:xfrm>
          <a:custGeom>
            <a:avLst/>
            <a:gdLst>
              <a:gd name="T0" fmla="*/ 0 w 690879"/>
              <a:gd name="T1" fmla="*/ 0 h 298450"/>
              <a:gd name="T2" fmla="*/ 0 w 690879"/>
              <a:gd name="T3" fmla="*/ 248272 h 298450"/>
              <a:gd name="T4" fmla="*/ 3831 w 690879"/>
              <a:gd name="T5" fmla="*/ 259656 h 298450"/>
              <a:gd name="T6" fmla="*/ 31866 w 690879"/>
              <a:gd name="T7" fmla="*/ 279327 h 298450"/>
              <a:gd name="T8" fmla="*/ 54329 w 690879"/>
              <a:gd name="T9" fmla="*/ 287018 h 298450"/>
              <a:gd name="T10" fmla="*/ 81262 w 690879"/>
              <a:gd name="T11" fmla="*/ 292881 h 298450"/>
              <a:gd name="T12" fmla="*/ 111792 w 690879"/>
              <a:gd name="T13" fmla="*/ 296617 h 298450"/>
              <a:gd name="T14" fmla="*/ 145051 w 690879"/>
              <a:gd name="T15" fmla="*/ 297929 h 298450"/>
              <a:gd name="T16" fmla="*/ 178310 w 690879"/>
              <a:gd name="T17" fmla="*/ 296617 h 298450"/>
              <a:gd name="T18" fmla="*/ 208841 w 690879"/>
              <a:gd name="T19" fmla="*/ 292881 h 298450"/>
              <a:gd name="T20" fmla="*/ 235773 w 690879"/>
              <a:gd name="T21" fmla="*/ 287018 h 298450"/>
              <a:gd name="T22" fmla="*/ 258236 w 690879"/>
              <a:gd name="T23" fmla="*/ 279327 h 298450"/>
              <a:gd name="T24" fmla="*/ 275359 w 690879"/>
              <a:gd name="T25" fmla="*/ 270107 h 298450"/>
              <a:gd name="T26" fmla="*/ 290102 w 690879"/>
              <a:gd name="T27" fmla="*/ 248272 h 298450"/>
              <a:gd name="T28" fmla="*/ 290102 w 690879"/>
              <a:gd name="T29" fmla="*/ 49657 h 298450"/>
              <a:gd name="T30" fmla="*/ 145051 w 690879"/>
              <a:gd name="T31" fmla="*/ 49657 h 298450"/>
              <a:gd name="T32" fmla="*/ 111792 w 690879"/>
              <a:gd name="T33" fmla="*/ 48345 h 298450"/>
              <a:gd name="T34" fmla="*/ 81262 w 690879"/>
              <a:gd name="T35" fmla="*/ 44608 h 298450"/>
              <a:gd name="T36" fmla="*/ 54329 w 690879"/>
              <a:gd name="T37" fmla="*/ 38746 h 298450"/>
              <a:gd name="T38" fmla="*/ 31866 w 690879"/>
              <a:gd name="T39" fmla="*/ 31055 h 298450"/>
              <a:gd name="T40" fmla="*/ 14743 w 690879"/>
              <a:gd name="T41" fmla="*/ 21835 h 298450"/>
              <a:gd name="T42" fmla="*/ 3831 w 690879"/>
              <a:gd name="T43" fmla="*/ 11384 h 298450"/>
              <a:gd name="T44" fmla="*/ 0 w 690879"/>
              <a:gd name="T45" fmla="*/ 0 h 298450"/>
              <a:gd name="T46" fmla="*/ 290102 w 690879"/>
              <a:gd name="T47" fmla="*/ 0 h 298450"/>
              <a:gd name="T48" fmla="*/ 275359 w 690879"/>
              <a:gd name="T49" fmla="*/ 21835 h 298450"/>
              <a:gd name="T50" fmla="*/ 258236 w 690879"/>
              <a:gd name="T51" fmla="*/ 31055 h 298450"/>
              <a:gd name="T52" fmla="*/ 235773 w 690879"/>
              <a:gd name="T53" fmla="*/ 38746 h 298450"/>
              <a:gd name="T54" fmla="*/ 208841 w 690879"/>
              <a:gd name="T55" fmla="*/ 44608 h 298450"/>
              <a:gd name="T56" fmla="*/ 178310 w 690879"/>
              <a:gd name="T57" fmla="*/ 48345 h 298450"/>
              <a:gd name="T58" fmla="*/ 145051 w 690879"/>
              <a:gd name="T59" fmla="*/ 49657 h 298450"/>
              <a:gd name="T60" fmla="*/ 290102 w 690879"/>
              <a:gd name="T61" fmla="*/ 49657 h 298450"/>
              <a:gd name="T62" fmla="*/ 290102 w 690879"/>
              <a:gd name="T63" fmla="*/ 0 h 2984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0879"/>
              <a:gd name="T97" fmla="*/ 0 h 298450"/>
              <a:gd name="T98" fmla="*/ 690879 w 690879"/>
              <a:gd name="T99" fmla="*/ 298450 h 2984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0879" h="298450">
                <a:moveTo>
                  <a:pt x="0" y="0"/>
                </a:moveTo>
                <a:lnTo>
                  <a:pt x="0" y="248272"/>
                </a:lnTo>
                <a:lnTo>
                  <a:pt x="9119" y="259656"/>
                </a:lnTo>
                <a:lnTo>
                  <a:pt x="75858" y="279327"/>
                </a:lnTo>
                <a:lnTo>
                  <a:pt x="129332" y="287018"/>
                </a:lnTo>
                <a:lnTo>
                  <a:pt x="193446" y="292881"/>
                </a:lnTo>
                <a:lnTo>
                  <a:pt x="266126" y="296617"/>
                </a:lnTo>
                <a:lnTo>
                  <a:pt x="345300" y="297929"/>
                </a:lnTo>
                <a:lnTo>
                  <a:pt x="424474" y="296617"/>
                </a:lnTo>
                <a:lnTo>
                  <a:pt x="497154" y="292881"/>
                </a:lnTo>
                <a:lnTo>
                  <a:pt x="561267" y="287018"/>
                </a:lnTo>
                <a:lnTo>
                  <a:pt x="614741" y="279327"/>
                </a:lnTo>
                <a:lnTo>
                  <a:pt x="655503" y="270107"/>
                </a:lnTo>
                <a:lnTo>
                  <a:pt x="690600" y="248272"/>
                </a:lnTo>
                <a:lnTo>
                  <a:pt x="690600" y="49657"/>
                </a:lnTo>
                <a:lnTo>
                  <a:pt x="345300" y="49657"/>
                </a:lnTo>
                <a:lnTo>
                  <a:pt x="266126" y="48345"/>
                </a:lnTo>
                <a:lnTo>
                  <a:pt x="193446" y="44608"/>
                </a:lnTo>
                <a:lnTo>
                  <a:pt x="129332" y="38746"/>
                </a:lnTo>
                <a:lnTo>
                  <a:pt x="75858" y="31055"/>
                </a:lnTo>
                <a:lnTo>
                  <a:pt x="35096" y="21835"/>
                </a:lnTo>
                <a:lnTo>
                  <a:pt x="9119" y="11384"/>
                </a:lnTo>
                <a:lnTo>
                  <a:pt x="0" y="0"/>
                </a:lnTo>
                <a:close/>
              </a:path>
              <a:path w="690879" h="298450">
                <a:moveTo>
                  <a:pt x="690600" y="0"/>
                </a:moveTo>
                <a:lnTo>
                  <a:pt x="655503" y="21835"/>
                </a:lnTo>
                <a:lnTo>
                  <a:pt x="614741" y="31055"/>
                </a:lnTo>
                <a:lnTo>
                  <a:pt x="561267" y="38746"/>
                </a:lnTo>
                <a:lnTo>
                  <a:pt x="497154" y="44608"/>
                </a:lnTo>
                <a:lnTo>
                  <a:pt x="424474" y="48345"/>
                </a:lnTo>
                <a:lnTo>
                  <a:pt x="345300" y="49657"/>
                </a:lnTo>
                <a:lnTo>
                  <a:pt x="690600" y="49657"/>
                </a:lnTo>
                <a:lnTo>
                  <a:pt x="6906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7" name="object 37"/>
          <p:cNvSpPr>
            <a:spLocks/>
          </p:cNvSpPr>
          <p:nvPr/>
        </p:nvSpPr>
        <p:spPr bwMode="auto">
          <a:xfrm>
            <a:off x="7386638" y="4878388"/>
            <a:ext cx="517525" cy="298450"/>
          </a:xfrm>
          <a:custGeom>
            <a:avLst/>
            <a:gdLst>
              <a:gd name="T0" fmla="*/ 0 w 690879"/>
              <a:gd name="T1" fmla="*/ 248272 h 298450"/>
              <a:gd name="T2" fmla="*/ 0 w 690879"/>
              <a:gd name="T3" fmla="*/ 0 h 298450"/>
              <a:gd name="T4" fmla="*/ 3831 w 690879"/>
              <a:gd name="T5" fmla="*/ 11384 h 298450"/>
              <a:gd name="T6" fmla="*/ 14743 w 690879"/>
              <a:gd name="T7" fmla="*/ 21835 h 298450"/>
              <a:gd name="T8" fmla="*/ 31866 w 690879"/>
              <a:gd name="T9" fmla="*/ 31055 h 298450"/>
              <a:gd name="T10" fmla="*/ 54329 w 690879"/>
              <a:gd name="T11" fmla="*/ 38746 h 298450"/>
              <a:gd name="T12" fmla="*/ 81262 w 690879"/>
              <a:gd name="T13" fmla="*/ 44608 h 298450"/>
              <a:gd name="T14" fmla="*/ 111792 w 690879"/>
              <a:gd name="T15" fmla="*/ 48345 h 298450"/>
              <a:gd name="T16" fmla="*/ 145051 w 690879"/>
              <a:gd name="T17" fmla="*/ 49657 h 298450"/>
              <a:gd name="T18" fmla="*/ 178310 w 690879"/>
              <a:gd name="T19" fmla="*/ 48345 h 298450"/>
              <a:gd name="T20" fmla="*/ 208841 w 690879"/>
              <a:gd name="T21" fmla="*/ 44608 h 298450"/>
              <a:gd name="T22" fmla="*/ 235773 w 690879"/>
              <a:gd name="T23" fmla="*/ 38746 h 298450"/>
              <a:gd name="T24" fmla="*/ 258236 w 690879"/>
              <a:gd name="T25" fmla="*/ 31055 h 298450"/>
              <a:gd name="T26" fmla="*/ 275359 w 690879"/>
              <a:gd name="T27" fmla="*/ 21835 h 298450"/>
              <a:gd name="T28" fmla="*/ 290102 w 690879"/>
              <a:gd name="T29" fmla="*/ 0 h 298450"/>
              <a:gd name="T30" fmla="*/ 290102 w 690879"/>
              <a:gd name="T31" fmla="*/ 248272 h 298450"/>
              <a:gd name="T32" fmla="*/ 275359 w 690879"/>
              <a:gd name="T33" fmla="*/ 270107 h 298450"/>
              <a:gd name="T34" fmla="*/ 258236 w 690879"/>
              <a:gd name="T35" fmla="*/ 279327 h 298450"/>
              <a:gd name="T36" fmla="*/ 235773 w 690879"/>
              <a:gd name="T37" fmla="*/ 287018 h 298450"/>
              <a:gd name="T38" fmla="*/ 208841 w 690879"/>
              <a:gd name="T39" fmla="*/ 292881 h 298450"/>
              <a:gd name="T40" fmla="*/ 178310 w 690879"/>
              <a:gd name="T41" fmla="*/ 296617 h 298450"/>
              <a:gd name="T42" fmla="*/ 145051 w 690879"/>
              <a:gd name="T43" fmla="*/ 297929 h 298450"/>
              <a:gd name="T44" fmla="*/ 111792 w 690879"/>
              <a:gd name="T45" fmla="*/ 296617 h 298450"/>
              <a:gd name="T46" fmla="*/ 81262 w 690879"/>
              <a:gd name="T47" fmla="*/ 292881 h 298450"/>
              <a:gd name="T48" fmla="*/ 54329 w 690879"/>
              <a:gd name="T49" fmla="*/ 287018 h 298450"/>
              <a:gd name="T50" fmla="*/ 31866 w 690879"/>
              <a:gd name="T51" fmla="*/ 279327 h 298450"/>
              <a:gd name="T52" fmla="*/ 14743 w 690879"/>
              <a:gd name="T53" fmla="*/ 270107 h 298450"/>
              <a:gd name="T54" fmla="*/ 3831 w 690879"/>
              <a:gd name="T55" fmla="*/ 259656 h 298450"/>
              <a:gd name="T56" fmla="*/ 0 w 690879"/>
              <a:gd name="T57" fmla="*/ 248272 h 298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0879"/>
              <a:gd name="T88" fmla="*/ 0 h 298450"/>
              <a:gd name="T89" fmla="*/ 690879 w 690879"/>
              <a:gd name="T90" fmla="*/ 298450 h 298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0879" h="298450">
                <a:moveTo>
                  <a:pt x="0" y="248272"/>
                </a:moveTo>
                <a:lnTo>
                  <a:pt x="0" y="0"/>
                </a:lnTo>
                <a:lnTo>
                  <a:pt x="9119" y="11384"/>
                </a:lnTo>
                <a:lnTo>
                  <a:pt x="35096" y="21835"/>
                </a:lnTo>
                <a:lnTo>
                  <a:pt x="75858" y="31055"/>
                </a:lnTo>
                <a:lnTo>
                  <a:pt x="129332" y="38746"/>
                </a:lnTo>
                <a:lnTo>
                  <a:pt x="193446" y="44608"/>
                </a:lnTo>
                <a:lnTo>
                  <a:pt x="266126" y="48345"/>
                </a:lnTo>
                <a:lnTo>
                  <a:pt x="345300" y="49657"/>
                </a:lnTo>
                <a:lnTo>
                  <a:pt x="424474" y="48345"/>
                </a:lnTo>
                <a:lnTo>
                  <a:pt x="497154" y="44608"/>
                </a:lnTo>
                <a:lnTo>
                  <a:pt x="561267" y="38746"/>
                </a:lnTo>
                <a:lnTo>
                  <a:pt x="614741" y="31055"/>
                </a:lnTo>
                <a:lnTo>
                  <a:pt x="655503" y="21835"/>
                </a:lnTo>
                <a:lnTo>
                  <a:pt x="690600" y="0"/>
                </a:lnTo>
                <a:lnTo>
                  <a:pt x="690600" y="248272"/>
                </a:lnTo>
                <a:lnTo>
                  <a:pt x="655503" y="270107"/>
                </a:lnTo>
                <a:lnTo>
                  <a:pt x="614741" y="279327"/>
                </a:lnTo>
                <a:lnTo>
                  <a:pt x="561267" y="287018"/>
                </a:lnTo>
                <a:lnTo>
                  <a:pt x="497154" y="292881"/>
                </a:lnTo>
                <a:lnTo>
                  <a:pt x="424474" y="296617"/>
                </a:lnTo>
                <a:lnTo>
                  <a:pt x="345300" y="297929"/>
                </a:lnTo>
                <a:lnTo>
                  <a:pt x="266126" y="296617"/>
                </a:lnTo>
                <a:lnTo>
                  <a:pt x="193446" y="292881"/>
                </a:lnTo>
                <a:lnTo>
                  <a:pt x="129332" y="287018"/>
                </a:lnTo>
                <a:lnTo>
                  <a:pt x="75858" y="279327"/>
                </a:lnTo>
                <a:lnTo>
                  <a:pt x="35096" y="270107"/>
                </a:lnTo>
                <a:lnTo>
                  <a:pt x="9119" y="259656"/>
                </a:lnTo>
                <a:lnTo>
                  <a:pt x="0" y="2482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8" name="object 38"/>
          <p:cNvSpPr>
            <a:spLocks/>
          </p:cNvSpPr>
          <p:nvPr/>
        </p:nvSpPr>
        <p:spPr bwMode="auto">
          <a:xfrm>
            <a:off x="3657600" y="2532063"/>
            <a:ext cx="1484313" cy="1981200"/>
          </a:xfrm>
          <a:custGeom>
            <a:avLst/>
            <a:gdLst>
              <a:gd name="T0" fmla="*/ 0 w 1980565"/>
              <a:gd name="T1" fmla="*/ 330645 h 1980564"/>
              <a:gd name="T2" fmla="*/ 1504 w 1980565"/>
              <a:gd name="T3" fmla="*/ 281784 h 1980564"/>
              <a:gd name="T4" fmla="*/ 5874 w 1980565"/>
              <a:gd name="T5" fmla="*/ 235148 h 1980564"/>
              <a:gd name="T6" fmla="*/ 12895 w 1980565"/>
              <a:gd name="T7" fmla="*/ 191252 h 1980564"/>
              <a:gd name="T8" fmla="*/ 22352 w 1980565"/>
              <a:gd name="T9" fmla="*/ 150604 h 1980564"/>
              <a:gd name="T10" fmla="*/ 34033 w 1980565"/>
              <a:gd name="T11" fmla="*/ 113716 h 1980564"/>
              <a:gd name="T12" fmla="*/ 47718 w 1980565"/>
              <a:gd name="T13" fmla="*/ 81102 h 1980564"/>
              <a:gd name="T14" fmla="*/ 63199 w 1980565"/>
              <a:gd name="T15" fmla="*/ 53268 h 1980564"/>
              <a:gd name="T16" fmla="*/ 80255 w 1980565"/>
              <a:gd name="T17" fmla="*/ 30732 h 1980564"/>
              <a:gd name="T18" fmla="*/ 98675 w 1980565"/>
              <a:gd name="T19" fmla="*/ 13996 h 1980564"/>
              <a:gd name="T20" fmla="*/ 118244 w 1980565"/>
              <a:gd name="T21" fmla="*/ 3584 h 1980564"/>
              <a:gd name="T22" fmla="*/ 138747 w 1980565"/>
              <a:gd name="T23" fmla="*/ 0 h 1980564"/>
              <a:gd name="T24" fmla="*/ 693716 w 1980565"/>
              <a:gd name="T25" fmla="*/ 0 h 1980564"/>
              <a:gd name="T26" fmla="*/ 714219 w 1980565"/>
              <a:gd name="T27" fmla="*/ 3584 h 1980564"/>
              <a:gd name="T28" fmla="*/ 733789 w 1980565"/>
              <a:gd name="T29" fmla="*/ 13996 h 1980564"/>
              <a:gd name="T30" fmla="*/ 752208 w 1980565"/>
              <a:gd name="T31" fmla="*/ 30732 h 1980564"/>
              <a:gd name="T32" fmla="*/ 769266 w 1980565"/>
              <a:gd name="T33" fmla="*/ 53268 h 1980564"/>
              <a:gd name="T34" fmla="*/ 784744 w 1980565"/>
              <a:gd name="T35" fmla="*/ 81102 h 1980564"/>
              <a:gd name="T36" fmla="*/ 798431 w 1980565"/>
              <a:gd name="T37" fmla="*/ 113716 h 1980564"/>
              <a:gd name="T38" fmla="*/ 810111 w 1980565"/>
              <a:gd name="T39" fmla="*/ 150604 h 1980564"/>
              <a:gd name="T40" fmla="*/ 819569 w 1980565"/>
              <a:gd name="T41" fmla="*/ 191252 h 1980564"/>
              <a:gd name="T42" fmla="*/ 826590 w 1980565"/>
              <a:gd name="T43" fmla="*/ 235148 h 1980564"/>
              <a:gd name="T44" fmla="*/ 830960 w 1980565"/>
              <a:gd name="T45" fmla="*/ 281784 h 1980564"/>
              <a:gd name="T46" fmla="*/ 832464 w 1980565"/>
              <a:gd name="T47" fmla="*/ 330645 h 1980564"/>
              <a:gd name="T48" fmla="*/ 832464 w 1980565"/>
              <a:gd name="T49" fmla="*/ 1653178 h 1980564"/>
              <a:gd name="T50" fmla="*/ 830960 w 1980565"/>
              <a:gd name="T51" fmla="*/ 1702038 h 1980564"/>
              <a:gd name="T52" fmla="*/ 826590 w 1980565"/>
              <a:gd name="T53" fmla="*/ 1748672 h 1980564"/>
              <a:gd name="T54" fmla="*/ 819569 w 1980565"/>
              <a:gd name="T55" fmla="*/ 1792569 h 1980564"/>
              <a:gd name="T56" fmla="*/ 810111 w 1980565"/>
              <a:gd name="T57" fmla="*/ 1833218 h 1980564"/>
              <a:gd name="T58" fmla="*/ 798431 w 1980565"/>
              <a:gd name="T59" fmla="*/ 1870105 h 1980564"/>
              <a:gd name="T60" fmla="*/ 784744 w 1980565"/>
              <a:gd name="T61" fmla="*/ 1902721 h 1980564"/>
              <a:gd name="T62" fmla="*/ 769266 w 1980565"/>
              <a:gd name="T63" fmla="*/ 1930555 h 1980564"/>
              <a:gd name="T64" fmla="*/ 752208 w 1980565"/>
              <a:gd name="T65" fmla="*/ 1953093 h 1980564"/>
              <a:gd name="T66" fmla="*/ 733789 w 1980565"/>
              <a:gd name="T67" fmla="*/ 1969824 h 1980564"/>
              <a:gd name="T68" fmla="*/ 714219 w 1980565"/>
              <a:gd name="T69" fmla="*/ 1980239 h 1980564"/>
              <a:gd name="T70" fmla="*/ 693716 w 1980565"/>
              <a:gd name="T71" fmla="*/ 1983824 h 1980564"/>
              <a:gd name="T72" fmla="*/ 138747 w 1980565"/>
              <a:gd name="T73" fmla="*/ 1983824 h 1980564"/>
              <a:gd name="T74" fmla="*/ 118244 w 1980565"/>
              <a:gd name="T75" fmla="*/ 1980239 h 1980564"/>
              <a:gd name="T76" fmla="*/ 98675 w 1980565"/>
              <a:gd name="T77" fmla="*/ 1969824 h 1980564"/>
              <a:gd name="T78" fmla="*/ 80255 w 1980565"/>
              <a:gd name="T79" fmla="*/ 1953093 h 1980564"/>
              <a:gd name="T80" fmla="*/ 63199 w 1980565"/>
              <a:gd name="T81" fmla="*/ 1930555 h 1980564"/>
              <a:gd name="T82" fmla="*/ 47718 w 1980565"/>
              <a:gd name="T83" fmla="*/ 1902721 h 1980564"/>
              <a:gd name="T84" fmla="*/ 34033 w 1980565"/>
              <a:gd name="T85" fmla="*/ 1870105 h 1980564"/>
              <a:gd name="T86" fmla="*/ 22352 w 1980565"/>
              <a:gd name="T87" fmla="*/ 1833218 h 1980564"/>
              <a:gd name="T88" fmla="*/ 12895 w 1980565"/>
              <a:gd name="T89" fmla="*/ 1792569 h 1980564"/>
              <a:gd name="T90" fmla="*/ 5874 w 1980565"/>
              <a:gd name="T91" fmla="*/ 1748672 h 1980564"/>
              <a:gd name="T92" fmla="*/ 1504 w 1980565"/>
              <a:gd name="T93" fmla="*/ 1702038 h 1980564"/>
              <a:gd name="T94" fmla="*/ 0 w 1980565"/>
              <a:gd name="T95" fmla="*/ 1653178 h 1980564"/>
              <a:gd name="T96" fmla="*/ 0 w 1980565"/>
              <a:gd name="T97" fmla="*/ 330645 h 19805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80565"/>
              <a:gd name="T148" fmla="*/ 0 h 1980564"/>
              <a:gd name="T149" fmla="*/ 1980565 w 1980565"/>
              <a:gd name="T150" fmla="*/ 1980564 h 19805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80565" h="1980564">
                <a:moveTo>
                  <a:pt x="0" y="330009"/>
                </a:moveTo>
                <a:lnTo>
                  <a:pt x="3578" y="281243"/>
                </a:lnTo>
                <a:lnTo>
                  <a:pt x="13972" y="234698"/>
                </a:lnTo>
                <a:lnTo>
                  <a:pt x="30672" y="190886"/>
                </a:lnTo>
                <a:lnTo>
                  <a:pt x="53166" y="150316"/>
                </a:lnTo>
                <a:lnTo>
                  <a:pt x="80946" y="113499"/>
                </a:lnTo>
                <a:lnTo>
                  <a:pt x="113499" y="80946"/>
                </a:lnTo>
                <a:lnTo>
                  <a:pt x="150316" y="53166"/>
                </a:lnTo>
                <a:lnTo>
                  <a:pt x="190886" y="30672"/>
                </a:lnTo>
                <a:lnTo>
                  <a:pt x="234698" y="13972"/>
                </a:lnTo>
                <a:lnTo>
                  <a:pt x="281243" y="3578"/>
                </a:lnTo>
                <a:lnTo>
                  <a:pt x="330009" y="0"/>
                </a:lnTo>
                <a:lnTo>
                  <a:pt x="1649996" y="0"/>
                </a:lnTo>
                <a:lnTo>
                  <a:pt x="1698762" y="3578"/>
                </a:lnTo>
                <a:lnTo>
                  <a:pt x="1745307" y="13972"/>
                </a:lnTo>
                <a:lnTo>
                  <a:pt x="1789119" y="30672"/>
                </a:lnTo>
                <a:lnTo>
                  <a:pt x="1829689" y="53166"/>
                </a:lnTo>
                <a:lnTo>
                  <a:pt x="1866506" y="80946"/>
                </a:lnTo>
                <a:lnTo>
                  <a:pt x="1899059" y="113499"/>
                </a:lnTo>
                <a:lnTo>
                  <a:pt x="1926839" y="150316"/>
                </a:lnTo>
                <a:lnTo>
                  <a:pt x="1949334" y="190886"/>
                </a:lnTo>
                <a:lnTo>
                  <a:pt x="1966033" y="234698"/>
                </a:lnTo>
                <a:lnTo>
                  <a:pt x="1976428" y="281243"/>
                </a:lnTo>
                <a:lnTo>
                  <a:pt x="1980006" y="330009"/>
                </a:lnTo>
                <a:lnTo>
                  <a:pt x="1980006" y="1649996"/>
                </a:lnTo>
                <a:lnTo>
                  <a:pt x="1976428" y="1698762"/>
                </a:lnTo>
                <a:lnTo>
                  <a:pt x="1966033" y="1745307"/>
                </a:lnTo>
                <a:lnTo>
                  <a:pt x="1949334" y="1789119"/>
                </a:lnTo>
                <a:lnTo>
                  <a:pt x="1926839" y="1829689"/>
                </a:lnTo>
                <a:lnTo>
                  <a:pt x="1899059" y="1866506"/>
                </a:lnTo>
                <a:lnTo>
                  <a:pt x="1866506" y="1899059"/>
                </a:lnTo>
                <a:lnTo>
                  <a:pt x="1829689" y="1926839"/>
                </a:lnTo>
                <a:lnTo>
                  <a:pt x="1789119" y="1949334"/>
                </a:lnTo>
                <a:lnTo>
                  <a:pt x="1745307" y="1966033"/>
                </a:lnTo>
                <a:lnTo>
                  <a:pt x="1698762" y="1976428"/>
                </a:lnTo>
                <a:lnTo>
                  <a:pt x="1649996" y="1980006"/>
                </a:lnTo>
                <a:lnTo>
                  <a:pt x="330009" y="1980006"/>
                </a:lnTo>
                <a:lnTo>
                  <a:pt x="281243" y="1976428"/>
                </a:lnTo>
                <a:lnTo>
                  <a:pt x="234698" y="1966033"/>
                </a:lnTo>
                <a:lnTo>
                  <a:pt x="190886" y="1949334"/>
                </a:lnTo>
                <a:lnTo>
                  <a:pt x="150316" y="1926839"/>
                </a:lnTo>
                <a:lnTo>
                  <a:pt x="113499" y="1899059"/>
                </a:lnTo>
                <a:lnTo>
                  <a:pt x="80946" y="1866506"/>
                </a:lnTo>
                <a:lnTo>
                  <a:pt x="53166" y="1829689"/>
                </a:lnTo>
                <a:lnTo>
                  <a:pt x="30672" y="1789119"/>
                </a:lnTo>
                <a:lnTo>
                  <a:pt x="13972" y="1745307"/>
                </a:lnTo>
                <a:lnTo>
                  <a:pt x="3578" y="1698762"/>
                </a:lnTo>
                <a:lnTo>
                  <a:pt x="0" y="1649996"/>
                </a:lnTo>
                <a:lnTo>
                  <a:pt x="0" y="330009"/>
                </a:lnTo>
                <a:close/>
              </a:path>
            </a:pathLst>
          </a:custGeom>
          <a:noFill/>
          <a:ln w="38100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9" name="object 39"/>
          <p:cNvSpPr>
            <a:spLocks/>
          </p:cNvSpPr>
          <p:nvPr/>
        </p:nvSpPr>
        <p:spPr bwMode="auto">
          <a:xfrm>
            <a:off x="5141913" y="2540000"/>
            <a:ext cx="1752600" cy="982663"/>
          </a:xfrm>
          <a:custGeom>
            <a:avLst/>
            <a:gdLst>
              <a:gd name="T0" fmla="*/ 0 w 2337434"/>
              <a:gd name="T1" fmla="*/ 981072 h 982979"/>
              <a:gd name="T2" fmla="*/ 512256 w 2337434"/>
              <a:gd name="T3" fmla="*/ 981072 h 982979"/>
              <a:gd name="T4" fmla="*/ 512256 w 2337434"/>
              <a:gd name="T5" fmla="*/ 0 h 982979"/>
              <a:gd name="T6" fmla="*/ 984399 w 2337434"/>
              <a:gd name="T7" fmla="*/ 0 h 982979"/>
              <a:gd name="T8" fmla="*/ 0 60000 65536"/>
              <a:gd name="T9" fmla="*/ 0 60000 65536"/>
              <a:gd name="T10" fmla="*/ 0 60000 65536"/>
              <a:gd name="T11" fmla="*/ 0 60000 65536"/>
              <a:gd name="T12" fmla="*/ 0 w 2337434"/>
              <a:gd name="T13" fmla="*/ 0 h 982979"/>
              <a:gd name="T14" fmla="*/ 2337434 w 2337434"/>
              <a:gd name="T15" fmla="*/ 982979 h 9829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7434" h="982979">
                <a:moveTo>
                  <a:pt x="0" y="982967"/>
                </a:moveTo>
                <a:lnTo>
                  <a:pt x="1216215" y="982967"/>
                </a:lnTo>
                <a:lnTo>
                  <a:pt x="1216215" y="0"/>
                </a:lnTo>
                <a:lnTo>
                  <a:pt x="2337193" y="0"/>
                </a:lnTo>
              </a:path>
            </a:pathLst>
          </a:custGeom>
          <a:noFill/>
          <a:ln w="38100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40" name="object 40"/>
          <p:cNvSpPr>
            <a:spLocks/>
          </p:cNvSpPr>
          <p:nvPr/>
        </p:nvSpPr>
        <p:spPr bwMode="auto">
          <a:xfrm>
            <a:off x="6880225" y="2482850"/>
            <a:ext cx="85725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300 h 114300"/>
              <a:gd name="T4" fmla="*/ 48220 w 114300"/>
              <a:gd name="T5" fmla="*/ 57150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14300"/>
              <a:gd name="T14" fmla="*/ 114300 w 114300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41" name="object 41"/>
          <p:cNvSpPr>
            <a:spLocks/>
          </p:cNvSpPr>
          <p:nvPr/>
        </p:nvSpPr>
        <p:spPr bwMode="auto">
          <a:xfrm>
            <a:off x="5141913" y="3522663"/>
            <a:ext cx="1755775" cy="1042987"/>
          </a:xfrm>
          <a:custGeom>
            <a:avLst/>
            <a:gdLst>
              <a:gd name="T0" fmla="*/ 0 w 2339975"/>
              <a:gd name="T1" fmla="*/ 0 h 1043304"/>
              <a:gd name="T2" fmla="*/ 514087 w 2339975"/>
              <a:gd name="T3" fmla="*/ 0 h 1043304"/>
              <a:gd name="T4" fmla="*/ 514087 w 2339975"/>
              <a:gd name="T5" fmla="*/ 1041302 h 1043304"/>
              <a:gd name="T6" fmla="*/ 987947 w 2339975"/>
              <a:gd name="T7" fmla="*/ 1041302 h 1043304"/>
              <a:gd name="T8" fmla="*/ 0 60000 65536"/>
              <a:gd name="T9" fmla="*/ 0 60000 65536"/>
              <a:gd name="T10" fmla="*/ 0 60000 65536"/>
              <a:gd name="T11" fmla="*/ 0 60000 65536"/>
              <a:gd name="T12" fmla="*/ 0 w 2339975"/>
              <a:gd name="T13" fmla="*/ 0 h 1043304"/>
              <a:gd name="T14" fmla="*/ 2339975 w 2339975"/>
              <a:gd name="T15" fmla="*/ 1043304 h 1043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9975" h="1043304">
                <a:moveTo>
                  <a:pt x="0" y="0"/>
                </a:moveTo>
                <a:lnTo>
                  <a:pt x="1217472" y="0"/>
                </a:lnTo>
                <a:lnTo>
                  <a:pt x="1217472" y="1043203"/>
                </a:lnTo>
                <a:lnTo>
                  <a:pt x="2339682" y="1043203"/>
                </a:lnTo>
              </a:path>
            </a:pathLst>
          </a:custGeom>
          <a:noFill/>
          <a:ln w="38099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42" name="object 42"/>
          <p:cNvSpPr>
            <a:spLocks/>
          </p:cNvSpPr>
          <p:nvPr/>
        </p:nvSpPr>
        <p:spPr bwMode="auto">
          <a:xfrm>
            <a:off x="6883400" y="4508500"/>
            <a:ext cx="85725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300 h 114300"/>
              <a:gd name="T4" fmla="*/ 48220 w 114300"/>
              <a:gd name="T5" fmla="*/ 57150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14300"/>
              <a:gd name="T14" fmla="*/ 114300 w 114300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43"/>
          <p:cNvSpPr txBox="1"/>
          <p:nvPr/>
        </p:nvSpPr>
        <p:spPr>
          <a:xfrm>
            <a:off x="7154863" y="1717675"/>
            <a:ext cx="982662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001965"/>
                </a:solidFill>
                <a:latin typeface="Verdana"/>
                <a:cs typeface="Verdana"/>
              </a:rPr>
              <a:t>9</a:t>
            </a:r>
            <a:r>
              <a:rPr sz="1200" spc="-45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children*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99263" y="2965450"/>
            <a:ext cx="169545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14 non-serious</a:t>
            </a:r>
            <a:r>
              <a:rPr sz="1400" spc="-5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ARs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0425" y="3743325"/>
            <a:ext cx="873125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009FDA"/>
                </a:solidFill>
                <a:latin typeface="Verdana"/>
                <a:cs typeface="Verdana"/>
              </a:rPr>
              <a:t>2</a:t>
            </a:r>
            <a:r>
              <a:rPr sz="1200" spc="-45" dirty="0">
                <a:solidFill>
                  <a:srgbClr val="009FDA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9FDA"/>
                </a:solidFill>
                <a:latin typeface="Verdana"/>
                <a:cs typeface="Verdana"/>
              </a:rPr>
              <a:t>children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646" name="object 46"/>
          <p:cNvSpPr txBox="1">
            <a:spLocks noChangeArrowheads="1"/>
          </p:cNvSpPr>
          <p:nvPr/>
        </p:nvSpPr>
        <p:spPr bwMode="auto">
          <a:xfrm>
            <a:off x="379413" y="4889500"/>
            <a:ext cx="75834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935" rIns="0" bIns="0">
            <a:spAutoFit/>
          </a:bodyPr>
          <a:lstStyle/>
          <a:p>
            <a:pPr algn="r">
              <a:spcBef>
                <a:spcPts val="900"/>
              </a:spcBef>
            </a:pPr>
            <a:r>
              <a:rPr lang="en-US" altLang="en-US" sz="1200">
                <a:solidFill>
                  <a:srgbClr val="009FDA"/>
                </a:solidFill>
                <a:latin typeface="Verdana" pitchFamily="34" charset="0"/>
              </a:rPr>
              <a:t>3 SARs</a:t>
            </a:r>
            <a:endParaRPr lang="en-US" altLang="en-US" sz="1200">
              <a:latin typeface="Verdana" pitchFamily="34" charset="0"/>
            </a:endParaRPr>
          </a:p>
          <a:p>
            <a:pPr>
              <a:spcBef>
                <a:spcPts val="800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 sz="1200">
                <a:solidFill>
                  <a:srgbClr val="001965"/>
                </a:solidFill>
                <a:latin typeface="Verdana" pitchFamily="34" charset="0"/>
              </a:rPr>
              <a:t>&gt;25% of patients had IGF-I &gt;2 SDS at year 1 and subsequent years</a:t>
            </a:r>
            <a:endParaRPr lang="en-US" altLang="en-US" sz="1200">
              <a:latin typeface="Verdana" pitchFamily="34" charset="0"/>
            </a:endParaRPr>
          </a:p>
          <a:p>
            <a:pPr>
              <a:spcBef>
                <a:spcPts val="1200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 sz="1200">
                <a:solidFill>
                  <a:srgbClr val="001965"/>
                </a:solidFill>
                <a:latin typeface="Verdana" pitchFamily="34" charset="0"/>
              </a:rPr>
              <a:t>&gt;33% of patients had IGFBP-3 &gt;2 SDS at year 1 and subsequent years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25647" name="object 47"/>
          <p:cNvSpPr>
            <a:spLocks/>
          </p:cNvSpPr>
          <p:nvPr/>
        </p:nvSpPr>
        <p:spPr bwMode="auto">
          <a:xfrm>
            <a:off x="2414588" y="3521075"/>
            <a:ext cx="1171575" cy="1588"/>
          </a:xfrm>
          <a:custGeom>
            <a:avLst/>
            <a:gdLst>
              <a:gd name="T0" fmla="*/ 0 w 1562735"/>
              <a:gd name="T1" fmla="*/ 0 h 1270"/>
              <a:gd name="T2" fmla="*/ 657417 w 1562735"/>
              <a:gd name="T3" fmla="*/ 3492 h 1270"/>
              <a:gd name="T4" fmla="*/ 0 60000 65536"/>
              <a:gd name="T5" fmla="*/ 0 60000 65536"/>
              <a:gd name="T6" fmla="*/ 0 w 1562735"/>
              <a:gd name="T7" fmla="*/ 0 h 1270"/>
              <a:gd name="T8" fmla="*/ 1562735 w 1562735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2735" h="1270">
                <a:moveTo>
                  <a:pt x="0" y="0"/>
                </a:moveTo>
                <a:lnTo>
                  <a:pt x="1562125" y="914"/>
                </a:lnTo>
              </a:path>
            </a:pathLst>
          </a:custGeom>
          <a:noFill/>
          <a:ln w="38100">
            <a:solidFill>
              <a:srgbClr val="009F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48" name="object 48"/>
          <p:cNvSpPr>
            <a:spLocks/>
          </p:cNvSpPr>
          <p:nvPr/>
        </p:nvSpPr>
        <p:spPr bwMode="auto">
          <a:xfrm>
            <a:off x="3571875" y="3465513"/>
            <a:ext cx="85725" cy="114300"/>
          </a:xfrm>
          <a:custGeom>
            <a:avLst/>
            <a:gdLst>
              <a:gd name="T0" fmla="*/ 32 w 114935"/>
              <a:gd name="T1" fmla="*/ 0 h 114300"/>
              <a:gd name="T2" fmla="*/ 0 w 114935"/>
              <a:gd name="T3" fmla="*/ 114300 h 114300"/>
              <a:gd name="T4" fmla="*/ 46659 w 114935"/>
              <a:gd name="T5" fmla="*/ 57226 h 114300"/>
              <a:gd name="T6" fmla="*/ 32 w 114935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935"/>
              <a:gd name="T13" fmla="*/ 0 h 114300"/>
              <a:gd name="T14" fmla="*/ 114935 w 114935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935" h="114300">
                <a:moveTo>
                  <a:pt x="76" y="0"/>
                </a:moveTo>
                <a:lnTo>
                  <a:pt x="0" y="114300"/>
                </a:lnTo>
                <a:lnTo>
                  <a:pt x="114338" y="57226"/>
                </a:lnTo>
                <a:lnTo>
                  <a:pt x="76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49" name="object 49"/>
          <p:cNvSpPr txBox="1">
            <a:spLocks noChangeArrowheads="1"/>
          </p:cNvSpPr>
          <p:nvPr/>
        </p:nvSpPr>
        <p:spPr bwMode="auto">
          <a:xfrm>
            <a:off x="1266825" y="1973263"/>
            <a:ext cx="8016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65100">
              <a:spcBef>
                <a:spcPts val="100"/>
              </a:spcBef>
            </a:pPr>
            <a:r>
              <a:rPr lang="en-US" altLang="en-US" sz="1200" b="1">
                <a:solidFill>
                  <a:srgbClr val="00B050"/>
                </a:solidFill>
                <a:latin typeface="Verdana" pitchFamily="34" charset="0"/>
              </a:rPr>
              <a:t>1,003</a:t>
            </a:r>
            <a:endParaRPr lang="en-US" altLang="en-US" sz="1200">
              <a:solidFill>
                <a:srgbClr val="00B050"/>
              </a:solidFill>
              <a:latin typeface="Verdana" pitchFamily="34" charset="0"/>
            </a:endParaRPr>
          </a:p>
          <a:p>
            <a:pPr marL="165100" algn="ctr"/>
            <a:r>
              <a:rPr lang="en-US" altLang="en-US" sz="1200" b="1">
                <a:solidFill>
                  <a:srgbClr val="00B050"/>
                </a:solidFill>
                <a:latin typeface="Verdana" pitchFamily="34" charset="0"/>
              </a:rPr>
              <a:t>childrn  born </a:t>
            </a:r>
            <a:r>
              <a:rPr lang="en-US" altLang="en-US" sz="1100" b="1">
                <a:solidFill>
                  <a:srgbClr val="00B050"/>
                </a:solidFill>
                <a:latin typeface="Verdana" pitchFamily="34" charset="0"/>
              </a:rPr>
              <a:t>TS</a:t>
            </a:r>
            <a:endParaRPr lang="en-US" altLang="en-US" sz="110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2900" y="6096000"/>
            <a:ext cx="4262438" cy="5635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333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*4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reports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of a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single</a:t>
            </a:r>
            <a:r>
              <a:rPr sz="1000" spc="5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event</a:t>
            </a:r>
            <a:endParaRPr sz="1000">
              <a:latin typeface="Verdana"/>
              <a:cs typeface="Verdana"/>
            </a:endParaRPr>
          </a:p>
          <a:p>
            <a:pPr marL="12700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651" name="object 50"/>
          <p:cNvSpPr txBox="1">
            <a:spLocks noChangeArrowheads="1"/>
          </p:cNvSpPr>
          <p:nvPr/>
        </p:nvSpPr>
        <p:spPr bwMode="auto">
          <a:xfrm>
            <a:off x="939800" y="2989263"/>
            <a:ext cx="14557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219075">
              <a:lnSpc>
                <a:spcPts val="3838"/>
              </a:lnSpc>
              <a:spcBef>
                <a:spcPts val="100"/>
              </a:spcBef>
            </a:pPr>
            <a:r>
              <a:rPr lang="en-US" altLang="en-US" sz="1600" b="1">
                <a:solidFill>
                  <a:srgbClr val="001965"/>
                </a:solidFill>
                <a:latin typeface="Arial" pitchFamily="34" charset="0"/>
              </a:rPr>
              <a:t>ANSWER</a:t>
            </a:r>
            <a:endParaRPr lang="en-US" altLang="en-US" sz="1600">
              <a:latin typeface="Arial" pitchFamily="34" charset="0"/>
            </a:endParaRPr>
          </a:p>
          <a:p>
            <a:pPr marL="219075"/>
            <a:r>
              <a:rPr lang="en-US" altLang="en-US" sz="1600" b="1">
                <a:solidFill>
                  <a:srgbClr val="001965"/>
                </a:solidFill>
                <a:latin typeface="Arial" pitchFamily="34" charset="0"/>
              </a:rPr>
              <a:t>Program</a:t>
            </a:r>
            <a:r>
              <a:rPr lang="en-US" altLang="en-US" sz="1600" b="1" baseline="25000">
                <a:solidFill>
                  <a:srgbClr val="001965"/>
                </a:solidFill>
                <a:latin typeface="Arial" pitchFamily="34" charset="0"/>
              </a:rPr>
              <a:t>®</a:t>
            </a:r>
            <a:endParaRPr lang="en-US" altLang="en-US" sz="1600" baseline="25000">
              <a:latin typeface="Arial" pitchFamily="34" charset="0"/>
            </a:endParaRPr>
          </a:p>
          <a:p>
            <a:pPr marL="219075" algn="ctr">
              <a:spcBef>
                <a:spcPts val="2413"/>
              </a:spcBef>
            </a:pPr>
            <a:r>
              <a:rPr lang="en-US" altLang="en-US" sz="1400" b="1">
                <a:solidFill>
                  <a:srgbClr val="00B050"/>
                </a:solidFill>
                <a:latin typeface="Verdana" pitchFamily="34" charset="0"/>
              </a:rPr>
              <a:t>Mean GH dose:  49 µg/kg/day</a:t>
            </a:r>
            <a:endParaRPr lang="en-US" altLang="en-US" sz="1400">
              <a:solidFill>
                <a:srgbClr val="00B0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971550" y="2209800"/>
            <a:ext cx="7658100" cy="3733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Risk of mortality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3" y="0"/>
            <a:ext cx="7829550" cy="1219200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>
                <a:solidFill>
                  <a:srgbClr val="001965"/>
                </a:solidFill>
              </a:rPr>
              <a:t>ANSWER </a:t>
            </a:r>
            <a:r>
              <a:rPr spc="5" dirty="0">
                <a:solidFill>
                  <a:srgbClr val="001965"/>
                </a:solidFill>
              </a:rPr>
              <a:t>Program</a:t>
            </a:r>
            <a:r>
              <a:rPr sz="3150" spc="7" baseline="25132" dirty="0" smtClean="0">
                <a:solidFill>
                  <a:srgbClr val="001965"/>
                </a:solidFill>
              </a:rPr>
              <a:t>®</a:t>
            </a:r>
            <a:r>
              <a:rPr spc="5" dirty="0" smtClean="0"/>
              <a:t> </a:t>
            </a:r>
            <a:r>
              <a:rPr lang="fa-IR" spc="5" dirty="0" smtClean="0"/>
              <a:t/>
            </a:r>
            <a:br>
              <a:rPr lang="fa-IR" spc="5" dirty="0" smtClean="0"/>
            </a:b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42900" y="6096000"/>
            <a:ext cx="4262438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652" name="object 3"/>
          <p:cNvSpPr txBox="1">
            <a:spLocks noChangeArrowheads="1"/>
          </p:cNvSpPr>
          <p:nvPr/>
        </p:nvSpPr>
        <p:spPr bwMode="auto">
          <a:xfrm>
            <a:off x="366713" y="1296988"/>
            <a:ext cx="87772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8900" rIns="0" bIns="0">
            <a:spAutoFit/>
          </a:bodyPr>
          <a:lstStyle/>
          <a:p>
            <a:pPr marL="241300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endParaRPr lang="en-US" altLang="en-US" sz="1900" b="1">
              <a:solidFill>
                <a:srgbClr val="00B050"/>
              </a:solidFill>
              <a:latin typeface="Verdana" pitchFamily="34" charset="0"/>
            </a:endParaRPr>
          </a:p>
          <a:p>
            <a:pPr marL="241300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endParaRPr lang="en-US" altLang="en-US" sz="1900" b="1">
              <a:solidFill>
                <a:srgbClr val="00B050"/>
              </a:solidFill>
              <a:latin typeface="Verdana" pitchFamily="34" charset="0"/>
            </a:endParaRPr>
          </a:p>
          <a:p>
            <a:pPr marL="241300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endParaRPr lang="en-US" altLang="en-US" sz="1900" b="1">
              <a:solidFill>
                <a:srgbClr val="00B050"/>
              </a:solidFill>
              <a:latin typeface="Verdana" pitchFamily="34" charset="0"/>
            </a:endParaRPr>
          </a:p>
          <a:p>
            <a:pPr marL="241300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 b="1">
                <a:latin typeface="Verdana" pitchFamily="34" charset="0"/>
              </a:rPr>
              <a:t>2 deaths, both considered </a:t>
            </a:r>
            <a:r>
              <a:rPr lang="en-US" altLang="en-US" sz="1900" b="1">
                <a:solidFill>
                  <a:srgbClr val="FF0000"/>
                </a:solidFill>
                <a:latin typeface="Verdana" pitchFamily="34" charset="0"/>
              </a:rPr>
              <a:t>unlikely </a:t>
            </a:r>
            <a:r>
              <a:rPr lang="en-US" altLang="en-US" sz="1900" b="1">
                <a:latin typeface="Verdana" pitchFamily="34" charset="0"/>
              </a:rPr>
              <a:t>to be related to GH treatment</a:t>
            </a:r>
          </a:p>
          <a:p>
            <a:pPr marL="241300" indent="-2286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</a:pPr>
            <a:r>
              <a:rPr lang="en-US" altLang="en-US" sz="1900" b="1">
                <a:latin typeface="Verdana" pitchFamily="34" charset="0"/>
              </a:rPr>
              <a:t>one due to </a:t>
            </a:r>
            <a:r>
              <a:rPr lang="en-US" altLang="en-US" sz="1900" b="1">
                <a:solidFill>
                  <a:srgbClr val="00B050"/>
                </a:solidFill>
                <a:latin typeface="Verdana" pitchFamily="34" charset="0"/>
              </a:rPr>
              <a:t>respiratory distress </a:t>
            </a:r>
            <a:r>
              <a:rPr lang="en-US" altLang="en-US" sz="1900" b="1">
                <a:latin typeface="Verdana" pitchFamily="34" charset="0"/>
              </a:rPr>
              <a:t>and one due to </a:t>
            </a:r>
            <a:r>
              <a:rPr lang="en-US" altLang="en-US" sz="1900" b="1">
                <a:solidFill>
                  <a:srgbClr val="00B050"/>
                </a:solidFill>
                <a:latin typeface="Verdana" pitchFamily="34" charset="0"/>
              </a:rPr>
              <a:t>unknown cause</a:t>
            </a:r>
          </a:p>
        </p:txBody>
      </p:sp>
      <p:sp>
        <p:nvSpPr>
          <p:cNvPr id="27653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Grp="1"/>
          </p:cNvSpPr>
          <p:nvPr>
            <p:ph type="title"/>
          </p:nvPr>
        </p:nvSpPr>
        <p:spPr/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SAGhE evaluated the safety and appropriateness  of GH treatment in Europe</a:t>
            </a: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4560888" y="1474788"/>
            <a:ext cx="4319587" cy="4948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5175" y="1495425"/>
          <a:ext cx="4239816" cy="5079366"/>
        </p:xfrm>
        <a:graphic>
          <a:graphicData uri="http://schemas.openxmlformats.org/drawingml/2006/table">
            <a:tbl>
              <a:tblPr/>
              <a:tblGrid>
                <a:gridCol w="536972"/>
                <a:gridCol w="3702844"/>
              </a:tblGrid>
              <a:tr h="471488">
                <a:tc gridSpan="2"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Risk groups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1176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1038"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1a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1653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94000"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Isolated GHD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4000"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588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1b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177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SGA without catch-up growth</a:t>
                      </a: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Cleft lip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113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2025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3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Multiple pituitary hormone deficiency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Defined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paediatric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syndromes associated  with an increased mortality risk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Turner ,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noonan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1200" kern="1200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neurofibromatosis type 1, </a:t>
                      </a:r>
                      <a:r>
                        <a:rPr kumimoji="0" lang="en-US" sz="1200" kern="1200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Prader-Willi</a:t>
                      </a:r>
                      <a:r>
                        <a:rPr kumimoji="0" lang="en-US" sz="1200" kern="1200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200" kern="1200" baseline="0" dirty="0" err="1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Fanconi</a:t>
                      </a:r>
                      <a:r>
                        <a:rPr kumimoji="0" lang="en-US" sz="1200" kern="1200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syndromes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Benign pituitary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tumours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Severe craniofacial or other malformations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Severe chronic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paediatric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diseases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57480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  <a:tr h="1031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marL="382588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2588" algn="l"/>
                          <a:tab pos="3841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Patients who were previously treated for  cancer,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craniopharyngioma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825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82588" algn="l"/>
                          <a:tab pos="384175" algn="l"/>
                        </a:tabLst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Chronic renal insufficiency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47955" marB="0" horzOverflow="overflow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  <p:sp>
        <p:nvSpPr>
          <p:cNvPr id="28695" name="object 5"/>
          <p:cNvSpPr>
            <a:spLocks noChangeArrowheads="1"/>
          </p:cNvSpPr>
          <p:nvPr/>
        </p:nvSpPr>
        <p:spPr bwMode="auto">
          <a:xfrm>
            <a:off x="1016000" y="1943100"/>
            <a:ext cx="346075" cy="376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8696" name="object 6"/>
          <p:cNvSpPr>
            <a:spLocks noChangeArrowheads="1"/>
          </p:cNvSpPr>
          <p:nvPr/>
        </p:nvSpPr>
        <p:spPr bwMode="auto">
          <a:xfrm>
            <a:off x="652463" y="1919288"/>
            <a:ext cx="3381375" cy="39481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438150" y="1981200"/>
            <a:ext cx="3805238" cy="6588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SAGhE: </a:t>
            </a:r>
            <a:r>
              <a:rPr sz="1800" dirty="0">
                <a:solidFill>
                  <a:srgbClr val="001965"/>
                </a:solidFill>
                <a:latin typeface="Verdana"/>
                <a:cs typeface="Verdana"/>
              </a:rPr>
              <a:t>long </a:t>
            </a:r>
            <a:r>
              <a:rPr sz="1800" spc="-5" dirty="0">
                <a:solidFill>
                  <a:srgbClr val="001965"/>
                </a:solidFill>
                <a:latin typeface="Verdana"/>
                <a:cs typeface="Verdana"/>
              </a:rPr>
              <a:t>term safety of rhGH</a:t>
            </a:r>
            <a:r>
              <a:rPr sz="1800" spc="-4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1965"/>
                </a:solidFill>
                <a:latin typeface="Verdana"/>
                <a:cs typeface="Verdana"/>
              </a:rPr>
              <a:t>treatment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698" name="object 8"/>
          <p:cNvSpPr txBox="1">
            <a:spLocks noChangeArrowheads="1"/>
          </p:cNvSpPr>
          <p:nvPr/>
        </p:nvSpPr>
        <p:spPr bwMode="auto">
          <a:xfrm>
            <a:off x="360363" y="5557838"/>
            <a:ext cx="377031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100" b="1">
                <a:solidFill>
                  <a:srgbClr val="001965"/>
                </a:solidFill>
                <a:latin typeface="Verdana" pitchFamily="34" charset="0"/>
              </a:rPr>
              <a:t>Total number of patients = 25,229</a:t>
            </a:r>
            <a:endParaRPr lang="en-US" altLang="en-US" sz="1100">
              <a:latin typeface="Verdana" pitchFamily="34" charset="0"/>
            </a:endParaRPr>
          </a:p>
          <a:p>
            <a:pPr marL="12700"/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en-US" altLang="en-US" sz="1000">
                <a:solidFill>
                  <a:srgbClr val="3D3A31"/>
                </a:solidFill>
                <a:latin typeface="Verdana" pitchFamily="34" charset="0"/>
              </a:rPr>
              <a:t>SAGhE, Safety and Appropriateness of Growth hormone treatments in Europe  GHD, growth hormone deficiency; ISS, idiopathic short stature</a:t>
            </a:r>
            <a:endParaRPr lang="en-US" altLang="en-US" sz="1000">
              <a:latin typeface="Verdana" pitchFamily="34" charset="0"/>
            </a:endParaRPr>
          </a:p>
          <a:p>
            <a:pPr marL="12700"/>
            <a:r>
              <a:rPr lang="en-US" altLang="en-US" sz="1000">
                <a:solidFill>
                  <a:srgbClr val="3D3A31"/>
                </a:solidFill>
                <a:latin typeface="Verdana" pitchFamily="34" charset="0"/>
              </a:rPr>
              <a:t>SGA, small for gestational age</a:t>
            </a:r>
            <a:endParaRPr lang="en-US" altLang="en-US" sz="100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French SAGhE results                             </a:t>
            </a:r>
            <a:r>
              <a:rPr lang="en-US" sz="2400" smtClean="0"/>
              <a:t>6928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41300" indent="-228600">
              <a:spcBef>
                <a:spcPts val="100"/>
              </a:spcBef>
              <a:buClr>
                <a:srgbClr val="FF0000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r>
              <a:rPr lang="en-US" sz="2000" b="1" dirty="0" smtClean="0">
                <a:solidFill>
                  <a:srgbClr val="00B0F0"/>
                </a:solidFill>
              </a:rPr>
              <a:t>In France mean follow-up of 17.3 yr</a:t>
            </a:r>
            <a:endParaRPr lang="en-US" altLang="en-US" sz="2000" b="1" dirty="0" smtClean="0">
              <a:solidFill>
                <a:srgbClr val="00B0F0"/>
              </a:solidFill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241300" indent="-228600">
              <a:spcBef>
                <a:spcPts val="1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altLang="en-US" sz="2000" dirty="0" smtClean="0">
                <a:latin typeface="Verdana" pitchFamily="34" charset="0"/>
              </a:rPr>
              <a:t>No association between mortality and  treatment duration</a:t>
            </a:r>
            <a:endParaRPr lang="en-US" altLang="en-US" sz="1900" baseline="26000" dirty="0" smtClean="0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sz="2000" dirty="0" smtClean="0"/>
              <a:t> </a:t>
            </a:r>
            <a:r>
              <a:rPr lang="en-US" altLang="en-US" sz="2000" dirty="0" smtClean="0">
                <a:latin typeface="Verdana" pitchFamily="34" charset="0"/>
              </a:rPr>
              <a:t>increase in mortality with high  doses </a:t>
            </a:r>
            <a:r>
              <a:rPr lang="en-US" altLang="en-US" sz="2000" dirty="0" smtClean="0">
                <a:solidFill>
                  <a:srgbClr val="FF0000"/>
                </a:solidFill>
                <a:latin typeface="Verdana" pitchFamily="34" charset="0"/>
              </a:rPr>
              <a:t>(&gt;50 µg/kg/day)</a:t>
            </a:r>
            <a:r>
              <a:rPr lang="en-US" altLang="en-US" sz="1900" baseline="26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hazard ratio 2.79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All-cause mortality was significantly higher in </a:t>
            </a:r>
            <a:r>
              <a:rPr lang="en-US" sz="2000" b="1" dirty="0" smtClean="0">
                <a:solidFill>
                  <a:srgbClr val="00B0F0"/>
                </a:solidFill>
              </a:rPr>
              <a:t>middle age  </a:t>
            </a:r>
            <a:r>
              <a:rPr lang="en-US" sz="2000" dirty="0" smtClean="0"/>
              <a:t>shorter  patients treated with GH  (33%)       </a:t>
            </a:r>
            <a:r>
              <a:rPr lang="en-US" sz="2000" b="1" dirty="0" smtClean="0">
                <a:solidFill>
                  <a:srgbClr val="00B050"/>
                </a:solidFill>
              </a:rPr>
              <a:t>SMR 1.33</a:t>
            </a:r>
            <a:endParaRPr lang="en-US" altLang="en-US" sz="1900" b="1" baseline="26000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altLang="en-US" sz="2000" dirty="0" smtClean="0">
                <a:latin typeface="Verdana" pitchFamily="34" charset="0"/>
              </a:rPr>
              <a:t>No increase in all type cancer-related  mortality</a:t>
            </a:r>
            <a:endParaRPr lang="en-US" altLang="en-US" sz="1900" baseline="26000" dirty="0" smtClean="0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Verdana" pitchFamily="34" charset="0"/>
              </a:rPr>
              <a:t>Increased mortality from cardiovascular  diseases   </a:t>
            </a:r>
            <a:r>
              <a:rPr lang="en-US" dirty="0" smtClean="0">
                <a:solidFill>
                  <a:srgbClr val="FF0000"/>
                </a:solidFill>
              </a:rPr>
              <a:t>SMR 3.07</a:t>
            </a:r>
          </a:p>
          <a:p>
            <a:pPr marL="241300" lvl="1">
              <a:spcBef>
                <a:spcPts val="1188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dirty="0" smtClean="0"/>
              <a:t>There was a </a:t>
            </a:r>
            <a:r>
              <a:rPr lang="en-US" dirty="0" smtClean="0">
                <a:solidFill>
                  <a:srgbClr val="FF0000"/>
                </a:solidFill>
              </a:rPr>
              <a:t>6.7-fold increase in deaths </a:t>
            </a:r>
            <a:r>
              <a:rPr lang="en-US" dirty="0" smtClean="0"/>
              <a:t>related to </a:t>
            </a:r>
            <a:r>
              <a:rPr lang="en-US" dirty="0" smtClean="0">
                <a:solidFill>
                  <a:srgbClr val="00B0F0"/>
                </a:solidFill>
              </a:rPr>
              <a:t>cerebral or Subarachnoid hemorrhage</a:t>
            </a:r>
            <a:endParaRPr lang="en-US" i="1" dirty="0" smtClean="0">
              <a:solidFill>
                <a:srgbClr val="00B0F0"/>
              </a:solidFill>
            </a:endParaRPr>
          </a:p>
          <a:p>
            <a:pPr marL="241300" lvl="1">
              <a:spcBef>
                <a:spcPts val="1188"/>
              </a:spcBef>
              <a:buClr>
                <a:srgbClr val="009FDA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endParaRPr lang="it-IT" sz="1400" spc="-5" dirty="0" smtClean="0">
              <a:solidFill>
                <a:srgbClr val="3D3A31"/>
              </a:solidFill>
              <a:latin typeface="Verdana"/>
              <a:cs typeface="Verdana"/>
            </a:endParaRPr>
          </a:p>
          <a:p>
            <a:pPr marL="241300" lvl="1">
              <a:spcBef>
                <a:spcPts val="1188"/>
              </a:spcBef>
              <a:buClr>
                <a:srgbClr val="009FDA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r>
              <a:rPr lang="it-IT" sz="1400" spc="-5" dirty="0" smtClean="0">
                <a:solidFill>
                  <a:srgbClr val="3D3A31"/>
                </a:solidFill>
                <a:latin typeface="Verdana"/>
                <a:cs typeface="Verdana"/>
              </a:rPr>
              <a:t>J </a:t>
            </a:r>
            <a:r>
              <a:rPr lang="it-IT" sz="1400" dirty="0" smtClean="0">
                <a:solidFill>
                  <a:srgbClr val="3D3A31"/>
                </a:solidFill>
                <a:latin typeface="Verdana"/>
                <a:cs typeface="Verdana"/>
              </a:rPr>
              <a:t>Clin </a:t>
            </a:r>
            <a:r>
              <a:rPr lang="it-IT" sz="1400" spc="-5" dirty="0" smtClean="0">
                <a:solidFill>
                  <a:srgbClr val="3D3A31"/>
                </a:solidFill>
                <a:latin typeface="Verdana"/>
                <a:cs typeface="Verdana"/>
              </a:rPr>
              <a:t>Endocrinol Metab 2012</a:t>
            </a:r>
          </a:p>
          <a:p>
            <a:pPr marL="241300" lvl="1">
              <a:spcBef>
                <a:spcPts val="1188"/>
              </a:spcBef>
              <a:buClr>
                <a:srgbClr val="009FDA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r>
              <a:rPr lang="it-IT" sz="1400" spc="-5" dirty="0" smtClean="0">
                <a:solidFill>
                  <a:srgbClr val="3D3A31"/>
                </a:solidFill>
                <a:latin typeface="Verdana"/>
                <a:cs typeface="Verdana"/>
              </a:rPr>
              <a:t>Neurology</a:t>
            </a:r>
            <a:r>
              <a:rPr lang="it-IT" sz="1400" spc="250" dirty="0" smtClean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lang="it-IT" sz="1400" spc="-5" dirty="0" smtClean="0">
                <a:solidFill>
                  <a:srgbClr val="3D3A31"/>
                </a:solidFill>
                <a:latin typeface="Verdana"/>
                <a:cs typeface="Verdana"/>
              </a:rPr>
              <a:t>2014</a:t>
            </a:r>
            <a:endParaRPr lang="en-US" altLang="en-US" sz="1400" baseline="25000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241300" indent="-228600">
              <a:spcBef>
                <a:spcPts val="1188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  <a:defRPr/>
            </a:pPr>
            <a:endParaRPr lang="en-US" altLang="en-US" sz="1900" baseline="26000" dirty="0" smtClean="0">
              <a:solidFill>
                <a:srgbClr val="FFC000"/>
              </a:solidFill>
              <a:latin typeface="Verdana" pitchFamily="34" charset="0"/>
            </a:endParaRPr>
          </a:p>
          <a:p>
            <a:pPr marL="550863" lvl="1">
              <a:spcBef>
                <a:spcPts val="1200"/>
              </a:spcBef>
              <a:buClr>
                <a:srgbClr val="009FDA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French SAGhE results                        </a:t>
            </a:r>
            <a:r>
              <a:rPr lang="en-US" sz="2400" smtClean="0"/>
              <a:t>6928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 smtClean="0"/>
              <a:t>Excess mortality did not vary with sex, birth length, birth weight, GH peak during provocative testing, and age at start of treatment</a:t>
            </a:r>
          </a:p>
          <a:p>
            <a:pPr>
              <a:defRPr/>
            </a:pPr>
            <a:r>
              <a:rPr lang="en-US" sz="2000" dirty="0" smtClean="0"/>
              <a:t>There was a significant, </a:t>
            </a:r>
            <a:r>
              <a:rPr lang="en-US" sz="2000" b="1" dirty="0" smtClean="0">
                <a:solidFill>
                  <a:srgbClr val="00B0F0"/>
                </a:solidFill>
              </a:rPr>
              <a:t>5-fold increase </a:t>
            </a:r>
            <a:r>
              <a:rPr lang="en-US" sz="2000" dirty="0" smtClean="0"/>
              <a:t>in the number of deaths due to </a:t>
            </a:r>
            <a:r>
              <a:rPr lang="en-US" sz="2000" b="1" dirty="0" smtClean="0">
                <a:solidFill>
                  <a:srgbClr val="00B050"/>
                </a:solidFill>
              </a:rPr>
              <a:t>bone tumors , </a:t>
            </a:r>
            <a:r>
              <a:rPr lang="en-US" sz="2000" b="1" dirty="0" err="1" smtClean="0">
                <a:solidFill>
                  <a:srgbClr val="00B050"/>
                </a:solidFill>
              </a:rPr>
              <a:t>osteosarcoma</a:t>
            </a:r>
            <a:r>
              <a:rPr lang="en-US" sz="2000" b="1" dirty="0" smtClean="0">
                <a:solidFill>
                  <a:srgbClr val="00B050"/>
                </a:solidFill>
              </a:rPr>
              <a:t>, Ewing tumor</a:t>
            </a:r>
          </a:p>
          <a:p>
            <a:pPr>
              <a:defRPr/>
            </a:pPr>
            <a:r>
              <a:rPr lang="en-US" sz="2000" dirty="0" smtClean="0"/>
              <a:t>a </a:t>
            </a:r>
            <a:r>
              <a:rPr lang="en-US" sz="2000" dirty="0" err="1" smtClean="0"/>
              <a:t>nonsignificant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7.1-fold increase in deaths </a:t>
            </a:r>
            <a:r>
              <a:rPr lang="en-US" sz="2000" dirty="0" smtClean="0"/>
              <a:t>related to </a:t>
            </a:r>
            <a:r>
              <a:rPr lang="en-US" sz="2000" b="1" dirty="0" err="1" smtClean="0">
                <a:solidFill>
                  <a:srgbClr val="00B0F0"/>
                </a:solidFill>
              </a:rPr>
              <a:t>cardiomyopathy</a:t>
            </a:r>
            <a:r>
              <a:rPr lang="en-US" sz="2000" b="1" dirty="0" smtClean="0">
                <a:solidFill>
                  <a:srgbClr val="00B0F0"/>
                </a:solidFill>
              </a:rPr>
              <a:t> and </a:t>
            </a:r>
            <a:r>
              <a:rPr lang="en-US" sz="2000" b="1" dirty="0" err="1" smtClean="0">
                <a:solidFill>
                  <a:srgbClr val="00B0F0"/>
                </a:solidFill>
              </a:rPr>
              <a:t>cardiomegaly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Height SDS below 3 SD</a:t>
            </a:r>
            <a:r>
              <a:rPr lang="en-US" sz="2000" dirty="0" smtClean="0"/>
              <a:t>, had a higher risk of mortality (CAD)</a:t>
            </a:r>
          </a:p>
          <a:p>
            <a:pPr>
              <a:defRPr/>
            </a:pPr>
            <a:r>
              <a:rPr lang="en-US" sz="2000" dirty="0" smtClean="0"/>
              <a:t> GH doses </a:t>
            </a:r>
            <a:r>
              <a:rPr lang="en-US" sz="2000" dirty="0" smtClean="0">
                <a:solidFill>
                  <a:srgbClr val="00B0F0"/>
                </a:solidFill>
              </a:rPr>
              <a:t>above 40 </a:t>
            </a:r>
            <a:r>
              <a:rPr lang="en-US" sz="2000" dirty="0" err="1" smtClean="0">
                <a:solidFill>
                  <a:srgbClr val="00B0F0"/>
                </a:solidFill>
              </a:rPr>
              <a:t>ug</a:t>
            </a:r>
            <a:r>
              <a:rPr lang="en-US" sz="2000" dirty="0" smtClean="0">
                <a:solidFill>
                  <a:srgbClr val="00B0F0"/>
                </a:solidFill>
              </a:rPr>
              <a:t>/ kg / d</a:t>
            </a:r>
            <a:r>
              <a:rPr lang="en-US" sz="2000" dirty="0" smtClean="0"/>
              <a:t>, were associated with an adjusted mortality HR of </a:t>
            </a:r>
            <a:r>
              <a:rPr lang="en-US" sz="2000" dirty="0" smtClean="0">
                <a:solidFill>
                  <a:srgbClr val="FF0000"/>
                </a:solidFill>
              </a:rPr>
              <a:t>5.05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J </a:t>
            </a:r>
            <a:r>
              <a:rPr lang="en-US" sz="2000" dirty="0" err="1" smtClean="0"/>
              <a:t>Clin</a:t>
            </a:r>
            <a:r>
              <a:rPr lang="en-US" sz="2000" dirty="0" smtClean="0"/>
              <a:t> </a:t>
            </a:r>
            <a:r>
              <a:rPr lang="en-US" sz="2000" dirty="0" err="1" smtClean="0"/>
              <a:t>Endocrinol</a:t>
            </a:r>
            <a:r>
              <a:rPr lang="en-US" sz="2000" dirty="0" smtClean="0"/>
              <a:t> </a:t>
            </a:r>
            <a:r>
              <a:rPr lang="en-US" sz="2000" dirty="0" err="1" smtClean="0"/>
              <a:t>Metab</a:t>
            </a:r>
            <a:r>
              <a:rPr lang="en-US" sz="2000" dirty="0" smtClean="0"/>
              <a:t>, February 2012</a:t>
            </a:r>
          </a:p>
          <a:p>
            <a:pPr>
              <a:defRPr/>
            </a:pPr>
            <a:endParaRPr lang="fa-IR" sz="2000" dirty="0" smtClean="0"/>
          </a:p>
          <a:p>
            <a:pPr>
              <a:defRPr/>
            </a:pPr>
            <a:endParaRPr lang="fa-IR" sz="2000" dirty="0" smtClean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14375" t="58333" r="53751" b="8333"/>
          <a:stretch>
            <a:fillRect/>
          </a:stretch>
        </p:blipFill>
        <p:spPr>
          <a:xfrm>
            <a:off x="1868488" y="1524000"/>
            <a:ext cx="4246562" cy="4343400"/>
          </a:xfrm>
        </p:spPr>
      </p:pic>
      <p:sp>
        <p:nvSpPr>
          <p:cNvPr id="5" name="Rectangle 4"/>
          <p:cNvSpPr/>
          <p:nvPr/>
        </p:nvSpPr>
        <p:spPr>
          <a:xfrm>
            <a:off x="0" y="533400"/>
            <a:ext cx="885825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French </a:t>
            </a:r>
            <a:r>
              <a:rPr lang="en-US" b="1" dirty="0" err="1">
                <a:solidFill>
                  <a:schemeClr val="tx1"/>
                </a:solidFill>
              </a:rPr>
              <a:t>SAGhE</a:t>
            </a:r>
            <a:r>
              <a:rPr lang="en-US" b="1" dirty="0">
                <a:solidFill>
                  <a:schemeClr val="tx1"/>
                </a:solidFill>
              </a:rPr>
              <a:t> results                                 </a:t>
            </a:r>
            <a:r>
              <a:rPr lang="en-US" dirty="0">
                <a:solidFill>
                  <a:schemeClr val="tx1"/>
                </a:solidFill>
              </a:rPr>
              <a:t>6928 adult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defRPr/>
            </a:pPr>
            <a:r>
              <a:rPr lang="en-US" sz="4000" spc="-5" dirty="0" smtClean="0"/>
              <a:t>Overv</a:t>
            </a:r>
            <a:r>
              <a:rPr lang="en-US" sz="4000" dirty="0" smtClean="0"/>
              <a:t>i</a:t>
            </a:r>
            <a:r>
              <a:rPr lang="en-US" sz="4000" spc="-5" dirty="0" smtClean="0"/>
              <a:t>e</a:t>
            </a:r>
            <a:r>
              <a:rPr lang="en-US" sz="4000" dirty="0" smtClean="0"/>
              <a:t>w</a:t>
            </a:r>
            <a:r>
              <a:rPr lang="en-US" sz="4000" spc="-20" dirty="0" smtClean="0"/>
              <a:t> </a:t>
            </a:r>
            <a:r>
              <a:rPr lang="en-US" sz="4000" dirty="0" smtClean="0"/>
              <a:t>of </a:t>
            </a:r>
            <a:r>
              <a:rPr lang="en-US" sz="4000" spc="5" dirty="0" smtClean="0"/>
              <a:t>c</a:t>
            </a:r>
            <a:r>
              <a:rPr lang="en-US" sz="4000" dirty="0" smtClean="0"/>
              <a:t>o</a:t>
            </a:r>
            <a:r>
              <a:rPr lang="en-US" sz="4000" spc="5" dirty="0" smtClean="0"/>
              <a:t>n</a:t>
            </a:r>
            <a:r>
              <a:rPr lang="en-US" sz="4000" dirty="0" smtClean="0"/>
              <a:t>t</a:t>
            </a:r>
            <a:r>
              <a:rPr lang="en-US" sz="4000" spc="-5" dirty="0" smtClean="0"/>
              <a:t>e</a:t>
            </a:r>
            <a:r>
              <a:rPr lang="en-US" sz="4000" dirty="0" smtClean="0"/>
              <a:t>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indent="-228600">
              <a:spcBef>
                <a:spcPts val="13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The need to monitor GH therapy</a:t>
            </a: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Results from early monitoring – the </a:t>
            </a:r>
            <a:r>
              <a:rPr lang="en-US" altLang="en-US" sz="2400" dirty="0" err="1" smtClean="0">
                <a:solidFill>
                  <a:srgbClr val="001965"/>
                </a:solidFill>
                <a:latin typeface="Verdana" pitchFamily="34" charset="0"/>
              </a:rPr>
              <a:t>SAGhE</a:t>
            </a: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 study</a:t>
            </a:r>
          </a:p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GH Safety workshop consensus</a:t>
            </a:r>
          </a:p>
          <a:p>
            <a:pPr marL="241300" indent="-228600">
              <a:spcBef>
                <a:spcPts val="1188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Safety findings from </a:t>
            </a:r>
            <a:r>
              <a:rPr lang="en-US" altLang="en-US" sz="2400" dirty="0" err="1" smtClean="0">
                <a:solidFill>
                  <a:srgbClr val="001965"/>
                </a:solidFill>
                <a:latin typeface="Verdana" pitchFamily="34" charset="0"/>
              </a:rPr>
              <a:t>NordiNet</a:t>
            </a: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® IOS and the ANSWER Program®</a:t>
            </a:r>
          </a:p>
          <a:p>
            <a:pPr marL="241300" indent="-228600">
              <a:spcBef>
                <a:spcPts val="1188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Conclusion </a:t>
            </a:r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Grp="1"/>
          </p:cNvSpPr>
          <p:nvPr>
            <p:ph type="title"/>
          </p:nvPr>
        </p:nvSpPr>
        <p:spPr>
          <a:xfrm>
            <a:off x="366713" y="339725"/>
            <a:ext cx="7312025" cy="720725"/>
          </a:xfrm>
        </p:spPr>
        <p:txBody>
          <a:bodyPr tIns="53975">
            <a:normAutofit fontScale="90000"/>
          </a:bodyPr>
          <a:lstStyle/>
          <a:p>
            <a:pPr marL="12700">
              <a:lnSpc>
                <a:spcPts val="2588"/>
              </a:lnSpc>
              <a:spcBef>
                <a:spcPts val="425"/>
              </a:spcBef>
              <a:defRPr/>
            </a:pPr>
            <a:r>
              <a:rPr lang="en-US" alt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SAGhE</a:t>
            </a: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Belgium/Sweden/Netherlands </a:t>
            </a:r>
            <a:b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307975" y="1697038"/>
            <a:ext cx="4545013" cy="912812"/>
          </a:xfrm>
          <a:custGeom>
            <a:avLst/>
            <a:gdLst>
              <a:gd name="T0" fmla="*/ 2493073 w 6059170"/>
              <a:gd name="T1" fmla="*/ 0 h 912494"/>
              <a:gd name="T2" fmla="*/ 64186 w 6059170"/>
              <a:gd name="T3" fmla="*/ 0 h 912494"/>
              <a:gd name="T4" fmla="*/ 43898 w 6059170"/>
              <a:gd name="T5" fmla="*/ 7770 h 912494"/>
              <a:gd name="T6" fmla="*/ 26278 w 6059170"/>
              <a:gd name="T7" fmla="*/ 29400 h 912494"/>
              <a:gd name="T8" fmla="*/ 12385 w 6059170"/>
              <a:gd name="T9" fmla="*/ 62391 h 912494"/>
              <a:gd name="T10" fmla="*/ 3271 w 6059170"/>
              <a:gd name="T11" fmla="*/ 104220 h 912494"/>
              <a:gd name="T12" fmla="*/ 0 w 6059170"/>
              <a:gd name="T13" fmla="*/ 152387 h 912494"/>
              <a:gd name="T14" fmla="*/ 0 w 6059170"/>
              <a:gd name="T15" fmla="*/ 761926 h 912494"/>
              <a:gd name="T16" fmla="*/ 3271 w 6059170"/>
              <a:gd name="T17" fmla="*/ 810093 h 912494"/>
              <a:gd name="T18" fmla="*/ 12385 w 6059170"/>
              <a:gd name="T19" fmla="*/ 851925 h 912494"/>
              <a:gd name="T20" fmla="*/ 26278 w 6059170"/>
              <a:gd name="T21" fmla="*/ 884913 h 912494"/>
              <a:gd name="T22" fmla="*/ 43898 w 6059170"/>
              <a:gd name="T23" fmla="*/ 906546 h 912494"/>
              <a:gd name="T24" fmla="*/ 64186 w 6059170"/>
              <a:gd name="T25" fmla="*/ 914315 h 912494"/>
              <a:gd name="T26" fmla="*/ 2493073 w 6059170"/>
              <a:gd name="T27" fmla="*/ 914315 h 912494"/>
              <a:gd name="T28" fmla="*/ 2513361 w 6059170"/>
              <a:gd name="T29" fmla="*/ 906546 h 912494"/>
              <a:gd name="T30" fmla="*/ 2530982 w 6059170"/>
              <a:gd name="T31" fmla="*/ 884913 h 912494"/>
              <a:gd name="T32" fmla="*/ 2544876 w 6059170"/>
              <a:gd name="T33" fmla="*/ 851925 h 912494"/>
              <a:gd name="T34" fmla="*/ 2553986 w 6059170"/>
              <a:gd name="T35" fmla="*/ 810093 h 912494"/>
              <a:gd name="T36" fmla="*/ 2557258 w 6059170"/>
              <a:gd name="T37" fmla="*/ 761926 h 912494"/>
              <a:gd name="T38" fmla="*/ 2557258 w 6059170"/>
              <a:gd name="T39" fmla="*/ 152387 h 912494"/>
              <a:gd name="T40" fmla="*/ 2553986 w 6059170"/>
              <a:gd name="T41" fmla="*/ 104220 h 912494"/>
              <a:gd name="T42" fmla="*/ 2544876 w 6059170"/>
              <a:gd name="T43" fmla="*/ 62391 h 912494"/>
              <a:gd name="T44" fmla="*/ 2530982 w 6059170"/>
              <a:gd name="T45" fmla="*/ 29400 h 912494"/>
              <a:gd name="T46" fmla="*/ 2513361 w 6059170"/>
              <a:gd name="T47" fmla="*/ 7770 h 912494"/>
              <a:gd name="T48" fmla="*/ 2493073 w 6059170"/>
              <a:gd name="T49" fmla="*/ 0 h 9124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59170"/>
              <a:gd name="T76" fmla="*/ 0 h 912494"/>
              <a:gd name="T77" fmla="*/ 6059170 w 6059170"/>
              <a:gd name="T78" fmla="*/ 912494 h 9124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59170" h="912494">
                <a:moveTo>
                  <a:pt x="5906617" y="0"/>
                </a:moveTo>
                <a:lnTo>
                  <a:pt x="152069" y="0"/>
                </a:lnTo>
                <a:lnTo>
                  <a:pt x="104004" y="7752"/>
                </a:lnTo>
                <a:lnTo>
                  <a:pt x="62259" y="29340"/>
                </a:lnTo>
                <a:lnTo>
                  <a:pt x="29340" y="62259"/>
                </a:lnTo>
                <a:lnTo>
                  <a:pt x="7752" y="104004"/>
                </a:lnTo>
                <a:lnTo>
                  <a:pt x="0" y="152069"/>
                </a:lnTo>
                <a:lnTo>
                  <a:pt x="0" y="760336"/>
                </a:lnTo>
                <a:lnTo>
                  <a:pt x="7752" y="808401"/>
                </a:lnTo>
                <a:lnTo>
                  <a:pt x="29340" y="850146"/>
                </a:lnTo>
                <a:lnTo>
                  <a:pt x="62259" y="883065"/>
                </a:lnTo>
                <a:lnTo>
                  <a:pt x="104004" y="904653"/>
                </a:lnTo>
                <a:lnTo>
                  <a:pt x="152069" y="912406"/>
                </a:lnTo>
                <a:lnTo>
                  <a:pt x="5906617" y="912406"/>
                </a:lnTo>
                <a:lnTo>
                  <a:pt x="5954683" y="904653"/>
                </a:lnTo>
                <a:lnTo>
                  <a:pt x="5996427" y="883065"/>
                </a:lnTo>
                <a:lnTo>
                  <a:pt x="6029346" y="850146"/>
                </a:lnTo>
                <a:lnTo>
                  <a:pt x="6050934" y="808401"/>
                </a:lnTo>
                <a:lnTo>
                  <a:pt x="6058687" y="760336"/>
                </a:lnTo>
                <a:lnTo>
                  <a:pt x="6058687" y="152069"/>
                </a:lnTo>
                <a:lnTo>
                  <a:pt x="6050934" y="104004"/>
                </a:lnTo>
                <a:lnTo>
                  <a:pt x="6029346" y="62259"/>
                </a:lnTo>
                <a:lnTo>
                  <a:pt x="5996427" y="29340"/>
                </a:lnTo>
                <a:lnTo>
                  <a:pt x="5954683" y="7752"/>
                </a:lnTo>
                <a:lnTo>
                  <a:pt x="5906617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object 4"/>
          <p:cNvSpPr>
            <a:spLocks/>
          </p:cNvSpPr>
          <p:nvPr/>
        </p:nvSpPr>
        <p:spPr bwMode="auto">
          <a:xfrm>
            <a:off x="307975" y="1697038"/>
            <a:ext cx="4545013" cy="912812"/>
          </a:xfrm>
          <a:custGeom>
            <a:avLst/>
            <a:gdLst>
              <a:gd name="T0" fmla="*/ 0 w 6059170"/>
              <a:gd name="T1" fmla="*/ 152387 h 912494"/>
              <a:gd name="T2" fmla="*/ 3271 w 6059170"/>
              <a:gd name="T3" fmla="*/ 104220 h 912494"/>
              <a:gd name="T4" fmla="*/ 12385 w 6059170"/>
              <a:gd name="T5" fmla="*/ 62391 h 912494"/>
              <a:gd name="T6" fmla="*/ 26278 w 6059170"/>
              <a:gd name="T7" fmla="*/ 29400 h 912494"/>
              <a:gd name="T8" fmla="*/ 43898 w 6059170"/>
              <a:gd name="T9" fmla="*/ 7770 h 912494"/>
              <a:gd name="T10" fmla="*/ 64186 w 6059170"/>
              <a:gd name="T11" fmla="*/ 0 h 912494"/>
              <a:gd name="T12" fmla="*/ 2493073 w 6059170"/>
              <a:gd name="T13" fmla="*/ 0 h 912494"/>
              <a:gd name="T14" fmla="*/ 2513361 w 6059170"/>
              <a:gd name="T15" fmla="*/ 7770 h 912494"/>
              <a:gd name="T16" fmla="*/ 2530982 w 6059170"/>
              <a:gd name="T17" fmla="*/ 29400 h 912494"/>
              <a:gd name="T18" fmla="*/ 2544876 w 6059170"/>
              <a:gd name="T19" fmla="*/ 62391 h 912494"/>
              <a:gd name="T20" fmla="*/ 2553986 w 6059170"/>
              <a:gd name="T21" fmla="*/ 104220 h 912494"/>
              <a:gd name="T22" fmla="*/ 2557258 w 6059170"/>
              <a:gd name="T23" fmla="*/ 152387 h 912494"/>
              <a:gd name="T24" fmla="*/ 2557258 w 6059170"/>
              <a:gd name="T25" fmla="*/ 761926 h 912494"/>
              <a:gd name="T26" fmla="*/ 2553986 w 6059170"/>
              <a:gd name="T27" fmla="*/ 810093 h 912494"/>
              <a:gd name="T28" fmla="*/ 2544876 w 6059170"/>
              <a:gd name="T29" fmla="*/ 851925 h 912494"/>
              <a:gd name="T30" fmla="*/ 2530982 w 6059170"/>
              <a:gd name="T31" fmla="*/ 884913 h 912494"/>
              <a:gd name="T32" fmla="*/ 2513361 w 6059170"/>
              <a:gd name="T33" fmla="*/ 906546 h 912494"/>
              <a:gd name="T34" fmla="*/ 2493073 w 6059170"/>
              <a:gd name="T35" fmla="*/ 914315 h 912494"/>
              <a:gd name="T36" fmla="*/ 64186 w 6059170"/>
              <a:gd name="T37" fmla="*/ 914315 h 912494"/>
              <a:gd name="T38" fmla="*/ 43898 w 6059170"/>
              <a:gd name="T39" fmla="*/ 906546 h 912494"/>
              <a:gd name="T40" fmla="*/ 26278 w 6059170"/>
              <a:gd name="T41" fmla="*/ 884913 h 912494"/>
              <a:gd name="T42" fmla="*/ 12385 w 6059170"/>
              <a:gd name="T43" fmla="*/ 851925 h 912494"/>
              <a:gd name="T44" fmla="*/ 3271 w 6059170"/>
              <a:gd name="T45" fmla="*/ 810093 h 912494"/>
              <a:gd name="T46" fmla="*/ 0 w 6059170"/>
              <a:gd name="T47" fmla="*/ 761926 h 912494"/>
              <a:gd name="T48" fmla="*/ 0 w 6059170"/>
              <a:gd name="T49" fmla="*/ 152387 h 9124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59170"/>
              <a:gd name="T76" fmla="*/ 0 h 912494"/>
              <a:gd name="T77" fmla="*/ 6059170 w 6059170"/>
              <a:gd name="T78" fmla="*/ 912494 h 9124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59170" h="912494">
                <a:moveTo>
                  <a:pt x="0" y="152069"/>
                </a:moveTo>
                <a:lnTo>
                  <a:pt x="7752" y="104004"/>
                </a:lnTo>
                <a:lnTo>
                  <a:pt x="29340" y="62259"/>
                </a:lnTo>
                <a:lnTo>
                  <a:pt x="62259" y="29340"/>
                </a:lnTo>
                <a:lnTo>
                  <a:pt x="104004" y="7752"/>
                </a:lnTo>
                <a:lnTo>
                  <a:pt x="152069" y="0"/>
                </a:lnTo>
                <a:lnTo>
                  <a:pt x="5906617" y="0"/>
                </a:lnTo>
                <a:lnTo>
                  <a:pt x="5954683" y="7752"/>
                </a:lnTo>
                <a:lnTo>
                  <a:pt x="5996427" y="29340"/>
                </a:lnTo>
                <a:lnTo>
                  <a:pt x="6029346" y="62259"/>
                </a:lnTo>
                <a:lnTo>
                  <a:pt x="6050934" y="104004"/>
                </a:lnTo>
                <a:lnTo>
                  <a:pt x="6058687" y="152069"/>
                </a:lnTo>
                <a:lnTo>
                  <a:pt x="6058687" y="760336"/>
                </a:lnTo>
                <a:lnTo>
                  <a:pt x="6050934" y="808401"/>
                </a:lnTo>
                <a:lnTo>
                  <a:pt x="6029346" y="850146"/>
                </a:lnTo>
                <a:lnTo>
                  <a:pt x="5996427" y="883065"/>
                </a:lnTo>
                <a:lnTo>
                  <a:pt x="5954683" y="904653"/>
                </a:lnTo>
                <a:lnTo>
                  <a:pt x="5906617" y="912406"/>
                </a:lnTo>
                <a:lnTo>
                  <a:pt x="152069" y="912406"/>
                </a:lnTo>
                <a:lnTo>
                  <a:pt x="104004" y="904653"/>
                </a:lnTo>
                <a:lnTo>
                  <a:pt x="62259" y="883065"/>
                </a:lnTo>
                <a:lnTo>
                  <a:pt x="29340" y="850146"/>
                </a:lnTo>
                <a:lnTo>
                  <a:pt x="7752" y="808401"/>
                </a:lnTo>
                <a:lnTo>
                  <a:pt x="0" y="760336"/>
                </a:lnTo>
                <a:lnTo>
                  <a:pt x="0" y="152069"/>
                </a:lnTo>
                <a:close/>
              </a:path>
            </a:pathLst>
          </a:custGeom>
          <a:noFill/>
          <a:ln w="9525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344488" y="6324600"/>
            <a:ext cx="2916237" cy="3206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Sävendahl L,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Clin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 Metab</a:t>
            </a:r>
            <a:r>
              <a:rPr sz="1000" spc="7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2012;97:E213–7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774" name="object 6"/>
          <p:cNvSpPr>
            <a:spLocks/>
          </p:cNvSpPr>
          <p:nvPr/>
        </p:nvSpPr>
        <p:spPr bwMode="auto">
          <a:xfrm>
            <a:off x="312738" y="3005138"/>
            <a:ext cx="4562475" cy="2438400"/>
          </a:xfrm>
          <a:custGeom>
            <a:avLst/>
            <a:gdLst>
              <a:gd name="T0" fmla="*/ 2509373 w 6084570"/>
              <a:gd name="T1" fmla="*/ 0 h 2439035"/>
              <a:gd name="T2" fmla="*/ 54292 w 6084570"/>
              <a:gd name="T3" fmla="*/ 0 h 2439035"/>
              <a:gd name="T4" fmla="*/ 33161 w 6084570"/>
              <a:gd name="T5" fmla="*/ 10107 h 2439035"/>
              <a:gd name="T6" fmla="*/ 15903 w 6084570"/>
              <a:gd name="T7" fmla="*/ 37678 h 2439035"/>
              <a:gd name="T8" fmla="*/ 4267 w 6084570"/>
              <a:gd name="T9" fmla="*/ 78575 h 2439035"/>
              <a:gd name="T10" fmla="*/ 0 w 6084570"/>
              <a:gd name="T11" fmla="*/ 128654 h 2439035"/>
              <a:gd name="T12" fmla="*/ 0 w 6084570"/>
              <a:gd name="T13" fmla="*/ 2306172 h 2439035"/>
              <a:gd name="T14" fmla="*/ 4267 w 6084570"/>
              <a:gd name="T15" fmla="*/ 2356249 h 2439035"/>
              <a:gd name="T16" fmla="*/ 15903 w 6084570"/>
              <a:gd name="T17" fmla="*/ 2397145 h 2439035"/>
              <a:gd name="T18" fmla="*/ 33161 w 6084570"/>
              <a:gd name="T19" fmla="*/ 2424712 h 2439035"/>
              <a:gd name="T20" fmla="*/ 54292 w 6084570"/>
              <a:gd name="T21" fmla="*/ 2434823 h 2439035"/>
              <a:gd name="T22" fmla="*/ 2509373 w 6084570"/>
              <a:gd name="T23" fmla="*/ 2434823 h 2439035"/>
              <a:gd name="T24" fmla="*/ 2530508 w 6084570"/>
              <a:gd name="T25" fmla="*/ 2424712 h 2439035"/>
              <a:gd name="T26" fmla="*/ 2547766 w 6084570"/>
              <a:gd name="T27" fmla="*/ 2397145 h 2439035"/>
              <a:gd name="T28" fmla="*/ 2559401 w 6084570"/>
              <a:gd name="T29" fmla="*/ 2356249 h 2439035"/>
              <a:gd name="T30" fmla="*/ 2563671 w 6084570"/>
              <a:gd name="T31" fmla="*/ 2306172 h 2439035"/>
              <a:gd name="T32" fmla="*/ 2563671 w 6084570"/>
              <a:gd name="T33" fmla="*/ 128654 h 2439035"/>
              <a:gd name="T34" fmla="*/ 2559401 w 6084570"/>
              <a:gd name="T35" fmla="*/ 78575 h 2439035"/>
              <a:gd name="T36" fmla="*/ 2547766 w 6084570"/>
              <a:gd name="T37" fmla="*/ 37678 h 2439035"/>
              <a:gd name="T38" fmla="*/ 2530508 w 6084570"/>
              <a:gd name="T39" fmla="*/ 10107 h 2439035"/>
              <a:gd name="T40" fmla="*/ 2509373 w 6084570"/>
              <a:gd name="T41" fmla="*/ 0 h 24390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084570"/>
              <a:gd name="T64" fmla="*/ 0 h 2439035"/>
              <a:gd name="T65" fmla="*/ 6084570 w 6084570"/>
              <a:gd name="T66" fmla="*/ 2439035 h 24390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084570" h="2439035">
                <a:moveTo>
                  <a:pt x="5955601" y="0"/>
                </a:moveTo>
                <a:lnTo>
                  <a:pt x="128854" y="0"/>
                </a:lnTo>
                <a:lnTo>
                  <a:pt x="78700" y="10125"/>
                </a:lnTo>
                <a:lnTo>
                  <a:pt x="37742" y="37738"/>
                </a:lnTo>
                <a:lnTo>
                  <a:pt x="10126" y="78695"/>
                </a:lnTo>
                <a:lnTo>
                  <a:pt x="0" y="128854"/>
                </a:lnTo>
                <a:lnTo>
                  <a:pt x="0" y="2309774"/>
                </a:lnTo>
                <a:lnTo>
                  <a:pt x="10126" y="2359933"/>
                </a:lnTo>
                <a:lnTo>
                  <a:pt x="37742" y="2400890"/>
                </a:lnTo>
                <a:lnTo>
                  <a:pt x="78700" y="2428503"/>
                </a:lnTo>
                <a:lnTo>
                  <a:pt x="128854" y="2438628"/>
                </a:lnTo>
                <a:lnTo>
                  <a:pt x="5955601" y="2438628"/>
                </a:lnTo>
                <a:lnTo>
                  <a:pt x="6005754" y="2428503"/>
                </a:lnTo>
                <a:lnTo>
                  <a:pt x="6046712" y="2400890"/>
                </a:lnTo>
                <a:lnTo>
                  <a:pt x="6074328" y="2359933"/>
                </a:lnTo>
                <a:lnTo>
                  <a:pt x="6084455" y="2309774"/>
                </a:lnTo>
                <a:lnTo>
                  <a:pt x="6084455" y="128854"/>
                </a:lnTo>
                <a:lnTo>
                  <a:pt x="6074328" y="78695"/>
                </a:lnTo>
                <a:lnTo>
                  <a:pt x="6046712" y="37738"/>
                </a:lnTo>
                <a:lnTo>
                  <a:pt x="6005754" y="10125"/>
                </a:lnTo>
                <a:lnTo>
                  <a:pt x="5955601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5" name="object 7"/>
          <p:cNvSpPr>
            <a:spLocks/>
          </p:cNvSpPr>
          <p:nvPr/>
        </p:nvSpPr>
        <p:spPr bwMode="auto">
          <a:xfrm>
            <a:off x="312738" y="3005138"/>
            <a:ext cx="4562475" cy="2438400"/>
          </a:xfrm>
          <a:custGeom>
            <a:avLst/>
            <a:gdLst>
              <a:gd name="T0" fmla="*/ 0 w 6084570"/>
              <a:gd name="T1" fmla="*/ 128654 h 2439035"/>
              <a:gd name="T2" fmla="*/ 4267 w 6084570"/>
              <a:gd name="T3" fmla="*/ 78575 h 2439035"/>
              <a:gd name="T4" fmla="*/ 15903 w 6084570"/>
              <a:gd name="T5" fmla="*/ 37678 h 2439035"/>
              <a:gd name="T6" fmla="*/ 33161 w 6084570"/>
              <a:gd name="T7" fmla="*/ 10107 h 2439035"/>
              <a:gd name="T8" fmla="*/ 54292 w 6084570"/>
              <a:gd name="T9" fmla="*/ 0 h 2439035"/>
              <a:gd name="T10" fmla="*/ 2509373 w 6084570"/>
              <a:gd name="T11" fmla="*/ 0 h 2439035"/>
              <a:gd name="T12" fmla="*/ 2530508 w 6084570"/>
              <a:gd name="T13" fmla="*/ 10107 h 2439035"/>
              <a:gd name="T14" fmla="*/ 2547766 w 6084570"/>
              <a:gd name="T15" fmla="*/ 37678 h 2439035"/>
              <a:gd name="T16" fmla="*/ 2559401 w 6084570"/>
              <a:gd name="T17" fmla="*/ 78575 h 2439035"/>
              <a:gd name="T18" fmla="*/ 2563671 w 6084570"/>
              <a:gd name="T19" fmla="*/ 128654 h 2439035"/>
              <a:gd name="T20" fmla="*/ 2563671 w 6084570"/>
              <a:gd name="T21" fmla="*/ 2306172 h 2439035"/>
              <a:gd name="T22" fmla="*/ 2559401 w 6084570"/>
              <a:gd name="T23" fmla="*/ 2356249 h 2439035"/>
              <a:gd name="T24" fmla="*/ 2547766 w 6084570"/>
              <a:gd name="T25" fmla="*/ 2397145 h 2439035"/>
              <a:gd name="T26" fmla="*/ 2530508 w 6084570"/>
              <a:gd name="T27" fmla="*/ 2424712 h 2439035"/>
              <a:gd name="T28" fmla="*/ 2509373 w 6084570"/>
              <a:gd name="T29" fmla="*/ 2434823 h 2439035"/>
              <a:gd name="T30" fmla="*/ 54292 w 6084570"/>
              <a:gd name="T31" fmla="*/ 2434823 h 2439035"/>
              <a:gd name="T32" fmla="*/ 33161 w 6084570"/>
              <a:gd name="T33" fmla="*/ 2424712 h 2439035"/>
              <a:gd name="T34" fmla="*/ 15903 w 6084570"/>
              <a:gd name="T35" fmla="*/ 2397145 h 2439035"/>
              <a:gd name="T36" fmla="*/ 4267 w 6084570"/>
              <a:gd name="T37" fmla="*/ 2356249 h 2439035"/>
              <a:gd name="T38" fmla="*/ 0 w 6084570"/>
              <a:gd name="T39" fmla="*/ 2306172 h 2439035"/>
              <a:gd name="T40" fmla="*/ 0 w 6084570"/>
              <a:gd name="T41" fmla="*/ 128654 h 24390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084570"/>
              <a:gd name="T64" fmla="*/ 0 h 2439035"/>
              <a:gd name="T65" fmla="*/ 6084570 w 6084570"/>
              <a:gd name="T66" fmla="*/ 2439035 h 24390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084570" h="2439035">
                <a:moveTo>
                  <a:pt x="0" y="128854"/>
                </a:moveTo>
                <a:lnTo>
                  <a:pt x="10126" y="78695"/>
                </a:lnTo>
                <a:lnTo>
                  <a:pt x="37742" y="37738"/>
                </a:lnTo>
                <a:lnTo>
                  <a:pt x="78700" y="10125"/>
                </a:lnTo>
                <a:lnTo>
                  <a:pt x="128854" y="0"/>
                </a:lnTo>
                <a:lnTo>
                  <a:pt x="5955601" y="0"/>
                </a:lnTo>
                <a:lnTo>
                  <a:pt x="6005754" y="10125"/>
                </a:lnTo>
                <a:lnTo>
                  <a:pt x="6046712" y="37738"/>
                </a:lnTo>
                <a:lnTo>
                  <a:pt x="6074328" y="78695"/>
                </a:lnTo>
                <a:lnTo>
                  <a:pt x="6084455" y="128854"/>
                </a:lnTo>
                <a:lnTo>
                  <a:pt x="6084455" y="2309774"/>
                </a:lnTo>
                <a:lnTo>
                  <a:pt x="6074328" y="2359933"/>
                </a:lnTo>
                <a:lnTo>
                  <a:pt x="6046712" y="2400890"/>
                </a:lnTo>
                <a:lnTo>
                  <a:pt x="6005754" y="2428503"/>
                </a:lnTo>
                <a:lnTo>
                  <a:pt x="5955601" y="2438628"/>
                </a:lnTo>
                <a:lnTo>
                  <a:pt x="128854" y="2438628"/>
                </a:lnTo>
                <a:lnTo>
                  <a:pt x="78700" y="2428503"/>
                </a:lnTo>
                <a:lnTo>
                  <a:pt x="37742" y="2400890"/>
                </a:lnTo>
                <a:lnTo>
                  <a:pt x="10126" y="2359933"/>
                </a:lnTo>
                <a:lnTo>
                  <a:pt x="0" y="2309774"/>
                </a:lnTo>
                <a:lnTo>
                  <a:pt x="0" y="128854"/>
                </a:lnTo>
                <a:close/>
              </a:path>
            </a:pathLst>
          </a:custGeom>
          <a:noFill/>
          <a:ln w="9525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6" name="object 8"/>
          <p:cNvSpPr txBox="1">
            <a:spLocks noChangeArrowheads="1"/>
          </p:cNvSpPr>
          <p:nvPr/>
        </p:nvSpPr>
        <p:spPr bwMode="auto">
          <a:xfrm>
            <a:off x="400050" y="1730375"/>
            <a:ext cx="41703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9690" rIns="0" bIns="0">
            <a:spAutoFit/>
          </a:bodyPr>
          <a:lstStyle/>
          <a:p>
            <a:pPr marL="1244600" indent="-779463">
              <a:lnSpc>
                <a:spcPts val="3025"/>
              </a:lnSpc>
              <a:spcBef>
                <a:spcPts val="475"/>
              </a:spcBef>
            </a:pPr>
            <a:r>
              <a:rPr lang="en-US" altLang="en-US">
                <a:solidFill>
                  <a:srgbClr val="FFFFFF"/>
                </a:solidFill>
                <a:latin typeface="Verdana" pitchFamily="34" charset="0"/>
              </a:rPr>
              <a:t>76% of deaths were due to  accident </a:t>
            </a:r>
            <a:r>
              <a:rPr lang="en-US" altLang="en-US" sz="2800">
                <a:solidFill>
                  <a:srgbClr val="FFFFFF"/>
                </a:solidFill>
                <a:latin typeface="Verdana" pitchFamily="34" charset="0"/>
              </a:rPr>
              <a:t>or suicide</a:t>
            </a:r>
          </a:p>
          <a:p>
            <a:pPr marL="1244600" indent="-779463"/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  <a:p>
            <a:pPr marL="1244600" indent="-779463"/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Other causes of mortality</a:t>
            </a:r>
            <a:endParaRPr lang="en-US" altLang="en-US" sz="1400">
              <a:latin typeface="Verdana" pitchFamily="34" charset="0"/>
            </a:endParaRPr>
          </a:p>
          <a:p>
            <a:pPr marL="1244600" indent="-779463">
              <a:buClr>
                <a:srgbClr val="FF0000"/>
              </a:buClr>
              <a:buFont typeface="Wingdings" pitchFamily="2" charset="2"/>
              <a:buChar char=""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pneumonia</a:t>
            </a:r>
            <a:endParaRPr lang="en-US" altLang="en-US" sz="1400">
              <a:latin typeface="Verdana" pitchFamily="34" charset="0"/>
            </a:endParaRPr>
          </a:p>
          <a:p>
            <a:pPr marL="1244600" indent="-779463">
              <a:buClr>
                <a:srgbClr val="FF0000"/>
              </a:buClr>
              <a:buFont typeface="Wingdings" pitchFamily="2" charset="2"/>
              <a:buChar char=""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Endocrine dysfunction</a:t>
            </a:r>
            <a:endParaRPr lang="en-US" altLang="en-US" sz="1400">
              <a:latin typeface="Verdana" pitchFamily="34" charset="0"/>
            </a:endParaRPr>
          </a:p>
          <a:p>
            <a:pPr marL="1244600" indent="-779463">
              <a:buClr>
                <a:srgbClr val="FF0000"/>
              </a:buClr>
              <a:buFont typeface="Wingdings" pitchFamily="2" charset="2"/>
              <a:buChar char=""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primary cardiomyopathy</a:t>
            </a:r>
            <a:endParaRPr lang="en-US" altLang="en-US" sz="1400">
              <a:latin typeface="Verdana" pitchFamily="34" charset="0"/>
            </a:endParaRPr>
          </a:p>
          <a:p>
            <a:pPr marL="1244600" indent="-779463">
              <a:buClr>
                <a:srgbClr val="FF0000"/>
              </a:buClr>
              <a:buFont typeface="Wingdings" pitchFamily="2" charset="2"/>
              <a:buChar char=""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Deficiency of humoral immunity</a:t>
            </a:r>
            <a:endParaRPr lang="en-US" altLang="en-US" sz="1400">
              <a:latin typeface="Verdana" pitchFamily="34" charset="0"/>
            </a:endParaRPr>
          </a:p>
          <a:p>
            <a:pPr marL="1244600" indent="-779463">
              <a:buClr>
                <a:srgbClr val="FF0000"/>
              </a:buClr>
              <a:buFont typeface="Wingdings" pitchFamily="2" charset="2"/>
              <a:buChar char=""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Coagulation defect</a:t>
            </a:r>
            <a:endParaRPr lang="en-US" altLang="en-US" sz="1400">
              <a:latin typeface="Verdana" pitchFamily="34" charset="0"/>
            </a:endParaRPr>
          </a:p>
        </p:txBody>
      </p:sp>
      <p:sp>
        <p:nvSpPr>
          <p:cNvPr id="32777" name="object 9"/>
          <p:cNvSpPr>
            <a:spLocks noChangeArrowheads="1"/>
          </p:cNvSpPr>
          <p:nvPr/>
        </p:nvSpPr>
        <p:spPr bwMode="auto">
          <a:xfrm>
            <a:off x="5165725" y="1346200"/>
            <a:ext cx="3670300" cy="4683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2778" name="object 10"/>
          <p:cNvSpPr>
            <a:spLocks noChangeArrowheads="1"/>
          </p:cNvSpPr>
          <p:nvPr/>
        </p:nvSpPr>
        <p:spPr bwMode="auto">
          <a:xfrm>
            <a:off x="5561013" y="1463675"/>
            <a:ext cx="376237" cy="447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2779" name="object 11"/>
          <p:cNvSpPr>
            <a:spLocks noChangeArrowheads="1"/>
          </p:cNvSpPr>
          <p:nvPr/>
        </p:nvSpPr>
        <p:spPr bwMode="auto">
          <a:xfrm>
            <a:off x="8364538" y="2249488"/>
            <a:ext cx="641350" cy="5000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2780" name="object 12"/>
          <p:cNvSpPr>
            <a:spLocks noChangeArrowheads="1"/>
          </p:cNvSpPr>
          <p:nvPr/>
        </p:nvSpPr>
        <p:spPr bwMode="auto">
          <a:xfrm>
            <a:off x="8369300" y="2905125"/>
            <a:ext cx="636588" cy="477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2781" name="object 13"/>
          <p:cNvSpPr>
            <a:spLocks noChangeArrowheads="1"/>
          </p:cNvSpPr>
          <p:nvPr/>
        </p:nvSpPr>
        <p:spPr bwMode="auto">
          <a:xfrm>
            <a:off x="8364538" y="1627188"/>
            <a:ext cx="641350" cy="482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342900" y="1066800"/>
            <a:ext cx="4514850" cy="685800"/>
          </a:xfrm>
          <a:prstGeom prst="rect">
            <a:avLst/>
          </a:prstGeom>
          <a:solidFill>
            <a:srgbClr val="331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2543  patients Low risk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5486400"/>
            <a:ext cx="451485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01800" lvl="1" indent="-779463" algn="ctr" rtl="1">
              <a:lnSpc>
                <a:spcPts val="3025"/>
              </a:lnSpc>
              <a:spcBef>
                <a:spcPts val="475"/>
              </a:spcBef>
              <a:defRPr/>
            </a:pPr>
            <a:r>
              <a:rPr lang="en-US" altLang="en-US" sz="1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deaths related  to cancer, bone or cardiovascular disease</a:t>
            </a:r>
            <a:endParaRPr lang="en-US" altLang="en-US" sz="11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802562" cy="952500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Cancer risk in countries with high completion  of cancer registration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" y="6324600"/>
            <a:ext cx="3013075" cy="3206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Swerdlow A,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Clin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 Metab</a:t>
            </a:r>
            <a:r>
              <a:rPr sz="1000" spc="7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2017;102:1661–72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5556250" y="1465263"/>
            <a:ext cx="376238" cy="447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5162550" y="1219200"/>
            <a:ext cx="3673475" cy="4695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8369300" y="3484563"/>
            <a:ext cx="636588" cy="4778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3799" name="object 7"/>
          <p:cNvSpPr>
            <a:spLocks noChangeArrowheads="1"/>
          </p:cNvSpPr>
          <p:nvPr/>
        </p:nvSpPr>
        <p:spPr bwMode="auto">
          <a:xfrm>
            <a:off x="8369300" y="4076700"/>
            <a:ext cx="636588" cy="465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3800" name="object 8"/>
          <p:cNvSpPr>
            <a:spLocks/>
          </p:cNvSpPr>
          <p:nvPr/>
        </p:nvSpPr>
        <p:spPr bwMode="auto">
          <a:xfrm>
            <a:off x="306388" y="1519238"/>
            <a:ext cx="4562475" cy="4632325"/>
          </a:xfrm>
          <a:custGeom>
            <a:avLst/>
            <a:gdLst>
              <a:gd name="T0" fmla="*/ 325626 w 6083300"/>
              <a:gd name="T1" fmla="*/ 0 h 4631055"/>
              <a:gd name="T2" fmla="*/ 284780 w 6083300"/>
              <a:gd name="T3" fmla="*/ 6025 h 4631055"/>
              <a:gd name="T4" fmla="*/ 245448 w 6083300"/>
              <a:gd name="T5" fmla="*/ 23608 h 4631055"/>
              <a:gd name="T6" fmla="*/ 207935 w 6083300"/>
              <a:gd name="T7" fmla="*/ 52038 h 4631055"/>
              <a:gd name="T8" fmla="*/ 172547 w 6083300"/>
              <a:gd name="T9" fmla="*/ 90584 h 4631055"/>
              <a:gd name="T10" fmla="*/ 139588 w 6083300"/>
              <a:gd name="T11" fmla="*/ 138517 h 4631055"/>
              <a:gd name="T12" fmla="*/ 109364 w 6083300"/>
              <a:gd name="T13" fmla="*/ 195120 h 4631055"/>
              <a:gd name="T14" fmla="*/ 82180 w 6083300"/>
              <a:gd name="T15" fmla="*/ 259659 h 4631055"/>
              <a:gd name="T16" fmla="*/ 58341 w 6083300"/>
              <a:gd name="T17" fmla="*/ 331421 h 4631055"/>
              <a:gd name="T18" fmla="*/ 38152 w 6083300"/>
              <a:gd name="T19" fmla="*/ 409673 h 4631055"/>
              <a:gd name="T20" fmla="*/ 21918 w 6083300"/>
              <a:gd name="T21" fmla="*/ 493696 h 4631055"/>
              <a:gd name="T22" fmla="*/ 9944 w 6083300"/>
              <a:gd name="T23" fmla="*/ 582762 h 4631055"/>
              <a:gd name="T24" fmla="*/ 2537 w 6083300"/>
              <a:gd name="T25" fmla="*/ 676149 h 4631055"/>
              <a:gd name="T26" fmla="*/ 0 w 6083300"/>
              <a:gd name="T27" fmla="*/ 773127 h 4631055"/>
              <a:gd name="T28" fmla="*/ 640 w 6083300"/>
              <a:gd name="T29" fmla="*/ 3914455 h 4631055"/>
              <a:gd name="T30" fmla="*/ 5651 w 6083300"/>
              <a:gd name="T31" fmla="*/ 4009725 h 4631055"/>
              <a:gd name="T32" fmla="*/ 15380 w 6083300"/>
              <a:gd name="T33" fmla="*/ 4101040 h 4631055"/>
              <a:gd name="T34" fmla="*/ 29521 w 6083300"/>
              <a:gd name="T35" fmla="*/ 4187672 h 4631055"/>
              <a:gd name="T36" fmla="*/ 47771 w 6083300"/>
              <a:gd name="T37" fmla="*/ 4268905 h 4631055"/>
              <a:gd name="T38" fmla="*/ 69823 w 6083300"/>
              <a:gd name="T39" fmla="*/ 4343998 h 4631055"/>
              <a:gd name="T40" fmla="*/ 95373 w 6083300"/>
              <a:gd name="T41" fmla="*/ 4412245 h 4631055"/>
              <a:gd name="T42" fmla="*/ 124115 w 6083300"/>
              <a:gd name="T43" fmla="*/ 4472909 h 4631055"/>
              <a:gd name="T44" fmla="*/ 155744 w 6083300"/>
              <a:gd name="T45" fmla="*/ 4525256 h 4631055"/>
              <a:gd name="T46" fmla="*/ 189956 w 6083300"/>
              <a:gd name="T47" fmla="*/ 4568588 h 4631055"/>
              <a:gd name="T48" fmla="*/ 226445 w 6083300"/>
              <a:gd name="T49" fmla="*/ 4602173 h 4631055"/>
              <a:gd name="T50" fmla="*/ 264905 w 6083300"/>
              <a:gd name="T51" fmla="*/ 4625267 h 4631055"/>
              <a:gd name="T52" fmla="*/ 305033 w 6083300"/>
              <a:gd name="T53" fmla="*/ 4637166 h 4631055"/>
              <a:gd name="T54" fmla="*/ 2240534 w 6083300"/>
              <a:gd name="T55" fmla="*/ 4638687 h 4631055"/>
              <a:gd name="T56" fmla="*/ 2281378 w 6083300"/>
              <a:gd name="T57" fmla="*/ 4632669 h 4631055"/>
              <a:gd name="T58" fmla="*/ 2320710 w 6083300"/>
              <a:gd name="T59" fmla="*/ 4615076 h 4631055"/>
              <a:gd name="T60" fmla="*/ 2358223 w 6083300"/>
              <a:gd name="T61" fmla="*/ 4586644 h 4631055"/>
              <a:gd name="T62" fmla="*/ 2393610 w 6083300"/>
              <a:gd name="T63" fmla="*/ 4548102 h 4631055"/>
              <a:gd name="T64" fmla="*/ 2426571 w 6083300"/>
              <a:gd name="T65" fmla="*/ 4500169 h 4631055"/>
              <a:gd name="T66" fmla="*/ 2456793 w 6083300"/>
              <a:gd name="T67" fmla="*/ 4443569 h 4631055"/>
              <a:gd name="T68" fmla="*/ 2483979 w 6083300"/>
              <a:gd name="T69" fmla="*/ 4379015 h 4631055"/>
              <a:gd name="T70" fmla="*/ 2507818 w 6083300"/>
              <a:gd name="T71" fmla="*/ 4307256 h 4631055"/>
              <a:gd name="T72" fmla="*/ 2528007 w 6083300"/>
              <a:gd name="T73" fmla="*/ 4229006 h 4631055"/>
              <a:gd name="T74" fmla="*/ 2544241 w 6083300"/>
              <a:gd name="T75" fmla="*/ 4144986 h 4631055"/>
              <a:gd name="T76" fmla="*/ 2556216 w 6083300"/>
              <a:gd name="T77" fmla="*/ 4055920 h 4631055"/>
              <a:gd name="T78" fmla="*/ 2563623 w 6083300"/>
              <a:gd name="T79" fmla="*/ 3962538 h 4631055"/>
              <a:gd name="T80" fmla="*/ 2566161 w 6083300"/>
              <a:gd name="T81" fmla="*/ 3865558 h 4631055"/>
              <a:gd name="T82" fmla="*/ 2565519 w 6083300"/>
              <a:gd name="T83" fmla="*/ 724234 h 4631055"/>
              <a:gd name="T84" fmla="*/ 2560509 w 6083300"/>
              <a:gd name="T85" fmla="*/ 628961 h 4631055"/>
              <a:gd name="T86" fmla="*/ 2550780 w 6083300"/>
              <a:gd name="T87" fmla="*/ 537646 h 4631055"/>
              <a:gd name="T88" fmla="*/ 2536636 w 6083300"/>
              <a:gd name="T89" fmla="*/ 451010 h 4631055"/>
              <a:gd name="T90" fmla="*/ 2518386 w 6083300"/>
              <a:gd name="T91" fmla="*/ 369782 h 4631055"/>
              <a:gd name="T92" fmla="*/ 2496334 w 6083300"/>
              <a:gd name="T93" fmla="*/ 294685 h 4631055"/>
              <a:gd name="T94" fmla="*/ 2470783 w 6083300"/>
              <a:gd name="T95" fmla="*/ 226441 h 4631055"/>
              <a:gd name="T96" fmla="*/ 2442042 w 6083300"/>
              <a:gd name="T97" fmla="*/ 165781 h 4631055"/>
              <a:gd name="T98" fmla="*/ 2410411 w 6083300"/>
              <a:gd name="T99" fmla="*/ 113421 h 4631055"/>
              <a:gd name="T100" fmla="*/ 2376202 w 6083300"/>
              <a:gd name="T101" fmla="*/ 70090 h 4631055"/>
              <a:gd name="T102" fmla="*/ 2339712 w 6083300"/>
              <a:gd name="T103" fmla="*/ 36515 h 4631055"/>
              <a:gd name="T104" fmla="*/ 2301253 w 6083300"/>
              <a:gd name="T105" fmla="*/ 13419 h 4631055"/>
              <a:gd name="T106" fmla="*/ 2261126 w 6083300"/>
              <a:gd name="T107" fmla="*/ 1518 h 46310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083300"/>
              <a:gd name="T163" fmla="*/ 0 h 4631055"/>
              <a:gd name="T164" fmla="*/ 6083300 w 6083300"/>
              <a:gd name="T165" fmla="*/ 4631055 h 46310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083300" h="4631055">
                <a:moveTo>
                  <a:pt x="5310898" y="0"/>
                </a:moveTo>
                <a:lnTo>
                  <a:pt x="771855" y="0"/>
                </a:lnTo>
                <a:lnTo>
                  <a:pt x="723041" y="1518"/>
                </a:lnTo>
                <a:lnTo>
                  <a:pt x="675034" y="6013"/>
                </a:lnTo>
                <a:lnTo>
                  <a:pt x="627924" y="13395"/>
                </a:lnTo>
                <a:lnTo>
                  <a:pt x="581802" y="23572"/>
                </a:lnTo>
                <a:lnTo>
                  <a:pt x="536759" y="36455"/>
                </a:lnTo>
                <a:lnTo>
                  <a:pt x="492883" y="51954"/>
                </a:lnTo>
                <a:lnTo>
                  <a:pt x="450267" y="69976"/>
                </a:lnTo>
                <a:lnTo>
                  <a:pt x="409000" y="90434"/>
                </a:lnTo>
                <a:lnTo>
                  <a:pt x="369172" y="113235"/>
                </a:lnTo>
                <a:lnTo>
                  <a:pt x="330875" y="138289"/>
                </a:lnTo>
                <a:lnTo>
                  <a:pt x="294199" y="165507"/>
                </a:lnTo>
                <a:lnTo>
                  <a:pt x="259233" y="194797"/>
                </a:lnTo>
                <a:lnTo>
                  <a:pt x="226069" y="226069"/>
                </a:lnTo>
                <a:lnTo>
                  <a:pt x="194797" y="259233"/>
                </a:lnTo>
                <a:lnTo>
                  <a:pt x="165507" y="294199"/>
                </a:lnTo>
                <a:lnTo>
                  <a:pt x="138289" y="330875"/>
                </a:lnTo>
                <a:lnTo>
                  <a:pt x="113235" y="369172"/>
                </a:lnTo>
                <a:lnTo>
                  <a:pt x="90434" y="409000"/>
                </a:lnTo>
                <a:lnTo>
                  <a:pt x="69976" y="450267"/>
                </a:lnTo>
                <a:lnTo>
                  <a:pt x="51954" y="492883"/>
                </a:lnTo>
                <a:lnTo>
                  <a:pt x="36455" y="536759"/>
                </a:lnTo>
                <a:lnTo>
                  <a:pt x="23572" y="581802"/>
                </a:lnTo>
                <a:lnTo>
                  <a:pt x="13395" y="627924"/>
                </a:lnTo>
                <a:lnTo>
                  <a:pt x="6013" y="675034"/>
                </a:lnTo>
                <a:lnTo>
                  <a:pt x="1518" y="723041"/>
                </a:lnTo>
                <a:lnTo>
                  <a:pt x="0" y="771855"/>
                </a:lnTo>
                <a:lnTo>
                  <a:pt x="0" y="3859199"/>
                </a:lnTo>
                <a:lnTo>
                  <a:pt x="1518" y="3908012"/>
                </a:lnTo>
                <a:lnTo>
                  <a:pt x="6013" y="3956018"/>
                </a:lnTo>
                <a:lnTo>
                  <a:pt x="13395" y="4003126"/>
                </a:lnTo>
                <a:lnTo>
                  <a:pt x="23572" y="4049247"/>
                </a:lnTo>
                <a:lnTo>
                  <a:pt x="36455" y="4094291"/>
                </a:lnTo>
                <a:lnTo>
                  <a:pt x="51954" y="4138166"/>
                </a:lnTo>
                <a:lnTo>
                  <a:pt x="69976" y="4180782"/>
                </a:lnTo>
                <a:lnTo>
                  <a:pt x="90434" y="4222049"/>
                </a:lnTo>
                <a:lnTo>
                  <a:pt x="113235" y="4261876"/>
                </a:lnTo>
                <a:lnTo>
                  <a:pt x="138289" y="4300173"/>
                </a:lnTo>
                <a:lnTo>
                  <a:pt x="165507" y="4336850"/>
                </a:lnTo>
                <a:lnTo>
                  <a:pt x="194797" y="4371816"/>
                </a:lnTo>
                <a:lnTo>
                  <a:pt x="226069" y="4404980"/>
                </a:lnTo>
                <a:lnTo>
                  <a:pt x="259233" y="4436253"/>
                </a:lnTo>
                <a:lnTo>
                  <a:pt x="294199" y="4465544"/>
                </a:lnTo>
                <a:lnTo>
                  <a:pt x="330875" y="4492762"/>
                </a:lnTo>
                <a:lnTo>
                  <a:pt x="369172" y="4517816"/>
                </a:lnTo>
                <a:lnTo>
                  <a:pt x="409000" y="4540618"/>
                </a:lnTo>
                <a:lnTo>
                  <a:pt x="450267" y="4561076"/>
                </a:lnTo>
                <a:lnTo>
                  <a:pt x="492883" y="4579099"/>
                </a:lnTo>
                <a:lnTo>
                  <a:pt x="536759" y="4594597"/>
                </a:lnTo>
                <a:lnTo>
                  <a:pt x="581802" y="4607481"/>
                </a:lnTo>
                <a:lnTo>
                  <a:pt x="627924" y="4617659"/>
                </a:lnTo>
                <a:lnTo>
                  <a:pt x="675034" y="4625041"/>
                </a:lnTo>
                <a:lnTo>
                  <a:pt x="723041" y="4629536"/>
                </a:lnTo>
                <a:lnTo>
                  <a:pt x="771855" y="4631055"/>
                </a:lnTo>
                <a:lnTo>
                  <a:pt x="5310898" y="4631055"/>
                </a:lnTo>
                <a:lnTo>
                  <a:pt x="5359711" y="4629536"/>
                </a:lnTo>
                <a:lnTo>
                  <a:pt x="5407716" y="4625041"/>
                </a:lnTo>
                <a:lnTo>
                  <a:pt x="5454825" y="4617659"/>
                </a:lnTo>
                <a:lnTo>
                  <a:pt x="5500946" y="4607481"/>
                </a:lnTo>
                <a:lnTo>
                  <a:pt x="5545990" y="4594597"/>
                </a:lnTo>
                <a:lnTo>
                  <a:pt x="5589864" y="4579099"/>
                </a:lnTo>
                <a:lnTo>
                  <a:pt x="5632481" y="4561076"/>
                </a:lnTo>
                <a:lnTo>
                  <a:pt x="5673748" y="4540618"/>
                </a:lnTo>
                <a:lnTo>
                  <a:pt x="5713575" y="4517816"/>
                </a:lnTo>
                <a:lnTo>
                  <a:pt x="5751872" y="4492762"/>
                </a:lnTo>
                <a:lnTo>
                  <a:pt x="5788549" y="4465544"/>
                </a:lnTo>
                <a:lnTo>
                  <a:pt x="5823515" y="4436253"/>
                </a:lnTo>
                <a:lnTo>
                  <a:pt x="5856679" y="4404980"/>
                </a:lnTo>
                <a:lnTo>
                  <a:pt x="5887952" y="4371816"/>
                </a:lnTo>
                <a:lnTo>
                  <a:pt x="5917242" y="4336850"/>
                </a:lnTo>
                <a:lnTo>
                  <a:pt x="5944460" y="4300173"/>
                </a:lnTo>
                <a:lnTo>
                  <a:pt x="5969515" y="4261876"/>
                </a:lnTo>
                <a:lnTo>
                  <a:pt x="5992317" y="4222049"/>
                </a:lnTo>
                <a:lnTo>
                  <a:pt x="6012774" y="4180782"/>
                </a:lnTo>
                <a:lnTo>
                  <a:pt x="6030798" y="4138166"/>
                </a:lnTo>
                <a:lnTo>
                  <a:pt x="6046296" y="4094291"/>
                </a:lnTo>
                <a:lnTo>
                  <a:pt x="6059180" y="4049247"/>
                </a:lnTo>
                <a:lnTo>
                  <a:pt x="6069358" y="4003126"/>
                </a:lnTo>
                <a:lnTo>
                  <a:pt x="6076739" y="3956018"/>
                </a:lnTo>
                <a:lnTo>
                  <a:pt x="6081235" y="3908012"/>
                </a:lnTo>
                <a:lnTo>
                  <a:pt x="6082753" y="3859199"/>
                </a:lnTo>
                <a:lnTo>
                  <a:pt x="6082753" y="771855"/>
                </a:lnTo>
                <a:lnTo>
                  <a:pt x="6081235" y="723041"/>
                </a:lnTo>
                <a:lnTo>
                  <a:pt x="6076739" y="675034"/>
                </a:lnTo>
                <a:lnTo>
                  <a:pt x="6069358" y="627924"/>
                </a:lnTo>
                <a:lnTo>
                  <a:pt x="6059180" y="581802"/>
                </a:lnTo>
                <a:lnTo>
                  <a:pt x="6046296" y="536759"/>
                </a:lnTo>
                <a:lnTo>
                  <a:pt x="6030798" y="492883"/>
                </a:lnTo>
                <a:lnTo>
                  <a:pt x="6012774" y="450267"/>
                </a:lnTo>
                <a:lnTo>
                  <a:pt x="5992317" y="409000"/>
                </a:lnTo>
                <a:lnTo>
                  <a:pt x="5969515" y="369172"/>
                </a:lnTo>
                <a:lnTo>
                  <a:pt x="5944460" y="330875"/>
                </a:lnTo>
                <a:lnTo>
                  <a:pt x="5917242" y="294199"/>
                </a:lnTo>
                <a:lnTo>
                  <a:pt x="5887952" y="259233"/>
                </a:lnTo>
                <a:lnTo>
                  <a:pt x="5856679" y="226069"/>
                </a:lnTo>
                <a:lnTo>
                  <a:pt x="5823515" y="194797"/>
                </a:lnTo>
                <a:lnTo>
                  <a:pt x="5788549" y="165507"/>
                </a:lnTo>
                <a:lnTo>
                  <a:pt x="5751872" y="138289"/>
                </a:lnTo>
                <a:lnTo>
                  <a:pt x="5713575" y="113235"/>
                </a:lnTo>
                <a:lnTo>
                  <a:pt x="5673748" y="90434"/>
                </a:lnTo>
                <a:lnTo>
                  <a:pt x="5632481" y="69976"/>
                </a:lnTo>
                <a:lnTo>
                  <a:pt x="5589864" y="51954"/>
                </a:lnTo>
                <a:lnTo>
                  <a:pt x="5545990" y="36455"/>
                </a:lnTo>
                <a:lnTo>
                  <a:pt x="5500946" y="23572"/>
                </a:lnTo>
                <a:lnTo>
                  <a:pt x="5454825" y="13395"/>
                </a:lnTo>
                <a:lnTo>
                  <a:pt x="5407716" y="6013"/>
                </a:lnTo>
                <a:lnTo>
                  <a:pt x="5359711" y="1518"/>
                </a:lnTo>
                <a:lnTo>
                  <a:pt x="5310898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1" name="object 9"/>
          <p:cNvSpPr>
            <a:spLocks/>
          </p:cNvSpPr>
          <p:nvPr/>
        </p:nvSpPr>
        <p:spPr bwMode="auto">
          <a:xfrm>
            <a:off x="306388" y="1519238"/>
            <a:ext cx="4562475" cy="4632325"/>
          </a:xfrm>
          <a:custGeom>
            <a:avLst/>
            <a:gdLst>
              <a:gd name="T0" fmla="*/ 640 w 6083300"/>
              <a:gd name="T1" fmla="*/ 724234 h 4631055"/>
              <a:gd name="T2" fmla="*/ 5651 w 6083300"/>
              <a:gd name="T3" fmla="*/ 628961 h 4631055"/>
              <a:gd name="T4" fmla="*/ 15380 w 6083300"/>
              <a:gd name="T5" fmla="*/ 537646 h 4631055"/>
              <a:gd name="T6" fmla="*/ 29521 w 6083300"/>
              <a:gd name="T7" fmla="*/ 451010 h 4631055"/>
              <a:gd name="T8" fmla="*/ 47771 w 6083300"/>
              <a:gd name="T9" fmla="*/ 369782 h 4631055"/>
              <a:gd name="T10" fmla="*/ 69823 w 6083300"/>
              <a:gd name="T11" fmla="*/ 294685 h 4631055"/>
              <a:gd name="T12" fmla="*/ 95373 w 6083300"/>
              <a:gd name="T13" fmla="*/ 226441 h 4631055"/>
              <a:gd name="T14" fmla="*/ 124115 w 6083300"/>
              <a:gd name="T15" fmla="*/ 165781 h 4631055"/>
              <a:gd name="T16" fmla="*/ 155744 w 6083300"/>
              <a:gd name="T17" fmla="*/ 113421 h 4631055"/>
              <a:gd name="T18" fmla="*/ 189956 w 6083300"/>
              <a:gd name="T19" fmla="*/ 70090 h 4631055"/>
              <a:gd name="T20" fmla="*/ 226445 w 6083300"/>
              <a:gd name="T21" fmla="*/ 36515 h 4631055"/>
              <a:gd name="T22" fmla="*/ 264905 w 6083300"/>
              <a:gd name="T23" fmla="*/ 13419 h 4631055"/>
              <a:gd name="T24" fmla="*/ 305033 w 6083300"/>
              <a:gd name="T25" fmla="*/ 1518 h 4631055"/>
              <a:gd name="T26" fmla="*/ 2240534 w 6083300"/>
              <a:gd name="T27" fmla="*/ 0 h 4631055"/>
              <a:gd name="T28" fmla="*/ 2281378 w 6083300"/>
              <a:gd name="T29" fmla="*/ 6025 h 4631055"/>
              <a:gd name="T30" fmla="*/ 2320710 w 6083300"/>
              <a:gd name="T31" fmla="*/ 23608 h 4631055"/>
              <a:gd name="T32" fmla="*/ 2358223 w 6083300"/>
              <a:gd name="T33" fmla="*/ 52038 h 4631055"/>
              <a:gd name="T34" fmla="*/ 2393610 w 6083300"/>
              <a:gd name="T35" fmla="*/ 90584 h 4631055"/>
              <a:gd name="T36" fmla="*/ 2426571 w 6083300"/>
              <a:gd name="T37" fmla="*/ 138517 h 4631055"/>
              <a:gd name="T38" fmla="*/ 2456793 w 6083300"/>
              <a:gd name="T39" fmla="*/ 195120 h 4631055"/>
              <a:gd name="T40" fmla="*/ 2483979 w 6083300"/>
              <a:gd name="T41" fmla="*/ 259659 h 4631055"/>
              <a:gd name="T42" fmla="*/ 2507818 w 6083300"/>
              <a:gd name="T43" fmla="*/ 331421 h 4631055"/>
              <a:gd name="T44" fmla="*/ 2528007 w 6083300"/>
              <a:gd name="T45" fmla="*/ 409673 h 4631055"/>
              <a:gd name="T46" fmla="*/ 2544241 w 6083300"/>
              <a:gd name="T47" fmla="*/ 493696 h 4631055"/>
              <a:gd name="T48" fmla="*/ 2556216 w 6083300"/>
              <a:gd name="T49" fmla="*/ 582762 h 4631055"/>
              <a:gd name="T50" fmla="*/ 2563623 w 6083300"/>
              <a:gd name="T51" fmla="*/ 676149 h 4631055"/>
              <a:gd name="T52" fmla="*/ 2566161 w 6083300"/>
              <a:gd name="T53" fmla="*/ 773127 h 4631055"/>
              <a:gd name="T54" fmla="*/ 2565519 w 6083300"/>
              <a:gd name="T55" fmla="*/ 3914455 h 4631055"/>
              <a:gd name="T56" fmla="*/ 2560509 w 6083300"/>
              <a:gd name="T57" fmla="*/ 4009725 h 4631055"/>
              <a:gd name="T58" fmla="*/ 2550780 w 6083300"/>
              <a:gd name="T59" fmla="*/ 4101040 h 4631055"/>
              <a:gd name="T60" fmla="*/ 2536636 w 6083300"/>
              <a:gd name="T61" fmla="*/ 4187672 h 4631055"/>
              <a:gd name="T62" fmla="*/ 2518386 w 6083300"/>
              <a:gd name="T63" fmla="*/ 4268905 h 4631055"/>
              <a:gd name="T64" fmla="*/ 2496334 w 6083300"/>
              <a:gd name="T65" fmla="*/ 4343998 h 4631055"/>
              <a:gd name="T66" fmla="*/ 2470783 w 6083300"/>
              <a:gd name="T67" fmla="*/ 4412245 h 4631055"/>
              <a:gd name="T68" fmla="*/ 2442042 w 6083300"/>
              <a:gd name="T69" fmla="*/ 4472909 h 4631055"/>
              <a:gd name="T70" fmla="*/ 2410411 w 6083300"/>
              <a:gd name="T71" fmla="*/ 4525256 h 4631055"/>
              <a:gd name="T72" fmla="*/ 2376202 w 6083300"/>
              <a:gd name="T73" fmla="*/ 4568588 h 4631055"/>
              <a:gd name="T74" fmla="*/ 2339712 w 6083300"/>
              <a:gd name="T75" fmla="*/ 4602173 h 4631055"/>
              <a:gd name="T76" fmla="*/ 2301253 w 6083300"/>
              <a:gd name="T77" fmla="*/ 4625267 h 4631055"/>
              <a:gd name="T78" fmla="*/ 2261126 w 6083300"/>
              <a:gd name="T79" fmla="*/ 4637166 h 4631055"/>
              <a:gd name="T80" fmla="*/ 325626 w 6083300"/>
              <a:gd name="T81" fmla="*/ 4638687 h 4631055"/>
              <a:gd name="T82" fmla="*/ 284780 w 6083300"/>
              <a:gd name="T83" fmla="*/ 4632669 h 4631055"/>
              <a:gd name="T84" fmla="*/ 245448 w 6083300"/>
              <a:gd name="T85" fmla="*/ 4615076 h 4631055"/>
              <a:gd name="T86" fmla="*/ 207935 w 6083300"/>
              <a:gd name="T87" fmla="*/ 4586644 h 4631055"/>
              <a:gd name="T88" fmla="*/ 172547 w 6083300"/>
              <a:gd name="T89" fmla="*/ 4548102 h 4631055"/>
              <a:gd name="T90" fmla="*/ 139588 w 6083300"/>
              <a:gd name="T91" fmla="*/ 4500169 h 4631055"/>
              <a:gd name="T92" fmla="*/ 109364 w 6083300"/>
              <a:gd name="T93" fmla="*/ 4443569 h 4631055"/>
              <a:gd name="T94" fmla="*/ 82180 w 6083300"/>
              <a:gd name="T95" fmla="*/ 4379015 h 4631055"/>
              <a:gd name="T96" fmla="*/ 58341 w 6083300"/>
              <a:gd name="T97" fmla="*/ 4307256 h 4631055"/>
              <a:gd name="T98" fmla="*/ 38152 w 6083300"/>
              <a:gd name="T99" fmla="*/ 4229006 h 4631055"/>
              <a:gd name="T100" fmla="*/ 21918 w 6083300"/>
              <a:gd name="T101" fmla="*/ 4144986 h 4631055"/>
              <a:gd name="T102" fmla="*/ 9944 w 6083300"/>
              <a:gd name="T103" fmla="*/ 4055920 h 4631055"/>
              <a:gd name="T104" fmla="*/ 2537 w 6083300"/>
              <a:gd name="T105" fmla="*/ 3962538 h 4631055"/>
              <a:gd name="T106" fmla="*/ 0 w 6083300"/>
              <a:gd name="T107" fmla="*/ 3865558 h 46310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083300"/>
              <a:gd name="T163" fmla="*/ 0 h 4631055"/>
              <a:gd name="T164" fmla="*/ 6083300 w 6083300"/>
              <a:gd name="T165" fmla="*/ 4631055 h 46310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083300" h="4631055">
                <a:moveTo>
                  <a:pt x="0" y="771855"/>
                </a:moveTo>
                <a:lnTo>
                  <a:pt x="1518" y="723041"/>
                </a:lnTo>
                <a:lnTo>
                  <a:pt x="6013" y="675034"/>
                </a:lnTo>
                <a:lnTo>
                  <a:pt x="13395" y="627924"/>
                </a:lnTo>
                <a:lnTo>
                  <a:pt x="23572" y="581802"/>
                </a:lnTo>
                <a:lnTo>
                  <a:pt x="36455" y="536759"/>
                </a:lnTo>
                <a:lnTo>
                  <a:pt x="51954" y="492883"/>
                </a:lnTo>
                <a:lnTo>
                  <a:pt x="69976" y="450267"/>
                </a:lnTo>
                <a:lnTo>
                  <a:pt x="90434" y="409000"/>
                </a:lnTo>
                <a:lnTo>
                  <a:pt x="113235" y="369172"/>
                </a:lnTo>
                <a:lnTo>
                  <a:pt x="138289" y="330875"/>
                </a:lnTo>
                <a:lnTo>
                  <a:pt x="165507" y="294199"/>
                </a:lnTo>
                <a:lnTo>
                  <a:pt x="194797" y="259233"/>
                </a:lnTo>
                <a:lnTo>
                  <a:pt x="226069" y="226069"/>
                </a:lnTo>
                <a:lnTo>
                  <a:pt x="259233" y="194797"/>
                </a:lnTo>
                <a:lnTo>
                  <a:pt x="294199" y="165507"/>
                </a:lnTo>
                <a:lnTo>
                  <a:pt x="330875" y="138289"/>
                </a:lnTo>
                <a:lnTo>
                  <a:pt x="369172" y="113235"/>
                </a:lnTo>
                <a:lnTo>
                  <a:pt x="409000" y="90434"/>
                </a:lnTo>
                <a:lnTo>
                  <a:pt x="450267" y="69976"/>
                </a:lnTo>
                <a:lnTo>
                  <a:pt x="492883" y="51954"/>
                </a:lnTo>
                <a:lnTo>
                  <a:pt x="536759" y="36455"/>
                </a:lnTo>
                <a:lnTo>
                  <a:pt x="581802" y="23572"/>
                </a:lnTo>
                <a:lnTo>
                  <a:pt x="627924" y="13395"/>
                </a:lnTo>
                <a:lnTo>
                  <a:pt x="675034" y="6013"/>
                </a:lnTo>
                <a:lnTo>
                  <a:pt x="723041" y="1518"/>
                </a:lnTo>
                <a:lnTo>
                  <a:pt x="771855" y="0"/>
                </a:lnTo>
                <a:lnTo>
                  <a:pt x="5310898" y="0"/>
                </a:lnTo>
                <a:lnTo>
                  <a:pt x="5359711" y="1518"/>
                </a:lnTo>
                <a:lnTo>
                  <a:pt x="5407716" y="6013"/>
                </a:lnTo>
                <a:lnTo>
                  <a:pt x="5454825" y="13395"/>
                </a:lnTo>
                <a:lnTo>
                  <a:pt x="5500946" y="23572"/>
                </a:lnTo>
                <a:lnTo>
                  <a:pt x="5545990" y="36455"/>
                </a:lnTo>
                <a:lnTo>
                  <a:pt x="5589864" y="51954"/>
                </a:lnTo>
                <a:lnTo>
                  <a:pt x="5632481" y="69976"/>
                </a:lnTo>
                <a:lnTo>
                  <a:pt x="5673748" y="90434"/>
                </a:lnTo>
                <a:lnTo>
                  <a:pt x="5713575" y="113235"/>
                </a:lnTo>
                <a:lnTo>
                  <a:pt x="5751872" y="138289"/>
                </a:lnTo>
                <a:lnTo>
                  <a:pt x="5788549" y="165507"/>
                </a:lnTo>
                <a:lnTo>
                  <a:pt x="5823515" y="194797"/>
                </a:lnTo>
                <a:lnTo>
                  <a:pt x="5856679" y="226069"/>
                </a:lnTo>
                <a:lnTo>
                  <a:pt x="5887952" y="259233"/>
                </a:lnTo>
                <a:lnTo>
                  <a:pt x="5917242" y="294199"/>
                </a:lnTo>
                <a:lnTo>
                  <a:pt x="5944460" y="330875"/>
                </a:lnTo>
                <a:lnTo>
                  <a:pt x="5969515" y="369172"/>
                </a:lnTo>
                <a:lnTo>
                  <a:pt x="5992317" y="409000"/>
                </a:lnTo>
                <a:lnTo>
                  <a:pt x="6012774" y="450267"/>
                </a:lnTo>
                <a:lnTo>
                  <a:pt x="6030798" y="492883"/>
                </a:lnTo>
                <a:lnTo>
                  <a:pt x="6046296" y="536759"/>
                </a:lnTo>
                <a:lnTo>
                  <a:pt x="6059180" y="581802"/>
                </a:lnTo>
                <a:lnTo>
                  <a:pt x="6069358" y="627924"/>
                </a:lnTo>
                <a:lnTo>
                  <a:pt x="6076739" y="675034"/>
                </a:lnTo>
                <a:lnTo>
                  <a:pt x="6081235" y="723041"/>
                </a:lnTo>
                <a:lnTo>
                  <a:pt x="6082753" y="771855"/>
                </a:lnTo>
                <a:lnTo>
                  <a:pt x="6082753" y="3859199"/>
                </a:lnTo>
                <a:lnTo>
                  <a:pt x="6081235" y="3908012"/>
                </a:lnTo>
                <a:lnTo>
                  <a:pt x="6076739" y="3956018"/>
                </a:lnTo>
                <a:lnTo>
                  <a:pt x="6069358" y="4003126"/>
                </a:lnTo>
                <a:lnTo>
                  <a:pt x="6059180" y="4049247"/>
                </a:lnTo>
                <a:lnTo>
                  <a:pt x="6046296" y="4094291"/>
                </a:lnTo>
                <a:lnTo>
                  <a:pt x="6030798" y="4138166"/>
                </a:lnTo>
                <a:lnTo>
                  <a:pt x="6012774" y="4180782"/>
                </a:lnTo>
                <a:lnTo>
                  <a:pt x="5992317" y="4222049"/>
                </a:lnTo>
                <a:lnTo>
                  <a:pt x="5969515" y="4261876"/>
                </a:lnTo>
                <a:lnTo>
                  <a:pt x="5944460" y="4300173"/>
                </a:lnTo>
                <a:lnTo>
                  <a:pt x="5917242" y="4336850"/>
                </a:lnTo>
                <a:lnTo>
                  <a:pt x="5887952" y="4371816"/>
                </a:lnTo>
                <a:lnTo>
                  <a:pt x="5856679" y="4404980"/>
                </a:lnTo>
                <a:lnTo>
                  <a:pt x="5823515" y="4436253"/>
                </a:lnTo>
                <a:lnTo>
                  <a:pt x="5788549" y="4465544"/>
                </a:lnTo>
                <a:lnTo>
                  <a:pt x="5751872" y="4492762"/>
                </a:lnTo>
                <a:lnTo>
                  <a:pt x="5713575" y="4517816"/>
                </a:lnTo>
                <a:lnTo>
                  <a:pt x="5673748" y="4540618"/>
                </a:lnTo>
                <a:lnTo>
                  <a:pt x="5632481" y="4561076"/>
                </a:lnTo>
                <a:lnTo>
                  <a:pt x="5589864" y="4579099"/>
                </a:lnTo>
                <a:lnTo>
                  <a:pt x="5545990" y="4594597"/>
                </a:lnTo>
                <a:lnTo>
                  <a:pt x="5500946" y="4607481"/>
                </a:lnTo>
                <a:lnTo>
                  <a:pt x="5454825" y="4617659"/>
                </a:lnTo>
                <a:lnTo>
                  <a:pt x="5407716" y="4625041"/>
                </a:lnTo>
                <a:lnTo>
                  <a:pt x="5359711" y="4629536"/>
                </a:lnTo>
                <a:lnTo>
                  <a:pt x="5310898" y="4631055"/>
                </a:lnTo>
                <a:lnTo>
                  <a:pt x="771855" y="4631055"/>
                </a:lnTo>
                <a:lnTo>
                  <a:pt x="723041" y="4629536"/>
                </a:lnTo>
                <a:lnTo>
                  <a:pt x="675034" y="4625041"/>
                </a:lnTo>
                <a:lnTo>
                  <a:pt x="627924" y="4617659"/>
                </a:lnTo>
                <a:lnTo>
                  <a:pt x="581802" y="4607481"/>
                </a:lnTo>
                <a:lnTo>
                  <a:pt x="536759" y="4594597"/>
                </a:lnTo>
                <a:lnTo>
                  <a:pt x="492883" y="4579099"/>
                </a:lnTo>
                <a:lnTo>
                  <a:pt x="450267" y="4561076"/>
                </a:lnTo>
                <a:lnTo>
                  <a:pt x="409000" y="4540618"/>
                </a:lnTo>
                <a:lnTo>
                  <a:pt x="369172" y="4517816"/>
                </a:lnTo>
                <a:lnTo>
                  <a:pt x="330875" y="4492762"/>
                </a:lnTo>
                <a:lnTo>
                  <a:pt x="294199" y="4465544"/>
                </a:lnTo>
                <a:lnTo>
                  <a:pt x="259233" y="4436253"/>
                </a:lnTo>
                <a:lnTo>
                  <a:pt x="226069" y="4404980"/>
                </a:lnTo>
                <a:lnTo>
                  <a:pt x="194797" y="4371816"/>
                </a:lnTo>
                <a:lnTo>
                  <a:pt x="165507" y="4336850"/>
                </a:lnTo>
                <a:lnTo>
                  <a:pt x="138289" y="4300173"/>
                </a:lnTo>
                <a:lnTo>
                  <a:pt x="113235" y="4261876"/>
                </a:lnTo>
                <a:lnTo>
                  <a:pt x="90434" y="4222049"/>
                </a:lnTo>
                <a:lnTo>
                  <a:pt x="69976" y="4180782"/>
                </a:lnTo>
                <a:lnTo>
                  <a:pt x="51954" y="4138166"/>
                </a:lnTo>
                <a:lnTo>
                  <a:pt x="36455" y="4094291"/>
                </a:lnTo>
                <a:lnTo>
                  <a:pt x="23572" y="4049247"/>
                </a:lnTo>
                <a:lnTo>
                  <a:pt x="13395" y="4003126"/>
                </a:lnTo>
                <a:lnTo>
                  <a:pt x="6013" y="3956018"/>
                </a:lnTo>
                <a:lnTo>
                  <a:pt x="1518" y="3908012"/>
                </a:lnTo>
                <a:lnTo>
                  <a:pt x="0" y="3859199"/>
                </a:lnTo>
                <a:lnTo>
                  <a:pt x="0" y="771855"/>
                </a:lnTo>
                <a:close/>
              </a:path>
            </a:pathLst>
          </a:custGeom>
          <a:noFill/>
          <a:ln w="9525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50" name="object 10"/>
          <p:cNvSpPr txBox="1">
            <a:spLocks noChangeArrowheads="1"/>
          </p:cNvSpPr>
          <p:nvPr/>
        </p:nvSpPr>
        <p:spPr bwMode="auto">
          <a:xfrm>
            <a:off x="171450" y="1776413"/>
            <a:ext cx="4743450" cy="1020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241300" indent="-228600">
              <a:spcBef>
                <a:spcPts val="1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  <a:defRPr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Belgium, Netherlands, Sweden,  Switzerland, UK</a:t>
            </a:r>
            <a:endParaRPr lang="en-US" altLang="en-US" sz="1800" dirty="0">
              <a:latin typeface="Verdana" pitchFamily="34" charset="0"/>
            </a:endParaRPr>
          </a:p>
          <a:p>
            <a:pPr marL="241300" indent="-228600">
              <a:spcBef>
                <a:spcPts val="12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  <a:defRPr/>
            </a:pPr>
            <a:r>
              <a:rPr lang="en-US" altLang="en-US" sz="1800" dirty="0">
                <a:solidFill>
                  <a:srgbClr val="FFFF00"/>
                </a:solidFill>
                <a:latin typeface="Verdana" pitchFamily="34" charset="0"/>
              </a:rPr>
              <a:t>In patients with initial cancer diagnosis</a:t>
            </a:r>
          </a:p>
          <a:p>
            <a:pPr marL="550863" lvl="1" indent="-287338">
              <a:spcBef>
                <a:spcPts val="1200"/>
              </a:spcBef>
              <a:buClr>
                <a:srgbClr val="009FDA"/>
              </a:buClr>
              <a:buFont typeface="Trebuchet MS" pitchFamily="34" charset="0"/>
              <a:buChar char="‐"/>
              <a:tabLst>
                <a:tab pos="241300" algn="l"/>
              </a:tabLst>
              <a:defRPr/>
            </a:pPr>
            <a:r>
              <a:rPr lang="en-US" altLang="en-US" sz="1800" dirty="0">
                <a:solidFill>
                  <a:srgbClr val="FF0000"/>
                </a:solidFill>
                <a:latin typeface="Verdana" pitchFamily="34" charset="0"/>
              </a:rPr>
              <a:t>Increased mortality risk with mean GH dose</a:t>
            </a:r>
          </a:p>
          <a:p>
            <a:pPr marL="241300" indent="-228600">
              <a:tabLst>
                <a:tab pos="241300" algn="l"/>
              </a:tabLst>
              <a:defRPr/>
            </a:pPr>
            <a:endParaRPr lang="en-US" altLang="en-US" sz="1800" dirty="0">
              <a:solidFill>
                <a:srgbClr val="FF0000"/>
              </a:solidFill>
              <a:latin typeface="Verdana" pitchFamily="34" charset="0"/>
            </a:endParaRPr>
          </a:p>
          <a:p>
            <a:pPr marL="0" lvl="1">
              <a:defRPr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marL="0" lvl="1">
              <a:defRPr/>
            </a:pPr>
            <a:endParaRPr lang="en-US" altLang="en-US" sz="1800" dirty="0">
              <a:latin typeface="Verdana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Incidence and mortality risks  In patients with  cancer increase  consequent on second primary malignancies in patients given r-</a:t>
            </a:r>
            <a:r>
              <a:rPr lang="en-US" sz="1600" dirty="0" err="1">
                <a:solidFill>
                  <a:srgbClr val="FFFF00"/>
                </a:solidFill>
              </a:rPr>
              <a:t>hGH</a:t>
            </a:r>
            <a:r>
              <a:rPr lang="en-US" sz="1600" dirty="0">
                <a:solidFill>
                  <a:srgbClr val="FFFF00"/>
                </a:solidFill>
              </a:rPr>
              <a:t> after cancer treatment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3803" name="object 11"/>
          <p:cNvSpPr>
            <a:spLocks noChangeArrowheads="1"/>
          </p:cNvSpPr>
          <p:nvPr/>
        </p:nvSpPr>
        <p:spPr bwMode="auto">
          <a:xfrm>
            <a:off x="8364538" y="2249488"/>
            <a:ext cx="641350" cy="5000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3804" name="object 12"/>
          <p:cNvSpPr>
            <a:spLocks noChangeArrowheads="1"/>
          </p:cNvSpPr>
          <p:nvPr/>
        </p:nvSpPr>
        <p:spPr bwMode="auto">
          <a:xfrm>
            <a:off x="8369300" y="2905125"/>
            <a:ext cx="636588" cy="4778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3805" name="object 13"/>
          <p:cNvSpPr>
            <a:spLocks noChangeArrowheads="1"/>
          </p:cNvSpPr>
          <p:nvPr/>
        </p:nvSpPr>
        <p:spPr bwMode="auto">
          <a:xfrm>
            <a:off x="8364538" y="1627188"/>
            <a:ext cx="641350" cy="4826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76400"/>
            <a:ext cx="76581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 there  any association  between Cancer-Related Mortality in Patients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Without Tumor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Predisposition Syndromes, Prior Cancers, or Other Risk Factors for Malignancy  and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rhGH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therapy?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Answer is probably NO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50" y="457200"/>
            <a:ext cx="382905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/>
          <a:lstStyle/>
          <a:p>
            <a:r>
              <a:rPr lang="en-US" sz="1800" smtClean="0"/>
              <a:t>Mortality in Children Receiving Growth Hormone Treatment of Growth Disorders: </a:t>
            </a:r>
            <a:br>
              <a:rPr lang="en-US" sz="1800" smtClean="0"/>
            </a:br>
            <a:r>
              <a:rPr lang="en-US" sz="1800" smtClean="0"/>
              <a:t>Data From the Genetics and Neuroendocrinology of Short Stature International Study(GeNesis</a:t>
            </a:r>
            <a:r>
              <a:rPr lang="en-US" sz="200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724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5100" dirty="0" smtClean="0">
                <a:solidFill>
                  <a:srgbClr val="0070C0"/>
                </a:solidFill>
              </a:rPr>
              <a:t>Among 9504 GH-treated patients followed for 4 years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6200" dirty="0" smtClean="0">
                <a:solidFill>
                  <a:srgbClr val="00B050"/>
                </a:solidFill>
              </a:rPr>
              <a:t>SMRs </a:t>
            </a:r>
            <a:r>
              <a:rPr lang="en-US" sz="6200" dirty="0" smtClean="0"/>
              <a:t>for non–GH-deficient conditions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6200" b="1" dirty="0" smtClean="0">
                <a:solidFill>
                  <a:srgbClr val="C00000"/>
                </a:solidFill>
              </a:rPr>
              <a:t>                         2.57</a:t>
            </a:r>
          </a:p>
          <a:p>
            <a:pPr>
              <a:defRPr/>
            </a:pPr>
            <a:endParaRPr lang="en-US" sz="6200" dirty="0" smtClean="0"/>
          </a:p>
          <a:p>
            <a:pPr>
              <a:defRPr/>
            </a:pPr>
            <a:r>
              <a:rPr lang="en-US" sz="3400" dirty="0" smtClean="0"/>
              <a:t>J </a:t>
            </a:r>
            <a:r>
              <a:rPr lang="en-US" sz="3400" dirty="0" err="1" smtClean="0"/>
              <a:t>Clin</a:t>
            </a:r>
            <a:r>
              <a:rPr lang="en-US" sz="3400" dirty="0" smtClean="0"/>
              <a:t> </a:t>
            </a:r>
            <a:r>
              <a:rPr lang="en-US" sz="3400" dirty="0" err="1" smtClean="0"/>
              <a:t>Endocrinol</a:t>
            </a:r>
            <a:r>
              <a:rPr lang="en-US" sz="3400" dirty="0" smtClean="0"/>
              <a:t> </a:t>
            </a:r>
            <a:r>
              <a:rPr lang="en-US" sz="3400" dirty="0" err="1" smtClean="0"/>
              <a:t>Metab</a:t>
            </a:r>
            <a:r>
              <a:rPr lang="en-US" sz="3400" dirty="0" smtClean="0"/>
              <a:t>, September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/>
              <a:t>Mortality in Children Receiving Growth Hormone Treatment of Growth Disorders: </a:t>
            </a:r>
            <a:br>
              <a:rPr lang="en-US" sz="2000" dirty="0" smtClean="0"/>
            </a:br>
            <a:r>
              <a:rPr lang="en-US" sz="2000" dirty="0" smtClean="0"/>
              <a:t>Data From the Genetics and </a:t>
            </a:r>
            <a:r>
              <a:rPr lang="en-US" sz="2000" dirty="0" err="1" smtClean="0"/>
              <a:t>Neuroendocrinology</a:t>
            </a:r>
            <a:r>
              <a:rPr lang="en-US" sz="2000" dirty="0" smtClean="0"/>
              <a:t> of Short Stature International Study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GeNesis</a:t>
            </a:r>
            <a:r>
              <a:rPr lang="en-US" sz="2000" dirty="0" smtClean="0"/>
              <a:t>)</a:t>
            </a:r>
            <a:endParaRPr lang="en-US" sz="2000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>
                <a:solidFill>
                  <a:srgbClr val="00B050"/>
                </a:solidFill>
              </a:rPr>
              <a:t>Risk of death </a:t>
            </a:r>
            <a:r>
              <a:rPr lang="en-US" sz="2400" smtClean="0"/>
              <a:t>relative to the general population was observed for patients with GHD associated </a:t>
            </a:r>
            <a:r>
              <a:rPr lang="en-US" sz="2400" smtClean="0">
                <a:solidFill>
                  <a:srgbClr val="FF0000"/>
                </a:solidFill>
              </a:rPr>
              <a:t>with history of malignant neoplasia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smtClean="0">
                <a:solidFill>
                  <a:srgbClr val="00B050"/>
                </a:solidFill>
              </a:rPr>
              <a:t>SMR=7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In contrast for patients with </a:t>
            </a:r>
            <a:r>
              <a:rPr lang="en-US" sz="2400" smtClean="0">
                <a:solidFill>
                  <a:srgbClr val="00B050"/>
                </a:solidFill>
              </a:rPr>
              <a:t>IGHD</a:t>
            </a:r>
            <a:r>
              <a:rPr lang="en-US" sz="2400" smtClean="0"/>
              <a:t> remained </a:t>
            </a:r>
            <a:endParaRPr lang="en-US" sz="240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 smtClean="0">
                <a:solidFill>
                  <a:srgbClr val="00B050"/>
                </a:solidFill>
              </a:rPr>
              <a:t>SMR  = % 0.05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100" smtClean="0"/>
              <a:t>J Clin Endocrinol Metab, September 2017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100" b="1" dirty="0" err="1" smtClean="0">
                <a:solidFill>
                  <a:srgbClr val="C00000"/>
                </a:solidFill>
              </a:rPr>
              <a:t>Hypopituitary</a:t>
            </a:r>
            <a:r>
              <a:rPr lang="en-US" sz="3100" b="1" dirty="0" smtClean="0">
                <a:solidFill>
                  <a:srgbClr val="C00000"/>
                </a:solidFill>
              </a:rPr>
              <a:t> Control and Complications Study </a:t>
            </a:r>
            <a:r>
              <a:rPr lang="en-US" sz="3100" b="1" dirty="0" smtClean="0">
                <a:solidFill>
                  <a:srgbClr val="00B050"/>
                </a:solidFill>
              </a:rPr>
              <a:t>(</a:t>
            </a:r>
            <a:r>
              <a:rPr lang="en-US" sz="3100" b="1" dirty="0" err="1" smtClean="0">
                <a:solidFill>
                  <a:srgbClr val="00B050"/>
                </a:solidFill>
              </a:rPr>
              <a:t>HypoCCS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>
                <a:solidFill>
                  <a:srgbClr val="C00000"/>
                </a:solidFill>
              </a:rPr>
              <a:t>was reported in 1204 patients</a:t>
            </a:r>
          </a:p>
          <a:p>
            <a:r>
              <a:rPr lang="en-US" sz="2800" smtClean="0">
                <a:solidFill>
                  <a:srgbClr val="00B050"/>
                </a:solidFill>
              </a:rPr>
              <a:t>No increased </a:t>
            </a:r>
            <a:r>
              <a:rPr lang="en-US" sz="2800" smtClean="0"/>
              <a:t>risk of mortality or incidence of </a:t>
            </a:r>
            <a:r>
              <a:rPr lang="en-US" sz="2800" smtClean="0">
                <a:solidFill>
                  <a:srgbClr val="FF0000"/>
                </a:solidFill>
              </a:rPr>
              <a:t>cancer, stroke, or myocardial infarction </a:t>
            </a:r>
            <a:r>
              <a:rPr lang="en-US" sz="2800" smtClean="0"/>
              <a:t>in adult GHD patients who had previously received GH therapy during childhood</a:t>
            </a:r>
          </a:p>
          <a:p>
            <a:pPr>
              <a:buFont typeface="Wingdings" pitchFamily="2" charset="2"/>
              <a:buNone/>
            </a:pPr>
            <a:endParaRPr lang="en-US" sz="1000" i="1" smtClean="0"/>
          </a:p>
          <a:p>
            <a:pPr>
              <a:buFont typeface="Wingdings" pitchFamily="2" charset="2"/>
              <a:buNone/>
            </a:pPr>
            <a:endParaRPr lang="en-US" sz="1000" i="1" smtClean="0"/>
          </a:p>
          <a:p>
            <a:pPr>
              <a:buFont typeface="Wingdings" pitchFamily="2" charset="2"/>
              <a:buNone/>
            </a:pPr>
            <a:endParaRPr lang="en-US" sz="1000" i="1" smtClean="0"/>
          </a:p>
          <a:p>
            <a:pPr>
              <a:buFont typeface="Wingdings" pitchFamily="2" charset="2"/>
              <a:buNone/>
            </a:pPr>
            <a:endParaRPr lang="en-US" sz="1000" i="1" smtClean="0"/>
          </a:p>
          <a:p>
            <a:pPr>
              <a:buFont typeface="Wingdings" pitchFamily="2" charset="2"/>
              <a:buNone/>
            </a:pPr>
            <a:endParaRPr lang="en-US" sz="1000" i="1" smtClean="0"/>
          </a:p>
          <a:p>
            <a:pPr>
              <a:buFont typeface="Wingdings" pitchFamily="2" charset="2"/>
              <a:buNone/>
            </a:pPr>
            <a:endParaRPr lang="en-US" sz="1000" i="1" smtClean="0"/>
          </a:p>
          <a:p>
            <a:pPr>
              <a:buFont typeface="Wingdings" pitchFamily="2" charset="2"/>
              <a:buNone/>
            </a:pPr>
            <a:r>
              <a:rPr lang="en-US" sz="1000" i="1" smtClean="0"/>
              <a:t>Pituitary 2014 </a:t>
            </a:r>
            <a:r>
              <a:rPr lang="en-US" sz="1000" b="1" i="1" smtClean="0"/>
              <a:t>17 477–485 </a:t>
            </a: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/>
          </p:cNvSpPr>
          <p:nvPr/>
        </p:nvSpPr>
        <p:spPr bwMode="auto">
          <a:xfrm>
            <a:off x="307975" y="1666875"/>
            <a:ext cx="3370263" cy="4032250"/>
          </a:xfrm>
          <a:custGeom>
            <a:avLst/>
            <a:gdLst>
              <a:gd name="T0" fmla="*/ 283584 w 4493895"/>
              <a:gd name="T1" fmla="*/ 0 h 4032885"/>
              <a:gd name="T2" fmla="*/ 243464 w 4493895"/>
              <a:gd name="T3" fmla="*/ 6668 h 4032885"/>
              <a:gd name="T4" fmla="*/ 205073 w 4493895"/>
              <a:gd name="T5" fmla="*/ 26065 h 4032885"/>
              <a:gd name="T6" fmla="*/ 168795 w 4493895"/>
              <a:gd name="T7" fmla="*/ 57283 h 4032885"/>
              <a:gd name="T8" fmla="*/ 135015 w 4493895"/>
              <a:gd name="T9" fmla="*/ 99410 h 4032885"/>
              <a:gd name="T10" fmla="*/ 104114 w 4493895"/>
              <a:gd name="T11" fmla="*/ 151543 h 4032885"/>
              <a:gd name="T12" fmla="*/ 76479 w 4493895"/>
              <a:gd name="T13" fmla="*/ 212772 h 4032885"/>
              <a:gd name="T14" fmla="*/ 52492 w 4493895"/>
              <a:gd name="T15" fmla="*/ 282182 h 4032885"/>
              <a:gd name="T16" fmla="*/ 32537 w 4493895"/>
              <a:gd name="T17" fmla="*/ 358868 h 4032885"/>
              <a:gd name="T18" fmla="*/ 17001 w 4493895"/>
              <a:gd name="T19" fmla="*/ 441918 h 4032885"/>
              <a:gd name="T20" fmla="*/ 6264 w 4493895"/>
              <a:gd name="T21" fmla="*/ 530430 h 4032885"/>
              <a:gd name="T22" fmla="*/ 712 w 4493895"/>
              <a:gd name="T23" fmla="*/ 623487 h 4032885"/>
              <a:gd name="T24" fmla="*/ 0 w 4493895"/>
              <a:gd name="T25" fmla="*/ 3357110 h 4032885"/>
              <a:gd name="T26" fmla="*/ 2815 w 4493895"/>
              <a:gd name="T27" fmla="*/ 3452097 h 4032885"/>
              <a:gd name="T28" fmla="*/ 11009 w 4493895"/>
              <a:gd name="T29" fmla="*/ 3542997 h 4032885"/>
              <a:gd name="T30" fmla="*/ 24194 w 4493895"/>
              <a:gd name="T31" fmla="*/ 3628890 h 4032885"/>
              <a:gd name="T32" fmla="*/ 41988 w 4493895"/>
              <a:gd name="T33" fmla="*/ 3708875 h 4032885"/>
              <a:gd name="T34" fmla="*/ 64006 w 4493895"/>
              <a:gd name="T35" fmla="*/ 3782033 h 4032885"/>
              <a:gd name="T36" fmla="*/ 89864 w 4493895"/>
              <a:gd name="T37" fmla="*/ 3847467 h 4032885"/>
              <a:gd name="T38" fmla="*/ 119180 w 4493895"/>
              <a:gd name="T39" fmla="*/ 3904264 h 4032885"/>
              <a:gd name="T40" fmla="*/ 151569 w 4493895"/>
              <a:gd name="T41" fmla="*/ 3951505 h 4032885"/>
              <a:gd name="T42" fmla="*/ 186645 w 4493895"/>
              <a:gd name="T43" fmla="*/ 3988291 h 4032885"/>
              <a:gd name="T44" fmla="*/ 224029 w 4493895"/>
              <a:gd name="T45" fmla="*/ 4013713 h 4032885"/>
              <a:gd name="T46" fmla="*/ 263332 w 4493895"/>
              <a:gd name="T47" fmla="*/ 4026859 h 4032885"/>
              <a:gd name="T48" fmla="*/ 1612488 w 4493895"/>
              <a:gd name="T49" fmla="*/ 4028547 h 4032885"/>
              <a:gd name="T50" fmla="*/ 1652609 w 4493895"/>
              <a:gd name="T51" fmla="*/ 4021876 h 4032885"/>
              <a:gd name="T52" fmla="*/ 1690999 w 4493895"/>
              <a:gd name="T53" fmla="*/ 4002481 h 4032885"/>
              <a:gd name="T54" fmla="*/ 1727277 w 4493895"/>
              <a:gd name="T55" fmla="*/ 3971262 h 4032885"/>
              <a:gd name="T56" fmla="*/ 1761058 w 4493895"/>
              <a:gd name="T57" fmla="*/ 3929136 h 4032885"/>
              <a:gd name="T58" fmla="*/ 1791958 w 4493895"/>
              <a:gd name="T59" fmla="*/ 3877002 h 4032885"/>
              <a:gd name="T60" fmla="*/ 1819591 w 4493895"/>
              <a:gd name="T61" fmla="*/ 3815778 h 4032885"/>
              <a:gd name="T62" fmla="*/ 1843578 w 4493895"/>
              <a:gd name="T63" fmla="*/ 3746365 h 4032885"/>
              <a:gd name="T64" fmla="*/ 1863533 w 4493895"/>
              <a:gd name="T65" fmla="*/ 3669679 h 4032885"/>
              <a:gd name="T66" fmla="*/ 1879071 w 4493895"/>
              <a:gd name="T67" fmla="*/ 3586630 h 4032885"/>
              <a:gd name="T68" fmla="*/ 1889806 w 4493895"/>
              <a:gd name="T69" fmla="*/ 3498120 h 4032885"/>
              <a:gd name="T70" fmla="*/ 1895362 w 4493895"/>
              <a:gd name="T71" fmla="*/ 3405059 h 4032885"/>
              <a:gd name="T72" fmla="*/ 1896074 w 4493895"/>
              <a:gd name="T73" fmla="*/ 671436 h 4032885"/>
              <a:gd name="T74" fmla="*/ 1893257 w 4493895"/>
              <a:gd name="T75" fmla="*/ 576443 h 4032885"/>
              <a:gd name="T76" fmla="*/ 1885063 w 4493895"/>
              <a:gd name="T77" fmla="*/ 485549 h 4032885"/>
              <a:gd name="T78" fmla="*/ 1871879 w 4493895"/>
              <a:gd name="T79" fmla="*/ 399652 h 4032885"/>
              <a:gd name="T80" fmla="*/ 1854085 w 4493895"/>
              <a:gd name="T81" fmla="*/ 319672 h 4032885"/>
              <a:gd name="T82" fmla="*/ 1832066 w 4493895"/>
              <a:gd name="T83" fmla="*/ 246507 h 4032885"/>
              <a:gd name="T84" fmla="*/ 1806209 w 4493895"/>
              <a:gd name="T85" fmla="*/ 181079 h 4032885"/>
              <a:gd name="T86" fmla="*/ 1776894 w 4493895"/>
              <a:gd name="T87" fmla="*/ 124282 h 4032885"/>
              <a:gd name="T88" fmla="*/ 1744505 w 4493895"/>
              <a:gd name="T89" fmla="*/ 77041 h 4032885"/>
              <a:gd name="T90" fmla="*/ 1709427 w 4493895"/>
              <a:gd name="T91" fmla="*/ 40255 h 4032885"/>
              <a:gd name="T92" fmla="*/ 1672043 w 4493895"/>
              <a:gd name="T93" fmla="*/ 14834 h 4032885"/>
              <a:gd name="T94" fmla="*/ 1632740 w 4493895"/>
              <a:gd name="T95" fmla="*/ 1687 h 40328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493895"/>
              <a:gd name="T145" fmla="*/ 0 h 4032885"/>
              <a:gd name="T146" fmla="*/ 4493895 w 4493895"/>
              <a:gd name="T147" fmla="*/ 4032885 h 40328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493895" h="4032885">
                <a:moveTo>
                  <a:pt x="3821468" y="0"/>
                </a:moveTo>
                <a:lnTo>
                  <a:pt x="672071" y="0"/>
                </a:lnTo>
                <a:lnTo>
                  <a:pt x="624075" y="1687"/>
                </a:lnTo>
                <a:lnTo>
                  <a:pt x="576989" y="6674"/>
                </a:lnTo>
                <a:lnTo>
                  <a:pt x="530929" y="14846"/>
                </a:lnTo>
                <a:lnTo>
                  <a:pt x="486006" y="26089"/>
                </a:lnTo>
                <a:lnTo>
                  <a:pt x="442335" y="40291"/>
                </a:lnTo>
                <a:lnTo>
                  <a:pt x="400030" y="57337"/>
                </a:lnTo>
                <a:lnTo>
                  <a:pt x="359205" y="77113"/>
                </a:lnTo>
                <a:lnTo>
                  <a:pt x="319972" y="99506"/>
                </a:lnTo>
                <a:lnTo>
                  <a:pt x="282446" y="124402"/>
                </a:lnTo>
                <a:lnTo>
                  <a:pt x="246741" y="151687"/>
                </a:lnTo>
                <a:lnTo>
                  <a:pt x="212971" y="181248"/>
                </a:lnTo>
                <a:lnTo>
                  <a:pt x="181248" y="212971"/>
                </a:lnTo>
                <a:lnTo>
                  <a:pt x="151687" y="246741"/>
                </a:lnTo>
                <a:lnTo>
                  <a:pt x="124402" y="282446"/>
                </a:lnTo>
                <a:lnTo>
                  <a:pt x="99506" y="319972"/>
                </a:lnTo>
                <a:lnTo>
                  <a:pt x="77113" y="359205"/>
                </a:lnTo>
                <a:lnTo>
                  <a:pt x="57337" y="400030"/>
                </a:lnTo>
                <a:lnTo>
                  <a:pt x="40291" y="442335"/>
                </a:lnTo>
                <a:lnTo>
                  <a:pt x="26089" y="486006"/>
                </a:lnTo>
                <a:lnTo>
                  <a:pt x="14846" y="530929"/>
                </a:lnTo>
                <a:lnTo>
                  <a:pt x="6674" y="576989"/>
                </a:lnTo>
                <a:lnTo>
                  <a:pt x="1687" y="624075"/>
                </a:lnTo>
                <a:lnTo>
                  <a:pt x="0" y="672071"/>
                </a:lnTo>
                <a:lnTo>
                  <a:pt x="0" y="3360280"/>
                </a:lnTo>
                <a:lnTo>
                  <a:pt x="1687" y="3408276"/>
                </a:lnTo>
                <a:lnTo>
                  <a:pt x="6674" y="3455361"/>
                </a:lnTo>
                <a:lnTo>
                  <a:pt x="14846" y="3501422"/>
                </a:lnTo>
                <a:lnTo>
                  <a:pt x="26089" y="3546345"/>
                </a:lnTo>
                <a:lnTo>
                  <a:pt x="40291" y="3590015"/>
                </a:lnTo>
                <a:lnTo>
                  <a:pt x="57337" y="3632320"/>
                </a:lnTo>
                <a:lnTo>
                  <a:pt x="77113" y="3673146"/>
                </a:lnTo>
                <a:lnTo>
                  <a:pt x="99506" y="3712379"/>
                </a:lnTo>
                <a:lnTo>
                  <a:pt x="124402" y="3749904"/>
                </a:lnTo>
                <a:lnTo>
                  <a:pt x="151687" y="3785609"/>
                </a:lnTo>
                <a:lnTo>
                  <a:pt x="181248" y="3819380"/>
                </a:lnTo>
                <a:lnTo>
                  <a:pt x="212971" y="3851102"/>
                </a:lnTo>
                <a:lnTo>
                  <a:pt x="246741" y="3880663"/>
                </a:lnTo>
                <a:lnTo>
                  <a:pt x="282446" y="3907949"/>
                </a:lnTo>
                <a:lnTo>
                  <a:pt x="319972" y="3932845"/>
                </a:lnTo>
                <a:lnTo>
                  <a:pt x="359205" y="3955238"/>
                </a:lnTo>
                <a:lnTo>
                  <a:pt x="400030" y="3975014"/>
                </a:lnTo>
                <a:lnTo>
                  <a:pt x="442335" y="3992060"/>
                </a:lnTo>
                <a:lnTo>
                  <a:pt x="486006" y="4006261"/>
                </a:lnTo>
                <a:lnTo>
                  <a:pt x="530929" y="4017505"/>
                </a:lnTo>
                <a:lnTo>
                  <a:pt x="576989" y="4025677"/>
                </a:lnTo>
                <a:lnTo>
                  <a:pt x="624075" y="4030664"/>
                </a:lnTo>
                <a:lnTo>
                  <a:pt x="672071" y="4032351"/>
                </a:lnTo>
                <a:lnTo>
                  <a:pt x="3821468" y="4032351"/>
                </a:lnTo>
                <a:lnTo>
                  <a:pt x="3869464" y="4030664"/>
                </a:lnTo>
                <a:lnTo>
                  <a:pt x="3916549" y="4025677"/>
                </a:lnTo>
                <a:lnTo>
                  <a:pt x="3962610" y="4017505"/>
                </a:lnTo>
                <a:lnTo>
                  <a:pt x="4007532" y="4006261"/>
                </a:lnTo>
                <a:lnTo>
                  <a:pt x="4051203" y="3992060"/>
                </a:lnTo>
                <a:lnTo>
                  <a:pt x="4093508" y="3975014"/>
                </a:lnTo>
                <a:lnTo>
                  <a:pt x="4134334" y="3955238"/>
                </a:lnTo>
                <a:lnTo>
                  <a:pt x="4173566" y="3932845"/>
                </a:lnTo>
                <a:lnTo>
                  <a:pt x="4211092" y="3907949"/>
                </a:lnTo>
                <a:lnTo>
                  <a:pt x="4246797" y="3880663"/>
                </a:lnTo>
                <a:lnTo>
                  <a:pt x="4280568" y="3851102"/>
                </a:lnTo>
                <a:lnTo>
                  <a:pt x="4312290" y="3819380"/>
                </a:lnTo>
                <a:lnTo>
                  <a:pt x="4341851" y="3785609"/>
                </a:lnTo>
                <a:lnTo>
                  <a:pt x="4369136" y="3749904"/>
                </a:lnTo>
                <a:lnTo>
                  <a:pt x="4394032" y="3712379"/>
                </a:lnTo>
                <a:lnTo>
                  <a:pt x="4416425" y="3673146"/>
                </a:lnTo>
                <a:lnTo>
                  <a:pt x="4436202" y="3632320"/>
                </a:lnTo>
                <a:lnTo>
                  <a:pt x="4453248" y="3590015"/>
                </a:lnTo>
                <a:lnTo>
                  <a:pt x="4467449" y="3546345"/>
                </a:lnTo>
                <a:lnTo>
                  <a:pt x="4478693" y="3501422"/>
                </a:lnTo>
                <a:lnTo>
                  <a:pt x="4486865" y="3455361"/>
                </a:lnTo>
                <a:lnTo>
                  <a:pt x="4491851" y="3408276"/>
                </a:lnTo>
                <a:lnTo>
                  <a:pt x="4493539" y="3360280"/>
                </a:lnTo>
                <a:lnTo>
                  <a:pt x="4493539" y="672071"/>
                </a:lnTo>
                <a:lnTo>
                  <a:pt x="4491851" y="624075"/>
                </a:lnTo>
                <a:lnTo>
                  <a:pt x="4486865" y="576989"/>
                </a:lnTo>
                <a:lnTo>
                  <a:pt x="4478693" y="530929"/>
                </a:lnTo>
                <a:lnTo>
                  <a:pt x="4467449" y="486006"/>
                </a:lnTo>
                <a:lnTo>
                  <a:pt x="4453248" y="442335"/>
                </a:lnTo>
                <a:lnTo>
                  <a:pt x="4436202" y="400030"/>
                </a:lnTo>
                <a:lnTo>
                  <a:pt x="4416425" y="359205"/>
                </a:lnTo>
                <a:lnTo>
                  <a:pt x="4394032" y="319972"/>
                </a:lnTo>
                <a:lnTo>
                  <a:pt x="4369136" y="282446"/>
                </a:lnTo>
                <a:lnTo>
                  <a:pt x="4341851" y="246741"/>
                </a:lnTo>
                <a:lnTo>
                  <a:pt x="4312290" y="212971"/>
                </a:lnTo>
                <a:lnTo>
                  <a:pt x="4280568" y="181248"/>
                </a:lnTo>
                <a:lnTo>
                  <a:pt x="4246797" y="151687"/>
                </a:lnTo>
                <a:lnTo>
                  <a:pt x="4211092" y="124402"/>
                </a:lnTo>
                <a:lnTo>
                  <a:pt x="4173566" y="99506"/>
                </a:lnTo>
                <a:lnTo>
                  <a:pt x="4134334" y="77113"/>
                </a:lnTo>
                <a:lnTo>
                  <a:pt x="4093508" y="57337"/>
                </a:lnTo>
                <a:lnTo>
                  <a:pt x="4051203" y="40291"/>
                </a:lnTo>
                <a:lnTo>
                  <a:pt x="4007532" y="26089"/>
                </a:lnTo>
                <a:lnTo>
                  <a:pt x="3962610" y="14846"/>
                </a:lnTo>
                <a:lnTo>
                  <a:pt x="3916549" y="6674"/>
                </a:lnTo>
                <a:lnTo>
                  <a:pt x="3869464" y="1687"/>
                </a:lnTo>
                <a:lnTo>
                  <a:pt x="3821468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object 3"/>
          <p:cNvSpPr>
            <a:spLocks/>
          </p:cNvSpPr>
          <p:nvPr/>
        </p:nvSpPr>
        <p:spPr bwMode="auto">
          <a:xfrm>
            <a:off x="3794125" y="1662113"/>
            <a:ext cx="5199063" cy="4033837"/>
          </a:xfrm>
          <a:custGeom>
            <a:avLst/>
            <a:gdLst>
              <a:gd name="T0" fmla="*/ 283409 w 6932930"/>
              <a:gd name="T1" fmla="*/ 0 h 4032885"/>
              <a:gd name="T2" fmla="*/ 243314 w 6932930"/>
              <a:gd name="T3" fmla="*/ 6686 h 4032885"/>
              <a:gd name="T4" fmla="*/ 204946 w 6932930"/>
              <a:gd name="T5" fmla="*/ 26125 h 4032885"/>
              <a:gd name="T6" fmla="*/ 168691 w 6932930"/>
              <a:gd name="T7" fmla="*/ 57421 h 4032885"/>
              <a:gd name="T8" fmla="*/ 134930 w 6932930"/>
              <a:gd name="T9" fmla="*/ 99649 h 4032885"/>
              <a:gd name="T10" fmla="*/ 104050 w 6932930"/>
              <a:gd name="T11" fmla="*/ 151903 h 4032885"/>
              <a:gd name="T12" fmla="*/ 76432 w 6932930"/>
              <a:gd name="T13" fmla="*/ 213271 h 4032885"/>
              <a:gd name="T14" fmla="*/ 52459 w 6932930"/>
              <a:gd name="T15" fmla="*/ 282848 h 4032885"/>
              <a:gd name="T16" fmla="*/ 32518 w 6932930"/>
              <a:gd name="T17" fmla="*/ 359715 h 4032885"/>
              <a:gd name="T18" fmla="*/ 16990 w 6932930"/>
              <a:gd name="T19" fmla="*/ 442964 h 4032885"/>
              <a:gd name="T20" fmla="*/ 6260 w 6932930"/>
              <a:gd name="T21" fmla="*/ 531684 h 4032885"/>
              <a:gd name="T22" fmla="*/ 712 w 6932930"/>
              <a:gd name="T23" fmla="*/ 624962 h 4032885"/>
              <a:gd name="T24" fmla="*/ 0 w 6932930"/>
              <a:gd name="T25" fmla="*/ 3365043 h 4032885"/>
              <a:gd name="T26" fmla="*/ 2814 w 6932930"/>
              <a:gd name="T27" fmla="*/ 3460258 h 4032885"/>
              <a:gd name="T28" fmla="*/ 11002 w 6932930"/>
              <a:gd name="T29" fmla="*/ 3551373 h 4032885"/>
              <a:gd name="T30" fmla="*/ 24179 w 6932930"/>
              <a:gd name="T31" fmla="*/ 3637467 h 4032885"/>
              <a:gd name="T32" fmla="*/ 41960 w 6932930"/>
              <a:gd name="T33" fmla="*/ 3717644 h 4032885"/>
              <a:gd name="T34" fmla="*/ 63966 w 6932930"/>
              <a:gd name="T35" fmla="*/ 3790974 h 4032885"/>
              <a:gd name="T36" fmla="*/ 89808 w 6932930"/>
              <a:gd name="T37" fmla="*/ 3856561 h 4032885"/>
              <a:gd name="T38" fmla="*/ 119107 w 6932930"/>
              <a:gd name="T39" fmla="*/ 3913493 h 4032885"/>
              <a:gd name="T40" fmla="*/ 151476 w 6932930"/>
              <a:gd name="T41" fmla="*/ 3960846 h 4032885"/>
              <a:gd name="T42" fmla="*/ 186531 w 6932930"/>
              <a:gd name="T43" fmla="*/ 3997722 h 4032885"/>
              <a:gd name="T44" fmla="*/ 223891 w 6932930"/>
              <a:gd name="T45" fmla="*/ 4023202 h 4032885"/>
              <a:gd name="T46" fmla="*/ 263170 w 6932930"/>
              <a:gd name="T47" fmla="*/ 4036376 h 4032885"/>
              <a:gd name="T48" fmla="*/ 2640070 w 6932930"/>
              <a:gd name="T49" fmla="*/ 4038068 h 4032885"/>
              <a:gd name="T50" fmla="*/ 2680166 w 6932930"/>
              <a:gd name="T51" fmla="*/ 4031386 h 4032885"/>
              <a:gd name="T52" fmla="*/ 2718533 w 6932930"/>
              <a:gd name="T53" fmla="*/ 4011940 h 4032885"/>
              <a:gd name="T54" fmla="*/ 2754790 w 6932930"/>
              <a:gd name="T55" fmla="*/ 3980652 h 4032885"/>
              <a:gd name="T56" fmla="*/ 2788549 w 6932930"/>
              <a:gd name="T57" fmla="*/ 3938422 h 4032885"/>
              <a:gd name="T58" fmla="*/ 2819430 w 6932930"/>
              <a:gd name="T59" fmla="*/ 3886164 h 4032885"/>
              <a:gd name="T60" fmla="*/ 2847051 w 6932930"/>
              <a:gd name="T61" fmla="*/ 3824794 h 4032885"/>
              <a:gd name="T62" fmla="*/ 2871021 w 6932930"/>
              <a:gd name="T63" fmla="*/ 3755219 h 4032885"/>
              <a:gd name="T64" fmla="*/ 2890962 w 6932930"/>
              <a:gd name="T65" fmla="*/ 3678353 h 4032885"/>
              <a:gd name="T66" fmla="*/ 2906487 w 6932930"/>
              <a:gd name="T67" fmla="*/ 3595103 h 4032885"/>
              <a:gd name="T68" fmla="*/ 2917220 w 6932930"/>
              <a:gd name="T69" fmla="*/ 3506389 h 4032885"/>
              <a:gd name="T70" fmla="*/ 2922768 w 6932930"/>
              <a:gd name="T71" fmla="*/ 3413111 h 4032885"/>
              <a:gd name="T72" fmla="*/ 2923480 w 6932930"/>
              <a:gd name="T73" fmla="*/ 673025 h 4032885"/>
              <a:gd name="T74" fmla="*/ 2920666 w 6932930"/>
              <a:gd name="T75" fmla="*/ 577809 h 4032885"/>
              <a:gd name="T76" fmla="*/ 2912479 w 6932930"/>
              <a:gd name="T77" fmla="*/ 486696 h 4032885"/>
              <a:gd name="T78" fmla="*/ 2899301 w 6932930"/>
              <a:gd name="T79" fmla="*/ 400599 h 4032885"/>
              <a:gd name="T80" fmla="*/ 2881521 w 6932930"/>
              <a:gd name="T81" fmla="*/ 320428 h 4032885"/>
              <a:gd name="T82" fmla="*/ 2859513 w 6932930"/>
              <a:gd name="T83" fmla="*/ 247089 h 4032885"/>
              <a:gd name="T84" fmla="*/ 2833671 w 6932930"/>
              <a:gd name="T85" fmla="*/ 181506 h 4032885"/>
              <a:gd name="T86" fmla="*/ 2804377 w 6932930"/>
              <a:gd name="T87" fmla="*/ 124576 h 4032885"/>
              <a:gd name="T88" fmla="*/ 2772006 w 6932930"/>
              <a:gd name="T89" fmla="*/ 77221 h 4032885"/>
              <a:gd name="T90" fmla="*/ 2736951 w 6932930"/>
              <a:gd name="T91" fmla="*/ 40351 h 4032885"/>
              <a:gd name="T92" fmla="*/ 2699592 w 6932930"/>
              <a:gd name="T93" fmla="*/ 14870 h 4032885"/>
              <a:gd name="T94" fmla="*/ 2660313 w 6932930"/>
              <a:gd name="T95" fmla="*/ 1687 h 40328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32930"/>
              <a:gd name="T145" fmla="*/ 0 h 4032885"/>
              <a:gd name="T146" fmla="*/ 6932930 w 6932930"/>
              <a:gd name="T147" fmla="*/ 4032885 h 40328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32930" h="4032885">
                <a:moveTo>
                  <a:pt x="6260617" y="0"/>
                </a:moveTo>
                <a:lnTo>
                  <a:pt x="672071" y="0"/>
                </a:lnTo>
                <a:lnTo>
                  <a:pt x="624075" y="1687"/>
                </a:lnTo>
                <a:lnTo>
                  <a:pt x="576989" y="6674"/>
                </a:lnTo>
                <a:lnTo>
                  <a:pt x="530929" y="14846"/>
                </a:lnTo>
                <a:lnTo>
                  <a:pt x="486006" y="26089"/>
                </a:lnTo>
                <a:lnTo>
                  <a:pt x="442335" y="40291"/>
                </a:lnTo>
                <a:lnTo>
                  <a:pt x="400030" y="57337"/>
                </a:lnTo>
                <a:lnTo>
                  <a:pt x="359205" y="77113"/>
                </a:lnTo>
                <a:lnTo>
                  <a:pt x="319972" y="99506"/>
                </a:lnTo>
                <a:lnTo>
                  <a:pt x="282446" y="124402"/>
                </a:lnTo>
                <a:lnTo>
                  <a:pt x="246741" y="151687"/>
                </a:lnTo>
                <a:lnTo>
                  <a:pt x="212971" y="181248"/>
                </a:lnTo>
                <a:lnTo>
                  <a:pt x="181248" y="212971"/>
                </a:lnTo>
                <a:lnTo>
                  <a:pt x="151687" y="246741"/>
                </a:lnTo>
                <a:lnTo>
                  <a:pt x="124402" y="282446"/>
                </a:lnTo>
                <a:lnTo>
                  <a:pt x="99506" y="319972"/>
                </a:lnTo>
                <a:lnTo>
                  <a:pt x="77113" y="359205"/>
                </a:lnTo>
                <a:lnTo>
                  <a:pt x="57337" y="400030"/>
                </a:lnTo>
                <a:lnTo>
                  <a:pt x="40291" y="442335"/>
                </a:lnTo>
                <a:lnTo>
                  <a:pt x="26089" y="486006"/>
                </a:lnTo>
                <a:lnTo>
                  <a:pt x="14846" y="530929"/>
                </a:lnTo>
                <a:lnTo>
                  <a:pt x="6674" y="576989"/>
                </a:lnTo>
                <a:lnTo>
                  <a:pt x="1687" y="624075"/>
                </a:lnTo>
                <a:lnTo>
                  <a:pt x="0" y="672071"/>
                </a:lnTo>
                <a:lnTo>
                  <a:pt x="0" y="3360280"/>
                </a:lnTo>
                <a:lnTo>
                  <a:pt x="1687" y="3408276"/>
                </a:lnTo>
                <a:lnTo>
                  <a:pt x="6674" y="3455361"/>
                </a:lnTo>
                <a:lnTo>
                  <a:pt x="14846" y="3501422"/>
                </a:lnTo>
                <a:lnTo>
                  <a:pt x="26089" y="3546345"/>
                </a:lnTo>
                <a:lnTo>
                  <a:pt x="40291" y="3590015"/>
                </a:lnTo>
                <a:lnTo>
                  <a:pt x="57337" y="3632320"/>
                </a:lnTo>
                <a:lnTo>
                  <a:pt x="77113" y="3673146"/>
                </a:lnTo>
                <a:lnTo>
                  <a:pt x="99506" y="3712379"/>
                </a:lnTo>
                <a:lnTo>
                  <a:pt x="124402" y="3749904"/>
                </a:lnTo>
                <a:lnTo>
                  <a:pt x="151687" y="3785609"/>
                </a:lnTo>
                <a:lnTo>
                  <a:pt x="181248" y="3819380"/>
                </a:lnTo>
                <a:lnTo>
                  <a:pt x="212971" y="3851102"/>
                </a:lnTo>
                <a:lnTo>
                  <a:pt x="246741" y="3880663"/>
                </a:lnTo>
                <a:lnTo>
                  <a:pt x="282446" y="3907949"/>
                </a:lnTo>
                <a:lnTo>
                  <a:pt x="319972" y="3932845"/>
                </a:lnTo>
                <a:lnTo>
                  <a:pt x="359205" y="3955238"/>
                </a:lnTo>
                <a:lnTo>
                  <a:pt x="400030" y="3975014"/>
                </a:lnTo>
                <a:lnTo>
                  <a:pt x="442335" y="3992060"/>
                </a:lnTo>
                <a:lnTo>
                  <a:pt x="486006" y="4006261"/>
                </a:lnTo>
                <a:lnTo>
                  <a:pt x="530929" y="4017505"/>
                </a:lnTo>
                <a:lnTo>
                  <a:pt x="576989" y="4025677"/>
                </a:lnTo>
                <a:lnTo>
                  <a:pt x="624075" y="4030664"/>
                </a:lnTo>
                <a:lnTo>
                  <a:pt x="672071" y="4032351"/>
                </a:lnTo>
                <a:lnTo>
                  <a:pt x="6260617" y="4032351"/>
                </a:lnTo>
                <a:lnTo>
                  <a:pt x="6308614" y="4030664"/>
                </a:lnTo>
                <a:lnTo>
                  <a:pt x="6355701" y="4025677"/>
                </a:lnTo>
                <a:lnTo>
                  <a:pt x="6401763" y="4017505"/>
                </a:lnTo>
                <a:lnTo>
                  <a:pt x="6446686" y="4006261"/>
                </a:lnTo>
                <a:lnTo>
                  <a:pt x="6490358" y="3992060"/>
                </a:lnTo>
                <a:lnTo>
                  <a:pt x="6532663" y="3975014"/>
                </a:lnTo>
                <a:lnTo>
                  <a:pt x="6573489" y="3955238"/>
                </a:lnTo>
                <a:lnTo>
                  <a:pt x="6612721" y="3932845"/>
                </a:lnTo>
                <a:lnTo>
                  <a:pt x="6650247" y="3907949"/>
                </a:lnTo>
                <a:lnTo>
                  <a:pt x="6685952" y="3880663"/>
                </a:lnTo>
                <a:lnTo>
                  <a:pt x="6719722" y="3851102"/>
                </a:lnTo>
                <a:lnTo>
                  <a:pt x="6751444" y="3819380"/>
                </a:lnTo>
                <a:lnTo>
                  <a:pt x="6781004" y="3785609"/>
                </a:lnTo>
                <a:lnTo>
                  <a:pt x="6808289" y="3749904"/>
                </a:lnTo>
                <a:lnTo>
                  <a:pt x="6833185" y="3712379"/>
                </a:lnTo>
                <a:lnTo>
                  <a:pt x="6855577" y="3673146"/>
                </a:lnTo>
                <a:lnTo>
                  <a:pt x="6875353" y="3632320"/>
                </a:lnTo>
                <a:lnTo>
                  <a:pt x="6892398" y="3590015"/>
                </a:lnTo>
                <a:lnTo>
                  <a:pt x="6906599" y="3546345"/>
                </a:lnTo>
                <a:lnTo>
                  <a:pt x="6917843" y="3501422"/>
                </a:lnTo>
                <a:lnTo>
                  <a:pt x="6926014" y="3455361"/>
                </a:lnTo>
                <a:lnTo>
                  <a:pt x="6931001" y="3408276"/>
                </a:lnTo>
                <a:lnTo>
                  <a:pt x="6932688" y="3360280"/>
                </a:lnTo>
                <a:lnTo>
                  <a:pt x="6932688" y="672071"/>
                </a:lnTo>
                <a:lnTo>
                  <a:pt x="6931001" y="624075"/>
                </a:lnTo>
                <a:lnTo>
                  <a:pt x="6926014" y="576989"/>
                </a:lnTo>
                <a:lnTo>
                  <a:pt x="6917843" y="530929"/>
                </a:lnTo>
                <a:lnTo>
                  <a:pt x="6906599" y="486006"/>
                </a:lnTo>
                <a:lnTo>
                  <a:pt x="6892398" y="442335"/>
                </a:lnTo>
                <a:lnTo>
                  <a:pt x="6875353" y="400030"/>
                </a:lnTo>
                <a:lnTo>
                  <a:pt x="6855577" y="359205"/>
                </a:lnTo>
                <a:lnTo>
                  <a:pt x="6833185" y="319972"/>
                </a:lnTo>
                <a:lnTo>
                  <a:pt x="6808289" y="282446"/>
                </a:lnTo>
                <a:lnTo>
                  <a:pt x="6781004" y="246741"/>
                </a:lnTo>
                <a:lnTo>
                  <a:pt x="6751444" y="212971"/>
                </a:lnTo>
                <a:lnTo>
                  <a:pt x="6719722" y="181248"/>
                </a:lnTo>
                <a:lnTo>
                  <a:pt x="6685952" y="151687"/>
                </a:lnTo>
                <a:lnTo>
                  <a:pt x="6650247" y="124402"/>
                </a:lnTo>
                <a:lnTo>
                  <a:pt x="6612721" y="99506"/>
                </a:lnTo>
                <a:lnTo>
                  <a:pt x="6573489" y="77113"/>
                </a:lnTo>
                <a:lnTo>
                  <a:pt x="6532663" y="57337"/>
                </a:lnTo>
                <a:lnTo>
                  <a:pt x="6490358" y="40291"/>
                </a:lnTo>
                <a:lnTo>
                  <a:pt x="6446686" y="26089"/>
                </a:lnTo>
                <a:lnTo>
                  <a:pt x="6401763" y="14846"/>
                </a:lnTo>
                <a:lnTo>
                  <a:pt x="6355701" y="6674"/>
                </a:lnTo>
                <a:lnTo>
                  <a:pt x="6308614" y="1687"/>
                </a:lnTo>
                <a:lnTo>
                  <a:pt x="6260617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713" y="403225"/>
            <a:ext cx="8342312" cy="573088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Mortality and morbidity: conflicting</a:t>
            </a:r>
            <a:r>
              <a:rPr sz="3600" spc="-110" dirty="0"/>
              <a:t> </a:t>
            </a:r>
            <a:r>
              <a:rPr sz="3600" spc="-5" dirty="0"/>
              <a:t>reports</a:t>
            </a:r>
            <a:endParaRPr sz="3600"/>
          </a:p>
        </p:txBody>
      </p:sp>
      <p:sp>
        <p:nvSpPr>
          <p:cNvPr id="38917" name="object 5"/>
          <p:cNvSpPr txBox="1">
            <a:spLocks noChangeArrowheads="1"/>
          </p:cNvSpPr>
          <p:nvPr/>
        </p:nvSpPr>
        <p:spPr bwMode="auto">
          <a:xfrm>
            <a:off x="3944938" y="1782763"/>
            <a:ext cx="26352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0489" rIns="0" bIns="0">
            <a:spAutoFit/>
          </a:bodyPr>
          <a:lstStyle/>
          <a:p>
            <a:pPr marL="12700">
              <a:spcBef>
                <a:spcPts val="875"/>
              </a:spcBef>
            </a:pPr>
            <a:r>
              <a:rPr lang="en-US" altLang="en-US" sz="1400" b="1">
                <a:solidFill>
                  <a:srgbClr val="001965"/>
                </a:solidFill>
                <a:latin typeface="Verdana" pitchFamily="34" charset="0"/>
              </a:rPr>
              <a:t>Belgian, Netherlands, Sweden</a:t>
            </a:r>
            <a:endParaRPr lang="en-US" altLang="en-US" sz="1400" baseline="26000">
              <a:latin typeface="Verdana" pitchFamily="34" charset="0"/>
            </a:endParaRPr>
          </a:p>
          <a:p>
            <a:pPr marL="12700">
              <a:spcBef>
                <a:spcPts val="988"/>
              </a:spcBef>
              <a:buClr>
                <a:srgbClr val="7030A0"/>
              </a:buClr>
              <a:buFont typeface="Wingdings" pitchFamily="2" charset="2"/>
              <a:buChar char=""/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IGHD, ISS, SGA</a:t>
            </a:r>
            <a:endParaRPr lang="en-US" altLang="en-US">
              <a:latin typeface="Verdana" pitchFamily="34" charset="0"/>
            </a:endParaRPr>
          </a:p>
          <a:p>
            <a:pPr marL="12700">
              <a:spcBef>
                <a:spcPts val="1013"/>
              </a:spcBef>
            </a:pPr>
            <a:r>
              <a:rPr lang="en-US" altLang="en-US" sz="1600">
                <a:solidFill>
                  <a:srgbClr val="7030A0"/>
                </a:solidFill>
                <a:latin typeface="Trebuchet MS" pitchFamily="34" charset="0"/>
              </a:rPr>
              <a:t>‐</a:t>
            </a:r>
            <a:r>
              <a:rPr lang="en-US" altLang="en-US" sz="1400" b="1">
                <a:solidFill>
                  <a:srgbClr val="001965"/>
                </a:solidFill>
                <a:latin typeface="Verdana" pitchFamily="34" charset="0"/>
              </a:rPr>
              <a:t>No CVD or cancer deaths</a:t>
            </a:r>
            <a:endParaRPr lang="en-US" altLang="en-US" sz="1400">
              <a:latin typeface="Verdana" pitchFamily="34" charset="0"/>
            </a:endParaRPr>
          </a:p>
        </p:txBody>
      </p:sp>
      <p:sp>
        <p:nvSpPr>
          <p:cNvPr id="38918" name="object 6"/>
          <p:cNvSpPr>
            <a:spLocks noChangeArrowheads="1"/>
          </p:cNvSpPr>
          <p:nvPr/>
        </p:nvSpPr>
        <p:spPr bwMode="auto">
          <a:xfrm>
            <a:off x="2700338" y="1779588"/>
            <a:ext cx="719137" cy="585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8919" name="object 7"/>
          <p:cNvSpPr>
            <a:spLocks noChangeArrowheads="1"/>
          </p:cNvSpPr>
          <p:nvPr/>
        </p:nvSpPr>
        <p:spPr bwMode="auto">
          <a:xfrm>
            <a:off x="8089900" y="2457450"/>
            <a:ext cx="641350" cy="5000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8920" name="object 8"/>
          <p:cNvSpPr>
            <a:spLocks noChangeArrowheads="1"/>
          </p:cNvSpPr>
          <p:nvPr/>
        </p:nvSpPr>
        <p:spPr bwMode="auto">
          <a:xfrm>
            <a:off x="8094663" y="3113088"/>
            <a:ext cx="636587" cy="4778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8921" name="object 9"/>
          <p:cNvSpPr>
            <a:spLocks noChangeArrowheads="1"/>
          </p:cNvSpPr>
          <p:nvPr/>
        </p:nvSpPr>
        <p:spPr bwMode="auto">
          <a:xfrm>
            <a:off x="8089900" y="1835150"/>
            <a:ext cx="641350" cy="482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8922" name="object 10"/>
          <p:cNvSpPr>
            <a:spLocks noChangeArrowheads="1"/>
          </p:cNvSpPr>
          <p:nvPr/>
        </p:nvSpPr>
        <p:spPr bwMode="auto">
          <a:xfrm>
            <a:off x="8089900" y="4022725"/>
            <a:ext cx="641350" cy="5000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8923" name="object 11"/>
          <p:cNvSpPr txBox="1">
            <a:spLocks noChangeArrowheads="1"/>
          </p:cNvSpPr>
          <p:nvPr/>
        </p:nvSpPr>
        <p:spPr bwMode="auto">
          <a:xfrm>
            <a:off x="3944938" y="3657600"/>
            <a:ext cx="33115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0489" rIns="0" bIns="0">
            <a:spAutoFit/>
          </a:bodyPr>
          <a:lstStyle/>
          <a:p>
            <a:pPr marL="12700">
              <a:spcBef>
                <a:spcPts val="875"/>
              </a:spcBef>
            </a:pPr>
            <a:r>
              <a:rPr lang="en-US" altLang="en-US" sz="1400" b="1">
                <a:solidFill>
                  <a:srgbClr val="001965"/>
                </a:solidFill>
                <a:latin typeface="Verdana" pitchFamily="34" charset="0"/>
              </a:rPr>
              <a:t>Sweden</a:t>
            </a:r>
            <a:r>
              <a:rPr lang="en-US" altLang="en-US" sz="1400" b="1" baseline="26000">
                <a:solidFill>
                  <a:srgbClr val="001965"/>
                </a:solidFill>
                <a:latin typeface="Verdana" pitchFamily="34" charset="0"/>
              </a:rPr>
              <a:t>4</a:t>
            </a:r>
            <a:endParaRPr lang="en-US" altLang="en-US" sz="1400" baseline="26000">
              <a:latin typeface="Verdana" pitchFamily="34" charset="0"/>
            </a:endParaRPr>
          </a:p>
          <a:p>
            <a:pPr marL="12700">
              <a:spcBef>
                <a:spcPts val="988"/>
              </a:spcBef>
              <a:buClr>
                <a:srgbClr val="7030A0"/>
              </a:buClr>
              <a:buFont typeface="Wingdings" pitchFamily="2" charset="2"/>
              <a:buChar char=""/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IGHD, ISS, SGA</a:t>
            </a:r>
            <a:endParaRPr lang="en-US" altLang="en-US">
              <a:latin typeface="Verdana" pitchFamily="34" charset="0"/>
            </a:endParaRPr>
          </a:p>
          <a:p>
            <a:pPr marL="12700">
              <a:lnSpc>
                <a:spcPts val="1888"/>
              </a:lnSpc>
              <a:spcBef>
                <a:spcPts val="1013"/>
              </a:spcBef>
            </a:pPr>
            <a:r>
              <a:rPr lang="en-US" altLang="en-US" sz="1600">
                <a:solidFill>
                  <a:srgbClr val="7030A0"/>
                </a:solidFill>
                <a:latin typeface="Trebuchet MS" pitchFamily="34" charset="0"/>
              </a:rPr>
              <a:t>	</a:t>
            </a:r>
            <a:r>
              <a:rPr lang="en-US" altLang="en-US" sz="1600" b="1">
                <a:solidFill>
                  <a:srgbClr val="001965"/>
                </a:solidFill>
                <a:latin typeface="Verdana" pitchFamily="34" charset="0"/>
              </a:rPr>
              <a:t>No increased mortality</a:t>
            </a:r>
            <a:endParaRPr lang="en-US" altLang="en-US" sz="1600">
              <a:latin typeface="Verdana" pitchFamily="34" charset="0"/>
            </a:endParaRPr>
          </a:p>
          <a:p>
            <a:pPr marL="12700">
              <a:lnSpc>
                <a:spcPts val="1888"/>
              </a:lnSpc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(controlling for birth characteristics)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38924" name="object 12"/>
          <p:cNvSpPr txBox="1">
            <a:spLocks noChangeArrowheads="1"/>
          </p:cNvSpPr>
          <p:nvPr/>
        </p:nvSpPr>
        <p:spPr bwMode="auto">
          <a:xfrm>
            <a:off x="523875" y="1708150"/>
            <a:ext cx="27432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2715" rIns="0" bIns="0">
            <a:spAutoFit/>
          </a:bodyPr>
          <a:lstStyle/>
          <a:p>
            <a:pPr marL="12700">
              <a:spcBef>
                <a:spcPts val="1050"/>
              </a:spcBef>
            </a:pPr>
            <a:r>
              <a:rPr lang="en-US" altLang="en-US" sz="1400" b="1">
                <a:solidFill>
                  <a:srgbClr val="001965"/>
                </a:solidFill>
                <a:latin typeface="Verdana" pitchFamily="34" charset="0"/>
              </a:rPr>
              <a:t>French Cohort</a:t>
            </a:r>
            <a:endParaRPr lang="en-US" altLang="en-US" sz="1400" baseline="26000">
              <a:latin typeface="Verdana" pitchFamily="34" charset="0"/>
            </a:endParaRPr>
          </a:p>
          <a:p>
            <a:pPr marL="12700">
              <a:spcBef>
                <a:spcPts val="1225"/>
              </a:spcBef>
              <a:buClr>
                <a:srgbClr val="7030A0"/>
              </a:buClr>
              <a:buFont typeface="Wingdings" pitchFamily="2" charset="2"/>
              <a:buChar char=""/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IGHD, ISS, SGA</a:t>
            </a:r>
            <a:endParaRPr lang="en-US" altLang="en-US">
              <a:latin typeface="Verdana" pitchFamily="34" charset="0"/>
            </a:endParaRPr>
          </a:p>
          <a:p>
            <a:pPr marL="550863" lvl="1" indent="-228600">
              <a:spcBef>
                <a:spcPts val="1225"/>
              </a:spcBef>
              <a:buClr>
                <a:srgbClr val="7030A0"/>
              </a:buClr>
              <a:buFont typeface="Trebuchet MS" pitchFamily="34" charset="0"/>
              <a:buChar char="‐"/>
            </a:pPr>
            <a:r>
              <a:rPr lang="en-US" altLang="en-US" sz="1600" b="1">
                <a:solidFill>
                  <a:srgbClr val="001965"/>
                </a:solidFill>
                <a:latin typeface="Verdana" pitchFamily="34" charset="0"/>
              </a:rPr>
              <a:t>Higher mortality</a:t>
            </a:r>
            <a:endParaRPr lang="en-US" altLang="en-US" sz="1600">
              <a:latin typeface="Verdana" pitchFamily="34" charset="0"/>
            </a:endParaRPr>
          </a:p>
          <a:p>
            <a:pPr marL="12700">
              <a:spcBef>
                <a:spcPts val="25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(dose related)</a:t>
            </a:r>
            <a:endParaRPr lang="en-US" altLang="en-US" sz="1600">
              <a:latin typeface="Verdana" pitchFamily="34" charset="0"/>
            </a:endParaRPr>
          </a:p>
          <a:p>
            <a:pPr marL="550863" lvl="1" indent="-228600">
              <a:lnSpc>
                <a:spcPct val="101000"/>
              </a:lnSpc>
              <a:spcBef>
                <a:spcPts val="1213"/>
              </a:spcBef>
              <a:buClr>
                <a:srgbClr val="7030A0"/>
              </a:buClr>
              <a:buFont typeface="Trebuchet MS" pitchFamily="34" charset="0"/>
              <a:buChar char="‐"/>
            </a:pPr>
            <a:r>
              <a:rPr lang="en-US" altLang="en-US" sz="1600" b="1">
                <a:solidFill>
                  <a:srgbClr val="001965"/>
                </a:solidFill>
                <a:latin typeface="Verdana" pitchFamily="34" charset="0"/>
              </a:rPr>
              <a:t>Higher SMR for  Circulatory diseases</a:t>
            </a: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,</a:t>
            </a:r>
            <a:endParaRPr lang="en-US" altLang="en-US" sz="1600">
              <a:latin typeface="Verdana" pitchFamily="34" charset="0"/>
            </a:endParaRPr>
          </a:p>
          <a:p>
            <a:pPr marL="12700">
              <a:spcBef>
                <a:spcPts val="25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incl. Cerebrovascular disease</a:t>
            </a:r>
            <a:endParaRPr lang="en-US" altLang="en-US" sz="1600">
              <a:latin typeface="Verdana" pitchFamily="34" charset="0"/>
            </a:endParaRPr>
          </a:p>
          <a:p>
            <a:pPr marL="550863" lvl="1" indent="-228600">
              <a:spcBef>
                <a:spcPts val="1225"/>
              </a:spcBef>
              <a:buClr>
                <a:srgbClr val="7030A0"/>
              </a:buClr>
              <a:buFont typeface="Trebuchet MS" pitchFamily="34" charset="0"/>
              <a:buChar char="‐"/>
            </a:pPr>
            <a:r>
              <a:rPr lang="en-US" altLang="en-US" sz="1600" b="1">
                <a:solidFill>
                  <a:srgbClr val="001965"/>
                </a:solidFill>
                <a:latin typeface="Verdana" pitchFamily="34" charset="0"/>
              </a:rPr>
              <a:t>Higher Stroke SIR</a:t>
            </a:r>
            <a:endParaRPr lang="en-US" altLang="en-US" sz="1600">
              <a:latin typeface="Verdana" pitchFamily="34" charset="0"/>
            </a:endParaRPr>
          </a:p>
          <a:p>
            <a:pPr marL="12700">
              <a:spcBef>
                <a:spcPts val="25"/>
              </a:spcBef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(all types)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488" y="5715000"/>
            <a:ext cx="8264525" cy="596900"/>
          </a:xfrm>
          <a:prstGeom prst="rect">
            <a:avLst/>
          </a:prstGeom>
        </p:spPr>
        <p:txBody>
          <a:bodyPr lIns="0" tIns="71120" rIns="0" bIns="0">
            <a:spAutoFit/>
          </a:bodyPr>
          <a:lstStyle/>
          <a:p>
            <a:pPr marL="13970" fontAlgn="auto">
              <a:spcBef>
                <a:spcPts val="455"/>
              </a:spcBef>
              <a:spcAft>
                <a:spcPts val="0"/>
              </a:spcAft>
              <a:defRPr/>
            </a:pPr>
            <a:r>
              <a:rPr sz="1000" spc="-5">
                <a:solidFill>
                  <a:srgbClr val="3D3A31"/>
                </a:solidFill>
                <a:latin typeface="Verdana"/>
                <a:cs typeface="Verdana"/>
              </a:rPr>
              <a:t>1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.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Carel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J-C,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Clin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 Metab 2012;97:416–25; 2. Poidvin A,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Neurology 2014;83;780–6; 3. Sävendahl L,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Clin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</a:t>
            </a:r>
            <a:r>
              <a:rPr sz="1000" spc="8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Metab 2012;97:E213–7</a:t>
            </a:r>
            <a:endParaRPr sz="1000">
              <a:latin typeface="Verdana"/>
              <a:cs typeface="Verdana"/>
            </a:endParaRPr>
          </a:p>
          <a:p>
            <a:pPr marL="13970" fontAlgn="auto">
              <a:spcBef>
                <a:spcPts val="48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4. Albertsson-Wikland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K,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Clin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 Metab</a:t>
            </a:r>
            <a:r>
              <a:rPr sz="1000" spc="6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2016;101:2149–59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3" y="403225"/>
            <a:ext cx="5080000" cy="573088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GH Safety Workshop</a:t>
            </a:r>
            <a:r>
              <a:rPr sz="3600" spc="-60" dirty="0"/>
              <a:t> </a:t>
            </a:r>
            <a:r>
              <a:rPr sz="3600" spc="-5" dirty="0"/>
              <a:t>2016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47663" y="6096000"/>
            <a:ext cx="3403600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GH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Safety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Workshop;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Allen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DB,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Eur J Endocrinol</a:t>
            </a:r>
            <a:r>
              <a:rPr sz="1000" spc="17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2016;174:P1–9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940" name="object 3"/>
          <p:cNvSpPr txBox="1">
            <a:spLocks noChangeArrowheads="1"/>
          </p:cNvSpPr>
          <p:nvPr/>
        </p:nvSpPr>
        <p:spPr bwMode="auto">
          <a:xfrm>
            <a:off x="366713" y="1260475"/>
            <a:ext cx="806926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5095" rIns="0" bIns="0">
            <a:spAutoFit/>
          </a:bodyPr>
          <a:lstStyle/>
          <a:p>
            <a:pPr marL="12700">
              <a:spcBef>
                <a:spcPts val="988"/>
              </a:spcBef>
            </a:pPr>
            <a:endParaRPr lang="en-US" altLang="en-US" b="1">
              <a:solidFill>
                <a:srgbClr val="009FDA"/>
              </a:solidFill>
              <a:latin typeface="Verdana" pitchFamily="34" charset="0"/>
            </a:endParaRPr>
          </a:p>
          <a:p>
            <a:pPr marL="12700">
              <a:spcBef>
                <a:spcPts val="988"/>
              </a:spcBef>
            </a:pPr>
            <a:r>
              <a:rPr lang="en-US" altLang="en-US" b="1">
                <a:solidFill>
                  <a:srgbClr val="009FDA"/>
                </a:solidFill>
                <a:latin typeface="Verdana" pitchFamily="34" charset="0"/>
              </a:rPr>
              <a:t>Mortality and GH therapy </a:t>
            </a:r>
          </a:p>
          <a:p>
            <a:pPr marL="12700" algn="ctr">
              <a:spcBef>
                <a:spcPts val="988"/>
              </a:spcBef>
            </a:pPr>
            <a:r>
              <a:rPr lang="en-US" altLang="en-US" b="1">
                <a:latin typeface="Verdana" pitchFamily="34" charset="0"/>
              </a:rPr>
              <a:t>important statements</a:t>
            </a:r>
            <a:endParaRPr lang="en-US" altLang="en-US"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600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Many of the disorders treated with GH have an </a:t>
            </a:r>
            <a:r>
              <a:rPr lang="en-US" altLang="en-US" b="1">
                <a:solidFill>
                  <a:srgbClr val="00B050"/>
                </a:solidFill>
                <a:latin typeface="Verdana" pitchFamily="34" charset="0"/>
              </a:rPr>
              <a:t>inherently increased  </a:t>
            </a: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mortality risk</a:t>
            </a:r>
            <a:endParaRPr lang="en-US" altLang="en-US"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600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Aggregate evidence… </a:t>
            </a:r>
            <a:r>
              <a:rPr lang="en-US" altLang="en-US">
                <a:solidFill>
                  <a:srgbClr val="FF0000"/>
                </a:solidFill>
                <a:latin typeface="Verdana" pitchFamily="34" charset="0"/>
              </a:rPr>
              <a:t>does not support </a:t>
            </a: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an association between  ongoing or previous GH and all-cause mortality</a:t>
            </a:r>
            <a:endParaRPr lang="en-US" altLang="en-US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premature death from the circulatory system disease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5700" b="1" dirty="0" smtClean="0">
                <a:solidFill>
                  <a:srgbClr val="00B050"/>
                </a:solidFill>
              </a:rPr>
              <a:t>Preliminary Report of the French </a:t>
            </a:r>
            <a:r>
              <a:rPr lang="en-US" sz="5700" b="1" dirty="0" err="1" smtClean="0">
                <a:solidFill>
                  <a:srgbClr val="00B050"/>
                </a:solidFill>
              </a:rPr>
              <a:t>SAGhE</a:t>
            </a:r>
            <a:r>
              <a:rPr lang="en-US" sz="5700" b="1" dirty="0" smtClean="0">
                <a:solidFill>
                  <a:srgbClr val="00B050"/>
                </a:solidFill>
              </a:rPr>
              <a:t> Study</a:t>
            </a:r>
          </a:p>
          <a:p>
            <a:pPr>
              <a:defRPr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A link between GH use during childhood and </a:t>
            </a:r>
            <a:r>
              <a:rPr lang="en-US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premature death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from the </a:t>
            </a:r>
            <a:r>
              <a:rPr lang="en-US" sz="7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circulatory system disease </a:t>
            </a:r>
          </a:p>
          <a:p>
            <a:pPr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IGF-I) axis in the modulation of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vasculogenesis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and  endothelial function </a:t>
            </a:r>
          </a:p>
          <a:p>
            <a:pPr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The mean follow-up time from the start of childhood GH therapy to death, to follow-up, or the study end in the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SAGhE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cohort was </a:t>
            </a:r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approximately 17 years</a:t>
            </a:r>
          </a:p>
          <a:p>
            <a:pPr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An increase in mortality due to diseases of the circulatory system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5900" b="1" dirty="0" smtClean="0">
                <a:solidFill>
                  <a:srgbClr val="00B050"/>
                </a:solidFill>
              </a:rPr>
              <a:t>SMR 3.07           ( 95% CI 1.40–5.83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5900" dirty="0" smtClean="0"/>
              <a:t>subarachnoid or </a:t>
            </a:r>
            <a:r>
              <a:rPr lang="en-US" sz="5900" dirty="0" err="1" smtClean="0"/>
              <a:t>intracerebral</a:t>
            </a:r>
            <a:r>
              <a:rPr lang="en-US" sz="5900" dirty="0" smtClean="0"/>
              <a:t> hemorrhage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5900" b="1" dirty="0" smtClean="0">
                <a:solidFill>
                  <a:srgbClr val="00B050"/>
                </a:solidFill>
              </a:rPr>
              <a:t>SMR 6.66, 95% CI 1.79–17.05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a-IR" sz="5900" dirty="0" smtClean="0"/>
              <a:t> </a:t>
            </a:r>
            <a:endParaRPr lang="en-US" sz="59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4200" i="1" dirty="0" smtClean="0"/>
              <a:t>Journal of Clinical Endocrinology and Metabolism 2012 </a:t>
            </a:r>
            <a:endParaRPr lang="en-US" sz="4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1485900" y="1828800"/>
            <a:ext cx="5886450" cy="403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Cancer 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quarter" idx="1"/>
          </p:nvPr>
        </p:nvSpPr>
        <p:spPr>
          <a:xfrm>
            <a:off x="573088" y="374650"/>
            <a:ext cx="7942262" cy="5381625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  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en-US" sz="400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     Cancer &amp; GH; </a:t>
            </a:r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Answer</a:t>
            </a:r>
            <a:r>
              <a:rPr lang="en-US" sz="400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 to some critical questions </a:t>
            </a:r>
            <a:endParaRPr lang="en-US" sz="400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mtClean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1935163"/>
            <a:ext cx="5624513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78275" y="2636838"/>
            <a:ext cx="1644650" cy="2193925"/>
          </a:xfr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/>
          <a:srcRect l="8789" t="39687" r="43164" b="16251"/>
          <a:stretch>
            <a:fillRect/>
          </a:stretch>
        </p:blipFill>
        <p:spPr bwMode="auto">
          <a:xfrm>
            <a:off x="2414588" y="158750"/>
            <a:ext cx="45608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/>
          <a:srcRect l="14844" t="35001" r="47656" b="51875"/>
          <a:stretch>
            <a:fillRect/>
          </a:stretch>
        </p:blipFill>
        <p:spPr bwMode="auto">
          <a:xfrm>
            <a:off x="106363" y="3148013"/>
            <a:ext cx="26082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7"/>
          <a:srcRect l="12500" t="35938" r="38867" b="54688"/>
          <a:stretch>
            <a:fillRect/>
          </a:stretch>
        </p:blipFill>
        <p:spPr bwMode="auto">
          <a:xfrm>
            <a:off x="2606675" y="5211763"/>
            <a:ext cx="32877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8"/>
          <a:srcRect l="24219" t="38750" r="51758" b="51875"/>
          <a:stretch>
            <a:fillRect/>
          </a:stretch>
        </p:blipFill>
        <p:spPr bwMode="auto">
          <a:xfrm>
            <a:off x="5975350" y="3730625"/>
            <a:ext cx="3214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7089775" y="158750"/>
            <a:ext cx="18430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  <a:cs typeface="Times New Roman" pitchFamily="18" charset="0"/>
              </a:rPr>
              <a:t>GH therapy in subjects without risk factor for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malignancy </a:t>
            </a:r>
          </a:p>
        </p:txBody>
      </p:sp>
      <p:sp>
        <p:nvSpPr>
          <p:cNvPr id="43016" name="TextBox 21"/>
          <p:cNvSpPr txBox="1">
            <a:spLocks noChangeArrowheads="1"/>
          </p:cNvSpPr>
          <p:nvPr/>
        </p:nvSpPr>
        <p:spPr bwMode="auto">
          <a:xfrm>
            <a:off x="304800" y="152400"/>
            <a:ext cx="19510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3200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therapy in subjects With risk factor for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malignancy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Question</a:t>
            </a:r>
            <a:endParaRPr lang="en-US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" y="1810385"/>
            <a:ext cx="7886700" cy="374871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Can pediatric GH treatment affects cancer risk later in adulthood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possibly No</a:t>
            </a:r>
          </a:p>
          <a:p>
            <a:pPr algn="ctr">
              <a:defRPr/>
            </a:pP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there any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between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GH has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mitogenic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proliferating properties</a:t>
            </a:r>
          </a:p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so GH might increase risk of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recurrence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the development of second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neoplasms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??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most published support for an association with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IGF1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levels,&amp; </a:t>
            </a:r>
            <a:r>
              <a:rPr lang="en-US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colorectum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breast and prostate</a:t>
            </a:r>
          </a:p>
          <a:p>
            <a:pPr>
              <a:buFont typeface="Wingdings" pitchFamily="2" charset="2"/>
              <a:buNone/>
              <a:defRPr/>
            </a:pPr>
            <a:endParaRPr lang="en-US" sz="1400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600" dirty="0" err="1" smtClean="0"/>
              <a:t>JClin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, July 2002, 87(7):3136–3141</a:t>
            </a:r>
            <a:r>
              <a:rPr lang="fa-IR" sz="1600" dirty="0" smtClean="0"/>
              <a:t>  </a:t>
            </a:r>
            <a:endParaRPr lang="en-US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fa-IR" sz="1600" dirty="0" smtClean="0"/>
              <a:t>  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. 2017</a:t>
            </a:r>
          </a:p>
          <a:p>
            <a:pPr>
              <a:buFont typeface="Wingdings" pitchFamily="2" charset="2"/>
              <a:buNone/>
              <a:defRPr/>
            </a:pPr>
            <a:r>
              <a:rPr lang="fa-IR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057275"/>
            <a:ext cx="7886700" cy="511968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any Association Between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 therapy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1-Risk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malignancy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2-Cancer-Related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Mortality 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3-High GH States and Development of Cancer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Without Tumor Predisposition Syndromes, Prior Cancers, or Other Risk Factors for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Malignancy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77888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243013"/>
            <a:ext cx="7886700" cy="5200650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any association  between </a:t>
            </a:r>
            <a:r>
              <a:rPr lang="en-US" sz="3600" b="1" dirty="0">
                <a:solidFill>
                  <a:srgbClr val="FF0000"/>
                </a:solidFill>
                <a:latin typeface="Frutiger-Black"/>
                <a:ea typeface="Calibri" panose="020F0502020204030204" pitchFamily="34" charset="0"/>
                <a:cs typeface="Frutiger-Black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 Treatment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1-Risk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Recurrence 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2-Risk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Neoplasms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Pediatric Cancer Survivors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fa-I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smtClean="0">
                <a:solidFill>
                  <a:srgbClr val="00B0F0"/>
                </a:solidFill>
                <a:latin typeface="Verdana" pitchFamily="34" charset="0"/>
              </a:rPr>
              <a:t>Cancer risk In patients without cancer diagnosis  at study initiation(</a:t>
            </a:r>
            <a:r>
              <a:rPr lang="en-US" altLang="en-US" sz="2400" b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SAGhE </a:t>
            </a:r>
            <a:r>
              <a:rPr lang="en-US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altLang="en-US" sz="2400" smtClean="0">
                <a:latin typeface="Verdana" pitchFamily="34" charset="0"/>
              </a:rPr>
              <a:t/>
            </a:r>
            <a:br>
              <a:rPr lang="en-US" altLang="en-US" sz="2400" smtClean="0">
                <a:latin typeface="Verdana" pitchFamily="34" charset="0"/>
              </a:rPr>
            </a:br>
            <a:endParaRPr lang="en-US" sz="2400" smtClean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3600" b="1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rgbClr val="0070C0"/>
                </a:solidFill>
              </a:rPr>
              <a:t>The cohort comprised </a:t>
            </a:r>
            <a:r>
              <a:rPr lang="en-US" sz="2400" b="1" smtClean="0">
                <a:solidFill>
                  <a:srgbClr val="FF0000"/>
                </a:solidFill>
              </a:rPr>
              <a:t>23,984</a:t>
            </a:r>
            <a:r>
              <a:rPr lang="en-US" sz="2400" b="1" smtClean="0">
                <a:solidFill>
                  <a:srgbClr val="0070C0"/>
                </a:solidFill>
              </a:rPr>
              <a:t> patients treated with r-hGH in 8 European countries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B050"/>
                </a:solidFill>
              </a:rPr>
              <a:t>Hodgkin lymphoma </a:t>
            </a:r>
            <a:r>
              <a:rPr lang="en-US" sz="2400" smtClean="0"/>
              <a:t>incidence increased significantly with longer follow-up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p =0.001 for patients overall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P=0.002 for patients without previous cancer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B050"/>
                </a:solidFill>
              </a:rPr>
              <a:t>for bone </a:t>
            </a:r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 SIR  </a:t>
            </a:r>
            <a:r>
              <a:rPr lang="en-US" sz="2400" b="1" smtClean="0">
                <a:solidFill>
                  <a:srgbClr val="FF0000"/>
                </a:solidFill>
              </a:rPr>
              <a:t>2.8</a:t>
            </a:r>
            <a:r>
              <a:rPr lang="en-US" sz="2400" smtClean="0"/>
              <a:t> (95% confidence interval 1.1-7.5)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100" dirty="0" smtClean="0">
                <a:solidFill>
                  <a:srgbClr val="00B0F0"/>
                </a:solidFill>
                <a:latin typeface="Verdana" pitchFamily="34" charset="0"/>
              </a:rPr>
              <a:t>Cancer risk In patients without cancer diagnosis  at study initiation(</a:t>
            </a:r>
            <a:r>
              <a:rPr lang="en-US" altLang="en-US" sz="3100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SAGhE</a:t>
            </a:r>
            <a:r>
              <a:rPr lang="en-US" altLang="en-US" sz="31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Bladder cancers was </a:t>
            </a:r>
            <a:r>
              <a:rPr lang="en-US" sz="3600" dirty="0" smtClean="0"/>
              <a:t>incidence significantly raised in GH-treated patients without previous cancer 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36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16.3 (5.2-50.4)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3600" dirty="0" smtClean="0"/>
          </a:p>
          <a:p>
            <a:pPr>
              <a:buFont typeface="Wingdings" pitchFamily="2" charset="2"/>
              <a:buChar char="§"/>
              <a:defRPr/>
            </a:pPr>
            <a:endParaRPr lang="en-US" sz="3600" dirty="0" smtClean="0"/>
          </a:p>
          <a:p>
            <a:pPr>
              <a:buFont typeface="Wingdings" pitchFamily="2" charset="2"/>
              <a:buChar char="§"/>
              <a:defRPr/>
            </a:pPr>
            <a:endParaRPr lang="en-US" sz="3600" dirty="0" smtClean="0"/>
          </a:p>
          <a:p>
            <a:pPr marL="550863" lvl="1" indent="-287338">
              <a:spcBef>
                <a:spcPts val="1213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altLang="en-US" sz="3600" b="1" dirty="0" smtClean="0">
                <a:solidFill>
                  <a:srgbClr val="00B050"/>
                </a:solidFill>
                <a:latin typeface="Verdana" pitchFamily="34" charset="0"/>
              </a:rPr>
              <a:t>Cancer </a:t>
            </a:r>
            <a:r>
              <a:rPr lang="en-US" alt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en-US" altLang="en-US" sz="3600" b="1" dirty="0" smtClean="0">
                <a:solidFill>
                  <a:srgbClr val="00B050"/>
                </a:solidFill>
                <a:latin typeface="Verdana" pitchFamily="34" charset="0"/>
              </a:rPr>
              <a:t> was unrelated to duration  or cumulative dose of GH treatment</a:t>
            </a:r>
          </a:p>
          <a:p>
            <a:pPr marL="550863" lvl="1" indent="-287338">
              <a:spcBef>
                <a:spcPts val="1213"/>
              </a:spcBef>
              <a:buClr>
                <a:srgbClr val="009FDA"/>
              </a:buClr>
              <a:buFont typeface="Trebuchet MS" pitchFamily="34" charset="0"/>
              <a:buChar char="‐"/>
              <a:tabLst>
                <a:tab pos="241300" algn="l"/>
              </a:tabLst>
              <a:defRPr/>
            </a:pPr>
            <a:r>
              <a:rPr lang="en-US" sz="3600" dirty="0" err="1" smtClean="0"/>
              <a:t>Clin</a:t>
            </a:r>
            <a:r>
              <a:rPr lang="en-US" sz="3600" dirty="0" smtClean="0"/>
              <a:t> </a:t>
            </a:r>
            <a:r>
              <a:rPr lang="en-US" sz="3600" dirty="0" err="1" smtClean="0"/>
              <a:t>Endocrinol</a:t>
            </a:r>
            <a:r>
              <a:rPr lang="en-US" sz="3600" dirty="0" smtClean="0"/>
              <a:t> </a:t>
            </a:r>
            <a:r>
              <a:rPr lang="en-US" sz="3600" dirty="0" err="1" smtClean="0"/>
              <a:t>Metab</a:t>
            </a:r>
            <a:r>
              <a:rPr lang="en-US" sz="3600" dirty="0" smtClean="0"/>
              <a:t>. 2017  </a:t>
            </a:r>
            <a:r>
              <a:rPr lang="en-US" sz="3600" spc="-5" dirty="0" smtClean="0">
                <a:solidFill>
                  <a:srgbClr val="3D3A31"/>
                </a:solidFill>
                <a:latin typeface="Verdana"/>
                <a:cs typeface="Verdana"/>
              </a:rPr>
              <a:t>1661–72</a:t>
            </a:r>
            <a:endParaRPr lang="en-US" altLang="en-US" sz="3600" dirty="0" smtClean="0">
              <a:latin typeface="Verdana" pitchFamily="34" charset="0"/>
            </a:endParaRP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Question</a:t>
            </a:r>
            <a:endParaRPr lang="en-US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8788" y="1755775"/>
            <a:ext cx="8685212" cy="2828925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there any Association Between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 therapy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sz="3600" dirty="0" smtClean="0">
                <a:solidFill>
                  <a:srgbClr val="FF0000"/>
                </a:solidFill>
                <a:latin typeface="Frutiger-Black"/>
                <a:ea typeface="Calibri" panose="020F0502020204030204" pitchFamily="34" charset="0"/>
                <a:cs typeface="Frutiger-Black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Risk of 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Leukemia or Other Cancers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Patients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 Tumor Predisposition Syndromes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Prior Cancers, or Other Risk Factors for Malignancy?</a:t>
            </a: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 is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leukemia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probably no for solid tumors</a:t>
            </a: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Oncol</a:t>
            </a:r>
            <a:r>
              <a:rPr lang="en-US" sz="1400" dirty="0" smtClean="0"/>
              <a:t>. 2002;20:2959–2964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B0F0"/>
                </a:solidFill>
              </a:rPr>
              <a:t>Cancer risks in patients treated with  GH in childhood</a:t>
            </a:r>
            <a:endParaRPr lang="en-US" sz="3200" smtClean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458788" y="1755775"/>
            <a:ext cx="8456612" cy="314483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4600" dirty="0" smtClean="0"/>
              <a:t>The data overall suggest that GH treatment </a:t>
            </a:r>
            <a:r>
              <a:rPr lang="en-US" sz="4600" b="1" dirty="0" smtClean="0">
                <a:solidFill>
                  <a:srgbClr val="FF0000"/>
                </a:solidFill>
              </a:rPr>
              <a:t>does not </a:t>
            </a:r>
            <a:r>
              <a:rPr lang="en-US" sz="4600" dirty="0" smtClean="0"/>
              <a:t>substantially </a:t>
            </a:r>
            <a:r>
              <a:rPr lang="en-US" sz="4600" b="1" dirty="0" smtClean="0">
                <a:solidFill>
                  <a:srgbClr val="00B050"/>
                </a:solidFill>
              </a:rPr>
              <a:t>increase </a:t>
            </a:r>
            <a:r>
              <a:rPr lang="en-US" sz="4600" b="1" dirty="0" err="1" smtClean="0">
                <a:solidFill>
                  <a:srgbClr val="00B050"/>
                </a:solidFill>
              </a:rPr>
              <a:t>leukaemia</a:t>
            </a:r>
            <a:r>
              <a:rPr lang="en-US" sz="4600" b="1" dirty="0" smtClean="0">
                <a:solidFill>
                  <a:srgbClr val="00B050"/>
                </a:solidFill>
              </a:rPr>
              <a:t>  or cancer risk</a:t>
            </a:r>
            <a:r>
              <a:rPr lang="en-US" sz="4600" dirty="0" smtClean="0"/>
              <a:t> in patients without prior high risk history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 smtClean="0"/>
              <a:t>J </a:t>
            </a:r>
            <a:r>
              <a:rPr lang="en-US" sz="2000" dirty="0" err="1" smtClean="0"/>
              <a:t>Clin</a:t>
            </a:r>
            <a:r>
              <a:rPr lang="en-US" sz="2000" dirty="0" smtClean="0"/>
              <a:t> </a:t>
            </a:r>
            <a:r>
              <a:rPr lang="en-US" sz="2000" dirty="0" err="1" smtClean="0"/>
              <a:t>Endocrinol</a:t>
            </a:r>
            <a:r>
              <a:rPr lang="en-US" sz="2000" dirty="0" smtClean="0"/>
              <a:t> </a:t>
            </a:r>
            <a:r>
              <a:rPr lang="en-US" sz="2000" dirty="0" err="1" smtClean="0"/>
              <a:t>Metab</a:t>
            </a:r>
            <a:r>
              <a:rPr lang="en-US" sz="2000" dirty="0" smtClean="0"/>
              <a:t>. 2017 May 01; 102(5): 1661–1672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4" y="313377"/>
            <a:ext cx="3499597" cy="255454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1352 pediatric patients treated with GH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5549" y="132072"/>
            <a:ext cx="3051015" cy="2862322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increase in the standardized incidence rate for cancers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10921"/>
            <a:ext cx="9144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cases of colorectal cancer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/>
          <a:srcRect l="12888" t="30351" r="49507" b="25027"/>
          <a:stretch>
            <a:fillRect/>
          </a:stretch>
        </p:blipFill>
        <p:spPr bwMode="auto">
          <a:xfrm>
            <a:off x="3679825" y="4160838"/>
            <a:ext cx="54641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40912" y="4836848"/>
            <a:ext cx="25023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 case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Why do we  </a:t>
            </a:r>
            <a:r>
              <a:rPr lang="en-US" sz="3600" b="1" spc="-5" dirty="0" smtClean="0">
                <a:latin typeface="Arial" pitchFamily="34" charset="0"/>
                <a:cs typeface="Arial" pitchFamily="34" charset="0"/>
              </a:rPr>
              <a:t>monitor GH</a:t>
            </a:r>
            <a:r>
              <a:rPr lang="en-US" sz="3600" b="1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5" dirty="0" smtClean="0">
                <a:latin typeface="Arial" pitchFamily="34" charset="0"/>
                <a:cs typeface="Arial" pitchFamily="34" charset="0"/>
              </a:rPr>
              <a:t>therapy</a:t>
            </a:r>
            <a:r>
              <a:rPr lang="en-US" sz="3600" spc="-5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indent="-228600">
              <a:spcBef>
                <a:spcPts val="12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  <a:defRPr/>
            </a:pPr>
            <a:r>
              <a:rPr lang="en-US" altLang="en-US" sz="2400" b="1" dirty="0" smtClean="0">
                <a:solidFill>
                  <a:srgbClr val="00B0F0"/>
                </a:solidFill>
                <a:latin typeface="Verdana" pitchFamily="34" charset="0"/>
              </a:rPr>
              <a:t>The GH Research Society </a:t>
            </a: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has highlighted areas for ongoing  surveillance:</a:t>
            </a:r>
            <a:endParaRPr lang="en-US" altLang="en-US" sz="2400" dirty="0" smtClean="0">
              <a:latin typeface="Verdana" pitchFamily="34" charset="0"/>
            </a:endParaRPr>
          </a:p>
          <a:p>
            <a:pPr marL="550863" lvl="1" indent="-228600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Cancer risk</a:t>
            </a:r>
            <a:endParaRPr lang="en-US" altLang="en-US" sz="2400" dirty="0" smtClean="0">
              <a:latin typeface="Verdana" pitchFamily="34" charset="0"/>
            </a:endParaRPr>
          </a:p>
          <a:p>
            <a:pPr marL="550863" lvl="1" indent="-228600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solidFill>
                  <a:srgbClr val="001965"/>
                </a:solidFill>
                <a:latin typeface="Verdana" pitchFamily="34" charset="0"/>
              </a:rPr>
              <a:t>Glucose homeostasis</a:t>
            </a:r>
            <a:endParaRPr lang="fa-IR" altLang="en-US" sz="2400" dirty="0" smtClean="0">
              <a:solidFill>
                <a:srgbClr val="001965"/>
              </a:solidFill>
              <a:latin typeface="Verdana" pitchFamily="34" charset="0"/>
            </a:endParaRPr>
          </a:p>
          <a:p>
            <a:pPr marL="550863" lvl="1" indent="-228600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altLang="en-US" sz="2400" dirty="0" smtClean="0">
                <a:latin typeface="Verdana" pitchFamily="34" charset="0"/>
              </a:rPr>
              <a:t>Mortality  rate </a:t>
            </a:r>
          </a:p>
          <a:p>
            <a:pPr marL="550863" lvl="1" indent="-228600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Ø"/>
              <a:tabLst>
                <a:tab pos="241300" algn="l"/>
              </a:tabLst>
              <a:defRPr/>
            </a:pPr>
            <a:endParaRPr lang="en-US" sz="2400" b="1" spc="-5" dirty="0" smtClean="0">
              <a:solidFill>
                <a:srgbClr val="3D3A31"/>
              </a:solidFill>
              <a:latin typeface="Verdana" pitchFamily="34" charset="0"/>
              <a:cs typeface="Verdana"/>
            </a:endParaRPr>
          </a:p>
          <a:p>
            <a:pPr marL="550863" lvl="1" indent="-228600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r>
              <a:rPr lang="en-US" sz="800" spc="-5" dirty="0" smtClean="0">
                <a:solidFill>
                  <a:srgbClr val="3D3A31"/>
                </a:solidFill>
                <a:latin typeface="Verdana"/>
                <a:cs typeface="Verdana"/>
              </a:rPr>
              <a:t>Growth Hormone </a:t>
            </a:r>
            <a:r>
              <a:rPr lang="en-US" sz="800" spc="-10" dirty="0" smtClean="0">
                <a:solidFill>
                  <a:srgbClr val="3D3A31"/>
                </a:solidFill>
                <a:latin typeface="Verdana"/>
                <a:cs typeface="Verdana"/>
              </a:rPr>
              <a:t>Research </a:t>
            </a:r>
            <a:r>
              <a:rPr lang="en-US" sz="800" spc="-5" dirty="0" smtClean="0">
                <a:solidFill>
                  <a:srgbClr val="3D3A31"/>
                </a:solidFill>
                <a:latin typeface="Verdana"/>
                <a:cs typeface="Verdana"/>
              </a:rPr>
              <a:t>Society. J </a:t>
            </a:r>
            <a:r>
              <a:rPr lang="en-US" sz="800" dirty="0" err="1" smtClean="0">
                <a:solidFill>
                  <a:srgbClr val="3D3A31"/>
                </a:solidFill>
                <a:latin typeface="Verdana"/>
                <a:cs typeface="Verdana"/>
              </a:rPr>
              <a:t>Clin</a:t>
            </a:r>
            <a:r>
              <a:rPr lang="en-US" sz="800" dirty="0" smtClean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lang="en-US" sz="800" spc="-5" dirty="0" err="1" smtClean="0">
                <a:solidFill>
                  <a:srgbClr val="3D3A31"/>
                </a:solidFill>
                <a:latin typeface="Verdana"/>
                <a:cs typeface="Verdana"/>
              </a:rPr>
              <a:t>Endocrinol</a:t>
            </a:r>
            <a:r>
              <a:rPr lang="en-US" sz="800" spc="-5" dirty="0" smtClean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lang="en-US" sz="800" spc="-5" dirty="0" err="1" smtClean="0">
                <a:solidFill>
                  <a:srgbClr val="3D3A31"/>
                </a:solidFill>
                <a:latin typeface="Verdana"/>
                <a:cs typeface="Verdana"/>
              </a:rPr>
              <a:t>Metab</a:t>
            </a:r>
            <a:r>
              <a:rPr lang="en-US" sz="800" spc="229" dirty="0" smtClean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lang="en-US" sz="800" spc="-5" dirty="0" smtClean="0">
                <a:solidFill>
                  <a:srgbClr val="3D3A31"/>
                </a:solidFill>
                <a:latin typeface="Verdana"/>
                <a:cs typeface="Verdana"/>
              </a:rPr>
              <a:t>2001;86:1868–70</a:t>
            </a:r>
            <a:endParaRPr lang="en-US" sz="800" dirty="0" smtClean="0">
              <a:latin typeface="Verdana"/>
              <a:cs typeface="Verdana"/>
            </a:endParaRPr>
          </a:p>
          <a:p>
            <a:pPr marL="550863" lvl="1" indent="-228600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Ø"/>
              <a:tabLst>
                <a:tab pos="241300" algn="l"/>
              </a:tabLst>
              <a:defRPr/>
            </a:pPr>
            <a:endParaRPr lang="en-US" altLang="en-US" sz="2400" dirty="0" smtClean="0">
              <a:latin typeface="Verdana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1701" y="0"/>
            <a:ext cx="2143622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abon-Roman"/>
                <a:ea typeface="Calibri" panose="020F0502020204030204" pitchFamily="34" charset="0"/>
                <a:cs typeface="Sabon-Roman"/>
              </a:rPr>
              <a:t>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Universal-GreekwithMathPi"/>
                <a:ea typeface="Calibri" panose="020F0502020204030204" pitchFamily="34" charset="0"/>
                <a:cs typeface="Universal-GreekwithMathPi"/>
              </a:rPr>
              <a:t>_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abon-Roman"/>
                <a:ea typeface="Calibri" panose="020F0502020204030204" pitchFamily="34" charset="0"/>
                <a:cs typeface="Sabon-Roman"/>
              </a:rPr>
              <a:t>289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2798" y="685800"/>
            <a:ext cx="2194049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abon-Roman"/>
                <a:ea typeface="Calibri" panose="020F0502020204030204" pitchFamily="34" charset="0"/>
                <a:cs typeface="Sabon-Roman"/>
              </a:rPr>
              <a:t>Historical cohort study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5187" y="1383527"/>
            <a:ext cx="2232001" cy="1569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abon-Roman"/>
                <a:ea typeface="Calibri" panose="020F0502020204030204" pitchFamily="34" charset="0"/>
                <a:cs typeface="Sabon-Roman"/>
              </a:rPr>
              <a:t>GH treatment for a mean duration of 59.9 months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8724" y="0"/>
            <a:ext cx="3459256" cy="304698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bon-Roman"/>
                <a:ea typeface="Calibri" panose="020F0502020204030204" pitchFamily="34" charset="0"/>
                <a:cs typeface="Sabon-Roman"/>
              </a:rPr>
              <a:t>Their risk of developing 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bon-Roman"/>
                <a:ea typeface="Calibri" panose="020F0502020204030204" pitchFamily="34" charset="0"/>
                <a:cs typeface="Sabon-Roman"/>
              </a:rPr>
              <a:t>neoplasm was similar to general population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674" y="3200400"/>
            <a:ext cx="2028423" cy="156966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Sabon-Roman"/>
                <a:ea typeface="Calibri" panose="020F0502020204030204" pitchFamily="34" charset="0"/>
                <a:cs typeface="Sabon-Roman"/>
              </a:rPr>
              <a:t>n</a:t>
            </a:r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Universal-GreekwithMathPi"/>
                <a:ea typeface="Calibri" panose="020F0502020204030204" pitchFamily="34" charset="0"/>
                <a:cs typeface="Universal-GreekwithMathPi"/>
              </a:rPr>
              <a:t>_</a:t>
            </a:r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Sabon-Roman"/>
                <a:ea typeface="Calibri" panose="020F0502020204030204" pitchFamily="34" charset="0"/>
                <a:cs typeface="Sabon-Roman"/>
              </a:rPr>
              <a:t>6840; mean f/u, 3.7 y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8099" y="3428999"/>
            <a:ext cx="2878428" cy="286232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bon-Roman"/>
                <a:ea typeface="Calibri" panose="020F0502020204030204" pitchFamily="34" charset="0"/>
                <a:cs typeface="Sabon-Roman"/>
              </a:rPr>
              <a:t>cancer incidence was not significantly elevated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3810000" cy="83099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Childhood-onset GH deficiency (COGHD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2743200" cy="83099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389 diagnosed with idiopathic GHD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2362200"/>
            <a:ext cx="2057400" cy="584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3.7 years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1" y="4191000"/>
            <a:ext cx="3048000" cy="138499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increased risk of cancer incidence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data have shown GH 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8788" y="1755775"/>
            <a:ext cx="8799512" cy="2828925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increase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the incidence of </a:t>
            </a:r>
            <a:r>
              <a:rPr 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leukemia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without  conditions that increases risk of leukemia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increase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the risk of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leukemia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subsequent neoplasm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cancer survivors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 txBox="1">
            <a:spLocks noChangeArrowheads="1"/>
          </p:cNvSpPr>
          <p:nvPr/>
        </p:nvSpPr>
        <p:spPr bwMode="auto">
          <a:xfrm>
            <a:off x="990600" y="1066800"/>
            <a:ext cx="74787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400" b="1">
                <a:solidFill>
                  <a:srgbClr val="001965"/>
                </a:solidFill>
                <a:latin typeface="Verdana" pitchFamily="34" charset="0"/>
              </a:rPr>
              <a:t>Majority view </a:t>
            </a: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of the effect of GH treatment for approved indications on cancer risk  in children and adults (including those with a childhood-onset of GH deficiency</a:t>
            </a:r>
            <a:r>
              <a:rPr lang="en-US" altLang="en-US" sz="2000">
                <a:solidFill>
                  <a:srgbClr val="001965"/>
                </a:solidFill>
                <a:latin typeface="Verdana" pitchFamily="34" charset="0"/>
              </a:rPr>
              <a:t>)</a:t>
            </a:r>
            <a:endParaRPr lang="en-US" altLang="en-US" sz="2000">
              <a:latin typeface="Verdana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663" y="6400800"/>
            <a:ext cx="3403600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GH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Safety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Workshop;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Allen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DB,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Eur J Endocrinol</a:t>
            </a:r>
            <a:r>
              <a:rPr sz="1000" spc="17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2016;174:P1–9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324" name="object 3"/>
          <p:cNvSpPr txBox="1">
            <a:spLocks noChangeArrowheads="1"/>
          </p:cNvSpPr>
          <p:nvPr/>
        </p:nvSpPr>
        <p:spPr bwMode="auto">
          <a:xfrm>
            <a:off x="381000" y="5676900"/>
            <a:ext cx="2946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100">
                <a:solidFill>
                  <a:srgbClr val="001423"/>
                </a:solidFill>
                <a:latin typeface="Verdana" pitchFamily="34" charset="0"/>
              </a:rPr>
              <a:t>Robust: multiple supportive publications  Suggestive: ≤3 supportive publications  Insufficient: inadequate published evidence</a:t>
            </a:r>
            <a:endParaRPr lang="en-US" altLang="en-US" sz="1100">
              <a:latin typeface="Verdana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713" y="434975"/>
            <a:ext cx="5080000" cy="57467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GH Safety Workshop</a:t>
            </a:r>
            <a:r>
              <a:rPr sz="3600" spc="-60" dirty="0"/>
              <a:t> </a:t>
            </a:r>
            <a:r>
              <a:rPr sz="3600" spc="-5" dirty="0"/>
              <a:t>2016</a:t>
            </a:r>
            <a:endParaRPr sz="36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3400" y="1905000"/>
          <a:ext cx="8199835" cy="3545839"/>
        </p:xfrm>
        <a:graphic>
          <a:graphicData uri="http://schemas.openxmlformats.org/drawingml/2006/table">
            <a:tbl>
              <a:tblPr/>
              <a:tblGrid>
                <a:gridCol w="1244203"/>
                <a:gridCol w="2139554"/>
                <a:gridCol w="2274094"/>
                <a:gridCol w="2541984"/>
              </a:tblGrid>
              <a:tr h="1249722">
                <a:tc>
                  <a:txBody>
                    <a:bodyPr/>
                    <a:lstStyle>
                      <a:lvl1pPr marL="117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 at onset  of GH  treatment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695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New  Primary Cancer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3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968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6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Recurrence of Previous  Primary Cancer in  Cancer Survivors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695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Second or Subsequent 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Neoplasms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3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1213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Child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evidence for GH  treatment effect  Level: robust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1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evidence for GH  treatment effect  Level: robust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1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730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Risk present but diminishes  with time from onset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of GH treatment  Level: suggestive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953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727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Adult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746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evidence for GH  treatment effect  Level: suggestive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11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Insufficient data available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Insufficient data available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Hypopituitary Control and Complications Study </a:t>
            </a:r>
            <a:r>
              <a:rPr lang="en-US" sz="2800" b="1" smtClean="0">
                <a:solidFill>
                  <a:srgbClr val="00B050"/>
                </a:solidFill>
              </a:rPr>
              <a:t>(HypoCCS)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smtClean="0">
                <a:solidFill>
                  <a:srgbClr val="C00000"/>
                </a:solidFill>
              </a:rPr>
              <a:t>was reported in 1204 patients</a:t>
            </a:r>
          </a:p>
          <a:p>
            <a:r>
              <a:rPr lang="en-US" sz="2800" smtClean="0"/>
              <a:t>No increased risk of mortality or incidence of </a:t>
            </a:r>
            <a:r>
              <a:rPr lang="en-US" sz="2800" smtClean="0">
                <a:solidFill>
                  <a:srgbClr val="FF0000"/>
                </a:solidFill>
              </a:rPr>
              <a:t>cancer, stroke, or myocardial infarction </a:t>
            </a:r>
            <a:r>
              <a:rPr lang="en-US" sz="2800" smtClean="0"/>
              <a:t>in adult GHD patients who had previously received GH therapy during childhood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r>
              <a:rPr lang="en-US" sz="1100" b="1" i="1" smtClean="0"/>
              <a:t>Pituitary 2014 17 477–485 </a:t>
            </a:r>
            <a:endParaRPr lang="en-US" sz="1100" b="1" smtClean="0"/>
          </a:p>
        </p:txBody>
      </p:sp>
      <p:sp>
        <p:nvSpPr>
          <p:cNvPr id="57348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smtClean="0"/>
              <a:t> Medulloblastoma &amp;Tumor recurrence</a:t>
            </a:r>
            <a:endParaRPr lang="en-US" sz="2400" b="1" smtClean="0">
              <a:solidFill>
                <a:srgbClr val="00B05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r>
              <a:rPr lang="en-US" smtClean="0"/>
              <a:t>Medulloblastoma, the most common malignant brain tumor in childhood</a:t>
            </a:r>
          </a:p>
          <a:p>
            <a:r>
              <a:rPr lang="en-US" b="1" smtClean="0">
                <a:solidFill>
                  <a:srgbClr val="00B0F0"/>
                </a:solidFill>
              </a:rPr>
              <a:t>A multicenter retrospective study of .500 medulloblastoma survivors, </a:t>
            </a:r>
            <a:r>
              <a:rPr lang="en-US" smtClean="0"/>
              <a:t>diagnosed and treated, found </a:t>
            </a:r>
            <a:r>
              <a:rPr lang="en-US" smtClean="0">
                <a:solidFill>
                  <a:srgbClr val="FF0000"/>
                </a:solidFill>
              </a:rPr>
              <a:t>no effect </a:t>
            </a:r>
            <a:r>
              <a:rPr lang="en-US" smtClean="0"/>
              <a:t>of GH treatment on risk of tumor recurrence</a:t>
            </a:r>
          </a:p>
          <a:p>
            <a:r>
              <a:rPr lang="en-US" sz="1200" b="1" smtClean="0"/>
              <a:t>J Clin Endocrinol Metab, September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/>
              <a:t>Growth hormone treatment and risk of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second neoplasm in childhood cancer survivor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long-term risk of </a:t>
            </a:r>
            <a:r>
              <a:rPr lang="en-US" b="1" dirty="0" smtClean="0">
                <a:solidFill>
                  <a:srgbClr val="C00000"/>
                </a:solidFill>
              </a:rPr>
              <a:t>secondary tumors </a:t>
            </a:r>
            <a:r>
              <a:rPr lang="en-US" dirty="0" smtClean="0"/>
              <a:t>was found to be </a:t>
            </a:r>
            <a:r>
              <a:rPr lang="en-US" b="1" dirty="0" smtClean="0">
                <a:solidFill>
                  <a:srgbClr val="00B0F0"/>
                </a:solidFill>
              </a:rPr>
              <a:t>higher i</a:t>
            </a:r>
            <a:r>
              <a:rPr lang="en-US" dirty="0" smtClean="0"/>
              <a:t>n a population of </a:t>
            </a:r>
            <a:r>
              <a:rPr lang="en-US" b="1" dirty="0" smtClean="0">
                <a:solidFill>
                  <a:srgbClr val="00B050"/>
                </a:solidFill>
              </a:rPr>
              <a:t>cancer survivors</a:t>
            </a:r>
            <a:r>
              <a:rPr lang="en-US" dirty="0" smtClean="0"/>
              <a:t> treated with GH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/>
              <a:t>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 2006  91:3494–3498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/>
              <a:t>Mortality in Children Receiving Growth Hormone Treatment of Growth Disorders: </a:t>
            </a:r>
            <a:br>
              <a:rPr lang="en-US" sz="2000" dirty="0" smtClean="0"/>
            </a:br>
            <a:r>
              <a:rPr lang="en-US" sz="2000" dirty="0" smtClean="0"/>
              <a:t>Data From the Genetic and </a:t>
            </a:r>
            <a:r>
              <a:rPr lang="en-US" sz="2000" dirty="0" err="1" smtClean="0"/>
              <a:t>Neuroendocrinology</a:t>
            </a:r>
            <a:r>
              <a:rPr lang="en-US" sz="2000" dirty="0" smtClean="0"/>
              <a:t> of Short Stature International Study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previous analysis of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GeNeSIS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database, specifically focused on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B0F0"/>
                </a:solidFill>
              </a:rPr>
              <a:t>140 GH treated survivors of </a:t>
            </a:r>
            <a:r>
              <a:rPr lang="en-US" sz="2400" b="1" dirty="0" err="1" smtClean="0">
                <a:solidFill>
                  <a:srgbClr val="00B0F0"/>
                </a:solidFill>
              </a:rPr>
              <a:t>medulloblastoma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A50021"/>
                </a:solidFill>
              </a:rPr>
              <a:t>cranial irradiation 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7%</a:t>
            </a:r>
            <a:r>
              <a:rPr lang="en-US" dirty="0" smtClean="0"/>
              <a:t> developed </a:t>
            </a:r>
            <a:r>
              <a:rPr lang="en-US" b="1" dirty="0" smtClean="0">
                <a:solidFill>
                  <a:srgbClr val="92D050"/>
                </a:solidFill>
              </a:rPr>
              <a:t>a second neoplasm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Meningioma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glioma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100" dirty="0" err="1" smtClean="0"/>
              <a:t>Clin</a:t>
            </a:r>
            <a:r>
              <a:rPr lang="en-US" sz="1100" dirty="0" smtClean="0"/>
              <a:t> </a:t>
            </a:r>
            <a:r>
              <a:rPr lang="en-US" sz="1100" dirty="0" err="1" smtClean="0"/>
              <a:t>Endocrinol</a:t>
            </a:r>
            <a:r>
              <a:rPr lang="en-US" sz="1100" dirty="0" smtClean="0"/>
              <a:t> </a:t>
            </a:r>
            <a:r>
              <a:rPr lang="en-US" sz="1100" dirty="0" err="1" smtClean="0"/>
              <a:t>Metab</a:t>
            </a:r>
            <a:r>
              <a:rPr lang="en-US" sz="1100" dirty="0" smtClean="0"/>
              <a:t>, September 2017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Question</a:t>
            </a:r>
            <a:endParaRPr lang="en-US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there any association  between </a:t>
            </a:r>
            <a:r>
              <a:rPr lang="en-US" sz="3600" b="1" dirty="0" smtClean="0">
                <a:solidFill>
                  <a:srgbClr val="FF0000"/>
                </a:solidFill>
                <a:latin typeface="Frutiger-Black"/>
                <a:ea typeface="Calibri" panose="020F0502020204030204" pitchFamily="34" charset="0"/>
                <a:cs typeface="Frutiger-Black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 Treatment and the Risk of Subsequent Neoplasms in Pediatric Cancer Survivors?</a:t>
            </a: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 is probably NO??????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b="1" dirty="0" smtClean="0"/>
              <a:t>361 GH-treated cancer survivors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Radiation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Alkylating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agent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topoisomerase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 inhibitors)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RR of an SN </a:t>
            </a:r>
            <a:r>
              <a:rPr lang="en-US" dirty="0" smtClean="0"/>
              <a:t>(</a:t>
            </a:r>
            <a:r>
              <a:rPr lang="en-US" b="1" dirty="0" smtClean="0"/>
              <a:t>solid tumors not leukemia)</a:t>
            </a:r>
            <a:r>
              <a:rPr lang="en-US" dirty="0" smtClean="0"/>
              <a:t>for GH-treated survivors compared with those not treated with GH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3.21 (95% CI,1.88–5.46)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00B050"/>
                </a:solidFill>
              </a:rPr>
              <a:t>P  0.0001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/>
              <a:t>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, July 2002, 87(7):3136–3141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Risk factors associated with the occurrence of second neoplasm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GH side effect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smtClean="0">
                <a:solidFill>
                  <a:srgbClr val="0070C0"/>
                </a:solidFill>
              </a:rPr>
              <a:t>ADR 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smtClean="0">
                <a:solidFill>
                  <a:srgbClr val="0070C0"/>
                </a:solidFill>
              </a:rPr>
              <a:t>NSADR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smtClean="0">
                <a:solidFill>
                  <a:srgbClr val="0070C0"/>
                </a:solidFill>
              </a:rPr>
              <a:t>AE 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smtClean="0">
                <a:solidFill>
                  <a:srgbClr val="0070C0"/>
                </a:solidFill>
              </a:rPr>
              <a:t>SAE</a:t>
            </a: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" y="730241"/>
            <a:ext cx="764667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HypoCCSS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risk of new neoplasm compared with the general population</a:t>
            </a:r>
          </a:p>
          <a:p>
            <a:pPr marL="457200" indent="-457200"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SIR=6</a:t>
            </a:r>
          </a:p>
          <a:p>
            <a:pPr marL="457200" indent="-457200" algn="just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melanoma skin cancer , breast cancer ,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glioma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 other study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       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RR 3.21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Meningioma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,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osteosarcoma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,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glial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tumor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457200" indent="-457200" algn="just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defRPr/>
            </a:pPr>
            <a:r>
              <a:rPr lang="en-US" dirty="0"/>
              <a:t> </a:t>
            </a:r>
            <a:r>
              <a:rPr lang="en-US" sz="900" i="1" dirty="0"/>
              <a:t>J </a:t>
            </a:r>
            <a:r>
              <a:rPr lang="en-US" sz="900" i="1" dirty="0" err="1"/>
              <a:t>Natl</a:t>
            </a:r>
            <a:r>
              <a:rPr lang="en-US" sz="900" i="1" dirty="0"/>
              <a:t> Cancer Inst</a:t>
            </a:r>
            <a:r>
              <a:rPr lang="en-US" sz="900" dirty="0"/>
              <a:t>. 2010;102:1083–1095)</a:t>
            </a:r>
          </a:p>
          <a:p>
            <a:pPr marL="457200" indent="-457200" algn="just">
              <a:defRPr/>
            </a:pPr>
            <a:r>
              <a:rPr lang="en-US" sz="900" i="1" dirty="0"/>
              <a:t>J </a:t>
            </a:r>
            <a:r>
              <a:rPr lang="en-US" sz="900" i="1" dirty="0" err="1"/>
              <a:t>Natl</a:t>
            </a:r>
            <a:r>
              <a:rPr lang="en-US" sz="900" i="1" dirty="0"/>
              <a:t> Cancer </a:t>
            </a:r>
            <a:r>
              <a:rPr lang="en-US" sz="900" i="1" dirty="0" err="1"/>
              <a:t>nst</a:t>
            </a:r>
            <a:r>
              <a:rPr lang="en-US" sz="900" dirty="0"/>
              <a:t>. 2006;98:1528–1537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sz="900" i="1" dirty="0">
                <a:latin typeface="Sabon-Italic"/>
              </a:rPr>
              <a:t>J </a:t>
            </a:r>
            <a:r>
              <a:rPr lang="en-US" sz="900" i="1" dirty="0" err="1">
                <a:latin typeface="Sabon-Italic"/>
              </a:rPr>
              <a:t>ClinEndocrinol</a:t>
            </a:r>
            <a:r>
              <a:rPr lang="en-US" sz="900" i="1" dirty="0">
                <a:latin typeface="Sabon-Italic"/>
              </a:rPr>
              <a:t> </a:t>
            </a:r>
            <a:r>
              <a:rPr lang="en-US" sz="900" i="1" dirty="0" err="1">
                <a:latin typeface="Sabon-Italic"/>
              </a:rPr>
              <a:t>Metab</a:t>
            </a:r>
            <a:r>
              <a:rPr lang="en-US" sz="900" dirty="0">
                <a:latin typeface="Sabon-Roman"/>
              </a:rPr>
              <a:t>. 2002;87:3136–3141)</a:t>
            </a:r>
          </a:p>
          <a:p>
            <a:pPr marL="457200" indent="-457200">
              <a:defRPr/>
            </a:pPr>
            <a:r>
              <a:rPr lang="en-US" sz="900" dirty="0"/>
              <a:t>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Endocrinol</a:t>
            </a:r>
            <a:r>
              <a:rPr lang="en-US" sz="900" i="1" dirty="0"/>
              <a:t> </a:t>
            </a:r>
            <a:r>
              <a:rPr lang="en-US" sz="900" i="1" dirty="0" err="1"/>
              <a:t>Metab</a:t>
            </a:r>
            <a:r>
              <a:rPr lang="en-US" sz="900" dirty="0"/>
              <a:t>. 2006;91:3494–3498</a:t>
            </a:r>
            <a:endParaRPr lang="en-US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01762"/>
          </a:xfrm>
        </p:spPr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Second neoplasm is increased in children with hypopituitarism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resulting from a neoplasm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Human growth hormone potentially aggravate  malignancy that result from </a:t>
            </a:r>
            <a:r>
              <a:rPr lang="en-US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underlying genetic anomalies or radiotherapy</a:t>
            </a:r>
            <a:r>
              <a:rPr lang="en-US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Growth-hormone therapy 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doubles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the risk of a </a:t>
            </a:r>
            <a:r>
              <a:rPr lang="en-US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second tumor </a:t>
            </a:r>
            <a:r>
              <a:rPr lang="en-US" smtClean="0">
                <a:latin typeface="Arial" pitchFamily="34" charset="0"/>
                <a:cs typeface="Arial" pitchFamily="34" charset="0"/>
              </a:rPr>
              <a:t>in survivors of childhood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French </a:t>
            </a:r>
            <a:r>
              <a:rPr lang="en-US" b="1" dirty="0" err="1" smtClean="0"/>
              <a:t>SAGhE</a:t>
            </a:r>
            <a:r>
              <a:rPr lang="en-US" b="1" dirty="0" smtClean="0"/>
              <a:t> results about </a:t>
            </a:r>
            <a:r>
              <a:rPr lang="en-US" dirty="0" smtClean="0"/>
              <a:t>6928 adult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Osteosarcomas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have been reported as</a:t>
            </a: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frequent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secondary malignancies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 GH-</a:t>
            </a: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treated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leukemia/lymphoma survivors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300" dirty="0" smtClean="0"/>
              <a:t>J </a:t>
            </a:r>
            <a:r>
              <a:rPr lang="en-US" sz="1300" dirty="0" err="1" smtClean="0"/>
              <a:t>Clin</a:t>
            </a:r>
            <a:r>
              <a:rPr lang="en-US" sz="1300" dirty="0" smtClean="0"/>
              <a:t> </a:t>
            </a:r>
            <a:r>
              <a:rPr lang="en-US" sz="1300" dirty="0" err="1" smtClean="0"/>
              <a:t>Endocrinol</a:t>
            </a:r>
            <a:r>
              <a:rPr lang="en-US" sz="1300" dirty="0" smtClean="0"/>
              <a:t> </a:t>
            </a:r>
            <a:r>
              <a:rPr lang="en-US" sz="1300" dirty="0" err="1" smtClean="0"/>
              <a:t>Metab</a:t>
            </a:r>
            <a:r>
              <a:rPr lang="en-US" sz="1300" dirty="0" smtClean="0"/>
              <a:t>, February 2012</a:t>
            </a:r>
            <a:endParaRPr lang="en-US" sz="1300" dirty="0"/>
          </a:p>
        </p:txBody>
      </p:sp>
      <p:sp>
        <p:nvSpPr>
          <p:cNvPr id="65540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Question</a:t>
            </a:r>
            <a:endParaRPr lang="en-US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there any association  between </a:t>
            </a:r>
            <a:r>
              <a:rPr lang="en-US" sz="3600" b="1" dirty="0" smtClean="0">
                <a:solidFill>
                  <a:srgbClr val="FF0000"/>
                </a:solidFill>
                <a:latin typeface="Frutiger-Black"/>
                <a:ea typeface="Calibri" panose="020F0502020204030204" pitchFamily="34" charset="0"/>
                <a:cs typeface="Frutiger-Black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 Treatment and Cancer Risk in Patients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Conditions Known to Predispose to Tumor Development?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 is   probably ?????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857250" y="304800"/>
            <a:ext cx="7772400" cy="1020763"/>
          </a:xfrm>
        </p:spPr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Use of GH therapy in patients with a background risk for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Those </a:t>
            </a:r>
            <a:r>
              <a:rPr lang="en-US" b="1" dirty="0" smtClean="0">
                <a:solidFill>
                  <a:srgbClr val="00B0F0"/>
                </a:solidFill>
              </a:rPr>
              <a:t>with syndromes, diseases,  mutations </a:t>
            </a:r>
            <a:r>
              <a:rPr lang="en-US" dirty="0" smtClean="0"/>
              <a:t>known to be associated with an inherent elevated risk for cancer and early mortality such as </a:t>
            </a:r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 Neurofibromatosis type 1</a:t>
            </a:r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 </a:t>
            </a:r>
            <a:r>
              <a:rPr lang="en-US" dirty="0" err="1" smtClean="0"/>
              <a:t>Fanconi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 smtClean="0"/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/>
              <a:t> </a:t>
            </a:r>
            <a:r>
              <a:rPr lang="en-US" dirty="0" smtClean="0"/>
              <a:t>Down syndrome</a:t>
            </a:r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Noonan</a:t>
            </a:r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IBD </a:t>
            </a:r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Bloom syndrome</a:t>
            </a:r>
          </a:p>
          <a:p>
            <a:pPr>
              <a:buClr>
                <a:srgbClr val="00B05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Ataxia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Telangectasi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Decision to start GH therapy should be carefully considered and discussed with families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/>
              <a:t>European Journal of Endocrinology (2016) 174, P1–P9</a:t>
            </a:r>
            <a:r>
              <a:rPr lang="fa-IR" sz="1600" dirty="0" smtClean="0"/>
              <a:t> یکی کنم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7950"/>
            <a:ext cx="8229600" cy="1708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assessing the role of GH treatment in this disorder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138363"/>
            <a:ext cx="7886700" cy="37782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GH-deficient children have conditions that predispose to the development of leukemia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prior malignancy, irradiation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syndrome,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Fanconi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anemia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Question</a:t>
            </a:r>
            <a:endParaRPr lang="en-US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there any association  between </a:t>
            </a:r>
            <a:r>
              <a:rPr lang="en-US" sz="3600" b="1" dirty="0">
                <a:solidFill>
                  <a:srgbClr val="FF0000"/>
                </a:solidFill>
                <a:latin typeface="Frutiger-Black"/>
                <a:ea typeface="Calibri" panose="020F0502020204030204" pitchFamily="34" charset="0"/>
                <a:cs typeface="Frutiger-Black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 Treatment and the Risk of Recurrence in Pediatric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Survivors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 is NO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/>
          </a:p>
        </p:txBody>
      </p:sp>
      <p:sp>
        <p:nvSpPr>
          <p:cNvPr id="69636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/>
          <a:lstStyle/>
          <a:p>
            <a:r>
              <a:rPr lang="en-US" sz="2700" b="1" smtClean="0"/>
              <a:t>The relative risk of disease recurrence </a:t>
            </a:r>
            <a:r>
              <a:rPr lang="en-US" sz="2700" b="1" i="1" smtClean="0"/>
              <a:t>for GH-treated survivors </a:t>
            </a:r>
            <a:r>
              <a:rPr lang="en-US" b="1" i="1" smtClean="0"/>
              <a:t/>
            </a:r>
            <a:br>
              <a:rPr lang="en-US" b="1" i="1" smtClean="0"/>
            </a:br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endParaRPr lang="en-US" sz="2800" b="1" smtClean="0"/>
          </a:p>
          <a:p>
            <a:r>
              <a:rPr lang="en-US" sz="2800" b="1" smtClean="0"/>
              <a:t>The relative risk of recurrence or death </a:t>
            </a:r>
            <a:r>
              <a:rPr lang="en-US" sz="2800" b="1" smtClean="0">
                <a:solidFill>
                  <a:srgbClr val="00B0F0"/>
                </a:solidFill>
              </a:rPr>
              <a:t>was not increase</a:t>
            </a:r>
            <a:r>
              <a:rPr lang="en-US" sz="2800" b="1" smtClean="0"/>
              <a:t>d for any of the major cancer diagnoses</a:t>
            </a:r>
          </a:p>
          <a:p>
            <a:r>
              <a:rPr lang="en-US" sz="2800" smtClean="0"/>
              <a:t>Medulloblastoma, the most common malignant brain tumor in childhood</a:t>
            </a:r>
          </a:p>
          <a:p>
            <a:r>
              <a:rPr lang="en-US" sz="2800" smtClean="0"/>
              <a:t>A multicenter retrospective study of .500 medulloblastoma survivors, diagnosed and treated, </a:t>
            </a:r>
            <a:r>
              <a:rPr lang="en-US" sz="2800" b="1" smtClean="0">
                <a:solidFill>
                  <a:srgbClr val="00B050"/>
                </a:solidFill>
              </a:rPr>
              <a:t>found no effect of GH treatment on risk of tumor recurrence</a:t>
            </a:r>
          </a:p>
          <a:p>
            <a:pPr>
              <a:buFont typeface="Wingdings" pitchFamily="2" charset="2"/>
              <a:buNone/>
            </a:pPr>
            <a:r>
              <a:rPr lang="en-US" sz="1200" smtClean="0"/>
              <a:t>J Clin Endocrinol Metab, September 2017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350" y="1676400"/>
            <a:ext cx="755523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acknowledged that 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recurrence beyond 1 year remains 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possible with or without GH treatment.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 Black" panose="020B0A04020102020204" pitchFamily="34" charset="0"/>
              </a:rPr>
              <a:t>For survivor of most pediatric CNS tumors, the existing data are now quite extensive and consistent, effectively </a:t>
            </a:r>
            <a:r>
              <a:rPr lang="en-US" b="1" dirty="0">
                <a:solidFill>
                  <a:srgbClr val="00B0F0"/>
                </a:solidFill>
                <a:latin typeface="Arial Black" panose="020B0A04020102020204" pitchFamily="34" charset="0"/>
              </a:rPr>
              <a:t>excluding the likelihood </a:t>
            </a:r>
            <a:r>
              <a:rPr lang="en-US" dirty="0">
                <a:latin typeface="Arial Black" panose="020B0A04020102020204" pitchFamily="34" charset="0"/>
              </a:rPr>
              <a:t>that GH increases the risk of tumor recurrence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950" y="2484438"/>
            <a:ext cx="7658100" cy="41338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Is there any Association Between High GH States and Development of Cancer?</a:t>
            </a:r>
          </a:p>
          <a:p>
            <a:pPr marL="0" indent="0">
              <a:buFont typeface="Wingdings" pitchFamily="2" charset="2"/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</a:rPr>
              <a:t>Answer is Yes </a:t>
            </a:r>
            <a:endParaRPr lang="en-US" sz="480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GH 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550" y="1828800"/>
            <a:ext cx="7772400" cy="4876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   SADR</a:t>
            </a: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Headache ,benign intracranial pressure  , syncope ,   </a:t>
            </a:r>
            <a:r>
              <a:rPr lang="en-US" dirty="0" err="1" smtClean="0"/>
              <a:t>hypotention</a:t>
            </a: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/>
              <a:t>Papilledema</a:t>
            </a:r>
            <a:r>
              <a:rPr lang="en-US" dirty="0" smtClean="0"/>
              <a:t>, </a:t>
            </a:r>
            <a:r>
              <a:rPr lang="en-US" dirty="0" err="1" smtClean="0"/>
              <a:t>Epiphysiolysis</a:t>
            </a:r>
            <a:r>
              <a:rPr lang="en-US" dirty="0" smtClean="0"/>
              <a:t> ,Scoliosis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b="1" dirty="0" smtClean="0">
                <a:solidFill>
                  <a:srgbClr val="00B050"/>
                </a:solidFill>
              </a:rPr>
              <a:t>NSADR</a:t>
            </a: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Edema  ,Hyperglycemia  ,</a:t>
            </a:r>
            <a:r>
              <a:rPr lang="en-US" dirty="0" err="1" smtClean="0"/>
              <a:t>Arthralgia</a:t>
            </a:r>
            <a:r>
              <a:rPr lang="en-US" dirty="0" smtClean="0"/>
              <a:t>  ,Joint stiffness , </a:t>
            </a:r>
            <a:r>
              <a:rPr lang="en-US" dirty="0" err="1" smtClean="0"/>
              <a:t>Myalgia</a:t>
            </a: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       SAE</a:t>
            </a:r>
          </a:p>
          <a:p>
            <a:pPr marL="551815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tabLst>
                <a:tab pos="551815" algn="l"/>
                <a:tab pos="552450" algn="l"/>
              </a:tabLst>
              <a:defRPr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Convulsion,  epilepsy</a:t>
            </a:r>
          </a:p>
          <a:p>
            <a:pPr marL="551815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tabLst>
                <a:tab pos="551815" algn="l"/>
                <a:tab pos="552450" algn="l"/>
              </a:tabLst>
              <a:defRPr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Hospitalisation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or prolongation of existing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hospitalisation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marL="551815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tabLst>
                <a:tab pos="551815" algn="l"/>
                <a:tab pos="552450" algn="l"/>
              </a:tabLst>
              <a:defRPr/>
            </a:pPr>
            <a:r>
              <a:rPr lang="en-US" sz="3500" dirty="0" smtClean="0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A persistent or significant</a:t>
            </a:r>
            <a:r>
              <a:rPr lang="en-US" sz="3500" spc="-95" dirty="0" smtClean="0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spc="-5" dirty="0" smtClean="0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disability/incapacity</a:t>
            </a:r>
          </a:p>
          <a:p>
            <a:pPr marL="551815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tabLst>
                <a:tab pos="551815" algn="l"/>
                <a:tab pos="552450" algn="l"/>
              </a:tabLst>
              <a:defRPr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smtClean="0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A congenital anomaly/ birth</a:t>
            </a:r>
            <a:r>
              <a:rPr lang="en-US" sz="3500" spc="-85" dirty="0" smtClean="0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smtClean="0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defect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b="1" dirty="0" smtClean="0"/>
          </a:p>
          <a:p>
            <a:pPr>
              <a:buFont typeface="Wingdings" pitchFamily="2" charset="2"/>
              <a:buNone/>
              <a:defRPr/>
            </a:pP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585788"/>
            <a:ext cx="7886700" cy="5591175"/>
          </a:xfrm>
        </p:spPr>
        <p:txBody>
          <a:bodyPr/>
          <a:lstStyle/>
          <a:p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z="2800" smtClean="0"/>
              <a:t>Acromegaly</a:t>
            </a:r>
          </a:p>
          <a:p>
            <a:endParaRPr lang="en-US" sz="2800" smtClean="0"/>
          </a:p>
          <a:p>
            <a:r>
              <a:rPr lang="en-US" sz="2800" smtClean="0"/>
              <a:t>increase in the incidence of benign hyperplasia in several organs, including </a:t>
            </a:r>
            <a:r>
              <a:rPr lang="en-US" sz="2800" b="1" smtClean="0">
                <a:solidFill>
                  <a:srgbClr val="00B0F0"/>
                </a:solidFill>
              </a:rPr>
              <a:t>colonic polyps</a:t>
            </a:r>
            <a:r>
              <a:rPr lang="en-US" sz="2800" smtClean="0"/>
              <a:t>.</a:t>
            </a:r>
          </a:p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 IGF-1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 have been proposed as a mechanism predisposing patients with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acromegaly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development of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531938"/>
          </a:xfrm>
        </p:spPr>
        <p:txBody>
          <a:bodyPr/>
          <a:lstStyle/>
          <a:p>
            <a:pPr algn="ctr"/>
            <a:r>
              <a:rPr lang="en-US" smtClean="0"/>
              <a:t>Acromegaly</a:t>
            </a:r>
            <a:br>
              <a:rPr lang="en-US" smtClean="0"/>
            </a:br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Furthermore,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cranial irradiation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be associated with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some patients with acromegaly </a:t>
            </a:r>
          </a:p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Finally, other risk factors such as </a:t>
            </a:r>
            <a:r>
              <a:rPr lang="en-US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genetic polymorphisms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that could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simultaneously predispose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neoplasia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2693988" y="5883275"/>
            <a:ext cx="2297112" cy="64611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High IGF1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4"/>
          <a:srcRect l="8240" t="44283" r="52254" b="16846"/>
          <a:stretch>
            <a:fillRect/>
          </a:stretch>
        </p:blipFill>
        <p:spPr bwMode="auto">
          <a:xfrm>
            <a:off x="0" y="115888"/>
            <a:ext cx="237966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8"/>
          <p:cNvPicPr>
            <a:picLocks noChangeAspect="1" noChangeArrowheads="1"/>
          </p:cNvPicPr>
          <p:nvPr/>
        </p:nvPicPr>
        <p:blipFill>
          <a:blip r:embed="rId5"/>
          <a:srcRect l="18381" t="48605" r="57217" b="24184"/>
          <a:stretch>
            <a:fillRect/>
          </a:stretch>
        </p:blipFill>
        <p:spPr bwMode="auto">
          <a:xfrm>
            <a:off x="2593975" y="115888"/>
            <a:ext cx="249713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2"/>
          <p:cNvPicPr>
            <a:picLocks noChangeAspect="1" noChangeArrowheads="1"/>
          </p:cNvPicPr>
          <p:nvPr/>
        </p:nvPicPr>
        <p:blipFill>
          <a:blip r:embed="rId6"/>
          <a:srcRect l="11620" t="35551" r="52635" b="17506"/>
          <a:stretch>
            <a:fillRect/>
          </a:stretch>
        </p:blipFill>
        <p:spPr bwMode="auto">
          <a:xfrm>
            <a:off x="6430963" y="2776538"/>
            <a:ext cx="22256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9"/>
          <p:cNvPicPr>
            <a:picLocks noChangeAspect="1" noChangeArrowheads="1"/>
          </p:cNvPicPr>
          <p:nvPr/>
        </p:nvPicPr>
        <p:blipFill>
          <a:blip r:embed="rId7"/>
          <a:srcRect l="21655" t="41238" r="61021" b="20393"/>
          <a:stretch>
            <a:fillRect/>
          </a:stretch>
        </p:blipFill>
        <p:spPr bwMode="auto">
          <a:xfrm>
            <a:off x="0" y="2557463"/>
            <a:ext cx="23796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46738" y="5883275"/>
            <a:ext cx="3311525" cy="1322388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Genomic instability</a:t>
            </a:r>
            <a:endParaRPr lang="en-US" sz="40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/>
          <a:srcRect l="4688" t="36562" r="40820" b="22186"/>
          <a:stretch>
            <a:fillRect/>
          </a:stretch>
        </p:blipFill>
        <p:spPr bwMode="auto">
          <a:xfrm>
            <a:off x="5732463" y="0"/>
            <a:ext cx="322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3975" y="2919413"/>
            <a:ext cx="1520825" cy="1371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 to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7950" y="5883275"/>
            <a:ext cx="1865313" cy="708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?????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87" name="Picture 10"/>
          <p:cNvPicPr>
            <a:picLocks noChangeAspect="1" noChangeArrowheads="1"/>
          </p:cNvPicPr>
          <p:nvPr/>
        </p:nvPicPr>
        <p:blipFill>
          <a:blip r:embed="rId9"/>
          <a:srcRect l="9930" t="40225" r="52992" b="14479"/>
          <a:stretch>
            <a:fillRect/>
          </a:stretch>
        </p:blipFill>
        <p:spPr bwMode="auto">
          <a:xfrm>
            <a:off x="4222750" y="2889250"/>
            <a:ext cx="17367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981200"/>
            <a:ext cx="6229350" cy="3733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GH safety in adult patients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3" y="403225"/>
            <a:ext cx="7975600" cy="573088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NordiNet</a:t>
            </a:r>
            <a:r>
              <a:rPr sz="3600" spc="-7" baseline="25462" dirty="0"/>
              <a:t>® </a:t>
            </a:r>
            <a:r>
              <a:rPr sz="3600" spc="-5" dirty="0"/>
              <a:t>IOS: safety outcomes </a:t>
            </a:r>
            <a:r>
              <a:rPr sz="3600" dirty="0"/>
              <a:t>in</a:t>
            </a:r>
            <a:r>
              <a:rPr sz="3600" spc="-285" dirty="0"/>
              <a:t> </a:t>
            </a:r>
            <a:r>
              <a:rPr sz="3600" spc="-5" dirty="0"/>
              <a:t>adults</a:t>
            </a:r>
            <a:endParaRPr sz="3600"/>
          </a:p>
        </p:txBody>
      </p:sp>
      <p:sp>
        <p:nvSpPr>
          <p:cNvPr id="77827" name="object 3"/>
          <p:cNvSpPr txBox="1">
            <a:spLocks noChangeArrowheads="1"/>
          </p:cNvSpPr>
          <p:nvPr/>
        </p:nvSpPr>
        <p:spPr bwMode="auto">
          <a:xfrm>
            <a:off x="366713" y="1819275"/>
            <a:ext cx="795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3975" rIns="0" bIns="0">
            <a:spAutoFit/>
          </a:bodyPr>
          <a:lstStyle/>
          <a:p>
            <a:pPr marL="241300" indent="-228600">
              <a:lnSpc>
                <a:spcPts val="2588"/>
              </a:lnSpc>
              <a:spcBef>
                <a:spcPts val="425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Data from 2,438 adult patients with GHD enrolled in NordiNet</a:t>
            </a:r>
            <a:r>
              <a:rPr lang="en-US" altLang="en-US" baseline="24000">
                <a:solidFill>
                  <a:srgbClr val="001965"/>
                </a:solidFill>
                <a:latin typeface="Verdana" pitchFamily="34" charset="0"/>
              </a:rPr>
              <a:t>® </a:t>
            </a:r>
            <a:r>
              <a:rPr lang="en-US" altLang="en-US">
                <a:solidFill>
                  <a:srgbClr val="001965"/>
                </a:solidFill>
                <a:latin typeface="Verdana" pitchFamily="34" charset="0"/>
              </a:rPr>
              <a:t>IOS  from 1998–2016 were analysis</a:t>
            </a:r>
            <a:endParaRPr lang="en-US" altLang="en-US">
              <a:latin typeface="Verdana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3213" y="2743200"/>
          <a:ext cx="8523684" cy="320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221"/>
                <a:gridCol w="3297463"/>
              </a:tblGrid>
              <a:tr h="50296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Characteristics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</a:tr>
              <a:tr h="50296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Adult onset</a:t>
                      </a:r>
                      <a:r>
                        <a:rPr sz="2000" spc="-4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(%)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90.0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50296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Sex, female</a:t>
                      </a:r>
                      <a:r>
                        <a:rPr sz="2000" spc="-2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(%)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44.0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  <a:tr h="68559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Mean </a:t>
                      </a: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age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at treatment </a:t>
                      </a: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start,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r>
                        <a:rPr sz="2000" spc="-9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(SD)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43.3</a:t>
                      </a:r>
                      <a:r>
                        <a:rPr sz="2000" spc="-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(17.8)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50296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Mean </a:t>
                      </a:r>
                      <a:r>
                        <a:rPr sz="20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duration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20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follow-up,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r>
                        <a:rPr sz="2000" spc="-3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(SD)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5.8</a:t>
                      </a:r>
                      <a:r>
                        <a:rPr sz="2000" spc="-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(4.7)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  <a:tr h="50296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Mean GH dose, mg/day</a:t>
                      </a:r>
                      <a:r>
                        <a:rPr sz="2000" spc="-3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200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SD</a:t>
                      </a:r>
                      <a:r>
                        <a:rPr lang="en-US" sz="2000" dirty="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0.41</a:t>
                      </a:r>
                      <a:r>
                        <a:rPr sz="2000" spc="-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(0.32)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</a:tbl>
          </a:graphicData>
        </a:graphic>
      </p:graphicFrame>
      <p:sp>
        <p:nvSpPr>
          <p:cNvPr id="77851" name="object 5"/>
          <p:cNvSpPr>
            <a:spLocks noChangeArrowheads="1"/>
          </p:cNvSpPr>
          <p:nvPr/>
        </p:nvSpPr>
        <p:spPr bwMode="auto">
          <a:xfrm>
            <a:off x="7732713" y="6145213"/>
            <a:ext cx="1100137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57188" y="6324600"/>
            <a:ext cx="2684462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Jørgensen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Endocrine Abstracts</a:t>
            </a:r>
            <a:r>
              <a:rPr sz="1000" spc="15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2017;49:GP190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3" y="403225"/>
            <a:ext cx="7975600" cy="573088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NordiNet</a:t>
            </a:r>
            <a:r>
              <a:rPr sz="3600" spc="-7" baseline="25462" dirty="0"/>
              <a:t>® </a:t>
            </a:r>
            <a:r>
              <a:rPr sz="3600" spc="-5" dirty="0"/>
              <a:t>IOS: safety outcomes </a:t>
            </a:r>
            <a:r>
              <a:rPr sz="3600" dirty="0"/>
              <a:t>in</a:t>
            </a:r>
            <a:r>
              <a:rPr sz="3600" spc="-285" dirty="0"/>
              <a:t> </a:t>
            </a:r>
            <a:r>
              <a:rPr sz="3600" spc="-5" dirty="0"/>
              <a:t>adults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66713" y="1338263"/>
            <a:ext cx="763428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41300" indent="-228600" fontAlgn="auto">
              <a:spcBef>
                <a:spcPts val="10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pc="-5" dirty="0">
                <a:solidFill>
                  <a:srgbClr val="001965"/>
                </a:solidFill>
                <a:latin typeface="Verdana"/>
                <a:cs typeface="Verdana"/>
              </a:rPr>
              <a:t>    </a:t>
            </a:r>
            <a:r>
              <a:rPr spc="-5">
                <a:solidFill>
                  <a:srgbClr val="001965"/>
                </a:solidFill>
                <a:latin typeface="Verdana"/>
                <a:cs typeface="Verdana"/>
              </a:rPr>
              <a:t>197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AEs </a:t>
            </a:r>
            <a:r>
              <a:rPr spc="-5">
                <a:solidFill>
                  <a:srgbClr val="001965"/>
                </a:solidFill>
                <a:latin typeface="Verdana"/>
                <a:cs typeface="Verdana"/>
              </a:rPr>
              <a:t>reported </a:t>
            </a:r>
            <a:r>
              <a:rPr>
                <a:solidFill>
                  <a:srgbClr val="001965"/>
                </a:solidFill>
                <a:latin typeface="Verdana"/>
                <a:cs typeface="Verdana"/>
              </a:rPr>
              <a:t>in</a:t>
            </a:r>
            <a:r>
              <a:rPr spc="-5">
                <a:solidFill>
                  <a:srgbClr val="001965"/>
                </a:solidFill>
                <a:latin typeface="Verdana"/>
                <a:cs typeface="Verdana"/>
              </a:rPr>
              <a:t>150</a:t>
            </a:r>
            <a:r>
              <a:rPr spc="35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1965"/>
                </a:solidFill>
                <a:latin typeface="Verdana"/>
                <a:cs typeface="Verdana"/>
              </a:rPr>
              <a:t>patients</a:t>
            </a:r>
            <a:endParaRPr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4800" y="2052638"/>
          <a:ext cx="8524875" cy="404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952"/>
                <a:gridCol w="3297923"/>
              </a:tblGrid>
              <a:tr h="4032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Characteristics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DA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Mean treatment </a:t>
                      </a:r>
                      <a:r>
                        <a:rPr sz="18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duration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first AE,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year</a:t>
                      </a:r>
                      <a:r>
                        <a:rPr sz="18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80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SD</a:t>
                      </a:r>
                      <a:r>
                        <a:rPr lang="en-US" sz="1800" dirty="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4.7</a:t>
                      </a:r>
                      <a:r>
                        <a:rPr sz="1800" spc="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(4.1)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Mean GH dose at </a:t>
                      </a: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AE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onset, </a:t>
                      </a:r>
                      <a:r>
                        <a:rPr sz="1800" spc="-1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mg/day</a:t>
                      </a:r>
                      <a:r>
                        <a:rPr sz="1800" spc="3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80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SD</a:t>
                      </a:r>
                      <a:r>
                        <a:rPr lang="en-US" sz="1800" dirty="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0.36</a:t>
                      </a:r>
                      <a:r>
                        <a:rPr sz="1800" spc="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(0.31)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97790">
                        <a:lnSpc>
                          <a:spcPts val="206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GH dosing after </a:t>
                      </a: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first AE</a:t>
                      </a:r>
                      <a:r>
                        <a:rPr sz="1800" spc="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(%)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BDF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62585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Unchanged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55.3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BDF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62585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Decreased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7.6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BDFF1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362585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Discontinued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26.4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BDFF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62585">
                        <a:lnSpc>
                          <a:spcPts val="215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Not</a:t>
                      </a:r>
                      <a:r>
                        <a:rPr sz="1800" spc="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reported/other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15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10.7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FF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97790">
                        <a:lnSpc>
                          <a:spcPts val="206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Incidence </a:t>
                      </a:r>
                      <a:r>
                        <a:rPr sz="1800" spc="-1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rate </a:t>
                      </a: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800" spc="-5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events/1,000</a:t>
                      </a:r>
                      <a:r>
                        <a:rPr sz="1800" spc="65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smtClean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patient-years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F0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62585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SAEs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11.91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0F8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362585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SADRs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1.89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0F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62585">
                        <a:lnSpc>
                          <a:spcPts val="2155"/>
                        </a:lnSpc>
                      </a:pPr>
                      <a:r>
                        <a:rPr sz="1800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ADRs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2155"/>
                        </a:lnSpc>
                      </a:pPr>
                      <a:r>
                        <a:rPr sz="1800" spc="-5" dirty="0">
                          <a:solidFill>
                            <a:srgbClr val="001965"/>
                          </a:solidFill>
                          <a:latin typeface="Verdana"/>
                          <a:cs typeface="Verdana"/>
                        </a:rPr>
                        <a:t>5.52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  <p:sp>
        <p:nvSpPr>
          <p:cNvPr id="78886" name="object 5"/>
          <p:cNvSpPr>
            <a:spLocks noChangeArrowheads="1"/>
          </p:cNvSpPr>
          <p:nvPr/>
        </p:nvSpPr>
        <p:spPr bwMode="auto">
          <a:xfrm>
            <a:off x="7732713" y="6145213"/>
            <a:ext cx="1100137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47663" y="6294438"/>
            <a:ext cx="1328737" cy="1349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800" spc="-10">
                <a:solidFill>
                  <a:srgbClr val="3D3A31"/>
                </a:solidFill>
                <a:latin typeface="Verdana"/>
                <a:cs typeface="Verdana"/>
              </a:rPr>
              <a:t>N</a:t>
            </a:r>
            <a:r>
              <a:rPr sz="800" spc="-5">
                <a:solidFill>
                  <a:srgbClr val="3D3A31"/>
                </a:solidFill>
                <a:latin typeface="Verdana"/>
                <a:cs typeface="Verdana"/>
              </a:rPr>
              <a:t>=2</a:t>
            </a:r>
            <a:r>
              <a:rPr sz="800" spc="-10">
                <a:solidFill>
                  <a:srgbClr val="3D3A31"/>
                </a:solidFill>
                <a:latin typeface="Verdana"/>
                <a:cs typeface="Verdana"/>
              </a:rPr>
              <a:t>,</a:t>
            </a:r>
            <a:r>
              <a:rPr sz="800" spc="-5">
                <a:solidFill>
                  <a:srgbClr val="3D3A31"/>
                </a:solidFill>
                <a:latin typeface="Verdana"/>
                <a:cs typeface="Verdana"/>
              </a:rPr>
              <a:t>4</a:t>
            </a:r>
            <a:r>
              <a:rPr lang="en-US" sz="800" spc="-5" dirty="0">
                <a:solidFill>
                  <a:srgbClr val="3D3A31"/>
                </a:solidFill>
                <a:latin typeface="Verdana"/>
                <a:cs typeface="Verdana"/>
              </a:rPr>
              <a:t>3</a:t>
            </a:r>
            <a:r>
              <a:rPr sz="800" spc="-5">
                <a:solidFill>
                  <a:srgbClr val="3D3A31"/>
                </a:solidFill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188" y="6529388"/>
            <a:ext cx="2684462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Jørgensen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Endocrine Abstracts</a:t>
            </a:r>
            <a:r>
              <a:rPr sz="1000" spc="15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2017;49:GP190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740650" cy="1336675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000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IOS:Most frequently reported AEs  in adults with GHD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3213" y="1219200"/>
          <a:ext cx="8511778" cy="5513387"/>
        </p:xfrm>
        <a:graphic>
          <a:graphicData uri="http://schemas.openxmlformats.org/drawingml/2006/table">
            <a:tbl>
              <a:tblPr/>
              <a:tblGrid>
                <a:gridCol w="5211365"/>
                <a:gridCol w="3300413"/>
              </a:tblGrid>
              <a:tr h="69013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Most frequently reported AEs* (≥10%)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35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 (N=2,438)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35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42423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Nervous system disorders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43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69080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Neoplasms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(benign, malignant, unspecified)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69080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Musculoskeletal and connective tissue disorders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2423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General disorders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736567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Administration-site conditions or infections or  infestations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955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2423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Cardiac disorders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42423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Type 2 diabetes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100814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Deaths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9621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(1 potentially related to GH)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81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  <p:sp>
        <p:nvSpPr>
          <p:cNvPr id="79907" name="object 4"/>
          <p:cNvSpPr>
            <a:spLocks noChangeArrowheads="1"/>
          </p:cNvSpPr>
          <p:nvPr/>
        </p:nvSpPr>
        <p:spPr bwMode="auto">
          <a:xfrm>
            <a:off x="7726363" y="6145213"/>
            <a:ext cx="1101725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50838" y="6291263"/>
            <a:ext cx="2687637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0955" fontAlgn="auto">
              <a:spcBef>
                <a:spcPts val="670"/>
              </a:spcBef>
              <a:spcAft>
                <a:spcPts val="0"/>
              </a:spcAft>
              <a:defRPr/>
            </a:pPr>
            <a:r>
              <a:rPr sz="1000" spc="-10">
                <a:solidFill>
                  <a:srgbClr val="3D3A31"/>
                </a:solidFill>
                <a:latin typeface="Verdana"/>
                <a:cs typeface="Verdana"/>
              </a:rPr>
              <a:t>Jørgensen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Endocrine Abstracts</a:t>
            </a:r>
            <a:r>
              <a:rPr sz="1000" spc="15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2017;49:GP190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070725" cy="952500"/>
          </a:xfrm>
        </p:spPr>
        <p:txBody>
          <a:bodyPr tIns="67945"/>
          <a:lstStyle/>
          <a:p>
            <a:pPr marL="12700" algn="ctr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 Program</a:t>
            </a:r>
            <a:r>
              <a:rPr lang="en-US" altLang="en-US" sz="20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incidence of ARs  in adults with GHD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4800" y="1143000"/>
          <a:ext cx="8521304" cy="4249423"/>
        </p:xfrm>
        <a:graphic>
          <a:graphicData uri="http://schemas.openxmlformats.org/drawingml/2006/table">
            <a:tbl>
              <a:tblPr/>
              <a:tblGrid>
                <a:gridCol w="4014788"/>
                <a:gridCol w="2652713"/>
                <a:gridCol w="1853803"/>
              </a:tblGrid>
              <a:tr h="33496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N=859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815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81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Number of events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81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Non-serious ARs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57*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≥4 non-serious ARs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554038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Non-serious ARs reported at least twice  Edema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554038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Hyperglycemia 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Arthralgia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Joint stiffness 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Myalgia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Headache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25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25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SARs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3**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Deaths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6510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3(0 considered related to GH)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  <p:sp>
        <p:nvSpPr>
          <p:cNvPr id="80933" name="object 4"/>
          <p:cNvSpPr>
            <a:spLocks noChangeArrowheads="1"/>
          </p:cNvSpPr>
          <p:nvPr/>
        </p:nvSpPr>
        <p:spPr bwMode="auto">
          <a:xfrm>
            <a:off x="7726363" y="6145213"/>
            <a:ext cx="1101725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80934" name="object 5"/>
          <p:cNvSpPr txBox="1">
            <a:spLocks noChangeArrowheads="1"/>
          </p:cNvSpPr>
          <p:nvPr/>
        </p:nvSpPr>
        <p:spPr bwMode="auto">
          <a:xfrm>
            <a:off x="341313" y="5334000"/>
            <a:ext cx="774223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79400" indent="-266700">
              <a:spcBef>
                <a:spcPts val="100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79400" algn="l"/>
                <a:tab pos="280988" algn="l"/>
              </a:tabLst>
            </a:pPr>
            <a:r>
              <a:rPr lang="en-US" altLang="en-US" sz="2000">
                <a:solidFill>
                  <a:srgbClr val="001965"/>
                </a:solidFill>
                <a:latin typeface="Trebuchet MS" pitchFamily="34" charset="0"/>
              </a:rPr>
              <a:t>4 pregnancies reported: no ARs reported in association with any pregnancies for mother or infant</a:t>
            </a:r>
            <a:endParaRPr lang="en-US" altLang="en-US" sz="2000">
              <a:latin typeface="Trebuchet MS" pitchFamily="34" charset="0"/>
            </a:endParaRPr>
          </a:p>
          <a:p>
            <a:pPr marL="279400" indent="-266700">
              <a:spcBef>
                <a:spcPts val="1738"/>
              </a:spcBef>
              <a:tabLst>
                <a:tab pos="279400" algn="l"/>
                <a:tab pos="280988" algn="l"/>
              </a:tabLst>
            </a:pPr>
            <a:r>
              <a:rPr lang="en-US" altLang="en-US" sz="1000">
                <a:solidFill>
                  <a:srgbClr val="3D3A31"/>
                </a:solidFill>
                <a:latin typeface="Verdana" pitchFamily="34" charset="0"/>
              </a:rPr>
              <a:t>*</a:t>
            </a:r>
            <a:r>
              <a:rPr lang="en-US" altLang="en-US" sz="800">
                <a:solidFill>
                  <a:srgbClr val="3D3A31"/>
                </a:solidFill>
                <a:latin typeface="Verdana" pitchFamily="34" charset="0"/>
              </a:rPr>
              <a:t>15 patients reported a single event</a:t>
            </a:r>
            <a:endParaRPr lang="en-US" altLang="en-US" sz="800">
              <a:latin typeface="Verdana" pitchFamily="34" charset="0"/>
            </a:endParaRPr>
          </a:p>
          <a:p>
            <a:pPr marL="279400" indent="-266700">
              <a:tabLst>
                <a:tab pos="279400" algn="l"/>
                <a:tab pos="280988" algn="l"/>
              </a:tabLst>
            </a:pPr>
            <a:r>
              <a:rPr lang="en-US" altLang="en-US" sz="800">
                <a:solidFill>
                  <a:srgbClr val="3D3A31"/>
                </a:solidFill>
                <a:latin typeface="Verdana" pitchFamily="34" charset="0"/>
              </a:rPr>
              <a:t>**fracture, metastatic pituitary cancer, malignant recurrent pituitary neoplasm  Mean GH dose: females, 0.48 mg/day; males, 0.53 mg/day</a:t>
            </a:r>
            <a:endParaRPr lang="en-US" altLang="en-US" sz="800">
              <a:latin typeface="Verdana" pitchFamily="34" charset="0"/>
            </a:endParaRPr>
          </a:p>
          <a:p>
            <a:pPr marL="279400" indent="-266700">
              <a:spcBef>
                <a:spcPts val="700"/>
              </a:spcBef>
              <a:tabLst>
                <a:tab pos="279400" algn="l"/>
                <a:tab pos="280988" algn="l"/>
              </a:tabLst>
            </a:pPr>
            <a:r>
              <a:rPr lang="en-US" altLang="en-US" sz="800">
                <a:solidFill>
                  <a:srgbClr val="3D3A31"/>
                </a:solidFill>
                <a:latin typeface="Verdana" pitchFamily="34" charset="0"/>
              </a:rPr>
              <a:t>Novo Nordisk. Available at: </a:t>
            </a:r>
            <a:r>
              <a:rPr lang="en-US" altLang="en-US" sz="800" u="sng">
                <a:solidFill>
                  <a:srgbClr val="D47600"/>
                </a:solidFill>
                <a:latin typeface="Verdana" pitchFamily="34" charset="0"/>
                <a:hlinkClick r:id="rId4"/>
              </a:rPr>
              <a:t>http://www.novonordisk-trials.com</a:t>
            </a:r>
            <a:r>
              <a:rPr lang="en-US" altLang="en-US" sz="800">
                <a:solidFill>
                  <a:srgbClr val="D47600"/>
                </a:solidFill>
                <a:latin typeface="Verdana" pitchFamily="34" charset="0"/>
                <a:hlinkClick r:id="rId4"/>
              </a:rPr>
              <a:t> </a:t>
            </a:r>
            <a:r>
              <a:rPr lang="en-US" altLang="en-US" sz="800">
                <a:solidFill>
                  <a:srgbClr val="3D3A31"/>
                </a:solidFill>
                <a:latin typeface="Verdana" pitchFamily="34" charset="0"/>
              </a:rPr>
              <a:t>Accessed: 1 March 2018</a:t>
            </a:r>
            <a:endParaRPr lang="en-US" altLang="en-US" sz="80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Stroke, cardiovascular disease and metabolic risk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6874 patients </a:t>
            </a:r>
            <a:r>
              <a:rPr lang="en-US" sz="1800" dirty="0" smtClean="0"/>
              <a:t>with isolated idiopathic GH deficiency , SGA, or idiopathic short stature (ISS)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 algn="ctr">
              <a:buFont typeface="Wingdings" pitchFamily="2" charset="2"/>
              <a:buBlip>
                <a:blip r:embed="rId3"/>
              </a:buBlip>
              <a:defRPr/>
            </a:pPr>
            <a:r>
              <a:rPr lang="en-US" sz="1800" dirty="0" smtClean="0"/>
              <a:t>This single study reported </a:t>
            </a:r>
            <a:r>
              <a:rPr lang="en-US" sz="1800" b="1" dirty="0" smtClean="0">
                <a:solidFill>
                  <a:srgbClr val="00B050"/>
                </a:solidFill>
              </a:rPr>
              <a:t>11 validated cases of stroke </a:t>
            </a:r>
            <a:r>
              <a:rPr lang="en-US" sz="1800" dirty="0" smtClean="0"/>
              <a:t>including subarachnoid hemorrhage, </a:t>
            </a:r>
            <a:r>
              <a:rPr lang="en-US" sz="1800" dirty="0" err="1" smtClean="0"/>
              <a:t>intracerebral</a:t>
            </a:r>
            <a:r>
              <a:rPr lang="en-US" sz="1800" dirty="0" smtClean="0"/>
              <a:t> hemorrhage, and ischemic stroke </a:t>
            </a:r>
            <a:r>
              <a:rPr lang="en-US" sz="1800" b="1" dirty="0" smtClean="0">
                <a:solidFill>
                  <a:srgbClr val="00B050"/>
                </a:solidFill>
              </a:rPr>
              <a:t>At a mean age of 24 years 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endParaRPr lang="en-US" sz="1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Absolute risk (1.6/1000 persons) 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sz="1800" dirty="0" smtClean="0"/>
              <a:t>At present </a:t>
            </a:r>
            <a:r>
              <a:rPr lang="en-US" sz="1800" b="1" dirty="0" smtClean="0">
                <a:solidFill>
                  <a:srgbClr val="00B0F0"/>
                </a:solidFill>
              </a:rPr>
              <a:t>the evidence is insufficient to raise stroke as a concern </a:t>
            </a:r>
            <a:r>
              <a:rPr lang="en-US" sz="1800" dirty="0" smtClean="0"/>
              <a:t>with families before starting</a:t>
            </a:r>
            <a:r>
              <a:rPr lang="fa-IR" sz="1800" dirty="0" smtClean="0"/>
              <a:t> </a:t>
            </a:r>
            <a:r>
              <a:rPr lang="en-US" sz="1800" dirty="0" smtClean="0"/>
              <a:t>GH treatment in children.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050" dirty="0" smtClean="0"/>
              <a:t>European Journal of Endocrinology (2016) 174, P1–P9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Cardiovascular disease and metabolic risk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Cardiovascular risk markers are increased in children and adults with GHD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These can improve with administration of GH. </a:t>
            </a:r>
          </a:p>
          <a:p>
            <a:r>
              <a:rPr lang="en-US" sz="2400" smtClean="0"/>
              <a:t>GH has also been shown </a:t>
            </a:r>
            <a:r>
              <a:rPr lang="en-US" sz="2400" smtClean="0">
                <a:solidFill>
                  <a:srgbClr val="00B0F0"/>
                </a:solidFill>
              </a:rPr>
              <a:t>to reduce LDL </a:t>
            </a:r>
            <a:r>
              <a:rPr lang="en-US" sz="2400" smtClean="0"/>
              <a:t>cholesterol, and there is a suggestion that GH can</a:t>
            </a:r>
            <a:r>
              <a:rPr lang="fa-IR" sz="2400" smtClean="0"/>
              <a:t> </a:t>
            </a:r>
            <a:r>
              <a:rPr lang="en-US" sz="2400" smtClean="0">
                <a:solidFill>
                  <a:srgbClr val="00B0F0"/>
                </a:solidFill>
              </a:rPr>
              <a:t>increase HDL </a:t>
            </a:r>
            <a:r>
              <a:rPr lang="en-US" sz="2400" smtClean="0"/>
              <a:t>cholesterol </a:t>
            </a:r>
            <a:r>
              <a:rPr lang="en-US" sz="2400" b="1" smtClean="0">
                <a:solidFill>
                  <a:srgbClr val="00B050"/>
                </a:solidFill>
              </a:rPr>
              <a:t>and reduce carotid intima thickness</a:t>
            </a:r>
            <a:r>
              <a:rPr lang="en-US" sz="2400" smtClean="0"/>
              <a:t> </a:t>
            </a:r>
          </a:p>
          <a:p>
            <a:r>
              <a:rPr lang="en-US" sz="2400" smtClean="0"/>
              <a:t>it has not been clearly demonstrated </a:t>
            </a:r>
            <a:r>
              <a:rPr lang="en-US" sz="2400" b="1" smtClean="0">
                <a:solidFill>
                  <a:srgbClr val="C00000"/>
                </a:solidFill>
              </a:rPr>
              <a:t>that GH replacement decreases the rate of cardiovascular events </a:t>
            </a:r>
          </a:p>
          <a:p>
            <a:pPr>
              <a:buFont typeface="Wingdings" pitchFamily="2" charset="2"/>
              <a:buNone/>
            </a:pPr>
            <a:r>
              <a:rPr lang="en-US" sz="1100" smtClean="0"/>
              <a:t>Growth Hormone &amp; IGF Research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 complication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smtClean="0">
                <a:solidFill>
                  <a:srgbClr val="00B050"/>
                </a:solidFill>
              </a:rPr>
              <a:t>AE</a:t>
            </a:r>
          </a:p>
          <a:p>
            <a:r>
              <a:rPr lang="en-US" sz="2800" smtClean="0"/>
              <a:t>Nervous system disorders , Neoplasms (benign, malignant, unspecified, Musculoskeletal and connective tissue disorders ,infection , Cardiac disorders ,Type 2 diabetes , Deaths</a:t>
            </a:r>
          </a:p>
          <a:p>
            <a:endParaRPr lang="en-US" sz="28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Cardiovascular disease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There is no increase in blood pressure in children or adults on GH therapy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In fact there is a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modest reduction in diastolic BP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with GH administration in short SGA children and in adults with GHD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z="1100" smtClean="0"/>
              <a:t>Growth Hormone &amp; IGF Research 2015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990600" y="1930400"/>
            <a:ext cx="6788150" cy="1068388"/>
          </a:xfrm>
        </p:spPr>
        <p:txBody>
          <a:bodyPr tIns="74295">
            <a:normAutofit fontScale="90000"/>
          </a:bodyPr>
          <a:lstStyle/>
          <a:p>
            <a:pPr marL="12700" eaLnBrk="1" hangingPunct="1">
              <a:lnSpc>
                <a:spcPts val="3888"/>
              </a:lnSpc>
              <a:spcBef>
                <a:spcPts val="588"/>
              </a:spcBef>
              <a:defRPr/>
            </a:pPr>
            <a:r>
              <a:rPr lang="en-US" altLang="en-US" sz="3600" dirty="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Diabetes prevalence in </a:t>
            </a:r>
            <a:r>
              <a:rPr lang="en-US" altLang="en-US" sz="3600" dirty="0" err="1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paediatrics</a:t>
            </a:r>
            <a:r>
              <a:rPr lang="en-US" altLang="en-US" sz="3600" dirty="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3600" baseline="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</a:t>
            </a:r>
          </a:p>
        </p:txBody>
      </p:sp>
      <p:sp>
        <p:nvSpPr>
          <p:cNvPr id="84995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Metabolic risk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331FCB"/>
                </a:solidFill>
              </a:rPr>
              <a:t>The incidence IGTT or T2D</a:t>
            </a:r>
            <a:r>
              <a:rPr lang="en-US" sz="2000" dirty="0" smtClean="0"/>
              <a:t> during GH treatment in pediatric patients with GH deficiency or ISS </a:t>
            </a:r>
            <a:r>
              <a:rPr lang="en-US" sz="2000" b="1" dirty="0" smtClean="0">
                <a:solidFill>
                  <a:srgbClr val="C00000"/>
                </a:solidFill>
              </a:rPr>
              <a:t>is very low </a:t>
            </a:r>
          </a:p>
          <a:p>
            <a:r>
              <a:rPr lang="en-US" sz="2000" dirty="0" smtClean="0"/>
              <a:t>the lifetime risk of  IGTT and T2D in a number of conditions treated with GH, including </a:t>
            </a:r>
            <a:r>
              <a:rPr lang="en-US" sz="2000" dirty="0" smtClean="0">
                <a:solidFill>
                  <a:srgbClr val="C00000"/>
                </a:solidFill>
              </a:rPr>
              <a:t>Turner syndrome and SGA</a:t>
            </a:r>
            <a:r>
              <a:rPr lang="en-US" sz="2000" dirty="0" smtClean="0"/>
              <a:t>, is higher than in the background population,</a:t>
            </a:r>
          </a:p>
          <a:p>
            <a:r>
              <a:rPr lang="en-US" sz="2000" dirty="0" smtClean="0"/>
              <a:t>So  GH treatment does not </a:t>
            </a:r>
            <a:r>
              <a:rPr lang="en-US" sz="2000" b="1" dirty="0" smtClean="0">
                <a:solidFill>
                  <a:srgbClr val="00B0F0"/>
                </a:solidFill>
              </a:rPr>
              <a:t>increase the incidence of T2D </a:t>
            </a:r>
            <a:r>
              <a:rPr lang="en-US" sz="2000" dirty="0" smtClean="0"/>
              <a:t>in these conditions in the short term</a:t>
            </a:r>
          </a:p>
          <a:p>
            <a:r>
              <a:rPr lang="en-US" sz="2000" dirty="0" smtClean="0"/>
              <a:t>a subset of adult GHD with a propensity toward development of T2D, such as </a:t>
            </a:r>
            <a:r>
              <a:rPr lang="en-US" sz="2000" b="1" dirty="0" smtClean="0">
                <a:solidFill>
                  <a:srgbClr val="331FCB"/>
                </a:solidFill>
              </a:rPr>
              <a:t>obesity and/or family history of T2D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GH therapy can be associated with </a:t>
            </a:r>
            <a:r>
              <a:rPr lang="en-US" sz="2000" b="1" dirty="0" smtClean="0">
                <a:solidFill>
                  <a:srgbClr val="C00000"/>
                </a:solidFill>
              </a:rPr>
              <a:t>IGTT or T2D in the first year of therapy </a:t>
            </a:r>
            <a:r>
              <a:rPr lang="en-US" sz="2000" dirty="0" smtClean="0"/>
              <a:t>so monitoring with </a:t>
            </a:r>
            <a:r>
              <a:rPr lang="en-US" sz="2000" b="1" dirty="0" smtClean="0">
                <a:solidFill>
                  <a:srgbClr val="00B050"/>
                </a:solidFill>
              </a:rPr>
              <a:t>HbA1c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/>
          <a:lstStyle/>
          <a:p>
            <a:r>
              <a:rPr lang="en-US" sz="2400" b="1" smtClean="0">
                <a:solidFill>
                  <a:schemeClr val="tx1"/>
                </a:solidFill>
              </a:rPr>
              <a:t>Long-term safety and efficacy of  GH treatment in Japanese short children born SGA</a:t>
            </a:r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590800"/>
            <a:ext cx="7772400" cy="3429000"/>
          </a:xfrm>
        </p:spPr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No notable changes in </a:t>
            </a:r>
            <a:r>
              <a:rPr lang="en-US" sz="2800" b="1" smtClean="0">
                <a:solidFill>
                  <a:srgbClr val="00B050"/>
                </a:solidFill>
              </a:rPr>
              <a:t>HbA1c levels, oral glucose tolerance tests and glucose metabolism</a:t>
            </a:r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r>
              <a:rPr lang="en-US" sz="1100" smtClean="0"/>
              <a:t>Clin Pediatr Endocrinol 2018</a:t>
            </a:r>
          </a:p>
          <a:p>
            <a:endParaRPr lang="en-US" sz="28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Incidence of diabetes mellitus and impaired glucose tolerance in children and adolescents receiving growth-hormone treatment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686800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incidences of type 2 diabetes increased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than 6 times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children with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predisposing risk factors  compared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the general population, especially in patients with predisposing risk factors for diabetes, such as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obesity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family history of diabetes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Turner syndrome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-Will syndrome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Glucocorticoid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treatment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incidence of type 1 diabetes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 comparable with that of the general population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000" dirty="0" smtClean="0"/>
              <a:t>Ann </a:t>
            </a:r>
            <a:r>
              <a:rPr lang="en-US" sz="1000" dirty="0" err="1" smtClean="0"/>
              <a:t>Pediatr</a:t>
            </a:r>
            <a:r>
              <a:rPr lang="en-US" sz="1000" dirty="0" smtClean="0"/>
              <a:t> </a:t>
            </a:r>
            <a:r>
              <a:rPr lang="en-US" sz="1000" dirty="0" err="1" smtClean="0"/>
              <a:t>Endocrinol</a:t>
            </a:r>
            <a:r>
              <a:rPr lang="en-US" sz="1000" dirty="0" smtClean="0"/>
              <a:t> </a:t>
            </a:r>
            <a:r>
              <a:rPr lang="en-US" sz="1000" dirty="0" err="1" smtClean="0"/>
              <a:t>Metabo</a:t>
            </a:r>
            <a:r>
              <a:rPr lang="en-US" sz="1000" dirty="0" smtClean="0"/>
              <a:t> 2017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6611937" cy="952500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000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 prevalence of diabetes  in GH treated children</a:t>
            </a:r>
          </a:p>
        </p:txBody>
      </p:sp>
      <p:sp>
        <p:nvSpPr>
          <p:cNvPr id="90115" name="object 3"/>
          <p:cNvSpPr txBox="1">
            <a:spLocks noChangeArrowheads="1"/>
          </p:cNvSpPr>
          <p:nvPr/>
        </p:nvSpPr>
        <p:spPr bwMode="auto">
          <a:xfrm>
            <a:off x="381000" y="1066800"/>
            <a:ext cx="71897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7625" rIns="0" bIns="0">
            <a:spAutoFit/>
          </a:bodyPr>
          <a:lstStyle/>
          <a:p>
            <a:pPr marL="241300" indent="-228600" algn="ctr">
              <a:lnSpc>
                <a:spcPts val="2163"/>
              </a:lnSpc>
              <a:spcBef>
                <a:spcPts val="375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     Overall prevalence of diabetes in patients with </a:t>
            </a:r>
          </a:p>
          <a:p>
            <a:pPr marL="241300" indent="-228600" algn="ctr">
              <a:lnSpc>
                <a:spcPts val="2163"/>
              </a:lnSpc>
              <a:spcBef>
                <a:spcPts val="375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800">
                <a:solidFill>
                  <a:srgbClr val="FF0000"/>
                </a:solidFill>
                <a:latin typeface="Verdana" pitchFamily="34" charset="0"/>
              </a:rPr>
              <a:t>GHD, TS, SGA was </a:t>
            </a:r>
            <a:r>
              <a:rPr lang="en-US" altLang="en-US" sz="1800" b="1">
                <a:solidFill>
                  <a:srgbClr val="00B050"/>
                </a:solidFill>
                <a:latin typeface="Verdana" pitchFamily="34" charset="0"/>
              </a:rPr>
              <a:t>0.34%</a:t>
            </a: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  (n=45; N=13,134</a:t>
            </a:r>
            <a:r>
              <a:rPr lang="en-US" altLang="en-US" sz="2000">
                <a:solidFill>
                  <a:srgbClr val="001965"/>
                </a:solidFill>
                <a:latin typeface="Verdana" pitchFamily="34" charset="0"/>
              </a:rPr>
              <a:t>)</a:t>
            </a:r>
            <a:endParaRPr lang="en-US" altLang="en-US" sz="2000">
              <a:latin typeface="Verdana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3213" y="2168525"/>
          <a:ext cx="8511777" cy="3166110"/>
        </p:xfrm>
        <a:graphic>
          <a:graphicData uri="http://schemas.openxmlformats.org/drawingml/2006/table">
            <a:tbl>
              <a:tblPr/>
              <a:tblGrid>
                <a:gridCol w="1096565"/>
                <a:gridCol w="1012031"/>
                <a:gridCol w="1012031"/>
                <a:gridCol w="1052513"/>
                <a:gridCol w="1051322"/>
                <a:gridCol w="1028700"/>
                <a:gridCol w="1029890"/>
                <a:gridCol w="1228725"/>
              </a:tblGrid>
              <a:tr h="488950">
                <a:tc rowSpan="2"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  patients  diagnosed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19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gridSpan="2">
                  <a:txBody>
                    <a:bodyPr/>
                    <a:lstStyle>
                      <a:lvl1pPr marL="4714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1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GHD (n=8,344)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5413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41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SGA (n=3,689)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6032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3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TS (n=1,101)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 (N=13,134)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1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Before GH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After GH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Before GH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After GH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Before GH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After GH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 (0.22%)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488950">
                <a:tc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(0.08%)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88950">
                <a:tc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Unspecified</a:t>
                      </a: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47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(0.05%)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06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  <p:sp>
        <p:nvSpPr>
          <p:cNvPr id="90172" name="object 5"/>
          <p:cNvSpPr>
            <a:spLocks noChangeArrowheads="1"/>
          </p:cNvSpPr>
          <p:nvPr/>
        </p:nvSpPr>
        <p:spPr bwMode="auto">
          <a:xfrm>
            <a:off x="7731125" y="6140450"/>
            <a:ext cx="1100138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69888" y="5334000"/>
            <a:ext cx="8372475" cy="644525"/>
          </a:xfrm>
          <a:prstGeom prst="rect">
            <a:avLst/>
          </a:prstGeom>
        </p:spPr>
        <p:txBody>
          <a:bodyPr lIns="0" tIns="109855" rIns="0" bIns="0">
            <a:spAutoFit/>
          </a:bodyPr>
          <a:lstStyle/>
          <a:p>
            <a:pPr marL="241300" indent="-228600" fontAlgn="auto">
              <a:spcBef>
                <a:spcPts val="865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z="1400" spc="-50" dirty="0">
                <a:solidFill>
                  <a:srgbClr val="001965"/>
                </a:solidFill>
                <a:latin typeface="Verdana"/>
                <a:cs typeface="Verdana"/>
              </a:rPr>
              <a:t>Type 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1 </a:t>
            </a: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diabetes: 21% of 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the </a:t>
            </a: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cases were diagnosed after GH </a:t>
            </a:r>
            <a:r>
              <a:rPr sz="1400" spc="-5">
                <a:solidFill>
                  <a:srgbClr val="001965"/>
                </a:solidFill>
                <a:latin typeface="Verdana"/>
                <a:cs typeface="Verdana"/>
              </a:rPr>
              <a:t>treatment</a:t>
            </a:r>
            <a:r>
              <a:rPr sz="1400" spc="-3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400" spc="-5">
                <a:solidFill>
                  <a:srgbClr val="001965"/>
                </a:solidFill>
                <a:latin typeface="Verdana"/>
                <a:cs typeface="Verdana"/>
              </a:rPr>
              <a:t>initiation</a:t>
            </a:r>
            <a:endParaRPr sz="1400" dirty="0">
              <a:latin typeface="Verdana"/>
              <a:cs typeface="Verdana"/>
            </a:endParaRPr>
          </a:p>
          <a:p>
            <a:pPr marL="241300" indent="-228600" fontAlgn="auto">
              <a:spcBef>
                <a:spcPts val="770"/>
              </a:spcBef>
              <a:spcAft>
                <a:spcPts val="0"/>
              </a:spcAft>
              <a:buClr>
                <a:srgbClr val="009FDA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z="1400" spc="-50" dirty="0">
                <a:solidFill>
                  <a:srgbClr val="001965"/>
                </a:solidFill>
                <a:latin typeface="Verdana"/>
                <a:cs typeface="Verdana"/>
              </a:rPr>
              <a:t>Type 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2 </a:t>
            </a: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diabetes: of 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10 </a:t>
            </a: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reported cases, 60% were diagnosed after GH treatment</a:t>
            </a:r>
            <a:r>
              <a:rPr sz="1400" spc="5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1965"/>
                </a:solidFill>
                <a:latin typeface="Verdana"/>
                <a:cs typeface="Verdana"/>
              </a:rPr>
              <a:t>start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0174" name="object 7"/>
          <p:cNvSpPr txBox="1">
            <a:spLocks noChangeArrowheads="1"/>
          </p:cNvSpPr>
          <p:nvPr/>
        </p:nvSpPr>
        <p:spPr bwMode="auto">
          <a:xfrm>
            <a:off x="341313" y="6096000"/>
            <a:ext cx="29622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100">
                <a:solidFill>
                  <a:srgbClr val="3D3A31"/>
                </a:solidFill>
                <a:latin typeface="Verdana" pitchFamily="34" charset="0"/>
              </a:rPr>
              <a:t>Horm Res Paediatr 2016;82(Suppl 1):P1─316</a:t>
            </a:r>
            <a:endParaRPr lang="en-US" altLang="en-US" sz="110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7562850" cy="1230312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400" baseline="25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IOS</a:t>
            </a:r>
            <a:b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8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Diabetes prevalence reflects  the background risk in patient populations</a:t>
            </a:r>
          </a:p>
        </p:txBody>
      </p:sp>
      <p:sp>
        <p:nvSpPr>
          <p:cNvPr id="91139" name="object 3"/>
          <p:cNvSpPr txBox="1">
            <a:spLocks noChangeArrowheads="1"/>
          </p:cNvSpPr>
          <p:nvPr/>
        </p:nvSpPr>
        <p:spPr bwMode="auto">
          <a:xfrm>
            <a:off x="365125" y="1944688"/>
            <a:ext cx="81867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1300" indent="-228600" algn="just">
              <a:spcBef>
                <a:spcPts val="100"/>
              </a:spcBef>
              <a:buClr>
                <a:schemeClr val="accent2"/>
              </a:buClr>
              <a:buFontTx/>
              <a:buBlip>
                <a:blip r:embed="rId3"/>
              </a:buBlip>
              <a:tabLst>
                <a:tab pos="241300" algn="l"/>
              </a:tabLst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Proportionally more cases </a:t>
            </a:r>
            <a:r>
              <a:rPr lang="en-US" altLang="en-US" sz="1600">
                <a:solidFill>
                  <a:srgbClr val="FF0000"/>
                </a:solidFill>
                <a:latin typeface="Verdana" pitchFamily="34" charset="0"/>
              </a:rPr>
              <a:t>of diabetes reported for patients with TS  </a:t>
            </a: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resulting in a higher prevalence (0.64%) than among patients with  </a:t>
            </a:r>
            <a:r>
              <a:rPr lang="en-US" altLang="en-US" sz="1600" b="1">
                <a:solidFill>
                  <a:srgbClr val="00B050"/>
                </a:solidFill>
                <a:latin typeface="Verdana" pitchFamily="34" charset="0"/>
              </a:rPr>
              <a:t>GHD</a:t>
            </a: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 (0.35%) or </a:t>
            </a:r>
            <a:r>
              <a:rPr lang="en-US" altLang="en-US" sz="1600" b="1">
                <a:solidFill>
                  <a:srgbClr val="00B050"/>
                </a:solidFill>
                <a:latin typeface="Verdana" pitchFamily="34" charset="0"/>
              </a:rPr>
              <a:t>SGA</a:t>
            </a: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 (0.24%)</a:t>
            </a:r>
            <a:endParaRPr lang="en-US" altLang="en-US" sz="1600">
              <a:latin typeface="Verdana" pitchFamily="34" charset="0"/>
            </a:endParaRPr>
          </a:p>
          <a:p>
            <a:pPr marL="241300" indent="-228600">
              <a:buClr>
                <a:schemeClr val="accent2"/>
              </a:buClr>
              <a:buFontTx/>
              <a:buBlip>
                <a:blip r:embed="rId3"/>
              </a:buBlip>
              <a:tabLst>
                <a:tab pos="241300" algn="l"/>
              </a:tabLst>
            </a:pPr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ts val="2588"/>
              </a:lnSpc>
              <a:spcBef>
                <a:spcPts val="1775"/>
              </a:spcBef>
              <a:buClr>
                <a:schemeClr val="accent2"/>
              </a:buClr>
              <a:buFontTx/>
              <a:buBlip>
                <a:blip r:embed="rId3"/>
              </a:buBlip>
              <a:tabLst>
                <a:tab pos="241300" algn="l"/>
              </a:tabLst>
            </a:pP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Most patients with GHD, SGA or TS stayed within, or </a:t>
            </a:r>
            <a:r>
              <a:rPr lang="en-US" altLang="en-US" sz="1600" b="1">
                <a:solidFill>
                  <a:srgbClr val="0033CC"/>
                </a:solidFill>
                <a:latin typeface="Verdana" pitchFamily="34" charset="0"/>
              </a:rPr>
              <a:t>improved to the  low–normal range of HbA1c</a:t>
            </a:r>
            <a:r>
              <a:rPr lang="en-US" altLang="en-US" sz="1600">
                <a:solidFill>
                  <a:srgbClr val="001965"/>
                </a:solidFill>
                <a:latin typeface="Verdana" pitchFamily="34" charset="0"/>
              </a:rPr>
              <a:t> during 2 years of GH treatment</a:t>
            </a:r>
            <a:endParaRPr lang="en-US" altLang="en-US" sz="1600">
              <a:latin typeface="Verdana" pitchFamily="34" charset="0"/>
            </a:endParaRPr>
          </a:p>
          <a:p>
            <a:pPr marL="241300" indent="-228600">
              <a:spcBef>
                <a:spcPts val="225"/>
              </a:spcBef>
              <a:buClr>
                <a:schemeClr val="accent2"/>
              </a:buClr>
              <a:buFontTx/>
              <a:buBlip>
                <a:blip r:embed="rId3"/>
              </a:buBlip>
              <a:tabLst>
                <a:tab pos="241300" algn="l"/>
              </a:tabLst>
            </a:pPr>
            <a:r>
              <a:rPr lang="en-US" altLang="en-US" sz="1600">
                <a:solidFill>
                  <a:srgbClr val="009FDA"/>
                </a:solidFill>
                <a:latin typeface="Trebuchet MS" pitchFamily="34" charset="0"/>
              </a:rPr>
              <a:t>‐</a:t>
            </a:r>
            <a:r>
              <a:rPr lang="en-US" altLang="en-US" sz="1600" b="1">
                <a:solidFill>
                  <a:srgbClr val="C00000"/>
                </a:solidFill>
                <a:latin typeface="Verdana" pitchFamily="34" charset="0"/>
              </a:rPr>
              <a:t>A small number of patients </a:t>
            </a:r>
            <a:r>
              <a:rPr lang="en-US" altLang="en-US" sz="1600">
                <a:latin typeface="Verdana" pitchFamily="34" charset="0"/>
              </a:rPr>
              <a:t>progressed to prediabetes or diabetes </a:t>
            </a:r>
            <a:r>
              <a:rPr lang="en-US" altLang="en-US" sz="1800">
                <a:latin typeface="Verdana" pitchFamily="34" charset="0"/>
              </a:rPr>
              <a:t>levels</a:t>
            </a:r>
          </a:p>
        </p:txBody>
      </p:sp>
      <p:sp>
        <p:nvSpPr>
          <p:cNvPr id="91140" name="object 5"/>
          <p:cNvSpPr>
            <a:spLocks noChangeArrowheads="1"/>
          </p:cNvSpPr>
          <p:nvPr/>
        </p:nvSpPr>
        <p:spPr bwMode="auto">
          <a:xfrm>
            <a:off x="7731125" y="6140450"/>
            <a:ext cx="1100138" cy="523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91141" name="object 6"/>
          <p:cNvSpPr txBox="1">
            <a:spLocks noChangeArrowheads="1"/>
          </p:cNvSpPr>
          <p:nvPr/>
        </p:nvSpPr>
        <p:spPr bwMode="auto">
          <a:xfrm>
            <a:off x="341313" y="6019800"/>
            <a:ext cx="29622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1000">
                <a:solidFill>
                  <a:srgbClr val="3D3A31"/>
                </a:solidFill>
                <a:latin typeface="Verdana" pitchFamily="34" charset="0"/>
              </a:rPr>
              <a:t>. </a:t>
            </a:r>
            <a:r>
              <a:rPr lang="en-US" altLang="en-US" sz="1100">
                <a:solidFill>
                  <a:srgbClr val="3D3A31"/>
                </a:solidFill>
                <a:latin typeface="Verdana" pitchFamily="34" charset="0"/>
              </a:rPr>
              <a:t>Horm Res Paediatr 2016;82(Suppl 1):P1─316</a:t>
            </a:r>
            <a:endParaRPr lang="en-US" altLang="en-US" sz="110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bject 2"/>
          <p:cNvSpPr>
            <a:spLocks noGrp="1"/>
          </p:cNvSpPr>
          <p:nvPr>
            <p:ph type="title"/>
          </p:nvPr>
        </p:nvSpPr>
        <p:spPr/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Summary of paediatric data from NordiNet</a:t>
            </a:r>
            <a:r>
              <a:rPr lang="en-US" altLang="en-US" sz="2000" baseline="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  and </a:t>
            </a:r>
            <a:r>
              <a:rPr lang="en-US" altLang="en-US" sz="2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 Program</a:t>
            </a:r>
            <a:r>
              <a:rPr lang="en-US" altLang="en-US" sz="3100" baseline="2500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endParaRPr lang="en-US" altLang="en-US" sz="3100" baseline="25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63" name="object 3"/>
          <p:cNvSpPr txBox="1">
            <a:spLocks noChangeArrowheads="1"/>
          </p:cNvSpPr>
          <p:nvPr/>
        </p:nvSpPr>
        <p:spPr bwMode="auto">
          <a:xfrm>
            <a:off x="366713" y="1377950"/>
            <a:ext cx="74104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3975" rIns="0" bIns="0">
            <a:spAutoFit/>
          </a:bodyPr>
          <a:lstStyle/>
          <a:p>
            <a:pPr marL="241300" indent="-228600">
              <a:lnSpc>
                <a:spcPts val="2588"/>
              </a:lnSpc>
              <a:spcBef>
                <a:spcPts val="425"/>
              </a:spcBef>
              <a:buClr>
                <a:srgbClr val="009FDA"/>
              </a:buClr>
              <a:tabLst>
                <a:tab pos="241300" algn="l"/>
              </a:tabLst>
            </a:pPr>
            <a:endParaRPr lang="en-US" altLang="en-US" baseline="24000">
              <a:latin typeface="Verdana" pitchFamily="34" charset="0"/>
            </a:endParaRPr>
          </a:p>
          <a:p>
            <a:pPr marL="550863" lvl="1" indent="-228600">
              <a:spcBef>
                <a:spcPts val="1463"/>
              </a:spcBef>
              <a:buClr>
                <a:srgbClr val="009FDA"/>
              </a:buClr>
              <a:buFont typeface="Trebuchet MS" pitchFamily="34" charset="0"/>
              <a:buChar char="‐"/>
              <a:tabLst>
                <a:tab pos="241300" algn="l"/>
              </a:tabLst>
            </a:pPr>
            <a:r>
              <a:rPr lang="en-US" altLang="en-US" sz="2000" b="1">
                <a:solidFill>
                  <a:srgbClr val="00B050"/>
                </a:solidFill>
                <a:latin typeface="Verdana" pitchFamily="34" charset="0"/>
              </a:rPr>
              <a:t>Risk of progression to prediabetes or diabetes is low</a:t>
            </a:r>
            <a:endParaRPr lang="en-US" altLang="en-US" sz="1900" b="1" baseline="26000">
              <a:solidFill>
                <a:srgbClr val="00B050"/>
              </a:solidFill>
              <a:latin typeface="Verdana" pitchFamily="34" charset="0"/>
            </a:endParaRPr>
          </a:p>
          <a:p>
            <a:pPr marL="550863" lvl="1" indent="-228600">
              <a:spcBef>
                <a:spcPts val="38"/>
              </a:spcBef>
              <a:buClr>
                <a:srgbClr val="009FDA"/>
              </a:buClr>
              <a:buFont typeface="Trebuchet MS" pitchFamily="34" charset="0"/>
              <a:buChar char="‐"/>
              <a:tabLst>
                <a:tab pos="241300" algn="l"/>
              </a:tabLst>
            </a:pPr>
            <a:endParaRPr lang="en-US" altLang="en-US" sz="2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object 4"/>
          <p:cNvSpPr txBox="1">
            <a:spLocks noChangeArrowheads="1"/>
          </p:cNvSpPr>
          <p:nvPr/>
        </p:nvSpPr>
        <p:spPr bwMode="auto">
          <a:xfrm>
            <a:off x="341313" y="5715000"/>
            <a:ext cx="59547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241300" indent="-228600">
              <a:spcBef>
                <a:spcPts val="100"/>
              </a:spcBef>
              <a:buFontTx/>
              <a:buAutoNum type="arabicPeriod"/>
              <a:defRPr/>
            </a:pP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Sävendahl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L, et al. </a:t>
            </a: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Eur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J </a:t>
            </a: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Endocrinol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2016;174:681–91;</a:t>
            </a:r>
          </a:p>
          <a:p>
            <a:pPr marL="241300" indent="-228600">
              <a:spcBef>
                <a:spcPts val="100"/>
              </a:spcBef>
              <a:buFontTx/>
              <a:buAutoNum type="arabicPeriod"/>
              <a:defRPr/>
            </a:pP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 </a:t>
            </a: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Kotnik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P, et al. </a:t>
            </a: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Horm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Res </a:t>
            </a: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Paediatr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2016;82(</a:t>
            </a:r>
            <a:r>
              <a:rPr lang="en-US" altLang="en-US" sz="1000" dirty="0" err="1">
                <a:solidFill>
                  <a:srgbClr val="3D3A31"/>
                </a:solidFill>
                <a:latin typeface="Verdana" pitchFamily="34" charset="0"/>
              </a:rPr>
              <a:t>Suppl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 1):P1─316</a:t>
            </a:r>
            <a:endParaRPr lang="en-US" altLang="en-US" sz="1000" dirty="0">
              <a:latin typeface="Verdana" pitchFamily="34" charset="0"/>
            </a:endParaRPr>
          </a:p>
          <a:p>
            <a:pPr marL="12700">
              <a:defRPr/>
            </a:pP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3. Novo Nordisk. Available at: 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  <a:hlinkClick r:id="rId3"/>
              </a:rPr>
              <a:t>http://www.novonordisk-trials.com </a:t>
            </a:r>
            <a:r>
              <a:rPr lang="en-US" altLang="en-US" sz="1000" dirty="0">
                <a:solidFill>
                  <a:srgbClr val="3D3A31"/>
                </a:solidFill>
                <a:latin typeface="Verdana" pitchFamily="34" charset="0"/>
              </a:rPr>
              <a:t>Accessed: 1 March 2018</a:t>
            </a:r>
            <a:endParaRPr lang="en-US" altLang="en-US" sz="1000" dirty="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 noGrp="1"/>
          </p:cNvSpPr>
          <p:nvPr>
            <p:ph type="title"/>
          </p:nvPr>
        </p:nvSpPr>
        <p:spPr>
          <a:xfrm>
            <a:off x="990600" y="1930400"/>
            <a:ext cx="7151688" cy="1068388"/>
          </a:xfrm>
        </p:spPr>
        <p:txBody>
          <a:bodyPr tIns="74295">
            <a:normAutofit fontScale="90000"/>
          </a:bodyPr>
          <a:lstStyle/>
          <a:p>
            <a:pPr marL="12700" algn="ctr" eaLnBrk="1" hangingPunct="1">
              <a:lnSpc>
                <a:spcPts val="3888"/>
              </a:lnSpc>
              <a:spcBef>
                <a:spcPts val="588"/>
              </a:spcBef>
              <a:defRPr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Blood glucose homeostasis in adults:  </a:t>
            </a:r>
            <a:r>
              <a:rPr lang="en-US" altLang="en-US" sz="36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3600" baseline="25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36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IOS</a:t>
            </a:r>
          </a:p>
        </p:txBody>
      </p:sp>
      <p:sp>
        <p:nvSpPr>
          <p:cNvPr id="93187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307975" y="1911350"/>
            <a:ext cx="4189413" cy="0"/>
          </a:xfrm>
          <a:custGeom>
            <a:avLst/>
            <a:gdLst>
              <a:gd name="T0" fmla="*/ 0 w 5587365"/>
              <a:gd name="T1" fmla="*/ 2354100 w 5587365"/>
              <a:gd name="T2" fmla="*/ 0 60000 65536"/>
              <a:gd name="T3" fmla="*/ 0 60000 65536"/>
              <a:gd name="T4" fmla="*/ 0 w 5587365"/>
              <a:gd name="T5" fmla="*/ 5587365 w 55873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587365">
                <a:moveTo>
                  <a:pt x="0" y="0"/>
                </a:moveTo>
                <a:lnTo>
                  <a:pt x="5586857" y="0"/>
                </a:lnTo>
              </a:path>
            </a:pathLst>
          </a:custGeom>
          <a:noFill/>
          <a:ln w="19050">
            <a:solidFill>
              <a:srgbClr val="00A1E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4637088" y="1911350"/>
            <a:ext cx="4191000" cy="0"/>
          </a:xfrm>
          <a:custGeom>
            <a:avLst/>
            <a:gdLst>
              <a:gd name="T0" fmla="*/ 0 w 5587365"/>
              <a:gd name="T1" fmla="*/ 2355885 w 5587365"/>
              <a:gd name="T2" fmla="*/ 0 60000 65536"/>
              <a:gd name="T3" fmla="*/ 0 60000 65536"/>
              <a:gd name="T4" fmla="*/ 0 w 5587365"/>
              <a:gd name="T5" fmla="*/ 5587365 w 55873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587365">
                <a:moveTo>
                  <a:pt x="0" y="0"/>
                </a:moveTo>
                <a:lnTo>
                  <a:pt x="5586857" y="0"/>
                </a:lnTo>
              </a:path>
            </a:pathLst>
          </a:custGeom>
          <a:noFill/>
          <a:ln w="19050">
            <a:solidFill>
              <a:srgbClr val="00A1E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307975" y="1243013"/>
            <a:ext cx="8513763" cy="0"/>
          </a:xfrm>
          <a:custGeom>
            <a:avLst/>
            <a:gdLst>
              <a:gd name="T0" fmla="*/ 0 w 11353165"/>
              <a:gd name="T1" fmla="*/ 4786534 w 11353165"/>
              <a:gd name="T2" fmla="*/ 0 60000 65536"/>
              <a:gd name="T3" fmla="*/ 0 60000 65536"/>
              <a:gd name="T4" fmla="*/ 0 w 11353165"/>
              <a:gd name="T5" fmla="*/ 11353165 w 113531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353165">
                <a:moveTo>
                  <a:pt x="0" y="0"/>
                </a:moveTo>
                <a:lnTo>
                  <a:pt x="11352631" y="0"/>
                </a:lnTo>
              </a:path>
            </a:pathLst>
          </a:custGeom>
          <a:noFill/>
          <a:ln w="19050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object 5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914400"/>
          </a:xfrm>
        </p:spPr>
        <p:txBody>
          <a:bodyPr tIns="121679">
            <a:normAutofit fontScale="90000"/>
          </a:bodyPr>
          <a:lstStyle/>
          <a:p>
            <a:pPr marL="11113" algn="ctr" eaLnBrk="1" hangingPunct="1">
              <a:lnSpc>
                <a:spcPts val="3025"/>
              </a:lnSpc>
              <a:spcBef>
                <a:spcPts val="475"/>
              </a:spcBef>
              <a:defRPr/>
            </a:pPr>
            <a:r>
              <a:rPr lang="en-US" alt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700" baseline="2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 and </a:t>
            </a:r>
            <a:r>
              <a:rPr lang="en-US" altLang="en-US" sz="2800" dirty="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 Program</a:t>
            </a:r>
            <a:r>
              <a:rPr lang="en-US" altLang="en-US" sz="2700" baseline="26000" dirty="0" smtClean="0">
                <a:solidFill>
                  <a:srgbClr val="0019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adverse reactions across both registries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1313" y="6530975"/>
            <a:ext cx="4262437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204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713" y="1481138"/>
            <a:ext cx="854868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5784850" algn="l"/>
              </a:tabLst>
              <a:defRPr/>
            </a:pPr>
            <a:r>
              <a:rPr lang="en-US" b="1" spc="-5" dirty="0">
                <a:solidFill>
                  <a:srgbClr val="00A1E4"/>
                </a:solidFill>
                <a:latin typeface="Verdana"/>
                <a:cs typeface="Verdana"/>
              </a:rPr>
              <a:t>       </a:t>
            </a:r>
            <a:r>
              <a:rPr b="1" spc="-5">
                <a:solidFill>
                  <a:srgbClr val="00A1E4"/>
                </a:solidFill>
                <a:latin typeface="Verdana"/>
                <a:cs typeface="Verdana"/>
              </a:rPr>
              <a:t>NordiNet</a:t>
            </a:r>
            <a:r>
              <a:rPr b="1" spc="-7" baseline="24305">
                <a:solidFill>
                  <a:srgbClr val="00A1E4"/>
                </a:solidFill>
                <a:latin typeface="Verdana"/>
                <a:cs typeface="Verdana"/>
              </a:rPr>
              <a:t>®</a:t>
            </a:r>
            <a:r>
              <a:rPr b="1" spc="-254" baseline="24305">
                <a:solidFill>
                  <a:srgbClr val="00A1E4"/>
                </a:solidFill>
                <a:latin typeface="Verdana"/>
                <a:cs typeface="Verdana"/>
              </a:rPr>
              <a:t> </a:t>
            </a:r>
            <a:r>
              <a:rPr b="1" spc="-5">
                <a:solidFill>
                  <a:srgbClr val="00A1E4"/>
                </a:solidFill>
                <a:latin typeface="Verdana"/>
                <a:cs typeface="Verdana"/>
              </a:rPr>
              <a:t>IOS</a:t>
            </a:r>
            <a:r>
              <a:rPr lang="en-US" b="1" spc="-5" dirty="0">
                <a:solidFill>
                  <a:srgbClr val="00A1E4"/>
                </a:solidFill>
                <a:latin typeface="Verdana"/>
                <a:cs typeface="Verdana"/>
              </a:rPr>
              <a:t>              </a:t>
            </a:r>
            <a:r>
              <a:rPr b="1" spc="-5">
                <a:solidFill>
                  <a:srgbClr val="001965"/>
                </a:solidFill>
                <a:latin typeface="Verdana"/>
                <a:cs typeface="Verdana"/>
              </a:rPr>
              <a:t>ANSWER</a:t>
            </a:r>
            <a:r>
              <a:rPr b="1" spc="-45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001965"/>
                </a:solidFill>
                <a:latin typeface="Verdana"/>
                <a:cs typeface="Verdana"/>
              </a:rPr>
              <a:t>Program</a:t>
            </a:r>
            <a:r>
              <a:rPr b="1" spc="-7" baseline="24305" dirty="0">
                <a:solidFill>
                  <a:srgbClr val="001965"/>
                </a:solidFill>
                <a:latin typeface="Verdana"/>
                <a:cs typeface="Verdana"/>
              </a:rPr>
              <a:t>®</a:t>
            </a:r>
            <a:endParaRPr baseline="24305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6226175"/>
            <a:ext cx="897255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3D3A31"/>
                </a:solidFill>
                <a:latin typeface="Verdana"/>
                <a:cs typeface="Verdana"/>
              </a:rPr>
              <a:t>*Approximately 2-year duration of</a:t>
            </a:r>
            <a:r>
              <a:rPr sz="1600" spc="2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D3A31"/>
                </a:solidFill>
                <a:latin typeface="Verdana"/>
                <a:cs typeface="Verdana"/>
              </a:rPr>
              <a:t>therapy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72000" y="2209800"/>
          <a:ext cx="4238625" cy="3216274"/>
        </p:xfrm>
        <a:graphic>
          <a:graphicData uri="http://schemas.openxmlformats.org/drawingml/2006/table">
            <a:tbl>
              <a:tblPr/>
              <a:tblGrid>
                <a:gridCol w="1006078"/>
                <a:gridCol w="1051322"/>
                <a:gridCol w="669131"/>
                <a:gridCol w="756047"/>
                <a:gridCol w="756047"/>
              </a:tblGrid>
              <a:tr h="6569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14300" indent="2159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Safety  population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NSARs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511863">
                <a:tc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Paediatric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*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19,847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511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GHD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12,891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511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SGA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1,369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511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1,003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511863">
                <a:tc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Adult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7200" y="2209800"/>
          <a:ext cx="4118372" cy="3047999"/>
        </p:xfrm>
        <a:graphic>
          <a:graphicData uri="http://schemas.openxmlformats.org/drawingml/2006/table">
            <a:tbl>
              <a:tblPr/>
              <a:tblGrid>
                <a:gridCol w="906065"/>
                <a:gridCol w="922735"/>
                <a:gridCol w="777478"/>
                <a:gridCol w="756047"/>
                <a:gridCol w="756047"/>
              </a:tblGrid>
              <a:tr h="80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98425" indent="2159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8425" marR="0" lvl="0" indent="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Safety  population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NSARs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448063">
                <a:tc>
                  <a:txBody>
                    <a:bodyPr/>
                    <a:lstStyle>
                      <a:lvl1pPr marL="968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Paediatric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17,711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48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GHD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9,967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448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SGA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4,274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48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1,374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>
                      <a:lvl1pPr marL="47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448063">
                <a:tc>
                  <a:txBody>
                    <a:bodyPr/>
                    <a:lstStyle>
                      <a:lvl1pPr marL="952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Adult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2,484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>
                      <a:lvl1pPr marL="47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107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4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5125" y="5486400"/>
            <a:ext cx="2946400" cy="5048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99085" indent="-286385" fontAlgn="auto">
              <a:spcBef>
                <a:spcPts val="95"/>
              </a:spcBef>
              <a:spcAft>
                <a:spcPts val="0"/>
              </a:spcAft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sz="1600" dirty="0">
                <a:solidFill>
                  <a:srgbClr val="001965"/>
                </a:solidFill>
                <a:latin typeface="Verdana"/>
                <a:cs typeface="Verdana"/>
              </a:rPr>
              <a:t>10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years duration </a:t>
            </a: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of data</a:t>
            </a:r>
            <a:r>
              <a:rPr sz="1600" spc="45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collection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4238" y="5410200"/>
            <a:ext cx="2946400" cy="5048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99085" indent="-286385" fontAlgn="auto">
              <a:spcBef>
                <a:spcPts val="95"/>
              </a:spcBef>
              <a:spcAft>
                <a:spcPts val="0"/>
              </a:spcAft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sz="1600" dirty="0">
                <a:solidFill>
                  <a:srgbClr val="001965"/>
                </a:solidFill>
                <a:latin typeface="Verdana"/>
                <a:cs typeface="Verdana"/>
              </a:rPr>
              <a:t>14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years duration </a:t>
            </a:r>
            <a:r>
              <a:rPr sz="1600" spc="-5" dirty="0">
                <a:solidFill>
                  <a:srgbClr val="001965"/>
                </a:solidFill>
                <a:latin typeface="Verdana"/>
                <a:cs typeface="Verdana"/>
              </a:rPr>
              <a:t>of data</a:t>
            </a:r>
            <a:r>
              <a:rPr sz="1600" spc="45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1965"/>
                </a:solidFill>
                <a:latin typeface="Verdana"/>
                <a:cs typeface="Verdana"/>
              </a:rPr>
              <a:t>collection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bject 2"/>
          <p:cNvSpPr>
            <a:spLocks noGrp="1"/>
          </p:cNvSpPr>
          <p:nvPr>
            <p:ph type="title"/>
          </p:nvPr>
        </p:nvSpPr>
        <p:spPr>
          <a:xfrm>
            <a:off x="1150938" y="457200"/>
            <a:ext cx="7793037" cy="838200"/>
          </a:xfrm>
        </p:spPr>
        <p:txBody>
          <a:bodyPr tIns="67945"/>
          <a:lstStyle/>
          <a:p>
            <a:pPr marL="12700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NordiNet</a:t>
            </a:r>
            <a:r>
              <a:rPr lang="en-US" altLang="en-US" sz="2400" baseline="25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IOS:</a:t>
            </a:r>
            <a:b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18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association between GH dose  and change in HbA1c after 4 years GH therapy</a:t>
            </a:r>
          </a:p>
        </p:txBody>
      </p:sp>
      <p:sp>
        <p:nvSpPr>
          <p:cNvPr id="94211" name="object 3"/>
          <p:cNvSpPr>
            <a:spLocks noChangeArrowheads="1"/>
          </p:cNvSpPr>
          <p:nvPr/>
        </p:nvSpPr>
        <p:spPr bwMode="auto">
          <a:xfrm>
            <a:off x="7731125" y="6140450"/>
            <a:ext cx="1100138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94212" name="object 4"/>
          <p:cNvSpPr>
            <a:spLocks/>
          </p:cNvSpPr>
          <p:nvPr/>
        </p:nvSpPr>
        <p:spPr bwMode="auto">
          <a:xfrm>
            <a:off x="3295650" y="5743575"/>
            <a:ext cx="134938" cy="180975"/>
          </a:xfrm>
          <a:custGeom>
            <a:avLst/>
            <a:gdLst>
              <a:gd name="T0" fmla="*/ 0 w 180339"/>
              <a:gd name="T1" fmla="*/ 0 h 180339"/>
              <a:gd name="T2" fmla="*/ 74000 w 180339"/>
              <a:gd name="T3" fmla="*/ 0 h 180339"/>
              <a:gd name="T4" fmla="*/ 74000 w 180339"/>
              <a:gd name="T5" fmla="*/ 183840 h 180339"/>
              <a:gd name="T6" fmla="*/ 0 w 180339"/>
              <a:gd name="T7" fmla="*/ 183840 h 180339"/>
              <a:gd name="T8" fmla="*/ 0 w 180339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39"/>
              <a:gd name="T16" fmla="*/ 0 h 180339"/>
              <a:gd name="T17" fmla="*/ 180339 w 180339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39" h="180339">
                <a:moveTo>
                  <a:pt x="0" y="0"/>
                </a:moveTo>
                <a:lnTo>
                  <a:pt x="179997" y="0"/>
                </a:lnTo>
                <a:lnTo>
                  <a:pt x="179997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3" name="object 5"/>
          <p:cNvSpPr txBox="1">
            <a:spLocks noChangeArrowheads="1"/>
          </p:cNvSpPr>
          <p:nvPr/>
        </p:nvSpPr>
        <p:spPr bwMode="auto">
          <a:xfrm>
            <a:off x="3429000" y="5638800"/>
            <a:ext cx="530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802063" algn="l"/>
              </a:tabLst>
            </a:pPr>
            <a:r>
              <a:rPr lang="en-US" altLang="en-US" sz="1400">
                <a:solidFill>
                  <a:srgbClr val="001965"/>
                </a:solidFill>
                <a:latin typeface="Verdana" pitchFamily="34" charset="0"/>
              </a:rPr>
              <a:t>GH dose ≤0.2 mg/day                 GH dose &gt;0.2 mg/day</a:t>
            </a:r>
            <a:endParaRPr lang="en-US" altLang="en-US" sz="1400">
              <a:latin typeface="Verdana" pitchFamily="34" charset="0"/>
            </a:endParaRPr>
          </a:p>
        </p:txBody>
      </p:sp>
      <p:sp>
        <p:nvSpPr>
          <p:cNvPr id="94214" name="object 6"/>
          <p:cNvSpPr>
            <a:spLocks/>
          </p:cNvSpPr>
          <p:nvPr/>
        </p:nvSpPr>
        <p:spPr bwMode="auto">
          <a:xfrm>
            <a:off x="6138863" y="5743575"/>
            <a:ext cx="134937" cy="180975"/>
          </a:xfrm>
          <a:custGeom>
            <a:avLst/>
            <a:gdLst>
              <a:gd name="T0" fmla="*/ 0 w 180340"/>
              <a:gd name="T1" fmla="*/ 0 h 180339"/>
              <a:gd name="T2" fmla="*/ 73996 w 180340"/>
              <a:gd name="T3" fmla="*/ 0 h 180339"/>
              <a:gd name="T4" fmla="*/ 73996 w 180340"/>
              <a:gd name="T5" fmla="*/ 183840 h 180339"/>
              <a:gd name="T6" fmla="*/ 0 w 180340"/>
              <a:gd name="T7" fmla="*/ 183840 h 180339"/>
              <a:gd name="T8" fmla="*/ 0 w 18034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40"/>
              <a:gd name="T16" fmla="*/ 0 h 180339"/>
              <a:gd name="T17" fmla="*/ 180340 w 180340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40" h="180339">
                <a:moveTo>
                  <a:pt x="0" y="0"/>
                </a:moveTo>
                <a:lnTo>
                  <a:pt x="179997" y="0"/>
                </a:lnTo>
                <a:lnTo>
                  <a:pt x="179997" y="179997"/>
                </a:lnTo>
                <a:lnTo>
                  <a:pt x="0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5" name="object 7"/>
          <p:cNvSpPr>
            <a:spLocks/>
          </p:cNvSpPr>
          <p:nvPr/>
        </p:nvSpPr>
        <p:spPr bwMode="auto">
          <a:xfrm>
            <a:off x="4035425" y="4344988"/>
            <a:ext cx="577850" cy="554037"/>
          </a:xfrm>
          <a:custGeom>
            <a:avLst/>
            <a:gdLst>
              <a:gd name="T0" fmla="*/ 325935 w 769620"/>
              <a:gd name="T1" fmla="*/ 0 h 553720"/>
              <a:gd name="T2" fmla="*/ 0 w 769620"/>
              <a:gd name="T3" fmla="*/ 0 h 553720"/>
              <a:gd name="T4" fmla="*/ 0 w 769620"/>
              <a:gd name="T5" fmla="*/ 555115 h 553720"/>
              <a:gd name="T6" fmla="*/ 325935 w 769620"/>
              <a:gd name="T7" fmla="*/ 555115 h 553720"/>
              <a:gd name="T8" fmla="*/ 325935 w 769620"/>
              <a:gd name="T9" fmla="*/ 0 h 553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9620"/>
              <a:gd name="T16" fmla="*/ 0 h 553720"/>
              <a:gd name="T17" fmla="*/ 769620 w 769620"/>
              <a:gd name="T18" fmla="*/ 553720 h 553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9620" h="553720">
                <a:moveTo>
                  <a:pt x="769620" y="0"/>
                </a:moveTo>
                <a:lnTo>
                  <a:pt x="0" y="0"/>
                </a:lnTo>
                <a:lnTo>
                  <a:pt x="0" y="553212"/>
                </a:lnTo>
                <a:lnTo>
                  <a:pt x="769620" y="553212"/>
                </a:lnTo>
                <a:lnTo>
                  <a:pt x="769620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6" name="object 8"/>
          <p:cNvSpPr>
            <a:spLocks/>
          </p:cNvSpPr>
          <p:nvPr/>
        </p:nvSpPr>
        <p:spPr bwMode="auto">
          <a:xfrm>
            <a:off x="5634038" y="3281363"/>
            <a:ext cx="576262" cy="1617662"/>
          </a:xfrm>
          <a:custGeom>
            <a:avLst/>
            <a:gdLst>
              <a:gd name="T0" fmla="*/ 324040 w 768350"/>
              <a:gd name="T1" fmla="*/ 0 h 1617345"/>
              <a:gd name="T2" fmla="*/ 0 w 768350"/>
              <a:gd name="T3" fmla="*/ 0 h 1617345"/>
              <a:gd name="T4" fmla="*/ 0 w 768350"/>
              <a:gd name="T5" fmla="*/ 1618866 h 1617345"/>
              <a:gd name="T6" fmla="*/ 324040 w 768350"/>
              <a:gd name="T7" fmla="*/ 1618866 h 1617345"/>
              <a:gd name="T8" fmla="*/ 324040 w 768350"/>
              <a:gd name="T9" fmla="*/ 0 h 1617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350"/>
              <a:gd name="T16" fmla="*/ 0 h 1617345"/>
              <a:gd name="T17" fmla="*/ 768350 w 768350"/>
              <a:gd name="T18" fmla="*/ 1617345 h 16173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350" h="1617345">
                <a:moveTo>
                  <a:pt x="768096" y="0"/>
                </a:moveTo>
                <a:lnTo>
                  <a:pt x="0" y="0"/>
                </a:lnTo>
                <a:lnTo>
                  <a:pt x="0" y="1616964"/>
                </a:lnTo>
                <a:lnTo>
                  <a:pt x="768096" y="1616964"/>
                </a:lnTo>
                <a:lnTo>
                  <a:pt x="768096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7" name="object 9"/>
          <p:cNvSpPr>
            <a:spLocks/>
          </p:cNvSpPr>
          <p:nvPr/>
        </p:nvSpPr>
        <p:spPr bwMode="auto">
          <a:xfrm>
            <a:off x="7231063" y="3927475"/>
            <a:ext cx="577850" cy="971550"/>
          </a:xfrm>
          <a:custGeom>
            <a:avLst/>
            <a:gdLst>
              <a:gd name="T0" fmla="*/ 325828 w 768350"/>
              <a:gd name="T1" fmla="*/ 0 h 970914"/>
              <a:gd name="T2" fmla="*/ 0 w 768350"/>
              <a:gd name="T3" fmla="*/ 0 h 970914"/>
              <a:gd name="T4" fmla="*/ 0 w 768350"/>
              <a:gd name="T5" fmla="*/ 974610 h 970914"/>
              <a:gd name="T6" fmla="*/ 325828 w 768350"/>
              <a:gd name="T7" fmla="*/ 974610 h 970914"/>
              <a:gd name="T8" fmla="*/ 325828 w 768350"/>
              <a:gd name="T9" fmla="*/ 0 h 9709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350"/>
              <a:gd name="T16" fmla="*/ 0 h 970914"/>
              <a:gd name="T17" fmla="*/ 768350 w 768350"/>
              <a:gd name="T18" fmla="*/ 970914 h 9709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350" h="970914">
                <a:moveTo>
                  <a:pt x="768096" y="0"/>
                </a:moveTo>
                <a:lnTo>
                  <a:pt x="0" y="0"/>
                </a:lnTo>
                <a:lnTo>
                  <a:pt x="0" y="970788"/>
                </a:lnTo>
                <a:lnTo>
                  <a:pt x="768096" y="970788"/>
                </a:lnTo>
                <a:lnTo>
                  <a:pt x="768096" y="0"/>
                </a:lnTo>
                <a:close/>
              </a:path>
            </a:pathLst>
          </a:custGeom>
          <a:solidFill>
            <a:srgbClr val="00196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8" name="object 10"/>
          <p:cNvSpPr>
            <a:spLocks/>
          </p:cNvSpPr>
          <p:nvPr/>
        </p:nvSpPr>
        <p:spPr bwMode="auto">
          <a:xfrm>
            <a:off x="4640263" y="4329113"/>
            <a:ext cx="577850" cy="569912"/>
          </a:xfrm>
          <a:custGeom>
            <a:avLst/>
            <a:gdLst>
              <a:gd name="T0" fmla="*/ 323256 w 769620"/>
              <a:gd name="T1" fmla="*/ 0 h 568960"/>
              <a:gd name="T2" fmla="*/ 0 w 769620"/>
              <a:gd name="T3" fmla="*/ 0 h 568960"/>
              <a:gd name="T4" fmla="*/ 0 w 769620"/>
              <a:gd name="T5" fmla="*/ 574183 h 568960"/>
              <a:gd name="T6" fmla="*/ 323256 w 769620"/>
              <a:gd name="T7" fmla="*/ 574183 h 568960"/>
              <a:gd name="T8" fmla="*/ 323256 w 769620"/>
              <a:gd name="T9" fmla="*/ 0 h 568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9620"/>
              <a:gd name="T16" fmla="*/ 0 h 568960"/>
              <a:gd name="T17" fmla="*/ 769620 w 769620"/>
              <a:gd name="T18" fmla="*/ 568960 h 568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9620" h="568960">
                <a:moveTo>
                  <a:pt x="769619" y="0"/>
                </a:moveTo>
                <a:lnTo>
                  <a:pt x="0" y="0"/>
                </a:lnTo>
                <a:lnTo>
                  <a:pt x="0" y="568452"/>
                </a:lnTo>
                <a:lnTo>
                  <a:pt x="769619" y="568452"/>
                </a:lnTo>
                <a:lnTo>
                  <a:pt x="769619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9" name="object 11"/>
          <p:cNvSpPr>
            <a:spLocks/>
          </p:cNvSpPr>
          <p:nvPr/>
        </p:nvSpPr>
        <p:spPr bwMode="auto">
          <a:xfrm>
            <a:off x="6240463" y="2982913"/>
            <a:ext cx="576262" cy="1916112"/>
          </a:xfrm>
          <a:custGeom>
            <a:avLst/>
            <a:gdLst>
              <a:gd name="T0" fmla="*/ 324040 w 768350"/>
              <a:gd name="T1" fmla="*/ 0 h 1915795"/>
              <a:gd name="T2" fmla="*/ 0 w 768350"/>
              <a:gd name="T3" fmla="*/ 0 h 1915795"/>
              <a:gd name="T4" fmla="*/ 0 w 768350"/>
              <a:gd name="T5" fmla="*/ 1917570 h 1915795"/>
              <a:gd name="T6" fmla="*/ 324040 w 768350"/>
              <a:gd name="T7" fmla="*/ 1917570 h 1915795"/>
              <a:gd name="T8" fmla="*/ 324040 w 768350"/>
              <a:gd name="T9" fmla="*/ 0 h 1915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350"/>
              <a:gd name="T16" fmla="*/ 0 h 1915795"/>
              <a:gd name="T17" fmla="*/ 768350 w 768350"/>
              <a:gd name="T18" fmla="*/ 1915795 h 19157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350" h="1915795">
                <a:moveTo>
                  <a:pt x="768096" y="0"/>
                </a:moveTo>
                <a:lnTo>
                  <a:pt x="0" y="0"/>
                </a:lnTo>
                <a:lnTo>
                  <a:pt x="0" y="1915668"/>
                </a:lnTo>
                <a:lnTo>
                  <a:pt x="768096" y="1915668"/>
                </a:lnTo>
                <a:lnTo>
                  <a:pt x="768096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0" name="object 12"/>
          <p:cNvSpPr>
            <a:spLocks/>
          </p:cNvSpPr>
          <p:nvPr/>
        </p:nvSpPr>
        <p:spPr bwMode="auto">
          <a:xfrm>
            <a:off x="7837488" y="4241800"/>
            <a:ext cx="576262" cy="657225"/>
          </a:xfrm>
          <a:custGeom>
            <a:avLst/>
            <a:gdLst>
              <a:gd name="T0" fmla="*/ 324040 w 768350"/>
              <a:gd name="T1" fmla="*/ 0 h 657225"/>
              <a:gd name="T2" fmla="*/ 0 w 768350"/>
              <a:gd name="T3" fmla="*/ 0 h 657225"/>
              <a:gd name="T4" fmla="*/ 0 w 768350"/>
              <a:gd name="T5" fmla="*/ 656843 h 657225"/>
              <a:gd name="T6" fmla="*/ 324040 w 768350"/>
              <a:gd name="T7" fmla="*/ 656843 h 657225"/>
              <a:gd name="T8" fmla="*/ 324040 w 768350"/>
              <a:gd name="T9" fmla="*/ 0 h 657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350"/>
              <a:gd name="T16" fmla="*/ 0 h 657225"/>
              <a:gd name="T17" fmla="*/ 768350 w 768350"/>
              <a:gd name="T18" fmla="*/ 657225 h 657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350" h="657225">
                <a:moveTo>
                  <a:pt x="768096" y="0"/>
                </a:moveTo>
                <a:lnTo>
                  <a:pt x="0" y="0"/>
                </a:lnTo>
                <a:lnTo>
                  <a:pt x="0" y="656843"/>
                </a:lnTo>
                <a:lnTo>
                  <a:pt x="768096" y="656843"/>
                </a:lnTo>
                <a:lnTo>
                  <a:pt x="768096" y="0"/>
                </a:lnTo>
                <a:close/>
              </a:path>
            </a:pathLst>
          </a:custGeom>
          <a:solidFill>
            <a:srgbClr val="009F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1" name="object 13"/>
          <p:cNvSpPr>
            <a:spLocks/>
          </p:cNvSpPr>
          <p:nvPr/>
        </p:nvSpPr>
        <p:spPr bwMode="auto">
          <a:xfrm>
            <a:off x="3827463" y="4897438"/>
            <a:ext cx="4794250" cy="0"/>
          </a:xfrm>
          <a:custGeom>
            <a:avLst/>
            <a:gdLst>
              <a:gd name="T0" fmla="*/ 0 w 6391909"/>
              <a:gd name="T1" fmla="*/ 2695766 w 6391909"/>
              <a:gd name="T2" fmla="*/ 0 60000 65536"/>
              <a:gd name="T3" fmla="*/ 0 60000 65536"/>
              <a:gd name="T4" fmla="*/ 0 w 6391909"/>
              <a:gd name="T5" fmla="*/ 6391909 w 639190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91909">
                <a:moveTo>
                  <a:pt x="0" y="0"/>
                </a:moveTo>
                <a:lnTo>
                  <a:pt x="6391656" y="0"/>
                </a:lnTo>
              </a:path>
            </a:pathLst>
          </a:custGeom>
          <a:noFill/>
          <a:ln w="9144">
            <a:solidFill>
              <a:srgbClr val="00196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4246563" y="5003800"/>
            <a:ext cx="760412" cy="1666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001965"/>
                </a:solidFill>
                <a:latin typeface="Verdana"/>
                <a:cs typeface="Verdana"/>
              </a:rPr>
              <a:t>Decreasing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072" name="object 16"/>
          <p:cNvSpPr txBox="1">
            <a:spLocks noChangeArrowheads="1"/>
          </p:cNvSpPr>
          <p:nvPr/>
        </p:nvSpPr>
        <p:spPr bwMode="auto">
          <a:xfrm>
            <a:off x="5634038" y="4922838"/>
            <a:ext cx="11176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301625">
              <a:lnSpc>
                <a:spcPct val="139000"/>
              </a:lnSpc>
              <a:spcBef>
                <a:spcPts val="100"/>
              </a:spcBef>
              <a:defRPr/>
            </a:pPr>
            <a:r>
              <a:rPr lang="en-US" altLang="en-US" sz="1050" dirty="0">
                <a:solidFill>
                  <a:srgbClr val="001965"/>
                </a:solidFill>
                <a:latin typeface="Verdana" pitchFamily="34" charset="0"/>
              </a:rPr>
              <a:t>No change  </a:t>
            </a:r>
            <a:r>
              <a:rPr lang="en-US" altLang="en-US" sz="1000" dirty="0" err="1">
                <a:solidFill>
                  <a:srgbClr val="001965"/>
                </a:solidFill>
                <a:latin typeface="Verdana" pitchFamily="34" charset="0"/>
              </a:rPr>
              <a:t>Change</a:t>
            </a:r>
            <a:r>
              <a:rPr lang="en-US" altLang="en-US" sz="1000" dirty="0">
                <a:solidFill>
                  <a:srgbClr val="001965"/>
                </a:solidFill>
                <a:latin typeface="Verdana" pitchFamily="34" charset="0"/>
              </a:rPr>
              <a:t> in HbA</a:t>
            </a:r>
            <a:r>
              <a:rPr lang="en-US" altLang="en-US" sz="1000" baseline="-22000" dirty="0">
                <a:solidFill>
                  <a:srgbClr val="001965"/>
                </a:solidFill>
                <a:latin typeface="Verdana" pitchFamily="34" charset="0"/>
              </a:rPr>
              <a:t>1c</a:t>
            </a:r>
            <a:endParaRPr lang="en-US" altLang="en-US" sz="1000" baseline="-22000" dirty="0">
              <a:latin typeface="Verdana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838" y="5003800"/>
            <a:ext cx="719137" cy="1666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001965"/>
                </a:solidFill>
                <a:latin typeface="Verdana"/>
                <a:cs typeface="Verdana"/>
              </a:rPr>
              <a:t>Increasing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6587" y="2172061"/>
            <a:ext cx="215444" cy="2380615"/>
          </a:xfrm>
          <a:prstGeom prst="rect">
            <a:avLst/>
          </a:prstGeom>
        </p:spPr>
        <p:txBody>
          <a:bodyPr vert="vert270"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Proportion of patients</a:t>
            </a:r>
            <a:r>
              <a:rPr sz="1400" spc="-120" dirty="0">
                <a:solidFill>
                  <a:srgbClr val="00196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1965"/>
                </a:solidFill>
                <a:latin typeface="Verdana"/>
                <a:cs typeface="Verdana"/>
              </a:rPr>
              <a:t>(%)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4226" name="object 19"/>
          <p:cNvSpPr txBox="1">
            <a:spLocks noChangeArrowheads="1"/>
          </p:cNvSpPr>
          <p:nvPr/>
        </p:nvSpPr>
        <p:spPr bwMode="auto">
          <a:xfrm>
            <a:off x="4065588" y="3733800"/>
            <a:ext cx="466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23825">
              <a:spcBef>
                <a:spcPts val="100"/>
              </a:spcBef>
            </a:pPr>
            <a:r>
              <a:rPr lang="en-US" altLang="en-US" sz="800">
                <a:solidFill>
                  <a:srgbClr val="001965"/>
                </a:solidFill>
                <a:latin typeface="Verdana" pitchFamily="34" charset="0"/>
              </a:rPr>
              <a:t>17.6  </a:t>
            </a:r>
            <a:r>
              <a:rPr lang="en-US" altLang="en-US" sz="1200">
                <a:solidFill>
                  <a:srgbClr val="001965"/>
                </a:solidFill>
                <a:latin typeface="Verdana" pitchFamily="34" charset="0"/>
              </a:rPr>
              <a:t>(</a:t>
            </a:r>
            <a:r>
              <a:rPr lang="en-US" altLang="en-US" sz="800">
                <a:solidFill>
                  <a:srgbClr val="001965"/>
                </a:solidFill>
                <a:latin typeface="Verdana" pitchFamily="34" charset="0"/>
              </a:rPr>
              <a:t>12/68)</a:t>
            </a:r>
            <a:endParaRPr lang="en-US" altLang="en-US" sz="800">
              <a:latin typeface="Verdana" pitchFamily="34" charset="0"/>
            </a:endParaRPr>
          </a:p>
        </p:txBody>
      </p:sp>
      <p:sp>
        <p:nvSpPr>
          <p:cNvPr id="94227" name="object 20"/>
          <p:cNvSpPr txBox="1">
            <a:spLocks noChangeArrowheads="1"/>
          </p:cNvSpPr>
          <p:nvPr/>
        </p:nvSpPr>
        <p:spPr bwMode="auto">
          <a:xfrm>
            <a:off x="4662488" y="3924300"/>
            <a:ext cx="5413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73038">
              <a:spcBef>
                <a:spcPts val="100"/>
              </a:spcBef>
            </a:pPr>
            <a:r>
              <a:rPr lang="en-US" altLang="en-US" sz="900">
                <a:solidFill>
                  <a:srgbClr val="001965"/>
                </a:solidFill>
                <a:latin typeface="Verdana" pitchFamily="34" charset="0"/>
              </a:rPr>
              <a:t>18.1  (32/177)</a:t>
            </a:r>
            <a:endParaRPr lang="en-US" altLang="en-US" sz="900">
              <a:latin typeface="Verdana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1675" y="2840038"/>
            <a:ext cx="279400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spc="5" dirty="0">
                <a:solidFill>
                  <a:srgbClr val="001965"/>
                </a:solidFill>
                <a:latin typeface="Verdana"/>
                <a:cs typeface="Verdana"/>
              </a:rPr>
              <a:t>51</a:t>
            </a:r>
            <a:r>
              <a:rPr sz="800" spc="-5" dirty="0">
                <a:solidFill>
                  <a:srgbClr val="001965"/>
                </a:solidFill>
                <a:latin typeface="Verdana"/>
                <a:cs typeface="Verdana"/>
              </a:rPr>
              <a:t>.</a:t>
            </a:r>
            <a:r>
              <a:rPr sz="800" dirty="0">
                <a:solidFill>
                  <a:srgbClr val="001965"/>
                </a:solidFill>
                <a:latin typeface="Verdana"/>
                <a:cs typeface="Verdana"/>
              </a:rPr>
              <a:t>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8013" y="3022600"/>
            <a:ext cx="466725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5" dirty="0">
                <a:solidFill>
                  <a:srgbClr val="001965"/>
                </a:solidFill>
                <a:latin typeface="Verdana"/>
                <a:cs typeface="Verdana"/>
              </a:rPr>
              <a:t>(</a:t>
            </a:r>
            <a:r>
              <a:rPr sz="800" spc="5" dirty="0">
                <a:solidFill>
                  <a:srgbClr val="001965"/>
                </a:solidFill>
                <a:latin typeface="Verdana"/>
                <a:cs typeface="Verdana"/>
              </a:rPr>
              <a:t>35</a:t>
            </a:r>
            <a:r>
              <a:rPr sz="800" spc="-5" dirty="0">
                <a:solidFill>
                  <a:srgbClr val="001965"/>
                </a:solidFill>
                <a:latin typeface="Verdana"/>
                <a:cs typeface="Verdana"/>
              </a:rPr>
              <a:t>/</a:t>
            </a:r>
            <a:r>
              <a:rPr sz="800" spc="5" dirty="0">
                <a:solidFill>
                  <a:srgbClr val="001965"/>
                </a:solidFill>
                <a:latin typeface="Verdana"/>
                <a:cs typeface="Verdana"/>
              </a:rPr>
              <a:t>68)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4230" name="object 23"/>
          <p:cNvSpPr txBox="1">
            <a:spLocks noChangeArrowheads="1"/>
          </p:cNvSpPr>
          <p:nvPr/>
        </p:nvSpPr>
        <p:spPr bwMode="auto">
          <a:xfrm>
            <a:off x="6208713" y="2554288"/>
            <a:ext cx="6127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222250">
              <a:spcBef>
                <a:spcPts val="100"/>
              </a:spcBef>
            </a:pPr>
            <a:r>
              <a:rPr lang="en-US" altLang="en-US" sz="800">
                <a:solidFill>
                  <a:srgbClr val="001965"/>
                </a:solidFill>
                <a:latin typeface="Verdana" pitchFamily="34" charset="0"/>
              </a:rPr>
              <a:t>61.0  (108/177)</a:t>
            </a:r>
            <a:endParaRPr lang="en-US" altLang="en-US" sz="800">
              <a:latin typeface="Verdana" pitchFamily="34" charset="0"/>
            </a:endParaRPr>
          </a:p>
        </p:txBody>
      </p:sp>
      <p:sp>
        <p:nvSpPr>
          <p:cNvPr id="94231" name="object 24"/>
          <p:cNvSpPr txBox="1">
            <a:spLocks noChangeArrowheads="1"/>
          </p:cNvSpPr>
          <p:nvPr/>
        </p:nvSpPr>
        <p:spPr bwMode="auto">
          <a:xfrm>
            <a:off x="7296150" y="3505200"/>
            <a:ext cx="466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23825">
              <a:spcBef>
                <a:spcPts val="100"/>
              </a:spcBef>
            </a:pPr>
            <a:r>
              <a:rPr lang="en-US" altLang="en-US" sz="900">
                <a:solidFill>
                  <a:srgbClr val="001965"/>
                </a:solidFill>
                <a:latin typeface="Verdana" pitchFamily="34" charset="0"/>
              </a:rPr>
              <a:t>30.9  (21/68)</a:t>
            </a:r>
            <a:endParaRPr lang="en-US" altLang="en-US" sz="900">
              <a:latin typeface="Verdana" pitchFamily="34" charset="0"/>
            </a:endParaRPr>
          </a:p>
        </p:txBody>
      </p:sp>
      <p:sp>
        <p:nvSpPr>
          <p:cNvPr id="94232" name="object 25"/>
          <p:cNvSpPr txBox="1">
            <a:spLocks noChangeArrowheads="1"/>
          </p:cNvSpPr>
          <p:nvPr/>
        </p:nvSpPr>
        <p:spPr bwMode="auto">
          <a:xfrm>
            <a:off x="7862888" y="3830638"/>
            <a:ext cx="5413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73038">
              <a:spcBef>
                <a:spcPts val="100"/>
              </a:spcBef>
            </a:pPr>
            <a:r>
              <a:rPr lang="en-US" altLang="en-US" sz="800">
                <a:solidFill>
                  <a:srgbClr val="001965"/>
                </a:solidFill>
                <a:latin typeface="Verdana" pitchFamily="34" charset="0"/>
              </a:rPr>
              <a:t>20.9  (37/177)</a:t>
            </a:r>
            <a:endParaRPr lang="en-US" altLang="en-US" sz="800">
              <a:latin typeface="Verdana" pitchFamily="34" charset="0"/>
            </a:endParaRPr>
          </a:p>
        </p:txBody>
      </p:sp>
      <p:sp>
        <p:nvSpPr>
          <p:cNvPr id="94233" name="object 26"/>
          <p:cNvSpPr txBox="1">
            <a:spLocks noChangeArrowheads="1"/>
          </p:cNvSpPr>
          <p:nvPr/>
        </p:nvSpPr>
        <p:spPr bwMode="auto">
          <a:xfrm>
            <a:off x="366713" y="1343025"/>
            <a:ext cx="23272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</a:pPr>
            <a:endParaRPr lang="en-US" altLang="en-US" sz="1200" b="1">
              <a:solidFill>
                <a:srgbClr val="001965"/>
              </a:solidFill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100"/>
              </a:spcBef>
            </a:pPr>
            <a:endParaRPr lang="en-US" altLang="en-US" sz="1200" b="1">
              <a:solidFill>
                <a:srgbClr val="001965"/>
              </a:solidFill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100"/>
              </a:spcBef>
            </a:pPr>
            <a:endParaRPr lang="en-US" altLang="en-US" sz="1200" b="1">
              <a:solidFill>
                <a:srgbClr val="001965"/>
              </a:solidFill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100"/>
              </a:spcBef>
            </a:pPr>
            <a:endParaRPr lang="en-US" altLang="en-US" sz="1200" b="1">
              <a:solidFill>
                <a:srgbClr val="001965"/>
              </a:solidFill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100"/>
              </a:spcBef>
            </a:pPr>
            <a:r>
              <a:rPr lang="en-US" altLang="en-US" sz="1200" b="1">
                <a:solidFill>
                  <a:srgbClr val="001965"/>
                </a:solidFill>
                <a:latin typeface="Verdana" pitchFamily="34" charset="0"/>
              </a:rPr>
              <a:t>Of 245 patients with  4 years GH treatment</a:t>
            </a:r>
            <a:endParaRPr lang="en-US" altLang="en-US" sz="1200">
              <a:latin typeface="Verdana" pitchFamily="34" charset="0"/>
            </a:endParaRPr>
          </a:p>
          <a:p>
            <a:pPr marL="12700">
              <a:lnSpc>
                <a:spcPct val="110000"/>
              </a:lnSpc>
              <a:spcBef>
                <a:spcPts val="1200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 sz="2000">
                <a:solidFill>
                  <a:srgbClr val="331FCB"/>
                </a:solidFill>
                <a:latin typeface="Verdana" pitchFamily="34" charset="0"/>
              </a:rPr>
              <a:t>Majority (78%) had  normal HbA1c at  baseline and 85% of  these remained in the  normal range</a:t>
            </a:r>
          </a:p>
          <a:p>
            <a:pPr marL="12700">
              <a:spcBef>
                <a:spcPts val="1438"/>
              </a:spcBef>
              <a:buClr>
                <a:srgbClr val="009FDA"/>
              </a:buClr>
              <a:buFont typeface="Wingdings" pitchFamily="2" charset="2"/>
              <a:buChar char=""/>
            </a:pPr>
            <a:r>
              <a:rPr lang="en-US" altLang="en-US" sz="2000">
                <a:solidFill>
                  <a:srgbClr val="331FCB"/>
                </a:solidFill>
                <a:latin typeface="Verdana" pitchFamily="34" charset="0"/>
              </a:rPr>
              <a:t>7 developed diabetes</a:t>
            </a:r>
          </a:p>
        </p:txBody>
      </p:sp>
      <p:sp>
        <p:nvSpPr>
          <p:cNvPr id="94234" name="object 27"/>
          <p:cNvSpPr>
            <a:spLocks/>
          </p:cNvSpPr>
          <p:nvPr/>
        </p:nvSpPr>
        <p:spPr bwMode="auto">
          <a:xfrm>
            <a:off x="3827463" y="1695450"/>
            <a:ext cx="0" cy="3186113"/>
          </a:xfrm>
          <a:custGeom>
            <a:avLst/>
            <a:gdLst>
              <a:gd name="T0" fmla="*/ 3184217 h 3186429"/>
              <a:gd name="T1" fmla="*/ 0 h 3186429"/>
              <a:gd name="T2" fmla="*/ 0 60000 65536"/>
              <a:gd name="T3" fmla="*/ 0 60000 65536"/>
              <a:gd name="T4" fmla="*/ 0 h 3186429"/>
              <a:gd name="T5" fmla="*/ 3186429 h 31864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186429">
                <a:moveTo>
                  <a:pt x="0" y="318611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D3A3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object 28"/>
          <p:cNvSpPr txBox="1"/>
          <p:nvPr/>
        </p:nvSpPr>
        <p:spPr>
          <a:xfrm>
            <a:off x="346075" y="6248400"/>
            <a:ext cx="2622550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Weber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M,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Clinical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Endocrinology</a:t>
            </a:r>
            <a:r>
              <a:rPr sz="1000" spc="60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2017;86:192–8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bject 2"/>
          <p:cNvSpPr>
            <a:spLocks noGrp="1"/>
          </p:cNvSpPr>
          <p:nvPr>
            <p:ph type="title"/>
          </p:nvPr>
        </p:nvSpPr>
        <p:spPr>
          <a:xfrm>
            <a:off x="366713" y="217488"/>
            <a:ext cx="6626225" cy="952500"/>
          </a:xfrm>
        </p:spPr>
        <p:txBody>
          <a:bodyPr tIns="67945"/>
          <a:lstStyle/>
          <a:p>
            <a:pPr marL="12700" algn="ctr" eaLnBrk="1" hangingPunct="1">
              <a:lnSpc>
                <a:spcPts val="3463"/>
              </a:lnSpc>
              <a:spcBef>
                <a:spcPts val="538"/>
              </a:spcBef>
            </a:pP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 of adult data from</a:t>
            </a:r>
            <a:b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NordiNet</a:t>
            </a:r>
            <a:r>
              <a:rPr lang="en-US" altLang="en-US" sz="2400" baseline="25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US" altLang="en-US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IOS and ANSWER Program</a:t>
            </a:r>
            <a:r>
              <a:rPr lang="en-US" altLang="en-US" sz="2400" baseline="25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95235" name="object 3"/>
          <p:cNvSpPr txBox="1">
            <a:spLocks noChangeArrowheads="1"/>
          </p:cNvSpPr>
          <p:nvPr/>
        </p:nvSpPr>
        <p:spPr bwMode="auto">
          <a:xfrm>
            <a:off x="366713" y="1193800"/>
            <a:ext cx="82819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3040" rIns="0" bIns="0">
            <a:spAutoFit/>
          </a:bodyPr>
          <a:lstStyle/>
          <a:p>
            <a:pPr marL="241300" indent="-228600">
              <a:spcBef>
                <a:spcPts val="1525"/>
              </a:spcBef>
              <a:buClr>
                <a:srgbClr val="009FDA"/>
              </a:buClr>
              <a:tabLst>
                <a:tab pos="241300" algn="l"/>
              </a:tabLst>
            </a:pPr>
            <a:r>
              <a:rPr lang="en-US" altLang="en-US">
                <a:solidFill>
                  <a:srgbClr val="FF0000"/>
                </a:solidFill>
                <a:latin typeface="Verdana" pitchFamily="34" charset="0"/>
              </a:rPr>
              <a:t>In NordiNet</a:t>
            </a:r>
            <a:r>
              <a:rPr lang="en-US" altLang="en-US" baseline="24000">
                <a:solidFill>
                  <a:srgbClr val="FF0000"/>
                </a:solidFill>
                <a:latin typeface="Verdana" pitchFamily="34" charset="0"/>
              </a:rPr>
              <a:t>® </a:t>
            </a:r>
            <a:r>
              <a:rPr lang="en-US" altLang="en-US">
                <a:solidFill>
                  <a:srgbClr val="FF0000"/>
                </a:solidFill>
                <a:latin typeface="Verdana" pitchFamily="34" charset="0"/>
              </a:rPr>
              <a:t>IOS </a:t>
            </a:r>
          </a:p>
          <a:p>
            <a:pPr marL="241300" indent="-228600" algn="ctr">
              <a:spcBef>
                <a:spcPts val="1525"/>
              </a:spcBef>
              <a:buClr>
                <a:srgbClr val="009FDA"/>
              </a:buClr>
              <a:tabLst>
                <a:tab pos="241300" algn="l"/>
              </a:tabLst>
            </a:pPr>
            <a:r>
              <a:rPr lang="en-US" altLang="en-US" sz="1800" b="1">
                <a:solidFill>
                  <a:srgbClr val="00B050"/>
                </a:solidFill>
                <a:latin typeface="Verdana" pitchFamily="34" charset="0"/>
              </a:rPr>
              <a:t>Rates of SAEs, ADRs and SADRs were low in adults</a:t>
            </a:r>
            <a:endParaRPr lang="en-US" altLang="en-US" sz="1800" b="1" baseline="24000">
              <a:solidFill>
                <a:srgbClr val="00B050"/>
              </a:solidFill>
              <a:latin typeface="Verdana" pitchFamily="34" charset="0"/>
            </a:endParaRPr>
          </a:p>
          <a:p>
            <a:pPr marL="241300" indent="-228600" algn="ctr">
              <a:spcBef>
                <a:spcPts val="1200"/>
              </a:spcBef>
              <a:tabLst>
                <a:tab pos="241300" algn="l"/>
              </a:tabLst>
            </a:pPr>
            <a:r>
              <a:rPr lang="en-US" altLang="en-US" sz="1800">
                <a:solidFill>
                  <a:srgbClr val="009FDA"/>
                </a:solidFill>
                <a:latin typeface="Trebuchet MS" pitchFamily="34" charset="0"/>
              </a:rPr>
              <a:t>	</a:t>
            </a:r>
            <a:r>
              <a:rPr lang="en-US" altLang="en-US" sz="1800" b="1">
                <a:solidFill>
                  <a:srgbClr val="00B050"/>
                </a:solidFill>
                <a:latin typeface="Verdana" pitchFamily="34" charset="0"/>
              </a:rPr>
              <a:t>No new safety signals were observed</a:t>
            </a:r>
          </a:p>
          <a:p>
            <a:pPr marL="241300" indent="-228600">
              <a:spcBef>
                <a:spcPts val="25"/>
              </a:spcBef>
              <a:tabLst>
                <a:tab pos="241300" algn="l"/>
              </a:tabLst>
            </a:pP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ts val="2588"/>
              </a:lnSpc>
              <a:buClr>
                <a:srgbClr val="009FDA"/>
              </a:buClr>
              <a:tabLst>
                <a:tab pos="241300" algn="l"/>
              </a:tabLst>
            </a:pPr>
            <a:r>
              <a:rPr lang="en-US" altLang="en-US" sz="1800">
                <a:solidFill>
                  <a:srgbClr val="FF0000"/>
                </a:solidFill>
                <a:latin typeface="Verdana" pitchFamily="34" charset="0"/>
              </a:rPr>
              <a:t>In NordiNet</a:t>
            </a:r>
            <a:r>
              <a:rPr lang="en-US" altLang="en-US" sz="1800" baseline="24000">
                <a:solidFill>
                  <a:srgbClr val="FF0000"/>
                </a:solidFill>
                <a:latin typeface="Verdana" pitchFamily="34" charset="0"/>
              </a:rPr>
              <a:t>® </a:t>
            </a:r>
            <a:r>
              <a:rPr lang="en-US" altLang="en-US" sz="1800">
                <a:solidFill>
                  <a:srgbClr val="FF0000"/>
                </a:solidFill>
                <a:latin typeface="Verdana" pitchFamily="34" charset="0"/>
              </a:rPr>
              <a:t>IOS</a:t>
            </a:r>
          </a:p>
          <a:p>
            <a:pPr marL="241300" indent="-228600">
              <a:lnSpc>
                <a:spcPts val="2588"/>
              </a:lnSpc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 </a:t>
            </a:r>
            <a:r>
              <a:rPr lang="en-US" altLang="en-US" sz="1800" b="1">
                <a:solidFill>
                  <a:srgbClr val="0070C0"/>
                </a:solidFill>
                <a:latin typeface="Verdana" pitchFamily="34" charset="0"/>
              </a:rPr>
              <a:t>4 years’ GH replacement </a:t>
            </a: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therapy did not adversely  affect glucose homeostasis in the majority of adults</a:t>
            </a:r>
            <a:endParaRPr lang="en-US" altLang="en-US" sz="1800" baseline="24000">
              <a:latin typeface="Verdana" pitchFamily="34" charset="0"/>
            </a:endParaRPr>
          </a:p>
          <a:p>
            <a:pPr marL="241300" indent="-228600">
              <a:spcBef>
                <a:spcPts val="2363"/>
              </a:spcBef>
              <a:buClr>
                <a:srgbClr val="009FDA"/>
              </a:buClr>
              <a:tabLst>
                <a:tab pos="241300" algn="l"/>
              </a:tabLst>
            </a:pPr>
            <a:r>
              <a:rPr lang="en-US" altLang="en-US" sz="1800">
                <a:solidFill>
                  <a:srgbClr val="FF0000"/>
                </a:solidFill>
                <a:latin typeface="Verdana" pitchFamily="34" charset="0"/>
              </a:rPr>
              <a:t>In the ANSWER Program</a:t>
            </a:r>
            <a:r>
              <a:rPr lang="en-US" altLang="en-US" sz="1800" baseline="24000">
                <a:solidFill>
                  <a:srgbClr val="FF0000"/>
                </a:solidFill>
                <a:latin typeface="Verdana" pitchFamily="34" charset="0"/>
              </a:rPr>
              <a:t>®</a:t>
            </a:r>
          </a:p>
          <a:p>
            <a:pPr marL="241300" indent="-228600">
              <a:spcBef>
                <a:spcPts val="2363"/>
              </a:spcBef>
              <a:buClr>
                <a:srgbClr val="009FDA"/>
              </a:buClr>
              <a:buFont typeface="Wingdings" pitchFamily="2" charset="2"/>
              <a:buChar char=""/>
              <a:tabLst>
                <a:tab pos="241300" algn="l"/>
              </a:tabLst>
            </a:pPr>
            <a:r>
              <a:rPr lang="en-US" altLang="en-US" sz="1800" b="1">
                <a:solidFill>
                  <a:srgbClr val="00B050"/>
                </a:solidFill>
                <a:latin typeface="Verdana" pitchFamily="34" charset="0"/>
              </a:rPr>
              <a:t>A low incidence of ARs </a:t>
            </a:r>
            <a:r>
              <a:rPr lang="en-US" altLang="en-US" sz="1800">
                <a:solidFill>
                  <a:srgbClr val="001965"/>
                </a:solidFill>
                <a:latin typeface="Verdana" pitchFamily="34" charset="0"/>
              </a:rPr>
              <a:t>was observed  in adults with GHD</a:t>
            </a:r>
            <a:r>
              <a:rPr lang="fa-IR" altLang="en-US" sz="1800">
                <a:solidFill>
                  <a:srgbClr val="001965"/>
                </a:solidFill>
                <a:latin typeface="Verdana" pitchFamily="34" charset="0"/>
              </a:rPr>
              <a:t>  ه</a:t>
            </a:r>
            <a:endParaRPr lang="en-US" altLang="en-US" baseline="24000">
              <a:latin typeface="Verdan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488" y="6019800"/>
            <a:ext cx="5662612" cy="6270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1.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Jørgensen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J,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Endocrine Abstracts 2017;49:GP190; 2.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Weber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M,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et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al. Clinical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Endocrinology 2017;86:192–8;</a:t>
            </a:r>
            <a:endParaRPr sz="1000">
              <a:latin typeface="Verdana"/>
              <a:cs typeface="Verdana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3.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Novo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Nordisk. </a:t>
            </a:r>
            <a:r>
              <a:rPr sz="1000" dirty="0">
                <a:solidFill>
                  <a:srgbClr val="3D3A31"/>
                </a:solidFill>
                <a:latin typeface="Verdana"/>
                <a:cs typeface="Verdana"/>
              </a:rPr>
              <a:t>Available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at: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</a:rPr>
              <a:t> </a:t>
            </a:r>
            <a:r>
              <a:rPr sz="1000" u="sng" spc="-5" dirty="0">
                <a:solidFill>
                  <a:srgbClr val="D47600"/>
                </a:solidFill>
                <a:uFill>
                  <a:solidFill>
                    <a:srgbClr val="D47600"/>
                  </a:solidFill>
                </a:uFill>
                <a:latin typeface="Verdana"/>
                <a:cs typeface="Verdana"/>
                <a:hlinkClick r:id="rId3"/>
              </a:rPr>
              <a:t>http://www.novonordisk-trials.com</a:t>
            </a:r>
            <a:r>
              <a:rPr sz="1000" spc="-5" dirty="0">
                <a:solidFill>
                  <a:srgbClr val="D47600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1000" spc="-10" dirty="0">
                <a:solidFill>
                  <a:srgbClr val="3D3A31"/>
                </a:solidFill>
                <a:latin typeface="Verdana"/>
                <a:cs typeface="Verdana"/>
              </a:rPr>
              <a:t>Accessed: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1 March</a:t>
            </a:r>
            <a:r>
              <a:rPr sz="1000" spc="175" dirty="0">
                <a:solidFill>
                  <a:srgbClr val="3D3A3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3D3A31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r>
              <a:rPr lang="en-US" smtClean="0"/>
              <a:t>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solidFill>
                  <a:srgbClr val="00B050"/>
                </a:solidFill>
              </a:rPr>
              <a:t>NordiNet</a:t>
            </a:r>
            <a:r>
              <a:rPr lang="en-US" b="1" baseline="30000" smtClean="0">
                <a:solidFill>
                  <a:srgbClr val="00B050"/>
                </a:solidFill>
              </a:rPr>
              <a:t>® </a:t>
            </a:r>
            <a:r>
              <a:rPr lang="en-US" b="1" smtClean="0">
                <a:solidFill>
                  <a:srgbClr val="00B050"/>
                </a:solidFill>
              </a:rPr>
              <a:t>IOS </a:t>
            </a:r>
          </a:p>
          <a:p>
            <a:endParaRPr lang="en-US" smtClean="0"/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All types of AEs were significantly </a:t>
            </a:r>
            <a:r>
              <a:rPr lang="en-US" sz="1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higher in the high-risk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than in the low-risk group. 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increased risk of </a:t>
            </a:r>
            <a:r>
              <a:rPr lang="en-US" sz="18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mortality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in adulthood among patients in the low-risk group who were formerly treated with a GH dose greater than </a:t>
            </a:r>
            <a:r>
              <a:rPr lang="en-US" sz="1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μg/kg/day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during childhood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Such higher doses are predominantly used in children with </a:t>
            </a:r>
            <a:r>
              <a:rPr lang="en-US" sz="1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SGA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who, as a group, may have an inborn risk for </a:t>
            </a:r>
            <a:r>
              <a:rPr lang="en-US" sz="1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cardiovascular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disorders and may also suffer from </a:t>
            </a:r>
            <a:r>
              <a:rPr lang="en-US" sz="1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genetic disorder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972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/>
              <a:t>French </a:t>
            </a:r>
            <a:r>
              <a:rPr lang="en-US" smtClean="0"/>
              <a:t>SAGhE                       6928 adult</a:t>
            </a:r>
          </a:p>
          <a:p>
            <a:endParaRPr lang="en-US" smtClean="0"/>
          </a:p>
          <a:p>
            <a:pPr lvl="1"/>
            <a:r>
              <a:rPr lang="en-US" sz="2000" smtClean="0"/>
              <a:t>There was </a:t>
            </a:r>
            <a:r>
              <a:rPr lang="en-US" sz="2000" smtClean="0">
                <a:solidFill>
                  <a:srgbClr val="00B050"/>
                </a:solidFill>
              </a:rPr>
              <a:t>a 6.7-fold increase in deaths </a:t>
            </a:r>
            <a:r>
              <a:rPr lang="en-US" sz="2000" smtClean="0"/>
              <a:t>related to cerebral or </a:t>
            </a:r>
            <a:r>
              <a:rPr lang="en-US" sz="2000" smtClean="0">
                <a:solidFill>
                  <a:srgbClr val="FF0000"/>
                </a:solidFill>
              </a:rPr>
              <a:t>Subarachnoid hemorrhage</a:t>
            </a:r>
            <a:r>
              <a:rPr lang="en-US" sz="2000" i="1" smtClean="0">
                <a:solidFill>
                  <a:srgbClr val="FF0000"/>
                </a:solidFill>
              </a:rPr>
              <a:t> </a:t>
            </a:r>
            <a:endParaRPr lang="en-US" sz="2000" smtClean="0">
              <a:solidFill>
                <a:srgbClr val="FF0000"/>
              </a:solidFill>
            </a:endParaRPr>
          </a:p>
          <a:p>
            <a:r>
              <a:rPr lang="en-US" sz="2000" smtClean="0"/>
              <a:t>There was a significant</a:t>
            </a:r>
            <a:r>
              <a:rPr lang="en-US" sz="2000" smtClean="0">
                <a:solidFill>
                  <a:srgbClr val="FF0000"/>
                </a:solidFill>
              </a:rPr>
              <a:t>, </a:t>
            </a:r>
            <a:r>
              <a:rPr lang="en-US" sz="2000" b="1" smtClean="0">
                <a:solidFill>
                  <a:srgbClr val="FF0000"/>
                </a:solidFill>
              </a:rPr>
              <a:t>5-fold increase </a:t>
            </a:r>
            <a:r>
              <a:rPr lang="en-US" sz="2000" smtClean="0"/>
              <a:t>in the number of deaths due to </a:t>
            </a:r>
            <a:r>
              <a:rPr lang="en-US" sz="2000" b="1" smtClean="0">
                <a:solidFill>
                  <a:srgbClr val="00B050"/>
                </a:solidFill>
              </a:rPr>
              <a:t>bone tumors , osteosarcoma, Ewing tumor</a:t>
            </a:r>
          </a:p>
          <a:p>
            <a:r>
              <a:rPr lang="en-US" sz="2000" b="1" smtClean="0">
                <a:solidFill>
                  <a:srgbClr val="00B0F0"/>
                </a:solidFill>
              </a:rPr>
              <a:t>Height SDS below 3 SD</a:t>
            </a:r>
            <a:r>
              <a:rPr lang="en-US" sz="2000" smtClean="0"/>
              <a:t>, had a higher risk of mortality (CAD)</a:t>
            </a:r>
          </a:p>
          <a:p>
            <a:r>
              <a:rPr lang="en-US" sz="2000" smtClean="0"/>
              <a:t>At present </a:t>
            </a:r>
            <a:r>
              <a:rPr lang="en-US" sz="2000" b="1" smtClean="0"/>
              <a:t>the evidence </a:t>
            </a:r>
            <a:r>
              <a:rPr lang="en-US" sz="2000" b="1" smtClean="0">
                <a:solidFill>
                  <a:srgbClr val="0070C0"/>
                </a:solidFill>
              </a:rPr>
              <a:t>is insufficient to raise stroke as a concern</a:t>
            </a:r>
            <a:r>
              <a:rPr lang="en-US" sz="2000" b="1" smtClean="0"/>
              <a:t> </a:t>
            </a:r>
            <a:r>
              <a:rPr lang="en-US" sz="2000" smtClean="0"/>
              <a:t>with families before starting GH treatment in children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r>
              <a:rPr lang="en-US" smtClean="0"/>
              <a:t> 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solidFill>
                  <a:srgbClr val="00B0F0"/>
                </a:solidFill>
              </a:rPr>
              <a:t>SAGhE Belgium/Sweden/Netherlands</a:t>
            </a: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rgbClr val="00B0F0"/>
              </a:solidFill>
            </a:endParaRPr>
          </a:p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No deaths related  to cancer, bone or cardiovascular disease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Incidence and mortality risks  increase  consequent on </a:t>
            </a:r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second primary malignancies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in patients given r-hGH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cancer treatment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993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smtClean="0">
                <a:solidFill>
                  <a:srgbClr val="00B0F0"/>
                </a:solidFill>
              </a:rPr>
              <a:t>SAGhE</a:t>
            </a:r>
            <a:endParaRPr lang="en-US" sz="280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Hodgkin lymphoma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incidence increased significantly with longer follow-up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In patients without cancer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The data overall suggest that GH treatment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 not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substantially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leukaemia ris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in patients </a:t>
            </a:r>
            <a:r>
              <a:rPr lang="en-US" sz="2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without prior high risk </a:t>
            </a:r>
          </a:p>
          <a:p>
            <a:r>
              <a:rPr lang="en-US" sz="2400" b="1" smtClean="0">
                <a:solidFill>
                  <a:srgbClr val="00B0F0"/>
                </a:solidFill>
              </a:rPr>
              <a:t>Bladder cancers </a:t>
            </a:r>
            <a:r>
              <a:rPr lang="en-US" sz="2400" b="1" smtClean="0"/>
              <a:t>was </a:t>
            </a:r>
            <a:r>
              <a:rPr lang="en-US" sz="2400" smtClean="0"/>
              <a:t>incidence significantly raised in GH-treated patients </a:t>
            </a:r>
            <a:r>
              <a:rPr lang="en-US" sz="2400" smtClean="0">
                <a:solidFill>
                  <a:srgbClr val="00B050"/>
                </a:solidFill>
              </a:rPr>
              <a:t>without previous cancer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b="1" smtClean="0"/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solidFill>
                  <a:srgbClr val="00B0F0"/>
                </a:solidFill>
              </a:rPr>
              <a:t>Standard mortality rate </a:t>
            </a:r>
            <a:endParaRPr lang="en-US" smtClean="0"/>
          </a:p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for  serious non–GH-deficient conditions                    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2.57</a:t>
            </a:r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for patients with organic GHD with history of malignant neoplasia                                                                           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SMR, 6.97</a:t>
            </a:r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Many of the disorders treated with GH have an </a:t>
            </a:r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inherently increased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mortality risk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101379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Risk factors associated with the occurrence of second neoplasm</a:t>
            </a:r>
          </a:p>
          <a:p>
            <a:r>
              <a:rPr lang="en-US" sz="28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sex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Radiation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Alkylating agent (topoisomerase II inhibitors)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Genetic</a:t>
            </a:r>
          </a:p>
          <a:p>
            <a:endParaRPr lang="en-US" sz="2800" b="1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The relative risk of recurrence or death was not increased for any of the major cancer </a:t>
            </a:r>
            <a:endParaRPr lang="en-US" sz="2800" b="1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41300" indent="-2286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altLang="en-US" sz="1600" dirty="0" smtClean="0">
                <a:solidFill>
                  <a:srgbClr val="001965"/>
                </a:solidFill>
                <a:latin typeface="Verdana" pitchFamily="34" charset="0"/>
              </a:rPr>
              <a:t>Data from the recently completed </a:t>
            </a:r>
            <a:r>
              <a:rPr lang="en-US" altLang="en-US" sz="1600" dirty="0" err="1" smtClean="0">
                <a:solidFill>
                  <a:srgbClr val="001965"/>
                </a:solidFill>
                <a:latin typeface="Verdana" pitchFamily="34" charset="0"/>
              </a:rPr>
              <a:t>NordiNet</a:t>
            </a:r>
            <a:r>
              <a:rPr lang="en-US" altLang="en-US" sz="1600" baseline="24000" dirty="0" smtClean="0">
                <a:solidFill>
                  <a:srgbClr val="001965"/>
                </a:solidFill>
                <a:latin typeface="Verdana" pitchFamily="34" charset="0"/>
              </a:rPr>
              <a:t>® </a:t>
            </a:r>
            <a:r>
              <a:rPr lang="en-US" altLang="en-US" sz="1600" dirty="0" smtClean="0">
                <a:solidFill>
                  <a:srgbClr val="001965"/>
                </a:solidFill>
                <a:latin typeface="Verdana" pitchFamily="34" charset="0"/>
              </a:rPr>
              <a:t>IOS and</a:t>
            </a:r>
            <a:endParaRPr lang="en-US" altLang="en-US" sz="1600" dirty="0" smtClean="0">
              <a:latin typeface="Verdana" pitchFamily="34" charset="0"/>
            </a:endParaRPr>
          </a:p>
          <a:p>
            <a:pPr marL="241300" indent="-228600">
              <a:buClr>
                <a:srgbClr val="FF0000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r>
              <a:rPr lang="en-US" altLang="en-US" sz="1600" dirty="0" smtClean="0">
                <a:solidFill>
                  <a:srgbClr val="001965"/>
                </a:solidFill>
                <a:latin typeface="Verdana" pitchFamily="34" charset="0"/>
              </a:rPr>
              <a:t>ANSWER Program</a:t>
            </a:r>
            <a:r>
              <a:rPr lang="en-US" altLang="en-US" sz="1600" baseline="24000" dirty="0" smtClean="0">
                <a:solidFill>
                  <a:srgbClr val="001965"/>
                </a:solidFill>
                <a:latin typeface="Verdana" pitchFamily="34" charset="0"/>
              </a:rPr>
              <a:t>® </a:t>
            </a:r>
          </a:p>
          <a:p>
            <a:pPr marL="241300" indent="-228600">
              <a:buClr>
                <a:srgbClr val="FF0000"/>
              </a:buClr>
              <a:buFont typeface="Wingdings" pitchFamily="2" charset="2"/>
              <a:buNone/>
              <a:tabLst>
                <a:tab pos="241300" algn="l"/>
              </a:tabLst>
              <a:defRPr/>
            </a:pPr>
            <a:r>
              <a:rPr lang="en-US" altLang="en-US" sz="2800" dirty="0" smtClean="0">
                <a:solidFill>
                  <a:srgbClr val="001965"/>
                </a:solidFill>
                <a:latin typeface="Verdana" pitchFamily="34" charset="0"/>
              </a:rPr>
              <a:t>long-term  GH therapy has a good safety profile in children and adults</a:t>
            </a:r>
          </a:p>
          <a:p>
            <a:pPr marL="241300" indent="-228600">
              <a:buClr>
                <a:srgbClr val="FF0000"/>
              </a:buClr>
              <a:buFont typeface="Wingdings" pitchFamily="2" charset="2"/>
              <a:buChar char="§"/>
              <a:tabLst>
                <a:tab pos="241300" algn="l"/>
              </a:tabLst>
              <a:defRPr/>
            </a:pPr>
            <a:r>
              <a:rPr lang="en-US" altLang="en-US" sz="2800" dirty="0" smtClean="0">
                <a:solidFill>
                  <a:srgbClr val="001965"/>
                </a:solidFill>
                <a:latin typeface="Verdana" pitchFamily="34" charset="0"/>
              </a:rPr>
              <a:t>Cancer risk needs further investigation</a:t>
            </a:r>
          </a:p>
          <a:p>
            <a:pPr marL="241300" indent="-228600">
              <a:buFont typeface="Wingdings" pitchFamily="2" charset="2"/>
              <a:buNone/>
              <a:tabLst>
                <a:tab pos="241300" algn="l"/>
              </a:tabLst>
              <a:defRPr/>
            </a:pPr>
            <a:endParaRPr lang="en-US" altLang="en-US" sz="2800" dirty="0" smtClean="0">
              <a:latin typeface="Verdana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2404" name="object 4"/>
          <p:cNvSpPr>
            <a:spLocks noChangeArrowheads="1"/>
          </p:cNvSpPr>
          <p:nvPr/>
        </p:nvSpPr>
        <p:spPr bwMode="auto">
          <a:xfrm>
            <a:off x="8251825" y="5961063"/>
            <a:ext cx="755650" cy="722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Conclusion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Those </a:t>
            </a:r>
            <a:r>
              <a:rPr lang="en-US" sz="2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with syndromes, diseases,  mutations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known to be associated with an inherent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elevated risk for cancer and early mortality such as </a:t>
            </a:r>
          </a:p>
          <a:p>
            <a:pPr>
              <a:buFont typeface="Wingdings" pitchFamily="2" charset="2"/>
              <a:buNone/>
              <a:defRPr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Neurofibromatosis type 1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Fanconi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anaemia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Down syndrome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accompanied by CRI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  systemic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lupus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erythematosus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Duchenne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muscular dystrophy with cardiac involvement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Decision to start GH therapy should be carefully considered and 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discussed with families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2775</TotalTime>
  <Words>5363</Words>
  <Application>Microsoft Office PowerPoint</Application>
  <PresentationFormat>On-screen Show (4:3)</PresentationFormat>
  <Paragraphs>1093</Paragraphs>
  <Slides>107</Slides>
  <Notes>90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Blends</vt:lpstr>
      <vt:lpstr>PowerPoint Presentation</vt:lpstr>
      <vt:lpstr>    Long-term safety  &amp;Efficacy of GH treatment</vt:lpstr>
      <vt:lpstr>Overview of content</vt:lpstr>
      <vt:lpstr>PowerPoint Presentation</vt:lpstr>
      <vt:lpstr>Why do we  monitor GH therapy?</vt:lpstr>
      <vt:lpstr>GH side effect </vt:lpstr>
      <vt:lpstr>GH complication</vt:lpstr>
      <vt:lpstr>GH complication</vt:lpstr>
      <vt:lpstr>NordiNet® IOS and ANSWER Program®  adverse reactions across both registries</vt:lpstr>
      <vt:lpstr>Safety findings from NordiNet® IOS    overall results for full safety population  18000 children &amp;2000adult</vt:lpstr>
      <vt:lpstr>NordiNet® IOS interim analysis  long-term  safety findings</vt:lpstr>
      <vt:lpstr>NordiNet® IOS methodology three risk  groups</vt:lpstr>
      <vt:lpstr>PowerPoint Presentation</vt:lpstr>
      <vt:lpstr>NordiNet® IOS: highest incidence of adverse  events for children in high-risk group</vt:lpstr>
      <vt:lpstr>Is safety of childhood growth hormone therapy related to dose?  Data from a large observational study</vt:lpstr>
      <vt:lpstr>NordiNet® IOS:  incidence rates in relation  to GH dose up to first AE for children</vt:lpstr>
      <vt:lpstr>  Is safety of childhood growth hormone therapy related to dose?  Data from a large observational study</vt:lpstr>
      <vt:lpstr>  Is safety of childhood growth hormone therapy related to dose? Data from a large observational study</vt:lpstr>
      <vt:lpstr>    ANSWER Program®     ARs in children with GHD</vt:lpstr>
      <vt:lpstr>     ANSWER Program®        ARs in children with GHD</vt:lpstr>
      <vt:lpstr>ANSWER Program®  Most patients showed  increased IGF-I</vt:lpstr>
      <vt:lpstr>       ANSWER Program®  low incidence of ARs  in children born SGA</vt:lpstr>
      <vt:lpstr>ANSWER Program®        low incidence of ARs  in children with Turner    syndrome</vt:lpstr>
      <vt:lpstr>PowerPoint Presentation</vt:lpstr>
      <vt:lpstr>ANSWER Program®  </vt:lpstr>
      <vt:lpstr>SAGhE evaluated the safety and appropriateness  of GH treatment in Europe</vt:lpstr>
      <vt:lpstr>French SAGhE results                             6928 adult</vt:lpstr>
      <vt:lpstr>French SAGhE results                        6928 adult</vt:lpstr>
      <vt:lpstr> </vt:lpstr>
      <vt:lpstr>SAGhE Belgium/Sweden/Netherlands  </vt:lpstr>
      <vt:lpstr>Cancer risk in countries with high completion  of cancer registration</vt:lpstr>
      <vt:lpstr>PowerPoint Presentation</vt:lpstr>
      <vt:lpstr>Mortality in Children Receiving Growth Hormone Treatment of Growth Disorders:  Data From the Genetics and Neuroendocrinology of Short Stature International Study(GeNesis)</vt:lpstr>
      <vt:lpstr>Mortality in Children Receiving Growth Hormone Treatment of Growth Disorders:  Data From the Genetics and Neuroendocrinology of Short Stature International Study(GeNesis)</vt:lpstr>
      <vt:lpstr>Hypopituitary Control and Complications Study (HypoCCS)</vt:lpstr>
      <vt:lpstr>Mortality and morbidity: conflicting reports</vt:lpstr>
      <vt:lpstr>GH Safety Workshop 2016</vt:lpstr>
      <vt:lpstr>premature death from the circulatory system disease</vt:lpstr>
      <vt:lpstr>PowerPoint Presentation</vt:lpstr>
      <vt:lpstr>PowerPoint Presentation</vt:lpstr>
      <vt:lpstr>Question</vt:lpstr>
      <vt:lpstr>    Is there any relation between GH and cancer?</vt:lpstr>
      <vt:lpstr>Questions</vt:lpstr>
      <vt:lpstr>Questions</vt:lpstr>
      <vt:lpstr>Cancer risk In patients without cancer diagnosis  at study initiation(SAGhE ) </vt:lpstr>
      <vt:lpstr>Cancer risk In patients without cancer diagnosis  at study initiation(SAGhE )</vt:lpstr>
      <vt:lpstr>Question</vt:lpstr>
      <vt:lpstr>Cancer risks in patients treated with  GH in childhood</vt:lpstr>
      <vt:lpstr>PowerPoint Presentation</vt:lpstr>
      <vt:lpstr>PowerPoint Presentation</vt:lpstr>
      <vt:lpstr>PowerPoint Presentation</vt:lpstr>
      <vt:lpstr>Long-term data have shown GH treatment</vt:lpstr>
      <vt:lpstr>GH Safety Workshop 2016</vt:lpstr>
      <vt:lpstr>Hypopituitary Control and Complications Study (HypoCCS)</vt:lpstr>
      <vt:lpstr> Medulloblastoma &amp;Tumor recurrence</vt:lpstr>
      <vt:lpstr>Growth hormone treatment and risk of  second neoplasm in childhood cancer survivor</vt:lpstr>
      <vt:lpstr>Mortality in Children Receiving Growth Hormone Treatment of Growth Disorders:  Data From the Genetic and Neuroendocrinology of Short Stature International Study</vt:lpstr>
      <vt:lpstr>Question</vt:lpstr>
      <vt:lpstr>Risk factors associated with the occurrence of second neoplasm</vt:lpstr>
      <vt:lpstr>PowerPoint Presentation</vt:lpstr>
      <vt:lpstr>Second neoplasm is increased in children with hypopituitarism resulting from a neoplasm</vt:lpstr>
      <vt:lpstr>French SAGhE results about 6928 adult</vt:lpstr>
      <vt:lpstr>Question</vt:lpstr>
      <vt:lpstr>Use of GH therapy in patients with a background risk for cancer</vt:lpstr>
      <vt:lpstr>Difficulty in assessing the role of GH treatment in this disorder </vt:lpstr>
      <vt:lpstr>Question</vt:lpstr>
      <vt:lpstr>The relative risk of disease recurrence for GH-treated survivors  </vt:lpstr>
      <vt:lpstr>PowerPoint Presentation</vt:lpstr>
      <vt:lpstr>Question </vt:lpstr>
      <vt:lpstr>PowerPoint Presentation</vt:lpstr>
      <vt:lpstr>Acromegaly </vt:lpstr>
      <vt:lpstr>?????</vt:lpstr>
      <vt:lpstr>PowerPoint Presentation</vt:lpstr>
      <vt:lpstr>NordiNet® IOS: safety outcomes in adults</vt:lpstr>
      <vt:lpstr>NordiNet® IOS: safety outcomes in adults</vt:lpstr>
      <vt:lpstr>NordiNet® IOS:Most frequently reported AEs  in adults with GHD</vt:lpstr>
      <vt:lpstr>ANSWER Program®  low incidence of ARs  in adults with GHD</vt:lpstr>
      <vt:lpstr>Stroke, cardiovascular disease and metabolic risk</vt:lpstr>
      <vt:lpstr>Cardiovascular disease and metabolic risk</vt:lpstr>
      <vt:lpstr>Cardiovascular disease</vt:lpstr>
      <vt:lpstr>Diabetes prevalence in paediatrics  NordiNet® IOS</vt:lpstr>
      <vt:lpstr>Metabolic risk</vt:lpstr>
      <vt:lpstr>Long-term safety and efficacy of  GH treatment in Japanese short children born SGA</vt:lpstr>
      <vt:lpstr>Incidence of diabetes mellitus and impaired glucose tolerance in children and adolescents receiving growth-hormone treatment </vt:lpstr>
      <vt:lpstr>PowerPoint Presentation</vt:lpstr>
      <vt:lpstr>NordiNet® IOS prevalence of diabetes  in GH treated children</vt:lpstr>
      <vt:lpstr>NordiNet® IOS Diabetes prevalence reflects  the background risk in patient populations</vt:lpstr>
      <vt:lpstr>Summary of paediatric data from NordiNet® IOS  and ANSWER Program®</vt:lpstr>
      <vt:lpstr>Blood glucose homeostasis in adults:  NordiNet® IOS</vt:lpstr>
      <vt:lpstr>NordiNet® IOS:  No association between GH dose  and change in HbA1c after 4 years GH therapy</vt:lpstr>
      <vt:lpstr>Summary of adult data from   NordiNet® IOS and ANSWER Program®</vt:lpstr>
      <vt:lpstr>Conclusion </vt:lpstr>
      <vt:lpstr>Conclusion</vt:lpstr>
      <vt:lpstr>Conclusion </vt:lpstr>
      <vt:lpstr>Conclusion</vt:lpstr>
      <vt:lpstr>Conclusion</vt:lpstr>
      <vt:lpstr>Conclusion</vt:lpstr>
      <vt:lpstr>Conclusion</vt:lpstr>
      <vt:lpstr>Conclusion</vt:lpstr>
      <vt:lpstr>Conclusions</vt:lpstr>
      <vt:lpstr>Conclusions</vt:lpstr>
      <vt:lpstr>Conclusions</vt:lpstr>
      <vt:lpstr>Conclusions</vt:lpstr>
      <vt:lpstr>Conclusion</vt:lpstr>
      <vt:lpstr>Conclusion</vt:lpstr>
      <vt:lpstr>PowerPoint Presentation</vt:lpstr>
      <vt:lpstr>PowerPoint Presentation</vt:lpstr>
    </vt:vector>
  </TitlesOfParts>
  <Company>DJUSD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Phenylketonuria (PKU)</dc:title>
  <dc:creator>DJUSD</dc:creator>
  <cp:lastModifiedBy>USER</cp:lastModifiedBy>
  <cp:revision>113</cp:revision>
  <cp:lastPrinted>1601-01-01T00:00:00Z</cp:lastPrinted>
  <dcterms:created xsi:type="dcterms:W3CDTF">2003-05-19T15:55:56Z</dcterms:created>
  <dcterms:modified xsi:type="dcterms:W3CDTF">2019-01-29T04:52:20Z</dcterms:modified>
</cp:coreProperties>
</file>