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Lst>
  <p:notesMasterIdLst>
    <p:notesMasterId r:id="rId35"/>
  </p:notesMasterIdLst>
  <p:sldIdLst>
    <p:sldId id="496" r:id="rId2"/>
    <p:sldId id="256" r:id="rId3"/>
    <p:sldId id="453" r:id="rId4"/>
    <p:sldId id="498" r:id="rId5"/>
    <p:sldId id="499" r:id="rId6"/>
    <p:sldId id="501" r:id="rId7"/>
    <p:sldId id="515" r:id="rId8"/>
    <p:sldId id="500" r:id="rId9"/>
    <p:sldId id="516" r:id="rId10"/>
    <p:sldId id="517" r:id="rId11"/>
    <p:sldId id="518" r:id="rId12"/>
    <p:sldId id="456" r:id="rId13"/>
    <p:sldId id="520" r:id="rId14"/>
    <p:sldId id="502" r:id="rId15"/>
    <p:sldId id="503" r:id="rId16"/>
    <p:sldId id="521" r:id="rId17"/>
    <p:sldId id="504" r:id="rId18"/>
    <p:sldId id="505" r:id="rId19"/>
    <p:sldId id="513" r:id="rId20"/>
    <p:sldId id="506" r:id="rId21"/>
    <p:sldId id="507" r:id="rId22"/>
    <p:sldId id="508" r:id="rId23"/>
    <p:sldId id="509" r:id="rId24"/>
    <p:sldId id="510" r:id="rId25"/>
    <p:sldId id="511" r:id="rId26"/>
    <p:sldId id="522" r:id="rId27"/>
    <p:sldId id="524" r:id="rId28"/>
    <p:sldId id="525" r:id="rId29"/>
    <p:sldId id="526" r:id="rId30"/>
    <p:sldId id="514" r:id="rId31"/>
    <p:sldId id="512" r:id="rId32"/>
    <p:sldId id="523" r:id="rId33"/>
    <p:sldId id="495" r:id="rId3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EAEAEA"/>
    <a:srgbClr val="008000"/>
    <a:srgbClr val="FF00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90" y="-6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rtl="0"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rtl="0" eaLnBrk="1" fontAlgn="auto" hangingPunct="1">
              <a:spcBef>
                <a:spcPts val="0"/>
              </a:spcBef>
              <a:spcAft>
                <a:spcPts val="0"/>
              </a:spcAft>
              <a:defRPr sz="1200">
                <a:latin typeface="+mn-lt"/>
                <a:cs typeface="+mn-cs"/>
              </a:defRPr>
            </a:lvl1pPr>
          </a:lstStyle>
          <a:p>
            <a:pPr>
              <a:defRPr/>
            </a:pPr>
            <a:fld id="{FC8B0DEB-ADC8-4124-ABC7-D970F243C491}" type="datetimeFigureOut">
              <a:rPr lang="en-US"/>
              <a:pPr>
                <a:defRPr/>
              </a:pPr>
              <a:t>1/19/2019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itchFamily="34" charset="0"/>
              </a:defRPr>
            </a:lvl1pPr>
          </a:lstStyle>
          <a:p>
            <a:pPr>
              <a:defRPr/>
            </a:pPr>
            <a:fld id="{7B62675C-2797-4AF1-A503-8BF1AFFEF576}" type="slidenum">
              <a:rPr lang="en-US" altLang="en-US"/>
              <a:pPr>
                <a:defRPr/>
              </a:pPr>
              <a:t>‹#›</a:t>
            </a:fld>
            <a:endParaRPr lang="en-US" altLang="en-US"/>
          </a:p>
        </p:txBody>
      </p:sp>
    </p:spTree>
    <p:extLst>
      <p:ext uri="{BB962C8B-B14F-4D97-AF65-F5344CB8AC3E}">
        <p14:creationId xmlns="" xmlns:p14="http://schemas.microsoft.com/office/powerpoint/2010/main" val="16647631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1"/>
          <p:cNvGrpSpPr>
            <a:grpSpLocks/>
          </p:cNvGrpSpPr>
          <p:nvPr/>
        </p:nvGrpSpPr>
        <p:grpSpPr bwMode="auto">
          <a:xfrm>
            <a:off x="0" y="0"/>
            <a:ext cx="9144000" cy="6858000"/>
            <a:chOff x="0" y="0"/>
            <a:chExt cx="9144677" cy="6858000"/>
          </a:xfrm>
        </p:grpSpPr>
        <p:pic>
          <p:nvPicPr>
            <p:cNvPr id="5" name="Picture 12" descr="SD-PanelTitle-R1.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 name="Rectangle 5"/>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 name="Picture 14" descr="HDRibbonTitle-UniformTrim.png"/>
            <p:cNvPicPr>
              <a:picLocks noChangeAspect="1"/>
            </p:cNvPicPr>
            <p:nvPr/>
          </p:nvPicPr>
          <p:blipFill>
            <a:blip r:embed="rId3" cstate="print"/>
            <a:srcRect l="-2" r="47958"/>
            <a:stretch>
              <a:fillRect/>
            </a:stretch>
          </p:blipFill>
          <p:spPr bwMode="auto">
            <a:xfrm>
              <a:off x="0" y="3128434"/>
              <a:ext cx="1664208" cy="612648"/>
            </a:xfrm>
            <a:prstGeom prst="rect">
              <a:avLst/>
            </a:prstGeom>
            <a:noFill/>
            <a:ln w="9525">
              <a:noFill/>
              <a:miter lim="800000"/>
              <a:headEnd/>
              <a:tailEnd/>
            </a:ln>
          </p:spPr>
        </p:pic>
        <p:pic>
          <p:nvPicPr>
            <p:cNvPr id="8" name="Picture 15" descr="HDRibbonTitle-UniformTrim.png"/>
            <p:cNvPicPr>
              <a:picLocks noChangeAspect="1"/>
            </p:cNvPicPr>
            <p:nvPr/>
          </p:nvPicPr>
          <p:blipFill>
            <a:blip r:embed="rId3" cstate="print"/>
            <a:srcRect l="-2" r="47958"/>
            <a:stretch>
              <a:fillRect/>
            </a:stretch>
          </p:blipFill>
          <p:spPr bwMode="auto">
            <a:xfrm>
              <a:off x="7480469" y="3128434"/>
              <a:ext cx="1664208" cy="612648"/>
            </a:xfrm>
            <a:prstGeom prst="rect">
              <a:avLst/>
            </a:prstGeom>
            <a:noFill/>
            <a:ln w="9525">
              <a:noFill/>
              <a:miter lim="800000"/>
              <a:headEnd/>
              <a:tailEnd/>
            </a:ln>
          </p:spPr>
        </p:pic>
      </p:grpSp>
      <p:cxnSp>
        <p:nvCxnSpPr>
          <p:cNvPr id="9" name="Straight Connector 8"/>
          <p:cNvCxnSpPr/>
          <p:nvPr/>
        </p:nvCxnSpPr>
        <p:spPr>
          <a:xfrm>
            <a:off x="2019300" y="3471863"/>
            <a:ext cx="511333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3"/>
          <p:cNvSpPr>
            <a:spLocks noGrp="1"/>
          </p:cNvSpPr>
          <p:nvPr>
            <p:ph type="dt" sz="half" idx="10"/>
          </p:nvPr>
        </p:nvSpPr>
        <p:spPr>
          <a:xfrm>
            <a:off x="6065838" y="5054600"/>
            <a:ext cx="673100" cy="279400"/>
          </a:xfrm>
        </p:spPr>
        <p:txBody>
          <a:bodyPr/>
          <a:lstStyle>
            <a:lvl1pPr>
              <a:defRPr/>
            </a:lvl1pPr>
          </a:lstStyle>
          <a:p>
            <a:pPr>
              <a:defRPr/>
            </a:pPr>
            <a:fld id="{106F442E-3A15-45A7-AF4C-60E7F430C1E6}" type="datetimeFigureOut">
              <a:rPr lang="en-US"/>
              <a:pPr>
                <a:defRPr/>
              </a:pPr>
              <a:t>1/19/2019</a:t>
            </a:fld>
            <a:endParaRPr lang="en-US"/>
          </a:p>
        </p:txBody>
      </p:sp>
      <p:sp>
        <p:nvSpPr>
          <p:cNvPr id="11" name="Footer Placeholder 4"/>
          <p:cNvSpPr>
            <a:spLocks noGrp="1"/>
          </p:cNvSpPr>
          <p:nvPr>
            <p:ph type="ftr" sz="quarter" idx="11"/>
          </p:nvPr>
        </p:nvSpPr>
        <p:spPr>
          <a:xfrm>
            <a:off x="1922463" y="5054600"/>
            <a:ext cx="4064000" cy="279400"/>
          </a:xfrm>
        </p:spPr>
        <p:txBody>
          <a:bodyPr/>
          <a:lstStyle>
            <a:lvl1pPr>
              <a:defRPr/>
            </a:lvl1pPr>
          </a:lstStyle>
          <a:p>
            <a:pPr>
              <a:defRPr/>
            </a:pPr>
            <a:endParaRPr lang="en-US"/>
          </a:p>
        </p:txBody>
      </p:sp>
      <p:sp>
        <p:nvSpPr>
          <p:cNvPr id="12" name="Slide Number Placeholder 5"/>
          <p:cNvSpPr>
            <a:spLocks noGrp="1"/>
          </p:cNvSpPr>
          <p:nvPr>
            <p:ph type="sldNum" sz="quarter" idx="12"/>
          </p:nvPr>
        </p:nvSpPr>
        <p:spPr>
          <a:xfrm>
            <a:off x="6816725" y="5054600"/>
            <a:ext cx="414338" cy="279400"/>
          </a:xfrm>
        </p:spPr>
        <p:txBody>
          <a:bodyPr/>
          <a:lstStyle>
            <a:lvl1pPr>
              <a:defRPr smtClean="0"/>
            </a:lvl1pPr>
          </a:lstStyle>
          <a:p>
            <a:pPr>
              <a:defRPr/>
            </a:pPr>
            <a:fld id="{AD5AB682-9847-45E3-B72C-44E97075EC5C}"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76866" y="5382153"/>
            <a:ext cx="6798734" cy="49371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E3F0801-26A1-489F-ACC3-0DFD2A6D0999}" type="datetimeFigureOut">
              <a:rPr lang="en-US"/>
              <a:pPr>
                <a:defRPr/>
              </a:pPr>
              <a:t>1/19/2019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666481B-DD32-4A2B-A5A8-9109C9EFDF09}"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cxnSp>
        <p:nvCxnSpPr>
          <p:cNvPr id="4" name="Straight Connector 3"/>
          <p:cNvCxnSpPr/>
          <p:nvPr/>
        </p:nvCxnSpPr>
        <p:spPr>
          <a:xfrm>
            <a:off x="1277938" y="4140200"/>
            <a:ext cx="660717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06873"/>
            <a:ext cx="6798734" cy="3097860"/>
          </a:xfrm>
        </p:spPr>
        <p:txBody>
          <a:bodyP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F97CF31-4158-47F8-A576-552BE3158396}" type="datetimeFigureOut">
              <a:rPr lang="en-US"/>
              <a:pPr>
                <a:defRPr/>
              </a:pPr>
              <a:t>1/19/2019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smtClean="0"/>
            </a:lvl1pPr>
          </a:lstStyle>
          <a:p>
            <a:pPr>
              <a:defRPr/>
            </a:pPr>
            <a:fld id="{FA1C7308-403B-4711-AB6E-250978DC6955}"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849313" y="904875"/>
            <a:ext cx="457200" cy="585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sz="7200" smtClean="0"/>
              <a:t>“</a:t>
            </a:r>
          </a:p>
        </p:txBody>
      </p:sp>
      <p:sp>
        <p:nvSpPr>
          <p:cNvPr id="6" name="TextBox 5"/>
          <p:cNvSpPr txBox="1">
            <a:spLocks noChangeArrowheads="1"/>
          </p:cNvSpPr>
          <p:nvPr/>
        </p:nvSpPr>
        <p:spPr bwMode="auto">
          <a:xfrm>
            <a:off x="7634288" y="2827338"/>
            <a:ext cx="457200" cy="585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sz="7200" smtClean="0"/>
              <a:t>”</a:t>
            </a:r>
          </a:p>
        </p:txBody>
      </p:sp>
      <p:cxnSp>
        <p:nvCxnSpPr>
          <p:cNvPr id="7" name="Straight Connector 6"/>
          <p:cNvCxnSpPr/>
          <p:nvPr/>
        </p:nvCxnSpPr>
        <p:spPr>
          <a:xfrm>
            <a:off x="1277938" y="4140200"/>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334333" y="982132"/>
            <a:ext cx="6400250" cy="2370668"/>
          </a:xfrm>
        </p:spPr>
        <p:txBody>
          <a:bodyP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4"/>
          </p:nvPr>
        </p:nvSpPr>
        <p:spPr/>
        <p:txBody>
          <a:bodyPr/>
          <a:lstStyle>
            <a:lvl1pPr>
              <a:defRPr/>
            </a:lvl1pPr>
          </a:lstStyle>
          <a:p>
            <a:pPr>
              <a:defRPr/>
            </a:pPr>
            <a:fld id="{396C6BED-D32B-4C50-A0B2-F1235142DC04}" type="datetimeFigureOut">
              <a:rPr lang="en-US"/>
              <a:pPr>
                <a:defRPr/>
              </a:pPr>
              <a:t>1/19/2019</a:t>
            </a:fld>
            <a:endParaRPr lang="en-US"/>
          </a:p>
        </p:txBody>
      </p:sp>
      <p:sp>
        <p:nvSpPr>
          <p:cNvPr id="9" name="Footer Placeholder 4"/>
          <p:cNvSpPr>
            <a:spLocks noGrp="1"/>
          </p:cNvSpPr>
          <p:nvPr>
            <p:ph type="ftr" sz="quarter" idx="15"/>
          </p:nvPr>
        </p:nvSpPr>
        <p:spPr/>
        <p:txBody>
          <a:bodyPr/>
          <a:lstStyle>
            <a:lvl1pPr>
              <a:defRPr/>
            </a:lvl1pPr>
          </a:lstStyle>
          <a:p>
            <a:pPr>
              <a:defRPr/>
            </a:pPr>
            <a:endParaRPr lang="en-US"/>
          </a:p>
        </p:txBody>
      </p:sp>
      <p:sp>
        <p:nvSpPr>
          <p:cNvPr id="11" name="Slide Number Placeholder 5"/>
          <p:cNvSpPr>
            <a:spLocks noGrp="1"/>
          </p:cNvSpPr>
          <p:nvPr>
            <p:ph type="sldNum" sz="quarter" idx="16"/>
          </p:nvPr>
        </p:nvSpPr>
        <p:spPr/>
        <p:txBody>
          <a:bodyPr/>
          <a:lstStyle>
            <a:lvl1pPr>
              <a:defRPr smtClean="0"/>
            </a:lvl1pPr>
          </a:lstStyle>
          <a:p>
            <a:pPr>
              <a:defRPr/>
            </a:pPr>
            <a:fld id="{C89E8025-30FC-442E-8134-E2CFB2DD92BE}"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F1BF3BB-F831-46B1-80A2-56533A3CBF30}" type="datetimeFigureOut">
              <a:rPr lang="en-US"/>
              <a:pPr>
                <a:defRPr/>
              </a:pPr>
              <a:t>1/19/2019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38DB071-DB78-43B8-8EF8-BF6F5CFC97E3}"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877888" y="896938"/>
            <a:ext cx="457200"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sz="8000" smtClean="0"/>
              <a:t>“</a:t>
            </a:r>
          </a:p>
        </p:txBody>
      </p:sp>
      <p:sp>
        <p:nvSpPr>
          <p:cNvPr id="6" name="TextBox 5"/>
          <p:cNvSpPr txBox="1">
            <a:spLocks noChangeArrowheads="1"/>
          </p:cNvSpPr>
          <p:nvPr/>
        </p:nvSpPr>
        <p:spPr bwMode="auto">
          <a:xfrm>
            <a:off x="7650163" y="2608263"/>
            <a:ext cx="457200"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sz="8000" smtClean="0"/>
              <a:t>”</a:t>
            </a:r>
          </a:p>
        </p:txBody>
      </p:sp>
      <p:cxnSp>
        <p:nvCxnSpPr>
          <p:cNvPr id="7" name="Straight Connector 6"/>
          <p:cNvCxnSpPr/>
          <p:nvPr/>
        </p:nvCxnSpPr>
        <p:spPr>
          <a:xfrm>
            <a:off x="1277938" y="3429000"/>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09416" y="982132"/>
            <a:ext cx="6325168" cy="2243668"/>
          </a:xfrm>
        </p:spPr>
        <p:txBody>
          <a:bodyP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4"/>
          </p:nvPr>
        </p:nvSpPr>
        <p:spPr/>
        <p:txBody>
          <a:bodyPr/>
          <a:lstStyle>
            <a:lvl1pPr>
              <a:defRPr/>
            </a:lvl1pPr>
          </a:lstStyle>
          <a:p>
            <a:pPr>
              <a:defRPr/>
            </a:pPr>
            <a:fld id="{1DD545C6-2879-4133-9234-29F86833DAA6}" type="datetimeFigureOut">
              <a:rPr lang="en-US"/>
              <a:pPr>
                <a:defRPr/>
              </a:pPr>
              <a:t>1/19/2019</a:t>
            </a:fld>
            <a:endParaRPr lang="en-US"/>
          </a:p>
        </p:txBody>
      </p:sp>
      <p:sp>
        <p:nvSpPr>
          <p:cNvPr id="9" name="Footer Placeholder 4"/>
          <p:cNvSpPr>
            <a:spLocks noGrp="1"/>
          </p:cNvSpPr>
          <p:nvPr>
            <p:ph type="ftr" sz="quarter" idx="15"/>
          </p:nvPr>
        </p:nvSpPr>
        <p:spPr/>
        <p:txBody>
          <a:bodyPr/>
          <a:lstStyle>
            <a:lvl1pPr>
              <a:defRPr/>
            </a:lvl1pPr>
          </a:lstStyle>
          <a:p>
            <a:pPr>
              <a:defRPr/>
            </a:pPr>
            <a:endParaRPr lang="en-US"/>
          </a:p>
        </p:txBody>
      </p:sp>
      <p:sp>
        <p:nvSpPr>
          <p:cNvPr id="10" name="Slide Number Placeholder 5"/>
          <p:cNvSpPr>
            <a:spLocks noGrp="1"/>
          </p:cNvSpPr>
          <p:nvPr>
            <p:ph type="sldNum" sz="quarter" idx="16"/>
          </p:nvPr>
        </p:nvSpPr>
        <p:spPr/>
        <p:txBody>
          <a:bodyPr/>
          <a:lstStyle>
            <a:lvl1pPr>
              <a:defRPr smtClean="0"/>
            </a:lvl1pPr>
          </a:lstStyle>
          <a:p>
            <a:pPr>
              <a:defRPr/>
            </a:pPr>
            <a:fld id="{CB9F4971-820C-4000-8EFE-31937E58FC5F}" type="slidenum">
              <a:rPr lang="en-US" altLang="en-US"/>
              <a:pPr>
                <a:defRPr/>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cxnSp>
        <p:nvCxnSpPr>
          <p:cNvPr id="5" name="Straight Connector 4"/>
          <p:cNvCxnSpPr/>
          <p:nvPr/>
        </p:nvCxnSpPr>
        <p:spPr>
          <a:xfrm>
            <a:off x="1277938" y="3429000"/>
            <a:ext cx="660717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5" y="982131"/>
            <a:ext cx="6798734" cy="2294467"/>
          </a:xfrm>
        </p:spPr>
        <p:txBody>
          <a:bodyPr rtlCol="0">
            <a:normAutofit/>
          </a:bodyPr>
          <a:lstStyle>
            <a:lvl1pPr>
              <a:defRPr lang="en-US" sz="3200" b="0" dirty="0"/>
            </a:lvl1pPr>
          </a:lstStyle>
          <a:p>
            <a:pPr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4"/>
          </p:nvPr>
        </p:nvSpPr>
        <p:spPr/>
        <p:txBody>
          <a:bodyPr/>
          <a:lstStyle>
            <a:lvl1pPr>
              <a:defRPr/>
            </a:lvl1pPr>
          </a:lstStyle>
          <a:p>
            <a:pPr>
              <a:defRPr/>
            </a:pPr>
            <a:fld id="{D348F837-F148-44B2-AB93-27892BA36A73}" type="datetimeFigureOut">
              <a:rPr lang="en-US"/>
              <a:pPr>
                <a:defRPr/>
              </a:pPr>
              <a:t>1/19/2019</a:t>
            </a:fld>
            <a:endParaRPr lang="en-US"/>
          </a:p>
        </p:txBody>
      </p:sp>
      <p:sp>
        <p:nvSpPr>
          <p:cNvPr id="7" name="Footer Placeholder 4"/>
          <p:cNvSpPr>
            <a:spLocks noGrp="1"/>
          </p:cNvSpPr>
          <p:nvPr>
            <p:ph type="ftr" sz="quarter" idx="15"/>
          </p:nvPr>
        </p:nvSpPr>
        <p:spPr/>
        <p:txBody>
          <a:bodyPr/>
          <a:lstStyle>
            <a:lvl1pPr>
              <a:defRPr/>
            </a:lvl1pPr>
          </a:lstStyle>
          <a:p>
            <a:pPr>
              <a:defRPr/>
            </a:pPr>
            <a:endParaRPr lang="en-US"/>
          </a:p>
        </p:txBody>
      </p:sp>
      <p:sp>
        <p:nvSpPr>
          <p:cNvPr id="8" name="Slide Number Placeholder 5"/>
          <p:cNvSpPr>
            <a:spLocks noGrp="1"/>
          </p:cNvSpPr>
          <p:nvPr>
            <p:ph type="sldNum" sz="quarter" idx="16"/>
          </p:nvPr>
        </p:nvSpPr>
        <p:spPr/>
        <p:txBody>
          <a:bodyPr/>
          <a:lstStyle>
            <a:lvl1pPr>
              <a:defRPr smtClean="0"/>
            </a:lvl1pPr>
          </a:lstStyle>
          <a:p>
            <a:pPr>
              <a:defRPr/>
            </a:pPr>
            <a:fld id="{92677A38-2CC2-4C9B-9AEF-25F757E4FC93}" type="slidenum">
              <a:rPr lang="en-US" altLang="en-US"/>
              <a:pPr>
                <a:defRPr/>
              </a:pPr>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1277938" y="2354263"/>
            <a:ext cx="660717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249B0605-CEFC-442E-AC48-AC8A1D0C8EA8}" type="datetimeFigureOut">
              <a:rPr lang="en-US"/>
              <a:pPr>
                <a:defRPr/>
              </a:pPr>
              <a:t>1/19/2019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smtClean="0"/>
            </a:lvl1pPr>
          </a:lstStyle>
          <a:p>
            <a:pPr>
              <a:defRPr/>
            </a:pPr>
            <a:fld id="{6FD998DB-0215-44E0-A02F-B9D648BD4CAD}" type="slidenum">
              <a:rPr lang="en-US" altLang="en-US"/>
              <a:pPr>
                <a:defRPr/>
              </a:pPr>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cxnSp>
        <p:nvCxnSpPr>
          <p:cNvPr id="4" name="Straight Connector 3"/>
          <p:cNvCxnSpPr/>
          <p:nvPr/>
        </p:nvCxnSpPr>
        <p:spPr>
          <a:xfrm>
            <a:off x="6245225" y="906463"/>
            <a:ext cx="0" cy="4968875"/>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E9444090-0B2D-4F43-9931-5AFAFD1F6ED6}" type="datetimeFigureOut">
              <a:rPr lang="en-US"/>
              <a:pPr>
                <a:defRPr/>
              </a:pPr>
              <a:t>1/19/2019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smtClean="0"/>
            </a:lvl1pPr>
          </a:lstStyle>
          <a:p>
            <a:pPr>
              <a:defRPr/>
            </a:pPr>
            <a:fld id="{639667A7-C4EF-41AA-9E9B-2F694A977D0E}"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p:nvCxnSpPr>
        <p:spPr>
          <a:xfrm>
            <a:off x="1277938" y="2355850"/>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403AE9C8-8890-4F44-9669-EE9EDADBA40D}" type="datetimeFigureOut">
              <a:rPr lang="en-US"/>
              <a:pPr>
                <a:defRPr/>
              </a:pPr>
              <a:t>1/19/2019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smtClean="0"/>
            </a:lvl1pPr>
          </a:lstStyle>
          <a:p>
            <a:pPr>
              <a:defRPr/>
            </a:pPr>
            <a:fld id="{16EC09A1-AF96-4379-A986-82747896527E}"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1277938" y="3598863"/>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59E4C4E-F558-4745-8861-3D919462CD26}" type="datetimeFigureOut">
              <a:rPr lang="en-US"/>
              <a:pPr>
                <a:defRPr/>
              </a:pPr>
              <a:t>1/19/2019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smtClean="0"/>
            </a:lvl1pPr>
          </a:lstStyle>
          <a:p>
            <a:pPr>
              <a:defRPr/>
            </a:pPr>
            <a:fld id="{74C64670-AB1E-469A-A40B-AAD5CD78DA90}"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277938" y="2355850"/>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4"/>
          <p:cNvSpPr>
            <a:spLocks noGrp="1"/>
          </p:cNvSpPr>
          <p:nvPr>
            <p:ph type="dt" sz="half" idx="10"/>
          </p:nvPr>
        </p:nvSpPr>
        <p:spPr/>
        <p:txBody>
          <a:bodyPr/>
          <a:lstStyle>
            <a:lvl1pPr>
              <a:defRPr/>
            </a:lvl1pPr>
          </a:lstStyle>
          <a:p>
            <a:pPr>
              <a:defRPr/>
            </a:pPr>
            <a:fld id="{46F788F7-A94F-4A28-B406-724C5AA9F846}" type="datetimeFigureOut">
              <a:rPr lang="en-US"/>
              <a:pPr>
                <a:defRPr/>
              </a:pPr>
              <a:t>1/19/2019</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smtClean="0"/>
            </a:lvl1pPr>
          </a:lstStyle>
          <a:p>
            <a:pPr>
              <a:defRPr/>
            </a:pPr>
            <a:fld id="{9EB67D35-CB37-4379-8E9D-FDE1C3C5419F}"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1277938" y="2354263"/>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fld id="{59897AE7-9043-4158-A909-B882F30730C5}" type="datetimeFigureOut">
              <a:rPr lang="en-US"/>
              <a:pPr>
                <a:defRPr/>
              </a:pPr>
              <a:t>1/19/2019</a:t>
            </a:fld>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smtClean="0"/>
            </a:lvl1pPr>
          </a:lstStyle>
          <a:p>
            <a:pPr>
              <a:defRPr/>
            </a:pPr>
            <a:fld id="{41104053-C5F6-4734-AB6E-8F7FA8C94CAC}"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277938" y="2354263"/>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fld id="{9359E8C2-509B-4589-8B96-FFE29F13D886}" type="datetimeFigureOut">
              <a:rPr lang="en-US"/>
              <a:pPr>
                <a:defRPr/>
              </a:pPr>
              <a:t>1/19/2019</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smtClean="0"/>
            </a:lvl1pPr>
          </a:lstStyle>
          <a:p>
            <a:pPr>
              <a:defRPr/>
            </a:pPr>
            <a:fld id="{7D5D6E79-C2A2-4D64-ABD3-314760A0CE21}"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7E77BA1-6784-4D07-B26F-7C2D942FF684}" type="datetimeFigureOut">
              <a:rPr lang="en-US"/>
              <a:pPr>
                <a:defRPr/>
              </a:pPr>
              <a:t>1/19/2019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3F3B6C1-D502-4251-BD66-7929CDDA7B87}"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a:off x="1277938" y="2913063"/>
            <a:ext cx="23336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5DAEF67D-7FFE-41C4-A15E-16A946F20370}" type="datetimeFigureOut">
              <a:rPr lang="en-US"/>
              <a:pPr>
                <a:defRPr/>
              </a:pPr>
              <a:t>1/19/2019</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smtClean="0"/>
            </a:lvl1pPr>
          </a:lstStyle>
          <a:p>
            <a:pPr>
              <a:defRPr/>
            </a:pPr>
            <a:fld id="{337B6A0C-2A03-455B-AF18-8AADB5C8E461}"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76865" y="3255432"/>
            <a:ext cx="363220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A97AEB7-1EDE-4754-B9FA-6FB408691781}" type="datetimeFigureOut">
              <a:rPr lang="en-US"/>
              <a:pPr>
                <a:defRPr/>
              </a:pPr>
              <a:t>1/19/2019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EB1B156-3748-4118-96A3-59DAF994B5E3}"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cstate="print"/>
          <a:srcRect/>
          <a:stretch>
            <a:fillRect/>
          </a:stretch>
        </a:blip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0"/>
            <a:ext cx="9151938" cy="6858000"/>
            <a:chOff x="0" y="0"/>
            <a:chExt cx="9152467" cy="6858000"/>
          </a:xfrm>
        </p:grpSpPr>
        <p:pic>
          <p:nvPicPr>
            <p:cNvPr id="1032" name="Picture 7" descr="SD-PanelContent.png"/>
            <p:cNvPicPr>
              <a:picLocks noChangeAspect="1"/>
            </p:cNvPicPr>
            <p:nvPr/>
          </p:nvPicPr>
          <p:blipFill>
            <a:blip r:embed="rId20" cstate="print"/>
            <a:srcRect/>
            <a:stretch>
              <a:fillRect/>
            </a:stretch>
          </p:blipFill>
          <p:spPr bwMode="auto">
            <a:xfrm>
              <a:off x="0" y="0"/>
              <a:ext cx="9144000" cy="6858000"/>
            </a:xfrm>
            <a:prstGeom prst="rect">
              <a:avLst/>
            </a:prstGeom>
            <a:noFill/>
            <a:ln w="9525">
              <a:noFill/>
              <a:miter lim="800000"/>
              <a:headEnd/>
              <a:tailEnd/>
            </a:ln>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36" name="Picture 9" descr="HDRibbonContent-UniformTrim.png"/>
            <p:cNvPicPr>
              <a:picLocks noChangeAspect="1"/>
            </p:cNvPicPr>
            <p:nvPr/>
          </p:nvPicPr>
          <p:blipFill>
            <a:blip r:embed="rId21" cstate="print"/>
            <a:srcRect l="2" r="14240"/>
            <a:stretch>
              <a:fillRect/>
            </a:stretch>
          </p:blipFill>
          <p:spPr bwMode="auto">
            <a:xfrm>
              <a:off x="0" y="3128434"/>
              <a:ext cx="685800" cy="606425"/>
            </a:xfrm>
            <a:prstGeom prst="rect">
              <a:avLst/>
            </a:prstGeom>
            <a:noFill/>
            <a:ln w="9525">
              <a:noFill/>
              <a:miter lim="800000"/>
              <a:headEnd/>
              <a:tailEnd/>
            </a:ln>
          </p:spPr>
        </p:pic>
        <p:pic>
          <p:nvPicPr>
            <p:cNvPr id="1037" name="Picture 10" descr="HDRibbonContent-UniformTrim.png"/>
            <p:cNvPicPr>
              <a:picLocks noChangeAspect="1"/>
            </p:cNvPicPr>
            <p:nvPr/>
          </p:nvPicPr>
          <p:blipFill>
            <a:blip r:embed="rId21" cstate="print"/>
            <a:srcRect l="2" r="14240"/>
            <a:stretch>
              <a:fillRect/>
            </a:stretch>
          </p:blipFill>
          <p:spPr bwMode="auto">
            <a:xfrm>
              <a:off x="8466667" y="3128434"/>
              <a:ext cx="685800" cy="606425"/>
            </a:xfrm>
            <a:prstGeom prst="rect">
              <a:avLst/>
            </a:prstGeom>
            <a:noFill/>
            <a:ln w="9525">
              <a:noFill/>
              <a:miter lim="800000"/>
              <a:headEnd/>
              <a:tailEnd/>
            </a:ln>
          </p:spPr>
        </p:pic>
      </p:grpSp>
      <p:sp>
        <p:nvSpPr>
          <p:cNvPr id="1027" name="Title Placeholder 1"/>
          <p:cNvSpPr>
            <a:spLocks noGrp="1"/>
          </p:cNvSpPr>
          <p:nvPr>
            <p:ph type="title"/>
          </p:nvPr>
        </p:nvSpPr>
        <p:spPr bwMode="auto">
          <a:xfrm>
            <a:off x="1176338" y="915988"/>
            <a:ext cx="6799262" cy="13033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1176338" y="2490788"/>
            <a:ext cx="6799262" cy="3444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356350" y="5961063"/>
            <a:ext cx="1149350" cy="279400"/>
          </a:xfrm>
          <a:prstGeom prst="rect">
            <a:avLst/>
          </a:prstGeom>
        </p:spPr>
        <p:txBody>
          <a:bodyPr vert="horz" lIns="91440" tIns="45720" rIns="91440" bIns="45720" rtlCol="0" anchor="ctr"/>
          <a:lstStyle>
            <a:lvl1pPr algn="r" rtl="1" eaLnBrk="1" hangingPunct="1">
              <a:defRPr sz="1000" b="0" i="0">
                <a:solidFill>
                  <a:schemeClr val="tx1"/>
                </a:solidFill>
                <a:effectLst/>
                <a:latin typeface="+mn-lt"/>
              </a:defRPr>
            </a:lvl1pPr>
          </a:lstStyle>
          <a:p>
            <a:pPr>
              <a:defRPr/>
            </a:pPr>
            <a:fld id="{5FDE0E03-DBC9-4CF7-B7C9-E8F94C5D3C62}" type="datetimeFigureOut">
              <a:rPr lang="en-US"/>
              <a:pPr>
                <a:defRPr/>
              </a:pPr>
              <a:t>1/19/2019</a:t>
            </a:fld>
            <a:endParaRPr lang="en-US"/>
          </a:p>
        </p:txBody>
      </p:sp>
      <p:sp>
        <p:nvSpPr>
          <p:cNvPr id="5" name="Footer Placeholder 4"/>
          <p:cNvSpPr>
            <a:spLocks noGrp="1"/>
          </p:cNvSpPr>
          <p:nvPr>
            <p:ph type="ftr" sz="quarter" idx="3"/>
          </p:nvPr>
        </p:nvSpPr>
        <p:spPr>
          <a:xfrm>
            <a:off x="1176338" y="5961063"/>
            <a:ext cx="5105400" cy="279400"/>
          </a:xfrm>
          <a:prstGeom prst="rect">
            <a:avLst/>
          </a:prstGeom>
        </p:spPr>
        <p:txBody>
          <a:bodyPr vert="horz" lIns="91440" tIns="45720" rIns="91440" bIns="45720" rtlCol="0" anchor="ctr"/>
          <a:lstStyle>
            <a:lvl1pPr algn="l" rtl="1" eaLnBrk="1" hangingPunct="1">
              <a:defRPr sz="1000" b="0" i="0">
                <a:solidFill>
                  <a:schemeClr val="tx1"/>
                </a:solidFill>
                <a:effectLst/>
                <a:latin typeface="+mn-lt"/>
              </a:defRPr>
            </a:lvl1pPr>
          </a:lstStyle>
          <a:p>
            <a:pPr>
              <a:defRPr/>
            </a:pPr>
            <a:endParaRPr lang="en-US"/>
          </a:p>
        </p:txBody>
      </p:sp>
      <p:sp>
        <p:nvSpPr>
          <p:cNvPr id="6" name="Slide Number Placeholder 5"/>
          <p:cNvSpPr>
            <a:spLocks noGrp="1"/>
          </p:cNvSpPr>
          <p:nvPr>
            <p:ph type="sldNum" sz="quarter" idx="4"/>
          </p:nvPr>
        </p:nvSpPr>
        <p:spPr>
          <a:xfrm>
            <a:off x="7580313" y="5961063"/>
            <a:ext cx="395287" cy="279400"/>
          </a:xfrm>
          <a:prstGeom prst="rect">
            <a:avLst/>
          </a:prstGeom>
        </p:spPr>
        <p:txBody>
          <a:bodyPr vert="horz" wrap="square" lIns="91440" tIns="45720" rIns="91440" bIns="45720" numCol="1" anchor="ctr" anchorCtr="0" compatLnSpc="1">
            <a:prstTxWarp prst="textNoShape">
              <a:avLst/>
            </a:prstTxWarp>
          </a:bodyPr>
          <a:lstStyle>
            <a:lvl1pPr algn="r" rtl="1" eaLnBrk="1" hangingPunct="1">
              <a:defRPr sz="1000" smtClean="0">
                <a:latin typeface="Garamond" pitchFamily="18" charset="0"/>
              </a:defRPr>
            </a:lvl1pPr>
          </a:lstStyle>
          <a:p>
            <a:pPr>
              <a:defRPr/>
            </a:pPr>
            <a:fld id="{1AFD3C17-DF13-45FF-9386-781E2CC8CB8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21" r:id="rId7"/>
    <p:sldLayoutId id="2147483931" r:id="rId8"/>
    <p:sldLayoutId id="2147483922" r:id="rId9"/>
    <p:sldLayoutId id="2147483923" r:id="rId10"/>
    <p:sldLayoutId id="2147483932" r:id="rId11"/>
    <p:sldLayoutId id="2147483933" r:id="rId12"/>
    <p:sldLayoutId id="2147483924" r:id="rId13"/>
    <p:sldLayoutId id="2147483934" r:id="rId14"/>
    <p:sldLayoutId id="2147483935" r:id="rId15"/>
    <p:sldLayoutId id="2147483936" r:id="rId16"/>
    <p:sldLayoutId id="2147483937" r:id="rId17"/>
  </p:sldLayoutIdLst>
  <p:txStyles>
    <p:titleStyle>
      <a:lvl1pPr algn="ctr" defTabSz="457200" rtl="0" eaLnBrk="0" fontAlgn="base" hangingPunct="0">
        <a:spcBef>
          <a:spcPct val="0"/>
        </a:spcBef>
        <a:spcAft>
          <a:spcPct val="0"/>
        </a:spcAft>
        <a:defRPr sz="4000" kern="1200">
          <a:ln w="3175" cmpd="sng">
            <a:noFill/>
          </a:ln>
          <a:solidFill>
            <a:srgbClr val="262626"/>
          </a:solidFill>
          <a:latin typeface="+mj-lt"/>
          <a:ea typeface="+mj-ea"/>
          <a:cs typeface="+mj-cs"/>
        </a:defRPr>
      </a:lvl1pPr>
      <a:lvl2pPr algn="ctr" defTabSz="457200" rtl="0" eaLnBrk="0" fontAlgn="base" hangingPunct="0">
        <a:spcBef>
          <a:spcPct val="0"/>
        </a:spcBef>
        <a:spcAft>
          <a:spcPct val="0"/>
        </a:spcAft>
        <a:defRPr sz="4000">
          <a:solidFill>
            <a:srgbClr val="262626"/>
          </a:solidFill>
          <a:latin typeface="Garamond" panose="02020404030301010803" pitchFamily="18" charset="0"/>
        </a:defRPr>
      </a:lvl2pPr>
      <a:lvl3pPr algn="ctr" defTabSz="457200" rtl="0" eaLnBrk="0" fontAlgn="base" hangingPunct="0">
        <a:spcBef>
          <a:spcPct val="0"/>
        </a:spcBef>
        <a:spcAft>
          <a:spcPct val="0"/>
        </a:spcAft>
        <a:defRPr sz="4000">
          <a:solidFill>
            <a:srgbClr val="262626"/>
          </a:solidFill>
          <a:latin typeface="Garamond" panose="02020404030301010803" pitchFamily="18" charset="0"/>
        </a:defRPr>
      </a:lvl3pPr>
      <a:lvl4pPr algn="ctr" defTabSz="457200" rtl="0" eaLnBrk="0" fontAlgn="base" hangingPunct="0">
        <a:spcBef>
          <a:spcPct val="0"/>
        </a:spcBef>
        <a:spcAft>
          <a:spcPct val="0"/>
        </a:spcAft>
        <a:defRPr sz="4000">
          <a:solidFill>
            <a:srgbClr val="262626"/>
          </a:solidFill>
          <a:latin typeface="Garamond" panose="02020404030301010803" pitchFamily="18" charset="0"/>
        </a:defRPr>
      </a:lvl4pPr>
      <a:lvl5pPr algn="ctr" defTabSz="457200" rtl="0" eaLnBrk="0" fontAlgn="base" hangingPunct="0">
        <a:spcBef>
          <a:spcPct val="0"/>
        </a:spcBef>
        <a:spcAft>
          <a:spcPct val="0"/>
        </a:spcAft>
        <a:defRPr sz="4000">
          <a:solidFill>
            <a:srgbClr val="262626"/>
          </a:solidFill>
          <a:latin typeface="Garamond" panose="02020404030301010803"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accent1"/>
        </a:buClr>
        <a:buSzPct val="115000"/>
        <a:buFont typeface="Arial" pitchFamily="34" charset="0"/>
        <a:buChar char="•"/>
        <a:defRPr sz="2400" kern="1200">
          <a:solidFill>
            <a:srgbClr val="262626"/>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SzPct val="115000"/>
        <a:buFont typeface="Arial" pitchFamily="34" charset="0"/>
        <a:buChar char="•"/>
        <a:defRPr sz="2000" kern="1200">
          <a:solidFill>
            <a:srgbClr val="262626"/>
          </a:solidFill>
          <a:latin typeface="+mn-lt"/>
          <a:ea typeface="+mn-ea"/>
          <a:cs typeface="+mn-cs"/>
        </a:defRPr>
      </a:lvl2pPr>
      <a:lvl3pPr marL="1200150" indent="-285750" algn="l" defTabSz="457200" rtl="0" eaLnBrk="0" fontAlgn="base" hangingPunct="0">
        <a:spcBef>
          <a:spcPct val="20000"/>
        </a:spcBef>
        <a:spcAft>
          <a:spcPts val="600"/>
        </a:spcAft>
        <a:buClr>
          <a:schemeClr val="accent1"/>
        </a:buClr>
        <a:buSzPct val="115000"/>
        <a:buFont typeface="Arial" pitchFamily="34" charset="0"/>
        <a:buChar char="•"/>
        <a:defRPr kern="1200">
          <a:solidFill>
            <a:srgbClr val="262626"/>
          </a:solidFill>
          <a:latin typeface="+mn-lt"/>
          <a:ea typeface="+mn-ea"/>
          <a:cs typeface="+mn-cs"/>
        </a:defRPr>
      </a:lvl3pPr>
      <a:lvl4pPr marL="1543050" indent="-171450" algn="l" defTabSz="457200" rtl="0" eaLnBrk="0" fontAlgn="base" hangingPunct="0">
        <a:spcBef>
          <a:spcPct val="20000"/>
        </a:spcBef>
        <a:spcAft>
          <a:spcPts val="600"/>
        </a:spcAft>
        <a:buClr>
          <a:schemeClr val="accent1"/>
        </a:buClr>
        <a:buSzPct val="115000"/>
        <a:buFont typeface="Arial" pitchFamily="34" charset="0"/>
        <a:buChar char="•"/>
        <a:defRPr sz="1600" kern="1200">
          <a:solidFill>
            <a:srgbClr val="262626"/>
          </a:solidFill>
          <a:latin typeface="+mn-lt"/>
          <a:ea typeface="+mn-ea"/>
          <a:cs typeface="+mn-cs"/>
        </a:defRPr>
      </a:lvl4pPr>
      <a:lvl5pPr marL="2000250" indent="-171450" algn="l" defTabSz="457200" rtl="0" eaLnBrk="0" fontAlgn="base" hangingPunct="0">
        <a:spcBef>
          <a:spcPct val="20000"/>
        </a:spcBef>
        <a:spcAft>
          <a:spcPts val="600"/>
        </a:spcAft>
        <a:buClr>
          <a:schemeClr val="accent1"/>
        </a:buClr>
        <a:buSzPct val="115000"/>
        <a:buFont typeface="Arial" pitchFamily="34"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bmj.com/content/361/bmj.k2031" TargetMode="External"/><Relationship Id="rId2" Type="http://schemas.openxmlformats.org/officeDocument/2006/relationships/hyperlink" Target="https://justcareusa.org/one-in-three-fda-approved-drugs-have-safety-risks/"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descr="C:\Users\Elaheh\Desktop\Ax\hadis-davat-o-ghalam.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1987" name="TextBox 4"/>
          <p:cNvSpPr txBox="1">
            <a:spLocks noChangeArrowheads="1"/>
          </p:cNvSpPr>
          <p:nvPr/>
        </p:nvSpPr>
        <p:spPr bwMode="auto">
          <a:xfrm rot="19918217">
            <a:off x="-299480" y="2092471"/>
            <a:ext cx="4907757" cy="923330"/>
          </a:xfrm>
          <a:prstGeom prst="rect">
            <a:avLst/>
          </a:prstGeom>
          <a:noFill/>
          <a:ln w="9525">
            <a:noFill/>
            <a:miter lim="800000"/>
            <a:headEnd/>
            <a:tailEnd/>
          </a:ln>
        </p:spPr>
        <p:txBody>
          <a:bodyPr>
            <a:spAutoFit/>
          </a:bodyPr>
          <a:lstStyle/>
          <a:p>
            <a:pPr algn="ctr"/>
            <a:r>
              <a:rPr lang="fa-IR" sz="5400" b="1" dirty="0">
                <a:solidFill>
                  <a:srgbClr val="390D01"/>
                </a:solidFill>
                <a:latin typeface="Arabic Typesetting" pitchFamily="66" charset="-78"/>
                <a:cs typeface="B Compset" pitchFamily="2" charset="-78"/>
              </a:rPr>
              <a:t>بسم الله الرحمن </a:t>
            </a:r>
            <a:r>
              <a:rPr lang="fa-IR" sz="5400" b="1" dirty="0" smtClean="0">
                <a:solidFill>
                  <a:srgbClr val="390D01"/>
                </a:solidFill>
                <a:latin typeface="Arabic Typesetting" pitchFamily="66" charset="-78"/>
                <a:cs typeface="B Compset" pitchFamily="2" charset="-78"/>
              </a:rPr>
              <a:t>الرحیم</a:t>
            </a:r>
            <a:endParaRPr lang="fa-IR" sz="5400" b="1" dirty="0">
              <a:solidFill>
                <a:srgbClr val="390D01"/>
              </a:solidFill>
              <a:latin typeface="Arabic Typesetting" pitchFamily="66" charset="-78"/>
              <a:cs typeface="B Compset" pitchFamily="2"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1981200"/>
            <a:ext cx="6705600" cy="2677656"/>
          </a:xfrm>
          <a:prstGeom prst="rect">
            <a:avLst/>
          </a:prstGeom>
        </p:spPr>
        <p:txBody>
          <a:bodyPr wrap="square">
            <a:spAutoFit/>
          </a:bodyPr>
          <a:lstStyle/>
          <a:p>
            <a:r>
              <a:rPr lang="en-US" sz="2400" dirty="0" smtClean="0"/>
              <a:t>In the first analysis, we used </a:t>
            </a:r>
            <a:r>
              <a:rPr lang="en-US" sz="2400" dirty="0" smtClean="0"/>
              <a:t>insulin as </a:t>
            </a:r>
            <a:r>
              <a:rPr lang="en-US" sz="2400" dirty="0" smtClean="0"/>
              <a:t>a negative control </a:t>
            </a:r>
            <a:r>
              <a:rPr lang="en-US" sz="2400" dirty="0" smtClean="0"/>
              <a:t>exposure. </a:t>
            </a:r>
            <a:r>
              <a:rPr lang="en-US" sz="2400" dirty="0" smtClean="0"/>
              <a:t>Insulin is a last </a:t>
            </a:r>
            <a:r>
              <a:rPr lang="en-US" sz="2400" dirty="0" smtClean="0"/>
              <a:t>line treatment </a:t>
            </a:r>
            <a:r>
              <a:rPr lang="en-US" sz="2400" dirty="0" smtClean="0"/>
              <a:t>that has not been associated with </a:t>
            </a:r>
            <a:r>
              <a:rPr lang="en-US" sz="2400" dirty="0" smtClean="0"/>
              <a:t>incidence of </a:t>
            </a:r>
            <a:r>
              <a:rPr lang="en-US" sz="2400" dirty="0" err="1" smtClean="0"/>
              <a:t>cholangiocarcinoma</a:t>
            </a:r>
            <a:r>
              <a:rPr lang="en-US" sz="2400" dirty="0" smtClean="0"/>
              <a:t>. </a:t>
            </a:r>
            <a:r>
              <a:rPr lang="en-US" sz="2400" dirty="0" smtClean="0"/>
              <a:t>In </a:t>
            </a:r>
            <a:r>
              <a:rPr lang="en-US" sz="2400" dirty="0" smtClean="0"/>
              <a:t>the second analysis, we matched new users </a:t>
            </a:r>
            <a:r>
              <a:rPr lang="en-US" sz="2400" dirty="0" smtClean="0"/>
              <a:t>of </a:t>
            </a:r>
            <a:r>
              <a:rPr lang="en-US" sz="2400" dirty="0" err="1" smtClean="0"/>
              <a:t>incretin</a:t>
            </a:r>
            <a:r>
              <a:rPr lang="en-US" sz="2400" dirty="0" smtClean="0"/>
              <a:t> </a:t>
            </a:r>
            <a:r>
              <a:rPr lang="en-US" sz="2400" dirty="0" smtClean="0"/>
              <a:t>based drugs to new users of other second </a:t>
            </a:r>
            <a:r>
              <a:rPr lang="en-US" sz="2400" dirty="0" smtClean="0"/>
              <a:t>or third </a:t>
            </a:r>
            <a:r>
              <a:rPr lang="en-US" sz="2400" dirty="0" smtClean="0"/>
              <a:t>line </a:t>
            </a:r>
            <a:r>
              <a:rPr lang="en-US" sz="2400" dirty="0" smtClean="0"/>
              <a:t>drugs. </a:t>
            </a:r>
            <a:endParaRPr lang="en-US" sz="24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914400"/>
            <a:ext cx="7010400" cy="4154984"/>
          </a:xfrm>
          <a:prstGeom prst="rect">
            <a:avLst/>
          </a:prstGeom>
        </p:spPr>
        <p:txBody>
          <a:bodyPr wrap="square">
            <a:spAutoFit/>
          </a:bodyPr>
          <a:lstStyle/>
          <a:p>
            <a:r>
              <a:rPr lang="en-US" sz="2400" dirty="0" smtClean="0"/>
              <a:t>To further assess this association, we also conducted a post hoc </a:t>
            </a:r>
            <a:r>
              <a:rPr lang="en-US" sz="2400" dirty="0" err="1" smtClean="0">
                <a:solidFill>
                  <a:srgbClr val="92D050"/>
                </a:solidFill>
              </a:rPr>
              <a:t>pharmacovigilance</a:t>
            </a:r>
            <a:r>
              <a:rPr lang="en-US" sz="2400" dirty="0" smtClean="0"/>
              <a:t> analysis using the WHO’s global individual case safety report database, </a:t>
            </a:r>
            <a:r>
              <a:rPr lang="en-US" sz="2400" dirty="0" err="1" smtClean="0"/>
              <a:t>VigiBase</a:t>
            </a:r>
            <a:r>
              <a:rPr lang="en-US" sz="2400" dirty="0" smtClean="0"/>
              <a:t>. This database includes more than 16 million individual case safety reports from over 150 countries worldwide. we estimated the reporting odds ratios among users of DPP-4 inhibitors and GLP-1 receptor </a:t>
            </a:r>
            <a:r>
              <a:rPr lang="en-US" sz="2400" dirty="0" smtClean="0"/>
              <a:t>agonists, separately </a:t>
            </a:r>
            <a:r>
              <a:rPr lang="en-US" sz="2400" dirty="0" smtClean="0"/>
              <a:t>compared with users of </a:t>
            </a:r>
            <a:r>
              <a:rPr lang="en-US" sz="2400" dirty="0" err="1" smtClean="0"/>
              <a:t>sulfonylureas</a:t>
            </a:r>
            <a:r>
              <a:rPr lang="en-US" sz="2400" dirty="0" smtClean="0"/>
              <a:t> or </a:t>
            </a:r>
            <a:r>
              <a:rPr lang="en-US" sz="2400" dirty="0" err="1" smtClean="0"/>
              <a:t>thiazolidinediones</a:t>
            </a:r>
            <a:r>
              <a:rPr lang="en-US" sz="2400" dirty="0" smtClean="0"/>
              <a:t> (other second or third line drugs).  </a:t>
            </a:r>
            <a:r>
              <a:rPr lang="en-US" sz="2400" dirty="0" smtClean="0"/>
              <a:t>And long </a:t>
            </a:r>
            <a:r>
              <a:rPr lang="en-US" sz="2400" dirty="0" smtClean="0"/>
              <a:t>acting insulin analogues.</a:t>
            </a:r>
            <a:endParaRPr 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990600"/>
            <a:ext cx="6553200" cy="1200329"/>
          </a:xfrm>
          <a:prstGeom prst="rect">
            <a:avLst/>
          </a:prstGeom>
        </p:spPr>
        <p:txBody>
          <a:bodyPr wrap="square">
            <a:spAutoFit/>
          </a:bodyPr>
          <a:lstStyle/>
          <a:p>
            <a:r>
              <a:rPr lang="en-US" sz="2400" dirty="0" smtClean="0"/>
              <a:t>The cohort included </a:t>
            </a:r>
            <a:r>
              <a:rPr lang="en-US" sz="2400" dirty="0" smtClean="0">
                <a:solidFill>
                  <a:srgbClr val="92D050"/>
                </a:solidFill>
              </a:rPr>
              <a:t>154 162 </a:t>
            </a:r>
            <a:r>
              <a:rPr lang="en-US" sz="2400" dirty="0" smtClean="0"/>
              <a:t>patients followed for </a:t>
            </a:r>
            <a:r>
              <a:rPr lang="en-US" sz="2400" dirty="0" smtClean="0"/>
              <a:t>a median of </a:t>
            </a:r>
            <a:r>
              <a:rPr lang="en-US" sz="2400" dirty="0" smtClean="0">
                <a:solidFill>
                  <a:srgbClr val="92D050"/>
                </a:solidFill>
              </a:rPr>
              <a:t>4.6 years </a:t>
            </a:r>
            <a:r>
              <a:rPr lang="en-US" sz="2400" dirty="0" smtClean="0"/>
              <a:t>(maximum follow-up </a:t>
            </a:r>
            <a:r>
              <a:rPr lang="en-US" sz="2400" dirty="0" smtClean="0"/>
              <a:t>11.2 years</a:t>
            </a:r>
            <a:r>
              <a:rPr lang="en-US" sz="2400" dirty="0" smtClean="0"/>
              <a:t>)</a:t>
            </a:r>
            <a:endParaRPr lang="en-US" sz="2400" dirty="0"/>
          </a:p>
        </p:txBody>
      </p:sp>
      <p:sp>
        <p:nvSpPr>
          <p:cNvPr id="3" name="Rectangle 2"/>
          <p:cNvSpPr/>
          <p:nvPr/>
        </p:nvSpPr>
        <p:spPr>
          <a:xfrm>
            <a:off x="1295400" y="2286000"/>
            <a:ext cx="6553200" cy="1938992"/>
          </a:xfrm>
          <a:prstGeom prst="rect">
            <a:avLst/>
          </a:prstGeom>
        </p:spPr>
        <p:txBody>
          <a:bodyPr wrap="square">
            <a:spAutoFit/>
          </a:bodyPr>
          <a:lstStyle/>
          <a:p>
            <a:r>
              <a:rPr lang="en-US" sz="2400" dirty="0" smtClean="0"/>
              <a:t>During 614 274 person years </a:t>
            </a:r>
            <a:r>
              <a:rPr lang="en-US" sz="2400" dirty="0" smtClean="0"/>
              <a:t>of follow-up</a:t>
            </a:r>
            <a:r>
              <a:rPr lang="en-US" sz="2400" dirty="0" smtClean="0"/>
              <a:t>, 105 incident </a:t>
            </a:r>
            <a:r>
              <a:rPr lang="en-US" sz="2400" dirty="0" err="1" smtClean="0"/>
              <a:t>cholangiocarcinoma</a:t>
            </a:r>
            <a:r>
              <a:rPr lang="en-US" sz="2400" dirty="0" smtClean="0"/>
              <a:t> </a:t>
            </a:r>
            <a:r>
              <a:rPr lang="en-US" sz="2400" dirty="0" smtClean="0"/>
              <a:t>events occurred</a:t>
            </a:r>
            <a:r>
              <a:rPr lang="en-US" sz="2400" dirty="0" smtClean="0"/>
              <a:t>, yielding a crude incidence rate of </a:t>
            </a:r>
            <a:r>
              <a:rPr lang="en-US" sz="2400" dirty="0" smtClean="0">
                <a:solidFill>
                  <a:srgbClr val="92D050"/>
                </a:solidFill>
              </a:rPr>
              <a:t>17.1</a:t>
            </a:r>
            <a:r>
              <a:rPr lang="en-US" sz="2400" dirty="0" smtClean="0"/>
              <a:t> (95</a:t>
            </a:r>
            <a:r>
              <a:rPr lang="en-US" sz="2400" dirty="0" smtClean="0"/>
              <a:t>% confidence interval 14.0 to 20.7) </a:t>
            </a:r>
            <a:r>
              <a:rPr lang="en-US" sz="2400" dirty="0" smtClean="0">
                <a:solidFill>
                  <a:srgbClr val="92D050"/>
                </a:solidFill>
              </a:rPr>
              <a:t>per 100 </a:t>
            </a:r>
            <a:r>
              <a:rPr lang="en-US" sz="2400" dirty="0" smtClean="0">
                <a:solidFill>
                  <a:srgbClr val="92D050"/>
                </a:solidFill>
              </a:rPr>
              <a:t>000 </a:t>
            </a:r>
            <a:r>
              <a:rPr lang="en-US" sz="2400" dirty="0" smtClean="0"/>
              <a:t>person </a:t>
            </a:r>
            <a:r>
              <a:rPr lang="en-US" sz="2400" dirty="0" smtClean="0"/>
              <a:t>years.</a:t>
            </a:r>
            <a:endParaRPr lang="en-US" sz="2400" dirty="0"/>
          </a:p>
        </p:txBody>
      </p:sp>
      <p:sp>
        <p:nvSpPr>
          <p:cNvPr id="4" name="Rectangle 3"/>
          <p:cNvSpPr/>
          <p:nvPr/>
        </p:nvSpPr>
        <p:spPr>
          <a:xfrm>
            <a:off x="1371600" y="4267200"/>
            <a:ext cx="6400800" cy="1569660"/>
          </a:xfrm>
          <a:prstGeom prst="rect">
            <a:avLst/>
          </a:prstGeom>
        </p:spPr>
        <p:txBody>
          <a:bodyPr wrap="square">
            <a:spAutoFit/>
          </a:bodyPr>
          <a:lstStyle/>
          <a:p>
            <a:r>
              <a:rPr lang="en-US" sz="2400" dirty="0" smtClean="0"/>
              <a:t>During the study period, 32 731 (</a:t>
            </a:r>
            <a:r>
              <a:rPr lang="en-US" sz="2400" dirty="0" smtClean="0">
                <a:solidFill>
                  <a:srgbClr val="92D050"/>
                </a:solidFill>
              </a:rPr>
              <a:t>21.2%</a:t>
            </a:r>
            <a:r>
              <a:rPr lang="en-US" sz="2400" dirty="0" smtClean="0"/>
              <a:t>)</a:t>
            </a:r>
          </a:p>
          <a:p>
            <a:r>
              <a:rPr lang="en-US" sz="2400" dirty="0" smtClean="0"/>
              <a:t>participants were prescribed </a:t>
            </a:r>
            <a:r>
              <a:rPr lang="en-US" sz="2400" dirty="0" smtClean="0">
                <a:solidFill>
                  <a:srgbClr val="92D050"/>
                </a:solidFill>
              </a:rPr>
              <a:t>DPP-4 i</a:t>
            </a:r>
            <a:r>
              <a:rPr lang="en-US" sz="2400" dirty="0" smtClean="0"/>
              <a:t>nhibitors, </a:t>
            </a:r>
            <a:r>
              <a:rPr lang="en-US" sz="2400" dirty="0" smtClean="0"/>
              <a:t>6174 (</a:t>
            </a:r>
            <a:r>
              <a:rPr lang="en-US" sz="2400" dirty="0" smtClean="0">
                <a:solidFill>
                  <a:srgbClr val="92D050"/>
                </a:solidFill>
              </a:rPr>
              <a:t>4.0</a:t>
            </a:r>
            <a:r>
              <a:rPr lang="en-US" sz="2400" dirty="0" smtClean="0">
                <a:solidFill>
                  <a:srgbClr val="92D050"/>
                </a:solidFill>
              </a:rPr>
              <a:t>%</a:t>
            </a:r>
            <a:r>
              <a:rPr lang="en-US" sz="2400" dirty="0" smtClean="0"/>
              <a:t>) </a:t>
            </a:r>
            <a:r>
              <a:rPr lang="en-US" sz="2400" dirty="0" smtClean="0">
                <a:solidFill>
                  <a:srgbClr val="92D050"/>
                </a:solidFill>
              </a:rPr>
              <a:t>GLP-1</a:t>
            </a:r>
            <a:r>
              <a:rPr lang="en-US" sz="2400" dirty="0" smtClean="0"/>
              <a:t> receptor agonists, and 4450 (</a:t>
            </a:r>
            <a:r>
              <a:rPr lang="en-US" sz="2400" dirty="0" smtClean="0">
                <a:solidFill>
                  <a:srgbClr val="92D050"/>
                </a:solidFill>
              </a:rPr>
              <a:t>2.9%</a:t>
            </a:r>
            <a:r>
              <a:rPr lang="en-US" sz="2400" dirty="0" smtClean="0"/>
              <a:t>) </a:t>
            </a:r>
            <a:r>
              <a:rPr lang="en-US" sz="2400" dirty="0" smtClean="0"/>
              <a:t>both drugs</a:t>
            </a:r>
            <a:r>
              <a:rPr lang="en-US" sz="2400" dirty="0" smtClean="0"/>
              <a:t>.</a:t>
            </a:r>
            <a:endParaRPr lang="en-US" sz="2400" dirty="0"/>
          </a:p>
        </p:txBody>
      </p:sp>
    </p:spTree>
    <p:extLst>
      <p:ext uri="{BB962C8B-B14F-4D97-AF65-F5344CB8AC3E}">
        <p14:creationId xmlns="" xmlns:p14="http://schemas.microsoft.com/office/powerpoint/2010/main" val="14567109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l="24167" t="40741" r="22917" b="38518"/>
          <a:stretch>
            <a:fillRect/>
          </a:stretch>
        </p:blipFill>
        <p:spPr bwMode="auto">
          <a:xfrm>
            <a:off x="609600" y="762000"/>
            <a:ext cx="7924800" cy="213360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l="23750" t="46667" r="43750" b="28889"/>
          <a:stretch>
            <a:fillRect/>
          </a:stretch>
        </p:blipFill>
        <p:spPr bwMode="auto">
          <a:xfrm>
            <a:off x="762000" y="3657600"/>
            <a:ext cx="7620000"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066800"/>
            <a:ext cx="7162800" cy="4154984"/>
          </a:xfrm>
          <a:prstGeom prst="rect">
            <a:avLst/>
          </a:prstGeom>
        </p:spPr>
        <p:txBody>
          <a:bodyPr wrap="square">
            <a:spAutoFit/>
          </a:bodyPr>
          <a:lstStyle/>
          <a:p>
            <a:r>
              <a:rPr lang="en-US" sz="2400" dirty="0" smtClean="0"/>
              <a:t>Use of </a:t>
            </a:r>
            <a:r>
              <a:rPr lang="en-US" sz="2400" dirty="0" smtClean="0">
                <a:solidFill>
                  <a:srgbClr val="92D050"/>
                </a:solidFill>
              </a:rPr>
              <a:t>DPP- 4</a:t>
            </a:r>
            <a:r>
              <a:rPr lang="en-US" sz="2400" dirty="0" smtClean="0"/>
              <a:t> </a:t>
            </a:r>
            <a:r>
              <a:rPr lang="en-US" sz="2400" dirty="0" smtClean="0"/>
              <a:t>inhibitors was associated with </a:t>
            </a:r>
            <a:r>
              <a:rPr lang="en-US" sz="2400" dirty="0" smtClean="0"/>
              <a:t>an increased hazard </a:t>
            </a:r>
            <a:r>
              <a:rPr lang="en-US" sz="2400" dirty="0" smtClean="0"/>
              <a:t>of </a:t>
            </a:r>
            <a:r>
              <a:rPr lang="en-US" sz="2400" dirty="0" err="1" smtClean="0"/>
              <a:t>cholangiocarcinoma</a:t>
            </a:r>
            <a:r>
              <a:rPr lang="en-US" sz="2400" dirty="0" smtClean="0"/>
              <a:t> (hazard ratio </a:t>
            </a:r>
            <a:r>
              <a:rPr lang="en-US" sz="2400" dirty="0" smtClean="0">
                <a:solidFill>
                  <a:srgbClr val="92D050"/>
                </a:solidFill>
              </a:rPr>
              <a:t>1.77</a:t>
            </a:r>
            <a:r>
              <a:rPr lang="en-US" sz="2400" dirty="0" smtClean="0"/>
              <a:t>, 95</a:t>
            </a:r>
            <a:r>
              <a:rPr lang="en-US" sz="2400" dirty="0" smtClean="0"/>
              <a:t>% confidence interval 1.04 to 3.01). Use of </a:t>
            </a:r>
            <a:r>
              <a:rPr lang="en-US" sz="2400" dirty="0" smtClean="0">
                <a:solidFill>
                  <a:srgbClr val="92D050"/>
                </a:solidFill>
              </a:rPr>
              <a:t>GLP-1</a:t>
            </a:r>
            <a:r>
              <a:rPr lang="en-US" sz="2400" dirty="0" smtClean="0"/>
              <a:t> receptor </a:t>
            </a:r>
            <a:r>
              <a:rPr lang="en-US" sz="2400" dirty="0" smtClean="0"/>
              <a:t>agonists was associated with an </a:t>
            </a:r>
            <a:r>
              <a:rPr lang="en-US" sz="2400" dirty="0" smtClean="0"/>
              <a:t>increased hazard </a:t>
            </a:r>
            <a:r>
              <a:rPr lang="en-US" sz="2400" dirty="0" smtClean="0"/>
              <a:t>with a wide confidence interval (</a:t>
            </a:r>
            <a:r>
              <a:rPr lang="en-US" sz="2400" dirty="0" smtClean="0"/>
              <a:t>hazard ratio </a:t>
            </a:r>
            <a:r>
              <a:rPr lang="en-US" sz="2400" dirty="0" smtClean="0">
                <a:solidFill>
                  <a:srgbClr val="92D050"/>
                </a:solidFill>
              </a:rPr>
              <a:t>1.97</a:t>
            </a:r>
            <a:r>
              <a:rPr lang="en-US" sz="2400" dirty="0" smtClean="0"/>
              <a:t>, 0.83 to 4.66). In the </a:t>
            </a:r>
            <a:r>
              <a:rPr lang="en-US" sz="2400" dirty="0" err="1" smtClean="0"/>
              <a:t>pharmacovigilance</a:t>
            </a:r>
            <a:r>
              <a:rPr lang="en-US" sz="2400" dirty="0" smtClean="0"/>
              <a:t> analysis</a:t>
            </a:r>
            <a:r>
              <a:rPr lang="en-US" sz="2400" dirty="0" smtClean="0"/>
              <a:t>, the use of DPP-4 inhibitors and </a:t>
            </a:r>
            <a:r>
              <a:rPr lang="en-US" sz="2400" dirty="0" smtClean="0"/>
              <a:t>GLP-1 receptor </a:t>
            </a:r>
            <a:r>
              <a:rPr lang="en-US" sz="2400" dirty="0" smtClean="0"/>
              <a:t>agonists were both associated with </a:t>
            </a:r>
            <a:r>
              <a:rPr lang="en-US" sz="2400" dirty="0" smtClean="0"/>
              <a:t>increased reporting </a:t>
            </a:r>
            <a:r>
              <a:rPr lang="en-US" sz="2400" dirty="0" smtClean="0"/>
              <a:t>odds ratios for </a:t>
            </a:r>
            <a:r>
              <a:rPr lang="en-US" sz="2400" dirty="0" err="1" smtClean="0"/>
              <a:t>cholangiocarcinoma</a:t>
            </a:r>
            <a:r>
              <a:rPr lang="en-US" sz="2400" dirty="0" smtClean="0"/>
              <a:t>, compared </a:t>
            </a:r>
            <a:r>
              <a:rPr lang="en-US" sz="2400" dirty="0" smtClean="0"/>
              <a:t>with use of </a:t>
            </a:r>
            <a:r>
              <a:rPr lang="en-US" sz="2400" dirty="0" err="1" smtClean="0"/>
              <a:t>sulfonylureas</a:t>
            </a:r>
            <a:r>
              <a:rPr lang="en-US" sz="2400" dirty="0" smtClean="0"/>
              <a:t> </a:t>
            </a:r>
            <a:r>
              <a:rPr lang="en-US" sz="2400" dirty="0" smtClean="0"/>
              <a:t>or </a:t>
            </a:r>
            <a:r>
              <a:rPr lang="en-US" sz="2400" dirty="0" err="1" smtClean="0"/>
              <a:t>thiazolidinediones</a:t>
            </a:r>
            <a:r>
              <a:rPr lang="en-US" sz="2400" dirty="0" smtClean="0"/>
              <a:t>.</a:t>
            </a:r>
            <a:endParaRPr lang="en-US"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2136339"/>
            <a:ext cx="5715000" cy="2308324"/>
          </a:xfrm>
          <a:prstGeom prst="rect">
            <a:avLst/>
          </a:prstGeom>
        </p:spPr>
        <p:txBody>
          <a:bodyPr wrap="square">
            <a:spAutoFit/>
          </a:bodyPr>
          <a:lstStyle/>
          <a:p>
            <a:r>
              <a:rPr lang="en-US" sz="2400" dirty="0" smtClean="0"/>
              <a:t>Compared with use of other second or third </a:t>
            </a:r>
            <a:r>
              <a:rPr lang="en-US" sz="2400" dirty="0" smtClean="0"/>
              <a:t>line </a:t>
            </a:r>
            <a:r>
              <a:rPr lang="en-US" sz="2400" dirty="0" err="1" smtClean="0"/>
              <a:t>antidiabetic</a:t>
            </a:r>
            <a:r>
              <a:rPr lang="en-US" sz="2400" dirty="0" smtClean="0"/>
              <a:t> </a:t>
            </a:r>
            <a:r>
              <a:rPr lang="en-US" sz="2400" dirty="0" smtClean="0"/>
              <a:t>drugs, use of DPP-4 inhibitors, </a:t>
            </a:r>
            <a:r>
              <a:rPr lang="en-US" sz="2400" dirty="0" smtClean="0"/>
              <a:t>and possibly </a:t>
            </a:r>
            <a:r>
              <a:rPr lang="en-US" sz="2400" dirty="0" smtClean="0"/>
              <a:t>GLP-1 receptor agonists, might be </a:t>
            </a:r>
            <a:r>
              <a:rPr lang="en-US" sz="2400" dirty="0" smtClean="0"/>
              <a:t>associated with </a:t>
            </a:r>
            <a:r>
              <a:rPr lang="en-US" sz="2400" dirty="0" smtClean="0"/>
              <a:t>an increased risk of </a:t>
            </a:r>
            <a:r>
              <a:rPr lang="en-US" sz="2400" dirty="0" err="1" smtClean="0"/>
              <a:t>cholangiocarcinoma</a:t>
            </a:r>
            <a:r>
              <a:rPr lang="en-US" sz="2400" dirty="0" smtClean="0"/>
              <a:t> in </a:t>
            </a:r>
            <a:r>
              <a:rPr lang="en-US" sz="2400" dirty="0" smtClean="0"/>
              <a:t>adults with </a:t>
            </a:r>
            <a:r>
              <a:rPr lang="en-US" sz="2400" dirty="0" smtClean="0"/>
              <a:t>type 2 </a:t>
            </a:r>
            <a:r>
              <a:rPr lang="en-US" sz="2400" dirty="0" smtClean="0"/>
              <a:t>diabetes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3124200"/>
            <a:ext cx="6320898" cy="523220"/>
          </a:xfrm>
          <a:prstGeom prst="rect">
            <a:avLst/>
          </a:prstGeom>
        </p:spPr>
        <p:txBody>
          <a:bodyPr wrap="none">
            <a:spAutoFit/>
          </a:bodyPr>
          <a:lstStyle/>
          <a:p>
            <a:r>
              <a:rPr lang="en-US" sz="2800" b="1" dirty="0" smtClean="0"/>
              <a:t>POST MARKETING SURVEILLANCE</a:t>
            </a:r>
            <a:endParaRPr lang="en-US" sz="28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219200"/>
            <a:ext cx="7086600" cy="3785652"/>
          </a:xfrm>
          <a:prstGeom prst="rect">
            <a:avLst/>
          </a:prstGeom>
        </p:spPr>
        <p:txBody>
          <a:bodyPr wrap="square">
            <a:spAutoFit/>
          </a:bodyPr>
          <a:lstStyle/>
          <a:p>
            <a:r>
              <a:rPr lang="en-US" sz="2000" dirty="0" smtClean="0"/>
              <a:t>Many recent FDA-approved drugs and biologics turn out </a:t>
            </a:r>
            <a:r>
              <a:rPr lang="en-US" sz="2000" b="1" dirty="0" smtClean="0">
                <a:hlinkClick r:id="rId2"/>
              </a:rPr>
              <a:t>not to be safe and effective</a:t>
            </a:r>
            <a:r>
              <a:rPr lang="en-US" sz="2000" dirty="0" smtClean="0"/>
              <a:t> and eventually are taken off the market or given new warning labels. To help ensure a drug’s effects are well understood after they come to market and protect patient safety, the FDA often requires pharmaceutical companies to perform post-marketing studies. A May 2018 study published in </a:t>
            </a:r>
            <a:r>
              <a:rPr lang="en-US" sz="2000" b="1" dirty="0" smtClean="0">
                <a:hlinkClick r:id="rId3"/>
              </a:rPr>
              <a:t>BMJ</a:t>
            </a:r>
            <a:r>
              <a:rPr lang="en-US" sz="2000" dirty="0" smtClean="0"/>
              <a:t> finds that </a:t>
            </a:r>
            <a:r>
              <a:rPr lang="en-US" sz="2000" dirty="0" err="1" smtClean="0"/>
              <a:t>Pharma</a:t>
            </a:r>
            <a:r>
              <a:rPr lang="en-US" sz="2000" dirty="0" smtClean="0"/>
              <a:t> frequently does not report </a:t>
            </a:r>
            <a:r>
              <a:rPr lang="en-US" sz="2000" dirty="0" err="1" smtClean="0"/>
              <a:t>postmarketing</a:t>
            </a:r>
            <a:r>
              <a:rPr lang="en-US" sz="2000" dirty="0" smtClean="0"/>
              <a:t> studies as required. Too often, the study results are a black hole.</a:t>
            </a:r>
          </a:p>
          <a:p>
            <a:r>
              <a:rPr lang="en-US" sz="2000" dirty="0" smtClean="0"/>
              <a:t>Indeed, the BMJ research finds that </a:t>
            </a:r>
            <a:r>
              <a:rPr lang="en-US" sz="2000" dirty="0" smtClean="0"/>
              <a:t>the </a:t>
            </a:r>
            <a:r>
              <a:rPr lang="en-US" sz="2000" dirty="0" smtClean="0"/>
              <a:t>results of the </a:t>
            </a:r>
            <a:r>
              <a:rPr lang="en-US" sz="2000" dirty="0" err="1" smtClean="0"/>
              <a:t>postmarketing</a:t>
            </a:r>
            <a:r>
              <a:rPr lang="en-US" sz="2000" dirty="0" smtClean="0"/>
              <a:t> studies were not publicly available in more than one out of four instances.</a:t>
            </a:r>
            <a:endParaRPr lang="en-US" sz="2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524000"/>
            <a:ext cx="7391400" cy="3477875"/>
          </a:xfrm>
          <a:prstGeom prst="rect">
            <a:avLst/>
          </a:prstGeom>
        </p:spPr>
        <p:txBody>
          <a:bodyPr wrap="square">
            <a:spAutoFit/>
          </a:bodyPr>
          <a:lstStyle/>
          <a:p>
            <a:r>
              <a:rPr lang="en-US" sz="2000" dirty="0" smtClean="0"/>
              <a:t>New drugs are subjected to three phases of human testing, beyond animal testing, before they can be approved for marketing in the United States. Included </a:t>
            </a:r>
            <a:r>
              <a:rPr lang="en-US" sz="2000" dirty="0" smtClean="0"/>
              <a:t>some </a:t>
            </a:r>
            <a:r>
              <a:rPr lang="en-US" sz="2000" dirty="0" smtClean="0"/>
              <a:t>randomized clinical trials (RCTs), conducted to test both the efficacy and safety of the drug when given at a particular dosage for a particular </a:t>
            </a:r>
            <a:r>
              <a:rPr lang="en-US" sz="2000" dirty="0" smtClean="0"/>
              <a:t>indication.</a:t>
            </a:r>
          </a:p>
          <a:p>
            <a:r>
              <a:rPr lang="en-US" sz="2000" dirty="0" smtClean="0"/>
              <a:t> </a:t>
            </a:r>
            <a:r>
              <a:rPr lang="en-US" sz="2000" dirty="0" smtClean="0"/>
              <a:t>Generally, between 500 and 3,000 patients are exposed to a drug prior to marketing. Clearly, such premarketing testing does not provide absolute assurance of </a:t>
            </a:r>
            <a:r>
              <a:rPr lang="en-US" sz="2000" dirty="0" smtClean="0"/>
              <a:t>safety, as demonstrated </a:t>
            </a:r>
            <a:r>
              <a:rPr lang="en-US" sz="2000" dirty="0" smtClean="0"/>
              <a:t>by the frequent </a:t>
            </a:r>
            <a:r>
              <a:rPr lang="en-US" sz="2000" dirty="0" err="1" smtClean="0"/>
              <a:t>postmarketing</a:t>
            </a:r>
            <a:r>
              <a:rPr lang="en-US" sz="2000" dirty="0" smtClean="0"/>
              <a:t> discoveries of adverse </a:t>
            </a:r>
            <a:r>
              <a:rPr lang="en-US" sz="2000" dirty="0" smtClean="0"/>
              <a:t>effects. </a:t>
            </a:r>
            <a:r>
              <a:rPr lang="en-US" sz="2000" dirty="0" smtClean="0"/>
              <a:t>This has led to greater emphasis on </a:t>
            </a:r>
            <a:r>
              <a:rPr lang="en-US" sz="2000" dirty="0" err="1" smtClean="0"/>
              <a:t>postmarketing</a:t>
            </a:r>
            <a:r>
              <a:rPr lang="en-US" sz="2000" dirty="0" smtClean="0"/>
              <a:t> </a:t>
            </a:r>
            <a:r>
              <a:rPr lang="en-US" sz="2000" dirty="0" smtClean="0"/>
              <a:t>surveillance.</a:t>
            </a:r>
            <a:endParaRPr lang="en-US" sz="2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9167" t="35556" r="32083" b="31370"/>
          <a:stretch>
            <a:fillRect/>
          </a:stretch>
        </p:blipFill>
        <p:spPr bwMode="auto">
          <a:xfrm>
            <a:off x="762000" y="1066800"/>
            <a:ext cx="7620000"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676400"/>
            <a:ext cx="6781800" cy="2862322"/>
          </a:xfrm>
          <a:prstGeom prst="rect">
            <a:avLst/>
          </a:prstGeom>
        </p:spPr>
        <p:txBody>
          <a:bodyPr wrap="square">
            <a:spAutoFit/>
          </a:bodyPr>
          <a:lstStyle/>
          <a:p>
            <a:r>
              <a:rPr lang="en-US" b="1" dirty="0" err="1" smtClean="0"/>
              <a:t>Incretin</a:t>
            </a:r>
            <a:r>
              <a:rPr lang="en-US" b="1" dirty="0" smtClean="0"/>
              <a:t> based drugs and risk of </a:t>
            </a:r>
            <a:r>
              <a:rPr lang="en-US" b="1" dirty="0" err="1" smtClean="0"/>
              <a:t>cholangiocarcinoma</a:t>
            </a:r>
            <a:r>
              <a:rPr lang="en-US" b="1" dirty="0" smtClean="0"/>
              <a:t> among</a:t>
            </a:r>
          </a:p>
          <a:p>
            <a:r>
              <a:rPr lang="en-US" b="1" dirty="0" smtClean="0"/>
              <a:t>patients with type 2 diabetes: population based cohort </a:t>
            </a:r>
            <a:r>
              <a:rPr lang="en-US" b="1" dirty="0" smtClean="0"/>
              <a:t>study</a:t>
            </a:r>
          </a:p>
          <a:p>
            <a:endParaRPr lang="en-US" b="1" dirty="0" smtClean="0"/>
          </a:p>
          <a:p>
            <a:endParaRPr lang="en-US" b="1" dirty="0" smtClean="0"/>
          </a:p>
          <a:p>
            <a:r>
              <a:rPr lang="en-US" b="1" dirty="0" smtClean="0"/>
              <a:t>Post marketing surveillance</a:t>
            </a:r>
          </a:p>
          <a:p>
            <a:endParaRPr lang="en-US" dirty="0" smtClean="0"/>
          </a:p>
          <a:p>
            <a:endParaRPr lang="en-US" dirty="0" smtClean="0"/>
          </a:p>
          <a:p>
            <a:r>
              <a:rPr lang="en-US" dirty="0" err="1" smtClean="0"/>
              <a:t>Elham</a:t>
            </a:r>
            <a:r>
              <a:rPr lang="en-US" dirty="0" smtClean="0"/>
              <a:t> </a:t>
            </a:r>
            <a:r>
              <a:rPr lang="en-US" dirty="0" err="1" smtClean="0"/>
              <a:t>faghihimani</a:t>
            </a:r>
            <a:endParaRPr lang="en-US" dirty="0" smtClean="0"/>
          </a:p>
          <a:p>
            <a:r>
              <a:rPr lang="en-US" dirty="0" smtClean="0"/>
              <a:t>endocrinologist</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676400"/>
            <a:ext cx="7086600" cy="2554545"/>
          </a:xfrm>
          <a:prstGeom prst="rect">
            <a:avLst/>
          </a:prstGeom>
        </p:spPr>
        <p:txBody>
          <a:bodyPr wrap="square">
            <a:spAutoFit/>
          </a:bodyPr>
          <a:lstStyle/>
          <a:p>
            <a:r>
              <a:rPr lang="en-US" sz="2000" dirty="0" smtClean="0"/>
              <a:t>the </a:t>
            </a:r>
            <a:r>
              <a:rPr lang="en-US" sz="2000" dirty="0" smtClean="0"/>
              <a:t>popular notion is that drugs are thoroughly studied before they are marketed, so that everything about the drug is known the time of launch. Few realize that while enough is known the time of launch to avoid calamities, catastrophes and disasters, a lot of the thorough knowledge that we have about well-established products is obtained after the drug has been marketed and </a:t>
            </a:r>
            <a:r>
              <a:rPr lang="en-US" sz="2000" dirty="0" smtClean="0">
                <a:solidFill>
                  <a:srgbClr val="92D050"/>
                </a:solidFill>
              </a:rPr>
              <a:t>hundreds of thousands </a:t>
            </a:r>
            <a:r>
              <a:rPr lang="en-US" sz="2000" dirty="0" smtClean="0"/>
              <a:t>of patients have been exposed to the product through commercial sales.</a:t>
            </a:r>
            <a:endParaRPr lang="en-US" sz="2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08587" y="3244334"/>
            <a:ext cx="4326826" cy="369332"/>
          </a:xfrm>
          <a:prstGeom prst="rect">
            <a:avLst/>
          </a:prstGeom>
        </p:spPr>
        <p:txBody>
          <a:bodyPr wrap="none">
            <a:spAutoFit/>
          </a:bodyPr>
          <a:lstStyle/>
          <a:p>
            <a:r>
              <a:rPr lang="en-US" dirty="0" smtClean="0"/>
              <a:t>This is so because of 3 primary reasons: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1524000"/>
            <a:ext cx="6781800" cy="3416320"/>
          </a:xfrm>
          <a:prstGeom prst="rect">
            <a:avLst/>
          </a:prstGeom>
        </p:spPr>
        <p:txBody>
          <a:bodyPr wrap="square">
            <a:spAutoFit/>
          </a:bodyPr>
          <a:lstStyle/>
          <a:p>
            <a:r>
              <a:rPr lang="en-US" sz="2400" dirty="0" smtClean="0">
                <a:solidFill>
                  <a:srgbClr val="92D050"/>
                </a:solidFill>
              </a:rPr>
              <a:t>1-</a:t>
            </a:r>
            <a:r>
              <a:rPr lang="en-US" sz="2400" dirty="0" smtClean="0"/>
              <a:t> It </a:t>
            </a:r>
            <a:r>
              <a:rPr lang="en-US" sz="2400" dirty="0" smtClean="0"/>
              <a:t>is not possible to study more than a few thousand patients in clinical trials. The economics of the pharmaceutical industry does not allow for more money and time to be spent on pre-launch development than is done currently. Anymore pre-launch spending would make drugs even more expensive than they are today and render them unmarketable and also delay its reach to patients.</a:t>
            </a:r>
            <a:endParaRPr lang="en-US"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524000"/>
            <a:ext cx="6934200" cy="3416320"/>
          </a:xfrm>
          <a:prstGeom prst="rect">
            <a:avLst/>
          </a:prstGeom>
        </p:spPr>
        <p:txBody>
          <a:bodyPr wrap="square">
            <a:spAutoFit/>
          </a:bodyPr>
          <a:lstStyle/>
          <a:p>
            <a:r>
              <a:rPr lang="en-US" sz="2400" dirty="0" smtClean="0">
                <a:solidFill>
                  <a:srgbClr val="92D050"/>
                </a:solidFill>
              </a:rPr>
              <a:t>2-</a:t>
            </a:r>
            <a:r>
              <a:rPr lang="en-US" sz="2400" dirty="0" smtClean="0"/>
              <a:t> A </a:t>
            </a:r>
            <a:r>
              <a:rPr lang="en-US" sz="2400" dirty="0" smtClean="0"/>
              <a:t>lot of the additional knowledge about drugs comes from scientific, rather than commercial interest, through research done by individual workers in universities and research institutions and by groups of investigators with academic interest in the drug or in therapeutics. Generally, such studies are possible only after the drug receives regulatory approval and becomes commercially available.</a:t>
            </a:r>
            <a:endParaRPr lang="en-US"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752600"/>
            <a:ext cx="6858000" cy="2677656"/>
          </a:xfrm>
          <a:prstGeom prst="rect">
            <a:avLst/>
          </a:prstGeom>
        </p:spPr>
        <p:txBody>
          <a:bodyPr wrap="square">
            <a:spAutoFit/>
          </a:bodyPr>
          <a:lstStyle/>
          <a:p>
            <a:r>
              <a:rPr lang="en-US" sz="2800" dirty="0" smtClean="0">
                <a:solidFill>
                  <a:srgbClr val="92D050"/>
                </a:solidFill>
              </a:rPr>
              <a:t>3-</a:t>
            </a:r>
            <a:r>
              <a:rPr lang="en-US" sz="2800" dirty="0" smtClean="0"/>
              <a:t> Some </a:t>
            </a:r>
            <a:r>
              <a:rPr lang="en-US" sz="2800" dirty="0" smtClean="0"/>
              <a:t>of the new knowledge about a drug is obtained by serendipity when doctors all over the world use the drug in a wide spectrum of patients, with varied ethnicity, various underlying diseases, and a range of concomitant medication.</a:t>
            </a:r>
            <a:endParaRPr lang="en-US" sz="2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371600"/>
            <a:ext cx="7239000" cy="3477875"/>
          </a:xfrm>
          <a:prstGeom prst="rect">
            <a:avLst/>
          </a:prstGeom>
        </p:spPr>
        <p:txBody>
          <a:bodyPr wrap="square">
            <a:spAutoFit/>
          </a:bodyPr>
          <a:lstStyle/>
          <a:p>
            <a:r>
              <a:rPr lang="en-US" sz="2000" dirty="0" smtClean="0"/>
              <a:t>RCTs are essential to prove efficacy or the fact that a drug works but are inevitably </a:t>
            </a:r>
            <a:r>
              <a:rPr lang="en-US" sz="2000" dirty="0" smtClean="0">
                <a:solidFill>
                  <a:srgbClr val="92D050"/>
                </a:solidFill>
              </a:rPr>
              <a:t>limited in </a:t>
            </a:r>
            <a:r>
              <a:rPr lang="en-US" sz="2000" dirty="0" err="1" smtClean="0">
                <a:solidFill>
                  <a:srgbClr val="92D050"/>
                </a:solidFill>
              </a:rPr>
              <a:t>generalizability</a:t>
            </a:r>
            <a:r>
              <a:rPr lang="en-US" sz="2000" dirty="0" smtClean="0">
                <a:solidFill>
                  <a:srgbClr val="92D050"/>
                </a:solidFill>
              </a:rPr>
              <a:t> </a:t>
            </a:r>
            <a:r>
              <a:rPr lang="en-US" sz="2000" dirty="0" smtClean="0"/>
              <a:t>as extrapolation of the results from RCTs can only be to patients included in the RCTs under controlled conditions (strict inclusion and exclusion criteria, drug provided free of cost, compliance monitored, etc</a:t>
            </a:r>
            <a:r>
              <a:rPr lang="en-US" sz="2000" dirty="0" smtClean="0"/>
              <a:t>).</a:t>
            </a:r>
          </a:p>
          <a:p>
            <a:r>
              <a:rPr lang="en-US" sz="2000" dirty="0" smtClean="0"/>
              <a:t> </a:t>
            </a:r>
            <a:r>
              <a:rPr lang="en-US" sz="2000" dirty="0" smtClean="0"/>
              <a:t>In the real world no patient can be excluded; even pregnant and lactating women, those with </a:t>
            </a:r>
            <a:r>
              <a:rPr lang="en-US" sz="2000" dirty="0" err="1" smtClean="0"/>
              <a:t>hepato</a:t>
            </a:r>
            <a:r>
              <a:rPr lang="en-US" sz="2000" dirty="0" smtClean="0"/>
              <a:t>-renal dysfunction, on multiple concomitant medications for concomitant clinical conditions must be treated</a:t>
            </a:r>
            <a:r>
              <a:rPr lang="en-US" sz="2000" dirty="0" smtClean="0"/>
              <a:t>.</a:t>
            </a:r>
          </a:p>
          <a:p>
            <a:r>
              <a:rPr lang="en-US" sz="2000" dirty="0" smtClean="0"/>
              <a:t> </a:t>
            </a:r>
            <a:endParaRPr lang="en-US" sz="2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371600"/>
            <a:ext cx="7162800" cy="3046988"/>
          </a:xfrm>
          <a:prstGeom prst="rect">
            <a:avLst/>
          </a:prstGeom>
        </p:spPr>
        <p:txBody>
          <a:bodyPr wrap="square">
            <a:spAutoFit/>
          </a:bodyPr>
          <a:lstStyle/>
          <a:p>
            <a:r>
              <a:rPr lang="en-US" sz="2400" dirty="0" smtClean="0"/>
              <a:t>How the drug performs in such real world conditions is a test of its effectiveness. All studies conducted in a phase IV setting, i.e., after marketing authorization approval per label are called </a:t>
            </a:r>
            <a:r>
              <a:rPr lang="en-US" sz="2400" dirty="0" smtClean="0">
                <a:solidFill>
                  <a:srgbClr val="92D050"/>
                </a:solidFill>
              </a:rPr>
              <a:t>phase IV </a:t>
            </a:r>
            <a:r>
              <a:rPr lang="en-US" sz="2400" dirty="0" smtClean="0"/>
              <a:t>studies. Of these, those mandated by the regulatory authority to be conducted as observational studies in a naturalistic setting per label are called </a:t>
            </a:r>
            <a:r>
              <a:rPr lang="en-US" sz="2400" dirty="0" smtClean="0">
                <a:solidFill>
                  <a:srgbClr val="92D050"/>
                </a:solidFill>
              </a:rPr>
              <a:t>PMS</a:t>
            </a:r>
            <a:r>
              <a:rPr lang="en-US" sz="2400" dirty="0" smtClean="0"/>
              <a:t> studies.</a:t>
            </a:r>
            <a:endParaRPr lang="en-US"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295401"/>
            <a:ext cx="7315200" cy="3416320"/>
          </a:xfrm>
          <a:prstGeom prst="rect">
            <a:avLst/>
          </a:prstGeom>
        </p:spPr>
        <p:txBody>
          <a:bodyPr wrap="square">
            <a:spAutoFit/>
          </a:bodyPr>
          <a:lstStyle/>
          <a:p>
            <a:r>
              <a:rPr lang="en-US" sz="2400" b="1" dirty="0" smtClean="0">
                <a:solidFill>
                  <a:srgbClr val="92D050"/>
                </a:solidFill>
              </a:rPr>
              <a:t>POST-MARKETING </a:t>
            </a:r>
            <a:r>
              <a:rPr lang="en-US" sz="2400" b="1" dirty="0" smtClean="0">
                <a:solidFill>
                  <a:srgbClr val="92D050"/>
                </a:solidFill>
              </a:rPr>
              <a:t>SURVEILLANCE:</a:t>
            </a:r>
            <a:endParaRPr lang="en-US" sz="2400" b="1" dirty="0" smtClean="0">
              <a:solidFill>
                <a:srgbClr val="92D050"/>
              </a:solidFill>
            </a:endParaRPr>
          </a:p>
          <a:p>
            <a:r>
              <a:rPr lang="en-US" sz="2400" dirty="0" smtClean="0"/>
              <a:t> </a:t>
            </a:r>
          </a:p>
          <a:p>
            <a:r>
              <a:rPr lang="en-US" sz="2400" dirty="0" smtClean="0"/>
              <a:t>No </a:t>
            </a:r>
            <a:r>
              <a:rPr lang="en-US" sz="2400" dirty="0" smtClean="0"/>
              <a:t>fixed duration/Patient population</a:t>
            </a:r>
          </a:p>
          <a:p>
            <a:r>
              <a:rPr lang="en-US" sz="2400" dirty="0" smtClean="0"/>
              <a:t> </a:t>
            </a:r>
            <a:r>
              <a:rPr lang="en-US" sz="2400" dirty="0" smtClean="0"/>
              <a:t>Starts immediately after marketing</a:t>
            </a:r>
          </a:p>
          <a:p>
            <a:r>
              <a:rPr lang="en-US" sz="2400" dirty="0" smtClean="0"/>
              <a:t> </a:t>
            </a:r>
            <a:r>
              <a:rPr lang="en-US" sz="2400" dirty="0" smtClean="0"/>
              <a:t>Report </a:t>
            </a:r>
            <a:r>
              <a:rPr lang="en-US" sz="2400" dirty="0" smtClean="0"/>
              <a:t>all ADRs</a:t>
            </a:r>
          </a:p>
          <a:p>
            <a:r>
              <a:rPr lang="en-US" sz="2400" dirty="0" smtClean="0"/>
              <a:t> </a:t>
            </a:r>
            <a:r>
              <a:rPr lang="en-US" sz="2400" dirty="0" smtClean="0"/>
              <a:t>Help to detect</a:t>
            </a:r>
          </a:p>
          <a:p>
            <a:r>
              <a:rPr lang="en-US" sz="2400" dirty="0" smtClean="0"/>
              <a:t> </a:t>
            </a:r>
            <a:r>
              <a:rPr lang="en-US" sz="2400" dirty="0" smtClean="0"/>
              <a:t>Rare ADRs</a:t>
            </a:r>
          </a:p>
          <a:p>
            <a:r>
              <a:rPr lang="en-US" sz="2400" dirty="0" smtClean="0"/>
              <a:t> </a:t>
            </a:r>
            <a:r>
              <a:rPr lang="en-US" sz="2400" dirty="0" smtClean="0"/>
              <a:t>Drug interaction</a:t>
            </a:r>
          </a:p>
          <a:p>
            <a:r>
              <a:rPr lang="en-US" sz="2400" dirty="0" smtClean="0"/>
              <a:t> </a:t>
            </a:r>
            <a:r>
              <a:rPr lang="en-US" sz="2400" dirty="0" smtClean="0"/>
              <a:t>Also new uses for drugs[sometimes </a:t>
            </a:r>
            <a:r>
              <a:rPr lang="en-US" sz="2400" dirty="0" smtClean="0"/>
              <a:t>called Phase </a:t>
            </a:r>
            <a:r>
              <a:rPr lang="en-US" sz="2400" dirty="0" smtClean="0"/>
              <a:t>V]</a:t>
            </a:r>
            <a:endParaRPr lang="en-US"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1752600"/>
            <a:ext cx="6858000" cy="2677656"/>
          </a:xfrm>
          <a:prstGeom prst="rect">
            <a:avLst/>
          </a:prstGeom>
        </p:spPr>
        <p:txBody>
          <a:bodyPr wrap="square">
            <a:spAutoFit/>
          </a:bodyPr>
          <a:lstStyle/>
          <a:p>
            <a:r>
              <a:rPr lang="en-US" sz="2400" b="1" dirty="0" smtClean="0">
                <a:solidFill>
                  <a:srgbClr val="92D050"/>
                </a:solidFill>
              </a:rPr>
              <a:t>Limitations of Premarketing Clinical Trials</a:t>
            </a:r>
          </a:p>
          <a:p>
            <a:r>
              <a:rPr lang="en-US" sz="2400" dirty="0" smtClean="0"/>
              <a:t> </a:t>
            </a:r>
          </a:p>
          <a:p>
            <a:r>
              <a:rPr lang="en-US" sz="2400" dirty="0" smtClean="0"/>
              <a:t>Size </a:t>
            </a:r>
            <a:r>
              <a:rPr lang="en-US" sz="2400" dirty="0" smtClean="0"/>
              <a:t>of the patient population studied</a:t>
            </a:r>
          </a:p>
          <a:p>
            <a:r>
              <a:rPr lang="en-US" sz="2400" dirty="0" smtClean="0"/>
              <a:t> </a:t>
            </a:r>
            <a:r>
              <a:rPr lang="en-US" sz="2400" dirty="0" smtClean="0"/>
              <a:t>Narrow population - often not </a:t>
            </a:r>
            <a:r>
              <a:rPr lang="en-US" sz="2400" dirty="0" smtClean="0"/>
              <a:t>providing sufficient </a:t>
            </a:r>
            <a:r>
              <a:rPr lang="en-US" sz="2400" dirty="0" smtClean="0"/>
              <a:t>data on special groups</a:t>
            </a:r>
          </a:p>
          <a:p>
            <a:r>
              <a:rPr lang="en-US" sz="2400" dirty="0" smtClean="0"/>
              <a:t> </a:t>
            </a:r>
            <a:r>
              <a:rPr lang="en-US" sz="2400" dirty="0" smtClean="0"/>
              <a:t>Narrow indications studied</a:t>
            </a:r>
          </a:p>
          <a:p>
            <a:r>
              <a:rPr lang="en-US" sz="2400" dirty="0" smtClean="0"/>
              <a:t> </a:t>
            </a:r>
            <a:r>
              <a:rPr lang="en-US" sz="2400" dirty="0" smtClean="0"/>
              <a:t>Short duration</a:t>
            </a:r>
            <a:endParaRPr lang="en-US"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1295400"/>
            <a:ext cx="6858000" cy="3785652"/>
          </a:xfrm>
          <a:prstGeom prst="rect">
            <a:avLst/>
          </a:prstGeom>
        </p:spPr>
        <p:txBody>
          <a:bodyPr wrap="square">
            <a:spAutoFit/>
          </a:bodyPr>
          <a:lstStyle/>
          <a:p>
            <a:r>
              <a:rPr lang="en-US" sz="2400" b="1" dirty="0" smtClean="0">
                <a:solidFill>
                  <a:srgbClr val="92D050"/>
                </a:solidFill>
              </a:rPr>
              <a:t>Benefits of Post-marketing Monitoring :</a:t>
            </a:r>
          </a:p>
          <a:p>
            <a:endParaRPr lang="en-US" sz="2400" dirty="0" smtClean="0"/>
          </a:p>
          <a:p>
            <a:r>
              <a:rPr lang="en-US" sz="2400" dirty="0" smtClean="0"/>
              <a:t>The </a:t>
            </a:r>
            <a:r>
              <a:rPr lang="en-US" sz="2400" dirty="0" smtClean="0"/>
              <a:t>ability to study the following:</a:t>
            </a:r>
          </a:p>
          <a:p>
            <a:r>
              <a:rPr lang="en-US" sz="2400" dirty="0" smtClean="0"/>
              <a:t>Low </a:t>
            </a:r>
            <a:r>
              <a:rPr lang="en-US" sz="2400" dirty="0" smtClean="0"/>
              <a:t>frequency reactions (not identified in</a:t>
            </a:r>
          </a:p>
          <a:p>
            <a:r>
              <a:rPr lang="en-US" sz="2400" dirty="0" smtClean="0"/>
              <a:t>clinical trials)</a:t>
            </a:r>
          </a:p>
          <a:p>
            <a:r>
              <a:rPr lang="en-US" sz="2400" dirty="0" smtClean="0"/>
              <a:t>High </a:t>
            </a:r>
            <a:r>
              <a:rPr lang="en-US" sz="2400" dirty="0" smtClean="0"/>
              <a:t>risk groups</a:t>
            </a:r>
          </a:p>
          <a:p>
            <a:r>
              <a:rPr lang="en-US" sz="2400" dirty="0" smtClean="0"/>
              <a:t>Long-term </a:t>
            </a:r>
            <a:r>
              <a:rPr lang="en-US" sz="2400" dirty="0" smtClean="0"/>
              <a:t>effects</a:t>
            </a:r>
          </a:p>
          <a:p>
            <a:r>
              <a:rPr lang="en-US" sz="2400" dirty="0" smtClean="0"/>
              <a:t>Drug-drug/food </a:t>
            </a:r>
            <a:r>
              <a:rPr lang="en-US" sz="2400" dirty="0" smtClean="0"/>
              <a:t>interactions</a:t>
            </a:r>
          </a:p>
          <a:p>
            <a:r>
              <a:rPr lang="en-US" sz="2400" dirty="0" smtClean="0"/>
              <a:t>Increased </a:t>
            </a:r>
            <a:r>
              <a:rPr lang="en-US" sz="2400" dirty="0" smtClean="0"/>
              <a:t>severity and / or reporting frequency</a:t>
            </a:r>
          </a:p>
          <a:p>
            <a:r>
              <a:rPr lang="en-US" sz="2400" dirty="0" smtClean="0"/>
              <a:t>of known reactions</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1676400"/>
            <a:ext cx="6096000" cy="3416320"/>
          </a:xfrm>
          <a:prstGeom prst="rect">
            <a:avLst/>
          </a:prstGeom>
        </p:spPr>
        <p:txBody>
          <a:bodyPr wrap="square">
            <a:spAutoFit/>
          </a:bodyPr>
          <a:lstStyle/>
          <a:p>
            <a:r>
              <a:rPr lang="en-US" sz="2400" dirty="0" err="1" smtClean="0"/>
              <a:t>Dipeptidyl</a:t>
            </a:r>
            <a:r>
              <a:rPr lang="en-US" sz="2400" dirty="0" smtClean="0"/>
              <a:t> peptidase-4 (</a:t>
            </a:r>
            <a:r>
              <a:rPr lang="en-US" sz="2400" dirty="0" smtClean="0">
                <a:solidFill>
                  <a:srgbClr val="92D050"/>
                </a:solidFill>
              </a:rPr>
              <a:t>DPP-4</a:t>
            </a:r>
            <a:r>
              <a:rPr lang="en-US" sz="2400" dirty="0" smtClean="0"/>
              <a:t>) inhibitors </a:t>
            </a:r>
            <a:r>
              <a:rPr lang="en-US" sz="2400" dirty="0" smtClean="0"/>
              <a:t>and glucagon-like </a:t>
            </a:r>
            <a:r>
              <a:rPr lang="en-US" sz="2400" dirty="0" smtClean="0"/>
              <a:t>peptide-1 (</a:t>
            </a:r>
            <a:r>
              <a:rPr lang="en-US" sz="2400" dirty="0" smtClean="0">
                <a:solidFill>
                  <a:srgbClr val="92D050"/>
                </a:solidFill>
              </a:rPr>
              <a:t>GLP-1</a:t>
            </a:r>
            <a:r>
              <a:rPr lang="en-US" sz="2400" dirty="0" smtClean="0"/>
              <a:t>) receptor </a:t>
            </a:r>
            <a:r>
              <a:rPr lang="en-US" sz="2400" dirty="0" smtClean="0"/>
              <a:t>agonists are </a:t>
            </a:r>
            <a:r>
              <a:rPr lang="en-US" sz="2400" dirty="0" smtClean="0"/>
              <a:t>second or third line drugs commonly used in </a:t>
            </a:r>
            <a:r>
              <a:rPr lang="en-US" sz="2400" dirty="0" smtClean="0"/>
              <a:t>the management </a:t>
            </a:r>
            <a:r>
              <a:rPr lang="en-US" sz="2400" dirty="0" smtClean="0"/>
              <a:t>of type 2 diabetes</a:t>
            </a:r>
            <a:r>
              <a:rPr lang="en-US" sz="2400" dirty="0" smtClean="0"/>
              <a:t>.</a:t>
            </a:r>
          </a:p>
          <a:p>
            <a:r>
              <a:rPr lang="en-US" sz="2400" dirty="0" smtClean="0"/>
              <a:t> </a:t>
            </a:r>
            <a:r>
              <a:rPr lang="en-US" sz="2400" dirty="0" smtClean="0"/>
              <a:t>These </a:t>
            </a:r>
            <a:r>
              <a:rPr lang="en-US" sz="2400" dirty="0" err="1" smtClean="0"/>
              <a:t>incretin</a:t>
            </a:r>
            <a:r>
              <a:rPr lang="en-US" sz="2400" dirty="0" smtClean="0"/>
              <a:t> </a:t>
            </a:r>
            <a:r>
              <a:rPr lang="en-US" sz="2400" dirty="0" smtClean="0"/>
              <a:t>based drugs </a:t>
            </a:r>
            <a:r>
              <a:rPr lang="en-US" sz="2400" dirty="0" smtClean="0"/>
              <a:t>work through the effects of GLP-1, a gut derived</a:t>
            </a:r>
          </a:p>
          <a:p>
            <a:r>
              <a:rPr lang="en-US" sz="2400" dirty="0" err="1" smtClean="0"/>
              <a:t>incretin</a:t>
            </a:r>
            <a:r>
              <a:rPr lang="en-US" sz="2400" dirty="0" smtClean="0"/>
              <a:t> hormone that stimulates insulin secretion </a:t>
            </a:r>
            <a:r>
              <a:rPr lang="en-US" sz="2400" dirty="0" smtClean="0"/>
              <a:t>in a </a:t>
            </a:r>
            <a:r>
              <a:rPr lang="en-US" sz="2400" dirty="0" smtClean="0"/>
              <a:t>glucose dependent fashion.</a:t>
            </a:r>
            <a:endParaRPr lang="en-US" sz="2400" dirty="0"/>
          </a:p>
        </p:txBody>
      </p:sp>
    </p:spTree>
    <p:extLst>
      <p:ext uri="{BB962C8B-B14F-4D97-AF65-F5344CB8AC3E}">
        <p14:creationId xmlns="" xmlns:p14="http://schemas.microsoft.com/office/powerpoint/2010/main" val="686926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2057400"/>
            <a:ext cx="6781800" cy="1938992"/>
          </a:xfrm>
          <a:prstGeom prst="rect">
            <a:avLst/>
          </a:prstGeom>
        </p:spPr>
        <p:txBody>
          <a:bodyPr wrap="square">
            <a:spAutoFit/>
          </a:bodyPr>
          <a:lstStyle/>
          <a:p>
            <a:r>
              <a:rPr lang="en-US" sz="2400" dirty="0" err="1" smtClean="0">
                <a:solidFill>
                  <a:srgbClr val="92D050"/>
                </a:solidFill>
              </a:rPr>
              <a:t>Pharmacovigilance</a:t>
            </a:r>
            <a:r>
              <a:rPr lang="en-US" sz="2400" dirty="0" smtClean="0"/>
              <a:t> (PV) is defined as the science and activities relating to the </a:t>
            </a:r>
            <a:r>
              <a:rPr lang="en-US" sz="2400" dirty="0" smtClean="0"/>
              <a:t>detection, assessment</a:t>
            </a:r>
            <a:r>
              <a:rPr lang="en-US" sz="2400" dirty="0" smtClean="0"/>
              <a:t>, understanding and prevention of adverse effects or any other drug-related problem.</a:t>
            </a:r>
            <a:endParaRPr lang="en-US" sz="2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2133600"/>
            <a:ext cx="5943600" cy="1569660"/>
          </a:xfrm>
          <a:prstGeom prst="rect">
            <a:avLst/>
          </a:prstGeom>
        </p:spPr>
        <p:txBody>
          <a:bodyPr wrap="square">
            <a:spAutoFit/>
          </a:bodyPr>
          <a:lstStyle/>
          <a:p>
            <a:r>
              <a:rPr lang="en-US" sz="2400" dirty="0" smtClean="0"/>
              <a:t>Properly </a:t>
            </a:r>
            <a:r>
              <a:rPr lang="en-US" sz="2400" dirty="0" smtClean="0"/>
              <a:t>designed and executed, </a:t>
            </a:r>
            <a:r>
              <a:rPr lang="en-US" sz="2400" dirty="0" smtClean="0">
                <a:solidFill>
                  <a:srgbClr val="92D050"/>
                </a:solidFill>
              </a:rPr>
              <a:t>registries</a:t>
            </a:r>
            <a:r>
              <a:rPr lang="en-US" sz="2400" dirty="0" smtClean="0"/>
              <a:t> can provide a real-world view of clinical practice, patient outcomes, safety, and comparative effectiveness.</a:t>
            </a:r>
            <a:endParaRPr lang="en-US" sz="2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3105835"/>
            <a:ext cx="4572000" cy="923330"/>
          </a:xfrm>
          <a:prstGeom prst="rect">
            <a:avLst/>
          </a:prstGeom>
        </p:spPr>
        <p:txBody>
          <a:bodyPr>
            <a:spAutoFit/>
          </a:bodyPr>
          <a:lstStyle/>
          <a:p>
            <a:r>
              <a:rPr lang="en-US" i="1" dirty="0" smtClean="0"/>
              <a:t>REFERENCE:</a:t>
            </a:r>
          </a:p>
          <a:p>
            <a:r>
              <a:rPr lang="en-US" i="1" dirty="0" smtClean="0"/>
              <a:t>BMJ </a:t>
            </a:r>
            <a:r>
              <a:rPr lang="en-US" i="1" dirty="0" smtClean="0"/>
              <a:t>2018;363:k4880</a:t>
            </a:r>
          </a:p>
          <a:p>
            <a:r>
              <a:rPr lang="en-US" dirty="0" smtClean="0"/>
              <a:t>http://dx.doi.org/10.1136/bmj.k4880</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Elaheh\Desktop\Ax\images (11).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4" name="TextBox 2"/>
          <p:cNvSpPr txBox="1">
            <a:spLocks noChangeArrowheads="1"/>
          </p:cNvSpPr>
          <p:nvPr/>
        </p:nvSpPr>
        <p:spPr bwMode="auto">
          <a:xfrm rot="-975890">
            <a:off x="3603625" y="2905125"/>
            <a:ext cx="5842000" cy="831850"/>
          </a:xfrm>
          <a:prstGeom prst="rect">
            <a:avLst/>
          </a:prstGeom>
          <a:noFill/>
          <a:ln w="9525">
            <a:noFill/>
            <a:miter lim="800000"/>
            <a:headEnd/>
            <a:tailEnd/>
          </a:ln>
        </p:spPr>
        <p:txBody>
          <a:bodyPr>
            <a:spAutoFit/>
          </a:bodyPr>
          <a:lstStyle/>
          <a:p>
            <a:pPr algn="ctr"/>
            <a:r>
              <a:rPr lang="fa-IR" sz="4800" dirty="0">
                <a:solidFill>
                  <a:srgbClr val="002060"/>
                </a:solidFill>
                <a:cs typeface="Koodak" pitchFamily="2" charset="-78"/>
              </a:rPr>
              <a:t>از توجه شما سپاسگزارم</a:t>
            </a:r>
            <a:endParaRPr lang="en-US" sz="4800" dirty="0">
              <a:solidFill>
                <a:srgbClr val="002060"/>
              </a:solidFill>
              <a:cs typeface="Koodak" pitchFamily="2" charset="-7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1600200"/>
            <a:ext cx="7010400" cy="3416320"/>
          </a:xfrm>
          <a:prstGeom prst="rect">
            <a:avLst/>
          </a:prstGeom>
        </p:spPr>
        <p:txBody>
          <a:bodyPr wrap="square">
            <a:spAutoFit/>
          </a:bodyPr>
          <a:lstStyle/>
          <a:p>
            <a:r>
              <a:rPr lang="en-US" sz="2400" dirty="0" smtClean="0"/>
              <a:t>Although </a:t>
            </a:r>
            <a:r>
              <a:rPr lang="en-US" sz="2400" dirty="0" err="1" smtClean="0"/>
              <a:t>incretin</a:t>
            </a:r>
            <a:r>
              <a:rPr lang="en-US" sz="2400" dirty="0" smtClean="0"/>
              <a:t> based drugs have </a:t>
            </a:r>
            <a:r>
              <a:rPr lang="en-US" sz="2400" dirty="0" smtClean="0"/>
              <a:t>favorable clinical effects, </a:t>
            </a:r>
            <a:r>
              <a:rPr lang="en-US" sz="2400" dirty="0" smtClean="0"/>
              <a:t>some biological evidence </a:t>
            </a:r>
            <a:r>
              <a:rPr lang="en-US" sz="2400" dirty="0" smtClean="0"/>
              <a:t>suggests that </a:t>
            </a:r>
            <a:r>
              <a:rPr lang="en-US" sz="2400" dirty="0" smtClean="0"/>
              <a:t>the </a:t>
            </a:r>
            <a:r>
              <a:rPr lang="en-US" sz="2400" dirty="0" err="1" smtClean="0"/>
              <a:t>incretin</a:t>
            </a:r>
            <a:r>
              <a:rPr lang="en-US" sz="2400" dirty="0" smtClean="0"/>
              <a:t> system might be involved in </a:t>
            </a:r>
            <a:r>
              <a:rPr lang="en-US" sz="2400" dirty="0" smtClean="0"/>
              <a:t>the development </a:t>
            </a:r>
            <a:r>
              <a:rPr lang="en-US" sz="2400" dirty="0" smtClean="0"/>
              <a:t>of </a:t>
            </a:r>
            <a:r>
              <a:rPr lang="en-US" sz="2400" dirty="0" err="1" smtClean="0">
                <a:solidFill>
                  <a:srgbClr val="92D050"/>
                </a:solidFill>
              </a:rPr>
              <a:t>cholangiocarcinoma</a:t>
            </a:r>
            <a:r>
              <a:rPr lang="en-US" sz="2400" dirty="0" smtClean="0">
                <a:solidFill>
                  <a:srgbClr val="92D050"/>
                </a:solidFill>
              </a:rPr>
              <a:t> </a:t>
            </a:r>
            <a:r>
              <a:rPr lang="en-US" sz="2400" dirty="0" smtClean="0"/>
              <a:t>(bile </a:t>
            </a:r>
            <a:r>
              <a:rPr lang="en-US" sz="2400" dirty="0" smtClean="0"/>
              <a:t>duct cancer</a:t>
            </a:r>
            <a:r>
              <a:rPr lang="en-US" sz="2400" dirty="0" smtClean="0"/>
              <a:t>), a rare but highly fatal </a:t>
            </a:r>
            <a:r>
              <a:rPr lang="en-US" sz="2400" dirty="0" smtClean="0"/>
              <a:t>cancer.</a:t>
            </a:r>
          </a:p>
          <a:p>
            <a:r>
              <a:rPr lang="en-US" sz="2400" dirty="0" smtClean="0"/>
              <a:t> the GLP-1 </a:t>
            </a:r>
            <a:r>
              <a:rPr lang="en-US" sz="2400" dirty="0" smtClean="0"/>
              <a:t>receptor is expressed on </a:t>
            </a:r>
            <a:r>
              <a:rPr lang="en-US" sz="2400" dirty="0" err="1" smtClean="0"/>
              <a:t>cholangiocytes</a:t>
            </a:r>
            <a:r>
              <a:rPr lang="en-US" sz="2400" dirty="0" smtClean="0"/>
              <a:t>, the expression </a:t>
            </a:r>
            <a:r>
              <a:rPr lang="en-US" sz="2400" dirty="0" smtClean="0"/>
              <a:t>of which was shown to be increased </a:t>
            </a:r>
            <a:r>
              <a:rPr lang="en-US" sz="2400" dirty="0" smtClean="0"/>
              <a:t>in </a:t>
            </a:r>
            <a:r>
              <a:rPr lang="en-US" sz="2400" dirty="0" err="1" smtClean="0"/>
              <a:t>tumour</a:t>
            </a:r>
            <a:r>
              <a:rPr lang="en-US" sz="2400" dirty="0" smtClean="0"/>
              <a:t> </a:t>
            </a:r>
            <a:r>
              <a:rPr lang="en-US" sz="2400" dirty="0" smtClean="0"/>
              <a:t>tissue samples of patients with </a:t>
            </a:r>
            <a:r>
              <a:rPr lang="en-US" sz="2400" dirty="0" err="1" smtClean="0"/>
              <a:t>intrahepatic</a:t>
            </a:r>
            <a:r>
              <a:rPr lang="en-US" sz="2400" dirty="0" smtClean="0"/>
              <a:t> </a:t>
            </a:r>
            <a:r>
              <a:rPr lang="en-US" sz="2400" dirty="0" err="1" smtClean="0"/>
              <a:t>cholangiocarcinoma</a:t>
            </a:r>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1676400"/>
            <a:ext cx="6553200" cy="3416320"/>
          </a:xfrm>
          <a:prstGeom prst="rect">
            <a:avLst/>
          </a:prstGeom>
        </p:spPr>
        <p:txBody>
          <a:bodyPr wrap="square">
            <a:spAutoFit/>
          </a:bodyPr>
          <a:lstStyle/>
          <a:p>
            <a:r>
              <a:rPr lang="en-US" sz="2400" dirty="0" smtClean="0"/>
              <a:t>To date, </a:t>
            </a:r>
            <a:r>
              <a:rPr lang="en-US" sz="2400" dirty="0" smtClean="0"/>
              <a:t>only two </a:t>
            </a:r>
            <a:r>
              <a:rPr lang="en-US" sz="2400" dirty="0" smtClean="0"/>
              <a:t>large trials of </a:t>
            </a:r>
            <a:r>
              <a:rPr lang="en-US" sz="2400" dirty="0" err="1" smtClean="0"/>
              <a:t>incretin</a:t>
            </a:r>
            <a:r>
              <a:rPr lang="en-US" sz="2400" dirty="0" smtClean="0"/>
              <a:t> based drugs have </a:t>
            </a:r>
            <a:r>
              <a:rPr lang="en-US" sz="2400" dirty="0" smtClean="0"/>
              <a:t>reported on </a:t>
            </a:r>
            <a:r>
              <a:rPr lang="en-US" sz="2400" dirty="0" err="1" smtClean="0"/>
              <a:t>hepatobiliary</a:t>
            </a:r>
            <a:r>
              <a:rPr lang="en-US" sz="2400" dirty="0" smtClean="0"/>
              <a:t> cancers, but with </a:t>
            </a:r>
            <a:r>
              <a:rPr lang="en-US" sz="2400" dirty="0" smtClean="0"/>
              <a:t>conflicting findings.</a:t>
            </a:r>
            <a:r>
              <a:rPr lang="en-US" sz="2400" dirty="0" smtClean="0"/>
              <a:t> Given the conflicting evidence, we </a:t>
            </a:r>
            <a:r>
              <a:rPr lang="en-US" sz="2400" dirty="0" smtClean="0"/>
              <a:t>carried out a population </a:t>
            </a:r>
            <a:r>
              <a:rPr lang="en-US" sz="2400" dirty="0" smtClean="0"/>
              <a:t>based cohort study to determine</a:t>
            </a:r>
          </a:p>
          <a:p>
            <a:r>
              <a:rPr lang="en-US" sz="2400" dirty="0" smtClean="0"/>
              <a:t>whether use of DPP-4 inhibitors and GLP-1 </a:t>
            </a:r>
            <a:r>
              <a:rPr lang="en-US" sz="2400" dirty="0" smtClean="0"/>
              <a:t>receptor agonists </a:t>
            </a:r>
            <a:r>
              <a:rPr lang="en-US" sz="2400" dirty="0" smtClean="0"/>
              <a:t>is associated with an increased risk </a:t>
            </a:r>
            <a:r>
              <a:rPr lang="en-US" sz="2400" dirty="0" smtClean="0"/>
              <a:t>of </a:t>
            </a:r>
            <a:r>
              <a:rPr lang="en-US" sz="2400" dirty="0" err="1" smtClean="0"/>
              <a:t>cholangiocarcinoma</a:t>
            </a:r>
            <a:r>
              <a:rPr lang="en-US" sz="2400" dirty="0" smtClean="0"/>
              <a:t> </a:t>
            </a:r>
            <a:r>
              <a:rPr lang="en-US" sz="2400" dirty="0" smtClean="0"/>
              <a:t>in adults with type 2 diabetes.</a:t>
            </a:r>
            <a:endParaRPr 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5400" y="1295400"/>
            <a:ext cx="6553200" cy="3785652"/>
          </a:xfrm>
          <a:prstGeom prst="rect">
            <a:avLst/>
          </a:prstGeom>
        </p:spPr>
        <p:txBody>
          <a:bodyPr wrap="square">
            <a:spAutoFit/>
          </a:bodyPr>
          <a:lstStyle/>
          <a:p>
            <a:r>
              <a:rPr lang="en-US" sz="2400" dirty="0" smtClean="0"/>
              <a:t>This study was conducted using the Clinical </a:t>
            </a:r>
            <a:r>
              <a:rPr lang="en-US" sz="2400" dirty="0" smtClean="0"/>
              <a:t>Practice Research </a:t>
            </a:r>
            <a:r>
              <a:rPr lang="en-US" sz="2400" dirty="0" err="1" smtClean="0"/>
              <a:t>Datalink</a:t>
            </a:r>
            <a:r>
              <a:rPr lang="en-US" sz="2400" dirty="0" smtClean="0"/>
              <a:t> (CPRD), a large primary </a:t>
            </a:r>
            <a:r>
              <a:rPr lang="en-US" sz="2400" dirty="0" smtClean="0"/>
              <a:t>care database </a:t>
            </a:r>
            <a:r>
              <a:rPr lang="en-US" sz="2400" dirty="0" smtClean="0"/>
              <a:t>shown to be representative of the </a:t>
            </a:r>
            <a:r>
              <a:rPr lang="en-US" sz="2400" dirty="0" smtClean="0"/>
              <a:t>general United </a:t>
            </a:r>
            <a:r>
              <a:rPr lang="en-US" sz="2400" dirty="0" smtClean="0"/>
              <a:t>Kingdom </a:t>
            </a:r>
            <a:r>
              <a:rPr lang="en-US" sz="2400" dirty="0" smtClean="0"/>
              <a:t>The </a:t>
            </a:r>
            <a:r>
              <a:rPr lang="en-US" sz="2400" dirty="0" smtClean="0"/>
              <a:t>database also </a:t>
            </a:r>
            <a:r>
              <a:rPr lang="en-US" sz="2400" dirty="0" smtClean="0"/>
              <a:t>includes demographic </a:t>
            </a:r>
            <a:r>
              <a:rPr lang="en-US" sz="2400" dirty="0" smtClean="0"/>
              <a:t>and anthropometric data, </a:t>
            </a:r>
            <a:r>
              <a:rPr lang="en-US" sz="2400" dirty="0" smtClean="0"/>
              <a:t>laboratory test </a:t>
            </a:r>
            <a:r>
              <a:rPr lang="en-US" sz="2400" dirty="0" smtClean="0"/>
              <a:t>results, as well as prescription information based</a:t>
            </a:r>
          </a:p>
          <a:p>
            <a:r>
              <a:rPr lang="en-US" sz="2400" dirty="0" smtClean="0"/>
              <a:t>on the </a:t>
            </a:r>
            <a:r>
              <a:rPr lang="en-US" sz="2400" i="1" dirty="0" smtClean="0"/>
              <a:t>British National Formulary (BNF). </a:t>
            </a:r>
            <a:r>
              <a:rPr lang="en-US" sz="2400" i="1" dirty="0" smtClean="0"/>
              <a:t>Cancer </a:t>
            </a:r>
            <a:r>
              <a:rPr lang="en-US" sz="2400" dirty="0" smtClean="0"/>
              <a:t>diagnoses </a:t>
            </a:r>
            <a:r>
              <a:rPr lang="en-US" sz="2400" dirty="0" smtClean="0"/>
              <a:t>recorded in the CPRD have been </a:t>
            </a:r>
            <a:r>
              <a:rPr lang="en-US" sz="2400" dirty="0" smtClean="0"/>
              <a:t>previously validated</a:t>
            </a:r>
            <a:r>
              <a:rPr lang="en-US" sz="2400" dirty="0" smtClean="0"/>
              <a:t>.</a:t>
            </a:r>
            <a:endParaRPr 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1371600"/>
            <a:ext cx="7391400" cy="3785652"/>
          </a:xfrm>
          <a:prstGeom prst="rect">
            <a:avLst/>
          </a:prstGeom>
        </p:spPr>
        <p:txBody>
          <a:bodyPr wrap="square">
            <a:spAutoFit/>
          </a:bodyPr>
          <a:lstStyle/>
          <a:p>
            <a:r>
              <a:rPr lang="en-US" sz="2400" dirty="0" smtClean="0"/>
              <a:t>We identified a base cohort of adults newly </a:t>
            </a:r>
            <a:r>
              <a:rPr lang="en-US" sz="2400" dirty="0" smtClean="0"/>
              <a:t>treated with </a:t>
            </a:r>
            <a:r>
              <a:rPr lang="en-US" sz="2400" dirty="0" err="1" smtClean="0"/>
              <a:t>antidiabetic</a:t>
            </a:r>
            <a:r>
              <a:rPr lang="en-US" sz="2400" dirty="0" smtClean="0"/>
              <a:t> drugs </a:t>
            </a:r>
            <a:r>
              <a:rPr lang="en-US" sz="2400" dirty="0" err="1" smtClean="0">
                <a:solidFill>
                  <a:srgbClr val="92D050"/>
                </a:solidFill>
              </a:rPr>
              <a:t>metformin</a:t>
            </a:r>
            <a:r>
              <a:rPr lang="en-US" sz="2400" dirty="0" smtClean="0">
                <a:solidFill>
                  <a:srgbClr val="92D050"/>
                </a:solidFill>
              </a:rPr>
              <a:t>, </a:t>
            </a:r>
            <a:r>
              <a:rPr lang="en-US" sz="2400" dirty="0" err="1" smtClean="0">
                <a:solidFill>
                  <a:srgbClr val="92D050"/>
                </a:solidFill>
              </a:rPr>
              <a:t>sulfonylureas</a:t>
            </a:r>
            <a:r>
              <a:rPr lang="en-US" sz="2400" dirty="0" smtClean="0">
                <a:solidFill>
                  <a:srgbClr val="92D050"/>
                </a:solidFill>
              </a:rPr>
              <a:t>, </a:t>
            </a:r>
            <a:r>
              <a:rPr lang="en-US" sz="2400" dirty="0" err="1" smtClean="0">
                <a:solidFill>
                  <a:srgbClr val="92D050"/>
                </a:solidFill>
              </a:rPr>
              <a:t>meglitinides</a:t>
            </a:r>
            <a:r>
              <a:rPr lang="en-US" sz="2400" dirty="0" smtClean="0">
                <a:solidFill>
                  <a:srgbClr val="92D050"/>
                </a:solidFill>
              </a:rPr>
              <a:t>, </a:t>
            </a:r>
            <a:r>
              <a:rPr lang="en-US" sz="2400" dirty="0" err="1" smtClean="0">
                <a:solidFill>
                  <a:srgbClr val="92D050"/>
                </a:solidFill>
              </a:rPr>
              <a:t>thiazolidinediones</a:t>
            </a:r>
            <a:r>
              <a:rPr lang="en-US" sz="2400" dirty="0" smtClean="0">
                <a:solidFill>
                  <a:srgbClr val="92D050"/>
                </a:solidFill>
              </a:rPr>
              <a:t>, </a:t>
            </a:r>
            <a:r>
              <a:rPr lang="en-US" sz="2400" dirty="0" err="1" smtClean="0">
                <a:solidFill>
                  <a:srgbClr val="92D050"/>
                </a:solidFill>
              </a:rPr>
              <a:t>acarbose</a:t>
            </a:r>
            <a:r>
              <a:rPr lang="en-US" sz="2400" dirty="0" smtClean="0">
                <a:solidFill>
                  <a:srgbClr val="92D050"/>
                </a:solidFill>
              </a:rPr>
              <a:t>, </a:t>
            </a:r>
            <a:r>
              <a:rPr lang="en-US" sz="2400" dirty="0" smtClean="0">
                <a:solidFill>
                  <a:srgbClr val="92D050"/>
                </a:solidFill>
              </a:rPr>
              <a:t>DPP-4 inhibitors</a:t>
            </a:r>
            <a:r>
              <a:rPr lang="en-US" sz="2400" dirty="0" smtClean="0">
                <a:solidFill>
                  <a:srgbClr val="92D050"/>
                </a:solidFill>
              </a:rPr>
              <a:t>, GLP-1 receptor agonists, sodium-glucose</a:t>
            </a:r>
          </a:p>
          <a:p>
            <a:r>
              <a:rPr lang="en-US" sz="2400" dirty="0" smtClean="0">
                <a:solidFill>
                  <a:srgbClr val="92D050"/>
                </a:solidFill>
              </a:rPr>
              <a:t>cotransporter-2 inhibitors, and insulin </a:t>
            </a:r>
            <a:r>
              <a:rPr lang="en-US" sz="2400" dirty="0" smtClean="0"/>
              <a:t>between </a:t>
            </a:r>
            <a:r>
              <a:rPr lang="en-US" sz="2400" dirty="0" smtClean="0"/>
              <a:t>1 January </a:t>
            </a:r>
            <a:r>
              <a:rPr lang="en-US" sz="2400" dirty="0" smtClean="0"/>
              <a:t>1988 and </a:t>
            </a:r>
            <a:r>
              <a:rPr lang="en-US" sz="2400" dirty="0" smtClean="0"/>
              <a:t>31 March 2017. </a:t>
            </a:r>
            <a:endParaRPr lang="en-US" sz="2400" dirty="0" smtClean="0"/>
          </a:p>
          <a:p>
            <a:r>
              <a:rPr lang="en-US" sz="2400" dirty="0" smtClean="0"/>
              <a:t>Using </a:t>
            </a:r>
            <a:r>
              <a:rPr lang="en-US" sz="2400" dirty="0" smtClean="0"/>
              <a:t>this base cohort, we </a:t>
            </a:r>
            <a:r>
              <a:rPr lang="en-US" sz="2400" dirty="0" smtClean="0"/>
              <a:t>assembled a </a:t>
            </a:r>
            <a:r>
              <a:rPr lang="en-US" sz="2400" dirty="0" smtClean="0"/>
              <a:t>cohort of adults who initiated a new </a:t>
            </a:r>
            <a:r>
              <a:rPr lang="en-US" sz="2400" dirty="0" err="1" smtClean="0"/>
              <a:t>antidiabetic</a:t>
            </a:r>
            <a:r>
              <a:rPr lang="en-US" sz="2400" dirty="0" smtClean="0"/>
              <a:t> drug </a:t>
            </a:r>
            <a:r>
              <a:rPr lang="en-US" sz="2400" dirty="0" smtClean="0"/>
              <a:t>class in or after 2007, the year the first </a:t>
            </a:r>
            <a:r>
              <a:rPr lang="en-US" sz="2400" dirty="0" err="1" smtClean="0"/>
              <a:t>incretin</a:t>
            </a:r>
            <a:r>
              <a:rPr lang="en-US" sz="2400" dirty="0" smtClean="0"/>
              <a:t> based </a:t>
            </a:r>
            <a:r>
              <a:rPr lang="en-US" sz="2400" dirty="0" smtClean="0"/>
              <a:t>drugs entered the UK market.</a:t>
            </a:r>
            <a:endParaRPr 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8750" t="14815" r="43333" b="11851"/>
          <a:stretch>
            <a:fillRect/>
          </a:stretch>
        </p:blipFill>
        <p:spPr bwMode="auto">
          <a:xfrm>
            <a:off x="1066800" y="609600"/>
            <a:ext cx="6934200"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1371600"/>
            <a:ext cx="6781800" cy="3477875"/>
          </a:xfrm>
          <a:prstGeom prst="rect">
            <a:avLst/>
          </a:prstGeom>
        </p:spPr>
        <p:txBody>
          <a:bodyPr wrap="square">
            <a:spAutoFit/>
          </a:bodyPr>
          <a:lstStyle/>
          <a:p>
            <a:r>
              <a:rPr lang="en-US" sz="2000" dirty="0" smtClean="0"/>
              <a:t>we </a:t>
            </a:r>
            <a:r>
              <a:rPr lang="en-US" sz="2000" dirty="0" err="1" smtClean="0"/>
              <a:t>categorised</a:t>
            </a:r>
            <a:r>
              <a:rPr lang="en-US" sz="2000" dirty="0" smtClean="0"/>
              <a:t> each person day of follow-up </a:t>
            </a:r>
            <a:r>
              <a:rPr lang="en-US" sz="2000" dirty="0" smtClean="0"/>
              <a:t>into one </a:t>
            </a:r>
            <a:r>
              <a:rPr lang="en-US" sz="2000" dirty="0" smtClean="0"/>
              <a:t>of four </a:t>
            </a:r>
            <a:r>
              <a:rPr lang="en-US" sz="2000" dirty="0" smtClean="0"/>
              <a:t> </a:t>
            </a:r>
            <a:r>
              <a:rPr lang="en-US" sz="2000" dirty="0" smtClean="0"/>
              <a:t>categories: </a:t>
            </a:r>
            <a:endParaRPr lang="en-US" sz="2000" dirty="0" smtClean="0"/>
          </a:p>
          <a:p>
            <a:r>
              <a:rPr lang="en-US" sz="2000" dirty="0" smtClean="0"/>
              <a:t>-</a:t>
            </a:r>
            <a:r>
              <a:rPr lang="en-US" sz="2000" dirty="0" smtClean="0">
                <a:solidFill>
                  <a:srgbClr val="92D050"/>
                </a:solidFill>
              </a:rPr>
              <a:t>use of DPP-4 </a:t>
            </a:r>
            <a:r>
              <a:rPr lang="en-US" sz="2000" dirty="0" smtClean="0">
                <a:solidFill>
                  <a:srgbClr val="92D050"/>
                </a:solidFill>
              </a:rPr>
              <a:t>inhibitors </a:t>
            </a:r>
            <a:r>
              <a:rPr lang="en-US" sz="2000" dirty="0" smtClean="0"/>
              <a:t>(alone or in combination </a:t>
            </a:r>
            <a:r>
              <a:rPr lang="en-US" sz="2000" dirty="0" smtClean="0"/>
              <a:t>with other </a:t>
            </a:r>
            <a:r>
              <a:rPr lang="en-US" sz="2000" dirty="0" err="1" smtClean="0"/>
              <a:t>antidiabetic</a:t>
            </a:r>
            <a:r>
              <a:rPr lang="en-US" sz="2000" dirty="0" smtClean="0"/>
              <a:t> </a:t>
            </a:r>
            <a:r>
              <a:rPr lang="en-US" sz="2000" dirty="0" smtClean="0"/>
              <a:t>drugs; </a:t>
            </a:r>
          </a:p>
          <a:p>
            <a:r>
              <a:rPr lang="en-US" sz="2000" dirty="0" smtClean="0"/>
              <a:t>-</a:t>
            </a:r>
            <a:r>
              <a:rPr lang="en-US" sz="2000" dirty="0" smtClean="0">
                <a:solidFill>
                  <a:srgbClr val="92D050"/>
                </a:solidFill>
              </a:rPr>
              <a:t>use </a:t>
            </a:r>
            <a:r>
              <a:rPr lang="en-US" sz="2000" dirty="0" smtClean="0">
                <a:solidFill>
                  <a:srgbClr val="92D050"/>
                </a:solidFill>
              </a:rPr>
              <a:t>of GLP-1 </a:t>
            </a:r>
            <a:r>
              <a:rPr lang="en-US" sz="2000" dirty="0" smtClean="0"/>
              <a:t>receptor agonists (alone or </a:t>
            </a:r>
            <a:r>
              <a:rPr lang="en-US" sz="2000" dirty="0" smtClean="0"/>
              <a:t>in combination </a:t>
            </a:r>
            <a:r>
              <a:rPr lang="en-US" sz="2000" dirty="0" smtClean="0"/>
              <a:t>with other </a:t>
            </a:r>
            <a:r>
              <a:rPr lang="en-US" sz="2000" dirty="0" err="1" smtClean="0"/>
              <a:t>antidiabetic</a:t>
            </a:r>
            <a:r>
              <a:rPr lang="en-US" sz="2000" dirty="0" smtClean="0"/>
              <a:t> drugs, </a:t>
            </a:r>
            <a:r>
              <a:rPr lang="en-US" sz="2000" dirty="0" smtClean="0"/>
              <a:t>including previous </a:t>
            </a:r>
            <a:r>
              <a:rPr lang="en-US" sz="2000" dirty="0" smtClean="0"/>
              <a:t>use of DPP-4 </a:t>
            </a:r>
            <a:r>
              <a:rPr lang="en-US" sz="2000" dirty="0" smtClean="0"/>
              <a:t>inhibitors; </a:t>
            </a:r>
          </a:p>
          <a:p>
            <a:r>
              <a:rPr lang="en-US" sz="2000" dirty="0" smtClean="0"/>
              <a:t>-</a:t>
            </a:r>
            <a:r>
              <a:rPr lang="en-US" sz="2000" dirty="0" smtClean="0">
                <a:solidFill>
                  <a:srgbClr val="92D050"/>
                </a:solidFill>
              </a:rPr>
              <a:t>use </a:t>
            </a:r>
            <a:r>
              <a:rPr lang="en-US" sz="2000" dirty="0" smtClean="0">
                <a:solidFill>
                  <a:srgbClr val="92D050"/>
                </a:solidFill>
              </a:rPr>
              <a:t>of other second or third </a:t>
            </a:r>
            <a:r>
              <a:rPr lang="en-US" sz="2000" dirty="0" smtClean="0"/>
              <a:t>line drugs after </a:t>
            </a:r>
            <a:r>
              <a:rPr lang="en-US" sz="2000" dirty="0" smtClean="0"/>
              <a:t>failure with </a:t>
            </a:r>
            <a:r>
              <a:rPr lang="en-US" sz="2000" dirty="0" err="1" smtClean="0"/>
              <a:t>metformin</a:t>
            </a:r>
            <a:r>
              <a:rPr lang="en-US" sz="2000" dirty="0" smtClean="0"/>
              <a:t> or </a:t>
            </a:r>
            <a:r>
              <a:rPr lang="en-US" sz="2000" dirty="0" smtClean="0"/>
              <a:t>sulfonylurea in </a:t>
            </a:r>
            <a:r>
              <a:rPr lang="en-US" sz="2000" dirty="0" err="1" smtClean="0"/>
              <a:t>monotherapy</a:t>
            </a:r>
            <a:r>
              <a:rPr lang="en-US" sz="2000" dirty="0" smtClean="0"/>
              <a:t>; </a:t>
            </a:r>
          </a:p>
          <a:p>
            <a:r>
              <a:rPr lang="en-US" sz="2000" dirty="0" smtClean="0"/>
              <a:t>-</a:t>
            </a:r>
            <a:r>
              <a:rPr lang="en-US" sz="2000" dirty="0" smtClean="0"/>
              <a:t>and </a:t>
            </a:r>
            <a:r>
              <a:rPr lang="en-US" sz="2000" dirty="0" smtClean="0">
                <a:solidFill>
                  <a:srgbClr val="92D050"/>
                </a:solidFill>
              </a:rPr>
              <a:t>use of first </a:t>
            </a:r>
            <a:r>
              <a:rPr lang="en-US" sz="2000" dirty="0" smtClean="0"/>
              <a:t>line drugs (</a:t>
            </a:r>
            <a:r>
              <a:rPr lang="en-US" sz="2000" dirty="0" smtClean="0"/>
              <a:t>defined as </a:t>
            </a:r>
            <a:r>
              <a:rPr lang="en-US" sz="2000" dirty="0" smtClean="0"/>
              <a:t>use of </a:t>
            </a:r>
            <a:r>
              <a:rPr lang="en-US" sz="2000" dirty="0" err="1" smtClean="0"/>
              <a:t>metformin</a:t>
            </a:r>
            <a:r>
              <a:rPr lang="en-US" sz="2000" dirty="0" smtClean="0"/>
              <a:t> or sulfonylurea in </a:t>
            </a:r>
            <a:r>
              <a:rPr lang="en-US" sz="2000" dirty="0" err="1" smtClean="0"/>
              <a:t>monotherapy</a:t>
            </a:r>
            <a:r>
              <a:rPr lang="en-US" sz="2000" dirty="0" smtClean="0"/>
              <a:t>).</a:t>
            </a:r>
            <a:endParaRPr lang="en-US" sz="20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7498</TotalTime>
  <Words>1601</Words>
  <Application>Microsoft Office PowerPoint</Application>
  <PresentationFormat>On-screen Show (4:3)</PresentationFormat>
  <Paragraphs>80</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Organic</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vector>
  </TitlesOfParts>
  <Company>PARANDCO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کارگاه آموزشی  نگارش مقاله علمی</dc:title>
  <dc:creator>PARAND</dc:creator>
  <cp:lastModifiedBy>adibi</cp:lastModifiedBy>
  <cp:revision>297</cp:revision>
  <dcterms:created xsi:type="dcterms:W3CDTF">2009-10-19T23:52:18Z</dcterms:created>
  <dcterms:modified xsi:type="dcterms:W3CDTF">2019-01-21T20:27:50Z</dcterms:modified>
</cp:coreProperties>
</file>