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337" r:id="rId3"/>
    <p:sldId id="273" r:id="rId4"/>
    <p:sldId id="274" r:id="rId5"/>
    <p:sldId id="275" r:id="rId6"/>
    <p:sldId id="276" r:id="rId7"/>
    <p:sldId id="277" r:id="rId8"/>
    <p:sldId id="278" r:id="rId9"/>
    <p:sldId id="279" r:id="rId10"/>
    <p:sldId id="280" r:id="rId11"/>
    <p:sldId id="281" r:id="rId12"/>
    <p:sldId id="284" r:id="rId13"/>
    <p:sldId id="286" r:id="rId14"/>
    <p:sldId id="288" r:id="rId15"/>
    <p:sldId id="290" r:id="rId16"/>
    <p:sldId id="291" r:id="rId17"/>
    <p:sldId id="332" r:id="rId18"/>
    <p:sldId id="292" r:id="rId19"/>
    <p:sldId id="333" r:id="rId20"/>
    <p:sldId id="293" r:id="rId21"/>
    <p:sldId id="334" r:id="rId22"/>
    <p:sldId id="294" r:id="rId23"/>
    <p:sldId id="335" r:id="rId24"/>
    <p:sldId id="295" r:id="rId25"/>
    <p:sldId id="296" r:id="rId26"/>
    <p:sldId id="297" r:id="rId27"/>
    <p:sldId id="319" r:id="rId28"/>
    <p:sldId id="298" r:id="rId29"/>
    <p:sldId id="299" r:id="rId30"/>
    <p:sldId id="300" r:id="rId31"/>
    <p:sldId id="302" r:id="rId32"/>
    <p:sldId id="303" r:id="rId33"/>
    <p:sldId id="305" r:id="rId34"/>
    <p:sldId id="306" r:id="rId35"/>
    <p:sldId id="309" r:id="rId36"/>
    <p:sldId id="312" r:id="rId37"/>
    <p:sldId id="320" r:id="rId38"/>
    <p:sldId id="313" r:id="rId39"/>
    <p:sldId id="314" r:id="rId40"/>
    <p:sldId id="270" r:id="rId41"/>
    <p:sldId id="330" r:id="rId42"/>
    <p:sldId id="331" r:id="rId43"/>
    <p:sldId id="260" r:id="rId44"/>
    <p:sldId id="261" r:id="rId45"/>
    <p:sldId id="317" r:id="rId46"/>
    <p:sldId id="271" r:id="rId47"/>
    <p:sldId id="262" r:id="rId48"/>
    <p:sldId id="263" r:id="rId49"/>
    <p:sldId id="264" r:id="rId50"/>
    <p:sldId id="265" r:id="rId51"/>
    <p:sldId id="266" r:id="rId52"/>
    <p:sldId id="267" r:id="rId53"/>
    <p:sldId id="268" r:id="rId54"/>
    <p:sldId id="318" r:id="rId55"/>
    <p:sldId id="326" r:id="rId56"/>
    <p:sldId id="328" r:id="rId57"/>
    <p:sldId id="26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9FBDAF-2C57-4BEC-B7B3-6EF21E03A2EC}"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5DBB-B01E-4A36-A36A-3719004409A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25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FBDAF-2C57-4BEC-B7B3-6EF21E03A2EC}"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5DBB-B01E-4A36-A36A-3719004409A7}" type="slidenum">
              <a:rPr lang="en-US" smtClean="0"/>
              <a:t>‹#›</a:t>
            </a:fld>
            <a:endParaRPr lang="en-US"/>
          </a:p>
        </p:txBody>
      </p:sp>
    </p:spTree>
    <p:extLst>
      <p:ext uri="{BB962C8B-B14F-4D97-AF65-F5344CB8AC3E}">
        <p14:creationId xmlns:p14="http://schemas.microsoft.com/office/powerpoint/2010/main" val="64729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FBDAF-2C57-4BEC-B7B3-6EF21E03A2EC}"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5DBB-B01E-4A36-A36A-3719004409A7}" type="slidenum">
              <a:rPr lang="en-US" smtClean="0"/>
              <a:t>‹#›</a:t>
            </a:fld>
            <a:endParaRPr lang="en-US"/>
          </a:p>
        </p:txBody>
      </p:sp>
    </p:spTree>
    <p:extLst>
      <p:ext uri="{BB962C8B-B14F-4D97-AF65-F5344CB8AC3E}">
        <p14:creationId xmlns:p14="http://schemas.microsoft.com/office/powerpoint/2010/main" val="372416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FBDAF-2C57-4BEC-B7B3-6EF21E03A2EC}"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5DBB-B01E-4A36-A36A-3719004409A7}" type="slidenum">
              <a:rPr lang="en-US" smtClean="0"/>
              <a:t>‹#›</a:t>
            </a:fld>
            <a:endParaRPr lang="en-US"/>
          </a:p>
        </p:txBody>
      </p:sp>
    </p:spTree>
    <p:extLst>
      <p:ext uri="{BB962C8B-B14F-4D97-AF65-F5344CB8AC3E}">
        <p14:creationId xmlns:p14="http://schemas.microsoft.com/office/powerpoint/2010/main" val="29447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9FBDAF-2C57-4BEC-B7B3-6EF21E03A2EC}"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5DBB-B01E-4A36-A36A-3719004409A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0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9FBDAF-2C57-4BEC-B7B3-6EF21E03A2EC}"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F5DBB-B01E-4A36-A36A-3719004409A7}" type="slidenum">
              <a:rPr lang="en-US" smtClean="0"/>
              <a:t>‹#›</a:t>
            </a:fld>
            <a:endParaRPr lang="en-US"/>
          </a:p>
        </p:txBody>
      </p:sp>
    </p:spTree>
    <p:extLst>
      <p:ext uri="{BB962C8B-B14F-4D97-AF65-F5344CB8AC3E}">
        <p14:creationId xmlns:p14="http://schemas.microsoft.com/office/powerpoint/2010/main" val="113860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9FBDAF-2C57-4BEC-B7B3-6EF21E03A2EC}"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F5DBB-B01E-4A36-A36A-3719004409A7}" type="slidenum">
              <a:rPr lang="en-US" smtClean="0"/>
              <a:t>‹#›</a:t>
            </a:fld>
            <a:endParaRPr lang="en-US"/>
          </a:p>
        </p:txBody>
      </p:sp>
    </p:spTree>
    <p:extLst>
      <p:ext uri="{BB962C8B-B14F-4D97-AF65-F5344CB8AC3E}">
        <p14:creationId xmlns:p14="http://schemas.microsoft.com/office/powerpoint/2010/main" val="136916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9FBDAF-2C57-4BEC-B7B3-6EF21E03A2EC}"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F5DBB-B01E-4A36-A36A-3719004409A7}" type="slidenum">
              <a:rPr lang="en-US" smtClean="0"/>
              <a:t>‹#›</a:t>
            </a:fld>
            <a:endParaRPr lang="en-US"/>
          </a:p>
        </p:txBody>
      </p:sp>
    </p:spTree>
    <p:extLst>
      <p:ext uri="{BB962C8B-B14F-4D97-AF65-F5344CB8AC3E}">
        <p14:creationId xmlns:p14="http://schemas.microsoft.com/office/powerpoint/2010/main" val="185521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9FBDAF-2C57-4BEC-B7B3-6EF21E03A2EC}" type="datetimeFigureOut">
              <a:rPr lang="en-US" smtClean="0"/>
              <a:t>1/8/2019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EDF5DBB-B01E-4A36-A36A-3719004409A7}" type="slidenum">
              <a:rPr lang="en-US" smtClean="0"/>
              <a:t>‹#›</a:t>
            </a:fld>
            <a:endParaRPr lang="en-US"/>
          </a:p>
        </p:txBody>
      </p:sp>
    </p:spTree>
    <p:extLst>
      <p:ext uri="{BB962C8B-B14F-4D97-AF65-F5344CB8AC3E}">
        <p14:creationId xmlns:p14="http://schemas.microsoft.com/office/powerpoint/2010/main" val="349203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E9FBDAF-2C57-4BEC-B7B3-6EF21E03A2EC}" type="datetimeFigureOut">
              <a:rPr lang="en-US" smtClean="0"/>
              <a:t>1/8/2019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DF5DBB-B01E-4A36-A36A-3719004409A7}" type="slidenum">
              <a:rPr lang="en-US" smtClean="0"/>
              <a:t>‹#›</a:t>
            </a:fld>
            <a:endParaRPr lang="en-US"/>
          </a:p>
        </p:txBody>
      </p:sp>
    </p:spTree>
    <p:extLst>
      <p:ext uri="{BB962C8B-B14F-4D97-AF65-F5344CB8AC3E}">
        <p14:creationId xmlns:p14="http://schemas.microsoft.com/office/powerpoint/2010/main" val="367136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9FBDAF-2C57-4BEC-B7B3-6EF21E03A2EC}"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F5DBB-B01E-4A36-A36A-3719004409A7}" type="slidenum">
              <a:rPr lang="en-US" smtClean="0"/>
              <a:t>‹#›</a:t>
            </a:fld>
            <a:endParaRPr lang="en-US"/>
          </a:p>
        </p:txBody>
      </p:sp>
    </p:spTree>
    <p:extLst>
      <p:ext uri="{BB962C8B-B14F-4D97-AF65-F5344CB8AC3E}">
        <p14:creationId xmlns:p14="http://schemas.microsoft.com/office/powerpoint/2010/main" val="408545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E9FBDAF-2C57-4BEC-B7B3-6EF21E03A2EC}" type="datetimeFigureOut">
              <a:rPr lang="en-US" smtClean="0"/>
              <a:t>1/8/2019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DF5DBB-B01E-4A36-A36A-3719004409A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61227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به نام خدا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620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430" y="640048"/>
            <a:ext cx="10778835" cy="4031873"/>
          </a:xfrm>
          <a:prstGeom prst="rect">
            <a:avLst/>
          </a:prstGeom>
        </p:spPr>
        <p:txBody>
          <a:bodyPr wrap="square">
            <a:spAutoFit/>
          </a:bodyPr>
          <a:lstStyle/>
          <a:p>
            <a:r>
              <a:rPr lang="en-US" sz="3200" b="1" dirty="0">
                <a:solidFill>
                  <a:srgbClr val="FF0000"/>
                </a:solidFill>
              </a:rPr>
              <a:t>Selection Criteria </a:t>
            </a:r>
            <a:endParaRPr lang="en-US" sz="3200" b="1" dirty="0" smtClean="0">
              <a:solidFill>
                <a:srgbClr val="FF0000"/>
              </a:solidFill>
            </a:endParaRPr>
          </a:p>
          <a:p>
            <a:endParaRPr lang="en-US" sz="2800" dirty="0"/>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All </a:t>
            </a:r>
            <a:r>
              <a:rPr lang="en-US" sz="2800" dirty="0"/>
              <a:t>country-speciﬁc recommendations </a:t>
            </a:r>
            <a:r>
              <a:rPr lang="en-US" sz="2800" dirty="0" smtClean="0"/>
              <a:t>published from 2006 to 2016 for management </a:t>
            </a:r>
            <a:r>
              <a:rPr lang="en-US" sz="2800" dirty="0"/>
              <a:t>of type 2 DM listed in the searched databases were included</a:t>
            </a:r>
            <a:r>
              <a:rPr lang="en-US" sz="2800" dirty="0" smtClean="0"/>
              <a:t>.</a:t>
            </a:r>
          </a:p>
          <a:p>
            <a:pPr marL="457200" indent="-457200">
              <a:buFont typeface="Wingdings" panose="05000000000000000000" pitchFamily="2" charset="2"/>
              <a:buChar char="q"/>
            </a:pPr>
            <a:endParaRPr lang="en-US" sz="2800" dirty="0"/>
          </a:p>
          <a:p>
            <a:endParaRPr lang="en-US" sz="2800" dirty="0"/>
          </a:p>
          <a:p>
            <a:pPr marL="457200" indent="-457200">
              <a:buFont typeface="Wingdings" panose="05000000000000000000" pitchFamily="2" charset="2"/>
              <a:buChar char="q"/>
            </a:pPr>
            <a:r>
              <a:rPr lang="en-US" sz="2800" dirty="0" smtClean="0"/>
              <a:t> </a:t>
            </a:r>
            <a:r>
              <a:rPr lang="en-US" sz="2800" dirty="0"/>
              <a:t>Guidelines published exclusively for </a:t>
            </a:r>
            <a:r>
              <a:rPr lang="en-US" sz="2800" dirty="0" smtClean="0"/>
              <a:t>type1 DM.</a:t>
            </a:r>
          </a:p>
        </p:txBody>
      </p:sp>
    </p:spTree>
    <p:extLst>
      <p:ext uri="{BB962C8B-B14F-4D97-AF65-F5344CB8AC3E}">
        <p14:creationId xmlns:p14="http://schemas.microsoft.com/office/powerpoint/2010/main" val="305780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713" y="379767"/>
            <a:ext cx="11853949" cy="5601533"/>
          </a:xfrm>
          <a:prstGeom prst="rect">
            <a:avLst/>
          </a:prstGeom>
        </p:spPr>
        <p:txBody>
          <a:bodyPr wrap="square">
            <a:spAutoFit/>
          </a:bodyPr>
          <a:lstStyle/>
          <a:p>
            <a:r>
              <a:rPr lang="en-US" sz="3200" b="1" dirty="0">
                <a:solidFill>
                  <a:srgbClr val="FF0000"/>
                </a:solidFill>
              </a:rPr>
              <a:t>Information </a:t>
            </a:r>
            <a:r>
              <a:rPr lang="en-US" sz="3200" b="1" dirty="0" smtClean="0">
                <a:solidFill>
                  <a:srgbClr val="FF0000"/>
                </a:solidFill>
              </a:rPr>
              <a:t>Sources</a:t>
            </a:r>
          </a:p>
          <a:p>
            <a:endParaRPr lang="en-US" dirty="0"/>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 Identiﬁed guidelines regarding type 2 DM </a:t>
            </a:r>
            <a:r>
              <a:rPr lang="en-US" sz="2800" dirty="0"/>
              <a:t>management were sourced mainly from electronic medical </a:t>
            </a:r>
            <a:r>
              <a:rPr lang="en-US" sz="2800" dirty="0" smtClean="0"/>
              <a:t>databases  PubMed</a:t>
            </a:r>
            <a:r>
              <a:rPr lang="en-US" sz="2800" dirty="0"/>
              <a:t>, African Journals Online, Directory of Open Access Journals, Google Scholar, and Excerpta Medica Database. </a:t>
            </a:r>
            <a:endParaRPr lang="en-US" sz="2800" dirty="0" smtClean="0"/>
          </a:p>
          <a:p>
            <a:endParaRPr lang="en-US" sz="2800" dirty="0" smtClean="0"/>
          </a:p>
          <a:p>
            <a:endParaRPr lang="en-US" sz="2800" dirty="0"/>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Websites </a:t>
            </a:r>
            <a:r>
              <a:rPr lang="en-US" sz="2800" dirty="0"/>
              <a:t>of </a:t>
            </a:r>
            <a:r>
              <a:rPr lang="en-US" sz="2800" dirty="0" smtClean="0"/>
              <a:t>diabetes associations and every individual </a:t>
            </a:r>
            <a:r>
              <a:rPr lang="en-US" sz="2800" dirty="0"/>
              <a:t>country’s ministry of health were also searched for guidelines. </a:t>
            </a:r>
            <a:endParaRPr lang="en-US" sz="2800" dirty="0" smtClean="0"/>
          </a:p>
          <a:p>
            <a:endParaRPr lang="en-US" sz="2800" dirty="0"/>
          </a:p>
        </p:txBody>
      </p:sp>
    </p:spTree>
    <p:extLst>
      <p:ext uri="{BB962C8B-B14F-4D97-AF65-F5344CB8AC3E}">
        <p14:creationId xmlns:p14="http://schemas.microsoft.com/office/powerpoint/2010/main" val="2944276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35" y="568050"/>
            <a:ext cx="11798529" cy="3600986"/>
          </a:xfrm>
          <a:prstGeom prst="rect">
            <a:avLst/>
          </a:prstGeom>
        </p:spPr>
        <p:txBody>
          <a:bodyPr wrap="square">
            <a:spAutoFit/>
          </a:bodyPr>
          <a:lstStyle/>
          <a:p>
            <a:r>
              <a:rPr lang="en-US" sz="3200" b="1" dirty="0">
                <a:solidFill>
                  <a:srgbClr val="FF0000"/>
                </a:solidFill>
              </a:rPr>
              <a:t>Data Extraction and Quality </a:t>
            </a:r>
            <a:r>
              <a:rPr lang="en-US" sz="3200" b="1" dirty="0" smtClean="0">
                <a:solidFill>
                  <a:srgbClr val="FF0000"/>
                </a:solidFill>
              </a:rPr>
              <a:t>Assessment</a:t>
            </a:r>
          </a:p>
          <a:p>
            <a:r>
              <a:rPr lang="en-US" sz="2800" dirty="0" smtClean="0"/>
              <a:t> </a:t>
            </a:r>
          </a:p>
          <a:p>
            <a:endParaRPr lang="en-US" sz="2800" dirty="0"/>
          </a:p>
          <a:p>
            <a:pPr marL="457200" indent="-457200">
              <a:buFont typeface="Wingdings" panose="05000000000000000000" pitchFamily="2" charset="2"/>
              <a:buChar char="q"/>
            </a:pPr>
            <a:r>
              <a:rPr lang="en-US" sz="2800" dirty="0" smtClean="0"/>
              <a:t>The proforma </a:t>
            </a:r>
            <a:r>
              <a:rPr lang="en-US" sz="2800" dirty="0"/>
              <a:t>was created to assess the target audience; spectrum of clinical conditions covered; attention to ease of implementation (translatability) and ethical, legal, and socioeconomic issues; and trustworthiness using grading scales and Institute of Medicine (IOM) </a:t>
            </a:r>
            <a:r>
              <a:rPr lang="en-US" sz="2800" dirty="0" smtClean="0"/>
              <a:t>guidelines.</a:t>
            </a:r>
          </a:p>
          <a:p>
            <a:endParaRPr lang="en-US" sz="2800" dirty="0"/>
          </a:p>
        </p:txBody>
      </p:sp>
    </p:spTree>
    <p:extLst>
      <p:ext uri="{BB962C8B-B14F-4D97-AF65-F5344CB8AC3E}">
        <p14:creationId xmlns:p14="http://schemas.microsoft.com/office/powerpoint/2010/main" val="3527449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7" y="224963"/>
            <a:ext cx="11294224" cy="5324535"/>
          </a:xfrm>
          <a:prstGeom prst="rect">
            <a:avLst/>
          </a:prstGeom>
        </p:spPr>
        <p:txBody>
          <a:bodyPr wrap="square">
            <a:spAutoFit/>
          </a:bodyPr>
          <a:lstStyle/>
          <a:p>
            <a:r>
              <a:rPr lang="en-US" sz="3200" b="1" dirty="0">
                <a:solidFill>
                  <a:srgbClr val="FF0000"/>
                </a:solidFill>
              </a:rPr>
              <a:t>Data Items </a:t>
            </a:r>
            <a:endParaRPr lang="en-US" sz="3200" b="1" dirty="0" smtClean="0">
              <a:solidFill>
                <a:srgbClr val="FF0000"/>
              </a:solidFill>
            </a:endParaRPr>
          </a:p>
          <a:p>
            <a:endParaRPr lang="en-US" sz="2800" dirty="0" smtClean="0"/>
          </a:p>
          <a:p>
            <a:pPr marL="457200" indent="-457200">
              <a:buFont typeface="Wingdings" panose="05000000000000000000" pitchFamily="2" charset="2"/>
              <a:buChar char="q"/>
            </a:pPr>
            <a:r>
              <a:rPr lang="en-US" sz="2800" dirty="0" smtClean="0"/>
              <a:t>Each guideline was assessed for compliance with the </a:t>
            </a:r>
            <a:r>
              <a:rPr lang="en-US" sz="2800" dirty="0" smtClean="0">
                <a:solidFill>
                  <a:srgbClr val="FF0000"/>
                </a:solidFill>
              </a:rPr>
              <a:t>IOM</a:t>
            </a:r>
            <a:r>
              <a:rPr lang="en-US" sz="2800" dirty="0" smtClean="0"/>
              <a:t> standards for developing clinical </a:t>
            </a:r>
            <a:r>
              <a:rPr lang="en-US" sz="2800" dirty="0"/>
              <a:t>practice </a:t>
            </a:r>
            <a:r>
              <a:rPr lang="en-US" sz="2800" dirty="0" smtClean="0"/>
              <a:t>guidelines , </a:t>
            </a:r>
            <a:r>
              <a:rPr lang="en-US" sz="2800" dirty="0"/>
              <a:t>coverage of the cardiovascular quadrangle (surveillance, prevention, acute care, and </a:t>
            </a:r>
            <a:r>
              <a:rPr lang="en-US" sz="2800" dirty="0" smtClean="0"/>
              <a:t>rehabilitation), </a:t>
            </a:r>
            <a:r>
              <a:rPr lang="en-US" sz="2800" dirty="0"/>
              <a:t>translatability </a:t>
            </a:r>
            <a:r>
              <a:rPr lang="en-US" sz="2800" dirty="0" smtClean="0"/>
              <a:t>, </a:t>
            </a:r>
            <a:r>
              <a:rPr lang="en-US" sz="2800" dirty="0"/>
              <a:t>revision date, and its target audiences as </a:t>
            </a:r>
            <a:r>
              <a:rPr lang="en-US" sz="2800" dirty="0" smtClean="0"/>
              <a:t>the </a:t>
            </a:r>
            <a:r>
              <a:rPr lang="en-US" sz="2800" dirty="0"/>
              <a:t>guidelines text.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Target </a:t>
            </a:r>
            <a:r>
              <a:rPr lang="en-US" sz="2800" dirty="0"/>
              <a:t>audiences were divided into providers, patients, populace, policy makers, implementation partners (e.g., professional bodies, advocates, relevant nongovernmental organizations, etc.), and payers (entities other than patient that ﬁnance or reimburse the cost of health services) </a:t>
            </a:r>
          </a:p>
        </p:txBody>
      </p:sp>
    </p:spTree>
    <p:extLst>
      <p:ext uri="{BB962C8B-B14F-4D97-AF65-F5344CB8AC3E}">
        <p14:creationId xmlns:p14="http://schemas.microsoft.com/office/powerpoint/2010/main" val="2960859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1" y="146595"/>
            <a:ext cx="12136582" cy="7048083"/>
          </a:xfrm>
          <a:prstGeom prst="rect">
            <a:avLst/>
          </a:prstGeom>
        </p:spPr>
        <p:txBody>
          <a:bodyPr wrap="square">
            <a:spAutoFit/>
          </a:bodyPr>
          <a:lstStyle/>
          <a:p>
            <a:r>
              <a:rPr lang="en-US" sz="3200" b="1" dirty="0" smtClean="0">
                <a:solidFill>
                  <a:srgbClr val="FF0000"/>
                </a:solidFill>
              </a:rPr>
              <a:t>RESULTS</a:t>
            </a:r>
          </a:p>
          <a:p>
            <a:endParaRPr lang="en-US" sz="2800" dirty="0"/>
          </a:p>
          <a:p>
            <a:pPr marL="457200" indent="-457200">
              <a:buFont typeface="Wingdings" panose="05000000000000000000" pitchFamily="2" charset="2"/>
              <a:buChar char="q"/>
            </a:pPr>
            <a:r>
              <a:rPr lang="en-US" sz="2800" dirty="0" smtClean="0"/>
              <a:t>Of </a:t>
            </a:r>
            <a:r>
              <a:rPr lang="en-US" sz="2800" dirty="0"/>
              <a:t>the 186 manuscripts ﬁnally screened, </a:t>
            </a:r>
            <a:r>
              <a:rPr lang="en-US" sz="2800" dirty="0" smtClean="0"/>
              <a:t>56 </a:t>
            </a:r>
            <a:r>
              <a:rPr lang="en-US" sz="2800" dirty="0"/>
              <a:t>manuscripts from 55 countries were included for analysis after applying the inclusion and exclusion criteria </a:t>
            </a:r>
            <a:r>
              <a:rPr lang="en-US" sz="2800" dirty="0" smtClean="0"/>
              <a:t>.</a:t>
            </a:r>
            <a:endParaRPr lang="fa-IR" sz="2800" dirty="0" smtClean="0"/>
          </a:p>
          <a:p>
            <a:pPr marL="457200" indent="-457200">
              <a:buFont typeface="Wingdings" panose="05000000000000000000" pitchFamily="2" charset="2"/>
              <a:buChar char="q"/>
            </a:pPr>
            <a:endParaRPr lang="fa-IR" sz="2800" dirty="0"/>
          </a:p>
          <a:p>
            <a:pPr marL="457200" lvl="0" indent="-457200">
              <a:buFont typeface="Wingdings" panose="05000000000000000000" pitchFamily="2" charset="2"/>
              <a:buChar char="q"/>
            </a:pPr>
            <a:r>
              <a:rPr lang="en-US" sz="2800" dirty="0" smtClean="0"/>
              <a:t> </a:t>
            </a:r>
            <a:r>
              <a:rPr lang="en-US" sz="2800" dirty="0">
                <a:solidFill>
                  <a:srgbClr val="000000"/>
                </a:solidFill>
              </a:rPr>
              <a:t>According to the WHO report, 126 countries reported having a national guideline for DM management </a:t>
            </a:r>
            <a:r>
              <a:rPr lang="fa-IR" sz="2800" dirty="0" smtClean="0">
                <a:solidFill>
                  <a:srgbClr val="000000"/>
                </a:solidFill>
              </a:rPr>
              <a:t>.</a:t>
            </a:r>
            <a:endParaRPr lang="en-US" sz="2800" dirty="0" smtClean="0">
              <a:solidFill>
                <a:srgbClr val="000000"/>
              </a:solidFill>
            </a:endParaRPr>
          </a:p>
          <a:p>
            <a:pPr marL="457200" lvl="0" indent="-457200">
              <a:buFont typeface="Wingdings" panose="05000000000000000000" pitchFamily="2" charset="2"/>
              <a:buChar char="q"/>
            </a:pPr>
            <a:endParaRPr lang="en-US" sz="2800" dirty="0">
              <a:solidFill>
                <a:srgbClr val="000000"/>
              </a:solidFill>
            </a:endParaRPr>
          </a:p>
          <a:p>
            <a:pPr marL="457200" lvl="0" indent="-457200">
              <a:buFont typeface="Wingdings" panose="05000000000000000000" pitchFamily="2" charset="2"/>
              <a:buChar char="q"/>
            </a:pPr>
            <a:r>
              <a:rPr lang="en-US" sz="2800" dirty="0" smtClean="0">
                <a:solidFill>
                  <a:srgbClr val="000000"/>
                </a:solidFill>
              </a:rPr>
              <a:t> </a:t>
            </a:r>
            <a:r>
              <a:rPr lang="en-US" sz="2800" dirty="0">
                <a:solidFill>
                  <a:srgbClr val="000000"/>
                </a:solidFill>
              </a:rPr>
              <a:t>Of the 56 guidelines, 7 (12%) were from low-income countries (LIC), 10 (18%) from lower-MIC, 19 (34%) from upper-MIC, and 20 (36%) from HIC.</a:t>
            </a:r>
          </a:p>
          <a:p>
            <a:pPr lvl="0"/>
            <a:endParaRPr lang="en-US" sz="2800" dirty="0">
              <a:solidFill>
                <a:srgbClr val="000000"/>
              </a:solidFill>
            </a:endParaRPr>
          </a:p>
          <a:p>
            <a:pPr marL="457200" indent="-457200">
              <a:buFont typeface="Wingdings" panose="05000000000000000000" pitchFamily="2" charset="2"/>
              <a:buChar char="q"/>
            </a:pPr>
            <a:r>
              <a:rPr lang="en-US" sz="2800" dirty="0">
                <a:solidFill>
                  <a:srgbClr val="000000"/>
                </a:solidFill>
              </a:rPr>
              <a:t> None of the LIC had guidelines that addressed DM alone</a:t>
            </a:r>
            <a:r>
              <a:rPr lang="en-US" sz="2800" dirty="0" smtClean="0">
                <a:solidFill>
                  <a:srgbClr val="000000"/>
                </a:solidFill>
              </a:rPr>
              <a:t>.</a:t>
            </a:r>
            <a:r>
              <a:rPr lang="en-US" sz="2800" dirty="0"/>
              <a:t> Rather, they had guidelines for a myriad of conditions, called standard treatment guidelines, of which DM was one of the conditions. </a:t>
            </a:r>
          </a:p>
          <a:p>
            <a:pPr marL="457200" lvl="0" indent="-457200">
              <a:buFont typeface="Wingdings" panose="05000000000000000000" pitchFamily="2" charset="2"/>
              <a:buChar char="q"/>
            </a:pPr>
            <a:endParaRPr lang="en-US" sz="2800" dirty="0">
              <a:solidFill>
                <a:srgbClr val="000000"/>
              </a:solidFill>
            </a:endParaRPr>
          </a:p>
          <a:p>
            <a:pPr marL="457200" indent="-457200">
              <a:buFont typeface="Wingdings" panose="05000000000000000000" pitchFamily="2" charset="2"/>
              <a:buChar char="q"/>
            </a:pPr>
            <a:endParaRPr lang="en-US" sz="2800" dirty="0"/>
          </a:p>
        </p:txBody>
      </p:sp>
    </p:spTree>
    <p:extLst>
      <p:ext uri="{BB962C8B-B14F-4D97-AF65-F5344CB8AC3E}">
        <p14:creationId xmlns:p14="http://schemas.microsoft.com/office/powerpoint/2010/main" val="1752144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5" y="0"/>
            <a:ext cx="11914909" cy="6555641"/>
          </a:xfrm>
          <a:prstGeom prst="rect">
            <a:avLst/>
          </a:prstGeom>
        </p:spPr>
        <p:txBody>
          <a:bodyPr wrap="square">
            <a:spAutoFit/>
          </a:bodyPr>
          <a:lstStyle/>
          <a:p>
            <a:pPr marL="457200" indent="-457200">
              <a:buFont typeface="Wingdings" panose="05000000000000000000" pitchFamily="2" charset="2"/>
              <a:buChar char="q"/>
            </a:pPr>
            <a:r>
              <a:rPr lang="en-US" sz="2800" dirty="0"/>
              <a:t>National guidelines identiﬁed for individual countries, based on the 2016 World Bank classiﬁcation </a:t>
            </a:r>
            <a:r>
              <a:rPr lang="en-US" sz="2800" dirty="0" smtClean="0"/>
              <a:t>, </a:t>
            </a:r>
            <a:r>
              <a:rPr lang="en-US" sz="2800" dirty="0"/>
              <a:t>were the following</a:t>
            </a:r>
            <a:r>
              <a:rPr lang="en-US" sz="2800" dirty="0" smtClean="0"/>
              <a:t>.</a:t>
            </a:r>
            <a:endParaRPr lang="fa-IR"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
            </a:pPr>
            <a:r>
              <a:rPr lang="en-US" sz="2800" dirty="0" smtClean="0"/>
              <a:t> </a:t>
            </a:r>
            <a:r>
              <a:rPr lang="en-US" sz="2800" dirty="0"/>
              <a:t>LIC: Afghanistan, Ethiopia, Liberia, Malawi, Tanzania, Uganda, Zimbabwe </a:t>
            </a:r>
            <a:endParaRPr lang="en-US" sz="2800" dirty="0" smtClean="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smtClean="0"/>
              <a:t>Lower-MIC</a:t>
            </a:r>
            <a:r>
              <a:rPr lang="en-US" sz="2800" dirty="0"/>
              <a:t>: Ghana, India, Kenya, Kiribati, Nigeria, the Philippines, Solomon Islands, Sri Lanka, Swaziland, Zambia </a:t>
            </a:r>
            <a:endParaRPr lang="en-US" sz="2800" dirty="0" smtClean="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smtClean="0"/>
              <a:t> </a:t>
            </a:r>
            <a:r>
              <a:rPr lang="en-US" sz="2800" dirty="0"/>
              <a:t>Upper-MIC: Belize, Botswana, Brazil, China,Colombia,Ecuador</a:t>
            </a:r>
            <a:r>
              <a:rPr lang="en-US" sz="2800" dirty="0" smtClean="0"/>
              <a:t>,</a:t>
            </a:r>
            <a:r>
              <a:rPr lang="fa-IR" sz="2800" dirty="0" smtClean="0"/>
              <a:t> </a:t>
            </a:r>
            <a:r>
              <a:rPr lang="en-US" sz="2800" dirty="0" smtClean="0"/>
              <a:t>Fiji</a:t>
            </a:r>
            <a:r>
              <a:rPr lang="fa-IR" sz="2800" dirty="0" smtClean="0"/>
              <a:t> </a:t>
            </a:r>
            <a:r>
              <a:rPr lang="en-US" sz="2800" dirty="0" smtClean="0"/>
              <a:t>,Jamaica</a:t>
            </a:r>
            <a:r>
              <a:rPr lang="en-US" sz="2800" dirty="0"/>
              <a:t>, Libya, Malaysia, Mauritius, Mexico, Panama, Peru, Romania, South Africa, Saint Lucia, Turkey, Tuvalu </a:t>
            </a:r>
            <a:endParaRPr lang="en-US" sz="2800" dirty="0" smtClean="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800" dirty="0" smtClean="0"/>
              <a:t>HIC:Argentina</a:t>
            </a:r>
            <a:r>
              <a:rPr lang="en-US" sz="2800" dirty="0"/>
              <a:t>, Australia, Bahrain, Bermuda, Canada, Chile, England, Greece, </a:t>
            </a:r>
            <a:r>
              <a:rPr lang="en-US" sz="2800" dirty="0" smtClean="0"/>
              <a:t>HongKong,Ireland,Italy,Korea</a:t>
            </a:r>
            <a:r>
              <a:rPr lang="fa-IR" sz="2800" dirty="0" smtClean="0"/>
              <a:t> </a:t>
            </a:r>
            <a:r>
              <a:rPr lang="en-US" sz="2800" dirty="0" smtClean="0"/>
              <a:t>Republic</a:t>
            </a:r>
            <a:r>
              <a:rPr lang="en-US" sz="2800" dirty="0"/>
              <a:t>, New Zealand, Scotland, Singapore, Spain, Sweden, U.S., Wales</a:t>
            </a:r>
          </a:p>
        </p:txBody>
      </p:sp>
    </p:spTree>
    <p:extLst>
      <p:ext uri="{BB962C8B-B14F-4D97-AF65-F5344CB8AC3E}">
        <p14:creationId xmlns:p14="http://schemas.microsoft.com/office/powerpoint/2010/main" val="1801506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86" y="63652"/>
            <a:ext cx="11998035" cy="6124754"/>
          </a:xfrm>
          <a:prstGeom prst="rect">
            <a:avLst/>
          </a:prstGeom>
        </p:spPr>
        <p:txBody>
          <a:bodyPr wrap="square">
            <a:spAutoFit/>
          </a:bodyPr>
          <a:lstStyle/>
          <a:p>
            <a:pPr marL="457200" indent="-457200">
              <a:buFont typeface="Wingdings" panose="05000000000000000000" pitchFamily="2" charset="2"/>
              <a:buChar char="q"/>
            </a:pPr>
            <a:r>
              <a:rPr lang="en-US" sz="2800" dirty="0" smtClean="0"/>
              <a:t> </a:t>
            </a:r>
            <a:r>
              <a:rPr lang="en-US" sz="2800" dirty="0"/>
              <a:t>Almost all guidelines from LMIC were developed by the individual countries’ ministries of health</a:t>
            </a:r>
            <a:r>
              <a:rPr lang="en-US" sz="2800" dirty="0" smtClean="0"/>
              <a:t>.</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over </a:t>
            </a:r>
            <a:r>
              <a:rPr lang="en-US" sz="2800" dirty="0"/>
              <a:t>half of the guidelines from HIC were developed by diabetes associations and adopted by the country</a:t>
            </a:r>
            <a:r>
              <a:rPr lang="en-US" sz="2800" dirty="0" smtClean="0"/>
              <a:t>.</a:t>
            </a:r>
          </a:p>
          <a:p>
            <a:endParaRPr lang="en-US" sz="2800" dirty="0"/>
          </a:p>
          <a:p>
            <a:pPr marL="457200" indent="-457200">
              <a:buFont typeface="Wingdings" panose="05000000000000000000" pitchFamily="2" charset="2"/>
              <a:buChar char="q"/>
            </a:pPr>
            <a:r>
              <a:rPr lang="en-US" sz="2800" dirty="0" smtClean="0"/>
              <a:t> </a:t>
            </a:r>
            <a:r>
              <a:rPr lang="en-US" sz="2800" dirty="0"/>
              <a:t>DM guidelines from LMIC targeted mainly health care providers, with only few of the 28 guidelines that indicated their target </a:t>
            </a:r>
            <a:r>
              <a:rPr lang="en-US" sz="2800" dirty="0" smtClean="0"/>
              <a:t>audience stating </a:t>
            </a:r>
            <a:r>
              <a:rPr lang="en-US" sz="2800" dirty="0"/>
              <a:t>it to be patients </a:t>
            </a:r>
            <a:r>
              <a:rPr lang="en-US" sz="2800" dirty="0" smtClean="0"/>
              <a:t>(7%), </a:t>
            </a:r>
            <a:r>
              <a:rPr lang="en-US" sz="2800" dirty="0"/>
              <a:t>payers </a:t>
            </a:r>
            <a:r>
              <a:rPr lang="en-US" sz="2800" dirty="0" smtClean="0"/>
              <a:t>(11%), </a:t>
            </a:r>
            <a:r>
              <a:rPr lang="en-US" sz="2800" dirty="0"/>
              <a:t>and policy makers </a:t>
            </a:r>
            <a:r>
              <a:rPr lang="en-US" sz="2800" dirty="0" smtClean="0"/>
              <a:t>( 18%). </a:t>
            </a:r>
          </a:p>
          <a:p>
            <a:endParaRPr lang="en-US" sz="2800" dirty="0"/>
          </a:p>
          <a:p>
            <a:pPr marL="457200" indent="-457200">
              <a:buFont typeface="Wingdings" panose="05000000000000000000" pitchFamily="2" charset="2"/>
              <a:buChar char="q"/>
            </a:pPr>
            <a:r>
              <a:rPr lang="en-US" sz="2800" dirty="0" smtClean="0"/>
              <a:t>This </a:t>
            </a:r>
            <a:r>
              <a:rPr lang="en-US" sz="2800" dirty="0"/>
              <a:t>is in contrast to HIC guidelines that speciﬁed a target audience, which targeted more patients </a:t>
            </a:r>
            <a:r>
              <a:rPr lang="en-US" sz="2800" dirty="0" smtClean="0"/>
              <a:t>(57%), </a:t>
            </a:r>
            <a:r>
              <a:rPr lang="en-US" sz="2800" dirty="0"/>
              <a:t>payers </a:t>
            </a:r>
            <a:r>
              <a:rPr lang="en-US" sz="2800" dirty="0" smtClean="0"/>
              <a:t>(36%), </a:t>
            </a:r>
            <a:r>
              <a:rPr lang="en-US" sz="2800" dirty="0"/>
              <a:t>and policy makers </a:t>
            </a:r>
            <a:r>
              <a:rPr lang="en-US" sz="2800" dirty="0" smtClean="0"/>
              <a:t>(50%).</a:t>
            </a:r>
          </a:p>
          <a:p>
            <a:pPr marL="457200" indent="-457200">
              <a:buFont typeface="Wingdings" panose="05000000000000000000" pitchFamily="2" charset="2"/>
              <a:buChar char="q"/>
            </a:pPr>
            <a:r>
              <a:rPr lang="en-US" sz="2800" dirty="0" smtClean="0"/>
              <a:t>DM </a:t>
            </a:r>
            <a:r>
              <a:rPr lang="en-US" sz="2800" dirty="0"/>
              <a:t>guidelines in general were </a:t>
            </a:r>
            <a:r>
              <a:rPr lang="en-US" sz="2800" dirty="0" smtClean="0"/>
              <a:t>rarely developed to target the healthy population </a:t>
            </a:r>
            <a:r>
              <a:rPr lang="en-US" sz="2800" dirty="0"/>
              <a:t>or health care </a:t>
            </a:r>
            <a:r>
              <a:rPr lang="en-US" sz="2800" dirty="0" smtClean="0"/>
              <a:t>partners. </a:t>
            </a:r>
            <a:endParaRPr lang="en-US" sz="2800" dirty="0"/>
          </a:p>
        </p:txBody>
      </p:sp>
    </p:spTree>
    <p:extLst>
      <p:ext uri="{BB962C8B-B14F-4D97-AF65-F5344CB8AC3E}">
        <p14:creationId xmlns:p14="http://schemas.microsoft.com/office/powerpoint/2010/main" val="2264653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88762" y="1682496"/>
            <a:ext cx="6414475" cy="3493007"/>
          </a:xfrm>
          <a:prstGeom prst="rect">
            <a:avLst/>
          </a:prstGeom>
        </p:spPr>
      </p:pic>
    </p:spTree>
    <p:extLst>
      <p:ext uri="{BB962C8B-B14F-4D97-AF65-F5344CB8AC3E}">
        <p14:creationId xmlns:p14="http://schemas.microsoft.com/office/powerpoint/2010/main" val="3302625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718" y="96951"/>
            <a:ext cx="11826238" cy="6124754"/>
          </a:xfrm>
          <a:prstGeom prst="rect">
            <a:avLst/>
          </a:prstGeom>
        </p:spPr>
        <p:txBody>
          <a:bodyPr wrap="square">
            <a:spAutoFit/>
          </a:bodyPr>
          <a:lstStyle/>
          <a:p>
            <a:pPr marL="457200" indent="-457200">
              <a:buFont typeface="Wingdings" panose="05000000000000000000" pitchFamily="2" charset="2"/>
              <a:buChar char="q"/>
            </a:pPr>
            <a:r>
              <a:rPr lang="en-US" sz="2800" dirty="0"/>
              <a:t>Compared with HIC guidelines, the spectrum of DM clinical care addressed by LMIC guidelines was narrow</a:t>
            </a:r>
            <a:r>
              <a:rPr lang="en-US" sz="2800" dirty="0" smtClean="0"/>
              <a:t>.</a:t>
            </a:r>
          </a:p>
          <a:p>
            <a:endParaRPr lang="en-US" sz="2800" dirty="0"/>
          </a:p>
          <a:p>
            <a:pPr marL="457200" indent="-457200">
              <a:buFont typeface="Wingdings" panose="05000000000000000000" pitchFamily="2" charset="2"/>
              <a:buChar char="q"/>
            </a:pPr>
            <a:r>
              <a:rPr lang="en-US" sz="2800" dirty="0" smtClean="0"/>
              <a:t> </a:t>
            </a:r>
            <a:r>
              <a:rPr lang="en-US" sz="2800" dirty="0"/>
              <a:t>Surveillance and speciﬁc management of complications in DM were not addressed in any LIC guideline.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Patient </a:t>
            </a:r>
            <a:r>
              <a:rPr lang="en-US" sz="2800" dirty="0"/>
              <a:t>education and DM prevention were addressed in just one LIC guideline, and DM prevention was dealt with in less than half of the MIC </a:t>
            </a:r>
            <a:r>
              <a:rPr lang="en-US" sz="2800" dirty="0" smtClean="0"/>
              <a:t>guidelines.</a:t>
            </a:r>
          </a:p>
          <a:p>
            <a:endParaRPr lang="en-US" sz="2800" dirty="0"/>
          </a:p>
          <a:p>
            <a:pPr marL="457200" indent="-457200">
              <a:buFont typeface="Wingdings" panose="05000000000000000000" pitchFamily="2" charset="2"/>
              <a:buChar char="q"/>
            </a:pPr>
            <a:r>
              <a:rPr lang="en-US" sz="2800" dirty="0" smtClean="0"/>
              <a:t> </a:t>
            </a:r>
            <a:r>
              <a:rPr lang="en-US" sz="2800" dirty="0"/>
              <a:t>In contrast, apart from the DM guideline from Greece, all HIC guidelines discussed surveillance, and only </a:t>
            </a:r>
            <a:r>
              <a:rPr lang="en-US" sz="2800" dirty="0" smtClean="0"/>
              <a:t> </a:t>
            </a:r>
            <a:r>
              <a:rPr lang="en-US" sz="2800" dirty="0"/>
              <a:t>(30%) did not address DM prevention.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Other </a:t>
            </a:r>
            <a:r>
              <a:rPr lang="en-US" sz="2800" dirty="0"/>
              <a:t>spectra of care were handled by over half of the HIC guidelines (Fig. </a:t>
            </a:r>
            <a:r>
              <a:rPr lang="en-US" sz="2800" dirty="0" smtClean="0"/>
              <a:t>2)</a:t>
            </a:r>
            <a:endParaRPr lang="en-US" sz="2800" dirty="0"/>
          </a:p>
        </p:txBody>
      </p:sp>
    </p:spTree>
    <p:extLst>
      <p:ext uri="{BB962C8B-B14F-4D97-AF65-F5344CB8AC3E}">
        <p14:creationId xmlns:p14="http://schemas.microsoft.com/office/powerpoint/2010/main" val="93909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2446" y="1434947"/>
            <a:ext cx="6647107" cy="3988106"/>
          </a:xfrm>
          <a:prstGeom prst="rect">
            <a:avLst/>
          </a:prstGeom>
        </p:spPr>
      </p:pic>
    </p:spTree>
    <p:extLst>
      <p:ext uri="{BB962C8B-B14F-4D97-AF65-F5344CB8AC3E}">
        <p14:creationId xmlns:p14="http://schemas.microsoft.com/office/powerpoint/2010/main" val="3463356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2447" y="522056"/>
            <a:ext cx="10582275" cy="4772025"/>
          </a:xfrm>
          <a:prstGeom prst="rect">
            <a:avLst/>
          </a:prstGeom>
        </p:spPr>
      </p:pic>
    </p:spTree>
    <p:extLst>
      <p:ext uri="{BB962C8B-B14F-4D97-AF65-F5344CB8AC3E}">
        <p14:creationId xmlns:p14="http://schemas.microsoft.com/office/powerpoint/2010/main" val="1718500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2" y="252074"/>
            <a:ext cx="11554690" cy="4832092"/>
          </a:xfrm>
          <a:prstGeom prst="rect">
            <a:avLst/>
          </a:prstGeom>
        </p:spPr>
        <p:txBody>
          <a:bodyPr wrap="square">
            <a:spAutoFit/>
          </a:bodyPr>
          <a:lstStyle/>
          <a:p>
            <a:r>
              <a:rPr lang="en-US" sz="2800" dirty="0"/>
              <a:t> </a:t>
            </a:r>
            <a:endParaRPr lang="en-US" sz="2800" dirty="0" smtClean="0"/>
          </a:p>
          <a:p>
            <a:pPr marL="457200" indent="-457200">
              <a:buFont typeface="Wingdings" panose="05000000000000000000" pitchFamily="2" charset="2"/>
              <a:buChar char="q"/>
            </a:pPr>
            <a:r>
              <a:rPr lang="en-US" sz="2800" dirty="0" smtClean="0"/>
              <a:t>LMIC </a:t>
            </a:r>
            <a:r>
              <a:rPr lang="en-US" sz="2800" dirty="0"/>
              <a:t>guidelines, however, were more likely to discuss management of DM emergencies. </a:t>
            </a:r>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The </a:t>
            </a:r>
            <a:r>
              <a:rPr lang="en-US" sz="2800" dirty="0"/>
              <a:t>recent International Diabetes Federation (IDF) guideline, which cuts across LMIC and HIC regions, included recommendations for primary care with a wider </a:t>
            </a:r>
            <a:r>
              <a:rPr lang="en-US" sz="2800" dirty="0" smtClean="0"/>
              <a:t>spectrum than most LMIC guidelines.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However</a:t>
            </a:r>
            <a:r>
              <a:rPr lang="en-US" sz="2800" dirty="0"/>
              <a:t>, although surveillance and patient education were discussed, care in special situations</a:t>
            </a:r>
            <a:r>
              <a:rPr lang="en-US" sz="2800" dirty="0" smtClean="0"/>
              <a:t>, e.g ., pregnancy and surgeries</a:t>
            </a:r>
            <a:r>
              <a:rPr lang="en-US" sz="2800" dirty="0"/>
              <a:t>, was notably absent</a:t>
            </a:r>
            <a:r>
              <a:rPr lang="en-US" sz="2800" dirty="0" smtClean="0"/>
              <a:t>.</a:t>
            </a:r>
          </a:p>
          <a:p>
            <a:endParaRPr lang="en-US" sz="2800" dirty="0"/>
          </a:p>
        </p:txBody>
      </p:sp>
    </p:spTree>
    <p:extLst>
      <p:ext uri="{BB962C8B-B14F-4D97-AF65-F5344CB8AC3E}">
        <p14:creationId xmlns:p14="http://schemas.microsoft.com/office/powerpoint/2010/main" val="1216898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0078" y="804976"/>
            <a:ext cx="8391844" cy="5248047"/>
          </a:xfrm>
          <a:prstGeom prst="rect">
            <a:avLst/>
          </a:prstGeom>
        </p:spPr>
      </p:pic>
    </p:spTree>
    <p:extLst>
      <p:ext uri="{BB962C8B-B14F-4D97-AF65-F5344CB8AC3E}">
        <p14:creationId xmlns:p14="http://schemas.microsoft.com/office/powerpoint/2010/main" val="3369842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29" y="202105"/>
            <a:ext cx="11477105" cy="5693866"/>
          </a:xfrm>
          <a:prstGeom prst="rect">
            <a:avLst/>
          </a:prstGeom>
        </p:spPr>
        <p:txBody>
          <a:bodyPr wrap="square">
            <a:spAutoFit/>
          </a:bodyPr>
          <a:lstStyle/>
          <a:p>
            <a:pPr marL="457200" indent="-457200">
              <a:buFont typeface="Wingdings" panose="05000000000000000000" pitchFamily="2" charset="2"/>
              <a:buChar char="q"/>
            </a:pPr>
            <a:r>
              <a:rPr lang="en-US" sz="2800" dirty="0"/>
              <a:t>Comparing guidelines from LMIC and HIC, DM-related social issues were considered in 4 (</a:t>
            </a:r>
            <a:r>
              <a:rPr lang="en-US" sz="2800" dirty="0">
                <a:solidFill>
                  <a:srgbClr val="FF0000"/>
                </a:solidFill>
              </a:rPr>
              <a:t>11%</a:t>
            </a:r>
            <a:r>
              <a:rPr lang="en-US" sz="2800" dirty="0"/>
              <a:t>) LMIC guidelines and 7 (</a:t>
            </a:r>
            <a:r>
              <a:rPr lang="en-US" sz="2800" dirty="0">
                <a:solidFill>
                  <a:srgbClr val="0070C0"/>
                </a:solidFill>
              </a:rPr>
              <a:t>35%</a:t>
            </a:r>
            <a:r>
              <a:rPr lang="en-US" sz="2800" dirty="0"/>
              <a:t>) </a:t>
            </a:r>
            <a:r>
              <a:rPr lang="en-US" sz="2800" dirty="0">
                <a:solidFill>
                  <a:srgbClr val="0070C0"/>
                </a:solidFill>
              </a:rPr>
              <a:t>HIC</a:t>
            </a:r>
            <a:r>
              <a:rPr lang="en-US" sz="2800" dirty="0"/>
              <a:t> guidelines (P = 0.031).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Economic </a:t>
            </a:r>
            <a:r>
              <a:rPr lang="en-US" sz="2800" dirty="0"/>
              <a:t>and psychological issues were considered in 6 (</a:t>
            </a:r>
            <a:r>
              <a:rPr lang="en-US" sz="2800" dirty="0">
                <a:solidFill>
                  <a:srgbClr val="FF0000"/>
                </a:solidFill>
              </a:rPr>
              <a:t>17%</a:t>
            </a:r>
            <a:r>
              <a:rPr lang="en-US" sz="2800" dirty="0"/>
              <a:t>) and 4 (</a:t>
            </a:r>
            <a:r>
              <a:rPr lang="en-US" sz="2800" dirty="0">
                <a:solidFill>
                  <a:srgbClr val="FF0000"/>
                </a:solidFill>
              </a:rPr>
              <a:t>11%</a:t>
            </a:r>
            <a:r>
              <a:rPr lang="en-US" sz="2800" dirty="0"/>
              <a:t>) </a:t>
            </a:r>
            <a:r>
              <a:rPr lang="en-US" sz="2800" dirty="0">
                <a:solidFill>
                  <a:srgbClr val="FF0000"/>
                </a:solidFill>
              </a:rPr>
              <a:t>LMIC</a:t>
            </a:r>
            <a:r>
              <a:rPr lang="en-US" sz="2800" dirty="0"/>
              <a:t> guidelines, respectively, as opposed to 6 (</a:t>
            </a:r>
            <a:r>
              <a:rPr lang="en-US" sz="2800" dirty="0">
                <a:solidFill>
                  <a:srgbClr val="0070C0"/>
                </a:solidFill>
              </a:rPr>
              <a:t>30%</a:t>
            </a:r>
            <a:r>
              <a:rPr lang="en-US" sz="2800" dirty="0"/>
              <a:t>) and 10 (</a:t>
            </a:r>
            <a:r>
              <a:rPr lang="en-US" sz="2800" dirty="0">
                <a:solidFill>
                  <a:srgbClr val="0070C0"/>
                </a:solidFill>
              </a:rPr>
              <a:t>50%</a:t>
            </a:r>
            <a:r>
              <a:rPr lang="en-US" sz="2800" dirty="0"/>
              <a:t>) </a:t>
            </a:r>
            <a:r>
              <a:rPr lang="en-US" sz="2800" dirty="0">
                <a:solidFill>
                  <a:srgbClr val="0070C0"/>
                </a:solidFill>
              </a:rPr>
              <a:t>HIC</a:t>
            </a:r>
            <a:r>
              <a:rPr lang="en-US" sz="2800" dirty="0"/>
              <a:t> guidelines, respectively; P = 0.244 and 0.001</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Most guidelines from LMIC complied </a:t>
            </a:r>
            <a:r>
              <a:rPr lang="en-US" sz="2800" dirty="0" smtClean="0"/>
              <a:t>with less than half of the criteria for trustworthiness </a:t>
            </a:r>
            <a:r>
              <a:rPr lang="en-US" sz="2800" dirty="0"/>
              <a:t>using the IOM standards </a:t>
            </a:r>
            <a:r>
              <a:rPr lang="fa-IR" sz="2800" dirty="0"/>
              <a:t>.</a:t>
            </a:r>
            <a:r>
              <a:rPr lang="en-US" sz="2800" dirty="0" smtClean="0"/>
              <a:t> </a:t>
            </a:r>
            <a:r>
              <a:rPr lang="en-US" sz="2800" dirty="0"/>
              <a:t>(Fig. </a:t>
            </a:r>
            <a:r>
              <a:rPr lang="en-US" sz="2800" dirty="0" smtClean="0"/>
              <a:t>4)</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 </a:t>
            </a:r>
            <a:r>
              <a:rPr lang="en-US" sz="2800" dirty="0"/>
              <a:t>Four (</a:t>
            </a:r>
            <a:r>
              <a:rPr lang="en-US" sz="2800" dirty="0">
                <a:solidFill>
                  <a:srgbClr val="FF0000"/>
                </a:solidFill>
              </a:rPr>
              <a:t>11%</a:t>
            </a:r>
            <a:r>
              <a:rPr lang="en-US" sz="2800" dirty="0"/>
              <a:t>) LMIC guidelines satisﬁed at least four IOM criteria as opposed to 12 (</a:t>
            </a:r>
            <a:r>
              <a:rPr lang="en-US" sz="2800" dirty="0">
                <a:solidFill>
                  <a:srgbClr val="0070C0"/>
                </a:solidFill>
              </a:rPr>
              <a:t>60%</a:t>
            </a:r>
            <a:r>
              <a:rPr lang="en-US" sz="2800" dirty="0"/>
              <a:t>) HIC guidelines (P , 0.001). </a:t>
            </a:r>
          </a:p>
        </p:txBody>
      </p:sp>
    </p:spTree>
    <p:extLst>
      <p:ext uri="{BB962C8B-B14F-4D97-AF65-F5344CB8AC3E}">
        <p14:creationId xmlns:p14="http://schemas.microsoft.com/office/powerpoint/2010/main" val="2408959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4552" y="1479335"/>
            <a:ext cx="8562896" cy="3899330"/>
          </a:xfrm>
          <a:prstGeom prst="rect">
            <a:avLst/>
          </a:prstGeom>
        </p:spPr>
      </p:pic>
    </p:spTree>
    <p:extLst>
      <p:ext uri="{BB962C8B-B14F-4D97-AF65-F5344CB8AC3E}">
        <p14:creationId xmlns:p14="http://schemas.microsoft.com/office/powerpoint/2010/main" val="306338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967" y="958734"/>
            <a:ext cx="11499273" cy="3539430"/>
          </a:xfrm>
          <a:prstGeom prst="rect">
            <a:avLst/>
          </a:prstGeom>
        </p:spPr>
        <p:txBody>
          <a:bodyPr wrap="square">
            <a:spAutoFit/>
          </a:bodyPr>
          <a:lstStyle/>
          <a:p>
            <a:pPr marL="457200" indent="-457200">
              <a:buFont typeface="Wingdings" panose="05000000000000000000" pitchFamily="2" charset="2"/>
              <a:buChar char="q"/>
            </a:pPr>
            <a:r>
              <a:rPr lang="en-US" sz="2800" dirty="0"/>
              <a:t> Most of the guidelines </a:t>
            </a:r>
            <a:r>
              <a:rPr lang="en-US" sz="2800" dirty="0" smtClean="0"/>
              <a:t>were more </a:t>
            </a:r>
            <a:r>
              <a:rPr lang="en-US" sz="2800" dirty="0"/>
              <a:t>than 5 years old, and only 3 (</a:t>
            </a:r>
            <a:r>
              <a:rPr lang="en-US" sz="2800" dirty="0">
                <a:solidFill>
                  <a:srgbClr val="FF0000"/>
                </a:solidFill>
              </a:rPr>
              <a:t>9%</a:t>
            </a:r>
            <a:r>
              <a:rPr lang="en-US" sz="2800" dirty="0"/>
              <a:t>) </a:t>
            </a:r>
            <a:r>
              <a:rPr lang="en-US" sz="2800" dirty="0">
                <a:solidFill>
                  <a:srgbClr val="FF0000"/>
                </a:solidFill>
              </a:rPr>
              <a:t>LMIC</a:t>
            </a:r>
            <a:r>
              <a:rPr lang="en-US" sz="2800" dirty="0"/>
              <a:t> guidelines speciﬁed planned </a:t>
            </a:r>
            <a:r>
              <a:rPr lang="en-US" sz="2800" dirty="0" smtClean="0"/>
              <a:t>updates in contrast to </a:t>
            </a:r>
            <a:r>
              <a:rPr lang="en-US" sz="2800" dirty="0" smtClean="0">
                <a:solidFill>
                  <a:schemeClr val="tx1">
                    <a:lumMod val="95000"/>
                    <a:lumOff val="5000"/>
                  </a:schemeClr>
                </a:solidFill>
              </a:rPr>
              <a:t>9</a:t>
            </a:r>
            <a:r>
              <a:rPr lang="en-US" sz="2800" dirty="0" smtClean="0">
                <a:solidFill>
                  <a:srgbClr val="0070C0"/>
                </a:solidFill>
              </a:rPr>
              <a:t>(45%) HIC</a:t>
            </a:r>
            <a:r>
              <a:rPr lang="en-US" sz="2800" dirty="0" smtClean="0"/>
              <a:t> guidelines </a:t>
            </a:r>
            <a:r>
              <a:rPr lang="en-US" sz="2800" dirty="0"/>
              <a:t>(P = 0.002). </a:t>
            </a:r>
            <a:endParaRPr lang="en-US" sz="2800" dirty="0" smtClean="0"/>
          </a:p>
          <a:p>
            <a:endParaRPr lang="en-US" sz="2800" dirty="0" smtClean="0"/>
          </a:p>
          <a:p>
            <a:pPr marL="457200" indent="-457200">
              <a:buFont typeface="Wingdings" panose="05000000000000000000" pitchFamily="2" charset="2"/>
              <a:buChar char="q"/>
            </a:pPr>
            <a:r>
              <a:rPr lang="en-US" sz="2800" dirty="0" smtClean="0"/>
              <a:t>There </a:t>
            </a:r>
            <a:r>
              <a:rPr lang="en-US" sz="2800" dirty="0"/>
              <a:t>were also signiﬁcant differences between LMIC and HIC </a:t>
            </a:r>
            <a:r>
              <a:rPr lang="en-US" sz="2800" dirty="0" smtClean="0"/>
              <a:t>guidelines intransparency(</a:t>
            </a:r>
            <a:r>
              <a:rPr lang="en-US" sz="2800" dirty="0" smtClean="0">
                <a:solidFill>
                  <a:srgbClr val="FF0000"/>
                </a:solidFill>
              </a:rPr>
              <a:t>42</a:t>
            </a:r>
            <a:r>
              <a:rPr lang="fa-IR" sz="2800" dirty="0" smtClean="0">
                <a:solidFill>
                  <a:srgbClr val="FF0000"/>
                </a:solidFill>
              </a:rPr>
              <a:t> </a:t>
            </a:r>
            <a:r>
              <a:rPr lang="en-US" sz="2800" dirty="0" smtClean="0">
                <a:solidFill>
                  <a:srgbClr val="FF0000"/>
                </a:solidFill>
              </a:rPr>
              <a:t>%</a:t>
            </a:r>
            <a:r>
              <a:rPr lang="fa-IR" sz="2800" dirty="0" smtClean="0">
                <a:solidFill>
                  <a:srgbClr val="FF0000"/>
                </a:solidFill>
              </a:rPr>
              <a:t> </a:t>
            </a:r>
            <a:r>
              <a:rPr lang="en-US" sz="2800" dirty="0" smtClean="0">
                <a:solidFill>
                  <a:schemeClr val="tx1">
                    <a:lumMod val="95000"/>
                    <a:lumOff val="5000"/>
                  </a:schemeClr>
                </a:solidFill>
              </a:rPr>
              <a:t>vs.</a:t>
            </a:r>
            <a:r>
              <a:rPr lang="en-US" sz="2800" dirty="0" smtClean="0">
                <a:solidFill>
                  <a:srgbClr val="0070C0"/>
                </a:solidFill>
              </a:rPr>
              <a:t>75</a:t>
            </a:r>
            <a:r>
              <a:rPr lang="en-US" sz="2800" dirty="0">
                <a:solidFill>
                  <a:srgbClr val="0070C0"/>
                </a:solidFill>
              </a:rPr>
              <a:t>%</a:t>
            </a:r>
            <a:r>
              <a:rPr lang="en-US" sz="2800" dirty="0"/>
              <a:t>,P=0.017), multidisciplinary approach (</a:t>
            </a:r>
            <a:r>
              <a:rPr lang="en-US" sz="2800" dirty="0">
                <a:solidFill>
                  <a:srgbClr val="FF0000"/>
                </a:solidFill>
              </a:rPr>
              <a:t>53%</a:t>
            </a:r>
            <a:r>
              <a:rPr lang="en-US" sz="2800" dirty="0"/>
              <a:t> vs. </a:t>
            </a:r>
            <a:r>
              <a:rPr lang="en-US" sz="2800" dirty="0">
                <a:solidFill>
                  <a:srgbClr val="0070C0"/>
                </a:solidFill>
              </a:rPr>
              <a:t>85%</a:t>
            </a:r>
            <a:r>
              <a:rPr lang="en-US" sz="2800" dirty="0"/>
              <a:t>, P = 0.016), strength of </a:t>
            </a:r>
            <a:r>
              <a:rPr lang="en-US" sz="2800" dirty="0" smtClean="0"/>
              <a:t>recommendation (</a:t>
            </a:r>
            <a:r>
              <a:rPr lang="en-US" sz="2800" dirty="0" smtClean="0">
                <a:solidFill>
                  <a:srgbClr val="FF0000"/>
                </a:solidFill>
              </a:rPr>
              <a:t>14 %</a:t>
            </a:r>
            <a:r>
              <a:rPr lang="fa-IR" sz="2800" dirty="0" smtClean="0"/>
              <a:t> </a:t>
            </a:r>
            <a:r>
              <a:rPr lang="en-US" sz="2800" dirty="0" smtClean="0"/>
              <a:t>vs.</a:t>
            </a:r>
            <a:r>
              <a:rPr lang="en-US" sz="2800" dirty="0" smtClean="0">
                <a:solidFill>
                  <a:srgbClr val="0070C0"/>
                </a:solidFill>
              </a:rPr>
              <a:t>70</a:t>
            </a:r>
            <a:r>
              <a:rPr lang="en-US" sz="2800" dirty="0">
                <a:solidFill>
                  <a:srgbClr val="0070C0"/>
                </a:solidFill>
              </a:rPr>
              <a:t>%,</a:t>
            </a:r>
            <a:r>
              <a:rPr lang="en-US" sz="2800" dirty="0"/>
              <a:t>P,0.001</a:t>
            </a:r>
            <a:r>
              <a:rPr lang="en-US" sz="2800" dirty="0" smtClean="0"/>
              <a:t>) ,and  articulation </a:t>
            </a:r>
            <a:r>
              <a:rPr lang="en-US" sz="2800" dirty="0"/>
              <a:t>(</a:t>
            </a:r>
            <a:r>
              <a:rPr lang="en-US" sz="2800" dirty="0">
                <a:solidFill>
                  <a:srgbClr val="FF0000"/>
                </a:solidFill>
              </a:rPr>
              <a:t>44%</a:t>
            </a:r>
            <a:r>
              <a:rPr lang="en-US" sz="2800" dirty="0"/>
              <a:t> vs. </a:t>
            </a:r>
            <a:r>
              <a:rPr lang="en-US" sz="2800" dirty="0">
                <a:solidFill>
                  <a:srgbClr val="0070C0"/>
                </a:solidFill>
              </a:rPr>
              <a:t>90%</a:t>
            </a:r>
            <a:r>
              <a:rPr lang="en-US" sz="2800" dirty="0"/>
              <a:t>, P = 0.001). </a:t>
            </a:r>
          </a:p>
        </p:txBody>
      </p:sp>
    </p:spTree>
    <p:extLst>
      <p:ext uri="{BB962C8B-B14F-4D97-AF65-F5344CB8AC3E}">
        <p14:creationId xmlns:p14="http://schemas.microsoft.com/office/powerpoint/2010/main" val="3829875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56" y="695376"/>
            <a:ext cx="11393978" cy="4031873"/>
          </a:xfrm>
          <a:prstGeom prst="rect">
            <a:avLst/>
          </a:prstGeom>
        </p:spPr>
        <p:txBody>
          <a:bodyPr wrap="square">
            <a:spAutoFit/>
          </a:bodyPr>
          <a:lstStyle/>
          <a:p>
            <a:r>
              <a:rPr lang="en-US" sz="3200" b="1" dirty="0">
                <a:solidFill>
                  <a:srgbClr val="FF0000"/>
                </a:solidFill>
              </a:rPr>
              <a:t>DISCUSSION </a:t>
            </a:r>
            <a:endParaRPr lang="en-US" sz="3200" b="1" dirty="0" smtClean="0">
              <a:solidFill>
                <a:srgbClr val="FF0000"/>
              </a:solidFill>
            </a:endParaRPr>
          </a:p>
          <a:p>
            <a:endParaRPr lang="en-US" sz="2800" dirty="0" smtClean="0"/>
          </a:p>
          <a:p>
            <a:pPr marL="457200" indent="-457200">
              <a:buFont typeface="Wingdings" panose="05000000000000000000" pitchFamily="2" charset="2"/>
              <a:buChar char="q"/>
            </a:pPr>
            <a:r>
              <a:rPr lang="en-US" sz="2800" dirty="0" smtClean="0"/>
              <a:t>The quality and quantity of DM guidelines </a:t>
            </a:r>
            <a:r>
              <a:rPr lang="en-US" sz="2800" dirty="0"/>
              <a:t>in LMIC did not measure up to those of the HIC. </a:t>
            </a:r>
            <a:endParaRPr lang="en-US" sz="2800" dirty="0" smtClean="0"/>
          </a:p>
          <a:p>
            <a:endParaRPr lang="en-US" sz="2800" dirty="0"/>
          </a:p>
          <a:p>
            <a:endParaRPr lang="en-US" sz="2800" dirty="0"/>
          </a:p>
          <a:p>
            <a:pPr marL="457200" indent="-457200">
              <a:buFont typeface="Wingdings" panose="05000000000000000000" pitchFamily="2" charset="2"/>
              <a:buChar char="q"/>
            </a:pPr>
            <a:r>
              <a:rPr lang="en-US" sz="2800" dirty="0" smtClean="0"/>
              <a:t>Without </a:t>
            </a:r>
            <a:r>
              <a:rPr lang="en-US" sz="2800" dirty="0"/>
              <a:t>targeted contextualized </a:t>
            </a:r>
            <a:r>
              <a:rPr lang="en-US" sz="2800" dirty="0" smtClean="0"/>
              <a:t> </a:t>
            </a:r>
            <a:r>
              <a:rPr lang="en-US" sz="2800" dirty="0"/>
              <a:t>and appropriately </a:t>
            </a:r>
            <a:r>
              <a:rPr lang="en-US" sz="2800" dirty="0" smtClean="0"/>
              <a:t>communicated guidelines,careproviders</a:t>
            </a:r>
            <a:r>
              <a:rPr lang="en-US" sz="2800" dirty="0"/>
              <a:t>, patients,policymakers, </a:t>
            </a:r>
            <a:r>
              <a:rPr lang="en-US" sz="2800" dirty="0" smtClean="0"/>
              <a:t>payers,and communities </a:t>
            </a:r>
            <a:r>
              <a:rPr lang="en-US" sz="2800" dirty="0"/>
              <a:t>are not guided adequately on the best practices to yield better </a:t>
            </a:r>
            <a:r>
              <a:rPr lang="en-US" sz="2800" dirty="0" smtClean="0"/>
              <a:t>outcomes.</a:t>
            </a:r>
            <a:endParaRPr lang="en-US" sz="2800" dirty="0"/>
          </a:p>
        </p:txBody>
      </p:sp>
    </p:spTree>
    <p:extLst>
      <p:ext uri="{BB962C8B-B14F-4D97-AF65-F5344CB8AC3E}">
        <p14:creationId xmlns:p14="http://schemas.microsoft.com/office/powerpoint/2010/main" val="2996311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 y="202244"/>
            <a:ext cx="11366269" cy="6124754"/>
          </a:xfrm>
          <a:prstGeom prst="rect">
            <a:avLst/>
          </a:prstGeom>
        </p:spPr>
        <p:txBody>
          <a:bodyPr wrap="square">
            <a:spAutoFit/>
          </a:bodyPr>
          <a:lstStyle/>
          <a:p>
            <a:r>
              <a:rPr lang="en-US" sz="2800" dirty="0"/>
              <a:t> </a:t>
            </a:r>
            <a:endParaRPr lang="en-US" sz="2800" dirty="0" smtClean="0"/>
          </a:p>
          <a:p>
            <a:pPr marL="457200" indent="-457200">
              <a:buFont typeface="Wingdings" panose="05000000000000000000" pitchFamily="2" charset="2"/>
              <a:buChar char="q"/>
            </a:pPr>
            <a:r>
              <a:rPr lang="en-US" sz="2800" dirty="0" smtClean="0"/>
              <a:t>Considerations </a:t>
            </a:r>
            <a:r>
              <a:rPr lang="en-US" sz="2800" dirty="0"/>
              <a:t>for </a:t>
            </a:r>
            <a:r>
              <a:rPr lang="en-US" sz="2800" dirty="0" smtClean="0"/>
              <a:t>contextualization should include factors </a:t>
            </a:r>
            <a:r>
              <a:rPr lang="en-US" sz="2800" dirty="0"/>
              <a:t>related to each </a:t>
            </a:r>
            <a:r>
              <a:rPr lang="en-US" sz="2800" dirty="0" smtClean="0"/>
              <a:t>of the </a:t>
            </a:r>
            <a:r>
              <a:rPr lang="en-US" sz="2800" dirty="0"/>
              <a:t>stakeholders, </a:t>
            </a:r>
            <a:r>
              <a:rPr lang="en-US" sz="2800" dirty="0" smtClean="0"/>
              <a:t>including external </a:t>
            </a:r>
            <a:r>
              <a:rPr lang="en-US" sz="2800" dirty="0"/>
              <a:t>contextual factors (policies, incentivization </a:t>
            </a:r>
            <a:r>
              <a:rPr lang="en-US" sz="2800" dirty="0" smtClean="0"/>
              <a:t>structures, </a:t>
            </a:r>
            <a:r>
              <a:rPr lang="en-US" sz="2800" dirty="0"/>
              <a:t>infrastructure, and advances in technology), </a:t>
            </a:r>
            <a:r>
              <a:rPr lang="en-US" sz="2800" dirty="0" smtClean="0"/>
              <a:t>organization related </a:t>
            </a:r>
            <a:r>
              <a:rPr lang="en-US" sz="2800" dirty="0"/>
              <a:t>factors (culture, available resources, integration with existing processes, </a:t>
            </a:r>
            <a:r>
              <a:rPr lang="en-US" sz="2800" dirty="0" smtClean="0"/>
              <a:t>relationships,skillmix,and staff involvement</a:t>
            </a:r>
            <a:r>
              <a:rPr lang="en-US" sz="2800" dirty="0"/>
              <a:t>), and individual professional factors (professional role, underlying philosophy of </a:t>
            </a:r>
            <a:r>
              <a:rPr lang="en-US" sz="2800" dirty="0" smtClean="0"/>
              <a:t>care,and competencies</a:t>
            </a:r>
            <a:r>
              <a:rPr lang="en-US" sz="2800" dirty="0"/>
              <a:t>) </a:t>
            </a:r>
            <a:r>
              <a:rPr lang="en-US" sz="2800" dirty="0" smtClean="0"/>
              <a:t>  </a:t>
            </a:r>
          </a:p>
          <a:p>
            <a:endParaRPr lang="en-US" sz="2800" dirty="0" smtClean="0"/>
          </a:p>
          <a:p>
            <a:endParaRPr lang="en-US" sz="2800" dirty="0" smtClean="0"/>
          </a:p>
          <a:p>
            <a:pPr marL="457200" indent="-457200">
              <a:buFont typeface="Wingdings" panose="05000000000000000000" pitchFamily="2" charset="2"/>
              <a:buChar char="q"/>
            </a:pPr>
            <a:r>
              <a:rPr lang="en-US" sz="2800" dirty="0" smtClean="0"/>
              <a:t>Contextualization </a:t>
            </a:r>
            <a:r>
              <a:rPr lang="en-US" sz="2800" dirty="0"/>
              <a:t>involves designing and ﬁtting </a:t>
            </a:r>
            <a:r>
              <a:rPr lang="en-US" sz="2800" dirty="0" smtClean="0"/>
              <a:t>there commendations to the implementation </a:t>
            </a:r>
            <a:r>
              <a:rPr lang="en-US" sz="2800" dirty="0"/>
              <a:t>environment and vice versa</a:t>
            </a:r>
            <a:r>
              <a:rPr lang="en-US" sz="2800" dirty="0" smtClean="0"/>
              <a:t>.</a:t>
            </a:r>
          </a:p>
          <a:p>
            <a:pPr marL="457200" indent="-457200">
              <a:buFont typeface="Wingdings" panose="05000000000000000000" pitchFamily="2" charset="2"/>
              <a:buChar char="q"/>
            </a:pPr>
            <a:endParaRPr lang="en-US" sz="2800" dirty="0"/>
          </a:p>
          <a:p>
            <a:endParaRPr lang="en-US" sz="2800" dirty="0"/>
          </a:p>
        </p:txBody>
      </p:sp>
    </p:spTree>
    <p:extLst>
      <p:ext uri="{BB962C8B-B14F-4D97-AF65-F5344CB8AC3E}">
        <p14:creationId xmlns:p14="http://schemas.microsoft.com/office/powerpoint/2010/main" val="878249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550" y="363875"/>
            <a:ext cx="11504814" cy="5109091"/>
          </a:xfrm>
          <a:prstGeom prst="rect">
            <a:avLst/>
          </a:prstGeom>
        </p:spPr>
        <p:txBody>
          <a:bodyPr wrap="square">
            <a:spAutoFit/>
          </a:bodyPr>
          <a:lstStyle/>
          <a:p>
            <a:endParaRPr lang="en-US" sz="2800" dirty="0" smtClean="0">
              <a:solidFill>
                <a:srgbClr val="000000"/>
              </a:solidFill>
            </a:endParaRPr>
          </a:p>
          <a:p>
            <a:pPr marL="457200" lvl="0" indent="-457200">
              <a:buFont typeface="Wingdings" panose="05000000000000000000" pitchFamily="2" charset="2"/>
              <a:buChar char="q"/>
            </a:pPr>
            <a:r>
              <a:rPr lang="en-US" sz="2800" dirty="0" smtClean="0">
                <a:solidFill>
                  <a:srgbClr val="000000"/>
                </a:solidFill>
              </a:rPr>
              <a:t>Contextualization </a:t>
            </a:r>
            <a:r>
              <a:rPr lang="en-US" sz="2800" dirty="0">
                <a:solidFill>
                  <a:srgbClr val="000000"/>
                </a:solidFill>
              </a:rPr>
              <a:t>will also ensure </a:t>
            </a:r>
            <a:r>
              <a:rPr lang="en-US" sz="2800" dirty="0" smtClean="0">
                <a:solidFill>
                  <a:srgbClr val="000000"/>
                </a:solidFill>
              </a:rPr>
              <a:t>intervention.</a:t>
            </a:r>
            <a:r>
              <a:rPr lang="en-US" sz="2800" dirty="0">
                <a:solidFill>
                  <a:srgbClr val="000000"/>
                </a:solidFill>
              </a:rPr>
              <a:t> </a:t>
            </a:r>
            <a:endParaRPr lang="en-US" sz="2800" dirty="0" smtClean="0">
              <a:solidFill>
                <a:srgbClr val="000000"/>
              </a:solidFill>
            </a:endParaRPr>
          </a:p>
          <a:p>
            <a:pPr marL="457200" lvl="0" indent="-457200">
              <a:buFont typeface="Wingdings" panose="05000000000000000000" pitchFamily="2" charset="2"/>
              <a:buChar char="q"/>
            </a:pPr>
            <a:endParaRPr lang="en-US" sz="2800" dirty="0">
              <a:solidFill>
                <a:srgbClr val="000000"/>
              </a:solidFill>
            </a:endParaRPr>
          </a:p>
          <a:p>
            <a:pPr marL="457200" lvl="0" indent="-457200">
              <a:buFont typeface="Wingdings" panose="05000000000000000000" pitchFamily="2" charset="2"/>
              <a:buChar char="q"/>
            </a:pPr>
            <a:r>
              <a:rPr lang="en-US" sz="2800" dirty="0" smtClean="0">
                <a:solidFill>
                  <a:srgbClr val="000000"/>
                </a:solidFill>
              </a:rPr>
              <a:t>Lack </a:t>
            </a:r>
            <a:r>
              <a:rPr lang="en-US" sz="2800" dirty="0">
                <a:solidFill>
                  <a:srgbClr val="000000"/>
                </a:solidFill>
              </a:rPr>
              <a:t>of contextualization may partly account for the poor outcomes (higher mortality)of DM in LMIC compared with HIC</a:t>
            </a:r>
            <a:r>
              <a:rPr lang="en-US" sz="2800" dirty="0" smtClean="0">
                <a:solidFill>
                  <a:srgbClr val="000000"/>
                </a:solidFill>
              </a:rPr>
              <a:t>.</a:t>
            </a:r>
          </a:p>
          <a:p>
            <a:pPr marL="457200" lvl="0" indent="-457200">
              <a:buFont typeface="Wingdings" panose="05000000000000000000" pitchFamily="2" charset="2"/>
              <a:buChar char="q"/>
            </a:pPr>
            <a:endParaRPr lang="en-US" sz="2800" dirty="0">
              <a:solidFill>
                <a:srgbClr val="000000"/>
              </a:solidFill>
            </a:endParaRPr>
          </a:p>
          <a:p>
            <a:pPr marL="457200" lvl="0" indent="-457200">
              <a:buFont typeface="Wingdings" panose="05000000000000000000" pitchFamily="2" charset="2"/>
              <a:buChar char="q"/>
            </a:pPr>
            <a:r>
              <a:rPr lang="en-US" sz="2800" dirty="0" smtClean="0">
                <a:solidFill>
                  <a:srgbClr val="000000"/>
                </a:solidFill>
              </a:rPr>
              <a:t> </a:t>
            </a:r>
            <a:r>
              <a:rPr lang="en-US" sz="2800" dirty="0">
                <a:solidFill>
                  <a:srgbClr val="000000"/>
                </a:solidFill>
              </a:rPr>
              <a:t>Furthermore, not only are DM guidelines from LMIC narrow in spectrum of care addressed, especially those from LIC, they are also characterized by a dearth of trustworthiness as deﬁned by IOM and a narrow target audience.</a:t>
            </a:r>
          </a:p>
          <a:p>
            <a:pPr marL="457200" lvl="0" indent="-457200">
              <a:buFont typeface="Wingdings" panose="05000000000000000000" pitchFamily="2" charset="2"/>
              <a:buChar char="q"/>
            </a:pPr>
            <a:endParaRPr lang="en-US" sz="2800" dirty="0">
              <a:solidFill>
                <a:srgbClr val="000000"/>
              </a:solidFill>
            </a:endParaRPr>
          </a:p>
          <a:p>
            <a:pPr marL="457200" indent="-457200">
              <a:buFont typeface="Wingdings" panose="05000000000000000000" pitchFamily="2" charset="2"/>
              <a:buChar char="q"/>
            </a:pPr>
            <a:endParaRPr lang="en-US" dirty="0"/>
          </a:p>
        </p:txBody>
      </p:sp>
    </p:spTree>
    <p:extLst>
      <p:ext uri="{BB962C8B-B14F-4D97-AF65-F5344CB8AC3E}">
        <p14:creationId xmlns:p14="http://schemas.microsoft.com/office/powerpoint/2010/main" val="3062062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298" y="63560"/>
            <a:ext cx="11643359" cy="3539430"/>
          </a:xfrm>
          <a:prstGeom prst="rect">
            <a:avLst/>
          </a:prstGeom>
        </p:spPr>
        <p:txBody>
          <a:bodyPr wrap="square">
            <a:spAutoFit/>
          </a:bodyPr>
          <a:lstStyle/>
          <a:p>
            <a:endParaRPr lang="en-US" sz="2800" dirty="0" smtClean="0"/>
          </a:p>
          <a:p>
            <a:endParaRPr lang="en-US" sz="2800" dirty="0"/>
          </a:p>
          <a:p>
            <a:endParaRPr lang="en-US" sz="2800" dirty="0"/>
          </a:p>
          <a:p>
            <a:pPr marL="457200" indent="-457200">
              <a:buFont typeface="Wingdings" panose="05000000000000000000" pitchFamily="2" charset="2"/>
              <a:buChar char="q"/>
            </a:pPr>
            <a:r>
              <a:rPr lang="en-US" sz="2800" dirty="0" smtClean="0"/>
              <a:t> </a:t>
            </a:r>
            <a:r>
              <a:rPr lang="en-US" sz="2800" dirty="0"/>
              <a:t>A higher proportion of HIC guidelines underwent frequent review and fulﬁlled </a:t>
            </a:r>
            <a:r>
              <a:rPr lang="en-US" sz="2800" dirty="0" smtClean="0"/>
              <a:t>more IOM recommendations.</a:t>
            </a:r>
          </a:p>
          <a:p>
            <a:endParaRPr lang="en-US" sz="2800" dirty="0"/>
          </a:p>
          <a:p>
            <a:pPr marL="457200" indent="-457200">
              <a:buFont typeface="Wingdings" panose="05000000000000000000" pitchFamily="2" charset="2"/>
              <a:buChar char="q"/>
            </a:pPr>
            <a:r>
              <a:rPr lang="en-US" sz="2800" dirty="0" smtClean="0"/>
              <a:t>Inaddition</a:t>
            </a:r>
            <a:r>
              <a:rPr lang="en-US" sz="2800" dirty="0"/>
              <a:t>, </a:t>
            </a:r>
            <a:r>
              <a:rPr lang="en-US" sz="2800" dirty="0" smtClean="0"/>
              <a:t>the strength of recommendations and the levels of evidence were rarely speciﬁed in </a:t>
            </a:r>
            <a:r>
              <a:rPr lang="en-US" sz="2800" dirty="0"/>
              <a:t>LMIC guidelines compared with HIC </a:t>
            </a:r>
            <a:r>
              <a:rPr lang="en-US" sz="2800" dirty="0" smtClean="0"/>
              <a:t>.</a:t>
            </a:r>
            <a:endParaRPr lang="en-US" sz="2800" dirty="0"/>
          </a:p>
        </p:txBody>
      </p:sp>
    </p:spTree>
    <p:extLst>
      <p:ext uri="{BB962C8B-B14F-4D97-AF65-F5344CB8AC3E}">
        <p14:creationId xmlns:p14="http://schemas.microsoft.com/office/powerpoint/2010/main" val="3745220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38" y="163405"/>
            <a:ext cx="11826240" cy="4832092"/>
          </a:xfrm>
          <a:prstGeom prst="rect">
            <a:avLst/>
          </a:prstGeom>
        </p:spPr>
        <p:txBody>
          <a:bodyPr wrap="square">
            <a:spAutoFit/>
          </a:bodyPr>
          <a:lstStyle/>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Most </a:t>
            </a:r>
            <a:r>
              <a:rPr lang="en-US" sz="2800" dirty="0"/>
              <a:t>LMIC guidelines were either </a:t>
            </a:r>
            <a:r>
              <a:rPr lang="en-US" sz="2800" dirty="0" smtClean="0"/>
              <a:t>vague about or did not identify the source </a:t>
            </a:r>
            <a:r>
              <a:rPr lang="en-US" sz="2800" dirty="0"/>
              <a:t>of their </a:t>
            </a:r>
            <a:r>
              <a:rPr lang="en-US" sz="2800" dirty="0" smtClean="0"/>
              <a:t>recommendations. </a:t>
            </a:r>
          </a:p>
          <a:p>
            <a:endParaRPr lang="en-US" sz="2800" dirty="0"/>
          </a:p>
          <a:p>
            <a:endParaRPr lang="en-US" sz="2800" dirty="0"/>
          </a:p>
          <a:p>
            <a:pPr marL="457200" indent="-457200">
              <a:buFont typeface="Wingdings" panose="05000000000000000000" pitchFamily="2" charset="2"/>
              <a:buChar char="q"/>
            </a:pPr>
            <a:r>
              <a:rPr lang="en-US" sz="2800" dirty="0" smtClean="0"/>
              <a:t> </a:t>
            </a:r>
            <a:r>
              <a:rPr lang="en-US" sz="2800" dirty="0"/>
              <a:t>In contrast, most HIC guidelines are from diabetes professional associations, </a:t>
            </a:r>
            <a:r>
              <a:rPr lang="en-US" sz="2800" dirty="0" smtClean="0"/>
              <a:t>which may partly account for </a:t>
            </a:r>
            <a:r>
              <a:rPr lang="en-US" sz="2800" dirty="0"/>
              <a:t>their better quality. </a:t>
            </a:r>
            <a:endParaRPr lang="en-US" sz="2800" dirty="0" smtClean="0"/>
          </a:p>
          <a:p>
            <a:endParaRPr lang="en-US" sz="2800" dirty="0" smtClean="0"/>
          </a:p>
          <a:p>
            <a:pPr marL="457200" indent="-457200">
              <a:buFont typeface="Wingdings" panose="05000000000000000000" pitchFamily="2" charset="2"/>
              <a:buChar char="q"/>
            </a:pPr>
            <a:r>
              <a:rPr lang="en-US" sz="2800" dirty="0" smtClean="0"/>
              <a:t>Furthermore</a:t>
            </a:r>
            <a:r>
              <a:rPr lang="en-US" sz="2800" dirty="0"/>
              <a:t>, many LMIC guidelines did not adequately address management in special situations such as prolonged fasting (a common practice especially in some cultural </a:t>
            </a:r>
            <a:r>
              <a:rPr lang="en-US" sz="2800" dirty="0" smtClean="0"/>
              <a:t>settings, </a:t>
            </a:r>
            <a:r>
              <a:rPr lang="en-US" sz="2800" dirty="0"/>
              <a:t>surgeries, and hospitalization for acute </a:t>
            </a:r>
            <a:r>
              <a:rPr lang="en-US" sz="2800" dirty="0" smtClean="0"/>
              <a:t>illness.</a:t>
            </a:r>
            <a:endParaRPr lang="en-US" sz="2800" dirty="0"/>
          </a:p>
        </p:txBody>
      </p:sp>
    </p:spTree>
    <p:extLst>
      <p:ext uri="{BB962C8B-B14F-4D97-AF65-F5344CB8AC3E}">
        <p14:creationId xmlns:p14="http://schemas.microsoft.com/office/powerpoint/2010/main" val="1605474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300" y="507045"/>
            <a:ext cx="11593482" cy="5262979"/>
          </a:xfrm>
          <a:prstGeom prst="rect">
            <a:avLst/>
          </a:prstGeom>
        </p:spPr>
        <p:txBody>
          <a:bodyPr wrap="square">
            <a:spAutoFit/>
          </a:bodyPr>
          <a:lstStyle/>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Diabetes </a:t>
            </a:r>
            <a:r>
              <a:rPr lang="en-US" sz="2800" dirty="0"/>
              <a:t>(DM), a metabolic disease with detrimental effects on various organs in the </a:t>
            </a:r>
            <a:r>
              <a:rPr lang="en-US" sz="2800" dirty="0" smtClean="0"/>
              <a:t>body,is a leading cause of morbidity and mortality in low-and middle-income countries </a:t>
            </a:r>
            <a:r>
              <a:rPr lang="en-US" sz="2800" dirty="0"/>
              <a:t>(LMIC</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World Health Organization (WHO) 2016 Global Report on Diabetes stated that as of 2012, the lower socioeconomic class of the middle-income countries (MIC) had the highest mortality attributed to high glucose across all </a:t>
            </a:r>
            <a:r>
              <a:rPr lang="en-US" sz="2800" dirty="0" smtClean="0"/>
              <a:t>age-groups.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Furthermore</a:t>
            </a:r>
            <a:r>
              <a:rPr lang="en-US" sz="2800" dirty="0"/>
              <a:t>, at ages above 50 years, DM-associated mortalities from LMIC </a:t>
            </a:r>
            <a:r>
              <a:rPr lang="en-US" sz="2800" dirty="0" smtClean="0"/>
              <a:t>were markedly </a:t>
            </a:r>
            <a:r>
              <a:rPr lang="en-US" sz="2800" dirty="0"/>
              <a:t>greater than those from </a:t>
            </a:r>
            <a:r>
              <a:rPr lang="en-US" sz="2800" dirty="0" smtClean="0"/>
              <a:t>high income countries(HIC).</a:t>
            </a:r>
            <a:endParaRPr lang="en-US" sz="2800" dirty="0"/>
          </a:p>
        </p:txBody>
      </p:sp>
    </p:spTree>
    <p:extLst>
      <p:ext uri="{BB962C8B-B14F-4D97-AF65-F5344CB8AC3E}">
        <p14:creationId xmlns:p14="http://schemas.microsoft.com/office/powerpoint/2010/main" val="3968511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22" y="312989"/>
            <a:ext cx="11809613" cy="5262979"/>
          </a:xfrm>
          <a:prstGeom prst="rect">
            <a:avLst/>
          </a:prstGeom>
        </p:spPr>
        <p:txBody>
          <a:bodyPr wrap="square">
            <a:spAutoFit/>
          </a:bodyPr>
          <a:lstStyle/>
          <a:p>
            <a:pPr marL="457200" indent="-457200">
              <a:buFont typeface="Wingdings" panose="05000000000000000000" pitchFamily="2" charset="2"/>
              <a:buChar char="q"/>
            </a:pPr>
            <a:r>
              <a:rPr lang="en-US" sz="2800" dirty="0"/>
              <a:t>LMIC guidelines should be explicit about </a:t>
            </a:r>
            <a:r>
              <a:rPr lang="en-US" sz="2800" dirty="0" smtClean="0"/>
              <a:t>recommended action to be taken with respect </a:t>
            </a:r>
            <a:r>
              <a:rPr lang="en-US" sz="2800" dirty="0"/>
              <a:t>to a particular circumstance, medication issues (how often, what dose, and what other options are available), which </a:t>
            </a:r>
            <a:r>
              <a:rPr lang="en-US" sz="2800" dirty="0" smtClean="0"/>
              <a:t>health care provider is bests uited to take </a:t>
            </a:r>
            <a:r>
              <a:rPr lang="en-US" sz="2800" dirty="0"/>
              <a:t>action, and indicators that guide the provider in </a:t>
            </a:r>
            <a:r>
              <a:rPr lang="en-US" sz="2800" dirty="0" smtClean="0"/>
              <a:t>deciding when to take action</a:t>
            </a:r>
            <a:r>
              <a:rPr lang="fa-IR" sz="2800" dirty="0" smtClean="0"/>
              <a:t> </a:t>
            </a:r>
            <a:r>
              <a:rPr lang="en-US" sz="2800" dirty="0" smtClean="0"/>
              <a:t>and </a:t>
            </a:r>
            <a:r>
              <a:rPr lang="en-US" sz="2800" dirty="0"/>
              <a:t>when to stop.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This </a:t>
            </a:r>
            <a:r>
              <a:rPr lang="en-US" sz="2800" dirty="0"/>
              <a:t>is particularly necessary for </a:t>
            </a:r>
            <a:r>
              <a:rPr lang="en-US" sz="2800" dirty="0" smtClean="0"/>
              <a:t>guidelines for </a:t>
            </a:r>
            <a:r>
              <a:rPr lang="en-US" sz="2800" dirty="0"/>
              <a:t>LMIC </a:t>
            </a:r>
            <a:r>
              <a:rPr lang="en-US" sz="2800" dirty="0" smtClean="0"/>
              <a:t>where access </a:t>
            </a:r>
            <a:r>
              <a:rPr lang="en-US" sz="2800" dirty="0"/>
              <a:t>to health care is limited and provision of </a:t>
            </a:r>
            <a:r>
              <a:rPr lang="en-US" sz="2800" dirty="0" smtClean="0"/>
              <a:t>health services is more likely to be carried </a:t>
            </a:r>
            <a:r>
              <a:rPr lang="en-US" sz="2800" dirty="0"/>
              <a:t>out mainly by community health workers and other </a:t>
            </a:r>
            <a:r>
              <a:rPr lang="en-US" sz="2800" dirty="0" smtClean="0"/>
              <a:t>nonprofessionals.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Such </a:t>
            </a:r>
            <a:r>
              <a:rPr lang="en-US" sz="2800" dirty="0"/>
              <a:t>recommendations may facilitate the reduction of disease burden, complications, and risk </a:t>
            </a:r>
            <a:r>
              <a:rPr lang="en-US" sz="2800" dirty="0" smtClean="0"/>
              <a:t>factors.</a:t>
            </a:r>
            <a:endParaRPr lang="en-US" sz="2800" dirty="0"/>
          </a:p>
        </p:txBody>
      </p:sp>
    </p:spTree>
    <p:extLst>
      <p:ext uri="{BB962C8B-B14F-4D97-AF65-F5344CB8AC3E}">
        <p14:creationId xmlns:p14="http://schemas.microsoft.com/office/powerpoint/2010/main" val="1040017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24" y="252259"/>
            <a:ext cx="11853948" cy="4832092"/>
          </a:xfrm>
          <a:prstGeom prst="rect">
            <a:avLst/>
          </a:prstGeom>
        </p:spPr>
        <p:txBody>
          <a:bodyPr wrap="square">
            <a:spAutoFit/>
          </a:bodyPr>
          <a:lstStyle/>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LMIC </a:t>
            </a:r>
            <a:r>
              <a:rPr lang="en-US" sz="2800" dirty="0"/>
              <a:t>guidelines discussed secondary prevention but were less likely to attend </a:t>
            </a:r>
            <a:r>
              <a:rPr lang="en-US" sz="2800" dirty="0" smtClean="0"/>
              <a:t>to primary prevention.</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The lack of expertise, </a:t>
            </a:r>
            <a:r>
              <a:rPr lang="en-US" sz="2800" dirty="0" smtClean="0"/>
              <a:t>infrastructure,and a ﬁnancing system to manage </a:t>
            </a:r>
            <a:r>
              <a:rPr lang="en-US" sz="2800" dirty="0"/>
              <a:t>complications and comorbidities associated with DM can be viewed as a </a:t>
            </a:r>
            <a:r>
              <a:rPr lang="en-US" sz="2800" dirty="0" smtClean="0"/>
              <a:t>justiﬁcation </a:t>
            </a:r>
            <a:r>
              <a:rPr lang="en-US" sz="2800" dirty="0"/>
              <a:t>for considering this approach</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Although the evidence for effective primary prevention of DM is very </a:t>
            </a:r>
            <a:r>
              <a:rPr lang="en-US" sz="2800" dirty="0" smtClean="0"/>
              <a:t>recentand </a:t>
            </a:r>
            <a:r>
              <a:rPr lang="en-US" sz="2800" dirty="0"/>
              <a:t>strategies for implementing them in LMIC need to </a:t>
            </a:r>
            <a:r>
              <a:rPr lang="en-US" sz="2800" dirty="0" smtClean="0"/>
              <a:t>be developed.</a:t>
            </a:r>
            <a:endParaRPr lang="en-US" sz="2800" dirty="0"/>
          </a:p>
        </p:txBody>
      </p:sp>
    </p:spTree>
    <p:extLst>
      <p:ext uri="{BB962C8B-B14F-4D97-AF65-F5344CB8AC3E}">
        <p14:creationId xmlns:p14="http://schemas.microsoft.com/office/powerpoint/2010/main" val="4095730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2" y="130063"/>
            <a:ext cx="11737572" cy="6986528"/>
          </a:xfrm>
          <a:prstGeom prst="rect">
            <a:avLst/>
          </a:prstGeom>
        </p:spPr>
        <p:txBody>
          <a:bodyPr wrap="square">
            <a:spAutoFit/>
          </a:bodyPr>
          <a:lstStyle/>
          <a:p>
            <a:pPr marL="457200" indent="-457200">
              <a:buFont typeface="Wingdings" panose="05000000000000000000" pitchFamily="2" charset="2"/>
              <a:buChar char="q"/>
            </a:pPr>
            <a:r>
              <a:rPr lang="en-US" sz="2800" dirty="0" smtClean="0"/>
              <a:t>Patient education was rarely addressed </a:t>
            </a:r>
            <a:r>
              <a:rPr lang="en-US" sz="2800" dirty="0"/>
              <a:t>in LMIC guidelines </a:t>
            </a:r>
            <a:r>
              <a:rPr lang="en-US" sz="2800" dirty="0" smtClean="0"/>
              <a:t>despite evidence of its longstanding importance as a component </a:t>
            </a:r>
            <a:r>
              <a:rPr lang="en-US" sz="2800" dirty="0"/>
              <a:t>in the management </a:t>
            </a:r>
            <a:r>
              <a:rPr lang="en-US" sz="2800" dirty="0" smtClean="0"/>
              <a:t>of DM. </a:t>
            </a:r>
          </a:p>
          <a:p>
            <a:pPr marL="457200" indent="-457200">
              <a:buFont typeface="Wingdings" panose="05000000000000000000" pitchFamily="2" charset="2"/>
              <a:buChar char="q"/>
            </a:pPr>
            <a:endParaRPr lang="en-US" sz="2800" dirty="0"/>
          </a:p>
          <a:p>
            <a:pPr marL="457200" lvl="0" indent="-457200">
              <a:buFont typeface="Wingdings" panose="05000000000000000000" pitchFamily="2" charset="2"/>
              <a:buChar char="q"/>
            </a:pPr>
            <a:r>
              <a:rPr lang="en-US" sz="2800" dirty="0" smtClean="0"/>
              <a:t>This </a:t>
            </a:r>
            <a:r>
              <a:rPr lang="en-US" sz="2800" dirty="0"/>
              <a:t>led the American Diabetes Association to design national standards for selfmanagement education in </a:t>
            </a:r>
            <a:r>
              <a:rPr lang="en-US" sz="2800" dirty="0" smtClean="0"/>
              <a:t>DM. </a:t>
            </a:r>
          </a:p>
          <a:p>
            <a:pPr marL="457200" lvl="0" indent="-457200">
              <a:buFont typeface="Wingdings" panose="05000000000000000000" pitchFamily="2" charset="2"/>
              <a:buChar char="q"/>
            </a:pPr>
            <a:endParaRPr lang="en-US" sz="2800" dirty="0">
              <a:solidFill>
                <a:srgbClr val="000000"/>
              </a:solidFill>
            </a:endParaRPr>
          </a:p>
          <a:p>
            <a:pPr marL="457200" lvl="0" indent="-457200">
              <a:buFont typeface="Wingdings" panose="05000000000000000000" pitchFamily="2" charset="2"/>
              <a:buChar char="q"/>
            </a:pPr>
            <a:r>
              <a:rPr lang="en-US" sz="2800" dirty="0" smtClean="0">
                <a:solidFill>
                  <a:srgbClr val="000000"/>
                </a:solidFill>
              </a:rPr>
              <a:t>While </a:t>
            </a:r>
            <a:r>
              <a:rPr lang="en-US" sz="2800" dirty="0">
                <a:solidFill>
                  <a:srgbClr val="000000"/>
                </a:solidFill>
              </a:rPr>
              <a:t>other HIC did not have guidelines on DM education as detailed as those from the American Diabetes Association, there was at least a component within the guideline that enlightened its target audience on patient education. </a:t>
            </a:r>
          </a:p>
          <a:p>
            <a:pPr marL="457200" lvl="0" indent="-457200">
              <a:buFont typeface="Wingdings" panose="05000000000000000000" pitchFamily="2" charset="2"/>
              <a:buChar char="q"/>
            </a:pPr>
            <a:endParaRPr lang="en-US" sz="2800" dirty="0">
              <a:solidFill>
                <a:srgbClr val="000000"/>
              </a:solidFill>
            </a:endParaRPr>
          </a:p>
          <a:p>
            <a:pPr marL="457200" lvl="0" indent="-457200">
              <a:buFont typeface="Wingdings" panose="05000000000000000000" pitchFamily="2" charset="2"/>
              <a:buChar char="q"/>
            </a:pPr>
            <a:r>
              <a:rPr lang="en-US" sz="2800" dirty="0">
                <a:solidFill>
                  <a:srgbClr val="000000"/>
                </a:solidFill>
              </a:rPr>
              <a:t> Educating the patient goes beyond ensuring the patient adheres to the recommended treatment; it helps the health provider to understand the patient’s priorities, lifestyle, and state of mind</a:t>
            </a:r>
          </a:p>
          <a:p>
            <a:pPr marL="457200" lvl="0" indent="-457200">
              <a:buFont typeface="Wingdings" panose="05000000000000000000" pitchFamily="2" charset="2"/>
              <a:buChar char="q"/>
            </a:pPr>
            <a:endParaRPr lang="en-US" sz="2800" dirty="0">
              <a:solidFill>
                <a:srgbClr val="000000"/>
              </a:solidFill>
            </a:endParaRPr>
          </a:p>
          <a:p>
            <a:endParaRPr lang="en-US" sz="2800" dirty="0"/>
          </a:p>
        </p:txBody>
      </p:sp>
    </p:spTree>
    <p:extLst>
      <p:ext uri="{BB962C8B-B14F-4D97-AF65-F5344CB8AC3E}">
        <p14:creationId xmlns:p14="http://schemas.microsoft.com/office/powerpoint/2010/main" val="396502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02" y="218869"/>
            <a:ext cx="11211097" cy="5693866"/>
          </a:xfrm>
          <a:prstGeom prst="rect">
            <a:avLst/>
          </a:prstGeom>
        </p:spPr>
        <p:txBody>
          <a:bodyPr wrap="square">
            <a:spAutoFit/>
          </a:bodyPr>
          <a:lstStyle/>
          <a:p>
            <a:pPr marL="457200" indent="-457200">
              <a:buFont typeface="Wingdings" panose="05000000000000000000" pitchFamily="2" charset="2"/>
              <a:buChar char="q"/>
            </a:pPr>
            <a:r>
              <a:rPr lang="en-US" sz="2800" dirty="0"/>
              <a:t>Incorporating cultural </a:t>
            </a:r>
            <a:r>
              <a:rPr lang="en-US" sz="2800" dirty="0" smtClean="0"/>
              <a:t>and religious beliefs into</a:t>
            </a:r>
            <a:r>
              <a:rPr lang="fa-IR" sz="2800" dirty="0" smtClean="0"/>
              <a:t> </a:t>
            </a:r>
            <a:r>
              <a:rPr lang="en-US" sz="2800" dirty="0" smtClean="0"/>
              <a:t>the education module,using native language,and providing </a:t>
            </a:r>
            <a:r>
              <a:rPr lang="en-US" sz="2800" dirty="0"/>
              <a:t>family-tailored intervention have been shown to improve knowledge, self-management behaviors of patients with DM, and ultimately clinical outcomes </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Frequent </a:t>
            </a:r>
            <a:r>
              <a:rPr lang="en-US" sz="2800" dirty="0"/>
              <a:t>communication, which is key to improving long-term outcomes, can also be carried out by trained community health </a:t>
            </a:r>
            <a:r>
              <a:rPr lang="en-US" sz="2800" dirty="0" smtClean="0"/>
              <a:t>workers.</a:t>
            </a:r>
            <a:endParaRPr lang="en-US" sz="2800" dirty="0"/>
          </a:p>
          <a:p>
            <a:endParaRPr lang="fa-IR" sz="2800" dirty="0" smtClean="0"/>
          </a:p>
          <a:p>
            <a:pPr marL="457200" indent="-457200">
              <a:buFont typeface="Wingdings" panose="05000000000000000000" pitchFamily="2" charset="2"/>
              <a:buChar char="q"/>
            </a:pPr>
            <a:r>
              <a:rPr lang="en-US" sz="2800" dirty="0" smtClean="0"/>
              <a:t>Concise </a:t>
            </a:r>
            <a:r>
              <a:rPr lang="en-US" sz="2800" dirty="0"/>
              <a:t>practice points containing key action </a:t>
            </a:r>
            <a:r>
              <a:rPr lang="en-US" sz="2800" dirty="0" smtClean="0"/>
              <a:t>items can be developed and disseminated </a:t>
            </a:r>
            <a:r>
              <a:rPr lang="en-US" sz="2800" dirty="0"/>
              <a:t>through mass media and user-friendly interactive modern communication channels,including mobile phone </a:t>
            </a:r>
            <a:r>
              <a:rPr lang="en-US" sz="2800" dirty="0" smtClean="0"/>
              <a:t>applications which </a:t>
            </a:r>
            <a:r>
              <a:rPr lang="en-US" sz="2800" dirty="0"/>
              <a:t>can be quickly and easily accessed by health care providers in clinical environments </a:t>
            </a:r>
          </a:p>
        </p:txBody>
      </p:sp>
    </p:spTree>
    <p:extLst>
      <p:ext uri="{BB962C8B-B14F-4D97-AF65-F5344CB8AC3E}">
        <p14:creationId xmlns:p14="http://schemas.microsoft.com/office/powerpoint/2010/main" val="4177471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5" y="667758"/>
            <a:ext cx="11222180" cy="3970318"/>
          </a:xfrm>
          <a:prstGeom prst="rect">
            <a:avLst/>
          </a:prstGeom>
        </p:spPr>
        <p:txBody>
          <a:bodyPr wrap="square">
            <a:spAutoFit/>
          </a:bodyPr>
          <a:lstStyle/>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For </a:t>
            </a:r>
            <a:r>
              <a:rPr lang="en-US" sz="2800" dirty="0" smtClean="0"/>
              <a:t>the implementation of these guidelines, there is a need for an expansion  of </a:t>
            </a:r>
            <a:r>
              <a:rPr lang="en-US" sz="2800" dirty="0"/>
              <a:t>the target audience by both LMIC and </a:t>
            </a:r>
            <a:r>
              <a:rPr lang="en-US" sz="2800" dirty="0" smtClean="0"/>
              <a:t>HIC with speciﬁc tasks that get all stakeholders </a:t>
            </a:r>
            <a:r>
              <a:rPr lang="en-US" sz="2800" dirty="0"/>
              <a:t>involved </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A healthy lifestyle is an essential component of DM management, and this measure is also important for the entire population. </a:t>
            </a:r>
            <a:endParaRPr lang="en-US" sz="2800" dirty="0" smtClean="0"/>
          </a:p>
          <a:p>
            <a:endParaRPr lang="en-US" sz="2800" dirty="0"/>
          </a:p>
          <a:p>
            <a:endParaRPr lang="en-US" sz="2800" dirty="0"/>
          </a:p>
        </p:txBody>
      </p:sp>
    </p:spTree>
    <p:extLst>
      <p:ext uri="{BB962C8B-B14F-4D97-AF65-F5344CB8AC3E}">
        <p14:creationId xmlns:p14="http://schemas.microsoft.com/office/powerpoint/2010/main" val="4288310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11" y="102853"/>
            <a:ext cx="11659984" cy="6555641"/>
          </a:xfrm>
          <a:prstGeom prst="rect">
            <a:avLst/>
          </a:prstGeom>
        </p:spPr>
        <p:txBody>
          <a:bodyPr wrap="square">
            <a:spAutoFit/>
          </a:bodyPr>
          <a:lstStyle/>
          <a:p>
            <a:endParaRPr lang="en-US" sz="2800" dirty="0"/>
          </a:p>
          <a:p>
            <a:pPr marL="457200" indent="-457200">
              <a:buFont typeface="Wingdings" panose="05000000000000000000" pitchFamily="2" charset="2"/>
              <a:buChar char="q"/>
            </a:pPr>
            <a:r>
              <a:rPr lang="en-US" sz="2800" dirty="0" smtClean="0"/>
              <a:t>The uniqueness of various countries with respect to socioeconomy, lifestyle, service delivery, health care policies, and probably pharmacogenomics informs the need for adaptation of DM guidelines to suite the country’s needs in the pursuit of precision medicine . </a:t>
            </a:r>
          </a:p>
          <a:p>
            <a:pPr marL="457200" indent="-457200">
              <a:buFont typeface="Wingdings" panose="05000000000000000000" pitchFamily="2" charset="2"/>
              <a:buChar char="q"/>
            </a:pPr>
            <a:endParaRPr lang="en-US" sz="2800" dirty="0"/>
          </a:p>
          <a:p>
            <a:pPr marL="457200" lvl="0" indent="-457200">
              <a:buFont typeface="Wingdings" panose="05000000000000000000" pitchFamily="2" charset="2"/>
              <a:buChar char="q"/>
            </a:pPr>
            <a:r>
              <a:rPr lang="en-US" sz="2800" dirty="0" smtClean="0"/>
              <a:t>Wide </a:t>
            </a:r>
            <a:r>
              <a:rPr lang="en-US" sz="2800" dirty="0"/>
              <a:t>disparities in standards of living within a given country inform the need for all </a:t>
            </a:r>
            <a:r>
              <a:rPr lang="en-US" sz="2800" dirty="0" smtClean="0"/>
              <a:t>countries _LMIC </a:t>
            </a:r>
            <a:r>
              <a:rPr lang="en-US" sz="2800" dirty="0"/>
              <a:t>and </a:t>
            </a:r>
            <a:r>
              <a:rPr lang="en-US" sz="2800" dirty="0" smtClean="0"/>
              <a:t>HIC_to </a:t>
            </a:r>
            <a:r>
              <a:rPr lang="en-US" sz="2800" dirty="0"/>
              <a:t>design guidelines that provide options for </a:t>
            </a:r>
            <a:r>
              <a:rPr lang="en-US" sz="2800" dirty="0" smtClean="0"/>
              <a:t>rural and urban areas.</a:t>
            </a:r>
            <a:r>
              <a:rPr lang="en-US" sz="2800" dirty="0">
                <a:solidFill>
                  <a:srgbClr val="000000"/>
                </a:solidFill>
              </a:rPr>
              <a:t> </a:t>
            </a:r>
            <a:endParaRPr lang="en-US" sz="2800" dirty="0" smtClean="0">
              <a:solidFill>
                <a:srgbClr val="000000"/>
              </a:solidFill>
            </a:endParaRPr>
          </a:p>
          <a:p>
            <a:pPr marL="457200" lvl="0" indent="-457200">
              <a:buFont typeface="Wingdings" panose="05000000000000000000" pitchFamily="2" charset="2"/>
              <a:buChar char="q"/>
            </a:pPr>
            <a:endParaRPr lang="en-US" sz="2800" dirty="0">
              <a:solidFill>
                <a:srgbClr val="000000"/>
              </a:solidFill>
            </a:endParaRPr>
          </a:p>
          <a:p>
            <a:pPr marL="457200" lvl="0" indent="-457200">
              <a:buFont typeface="Wingdings" panose="05000000000000000000" pitchFamily="2" charset="2"/>
              <a:buChar char="q"/>
            </a:pPr>
            <a:r>
              <a:rPr lang="en-US" sz="2800" dirty="0" smtClean="0">
                <a:solidFill>
                  <a:srgbClr val="000000"/>
                </a:solidFill>
              </a:rPr>
              <a:t>However</a:t>
            </a:r>
            <a:r>
              <a:rPr lang="en-US" sz="2800" dirty="0">
                <a:solidFill>
                  <a:srgbClr val="000000"/>
                </a:solidFill>
              </a:rPr>
              <a:t>, if these factors are considered and accounted for while designing guidelines, then they can inﬂuence the grading of recommendations according to ease of implementation.</a:t>
            </a:r>
          </a:p>
          <a:p>
            <a:endParaRPr lang="en-US" sz="2800" dirty="0" smtClean="0"/>
          </a:p>
          <a:p>
            <a:endParaRPr lang="en-US" sz="2800" dirty="0"/>
          </a:p>
        </p:txBody>
      </p:sp>
    </p:spTree>
    <p:extLst>
      <p:ext uri="{BB962C8B-B14F-4D97-AF65-F5344CB8AC3E}">
        <p14:creationId xmlns:p14="http://schemas.microsoft.com/office/powerpoint/2010/main" val="2956640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632" y="163866"/>
            <a:ext cx="11504813" cy="5693866"/>
          </a:xfrm>
          <a:prstGeom prst="rect">
            <a:avLst/>
          </a:prstGeom>
        </p:spPr>
        <p:txBody>
          <a:bodyPr wrap="square">
            <a:spAutoFit/>
          </a:bodyPr>
          <a:lstStyle/>
          <a:p>
            <a:pPr marL="457200" indent="-457200">
              <a:buFont typeface="Wingdings" panose="05000000000000000000" pitchFamily="2" charset="2"/>
              <a:buChar char="q"/>
            </a:pPr>
            <a:r>
              <a:rPr lang="en-US" sz="2800" dirty="0"/>
              <a:t>Currently, guidelines from LMIC are largely adapted from existing HIC guidelines without due considerations about implementation. Relevant locally derived evidences are commonly not used in the development of these guidelines. </a:t>
            </a:r>
            <a:endParaRPr lang="fa-IR" sz="2800" dirty="0" smtClean="0"/>
          </a:p>
          <a:p>
            <a:pPr marL="457200" indent="-457200">
              <a:buFont typeface="Wingdings" panose="05000000000000000000" pitchFamily="2" charset="2"/>
              <a:buChar char="q"/>
            </a:pPr>
            <a:endParaRPr lang="fa-IR" sz="2800" dirty="0"/>
          </a:p>
          <a:p>
            <a:pPr marL="457200" indent="-457200">
              <a:buFont typeface="Wingdings" panose="05000000000000000000" pitchFamily="2" charset="2"/>
              <a:buChar char="q"/>
            </a:pPr>
            <a:r>
              <a:rPr lang="en-US" sz="2800" dirty="0" smtClean="0"/>
              <a:t>This </a:t>
            </a:r>
            <a:r>
              <a:rPr lang="en-US" sz="2800" dirty="0"/>
              <a:t>is probably due to the paucity of local evidences, poorly designed clinical studies, and low weight of evidence. </a:t>
            </a:r>
            <a:endParaRPr lang="fa-IR" sz="2800" dirty="0" smtClean="0"/>
          </a:p>
          <a:p>
            <a:pPr marL="457200" indent="-457200">
              <a:buFont typeface="Wingdings" panose="05000000000000000000" pitchFamily="2" charset="2"/>
              <a:buChar char="q"/>
            </a:pPr>
            <a:endParaRPr lang="fa-IR" sz="2800" dirty="0"/>
          </a:p>
          <a:p>
            <a:pPr marL="457200" indent="-457200">
              <a:buFont typeface="Wingdings" panose="05000000000000000000" pitchFamily="2" charset="2"/>
              <a:buChar char="q"/>
            </a:pPr>
            <a:r>
              <a:rPr lang="en-US" sz="2800" dirty="0" smtClean="0"/>
              <a:t>Taking </a:t>
            </a:r>
            <a:r>
              <a:rPr lang="en-US" sz="2800" dirty="0"/>
              <a:t>into consideration the socioeconomic barrier in LMIC, studies could be conducted to review the use of screening options that involve the use of risk assessment tools, e.g., the AUSDRISK in Australia </a:t>
            </a:r>
            <a:r>
              <a:rPr lang="en-US" sz="2800" dirty="0" smtClean="0"/>
              <a:t> </a:t>
            </a:r>
            <a:r>
              <a:rPr lang="en-US" sz="2800" dirty="0"/>
              <a:t>and the FINDRISC in Brazil </a:t>
            </a:r>
            <a:r>
              <a:rPr lang="en-US" sz="2800" dirty="0" smtClean="0"/>
              <a:t>. </a:t>
            </a:r>
            <a:r>
              <a:rPr lang="en-US" sz="2800" dirty="0"/>
              <a:t>Some recommendations can be adjusted to suit patients in rural areas or those with limited access to an endocrinologist</a:t>
            </a:r>
            <a:r>
              <a:rPr lang="en-US" sz="2800" dirty="0" smtClean="0"/>
              <a:t>. </a:t>
            </a:r>
            <a:endParaRPr lang="en-US" sz="2800" dirty="0"/>
          </a:p>
        </p:txBody>
      </p:sp>
    </p:spTree>
    <p:extLst>
      <p:ext uri="{BB962C8B-B14F-4D97-AF65-F5344CB8AC3E}">
        <p14:creationId xmlns:p14="http://schemas.microsoft.com/office/powerpoint/2010/main" val="2964819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974" y="607027"/>
            <a:ext cx="11355185" cy="1815882"/>
          </a:xfrm>
          <a:prstGeom prst="rect">
            <a:avLst/>
          </a:prstGeom>
        </p:spPr>
        <p:txBody>
          <a:bodyPr wrap="square">
            <a:spAutoFit/>
          </a:bodyPr>
          <a:lstStyle/>
          <a:p>
            <a:pPr lvl="0"/>
            <a:endParaRPr lang="fa-IR" sz="2800" dirty="0">
              <a:solidFill>
                <a:srgbClr val="000000"/>
              </a:solidFill>
            </a:endParaRPr>
          </a:p>
          <a:p>
            <a:pPr lvl="0"/>
            <a:r>
              <a:rPr lang="en-US" sz="2800" dirty="0" smtClean="0">
                <a:solidFill>
                  <a:srgbClr val="000000"/>
                </a:solidFill>
              </a:rPr>
              <a:t>LMIC </a:t>
            </a:r>
            <a:r>
              <a:rPr lang="en-US" sz="2800" dirty="0">
                <a:solidFill>
                  <a:srgbClr val="000000"/>
                </a:solidFill>
              </a:rPr>
              <a:t>can also adopt the clarity of</a:t>
            </a:r>
            <a:r>
              <a:rPr lang="fa-IR" sz="2800" dirty="0">
                <a:solidFill>
                  <a:srgbClr val="000000"/>
                </a:solidFill>
              </a:rPr>
              <a:t> </a:t>
            </a:r>
            <a:r>
              <a:rPr lang="en-US" sz="2800" dirty="0">
                <a:solidFill>
                  <a:srgbClr val="000000"/>
                </a:solidFill>
              </a:rPr>
              <a:t>a</a:t>
            </a:r>
            <a:r>
              <a:rPr lang="fa-IR" sz="2800" dirty="0">
                <a:solidFill>
                  <a:srgbClr val="000000"/>
                </a:solidFill>
              </a:rPr>
              <a:t> </a:t>
            </a:r>
            <a:r>
              <a:rPr lang="en-US" sz="2800" dirty="0">
                <a:solidFill>
                  <a:srgbClr val="000000"/>
                </a:solidFill>
              </a:rPr>
              <a:t>number</a:t>
            </a:r>
            <a:r>
              <a:rPr lang="fa-IR" sz="2800" dirty="0">
                <a:solidFill>
                  <a:srgbClr val="000000"/>
                </a:solidFill>
              </a:rPr>
              <a:t> </a:t>
            </a:r>
            <a:r>
              <a:rPr lang="en-US" sz="2800" dirty="0">
                <a:solidFill>
                  <a:srgbClr val="000000"/>
                </a:solidFill>
              </a:rPr>
              <a:t>of</a:t>
            </a:r>
            <a:r>
              <a:rPr lang="fa-IR" sz="2800" dirty="0">
                <a:solidFill>
                  <a:srgbClr val="000000"/>
                </a:solidFill>
              </a:rPr>
              <a:t> </a:t>
            </a:r>
            <a:r>
              <a:rPr lang="en-US" sz="2800" dirty="0">
                <a:solidFill>
                  <a:srgbClr val="000000"/>
                </a:solidFill>
              </a:rPr>
              <a:t>HIC</a:t>
            </a:r>
            <a:r>
              <a:rPr lang="fa-IR" sz="2800" dirty="0">
                <a:solidFill>
                  <a:srgbClr val="000000"/>
                </a:solidFill>
              </a:rPr>
              <a:t> </a:t>
            </a:r>
            <a:r>
              <a:rPr lang="en-US" sz="2800" dirty="0">
                <a:solidFill>
                  <a:srgbClr val="000000"/>
                </a:solidFill>
              </a:rPr>
              <a:t>guidelines</a:t>
            </a:r>
            <a:r>
              <a:rPr lang="fa-IR" sz="2800" dirty="0">
                <a:solidFill>
                  <a:srgbClr val="000000"/>
                </a:solidFill>
              </a:rPr>
              <a:t> </a:t>
            </a:r>
            <a:r>
              <a:rPr lang="en-US" sz="2800" dirty="0">
                <a:solidFill>
                  <a:srgbClr val="000000"/>
                </a:solidFill>
              </a:rPr>
              <a:t>that</a:t>
            </a:r>
            <a:r>
              <a:rPr lang="fa-IR" sz="2800" dirty="0">
                <a:solidFill>
                  <a:srgbClr val="000000"/>
                </a:solidFill>
              </a:rPr>
              <a:t> </a:t>
            </a:r>
            <a:r>
              <a:rPr lang="en-US" sz="2800" dirty="0">
                <a:solidFill>
                  <a:srgbClr val="000000"/>
                </a:solidFill>
              </a:rPr>
              <a:t>extend to detailed dietary recommendations for comorbidities like dyslipidemia, hypertension, and the like</a:t>
            </a:r>
          </a:p>
        </p:txBody>
      </p:sp>
    </p:spTree>
    <p:extLst>
      <p:ext uri="{BB962C8B-B14F-4D97-AF65-F5344CB8AC3E}">
        <p14:creationId xmlns:p14="http://schemas.microsoft.com/office/powerpoint/2010/main" val="2681368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02" y="307768"/>
            <a:ext cx="11399520" cy="4832092"/>
          </a:xfrm>
          <a:prstGeom prst="rect">
            <a:avLst/>
          </a:prstGeom>
        </p:spPr>
        <p:txBody>
          <a:bodyPr wrap="square">
            <a:spAutoFit/>
          </a:bodyPr>
          <a:lstStyle/>
          <a:p>
            <a:r>
              <a:rPr lang="en-US" sz="2800" dirty="0" smtClean="0">
                <a:solidFill>
                  <a:srgbClr val="FF0000"/>
                </a:solidFill>
              </a:rPr>
              <a:t>Limitations</a:t>
            </a:r>
            <a:endParaRPr lang="fa-IR" sz="2800" dirty="0" smtClean="0">
              <a:solidFill>
                <a:srgbClr val="FF0000"/>
              </a:solidFill>
            </a:endParaRPr>
          </a:p>
          <a:p>
            <a:r>
              <a:rPr lang="en-US" sz="2800" dirty="0" smtClean="0"/>
              <a:t> </a:t>
            </a:r>
          </a:p>
          <a:p>
            <a:r>
              <a:rPr lang="en-US" sz="2800" dirty="0" smtClean="0"/>
              <a:t>Guidelines published online were more likely to be included in the review.</a:t>
            </a:r>
          </a:p>
          <a:p>
            <a:endParaRPr lang="en-US" sz="2800" dirty="0"/>
          </a:p>
          <a:p>
            <a:r>
              <a:rPr lang="en-US" sz="2800" dirty="0" smtClean="0"/>
              <a:t> It is likely that guidelines that were not published on any of the databases searched were also not identiﬁed for the review.</a:t>
            </a:r>
          </a:p>
          <a:p>
            <a:endParaRPr lang="en-US" sz="2800" dirty="0"/>
          </a:p>
          <a:p>
            <a:r>
              <a:rPr lang="en-US" sz="2800" dirty="0" smtClean="0"/>
              <a:t> </a:t>
            </a:r>
            <a:r>
              <a:rPr lang="en-US" sz="2800" dirty="0"/>
              <a:t>Most guidelines for </a:t>
            </a:r>
            <a:r>
              <a:rPr lang="en-US" sz="2800" dirty="0" smtClean="0"/>
              <a:t>lower</a:t>
            </a:r>
            <a:r>
              <a:rPr lang="fa-IR" sz="2800" dirty="0" smtClean="0"/>
              <a:t> </a:t>
            </a:r>
            <a:r>
              <a:rPr lang="en-US" sz="2800" dirty="0" smtClean="0"/>
              <a:t>MIC </a:t>
            </a:r>
            <a:r>
              <a:rPr lang="en-US" sz="2800" dirty="0"/>
              <a:t>and LIC were either mainly designed for primary care with recommendations for referral to other centers or they were not dedicated DM guidelines but </a:t>
            </a:r>
            <a:r>
              <a:rPr lang="en-US" sz="2800" dirty="0" smtClean="0"/>
              <a:t> rather standard   </a:t>
            </a:r>
            <a:r>
              <a:rPr lang="en-US" sz="2800" dirty="0"/>
              <a:t>treatment guidelines for </a:t>
            </a:r>
            <a:r>
              <a:rPr lang="en-US" sz="2800" dirty="0" smtClean="0"/>
              <a:t>  noncommunicable </a:t>
            </a:r>
            <a:r>
              <a:rPr lang="en-US" sz="2800" dirty="0"/>
              <a:t>diseases (which include DM). </a:t>
            </a:r>
            <a:endParaRPr lang="en-US" sz="2800" dirty="0"/>
          </a:p>
        </p:txBody>
      </p:sp>
    </p:spTree>
    <p:extLst>
      <p:ext uri="{BB962C8B-B14F-4D97-AF65-F5344CB8AC3E}">
        <p14:creationId xmlns:p14="http://schemas.microsoft.com/office/powerpoint/2010/main" val="639852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662215"/>
            <a:ext cx="11571315" cy="5509200"/>
          </a:xfrm>
          <a:prstGeom prst="rect">
            <a:avLst/>
          </a:prstGeom>
        </p:spPr>
        <p:txBody>
          <a:bodyPr wrap="square">
            <a:spAutoFit/>
          </a:bodyPr>
          <a:lstStyle/>
          <a:p>
            <a:r>
              <a:rPr lang="en-US" sz="3200" dirty="0" smtClean="0"/>
              <a:t>We </a:t>
            </a:r>
            <a:r>
              <a:rPr lang="en-US" sz="3200" dirty="0"/>
              <a:t>compared these guidelines with HIC guidelines because there were no other documented practice guidelines in these regions. </a:t>
            </a:r>
            <a:endParaRPr lang="en-US" sz="3200" dirty="0" smtClean="0"/>
          </a:p>
          <a:p>
            <a:endParaRPr lang="en-US" sz="3200" dirty="0"/>
          </a:p>
          <a:p>
            <a:r>
              <a:rPr lang="en-US" sz="3200" dirty="0" smtClean="0"/>
              <a:t>Indeed</a:t>
            </a:r>
            <a:r>
              <a:rPr lang="en-US" sz="3200" dirty="0"/>
              <a:t>, LMIC suffer more </a:t>
            </a:r>
            <a:r>
              <a:rPr lang="en-US" sz="3200" dirty="0" smtClean="0"/>
              <a:t>from</a:t>
            </a:r>
            <a:r>
              <a:rPr lang="fa-IR" sz="3200" dirty="0" smtClean="0"/>
              <a:t> </a:t>
            </a:r>
            <a:r>
              <a:rPr lang="en-US" sz="3200" dirty="0" smtClean="0"/>
              <a:t>lack</a:t>
            </a:r>
            <a:r>
              <a:rPr lang="fa-IR" sz="3200" dirty="0" smtClean="0"/>
              <a:t> </a:t>
            </a:r>
            <a:r>
              <a:rPr lang="en-US" sz="3200" dirty="0" smtClean="0"/>
              <a:t>of</a:t>
            </a:r>
            <a:r>
              <a:rPr lang="fa-IR" sz="3200" dirty="0" smtClean="0"/>
              <a:t> </a:t>
            </a:r>
            <a:r>
              <a:rPr lang="en-US" sz="3200" dirty="0" smtClean="0"/>
              <a:t>personnel</a:t>
            </a:r>
            <a:r>
              <a:rPr lang="fa-IR" sz="3200" dirty="0" smtClean="0"/>
              <a:t> </a:t>
            </a:r>
            <a:r>
              <a:rPr lang="en-US" sz="3200" dirty="0" smtClean="0"/>
              <a:t>in</a:t>
            </a:r>
            <a:r>
              <a:rPr lang="fa-IR" sz="3200" dirty="0" smtClean="0"/>
              <a:t> </a:t>
            </a:r>
            <a:r>
              <a:rPr lang="en-US" sz="3200" dirty="0" smtClean="0"/>
              <a:t>primary</a:t>
            </a:r>
            <a:r>
              <a:rPr lang="fa-IR" sz="3200" dirty="0" smtClean="0"/>
              <a:t> </a:t>
            </a:r>
            <a:r>
              <a:rPr lang="en-US" sz="3200" dirty="0" smtClean="0"/>
              <a:t>care</a:t>
            </a:r>
            <a:r>
              <a:rPr lang="fa-IR" sz="3200" dirty="0" smtClean="0"/>
              <a:t> </a:t>
            </a:r>
            <a:r>
              <a:rPr lang="en-US" sz="3200" dirty="0" smtClean="0"/>
              <a:t>settings</a:t>
            </a:r>
            <a:r>
              <a:rPr lang="fa-IR" sz="3200" dirty="0" smtClean="0"/>
              <a:t> </a:t>
            </a:r>
            <a:r>
              <a:rPr lang="en-US" sz="3200" dirty="0" smtClean="0"/>
              <a:t>in</a:t>
            </a:r>
            <a:r>
              <a:rPr lang="fa-IR" sz="3200" dirty="0" smtClean="0"/>
              <a:t> </a:t>
            </a:r>
            <a:r>
              <a:rPr lang="en-US" sz="3200" dirty="0" smtClean="0"/>
              <a:t>rural</a:t>
            </a:r>
            <a:r>
              <a:rPr lang="fa-IR" sz="3200" dirty="0" smtClean="0"/>
              <a:t> </a:t>
            </a:r>
            <a:r>
              <a:rPr lang="en-US" sz="3200" dirty="0" smtClean="0"/>
              <a:t>areas</a:t>
            </a:r>
            <a:r>
              <a:rPr lang="fa-IR" sz="3200" dirty="0" smtClean="0"/>
              <a:t> </a:t>
            </a:r>
            <a:r>
              <a:rPr lang="en-US" sz="3200" dirty="0" smtClean="0"/>
              <a:t>,</a:t>
            </a:r>
            <a:r>
              <a:rPr lang="fa-IR" sz="3200" dirty="0" smtClean="0"/>
              <a:t> </a:t>
            </a:r>
            <a:r>
              <a:rPr lang="en-US" sz="3200" dirty="0" smtClean="0"/>
              <a:t>as the</a:t>
            </a:r>
            <a:r>
              <a:rPr lang="fa-IR" sz="3200" dirty="0" smtClean="0"/>
              <a:t> </a:t>
            </a:r>
            <a:r>
              <a:rPr lang="en-US" sz="3200" dirty="0" smtClean="0"/>
              <a:t>adequately </a:t>
            </a:r>
            <a:r>
              <a:rPr lang="en-US" sz="3200" dirty="0"/>
              <a:t>trained medical doctors favor the urban </a:t>
            </a:r>
            <a:r>
              <a:rPr lang="en-US" sz="3200" dirty="0" smtClean="0"/>
              <a:t>regions</a:t>
            </a:r>
            <a:r>
              <a:rPr lang="fa-IR" sz="3200" dirty="0" smtClean="0"/>
              <a:t> </a:t>
            </a:r>
            <a:r>
              <a:rPr lang="en-US" sz="3200" dirty="0" smtClean="0"/>
              <a:t>and</a:t>
            </a:r>
            <a:r>
              <a:rPr lang="fa-IR" sz="3200" dirty="0" smtClean="0"/>
              <a:t> </a:t>
            </a:r>
            <a:r>
              <a:rPr lang="en-US" sz="3200" dirty="0" smtClean="0"/>
              <a:t>untrained</a:t>
            </a:r>
            <a:r>
              <a:rPr lang="fa-IR" sz="3200" dirty="0" smtClean="0"/>
              <a:t> </a:t>
            </a:r>
            <a:r>
              <a:rPr lang="en-US" sz="3200" dirty="0" smtClean="0"/>
              <a:t>health</a:t>
            </a:r>
            <a:r>
              <a:rPr lang="fa-IR" sz="3200" dirty="0" smtClean="0"/>
              <a:t> </a:t>
            </a:r>
            <a:r>
              <a:rPr lang="en-US" sz="3200" dirty="0" smtClean="0"/>
              <a:t>care</a:t>
            </a:r>
            <a:r>
              <a:rPr lang="fa-IR" sz="3200" dirty="0" smtClean="0"/>
              <a:t> </a:t>
            </a:r>
            <a:r>
              <a:rPr lang="en-US" sz="3200" dirty="0" smtClean="0"/>
              <a:t>personnel </a:t>
            </a:r>
            <a:r>
              <a:rPr lang="en-US" sz="3200" dirty="0"/>
              <a:t>run the rural health care </a:t>
            </a:r>
            <a:r>
              <a:rPr lang="en-US" sz="3200" dirty="0" smtClean="0"/>
              <a:t>. </a:t>
            </a:r>
          </a:p>
          <a:p>
            <a:endParaRPr lang="en-US" sz="3200" dirty="0"/>
          </a:p>
          <a:p>
            <a:r>
              <a:rPr lang="en-US" sz="3200" dirty="0" smtClean="0"/>
              <a:t>Therefore</a:t>
            </a:r>
            <a:r>
              <a:rPr lang="en-US" sz="3200" dirty="0"/>
              <a:t>, upgrading the guidelines for use in these settings could help improve services through </a:t>
            </a:r>
            <a:r>
              <a:rPr lang="en-US" sz="3200" dirty="0" smtClean="0"/>
              <a:t>training</a:t>
            </a:r>
            <a:r>
              <a:rPr lang="en-US" sz="3200" dirty="0">
                <a:solidFill>
                  <a:srgbClr val="000000"/>
                </a:solidFill>
              </a:rPr>
              <a:t> standard treatment guidelines for noncommunicable diseases (which include DM). </a:t>
            </a:r>
            <a:endParaRPr lang="en-US" sz="3200" dirty="0"/>
          </a:p>
        </p:txBody>
      </p:sp>
    </p:spTree>
    <p:extLst>
      <p:ext uri="{BB962C8B-B14F-4D97-AF65-F5344CB8AC3E}">
        <p14:creationId xmlns:p14="http://schemas.microsoft.com/office/powerpoint/2010/main" val="677142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26" y="712000"/>
            <a:ext cx="11172306" cy="4401205"/>
          </a:xfrm>
          <a:prstGeom prst="rect">
            <a:avLst/>
          </a:prstGeom>
        </p:spPr>
        <p:txBody>
          <a:bodyPr wrap="square">
            <a:spAutoFit/>
          </a:bodyPr>
          <a:lstStyle/>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Speciﬁcally , the </a:t>
            </a:r>
            <a:r>
              <a:rPr lang="en-US" sz="2800" dirty="0">
                <a:solidFill>
                  <a:srgbClr val="FF0000"/>
                </a:solidFill>
              </a:rPr>
              <a:t>African</a:t>
            </a:r>
            <a:r>
              <a:rPr lang="en-US" sz="2800" dirty="0"/>
              <a:t>, </a:t>
            </a:r>
            <a:r>
              <a:rPr lang="en-US" sz="2800" dirty="0">
                <a:solidFill>
                  <a:srgbClr val="FF0000"/>
                </a:solidFill>
              </a:rPr>
              <a:t>Eastern Mediterranean</a:t>
            </a:r>
            <a:r>
              <a:rPr lang="en-US" sz="2800" dirty="0"/>
              <a:t>, and </a:t>
            </a:r>
            <a:r>
              <a:rPr lang="en-US" sz="2800" dirty="0" smtClean="0">
                <a:solidFill>
                  <a:srgbClr val="FF0000"/>
                </a:solidFill>
              </a:rPr>
              <a:t>South East </a:t>
            </a:r>
            <a:r>
              <a:rPr lang="en-US" sz="2800" dirty="0">
                <a:solidFill>
                  <a:srgbClr val="FF0000"/>
                </a:solidFill>
              </a:rPr>
              <a:t>Asia </a:t>
            </a:r>
            <a:r>
              <a:rPr lang="en-US" sz="2800" dirty="0"/>
              <a:t>regions had age-standardized mortality rates </a:t>
            </a:r>
            <a:r>
              <a:rPr lang="en-US" sz="2800" dirty="0">
                <a:solidFill>
                  <a:srgbClr val="FF0000"/>
                </a:solidFill>
              </a:rPr>
              <a:t>above 100 per 100,000</a:t>
            </a:r>
            <a:r>
              <a:rPr lang="en-US" sz="2800" dirty="0"/>
              <a:t>, while the </a:t>
            </a:r>
            <a:r>
              <a:rPr lang="en-US" sz="2800" dirty="0">
                <a:solidFill>
                  <a:srgbClr val="0070C0"/>
                </a:solidFill>
              </a:rPr>
              <a:t>European</a:t>
            </a:r>
            <a:r>
              <a:rPr lang="en-US" sz="2800" dirty="0"/>
              <a:t> and </a:t>
            </a:r>
            <a:r>
              <a:rPr lang="en-US" sz="2800" dirty="0">
                <a:solidFill>
                  <a:srgbClr val="0070C0"/>
                </a:solidFill>
              </a:rPr>
              <a:t>Western Paciﬁc </a:t>
            </a:r>
            <a:r>
              <a:rPr lang="en-US" sz="2800" dirty="0"/>
              <a:t>regions and the </a:t>
            </a:r>
            <a:r>
              <a:rPr lang="en-US" sz="2800" dirty="0">
                <a:solidFill>
                  <a:srgbClr val="0070C0"/>
                </a:solidFill>
              </a:rPr>
              <a:t>Americas</a:t>
            </a:r>
            <a:r>
              <a:rPr lang="en-US" sz="2800" dirty="0"/>
              <a:t> had rates of </a:t>
            </a:r>
            <a:r>
              <a:rPr lang="en-US" sz="2800" dirty="0" smtClean="0">
                <a:solidFill>
                  <a:srgbClr val="0070C0"/>
                </a:solidFill>
              </a:rPr>
              <a:t>55.7,</a:t>
            </a:r>
            <a:r>
              <a:rPr lang="fa-IR" sz="2800" dirty="0" smtClean="0">
                <a:solidFill>
                  <a:srgbClr val="0070C0"/>
                </a:solidFill>
              </a:rPr>
              <a:t> </a:t>
            </a:r>
            <a:r>
              <a:rPr lang="en-US" sz="2800" dirty="0" smtClean="0">
                <a:solidFill>
                  <a:srgbClr val="0070C0"/>
                </a:solidFill>
              </a:rPr>
              <a:t>67,</a:t>
            </a:r>
            <a:r>
              <a:rPr lang="fa-IR" sz="2800" dirty="0" smtClean="0">
                <a:solidFill>
                  <a:srgbClr val="0070C0"/>
                </a:solidFill>
              </a:rPr>
              <a:t> </a:t>
            </a:r>
            <a:r>
              <a:rPr lang="en-US" sz="2800" dirty="0" smtClean="0">
                <a:solidFill>
                  <a:srgbClr val="0070C0"/>
                </a:solidFill>
              </a:rPr>
              <a:t>and 72.6 per 100,000</a:t>
            </a:r>
            <a:r>
              <a:rPr lang="en-US" sz="2800" dirty="0" smtClean="0"/>
              <a:t>,respectively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Therefore</a:t>
            </a:r>
            <a:r>
              <a:rPr lang="en-US" sz="2800" dirty="0"/>
              <a:t>, there is an urgent need to ensure best treatment and prevention practices to curb the burden of this disease, especially in LMIC. </a:t>
            </a:r>
          </a:p>
        </p:txBody>
      </p:sp>
    </p:spTree>
    <p:extLst>
      <p:ext uri="{BB962C8B-B14F-4D97-AF65-F5344CB8AC3E}">
        <p14:creationId xmlns:p14="http://schemas.microsoft.com/office/powerpoint/2010/main" val="2643625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935" y="689467"/>
            <a:ext cx="11078094" cy="3924151"/>
          </a:xfrm>
          <a:prstGeom prst="rect">
            <a:avLst/>
          </a:prstGeom>
        </p:spPr>
        <p:txBody>
          <a:bodyPr wrap="square">
            <a:spAutoFit/>
          </a:bodyPr>
          <a:lstStyle/>
          <a:p>
            <a:pPr algn="r" rtl="1"/>
            <a:endPar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endParaRPr>
          </a:p>
          <a:p>
            <a:pPr algn="r" rtl="1"/>
            <a:endParaRPr lang="fa-IR" sz="2800" spc="-50" dirty="0">
              <a:solidFill>
                <a:srgbClr val="000000">
                  <a:lumMod val="85000"/>
                  <a:lumOff val="15000"/>
                </a:srgbClr>
              </a:solidFill>
              <a:latin typeface="Calibri Light" panose="020F0302020204030204"/>
              <a:ea typeface="+mj-ea"/>
              <a:cs typeface="Times New Roman" panose="02020603050405020304" pitchFamily="18" charset="0"/>
            </a:endParaRPr>
          </a:p>
          <a:p>
            <a:pPr algn="r" rtl="1"/>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دیابت </a:t>
            </a:r>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یکی از مهمترین بیماریهای مزمن غیرواگیر است که رتبه مرگ و میران درزمره ی شش بیماری اول دنیاست</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a:t>
            </a:r>
          </a:p>
          <a:p>
            <a:pPr algn="r" rtl="1"/>
            <a:endParaRPr lang="fa-IR" sz="2800" spc="-50" dirty="0">
              <a:solidFill>
                <a:srgbClr val="000000">
                  <a:lumMod val="85000"/>
                  <a:lumOff val="15000"/>
                </a:srgbClr>
              </a:solidFill>
              <a:latin typeface="Calibri Light" panose="020F0302020204030204"/>
              <a:ea typeface="+mj-ea"/>
              <a:cs typeface="Times New Roman" panose="02020603050405020304" pitchFamily="18" charset="0"/>
            </a:endParaRPr>
          </a:p>
          <a:p>
            <a:pPr algn="r" rtl="1"/>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کشور </a:t>
            </a:r>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ما نیز مستثنی نیست به طوریکه داده های بهداشت و درمان کشور در سالهای 1369 تا 1389 مرگ </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و </a:t>
            </a:r>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میر 40 درصد </a:t>
            </a:r>
            <a:r>
              <a:rPr lang="en-US" sz="2800" spc="-50" dirty="0" smtClean="0">
                <a:solidFill>
                  <a:srgbClr val="000000">
                    <a:lumMod val="85000"/>
                    <a:lumOff val="15000"/>
                  </a:srgbClr>
                </a:solidFill>
                <a:latin typeface="Calibri Light" panose="020F0302020204030204"/>
                <a:ea typeface="+mj-ea"/>
                <a:cs typeface="Times New Roman" panose="02020603050405020304" pitchFamily="18" charset="0"/>
              </a:rPr>
              <a:t> ,</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از </a:t>
            </a:r>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کارافتادگی 13 </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درصد</a:t>
            </a:r>
            <a:r>
              <a:rPr lang="en-US" sz="2800" spc="-50" dirty="0" smtClean="0">
                <a:solidFill>
                  <a:srgbClr val="000000">
                    <a:lumMod val="85000"/>
                    <a:lumOff val="15000"/>
                  </a:srgbClr>
                </a:solidFill>
                <a:latin typeface="Calibri Light" panose="020F0302020204030204"/>
                <a:ea typeface="+mj-ea"/>
                <a:cs typeface="Times New Roman" panose="02020603050405020304" pitchFamily="18" charset="0"/>
              </a:rPr>
              <a:t> </a:t>
            </a:r>
            <a:r>
              <a:rPr lang="en-US" sz="2800" spc="-50" dirty="0">
                <a:solidFill>
                  <a:srgbClr val="000000">
                    <a:lumMod val="85000"/>
                    <a:lumOff val="15000"/>
                  </a:srgbClr>
                </a:solidFill>
                <a:latin typeface="Calibri Light" panose="020F0302020204030204"/>
                <a:cs typeface="Times New Roman" panose="02020603050405020304" pitchFamily="18" charset="0"/>
              </a:rPr>
              <a:t>,</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 </a:t>
            </a:r>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سالهای از دست رفته به علت از کارافتادگی 17 درصد و سالهای از دست رفته زندگی 60 درصد در این بیماران افزایش یافته است</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a:t>
            </a:r>
          </a:p>
          <a:p>
            <a:pPr algn="r" rtl="1"/>
            <a:r>
              <a:rPr lang="fa-IR" sz="2500" spc="-50" dirty="0" smtClean="0">
                <a:solidFill>
                  <a:srgbClr val="000000">
                    <a:lumMod val="85000"/>
                    <a:lumOff val="15000"/>
                  </a:srgbClr>
                </a:solidFill>
                <a:latin typeface="Calibri Light" panose="020F0302020204030204"/>
                <a:ea typeface="+mj-ea"/>
                <a:cs typeface="Times New Roman" panose="02020603050405020304" pitchFamily="18" charset="0"/>
              </a:rPr>
              <a:t> </a:t>
            </a:r>
          </a:p>
        </p:txBody>
      </p:sp>
    </p:spTree>
    <p:extLst>
      <p:ext uri="{BB962C8B-B14F-4D97-AF65-F5344CB8AC3E}">
        <p14:creationId xmlns:p14="http://schemas.microsoft.com/office/powerpoint/2010/main" val="3557684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059" y="905598"/>
            <a:ext cx="11133512" cy="1815882"/>
          </a:xfrm>
          <a:prstGeom prst="rect">
            <a:avLst/>
          </a:prstGeom>
        </p:spPr>
        <p:txBody>
          <a:bodyPr wrap="square">
            <a:spAutoFit/>
          </a:bodyPr>
          <a:lstStyle/>
          <a:p>
            <a:pPr algn="r" rtl="1"/>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تا سه دهه ی قبل درمان دارویی دیابت منحصر به 3 گروه از داروهای </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خوراکی</a:t>
            </a:r>
            <a:r>
              <a:rPr lang="en-US" sz="2800" spc="-50" dirty="0" smtClean="0">
                <a:solidFill>
                  <a:srgbClr val="000000">
                    <a:lumMod val="85000"/>
                    <a:lumOff val="15000"/>
                  </a:srgbClr>
                </a:solidFill>
                <a:latin typeface="Calibri Light" panose="020F0302020204030204"/>
                <a:ea typeface="+mj-ea"/>
                <a:cs typeface="Times New Roman" panose="02020603050405020304" pitchFamily="18" charset="0"/>
              </a:rPr>
              <a:t>,</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 </a:t>
            </a:r>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انسولین ساده و  </a:t>
            </a:r>
            <a:r>
              <a:rPr lang="en-US" sz="2800" spc="-50" dirty="0">
                <a:solidFill>
                  <a:srgbClr val="000000">
                    <a:lumMod val="85000"/>
                    <a:lumOff val="15000"/>
                  </a:srgbClr>
                </a:solidFill>
                <a:latin typeface="Calibri Light" panose="020F0302020204030204"/>
                <a:ea typeface="+mj-ea"/>
                <a:cs typeface="+mj-cs"/>
              </a:rPr>
              <a:t>NPH</a:t>
            </a:r>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 بود.اما در دهه های اخیر داروهای خوراکی متعدد و نیز انسولینهای نوترکیب عرضه شده </a:t>
            </a:r>
            <a:r>
              <a:rPr lang="fa-IR" sz="2800" spc="-50" dirty="0" smtClean="0">
                <a:solidFill>
                  <a:srgbClr val="000000">
                    <a:lumMod val="85000"/>
                    <a:lumOff val="15000"/>
                  </a:srgbClr>
                </a:solidFill>
                <a:latin typeface="Calibri Light" panose="020F0302020204030204"/>
                <a:ea typeface="+mj-ea"/>
                <a:cs typeface="Times New Roman" panose="02020603050405020304" pitchFamily="18" charset="0"/>
              </a:rPr>
              <a:t>اند که </a:t>
            </a:r>
            <a:r>
              <a:rPr lang="fa-IR" sz="2800" spc="-50" dirty="0">
                <a:solidFill>
                  <a:srgbClr val="000000">
                    <a:lumMod val="85000"/>
                    <a:lumOff val="15000"/>
                  </a:srgbClr>
                </a:solidFill>
                <a:latin typeface="Calibri Light" panose="020F0302020204030204"/>
                <a:ea typeface="+mj-ea"/>
                <a:cs typeface="Times New Roman" panose="02020603050405020304" pitchFamily="18" charset="0"/>
              </a:rPr>
              <a:t>گرانتر بوده و 5 تا 20 برابر هزینه بیشتری به بیماران تحمیل می کنند.اخیرا سازمان جهانی بهداشت راهنمای درمان را برای مواردی که چالش های منابع مالی وجود دارد منتشر نموده است.</a:t>
            </a:r>
            <a:endParaRPr lang="en-US" dirty="0"/>
          </a:p>
        </p:txBody>
      </p:sp>
    </p:spTree>
    <p:extLst>
      <p:ext uri="{BB962C8B-B14F-4D97-AF65-F5344CB8AC3E}">
        <p14:creationId xmlns:p14="http://schemas.microsoft.com/office/powerpoint/2010/main" val="3372665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9237" y="2050474"/>
            <a:ext cx="7431578" cy="2881744"/>
          </a:xfrm>
          <a:prstGeom prst="rect">
            <a:avLst/>
          </a:prstGeom>
        </p:spPr>
      </p:pic>
    </p:spTree>
    <p:extLst>
      <p:ext uri="{BB962C8B-B14F-4D97-AF65-F5344CB8AC3E}">
        <p14:creationId xmlns:p14="http://schemas.microsoft.com/office/powerpoint/2010/main" val="996163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297" y="0"/>
            <a:ext cx="11294225" cy="6247864"/>
          </a:xfrm>
          <a:prstGeom prst="rect">
            <a:avLst/>
          </a:prstGeom>
        </p:spPr>
        <p:txBody>
          <a:bodyPr wrap="square">
            <a:spAutoFit/>
          </a:bodyPr>
          <a:lstStyle/>
          <a:p>
            <a:r>
              <a:rPr lang="en-US" sz="3200" dirty="0" smtClean="0">
                <a:solidFill>
                  <a:srgbClr val="FF0000"/>
                </a:solidFill>
              </a:rPr>
              <a:t>RECOMMENDATION RELATING TO SECOND-LINE TREATMENT OF TYPE 2 DIABETES </a:t>
            </a:r>
          </a:p>
          <a:p>
            <a:endParaRPr lang="en-US" sz="2800" dirty="0" smtClean="0"/>
          </a:p>
          <a:p>
            <a:r>
              <a:rPr lang="en-US" sz="2800" dirty="0" smtClean="0"/>
              <a:t>Recommendation 1:</a:t>
            </a:r>
          </a:p>
          <a:p>
            <a:endParaRPr lang="en-US" sz="2800" dirty="0"/>
          </a:p>
          <a:p>
            <a:pPr marL="457200" indent="-457200">
              <a:buFont typeface="Wingdings" panose="05000000000000000000" pitchFamily="2" charset="2"/>
              <a:buChar char="q"/>
            </a:pPr>
            <a:r>
              <a:rPr lang="en-US" sz="2800" dirty="0" smtClean="0"/>
              <a:t> Give a sulfonylurea to patients with type 2 diabetes who do not achieve glycemic control with metformin alone or who have contraindications to metformin (strong recommendation, moderate-quality evidence).</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When added to metformin, the evaluated hypoglycemic agents produced similar and statistically signiﬁcant improvements in hemoglobin A1c (HbA1c) level. </a:t>
            </a:r>
          </a:p>
          <a:p>
            <a:pPr marL="457200" indent="-457200">
              <a:buFont typeface="Wingdings" panose="05000000000000000000" pitchFamily="2" charset="2"/>
              <a:buChar char="q"/>
            </a:pPr>
            <a:endParaRPr lang="en-US" sz="2800" dirty="0"/>
          </a:p>
          <a:p>
            <a:endParaRPr lang="en-US" sz="2800" dirty="0" smtClean="0"/>
          </a:p>
        </p:txBody>
      </p:sp>
    </p:spTree>
    <p:extLst>
      <p:ext uri="{BB962C8B-B14F-4D97-AF65-F5344CB8AC3E}">
        <p14:creationId xmlns:p14="http://schemas.microsoft.com/office/powerpoint/2010/main" val="2300522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714" y="119118"/>
            <a:ext cx="11499272" cy="5509200"/>
          </a:xfrm>
          <a:prstGeom prst="rect">
            <a:avLst/>
          </a:prstGeom>
        </p:spPr>
        <p:txBody>
          <a:bodyPr wrap="square">
            <a:spAutoFit/>
          </a:bodyPr>
          <a:lstStyle/>
          <a:p>
            <a:endParaRPr lang="en-US" sz="2800" dirty="0" smtClean="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800" dirty="0" smtClean="0"/>
              <a:t>Both DPP-4 inhibitors and SGLT-2 inhibitors were associated with modest weight loss, whereas TZDs and basal insulin were associated with weight gain.</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800" dirty="0" smtClean="0"/>
              <a:t> Evidence on other critical outcomes, such as quality of life and late complications, was either not available or of very low quality.</a:t>
            </a:r>
            <a:r>
              <a:rPr lang="en-US" sz="2800" dirty="0">
                <a:solidFill>
                  <a:prstClr val="black"/>
                </a:solidFill>
              </a:rPr>
              <a:t> </a:t>
            </a:r>
            <a:endParaRPr lang="fa-IR" sz="2800" dirty="0" smtClean="0">
              <a:solidFill>
                <a:prstClr val="black"/>
              </a:solidFill>
            </a:endParaRPr>
          </a:p>
          <a:p>
            <a:pPr marL="342900" indent="-342900">
              <a:buFont typeface="Wingdings" panose="05000000000000000000" pitchFamily="2" charset="2"/>
              <a:buChar char="q"/>
            </a:pPr>
            <a:endParaRPr lang="fa-IR" sz="2800" dirty="0">
              <a:solidFill>
                <a:prstClr val="black"/>
              </a:solidFill>
            </a:endParaRPr>
          </a:p>
          <a:p>
            <a:pPr marL="342900" indent="-342900">
              <a:buFont typeface="Wingdings" panose="05000000000000000000" pitchFamily="2" charset="2"/>
              <a:buChar char="q"/>
            </a:pPr>
            <a:r>
              <a:rPr lang="en-US" sz="2800" dirty="0" smtClean="0">
                <a:solidFill>
                  <a:prstClr val="black"/>
                </a:solidFill>
              </a:rPr>
              <a:t>In </a:t>
            </a:r>
            <a:r>
              <a:rPr lang="en-US" sz="2800" dirty="0">
                <a:solidFill>
                  <a:prstClr val="black"/>
                </a:solidFill>
              </a:rPr>
              <a:t>a separate analysis of a subgroup of patients at high risk for cardiovascular disease (CVD), there was no signiﬁcant difference in CVD mortality (very-low-quality evidence).</a:t>
            </a:r>
            <a:endParaRPr lang="en-US" sz="2800" dirty="0" smtClean="0"/>
          </a:p>
          <a:p>
            <a:endParaRPr lang="en-US" sz="2400" dirty="0"/>
          </a:p>
        </p:txBody>
      </p:sp>
    </p:spTree>
    <p:extLst>
      <p:ext uri="{BB962C8B-B14F-4D97-AF65-F5344CB8AC3E}">
        <p14:creationId xmlns:p14="http://schemas.microsoft.com/office/powerpoint/2010/main" val="3992213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1" y="514921"/>
            <a:ext cx="11560232" cy="5693866"/>
          </a:xfrm>
          <a:prstGeom prst="rect">
            <a:avLst/>
          </a:prstGeom>
        </p:spPr>
        <p:txBody>
          <a:bodyPr wrap="square">
            <a:spAutoFit/>
          </a:bodyPr>
          <a:lstStyle/>
          <a:p>
            <a:pPr marL="342900" lvl="0" indent="-342900">
              <a:buFont typeface="Wingdings" panose="05000000000000000000" pitchFamily="2" charset="2"/>
              <a:buChar char="q"/>
            </a:pPr>
            <a:r>
              <a:rPr lang="en-US" sz="2800" dirty="0">
                <a:solidFill>
                  <a:srgbClr val="000000"/>
                </a:solidFill>
              </a:rPr>
              <a:t>The mean increase in HbA1c level with placebo ranged from 0.58% to 0.85% compared with active agents (moderate-quality evidence</a:t>
            </a:r>
            <a:r>
              <a:rPr lang="en-US" sz="2800" dirty="0" smtClean="0">
                <a:solidFill>
                  <a:srgbClr val="000000"/>
                </a:solidFill>
              </a:rPr>
              <a:t>).</a:t>
            </a:r>
            <a:r>
              <a:rPr lang="en-US" sz="2800" dirty="0">
                <a:solidFill>
                  <a:srgbClr val="000000"/>
                </a:solidFill>
              </a:rPr>
              <a:t> </a:t>
            </a:r>
            <a:endParaRPr lang="fa-IR" sz="2800" dirty="0" smtClean="0">
              <a:solidFill>
                <a:srgbClr val="000000"/>
              </a:solidFill>
            </a:endParaRPr>
          </a:p>
          <a:p>
            <a:pPr marL="342900" lvl="0" indent="-342900">
              <a:buFont typeface="Wingdings" panose="05000000000000000000" pitchFamily="2" charset="2"/>
              <a:buChar char="q"/>
            </a:pPr>
            <a:endParaRPr lang="fa-IR" sz="2800" dirty="0">
              <a:solidFill>
                <a:srgbClr val="000000"/>
              </a:solidFill>
            </a:endParaRPr>
          </a:p>
          <a:p>
            <a:pPr marL="342900" lvl="0" indent="-342900">
              <a:buFont typeface="Wingdings" panose="05000000000000000000" pitchFamily="2" charset="2"/>
              <a:buChar char="q"/>
            </a:pPr>
            <a:r>
              <a:rPr lang="en-US" sz="2800" dirty="0" smtClean="0">
                <a:solidFill>
                  <a:srgbClr val="000000"/>
                </a:solidFill>
              </a:rPr>
              <a:t>The </a:t>
            </a:r>
            <a:r>
              <a:rPr lang="en-US" sz="2800" dirty="0">
                <a:solidFill>
                  <a:srgbClr val="000000"/>
                </a:solidFill>
              </a:rPr>
              <a:t>agents had a similar effect on HbA1c level when compared with each other, except DPP-4 inhibitors, which increased HbA1c level by a mean of 0.12% (95% credible interval [CrI], 0.01% to 0.24%) compared with sulfonylureas and 0.19% (CrI, 0.05% to 0.33%) compared with TZDs</a:t>
            </a:r>
            <a:r>
              <a:rPr lang="en-US" sz="2800" dirty="0" smtClean="0">
                <a:solidFill>
                  <a:srgbClr val="000000"/>
                </a:solidFill>
              </a:rPr>
              <a:t>.</a:t>
            </a:r>
            <a:r>
              <a:rPr lang="en-US" sz="2800" dirty="0">
                <a:solidFill>
                  <a:srgbClr val="000000"/>
                </a:solidFill>
              </a:rPr>
              <a:t> </a:t>
            </a:r>
            <a:endParaRPr lang="fa-IR" sz="2800" dirty="0" smtClean="0">
              <a:solidFill>
                <a:srgbClr val="000000"/>
              </a:solidFill>
            </a:endParaRPr>
          </a:p>
          <a:p>
            <a:pPr marL="342900" lvl="0" indent="-342900">
              <a:buFont typeface="Wingdings" panose="05000000000000000000" pitchFamily="2" charset="2"/>
              <a:buChar char="q"/>
            </a:pPr>
            <a:endParaRPr lang="fa-IR" sz="2800" dirty="0">
              <a:solidFill>
                <a:srgbClr val="000000"/>
              </a:solidFill>
            </a:endParaRPr>
          </a:p>
          <a:p>
            <a:pPr marL="342900" lvl="0" indent="-342900">
              <a:buFont typeface="Wingdings" panose="05000000000000000000" pitchFamily="2" charset="2"/>
              <a:buChar char="q"/>
            </a:pPr>
            <a:r>
              <a:rPr lang="en-US" sz="2800" dirty="0" smtClean="0">
                <a:solidFill>
                  <a:srgbClr val="000000"/>
                </a:solidFill>
              </a:rPr>
              <a:t>Risk </a:t>
            </a:r>
            <a:r>
              <a:rPr lang="en-US" sz="2800" dirty="0">
                <a:solidFill>
                  <a:srgbClr val="000000"/>
                </a:solidFill>
              </a:rPr>
              <a:t>for severe hypoglycemia was lower with DPP-4 inhibitors (odds ratio [OR], 0.14 [CrI, 0.07 to 0.26]) and SGLT-2 inhibitors (OR, 0.09 [CrI, 0.02 to 0.44]) than with sulfonylureas (moderate-quality evidence) </a:t>
            </a:r>
          </a:p>
          <a:p>
            <a:pPr lvl="0"/>
            <a:endParaRPr lang="en-US" sz="2800" dirty="0">
              <a:solidFill>
                <a:srgbClr val="000000"/>
              </a:solidFill>
            </a:endParaRPr>
          </a:p>
          <a:p>
            <a:pPr lvl="0"/>
            <a:endParaRPr lang="en-US" sz="2800" dirty="0">
              <a:solidFill>
                <a:srgbClr val="000000"/>
              </a:solidFill>
            </a:endParaRPr>
          </a:p>
        </p:txBody>
      </p:sp>
    </p:spTree>
    <p:extLst>
      <p:ext uri="{BB962C8B-B14F-4D97-AF65-F5344CB8AC3E}">
        <p14:creationId xmlns:p14="http://schemas.microsoft.com/office/powerpoint/2010/main" val="4038474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265" y="1228398"/>
            <a:ext cx="11249891" cy="2677656"/>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Moreover, the price of these new oral agents is currently several times higher than that of human insulin in most markets.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a:solidFill>
                  <a:prstClr val="black"/>
                </a:solidFill>
              </a:rPr>
              <a:t>Therefore, the expert panel decided that recommending these new agents for universal use as second- or third-line treatment in resource-limited settings would be premature.</a:t>
            </a:r>
          </a:p>
        </p:txBody>
      </p:sp>
    </p:spTree>
    <p:extLst>
      <p:ext uri="{BB962C8B-B14F-4D97-AF65-F5344CB8AC3E}">
        <p14:creationId xmlns:p14="http://schemas.microsoft.com/office/powerpoint/2010/main" val="1343899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59" y="676102"/>
            <a:ext cx="11743111" cy="4832092"/>
          </a:xfrm>
          <a:prstGeom prst="rect">
            <a:avLst/>
          </a:prstGeom>
        </p:spPr>
        <p:txBody>
          <a:bodyPr wrap="square">
            <a:spAutoFit/>
          </a:bodyPr>
          <a:lstStyle/>
          <a:p>
            <a:endParaRPr lang="en-US" sz="2800" dirty="0" smtClean="0"/>
          </a:p>
          <a:p>
            <a:pPr marL="457200" indent="-457200">
              <a:buFont typeface="Wingdings" panose="05000000000000000000" pitchFamily="2" charset="2"/>
              <a:buChar char="q"/>
            </a:pPr>
            <a:r>
              <a:rPr lang="en-US" sz="2800" dirty="0" smtClean="0"/>
              <a:t>The evaluated medications generally performed similarly for blood glucose lowering.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Both DPP-4 inhibitors and SGLT-2 inhibitors conferred lower risk for severe hypoglycemia than sulfonylureas and promoted weight loss.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However, data on absolute risk for severe hypoglycemia with sulfonylureas were sparse, and there were too few data on long-term patient-important outcomes in persons with diabetes who are not at high risk for CVD. </a:t>
            </a:r>
          </a:p>
          <a:p>
            <a:endParaRPr lang="en-US" sz="2800" dirty="0"/>
          </a:p>
        </p:txBody>
      </p:sp>
    </p:spTree>
    <p:extLst>
      <p:ext uri="{BB962C8B-B14F-4D97-AF65-F5344CB8AC3E}">
        <p14:creationId xmlns:p14="http://schemas.microsoft.com/office/powerpoint/2010/main" val="29730243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23" y="113529"/>
            <a:ext cx="10978342" cy="5816977"/>
          </a:xfrm>
          <a:prstGeom prst="rect">
            <a:avLst/>
          </a:prstGeom>
        </p:spPr>
        <p:txBody>
          <a:bodyPr wrap="square">
            <a:spAutoFit/>
          </a:bodyPr>
          <a:lstStyle/>
          <a:p>
            <a:r>
              <a:rPr lang="en-US" sz="3200" dirty="0" smtClean="0">
                <a:solidFill>
                  <a:srgbClr val="FF0000"/>
                </a:solidFill>
              </a:rPr>
              <a:t>RECOMMENDATIONS RELATING TO THIRD-LINE TREATMENT OF TYPE 2DIABETES</a:t>
            </a:r>
          </a:p>
          <a:p>
            <a:endParaRPr lang="en-US" sz="2800" dirty="0"/>
          </a:p>
          <a:p>
            <a:pPr marL="457200" indent="-457200">
              <a:buFont typeface="Wingdings" panose="05000000000000000000" pitchFamily="2" charset="2"/>
              <a:buChar char="q"/>
            </a:pPr>
            <a:r>
              <a:rPr lang="en-US" sz="2800" dirty="0" smtClean="0"/>
              <a:t> Recommendation 2: Introduce human insulin treatment to patients with type 2 diabetes who do not achieve glycemic control with metformin and/or a sulfonylurea (strong recommendation, very-low-quality evidence).</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Recommendation 3: If insulin is unsuitable*, a DPP-4 inhibitor, an SGLT-2 inhibitor, or a TZD may be added (weak recommendation, very-low-quality evidence).</a:t>
            </a:r>
          </a:p>
          <a:p>
            <a:pPr marL="457200" indent="-457200">
              <a:buFont typeface="Wingdings" panose="05000000000000000000" pitchFamily="2" charset="2"/>
              <a:buChar char="q"/>
            </a:pPr>
            <a:endParaRPr lang="en-US" sz="2800" dirty="0"/>
          </a:p>
          <a:p>
            <a:endParaRPr lang="en-US" sz="2800" dirty="0"/>
          </a:p>
        </p:txBody>
      </p:sp>
    </p:spTree>
    <p:extLst>
      <p:ext uri="{BB962C8B-B14F-4D97-AF65-F5344CB8AC3E}">
        <p14:creationId xmlns:p14="http://schemas.microsoft.com/office/powerpoint/2010/main" val="1965260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 y="346195"/>
            <a:ext cx="11504815" cy="5693866"/>
          </a:xfrm>
          <a:prstGeom prst="rect">
            <a:avLst/>
          </a:prstGeom>
        </p:spPr>
        <p:txBody>
          <a:bodyPr wrap="square">
            <a:spAutoFit/>
          </a:bodyPr>
          <a:lstStyle/>
          <a:p>
            <a:pPr marL="457200" indent="-457200">
              <a:buFont typeface="Wingdings" panose="05000000000000000000" pitchFamily="2" charset="2"/>
              <a:buChar char="q"/>
            </a:pPr>
            <a:r>
              <a:rPr lang="en-US" sz="2800" dirty="0">
                <a:solidFill>
                  <a:srgbClr val="000000"/>
                </a:solidFill>
              </a:rPr>
              <a:t>Insulin could be unsuitable when circumstances make its use difﬁcult (for example, in persons who live alone and depend on others to administer the injection). </a:t>
            </a:r>
            <a:endParaRPr lang="fa-IR" sz="2800" dirty="0" smtClean="0">
              <a:solidFill>
                <a:srgbClr val="000000"/>
              </a:solidFill>
            </a:endParaRPr>
          </a:p>
          <a:p>
            <a:pPr marL="457200" indent="-457200">
              <a:buFont typeface="Wingdings" panose="05000000000000000000" pitchFamily="2" charset="2"/>
              <a:buChar char="q"/>
            </a:pPr>
            <a:endParaRPr lang="fa-IR" sz="2800" dirty="0">
              <a:solidFill>
                <a:srgbClr val="000000"/>
              </a:solidFill>
            </a:endParaRPr>
          </a:p>
          <a:p>
            <a:pPr marL="457200" indent="-457200">
              <a:buFont typeface="Wingdings" panose="05000000000000000000" pitchFamily="2" charset="2"/>
              <a:buChar char="q"/>
            </a:pPr>
            <a:r>
              <a:rPr lang="en-US" sz="2800" dirty="0" smtClean="0"/>
              <a:t>When added to metformin and a sulfonylurea, only insulin and TZDs statistically signiﬁcantly decreased HbA1c level compared with placebo (very-low-quality evidence).</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Both DPP-4 inhibitors (mean difference, ─0.23 kg [95% CI, ─0.46 to 0.00 kg]) and SGLT-2 inhibitors (mean difference, ─ 0.33 kg [CI, ─ 0.59 to ─ 0.07 kg]) were associated with weight loss compared with TZDs (moderate-quality evidence). </a:t>
            </a:r>
          </a:p>
          <a:p>
            <a:endParaRPr lang="en-US" sz="2800" dirty="0"/>
          </a:p>
        </p:txBody>
      </p:sp>
    </p:spTree>
    <p:extLst>
      <p:ext uri="{BB962C8B-B14F-4D97-AF65-F5344CB8AC3E}">
        <p14:creationId xmlns:p14="http://schemas.microsoft.com/office/powerpoint/2010/main" val="263997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02" y="152506"/>
            <a:ext cx="11687695" cy="5262979"/>
          </a:xfrm>
          <a:prstGeom prst="rect">
            <a:avLst/>
          </a:prstGeom>
        </p:spPr>
        <p:txBody>
          <a:bodyPr wrap="square">
            <a:spAutoFit/>
          </a:bodyPr>
          <a:lstStyle/>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Factors </a:t>
            </a:r>
            <a:r>
              <a:rPr lang="en-US" sz="2800" dirty="0"/>
              <a:t>that limit the application of standard interventions in </a:t>
            </a:r>
            <a:r>
              <a:rPr lang="en-US" sz="2800" dirty="0">
                <a:solidFill>
                  <a:srgbClr val="FF0000"/>
                </a:solidFill>
              </a:rPr>
              <a:t>LMIC</a:t>
            </a:r>
            <a:r>
              <a:rPr lang="en-US" sz="2800" dirty="0"/>
              <a:t> </a:t>
            </a:r>
            <a:r>
              <a:rPr lang="en-US" sz="2800" dirty="0" smtClean="0"/>
              <a:t>include: </a:t>
            </a:r>
          </a:p>
          <a:p>
            <a:endParaRPr lang="en-US" sz="2800" dirty="0"/>
          </a:p>
          <a:p>
            <a:pPr marL="457200" indent="-457200">
              <a:buFont typeface="Wingdings" panose="05000000000000000000" pitchFamily="2" charset="2"/>
              <a:buChar char="§"/>
            </a:pPr>
            <a:r>
              <a:rPr lang="en-US" sz="2800" dirty="0" smtClean="0"/>
              <a:t>political instability</a:t>
            </a:r>
          </a:p>
          <a:p>
            <a:pPr marL="457200" indent="-457200">
              <a:buFont typeface="Wingdings" panose="05000000000000000000" pitchFamily="2" charset="2"/>
              <a:buChar char="§"/>
            </a:pPr>
            <a:r>
              <a:rPr lang="en-US" sz="2800" dirty="0" smtClean="0"/>
              <a:t>poor </a:t>
            </a:r>
            <a:r>
              <a:rPr lang="en-US" sz="2800" dirty="0"/>
              <a:t>health </a:t>
            </a:r>
            <a:r>
              <a:rPr lang="en-US" sz="2800" dirty="0" smtClean="0"/>
              <a:t>literacy</a:t>
            </a:r>
          </a:p>
          <a:p>
            <a:pPr marL="457200" indent="-457200">
              <a:buFont typeface="Wingdings" panose="05000000000000000000" pitchFamily="2" charset="2"/>
              <a:buChar char="§"/>
            </a:pPr>
            <a:r>
              <a:rPr lang="en-US" sz="2800" dirty="0" smtClean="0"/>
              <a:t>limited </a:t>
            </a:r>
            <a:r>
              <a:rPr lang="en-US" sz="2800" dirty="0"/>
              <a:t>health </a:t>
            </a:r>
            <a:r>
              <a:rPr lang="en-US" sz="2800" dirty="0" smtClean="0"/>
              <a:t>budgets</a:t>
            </a:r>
          </a:p>
          <a:p>
            <a:pPr marL="457200" indent="-457200">
              <a:buFont typeface="Wingdings" panose="05000000000000000000" pitchFamily="2" charset="2"/>
              <a:buChar char="§"/>
            </a:pPr>
            <a:r>
              <a:rPr lang="en-US" sz="2800" dirty="0" smtClean="0"/>
              <a:t>limited facilities</a:t>
            </a:r>
          </a:p>
          <a:p>
            <a:pPr marL="457200" indent="-457200">
              <a:buFont typeface="Wingdings" panose="05000000000000000000" pitchFamily="2" charset="2"/>
              <a:buChar char="§"/>
            </a:pPr>
            <a:r>
              <a:rPr lang="en-US" sz="2800" dirty="0" smtClean="0"/>
              <a:t>inadequate </a:t>
            </a:r>
            <a:r>
              <a:rPr lang="en-US" sz="2800" dirty="0"/>
              <a:t>clinical expertise and </a:t>
            </a:r>
            <a:r>
              <a:rPr lang="en-US" sz="2800" dirty="0" smtClean="0"/>
              <a:t>personnel</a:t>
            </a:r>
          </a:p>
          <a:p>
            <a:pPr marL="457200" indent="-457200">
              <a:buFont typeface="Wingdings" panose="05000000000000000000" pitchFamily="2" charset="2"/>
              <a:buChar char="§"/>
            </a:pPr>
            <a:r>
              <a:rPr lang="en-US" sz="2800" dirty="0" smtClean="0"/>
              <a:t>poor drug supply</a:t>
            </a:r>
          </a:p>
          <a:p>
            <a:pPr marL="457200" indent="-457200">
              <a:buFont typeface="Wingdings" panose="05000000000000000000" pitchFamily="2" charset="2"/>
              <a:buChar char="§"/>
            </a:pPr>
            <a:r>
              <a:rPr lang="en-US" sz="2800" dirty="0" smtClean="0"/>
              <a:t>out-of-pocket </a:t>
            </a:r>
            <a:r>
              <a:rPr lang="en-US" sz="2800" dirty="0"/>
              <a:t>health </a:t>
            </a:r>
            <a:r>
              <a:rPr lang="en-US" sz="2800" dirty="0" smtClean="0"/>
              <a:t>expenditures </a:t>
            </a:r>
          </a:p>
          <a:p>
            <a:pPr marL="457200" indent="-457200">
              <a:buFont typeface="Wingdings" panose="05000000000000000000" pitchFamily="2" charset="2"/>
              <a:buChar char="§"/>
            </a:pPr>
            <a:r>
              <a:rPr lang="en-US" sz="2800" dirty="0" smtClean="0"/>
              <a:t>barely </a:t>
            </a:r>
            <a:r>
              <a:rPr lang="en-US" sz="2800" dirty="0"/>
              <a:t>existent health insurance </a:t>
            </a:r>
            <a:r>
              <a:rPr lang="en-US" sz="2800" dirty="0" smtClean="0"/>
              <a:t>systems </a:t>
            </a:r>
          </a:p>
          <a:p>
            <a:pPr marL="457200" indent="-457200">
              <a:buFont typeface="Wingdings" panose="05000000000000000000" pitchFamily="2" charset="2"/>
              <a:buChar char="§"/>
            </a:pPr>
            <a:r>
              <a:rPr lang="en-US" sz="2800" dirty="0" smtClean="0"/>
              <a:t>behavioral </a:t>
            </a:r>
            <a:r>
              <a:rPr lang="en-US" sz="2800" dirty="0"/>
              <a:t>factors </a:t>
            </a:r>
            <a:endParaRPr lang="en-US" sz="2800" dirty="0" smtClean="0"/>
          </a:p>
        </p:txBody>
      </p:sp>
    </p:spTree>
    <p:extLst>
      <p:ext uri="{BB962C8B-B14F-4D97-AF65-F5344CB8AC3E}">
        <p14:creationId xmlns:p14="http://schemas.microsoft.com/office/powerpoint/2010/main" val="2729941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25" y="473702"/>
            <a:ext cx="11349644" cy="5262979"/>
          </a:xfrm>
          <a:prstGeom prst="rect">
            <a:avLst/>
          </a:prstGeom>
        </p:spPr>
        <p:txBody>
          <a:bodyPr wrap="square">
            <a:spAutoFit/>
          </a:bodyPr>
          <a:lstStyle/>
          <a:p>
            <a:pPr lvl="0"/>
            <a:endParaRPr lang="en-US" sz="2800" dirty="0">
              <a:solidFill>
                <a:srgbClr val="000000"/>
              </a:solidFill>
            </a:endParaRPr>
          </a:p>
          <a:p>
            <a:pPr marL="457200" lvl="0" indent="-457200">
              <a:buFont typeface="Wingdings" panose="05000000000000000000" pitchFamily="2" charset="2"/>
              <a:buChar char="q"/>
            </a:pPr>
            <a:r>
              <a:rPr lang="en-US" sz="2800" dirty="0">
                <a:solidFill>
                  <a:srgbClr val="000000"/>
                </a:solidFill>
              </a:rPr>
              <a:t> In persons with type 2 diabetes, there was no signiﬁcant difference in HbA1c level between glargine or detemir compared with neutral protamine Hagedorn (NPH) insulin (low-quality evidence</a:t>
            </a:r>
            <a:r>
              <a:rPr lang="en-US" sz="2800" dirty="0" smtClean="0">
                <a:solidFill>
                  <a:srgbClr val="000000"/>
                </a:solidFill>
              </a:rPr>
              <a:t>)</a:t>
            </a:r>
            <a:endParaRPr lang="fa-IR" sz="2800" dirty="0" smtClean="0">
              <a:solidFill>
                <a:srgbClr val="000000"/>
              </a:solidFill>
            </a:endParaRPr>
          </a:p>
          <a:p>
            <a:pPr marL="457200" lvl="0" indent="-457200">
              <a:buFont typeface="Wingdings" panose="05000000000000000000" pitchFamily="2" charset="2"/>
              <a:buChar char="q"/>
            </a:pPr>
            <a:endParaRPr lang="fa-IR" sz="2800" dirty="0">
              <a:solidFill>
                <a:srgbClr val="000000"/>
              </a:solidFill>
            </a:endParaRPr>
          </a:p>
          <a:p>
            <a:pPr marL="457200" lvl="0" indent="-457200">
              <a:buFont typeface="Wingdings" panose="05000000000000000000" pitchFamily="2" charset="2"/>
              <a:buChar char="q"/>
            </a:pPr>
            <a:r>
              <a:rPr lang="en-US" sz="2800" dirty="0" smtClean="0">
                <a:solidFill>
                  <a:srgbClr val="000000"/>
                </a:solidFill>
              </a:rPr>
              <a:t> </a:t>
            </a:r>
            <a:r>
              <a:rPr lang="en-US" sz="2800" dirty="0" smtClean="0"/>
              <a:t>However</a:t>
            </a:r>
            <a:r>
              <a:rPr lang="en-US" sz="2800" dirty="0"/>
              <a:t>, moderate-quality evidence showed fewer severe hypoglycemic events in persons treated with glargine (OR, 0.65 [CI, 0.49 to 0.88]) or detemir (OR, 0.37 [CI, 0.16 to 0.92]).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Body </a:t>
            </a:r>
            <a:r>
              <a:rPr lang="en-US" sz="2800" dirty="0"/>
              <a:t>weight was lower with detemir than with NPH insulin (mean difference, </a:t>
            </a:r>
            <a:r>
              <a:rPr lang="en-US" sz="2800" dirty="0" smtClean="0"/>
              <a:t>, ─ 1.26 </a:t>
            </a:r>
            <a:r>
              <a:rPr lang="en-US" sz="2800" dirty="0"/>
              <a:t>kg [CI, </a:t>
            </a:r>
            <a:r>
              <a:rPr lang="en-US" sz="2800" dirty="0" smtClean="0"/>
              <a:t>, ─ 1.78 to , ─ </a:t>
            </a:r>
            <a:r>
              <a:rPr lang="en-US" sz="2800" dirty="0"/>
              <a:t>0.73 kg]) (high-quality evidence</a:t>
            </a:r>
            <a:r>
              <a:rPr lang="en-US" sz="2800" dirty="0" smtClean="0"/>
              <a:t>).</a:t>
            </a:r>
          </a:p>
          <a:p>
            <a:endParaRPr lang="en-US" sz="2800" dirty="0"/>
          </a:p>
        </p:txBody>
      </p:sp>
    </p:spTree>
    <p:extLst>
      <p:ext uri="{BB962C8B-B14F-4D97-AF65-F5344CB8AC3E}">
        <p14:creationId xmlns:p14="http://schemas.microsoft.com/office/powerpoint/2010/main" val="1409659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3" y="124796"/>
            <a:ext cx="11510355" cy="5816977"/>
          </a:xfrm>
          <a:prstGeom prst="rect">
            <a:avLst/>
          </a:prstGeom>
        </p:spPr>
        <p:txBody>
          <a:bodyPr wrap="square">
            <a:spAutoFit/>
          </a:bodyPr>
          <a:lstStyle/>
          <a:p>
            <a:r>
              <a:rPr lang="en-US" sz="3200" b="1" dirty="0" smtClean="0">
                <a:solidFill>
                  <a:srgbClr val="FF0000"/>
                </a:solidFill>
              </a:rPr>
              <a:t>RECOMMENDATIONS RELATING TO TYPE OF INSULIN FOR TYPE 1 AND 2DIABETES</a:t>
            </a:r>
          </a:p>
          <a:p>
            <a:endParaRPr lang="en-US" sz="2800" dirty="0"/>
          </a:p>
          <a:p>
            <a:r>
              <a:rPr lang="en-US" sz="2800" dirty="0" smtClean="0"/>
              <a:t> Recommendation 4:</a:t>
            </a:r>
          </a:p>
          <a:p>
            <a:pPr marL="457200" indent="-457200">
              <a:buFont typeface="Wingdings" panose="05000000000000000000" pitchFamily="2" charset="2"/>
              <a:buChar char="q"/>
            </a:pPr>
            <a:r>
              <a:rPr lang="en-US" sz="2800" dirty="0" smtClean="0"/>
              <a:t> Use human insulin* to manage blood glucose in adults with type 1 diabetes and in adults with type 2 diabetes for whom insulin is indicated (strong recommendation, low-quality evidence). </a:t>
            </a:r>
          </a:p>
          <a:p>
            <a:pPr marL="457200" indent="-457200">
              <a:buFont typeface="Wingdings" panose="05000000000000000000" pitchFamily="2" charset="2"/>
              <a:buChar char="q"/>
            </a:pPr>
            <a:endParaRPr lang="en-US" sz="2800" dirty="0"/>
          </a:p>
          <a:p>
            <a:r>
              <a:rPr lang="en-US" sz="2800" dirty="0" smtClean="0"/>
              <a:t>Recommendation 5:</a:t>
            </a:r>
          </a:p>
          <a:p>
            <a:pPr marL="457200" indent="-457200">
              <a:buFont typeface="Wingdings" panose="05000000000000000000" pitchFamily="2" charset="2"/>
              <a:buChar char="q"/>
            </a:pPr>
            <a:r>
              <a:rPr lang="en-US" sz="2800" dirty="0" smtClean="0"/>
              <a:t> Consider long-acting insulin analogues to manage blood glucose in adults with type 1 or type 2 diabetes who have frequent severe hypoglycemia with human insulin (weak recommendation, moderate-quality evidence for severe hypoglycemia). * </a:t>
            </a:r>
          </a:p>
        </p:txBody>
      </p:sp>
    </p:spTree>
    <p:extLst>
      <p:ext uri="{BB962C8B-B14F-4D97-AF65-F5344CB8AC3E}">
        <p14:creationId xmlns:p14="http://schemas.microsoft.com/office/powerpoint/2010/main" val="2848450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69242"/>
            <a:ext cx="11222182" cy="6555641"/>
          </a:xfrm>
          <a:prstGeom prst="rect">
            <a:avLst/>
          </a:prstGeom>
        </p:spPr>
        <p:txBody>
          <a:bodyPr wrap="square">
            <a:spAutoFit/>
          </a:bodyPr>
          <a:lstStyle/>
          <a:p>
            <a:pPr marL="457200" indent="-457200">
              <a:buFont typeface="Wingdings" panose="05000000000000000000" pitchFamily="2" charset="2"/>
              <a:buChar char="q"/>
            </a:pPr>
            <a:r>
              <a:rPr lang="en-US" sz="2800" dirty="0"/>
              <a:t>Recommendation 4 covers both short-acting (regular human insulin) and intermediate-acting (NPH insulin) human insulin.</a:t>
            </a:r>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For persons with type 1 diabetes, the mean difference in HbA1c level between short-acting insulin analogues and regular human insulin was ─ 0.15%  (CI, ─ 0.20% to ─ 0.10%) (low-quality evidence).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Long-acting insulin analogues and human NPH insulin had similar effects on HbA1c level (moderate-quality evidence).</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Both detemir and glargine reduced risk for severe hypoglycemia, but only the reduction with detemir was statistically signiﬁcant (moderate-quality evidence).</a:t>
            </a:r>
          </a:p>
          <a:p>
            <a:pPr marL="457200" indent="-457200">
              <a:buFont typeface="Wingdings" panose="05000000000000000000" pitchFamily="2" charset="2"/>
              <a:buChar char="q"/>
            </a:pPr>
            <a:endParaRPr lang="en-US" sz="2800" dirty="0"/>
          </a:p>
          <a:p>
            <a:endParaRPr lang="en-US" sz="2800" dirty="0"/>
          </a:p>
        </p:txBody>
      </p:sp>
    </p:spTree>
    <p:extLst>
      <p:ext uri="{BB962C8B-B14F-4D97-AF65-F5344CB8AC3E}">
        <p14:creationId xmlns:p14="http://schemas.microsoft.com/office/powerpoint/2010/main" val="800452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71" y="135835"/>
            <a:ext cx="11770822" cy="6555641"/>
          </a:xfrm>
          <a:prstGeom prst="rect">
            <a:avLst/>
          </a:prstGeom>
        </p:spPr>
        <p:txBody>
          <a:bodyPr wrap="square">
            <a:spAutoFit/>
          </a:bodyPr>
          <a:lstStyle/>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The lower mean HbA1c level in patients with type 1 diabetes treated with short-acting insulin analogues compared with those treated with regular human insulin was not considered clinically meaningful by the guidelines development group.</a:t>
            </a:r>
          </a:p>
          <a:p>
            <a:endParaRPr lang="en-US" sz="2800" dirty="0"/>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 Although there was moderate-quality evidence of reduced risk for severe hypoglycemia with long-acting detemir and glargine insulin analogues in both type 1 and type 2 diabetes and small weight loss with detemir in type 2 diabetes, the expert panel concluded that the relatively modest overall beneﬁt from insulin analogues was outweighed by the large price difference between human insulin and insulin analogues.</a:t>
            </a:r>
          </a:p>
          <a:p>
            <a:endParaRPr lang="en-US" sz="2800" dirty="0" smtClean="0"/>
          </a:p>
          <a:p>
            <a:endParaRPr lang="en-US" sz="2800" dirty="0"/>
          </a:p>
        </p:txBody>
      </p:sp>
    </p:spTree>
    <p:extLst>
      <p:ext uri="{BB962C8B-B14F-4D97-AF65-F5344CB8AC3E}">
        <p14:creationId xmlns:p14="http://schemas.microsoft.com/office/powerpoint/2010/main" val="19295581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7" y="1543180"/>
            <a:ext cx="11405062" cy="1661993"/>
          </a:xfrm>
          <a:prstGeom prst="rect">
            <a:avLst/>
          </a:prstGeom>
        </p:spPr>
        <p:txBody>
          <a:bodyPr wrap="square">
            <a:spAutoFit/>
          </a:bodyPr>
          <a:lstStyle/>
          <a:p>
            <a:pPr marL="457200" indent="-457200">
              <a:buFont typeface="Wingdings" panose="05000000000000000000" pitchFamily="2" charset="2"/>
              <a:buChar char="q"/>
            </a:pPr>
            <a:r>
              <a:rPr lang="en-US" sz="2800" dirty="0"/>
              <a:t>Thus, universal use of long</a:t>
            </a:r>
            <a:r>
              <a:rPr lang="fa-IR" sz="2800" dirty="0"/>
              <a:t>-</a:t>
            </a:r>
            <a:r>
              <a:rPr lang="en-US" sz="2800" dirty="0"/>
              <a:t>acting detemir and glargine insulin analogues is not recommended, although it can be justiﬁed in some circumstances, such as unexplained and frequent severe hypoglycemic events.</a:t>
            </a:r>
          </a:p>
          <a:p>
            <a:r>
              <a:rPr lang="en-US" dirty="0"/>
              <a:t>.</a:t>
            </a:r>
          </a:p>
        </p:txBody>
      </p:sp>
    </p:spTree>
    <p:extLst>
      <p:ext uri="{BB962C8B-B14F-4D97-AF65-F5344CB8AC3E}">
        <p14:creationId xmlns:p14="http://schemas.microsoft.com/office/powerpoint/2010/main" val="3171241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lnSpc>
                <a:spcPct val="100000"/>
              </a:lnSpc>
            </a:pPr>
            <a:r>
              <a:rPr lang="fa-IR" sz="2800" dirty="0" smtClean="0"/>
              <a:t>میزان پرداخت از جیب حتی برای بیمه شدگان درسال 88حدود 60 درصد</a:t>
            </a:r>
            <a:r>
              <a:rPr lang="en-US" sz="2800" dirty="0" smtClean="0"/>
              <a:t>,</a:t>
            </a:r>
            <a:r>
              <a:rPr lang="fa-IR" sz="2800" dirty="0" smtClean="0"/>
              <a:t> اکنون 70 تا 80 درصد است.در کشورهای توسعه یافته کمتر از 20 درصد است.</a:t>
            </a:r>
            <a:br>
              <a:rPr lang="fa-IR" sz="2800" dirty="0" smtClean="0"/>
            </a:br>
            <a:r>
              <a:rPr lang="fa-IR" sz="2800" dirty="0" smtClean="0"/>
              <a:t> </a:t>
            </a:r>
            <a:r>
              <a:rPr lang="fa-IR" dirty="0" smtClean="0"/>
              <a:t>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7409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113" y="1722746"/>
            <a:ext cx="10119360" cy="2492566"/>
          </a:xfrm>
          <a:prstGeom prst="rect">
            <a:avLst/>
          </a:prstGeom>
        </p:spPr>
      </p:pic>
    </p:spTree>
    <p:extLst>
      <p:ext uri="{BB962C8B-B14F-4D97-AF65-F5344CB8AC3E}">
        <p14:creationId xmlns:p14="http://schemas.microsoft.com/office/powerpoint/2010/main" val="2688079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0"/>
            <a:ext cx="11898284" cy="6555641"/>
          </a:xfrm>
          <a:prstGeom prst="rect">
            <a:avLst/>
          </a:prstGeom>
        </p:spPr>
        <p:txBody>
          <a:bodyPr wrap="square">
            <a:spAutoFit/>
          </a:bodyPr>
          <a:lstStyle/>
          <a:p>
            <a:r>
              <a:rPr lang="en-US" sz="2800" dirty="0" smtClean="0">
                <a:solidFill>
                  <a:srgbClr val="FF0000"/>
                </a:solidFill>
              </a:rPr>
              <a:t>DISCUSSION</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Type 2 diabetes is highly prevalent in most settings, and the increase in prevalence has been greatest in low- and middle-income countries in the past few decades.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These guidelines are intended for settings with limited health system resources where the health care budget can be quickly exhausted with widespread use of expensive brand-name medications.</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In such settings, patients frequently have to pay out of pocket for treatment. </a:t>
            </a:r>
          </a:p>
          <a:p>
            <a:pPr marL="457200" indent="-457200">
              <a:buFont typeface="Wingdings" panose="05000000000000000000" pitchFamily="2" charset="2"/>
              <a:buChar char="q"/>
            </a:pPr>
            <a:endParaRPr lang="fa-IR" sz="2800" dirty="0" smtClean="0"/>
          </a:p>
          <a:p>
            <a:pPr marL="457200" indent="-457200">
              <a:buFont typeface="Wingdings" panose="05000000000000000000" pitchFamily="2" charset="2"/>
              <a:buChar char="q"/>
            </a:pPr>
            <a:r>
              <a:rPr lang="en-US" sz="2800" dirty="0" smtClean="0"/>
              <a:t>The guidelines also apply to high-income countries where patients with limited resources need evidence-based care that takes into account costs and value.</a:t>
            </a:r>
            <a:endParaRPr lang="en-US" sz="2800" dirty="0"/>
          </a:p>
        </p:txBody>
      </p:sp>
    </p:spTree>
    <p:extLst>
      <p:ext uri="{BB962C8B-B14F-4D97-AF65-F5344CB8AC3E}">
        <p14:creationId xmlns:p14="http://schemas.microsoft.com/office/powerpoint/2010/main" val="1125973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343" y="80462"/>
            <a:ext cx="11382894" cy="6124754"/>
          </a:xfrm>
          <a:prstGeom prst="rect">
            <a:avLst/>
          </a:prstGeom>
        </p:spPr>
        <p:txBody>
          <a:bodyPr wrap="square">
            <a:spAutoFit/>
          </a:bodyPr>
          <a:lstStyle/>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Paradoxically</a:t>
            </a:r>
            <a:r>
              <a:rPr lang="en-US" sz="2800" dirty="0"/>
              <a:t>, only about 10% of the global research capacity and health care resources to investigate and apply novel context-speciﬁc sustainable solutions to overcome such challenges are located in LMIC, which bear most of the </a:t>
            </a:r>
            <a:r>
              <a:rPr lang="en-US" sz="2800" dirty="0" smtClean="0"/>
              <a:t>burden. </a:t>
            </a:r>
          </a:p>
          <a:p>
            <a:endParaRPr lang="en-US"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 </a:t>
            </a:r>
            <a:r>
              <a:rPr lang="en-US" sz="2800" dirty="0"/>
              <a:t>Clinical practice guidelines containing </a:t>
            </a:r>
            <a:r>
              <a:rPr lang="en-US" sz="2800" dirty="0" smtClean="0"/>
              <a:t>pragmatic,appropriate,and standardized </a:t>
            </a:r>
            <a:r>
              <a:rPr lang="en-US" sz="2800" dirty="0"/>
              <a:t>actions to be taken by various </a:t>
            </a:r>
            <a:r>
              <a:rPr lang="en-US" sz="2800" dirty="0" smtClean="0"/>
              <a:t>stakeholders and policymakers could help improve outcomes. </a:t>
            </a:r>
          </a:p>
          <a:p>
            <a:pPr marL="457200" indent="-457200">
              <a:buFont typeface="Wingdings" panose="05000000000000000000" pitchFamily="2" charset="2"/>
              <a:buChar char="q"/>
            </a:pPr>
            <a:endParaRPr lang="en-US" sz="2800" dirty="0">
              <a:solidFill>
                <a:srgbClr val="000000"/>
              </a:solidFill>
            </a:endParaRPr>
          </a:p>
          <a:p>
            <a:endParaRPr lang="en-US" sz="2800" dirty="0" smtClean="0">
              <a:solidFill>
                <a:srgbClr val="000000"/>
              </a:solidFill>
            </a:endParaRPr>
          </a:p>
          <a:p>
            <a:pPr marL="457200" indent="-457200">
              <a:buFont typeface="Wingdings" panose="05000000000000000000" pitchFamily="2" charset="2"/>
              <a:buChar char="q"/>
            </a:pPr>
            <a:r>
              <a:rPr lang="en-US" sz="2800" dirty="0" smtClean="0">
                <a:solidFill>
                  <a:srgbClr val="000000"/>
                </a:solidFill>
              </a:rPr>
              <a:t>However</a:t>
            </a:r>
            <a:r>
              <a:rPr lang="en-US" sz="2800" dirty="0">
                <a:solidFill>
                  <a:srgbClr val="000000"/>
                </a:solidFill>
              </a:rPr>
              <a:t>, the major challenge is the extent to which these guidelines can be implemented in LMIC.</a:t>
            </a:r>
            <a:endParaRPr lang="en-US" sz="2800" dirty="0"/>
          </a:p>
        </p:txBody>
      </p:sp>
    </p:spTree>
    <p:extLst>
      <p:ext uri="{BB962C8B-B14F-4D97-AF65-F5344CB8AC3E}">
        <p14:creationId xmlns:p14="http://schemas.microsoft.com/office/powerpoint/2010/main" val="1724556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298" y="180169"/>
            <a:ext cx="11549149" cy="5693866"/>
          </a:xfrm>
          <a:prstGeom prst="rect">
            <a:avLst/>
          </a:prstGeom>
        </p:spPr>
        <p:txBody>
          <a:bodyPr wrap="square">
            <a:spAutoFit/>
          </a:bodyPr>
          <a:lstStyle/>
          <a:p>
            <a:endParaRPr lang="en-US" sz="2800" dirty="0"/>
          </a:p>
          <a:p>
            <a:pPr marL="457200" indent="-457200">
              <a:buFont typeface="Wingdings" panose="05000000000000000000" pitchFamily="2" charset="2"/>
              <a:buChar char="q"/>
            </a:pPr>
            <a:r>
              <a:rPr lang="en-US" sz="2800" dirty="0" smtClean="0"/>
              <a:t> </a:t>
            </a:r>
            <a:r>
              <a:rPr lang="en-US" sz="2800" dirty="0"/>
              <a:t>To be successful, interventions should be Affordable, Practicable, cost-Effective, </a:t>
            </a:r>
            <a:r>
              <a:rPr lang="en-US" sz="2800" dirty="0" smtClean="0"/>
              <a:t>Acceptable,Safe,and Equitable according to the APEASE criteria.</a:t>
            </a:r>
          </a:p>
          <a:p>
            <a:endParaRPr lang="en-US" sz="2800" dirty="0"/>
          </a:p>
          <a:p>
            <a:pPr marL="457200" indent="-457200">
              <a:buFont typeface="Wingdings" panose="05000000000000000000" pitchFamily="2" charset="2"/>
              <a:buChar char="q"/>
            </a:pPr>
            <a:r>
              <a:rPr lang="en-US" sz="2800" dirty="0" smtClean="0"/>
              <a:t>Therefore,the </a:t>
            </a:r>
            <a:r>
              <a:rPr lang="en-US" sz="2800" dirty="0"/>
              <a:t>one-guideline-ﬁts-all approach may no longer be applicable in LMIC. </a:t>
            </a:r>
            <a:endParaRPr lang="en-US" sz="2800" dirty="0" smtClean="0"/>
          </a:p>
          <a:p>
            <a:endParaRPr lang="en-US" sz="2800" dirty="0"/>
          </a:p>
          <a:p>
            <a:pPr marL="457200" indent="-457200">
              <a:buFont typeface="Wingdings" panose="05000000000000000000" pitchFamily="2" charset="2"/>
              <a:buChar char="q"/>
            </a:pPr>
            <a:r>
              <a:rPr lang="en-US" sz="2800" dirty="0" smtClean="0"/>
              <a:t>Adapting </a:t>
            </a:r>
            <a:r>
              <a:rPr lang="en-US" sz="2800" dirty="0"/>
              <a:t>international guidelines to the socioeconomic context of LMIC with a focus on suitable strategies and a wider target audience might be a better option for the control of DM. </a:t>
            </a:r>
            <a:endParaRPr lang="en-US" sz="2800" dirty="0" smtClean="0"/>
          </a:p>
          <a:p>
            <a:endParaRPr lang="en-US" sz="2800" dirty="0"/>
          </a:p>
          <a:p>
            <a:pPr marL="457200" indent="-457200">
              <a:buFont typeface="Wingdings" panose="05000000000000000000" pitchFamily="2" charset="2"/>
              <a:buChar char="q"/>
            </a:pPr>
            <a:r>
              <a:rPr lang="en-US" sz="2800" dirty="0" smtClean="0"/>
              <a:t>It </a:t>
            </a:r>
            <a:r>
              <a:rPr lang="en-US" sz="2800" dirty="0"/>
              <a:t>is not clear whether existing guidelines for DM in LMIC addressed these considerations in order to enhance their impact </a:t>
            </a:r>
            <a:r>
              <a:rPr lang="en-US" sz="2800" dirty="0" smtClean="0"/>
              <a:t>.</a:t>
            </a:r>
            <a:endParaRPr lang="en-US" sz="2800" dirty="0"/>
          </a:p>
        </p:txBody>
      </p:sp>
    </p:spTree>
    <p:extLst>
      <p:ext uri="{BB962C8B-B14F-4D97-AF65-F5344CB8AC3E}">
        <p14:creationId xmlns:p14="http://schemas.microsoft.com/office/powerpoint/2010/main" val="352132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1" y="185527"/>
            <a:ext cx="11460480" cy="4893647"/>
          </a:xfrm>
          <a:prstGeom prst="rect">
            <a:avLst/>
          </a:prstGeom>
        </p:spPr>
        <p:txBody>
          <a:bodyPr wrap="square">
            <a:spAutoFit/>
          </a:bodyPr>
          <a:lstStyle/>
          <a:p>
            <a:r>
              <a:rPr lang="en-US" sz="3200" b="1" dirty="0">
                <a:solidFill>
                  <a:srgbClr val="FF0000"/>
                </a:solidFill>
              </a:rPr>
              <a:t>OBJECTIVE </a:t>
            </a:r>
            <a:endParaRPr lang="en-US" sz="3200" b="1" dirty="0" smtClean="0">
              <a:solidFill>
                <a:srgbClr val="FF0000"/>
              </a:solidFill>
            </a:endParaRPr>
          </a:p>
          <a:p>
            <a:endParaRPr lang="en-US" sz="2800" dirty="0" smtClean="0"/>
          </a:p>
          <a:p>
            <a:pPr marL="457200" indent="-457200">
              <a:buFont typeface="Wingdings" panose="05000000000000000000" pitchFamily="2" charset="2"/>
              <a:buChar char="q"/>
            </a:pPr>
            <a:r>
              <a:rPr lang="en-US" sz="2800" dirty="0" smtClean="0"/>
              <a:t>We therefore carried out a systematic </a:t>
            </a:r>
            <a:r>
              <a:rPr lang="en-US" sz="2800" dirty="0"/>
              <a:t>review to compare clinical guidelines for type 2 DM in individual LMIC versus HIC over the past decade</a:t>
            </a:r>
            <a:r>
              <a:rPr lang="en-US" sz="2800" dirty="0" smtClean="0"/>
              <a:t>.</a:t>
            </a:r>
          </a:p>
          <a:p>
            <a:endParaRPr lang="en-US" sz="2800"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 </a:t>
            </a:r>
            <a:r>
              <a:rPr lang="en-US" sz="2800" dirty="0"/>
              <a:t>We aimed to determine speciﬁc gaps in content, quality of evidence, trustworthiness, considerations for implementation, dissemination to empower all relevant stakeholders, and suitability of the proposed solutions.</a:t>
            </a:r>
          </a:p>
        </p:txBody>
      </p:sp>
    </p:spTree>
    <p:extLst>
      <p:ext uri="{BB962C8B-B14F-4D97-AF65-F5344CB8AC3E}">
        <p14:creationId xmlns:p14="http://schemas.microsoft.com/office/powerpoint/2010/main" val="1000518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467" y="296226"/>
            <a:ext cx="10823171" cy="3724096"/>
          </a:xfrm>
          <a:prstGeom prst="rect">
            <a:avLst/>
          </a:prstGeom>
        </p:spPr>
        <p:txBody>
          <a:bodyPr wrap="square">
            <a:spAutoFit/>
          </a:bodyPr>
          <a:lstStyle/>
          <a:p>
            <a:endParaRPr lang="en-US" sz="3200" b="1" dirty="0" smtClean="0">
              <a:solidFill>
                <a:srgbClr val="FF0000"/>
              </a:solidFill>
            </a:endParaRPr>
          </a:p>
          <a:p>
            <a:endParaRPr lang="en-US" sz="3200" b="1" dirty="0">
              <a:solidFill>
                <a:srgbClr val="FF0000"/>
              </a:solidFill>
            </a:endParaRPr>
          </a:p>
          <a:p>
            <a:r>
              <a:rPr lang="en-US" sz="3200" b="1" dirty="0" smtClean="0">
                <a:solidFill>
                  <a:srgbClr val="FF0000"/>
                </a:solidFill>
              </a:rPr>
              <a:t>RESEARCH </a:t>
            </a:r>
            <a:r>
              <a:rPr lang="en-US" sz="3200" b="1" dirty="0">
                <a:solidFill>
                  <a:srgbClr val="FF0000"/>
                </a:solidFill>
              </a:rPr>
              <a:t>DESIGN AND METHODS </a:t>
            </a:r>
            <a:endParaRPr lang="en-US" sz="3200" b="1" dirty="0" smtClean="0">
              <a:solidFill>
                <a:srgbClr val="FF0000"/>
              </a:solidFill>
            </a:endParaRPr>
          </a:p>
          <a:p>
            <a:endParaRPr lang="en-US" sz="2800" dirty="0"/>
          </a:p>
          <a:p>
            <a:endParaRPr lang="en-US" sz="2800" dirty="0" smtClean="0"/>
          </a:p>
          <a:p>
            <a:pPr marL="457200" indent="-457200">
              <a:buFont typeface="Wingdings" panose="05000000000000000000" pitchFamily="2" charset="2"/>
              <a:buChar char="q"/>
            </a:pPr>
            <a:r>
              <a:rPr lang="en-US" sz="2800" dirty="0" smtClean="0"/>
              <a:t>This </a:t>
            </a:r>
            <a:r>
              <a:rPr lang="en-US" sz="2800" dirty="0"/>
              <a:t>systematic review was designed and presented using the Preferred Reporting Items for Systematic Reviews and MetaAnalyses (PRISMA) guidelines </a:t>
            </a:r>
            <a:r>
              <a:rPr lang="en-US" sz="2800" dirty="0" smtClean="0"/>
              <a:t>.</a:t>
            </a:r>
            <a:endParaRPr lang="en-US" sz="2800" dirty="0"/>
          </a:p>
        </p:txBody>
      </p:sp>
    </p:spTree>
    <p:extLst>
      <p:ext uri="{BB962C8B-B14F-4D97-AF65-F5344CB8AC3E}">
        <p14:creationId xmlns:p14="http://schemas.microsoft.com/office/powerpoint/2010/main" val="949718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1415</TotalTime>
  <Words>3877</Words>
  <Application>Microsoft Office PowerPoint</Application>
  <PresentationFormat>Widescreen</PresentationFormat>
  <Paragraphs>292</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Times New Roman</vt:lpstr>
      <vt:lpstr>Wingdings</vt:lpstr>
      <vt:lpstr>Retrospect</vt:lpstr>
      <vt:lpstr>به نام خدا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میزان پرداخت از جیب حتی برای بیمه شدگان درسال 88حدود 60 درصد, اکنون 70 تا 80 درصد است.در کشورهای توسعه یافته کمتر از 20 درصد است.   </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mohsen saremi</dc:creator>
  <cp:lastModifiedBy>mohsen saremi</cp:lastModifiedBy>
  <cp:revision>132</cp:revision>
  <dcterms:created xsi:type="dcterms:W3CDTF">2019-01-02T19:27:01Z</dcterms:created>
  <dcterms:modified xsi:type="dcterms:W3CDTF">2019-01-08T02:53:30Z</dcterms:modified>
</cp:coreProperties>
</file>