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89" r:id="rId2"/>
    <p:sldId id="256" r:id="rId3"/>
    <p:sldId id="257" r:id="rId4"/>
    <p:sldId id="258" r:id="rId5"/>
    <p:sldId id="259" r:id="rId6"/>
    <p:sldId id="260" r:id="rId7"/>
    <p:sldId id="261" r:id="rId8"/>
    <p:sldId id="262" r:id="rId9"/>
    <p:sldId id="263" r:id="rId10"/>
    <p:sldId id="264" r:id="rId11"/>
    <p:sldId id="265" r:id="rId12"/>
    <p:sldId id="266" r:id="rId13"/>
    <p:sldId id="274" r:id="rId14"/>
    <p:sldId id="267" r:id="rId15"/>
    <p:sldId id="291" r:id="rId16"/>
    <p:sldId id="268" r:id="rId17"/>
    <p:sldId id="269" r:id="rId18"/>
    <p:sldId id="270" r:id="rId19"/>
    <p:sldId id="271" r:id="rId20"/>
    <p:sldId id="290" r:id="rId21"/>
    <p:sldId id="292" r:id="rId22"/>
    <p:sldId id="272" r:id="rId23"/>
    <p:sldId id="294" r:id="rId24"/>
    <p:sldId id="293" r:id="rId25"/>
    <p:sldId id="273" r:id="rId26"/>
    <p:sldId id="275" r:id="rId27"/>
    <p:sldId id="285" r:id="rId28"/>
    <p:sldId id="277" r:id="rId29"/>
    <p:sldId id="278" r:id="rId30"/>
    <p:sldId id="279" r:id="rId31"/>
    <p:sldId id="280" r:id="rId32"/>
    <p:sldId id="281" r:id="rId33"/>
    <p:sldId id="282" r:id="rId34"/>
    <p:sldId id="283" r:id="rId35"/>
    <p:sldId id="284" r:id="rId36"/>
    <p:sldId id="287"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9" d="100"/>
          <a:sy n="69" d="100"/>
        </p:scale>
        <p:origin x="35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341410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117371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F4FF98-26ED-426F-9490-FB615EA4B7D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83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1E2D7FD-278F-4DAE-BD46-9BE8BE175F47}"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395456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1E2D7FD-278F-4DAE-BD46-9BE8BE175F47}"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4FF98-26ED-426F-9490-FB615EA4B7D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640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1E2D7FD-278F-4DAE-BD46-9BE8BE175F47}"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1217735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193293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216543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190726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2D7FD-278F-4DAE-BD46-9BE8BE175F47}"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325877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E2D7FD-278F-4DAE-BD46-9BE8BE175F47}"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30969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E2D7FD-278F-4DAE-BD46-9BE8BE175F47}"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243529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E2D7FD-278F-4DAE-BD46-9BE8BE175F47}"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424428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2D7FD-278F-4DAE-BD46-9BE8BE175F47}"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394788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2D7FD-278F-4DAE-BD46-9BE8BE175F47}"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15148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2D7FD-278F-4DAE-BD46-9BE8BE175F47}"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4FF98-26ED-426F-9490-FB615EA4B7D2}" type="slidenum">
              <a:rPr lang="en-US" smtClean="0"/>
              <a:t>‹#›</a:t>
            </a:fld>
            <a:endParaRPr lang="en-US"/>
          </a:p>
        </p:txBody>
      </p:sp>
    </p:spTree>
    <p:extLst>
      <p:ext uri="{BB962C8B-B14F-4D97-AF65-F5344CB8AC3E}">
        <p14:creationId xmlns:p14="http://schemas.microsoft.com/office/powerpoint/2010/main" val="306417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1E2D7FD-278F-4DAE-BD46-9BE8BE175F47}" type="datetimeFigureOut">
              <a:rPr lang="en-US" smtClean="0"/>
              <a:t>12/30/2018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F4FF98-26ED-426F-9490-FB615EA4B7D2}" type="slidenum">
              <a:rPr lang="en-US" smtClean="0"/>
              <a:t>‹#›</a:t>
            </a:fld>
            <a:endParaRPr lang="en-US"/>
          </a:p>
        </p:txBody>
      </p:sp>
    </p:spTree>
    <p:extLst>
      <p:ext uri="{BB962C8B-B14F-4D97-AF65-F5344CB8AC3E}">
        <p14:creationId xmlns:p14="http://schemas.microsoft.com/office/powerpoint/2010/main" val="31094963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60351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Methods</a:t>
            </a:r>
            <a:br>
              <a:rPr lang="en-US" b="1" dirty="0" smtClean="0">
                <a:solidFill>
                  <a:srgbClr val="FF0000"/>
                </a:solidFill>
              </a:rPr>
            </a:br>
            <a:r>
              <a:rPr lang="en-US" b="1" dirty="0"/>
              <a:t>Study design and participants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dirty="0"/>
              <a:t>24 </a:t>
            </a:r>
            <a:r>
              <a:rPr lang="en-US" sz="2400" dirty="0" err="1"/>
              <a:t>centres</a:t>
            </a:r>
            <a:r>
              <a:rPr lang="en-US" sz="2400" dirty="0"/>
              <a:t> </a:t>
            </a:r>
            <a:r>
              <a:rPr lang="en-US" sz="2400" dirty="0" smtClean="0"/>
              <a:t>in France </a:t>
            </a:r>
            <a:r>
              <a:rPr lang="en-US" sz="2400" dirty="0"/>
              <a:t>between </a:t>
            </a:r>
            <a:r>
              <a:rPr lang="en-US" sz="2400" dirty="0" smtClean="0"/>
              <a:t>2007 and 2010.</a:t>
            </a:r>
          </a:p>
          <a:p>
            <a:r>
              <a:rPr lang="en-US" sz="2400" dirty="0"/>
              <a:t>its primary objective was to answer whether </a:t>
            </a:r>
            <a:r>
              <a:rPr lang="en-US" sz="2400" dirty="0" smtClean="0"/>
              <a:t>the proportion </a:t>
            </a:r>
            <a:r>
              <a:rPr lang="en-US" sz="2400" dirty="0"/>
              <a:t>of patients achieving complete </a:t>
            </a:r>
            <a:r>
              <a:rPr lang="en-US" sz="2400" dirty="0" smtClean="0"/>
              <a:t>ablation was </a:t>
            </a:r>
            <a:r>
              <a:rPr lang="en-US" sz="2400" dirty="0"/>
              <a:t>equivalent </a:t>
            </a:r>
            <a:r>
              <a:rPr lang="en-US" sz="2400" dirty="0" smtClean="0"/>
              <a:t>:</a:t>
            </a:r>
          </a:p>
          <a:p>
            <a:pPr>
              <a:buFont typeface="Wingdings" panose="05000000000000000000" pitchFamily="2" charset="2"/>
              <a:buChar char="Ø"/>
            </a:pPr>
            <a:r>
              <a:rPr lang="en-US" sz="2400" dirty="0" smtClean="0"/>
              <a:t>Between </a:t>
            </a:r>
            <a:r>
              <a:rPr lang="en-US" sz="2400" dirty="0"/>
              <a:t>patients with </a:t>
            </a:r>
            <a:r>
              <a:rPr lang="en-US" sz="2400" dirty="0" err="1" smtClean="0"/>
              <a:t>rhTSH</a:t>
            </a:r>
            <a:r>
              <a:rPr lang="en-US" sz="2400" dirty="0" smtClean="0"/>
              <a:t> and thyroid hormone withdrawal.</a:t>
            </a:r>
            <a:endParaRPr lang="en-US" sz="2400" dirty="0"/>
          </a:p>
          <a:p>
            <a:pPr>
              <a:buFont typeface="Wingdings" panose="05000000000000000000" pitchFamily="2" charset="2"/>
              <a:buChar char="Ø"/>
            </a:pPr>
            <a:r>
              <a:rPr lang="en-US" sz="2400" dirty="0" smtClean="0"/>
              <a:t>Between patients </a:t>
            </a:r>
            <a:r>
              <a:rPr lang="en-US" sz="2400" dirty="0"/>
              <a:t>given a low-activity </a:t>
            </a:r>
            <a:r>
              <a:rPr lang="en-US" sz="2400" dirty="0" smtClean="0"/>
              <a:t>30 or high-activity 100.</a:t>
            </a:r>
            <a:endParaRPr lang="en-US" sz="2400" dirty="0"/>
          </a:p>
        </p:txBody>
      </p:sp>
    </p:spTree>
    <p:extLst>
      <p:ext uri="{BB962C8B-B14F-4D97-AF65-F5344CB8AC3E}">
        <p14:creationId xmlns:p14="http://schemas.microsoft.com/office/powerpoint/2010/main" val="86489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Methods</a:t>
            </a:r>
            <a:endParaRPr lang="en-US" dirty="0"/>
          </a:p>
        </p:txBody>
      </p:sp>
      <p:sp>
        <p:nvSpPr>
          <p:cNvPr id="3" name="Content Placeholder 2"/>
          <p:cNvSpPr>
            <a:spLocks noGrp="1"/>
          </p:cNvSpPr>
          <p:nvPr>
            <p:ph idx="1"/>
          </p:nvPr>
        </p:nvSpPr>
        <p:spPr/>
        <p:txBody>
          <a:bodyPr/>
          <a:lstStyle/>
          <a:p>
            <a:r>
              <a:rPr lang="en-US" sz="2800" dirty="0" smtClean="0"/>
              <a:t>Patients:</a:t>
            </a:r>
          </a:p>
          <a:p>
            <a:pPr>
              <a:buFont typeface="Wingdings" panose="05000000000000000000" pitchFamily="2" charset="2"/>
              <a:buChar char="Ø"/>
            </a:pPr>
            <a:r>
              <a:rPr lang="en-US" sz="2800" dirty="0" smtClean="0"/>
              <a:t>Age </a:t>
            </a:r>
            <a:r>
              <a:rPr lang="en-US" sz="2800" dirty="0"/>
              <a:t>18 </a:t>
            </a:r>
            <a:r>
              <a:rPr lang="en-US" sz="2800" dirty="0" smtClean="0"/>
              <a:t>years or older.</a:t>
            </a:r>
          </a:p>
          <a:p>
            <a:pPr>
              <a:buFont typeface="Wingdings" panose="05000000000000000000" pitchFamily="2" charset="2"/>
              <a:buChar char="Ø"/>
            </a:pPr>
            <a:r>
              <a:rPr lang="en-US" sz="2800" dirty="0"/>
              <a:t>low-risk differentiated thyroid </a:t>
            </a:r>
            <a:r>
              <a:rPr lang="en-US" sz="2800" dirty="0" smtClean="0"/>
              <a:t>carcinoma (papillary </a:t>
            </a:r>
            <a:r>
              <a:rPr lang="en-US" sz="2800" dirty="0"/>
              <a:t>or follicular, excluding aggressive </a:t>
            </a:r>
            <a:r>
              <a:rPr lang="en-US" sz="2800" dirty="0" smtClean="0"/>
              <a:t>histological subtypes).</a:t>
            </a:r>
          </a:p>
          <a:p>
            <a:pPr>
              <a:buFont typeface="Wingdings" panose="05000000000000000000" pitchFamily="2" charset="2"/>
              <a:buChar char="Ø"/>
            </a:pPr>
            <a:r>
              <a:rPr lang="en-US" sz="2800" dirty="0" smtClean="0"/>
              <a:t>Total thyroidectomy.</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63002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Methods</a:t>
            </a:r>
            <a:endParaRPr lang="en-US" dirty="0"/>
          </a:p>
        </p:txBody>
      </p:sp>
      <p:sp>
        <p:nvSpPr>
          <p:cNvPr id="3" name="Content Placeholder 2"/>
          <p:cNvSpPr>
            <a:spLocks noGrp="1"/>
          </p:cNvSpPr>
          <p:nvPr>
            <p:ph idx="1"/>
          </p:nvPr>
        </p:nvSpPr>
        <p:spPr/>
        <p:txBody>
          <a:bodyPr>
            <a:normAutofit/>
          </a:bodyPr>
          <a:lstStyle/>
          <a:p>
            <a:r>
              <a:rPr lang="en-US" sz="3200" dirty="0" smtClean="0"/>
              <a:t>TNM </a:t>
            </a:r>
            <a:r>
              <a:rPr lang="en-US" sz="3200" dirty="0"/>
              <a:t>stage </a:t>
            </a:r>
            <a:r>
              <a:rPr lang="en-US" sz="3200" dirty="0" smtClean="0"/>
              <a:t>:</a:t>
            </a:r>
          </a:p>
          <a:p>
            <a:pPr>
              <a:buFont typeface="Wingdings" panose="05000000000000000000" pitchFamily="2" charset="2"/>
              <a:buChar char="Ø"/>
            </a:pPr>
            <a:r>
              <a:rPr lang="en-US" sz="3200" dirty="0" smtClean="0">
                <a:solidFill>
                  <a:srgbClr val="C00000"/>
                </a:solidFill>
              </a:rPr>
              <a:t>T1a</a:t>
            </a:r>
            <a:r>
              <a:rPr lang="en-US" sz="3200" dirty="0" smtClean="0"/>
              <a:t> </a:t>
            </a:r>
            <a:r>
              <a:rPr lang="en-US" sz="3200" dirty="0"/>
              <a:t>of 1 cm or less with N1 or </a:t>
            </a:r>
            <a:r>
              <a:rPr lang="en-US" sz="3200" dirty="0" err="1"/>
              <a:t>Nx</a:t>
            </a:r>
            <a:r>
              <a:rPr lang="en-US" sz="3200" dirty="0"/>
              <a:t>,</a:t>
            </a:r>
          </a:p>
          <a:p>
            <a:pPr>
              <a:buFont typeface="Wingdings" panose="05000000000000000000" pitchFamily="2" charset="2"/>
              <a:buChar char="Ø"/>
            </a:pPr>
            <a:r>
              <a:rPr lang="en-US" sz="3200" dirty="0" smtClean="0">
                <a:solidFill>
                  <a:srgbClr val="C00000"/>
                </a:solidFill>
              </a:rPr>
              <a:t>T1b</a:t>
            </a:r>
            <a:r>
              <a:rPr lang="en-US" sz="3200" dirty="0" smtClean="0"/>
              <a:t> </a:t>
            </a:r>
            <a:r>
              <a:rPr lang="en-US" sz="3200" dirty="0"/>
              <a:t>of more than 1 cm with any </a:t>
            </a:r>
            <a:r>
              <a:rPr lang="en-US" sz="3200" dirty="0" smtClean="0"/>
              <a:t>N</a:t>
            </a:r>
          </a:p>
          <a:p>
            <a:pPr>
              <a:buFont typeface="Wingdings" panose="05000000000000000000" pitchFamily="2" charset="2"/>
              <a:buChar char="Ø"/>
            </a:pPr>
            <a:r>
              <a:rPr lang="en-US" sz="3200" dirty="0" smtClean="0">
                <a:solidFill>
                  <a:srgbClr val="C00000"/>
                </a:solidFill>
              </a:rPr>
              <a:t>T2</a:t>
            </a:r>
            <a:r>
              <a:rPr lang="en-US" sz="3200" dirty="0" smtClean="0"/>
              <a:t> </a:t>
            </a:r>
            <a:r>
              <a:rPr lang="en-US" sz="3200" dirty="0"/>
              <a:t>with N0 in </a:t>
            </a:r>
            <a:r>
              <a:rPr lang="en-US" sz="3200" dirty="0" smtClean="0"/>
              <a:t>the absence </a:t>
            </a:r>
            <a:r>
              <a:rPr lang="en-US" sz="3200" dirty="0"/>
              <a:t>of distant </a:t>
            </a:r>
            <a:r>
              <a:rPr lang="en-US" sz="3200" dirty="0" smtClean="0"/>
              <a:t>metastasis.</a:t>
            </a:r>
            <a:endParaRPr lang="en-US" sz="3200" dirty="0"/>
          </a:p>
        </p:txBody>
      </p:sp>
    </p:spTree>
    <p:extLst>
      <p:ext uri="{BB962C8B-B14F-4D97-AF65-F5344CB8AC3E}">
        <p14:creationId xmlns:p14="http://schemas.microsoft.com/office/powerpoint/2010/main" val="3383038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0235" y="863600"/>
            <a:ext cx="10653565" cy="5529263"/>
          </a:xfrm>
          <a:prstGeom prst="rect">
            <a:avLst/>
          </a:prstGeom>
        </p:spPr>
      </p:pic>
    </p:spTree>
    <p:extLst>
      <p:ext uri="{BB962C8B-B14F-4D97-AF65-F5344CB8AC3E}">
        <p14:creationId xmlns:p14="http://schemas.microsoft.com/office/powerpoint/2010/main" val="177711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Methods</a:t>
            </a:r>
            <a:endParaRPr lang="en-US" dirty="0"/>
          </a:p>
        </p:txBody>
      </p:sp>
      <p:sp>
        <p:nvSpPr>
          <p:cNvPr id="3" name="Content Placeholder 2"/>
          <p:cNvSpPr>
            <a:spLocks noGrp="1"/>
          </p:cNvSpPr>
          <p:nvPr>
            <p:ph idx="1"/>
          </p:nvPr>
        </p:nvSpPr>
        <p:spPr>
          <a:xfrm>
            <a:off x="2182812" y="1371600"/>
            <a:ext cx="8915400" cy="3777622"/>
          </a:xfrm>
        </p:spPr>
        <p:txBody>
          <a:bodyPr>
            <a:noAutofit/>
          </a:bodyPr>
          <a:lstStyle/>
          <a:p>
            <a:r>
              <a:rPr lang="en-US" sz="2800" dirty="0" smtClean="0"/>
              <a:t>Complete </a:t>
            </a:r>
            <a:r>
              <a:rPr lang="en-US" sz="2800" dirty="0"/>
              <a:t>thyroid ablation </a:t>
            </a:r>
            <a:r>
              <a:rPr lang="en-US" sz="2800" dirty="0" smtClean="0"/>
              <a:t>after </a:t>
            </a:r>
            <a:r>
              <a:rPr lang="en-US" sz="2800" dirty="0"/>
              <a:t>radioactive iodine administration, </a:t>
            </a:r>
            <a:r>
              <a:rPr lang="en-US" sz="2800" dirty="0" smtClean="0"/>
              <a:t>was defined </a:t>
            </a:r>
            <a:r>
              <a:rPr lang="en-US" sz="2800" dirty="0"/>
              <a:t>as </a:t>
            </a:r>
            <a:r>
              <a:rPr lang="en-US" sz="2800" dirty="0" smtClean="0"/>
              <a:t>:</a:t>
            </a:r>
          </a:p>
          <a:p>
            <a:pPr>
              <a:buFont typeface="Wingdings" panose="05000000000000000000" pitchFamily="2" charset="2"/>
              <a:buChar char="Ø"/>
            </a:pPr>
            <a:r>
              <a:rPr lang="en-US" sz="2800" dirty="0" smtClean="0"/>
              <a:t>Normal </a:t>
            </a:r>
            <a:r>
              <a:rPr lang="en-US" sz="2800" dirty="0"/>
              <a:t>results on neck </a:t>
            </a:r>
            <a:r>
              <a:rPr lang="en-US" sz="2800" dirty="0" smtClean="0"/>
              <a:t>ultrasonography.</a:t>
            </a:r>
            <a:endParaRPr lang="en-US" sz="2800" dirty="0"/>
          </a:p>
          <a:p>
            <a:pPr>
              <a:buFont typeface="Wingdings" panose="05000000000000000000" pitchFamily="2" charset="2"/>
              <a:buChar char="Ø"/>
            </a:pPr>
            <a:r>
              <a:rPr lang="en-US" sz="2800" dirty="0" smtClean="0"/>
              <a:t>Serum </a:t>
            </a:r>
            <a:r>
              <a:rPr lang="en-US" sz="2800" dirty="0"/>
              <a:t>thyroglobulin </a:t>
            </a:r>
            <a:r>
              <a:rPr lang="en-US" sz="2800" dirty="0" smtClean="0"/>
              <a:t>concentration of </a:t>
            </a:r>
            <a:r>
              <a:rPr lang="en-US" sz="2800" dirty="0"/>
              <a:t>1 ng/mL or </a:t>
            </a:r>
            <a:r>
              <a:rPr lang="en-US" sz="2800" dirty="0" smtClean="0"/>
              <a:t>less.</a:t>
            </a:r>
          </a:p>
          <a:p>
            <a:pPr>
              <a:buFont typeface="Wingdings" panose="05000000000000000000" pitchFamily="2" charset="2"/>
              <a:buChar char="Ø"/>
            </a:pPr>
            <a:r>
              <a:rPr lang="en-US" sz="2800" dirty="0">
                <a:solidFill>
                  <a:srgbClr val="FF0000"/>
                </a:solidFill>
              </a:rPr>
              <a:t>or</a:t>
            </a:r>
            <a:r>
              <a:rPr lang="en-US" sz="2800" dirty="0"/>
              <a:t> a normal </a:t>
            </a:r>
            <a:r>
              <a:rPr lang="en-US" sz="2800" dirty="0" smtClean="0"/>
              <a:t>diagnostic radioactive </a:t>
            </a:r>
            <a:r>
              <a:rPr lang="en-US" sz="2800" dirty="0"/>
              <a:t>iodine total-body scan with </a:t>
            </a:r>
            <a:r>
              <a:rPr lang="en-US" sz="2800" dirty="0" smtClean="0"/>
              <a:t>[4–5 </a:t>
            </a:r>
            <a:r>
              <a:rPr lang="en-US" sz="2800" dirty="0" err="1"/>
              <a:t>mCi</a:t>
            </a:r>
            <a:r>
              <a:rPr lang="en-US" sz="2800" dirty="0"/>
              <a:t>] in patients with serum </a:t>
            </a:r>
            <a:r>
              <a:rPr lang="en-US" sz="2800" dirty="0" smtClean="0"/>
              <a:t>thyroglobulin antibodies.</a:t>
            </a:r>
            <a:endParaRPr lang="en-US" sz="2800" dirty="0"/>
          </a:p>
        </p:txBody>
      </p:sp>
    </p:spTree>
    <p:extLst>
      <p:ext uri="{BB962C8B-B14F-4D97-AF65-F5344CB8AC3E}">
        <p14:creationId xmlns:p14="http://schemas.microsoft.com/office/powerpoint/2010/main" val="98769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Findings</a:t>
            </a:r>
            <a:endParaRPr lang="en-US" dirty="0">
              <a:solidFill>
                <a:srgbClr val="C00000"/>
              </a:solidFill>
            </a:endParaRPr>
          </a:p>
        </p:txBody>
      </p:sp>
      <p:sp>
        <p:nvSpPr>
          <p:cNvPr id="3" name="Content Placeholder 2"/>
          <p:cNvSpPr>
            <a:spLocks noGrp="1"/>
          </p:cNvSpPr>
          <p:nvPr>
            <p:ph idx="1"/>
          </p:nvPr>
        </p:nvSpPr>
        <p:spPr>
          <a:xfrm>
            <a:off x="2424112" y="1473200"/>
            <a:ext cx="8915400" cy="3777622"/>
          </a:xfrm>
        </p:spPr>
        <p:txBody>
          <a:bodyPr/>
          <a:lstStyle/>
          <a:p>
            <a:r>
              <a:rPr lang="en-US" sz="2400" b="1" dirty="0" smtClean="0"/>
              <a:t>726 patients</a:t>
            </a:r>
          </a:p>
          <a:p>
            <a:r>
              <a:rPr lang="en-US" sz="2400" b="1" dirty="0" smtClean="0"/>
              <a:t>Median follow-up: 5.4 years</a:t>
            </a:r>
          </a:p>
          <a:p>
            <a:r>
              <a:rPr lang="en-US" sz="2400" b="1" dirty="0" smtClean="0"/>
              <a:t>715 (98%) no evidence of disease. </a:t>
            </a:r>
          </a:p>
          <a:p>
            <a:r>
              <a:rPr lang="en-US" sz="2400" b="1" dirty="0" smtClean="0"/>
              <a:t>11 recurrence (6patient  30 mci) (5 patient 100 mci):</a:t>
            </a:r>
          </a:p>
          <a:p>
            <a:pPr>
              <a:buFont typeface="Arial" panose="020B0604020202020204" pitchFamily="34" charset="0"/>
              <a:buChar char="•"/>
            </a:pPr>
            <a:r>
              <a:rPr lang="en-US" sz="2400" b="1" dirty="0" smtClean="0"/>
              <a:t>4 structural disease</a:t>
            </a:r>
          </a:p>
          <a:p>
            <a:pPr>
              <a:buFont typeface="Arial" panose="020B0604020202020204" pitchFamily="34" charset="0"/>
              <a:buChar char="•"/>
            </a:pPr>
            <a:r>
              <a:rPr lang="en-US" sz="2400" b="1" dirty="0" smtClean="0"/>
              <a:t>5 Raised </a:t>
            </a:r>
            <a:r>
              <a:rPr lang="en-US" sz="2400" b="1" dirty="0" err="1" smtClean="0"/>
              <a:t>Tg</a:t>
            </a:r>
            <a:endParaRPr lang="en-US" sz="2400" b="1" dirty="0" smtClean="0"/>
          </a:p>
          <a:p>
            <a:pPr>
              <a:buFont typeface="Arial" panose="020B0604020202020204" pitchFamily="34" charset="0"/>
              <a:buChar char="•"/>
            </a:pPr>
            <a:r>
              <a:rPr lang="en-US" sz="2400" b="1" dirty="0" smtClean="0"/>
              <a:t>2 Suspicious Us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25307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Discussion</a:t>
            </a:r>
            <a:r>
              <a:rPr lang="en-US" dirty="0" smtClean="0">
                <a:solidFill>
                  <a:srgbClr val="C00000"/>
                </a:solidFill>
              </a:rPr>
              <a:t>:</a:t>
            </a:r>
            <a:endParaRPr lang="en-US" dirty="0">
              <a:solidFill>
                <a:srgbClr val="C00000"/>
              </a:solidFill>
            </a:endParaRPr>
          </a:p>
        </p:txBody>
      </p:sp>
      <p:sp>
        <p:nvSpPr>
          <p:cNvPr id="3" name="Content Placeholder 2"/>
          <p:cNvSpPr>
            <a:spLocks noGrp="1"/>
          </p:cNvSpPr>
          <p:nvPr>
            <p:ph idx="1"/>
          </p:nvPr>
        </p:nvSpPr>
        <p:spPr>
          <a:xfrm>
            <a:off x="1662112" y="1701800"/>
            <a:ext cx="8915400" cy="3777622"/>
          </a:xfrm>
        </p:spPr>
        <p:txBody>
          <a:bodyPr>
            <a:noAutofit/>
          </a:bodyPr>
          <a:lstStyle/>
          <a:p>
            <a:r>
              <a:rPr lang="en-US" sz="3600" dirty="0"/>
              <a:t>98% of patients </a:t>
            </a:r>
            <a:r>
              <a:rPr lang="en-US" sz="3600" dirty="0" smtClean="0"/>
              <a:t>with low-risk </a:t>
            </a:r>
            <a:r>
              <a:rPr lang="en-US" sz="3600" dirty="0"/>
              <a:t>thyroid cancer </a:t>
            </a:r>
            <a:r>
              <a:rPr lang="en-US" sz="3600" dirty="0" smtClean="0"/>
              <a:t>had </a:t>
            </a:r>
            <a:r>
              <a:rPr lang="en-US" sz="3600" dirty="0"/>
              <a:t>no evidence of </a:t>
            </a:r>
            <a:r>
              <a:rPr lang="en-US" sz="3600" dirty="0" smtClean="0"/>
              <a:t>disease </a:t>
            </a:r>
            <a:r>
              <a:rPr lang="en-US" sz="3600" dirty="0" smtClean="0"/>
              <a:t>at last follow-up with </a:t>
            </a:r>
            <a:r>
              <a:rPr lang="en-US" sz="3600" dirty="0"/>
              <a:t>no relation to the preparation method or activity </a:t>
            </a:r>
            <a:r>
              <a:rPr lang="en-US" sz="3600" dirty="0" smtClean="0"/>
              <a:t>used for ablation.</a:t>
            </a:r>
            <a:endParaRPr lang="en-US" sz="3600" dirty="0"/>
          </a:p>
        </p:txBody>
      </p:sp>
    </p:spTree>
    <p:extLst>
      <p:ext uri="{BB962C8B-B14F-4D97-AF65-F5344CB8AC3E}">
        <p14:creationId xmlns:p14="http://schemas.microsoft.com/office/powerpoint/2010/main" val="399520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Discussion</a:t>
            </a:r>
            <a:r>
              <a:rPr lang="en-US" dirty="0" smtClean="0"/>
              <a:t>:</a:t>
            </a:r>
            <a:endParaRPr lang="en-US" dirty="0"/>
          </a:p>
        </p:txBody>
      </p:sp>
      <p:sp>
        <p:nvSpPr>
          <p:cNvPr id="3" name="Content Placeholder 2"/>
          <p:cNvSpPr>
            <a:spLocks noGrp="1"/>
          </p:cNvSpPr>
          <p:nvPr>
            <p:ph idx="1"/>
          </p:nvPr>
        </p:nvSpPr>
        <p:spPr>
          <a:xfrm>
            <a:off x="1941512" y="1905000"/>
            <a:ext cx="8915400" cy="3777622"/>
          </a:xfrm>
        </p:spPr>
        <p:txBody>
          <a:bodyPr>
            <a:normAutofit/>
          </a:bodyPr>
          <a:lstStyle/>
          <a:p>
            <a:r>
              <a:rPr lang="en-US" sz="2800" dirty="0"/>
              <a:t>The proportion of patients </a:t>
            </a:r>
            <a:r>
              <a:rPr lang="en-US" sz="2800" dirty="0" smtClean="0"/>
              <a:t>with recurrence </a:t>
            </a:r>
            <a:r>
              <a:rPr lang="en-US" sz="2800" dirty="0"/>
              <a:t>in our study is in accordance with the </a:t>
            </a:r>
            <a:r>
              <a:rPr lang="en-US" sz="2800" dirty="0" smtClean="0"/>
              <a:t>10-year rate </a:t>
            </a:r>
            <a:r>
              <a:rPr lang="en-US" sz="2800" dirty="0"/>
              <a:t>of recurrence of 1–2% expected for patients </a:t>
            </a:r>
            <a:r>
              <a:rPr lang="en-US" sz="2800" dirty="0" smtClean="0"/>
              <a:t>with low-risk </a:t>
            </a:r>
            <a:r>
              <a:rPr lang="en-US" sz="2800" dirty="0"/>
              <a:t>thyroid </a:t>
            </a:r>
            <a:r>
              <a:rPr lang="en-US" sz="2800" dirty="0" smtClean="0"/>
              <a:t>cancer</a:t>
            </a:r>
            <a:r>
              <a:rPr lang="en-US" sz="2800" dirty="0" smtClean="0"/>
              <a:t>.</a:t>
            </a:r>
            <a:endParaRPr lang="en-US" sz="2800" dirty="0" smtClean="0"/>
          </a:p>
        </p:txBody>
      </p:sp>
    </p:spTree>
    <p:extLst>
      <p:ext uri="{BB962C8B-B14F-4D97-AF65-F5344CB8AC3E}">
        <p14:creationId xmlns:p14="http://schemas.microsoft.com/office/powerpoint/2010/main" val="677384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Discussion</a:t>
            </a:r>
            <a:r>
              <a:rPr lang="en-US" dirty="0" smtClean="0"/>
              <a:t>:</a:t>
            </a:r>
            <a:endParaRPr lang="en-US" dirty="0"/>
          </a:p>
        </p:txBody>
      </p:sp>
      <p:sp>
        <p:nvSpPr>
          <p:cNvPr id="3" name="Content Placeholder 2"/>
          <p:cNvSpPr>
            <a:spLocks noGrp="1"/>
          </p:cNvSpPr>
          <p:nvPr>
            <p:ph idx="1"/>
          </p:nvPr>
        </p:nvSpPr>
        <p:spPr>
          <a:xfrm>
            <a:off x="1725612" y="1625600"/>
            <a:ext cx="8915400" cy="3777622"/>
          </a:xfrm>
        </p:spPr>
        <p:txBody>
          <a:bodyPr>
            <a:normAutofit/>
          </a:bodyPr>
          <a:lstStyle/>
          <a:p>
            <a:r>
              <a:rPr lang="en-US" sz="2800" dirty="0"/>
              <a:t>Only one of the 631 patients </a:t>
            </a:r>
            <a:r>
              <a:rPr lang="en-US" sz="2800" dirty="0" smtClean="0"/>
              <a:t>who achieved </a:t>
            </a:r>
            <a:r>
              <a:rPr lang="en-US" sz="2800" dirty="0"/>
              <a:t>complete ablation at 6–10 months had </a:t>
            </a:r>
            <a:r>
              <a:rPr lang="en-US" sz="2800" dirty="0" smtClean="0"/>
              <a:t>a structural </a:t>
            </a:r>
            <a:r>
              <a:rPr lang="en-US" sz="2800" dirty="0"/>
              <a:t>recurrence in neck lymph nodes, </a:t>
            </a:r>
            <a:r>
              <a:rPr lang="en-US" sz="2800" dirty="0" smtClean="0"/>
              <a:t>confirming the </a:t>
            </a:r>
            <a:r>
              <a:rPr lang="en-US" sz="2800" dirty="0"/>
              <a:t>prognostic value of the absence of any evidence </a:t>
            </a:r>
            <a:r>
              <a:rPr lang="en-US" sz="2800" dirty="0" smtClean="0"/>
              <a:t>of disease </a:t>
            </a:r>
            <a:r>
              <a:rPr lang="en-US" sz="2800" dirty="0"/>
              <a:t>and also that measurement of serum </a:t>
            </a:r>
            <a:r>
              <a:rPr lang="en-US" sz="2800" dirty="0" smtClean="0"/>
              <a:t>thyroglobulin concentration </a:t>
            </a:r>
            <a:r>
              <a:rPr lang="en-US" sz="2800" dirty="0"/>
              <a:t>alone during levothyroxine treatment </a:t>
            </a:r>
            <a:r>
              <a:rPr lang="en-US" sz="2800" dirty="0" smtClean="0"/>
              <a:t>can be </a:t>
            </a:r>
            <a:r>
              <a:rPr lang="en-US" sz="2800" dirty="0"/>
              <a:t>done in these patients.</a:t>
            </a:r>
          </a:p>
        </p:txBody>
      </p:sp>
    </p:spTree>
    <p:extLst>
      <p:ext uri="{BB962C8B-B14F-4D97-AF65-F5344CB8AC3E}">
        <p14:creationId xmlns:p14="http://schemas.microsoft.com/office/powerpoint/2010/main" val="2880144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Discussion</a:t>
            </a:r>
            <a:r>
              <a:rPr lang="en-US" dirty="0" smtClean="0"/>
              <a:t>:</a:t>
            </a:r>
            <a:endParaRPr lang="en-US" dirty="0"/>
          </a:p>
        </p:txBody>
      </p:sp>
      <p:sp>
        <p:nvSpPr>
          <p:cNvPr id="3" name="Content Placeholder 2"/>
          <p:cNvSpPr>
            <a:spLocks noGrp="1"/>
          </p:cNvSpPr>
          <p:nvPr>
            <p:ph idx="1"/>
          </p:nvPr>
        </p:nvSpPr>
        <p:spPr>
          <a:xfrm>
            <a:off x="2005012" y="1905000"/>
            <a:ext cx="8915400" cy="3777622"/>
          </a:xfrm>
        </p:spPr>
        <p:txBody>
          <a:bodyPr>
            <a:normAutofit/>
          </a:bodyPr>
          <a:lstStyle/>
          <a:p>
            <a:r>
              <a:rPr lang="en-US" sz="4000" dirty="0" smtClean="0"/>
              <a:t>Patients </a:t>
            </a:r>
            <a:r>
              <a:rPr lang="en-US" sz="4000" dirty="0"/>
              <a:t>with </a:t>
            </a:r>
            <a:r>
              <a:rPr lang="en-US" sz="4000" dirty="0" smtClean="0"/>
              <a:t>undetectable postoperative </a:t>
            </a:r>
            <a:r>
              <a:rPr lang="en-US" sz="4000" dirty="0"/>
              <a:t>stimulated serum thyroglobulin, the </a:t>
            </a:r>
            <a:r>
              <a:rPr lang="en-US" sz="4000" dirty="0" smtClean="0"/>
              <a:t>risk of recurrence </a:t>
            </a:r>
            <a:r>
              <a:rPr lang="en-US" sz="4000" dirty="0" smtClean="0"/>
              <a:t>is low</a:t>
            </a:r>
            <a:r>
              <a:rPr lang="en-US" sz="4000" dirty="0"/>
              <a:t>. </a:t>
            </a:r>
            <a:endParaRPr lang="en-US" sz="4000" dirty="0" smtClean="0"/>
          </a:p>
        </p:txBody>
      </p:sp>
    </p:spTree>
    <p:extLst>
      <p:ext uri="{BB962C8B-B14F-4D97-AF65-F5344CB8AC3E}">
        <p14:creationId xmlns:p14="http://schemas.microsoft.com/office/powerpoint/2010/main" val="171847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0712" y="2819400"/>
            <a:ext cx="8915399" cy="2262781"/>
          </a:xfrm>
        </p:spPr>
        <p:txBody>
          <a:bodyPr/>
          <a:lstStyle/>
          <a:p>
            <a:r>
              <a:rPr lang="en-US" dirty="0" smtClean="0"/>
              <a:t>RAI in low risk DTC  </a:t>
            </a:r>
            <a:endParaRPr lang="en-US" dirty="0"/>
          </a:p>
        </p:txBody>
      </p:sp>
      <p:sp>
        <p:nvSpPr>
          <p:cNvPr id="3" name="Subtitle 2"/>
          <p:cNvSpPr>
            <a:spLocks noGrp="1"/>
          </p:cNvSpPr>
          <p:nvPr>
            <p:ph type="subTitle" idx="1"/>
          </p:nvPr>
        </p:nvSpPr>
        <p:spPr>
          <a:xfrm>
            <a:off x="1890713" y="5615579"/>
            <a:ext cx="8915399" cy="1126283"/>
          </a:xfrm>
        </p:spPr>
        <p:txBody>
          <a:bodyPr/>
          <a:lstStyle/>
          <a:p>
            <a:pPr algn="l"/>
            <a:r>
              <a:rPr lang="en-US" dirty="0" err="1" smtClean="0"/>
              <a:t>Moslehi,Masoud</a:t>
            </a:r>
            <a:r>
              <a:rPr lang="en-US" dirty="0" smtClean="0"/>
              <a:t> M.D</a:t>
            </a:r>
          </a:p>
          <a:p>
            <a:pPr algn="l"/>
            <a:r>
              <a:rPr lang="en-US" dirty="0" smtClean="0"/>
              <a:t>Nuclear physician</a:t>
            </a:r>
            <a:endParaRPr lang="en-US" dirty="0"/>
          </a:p>
        </p:txBody>
      </p:sp>
    </p:spTree>
    <p:extLst>
      <p:ext uri="{BB962C8B-B14F-4D97-AF65-F5344CB8AC3E}">
        <p14:creationId xmlns:p14="http://schemas.microsoft.com/office/powerpoint/2010/main" val="324450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solidFill>
                  <a:srgbClr val="C00000"/>
                </a:solidFill>
              </a:rPr>
              <a:t>TSH-stimulated serum thyroglobulin should be measured in all patients at the time of ablation. </a:t>
            </a:r>
          </a:p>
          <a:p>
            <a:endParaRPr lang="en-US" dirty="0"/>
          </a:p>
        </p:txBody>
      </p:sp>
    </p:spTree>
    <p:extLst>
      <p:ext uri="{BB962C8B-B14F-4D97-AF65-F5344CB8AC3E}">
        <p14:creationId xmlns:p14="http://schemas.microsoft.com/office/powerpoint/2010/main" val="232753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68874" y="1538690"/>
            <a:ext cx="8915400" cy="3777622"/>
          </a:xfrm>
        </p:spPr>
        <p:txBody>
          <a:bodyPr>
            <a:normAutofit fontScale="92500" lnSpcReduction="10000"/>
          </a:bodyPr>
          <a:lstStyle/>
          <a:p>
            <a:pPr algn="just"/>
            <a:r>
              <a:rPr lang="en-US" sz="3600" dirty="0">
                <a:solidFill>
                  <a:srgbClr val="C00000"/>
                </a:solidFill>
              </a:rPr>
              <a:t>TSH-stimulated (either after </a:t>
            </a:r>
            <a:r>
              <a:rPr lang="en-US" sz="3600" dirty="0" err="1">
                <a:solidFill>
                  <a:srgbClr val="C00000"/>
                </a:solidFill>
              </a:rPr>
              <a:t>rhTSH</a:t>
            </a:r>
            <a:r>
              <a:rPr lang="en-US" sz="3600" dirty="0">
                <a:solidFill>
                  <a:srgbClr val="C00000"/>
                </a:solidFill>
              </a:rPr>
              <a:t> injections or thyroid hormone withdrawal according to the treatment group) thyroglobulin concentration measured at the time of ablation was prognostic for structural disease status at ablation, ablation status at 6–10 months, and the final outcome</a:t>
            </a:r>
            <a:r>
              <a:rPr lang="en-US" sz="2800" b="1" dirty="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559341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Conclusion</a:t>
            </a:r>
            <a:r>
              <a:rPr lang="en-US" dirty="0" smtClean="0"/>
              <a:t>:</a:t>
            </a:r>
            <a:br>
              <a:rPr lang="en-US" dirty="0" smtClean="0"/>
            </a:br>
            <a:endParaRPr lang="en-US" dirty="0"/>
          </a:p>
        </p:txBody>
      </p:sp>
      <p:sp>
        <p:nvSpPr>
          <p:cNvPr id="3" name="Content Placeholder 2"/>
          <p:cNvSpPr>
            <a:spLocks noGrp="1"/>
          </p:cNvSpPr>
          <p:nvPr>
            <p:ph idx="1"/>
          </p:nvPr>
        </p:nvSpPr>
        <p:spPr>
          <a:xfrm>
            <a:off x="1039812" y="1905000"/>
            <a:ext cx="8915400" cy="3777622"/>
          </a:xfrm>
        </p:spPr>
        <p:txBody>
          <a:bodyPr>
            <a:normAutofit/>
          </a:bodyPr>
          <a:lstStyle/>
          <a:p>
            <a:r>
              <a:rPr lang="en-US" sz="3600" b="1" dirty="0" smtClean="0">
                <a:solidFill>
                  <a:schemeClr val="accent1">
                    <a:lumMod val="75000"/>
                  </a:schemeClr>
                </a:solidFill>
              </a:rPr>
              <a:t>Low risk DTC     Low dose radioiodine.  </a:t>
            </a:r>
            <a:endParaRPr lang="en-US" sz="3600" b="1" dirty="0">
              <a:solidFill>
                <a:schemeClr val="accent1">
                  <a:lumMod val="75000"/>
                </a:schemeClr>
              </a:solidFill>
            </a:endParaRPr>
          </a:p>
        </p:txBody>
      </p:sp>
    </p:spTree>
    <p:extLst>
      <p:ext uri="{BB962C8B-B14F-4D97-AF65-F5344CB8AC3E}">
        <p14:creationId xmlns:p14="http://schemas.microsoft.com/office/powerpoint/2010/main" val="1222730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Estimabl</a:t>
            </a:r>
            <a:r>
              <a:rPr lang="en-US" dirty="0" smtClean="0"/>
              <a:t> II</a:t>
            </a:r>
            <a:br>
              <a:rPr lang="en-US" dirty="0" smtClean="0"/>
            </a:br>
            <a:r>
              <a:rPr lang="en-US" dirty="0" smtClean="0"/>
              <a:t>low risk DTC</a:t>
            </a:r>
            <a:endParaRPr lang="en-US" dirty="0"/>
          </a:p>
        </p:txBody>
      </p:sp>
      <p:sp>
        <p:nvSpPr>
          <p:cNvPr id="3" name="Content Placeholder 2"/>
          <p:cNvSpPr>
            <a:spLocks noGrp="1"/>
          </p:cNvSpPr>
          <p:nvPr>
            <p:ph idx="1"/>
          </p:nvPr>
        </p:nvSpPr>
        <p:spPr/>
        <p:txBody>
          <a:bodyPr>
            <a:normAutofit/>
          </a:bodyPr>
          <a:lstStyle/>
          <a:p>
            <a:r>
              <a:rPr lang="en-US" sz="4000" dirty="0" smtClean="0"/>
              <a:t>RAI      versus   follow up</a:t>
            </a:r>
            <a:endParaRPr lang="en-US" sz="4000" dirty="0"/>
          </a:p>
        </p:txBody>
      </p:sp>
    </p:spTree>
    <p:extLst>
      <p:ext uri="{BB962C8B-B14F-4D97-AF65-F5344CB8AC3E}">
        <p14:creationId xmlns:p14="http://schemas.microsoft.com/office/powerpoint/2010/main" val="96344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NCCN  Guidelines version 3.2018 Thyroid Cancer</a:t>
            </a:r>
            <a:endParaRPr lang="en-US" sz="3600" dirty="0"/>
          </a:p>
        </p:txBody>
      </p:sp>
    </p:spTree>
    <p:extLst>
      <p:ext uri="{BB962C8B-B14F-4D97-AF65-F5344CB8AC3E}">
        <p14:creationId xmlns:p14="http://schemas.microsoft.com/office/powerpoint/2010/main" val="308339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800"/>
            <a:ext cx="11988799" cy="6440221"/>
          </a:xfrm>
        </p:spPr>
      </p:pic>
    </p:spTree>
    <p:extLst>
      <p:ext uri="{BB962C8B-B14F-4D97-AF65-F5344CB8AC3E}">
        <p14:creationId xmlns:p14="http://schemas.microsoft.com/office/powerpoint/2010/main" val="1237856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28" y="365124"/>
            <a:ext cx="12561772" cy="6327775"/>
          </a:xfrm>
        </p:spPr>
      </p:pic>
    </p:spTree>
    <p:extLst>
      <p:ext uri="{BB962C8B-B14F-4D97-AF65-F5344CB8AC3E}">
        <p14:creationId xmlns:p14="http://schemas.microsoft.com/office/powerpoint/2010/main" val="1039904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78"/>
            <a:ext cx="12306300" cy="6851922"/>
          </a:xfrm>
        </p:spPr>
      </p:pic>
    </p:spTree>
    <p:extLst>
      <p:ext uri="{BB962C8B-B14F-4D97-AF65-F5344CB8AC3E}">
        <p14:creationId xmlns:p14="http://schemas.microsoft.com/office/powerpoint/2010/main" val="363546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634"/>
            <a:ext cx="12103099" cy="6828333"/>
          </a:xfrm>
        </p:spPr>
      </p:pic>
    </p:spTree>
    <p:extLst>
      <p:ext uri="{BB962C8B-B14F-4D97-AF65-F5344CB8AC3E}">
        <p14:creationId xmlns:p14="http://schemas.microsoft.com/office/powerpoint/2010/main" val="1950349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262158"/>
            <a:ext cx="11493500" cy="6494241"/>
          </a:xfrm>
        </p:spPr>
      </p:pic>
    </p:spTree>
    <p:extLst>
      <p:ext uri="{BB962C8B-B14F-4D97-AF65-F5344CB8AC3E}">
        <p14:creationId xmlns:p14="http://schemas.microsoft.com/office/powerpoint/2010/main" val="303030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466725"/>
            <a:ext cx="10515600" cy="1325563"/>
          </a:xfrm>
        </p:spPr>
        <p:txBody>
          <a:bodyPr>
            <a:normAutofit fontScale="90000"/>
          </a:bodyPr>
          <a:lstStyle/>
          <a:p>
            <a:r>
              <a:rPr lang="en-US" b="1" dirty="0"/>
              <a:t>Outcome after ablation in patients with low-risk </a:t>
            </a:r>
            <a:r>
              <a:rPr lang="en-US" b="1" dirty="0" smtClean="0"/>
              <a:t>thyroid  cancer </a:t>
            </a:r>
            <a:r>
              <a:rPr lang="en-US" b="1" dirty="0"/>
              <a:t>(ESTIMABL1): 5-year follow-up results of </a:t>
            </a:r>
            <a:r>
              <a:rPr lang="en-US" b="1" dirty="0" smtClean="0"/>
              <a:t>a randomized, </a:t>
            </a:r>
            <a:r>
              <a:rPr lang="en-US" b="1" dirty="0"/>
              <a:t>phase 3, equivalence trial</a:t>
            </a:r>
            <a:endParaRPr lang="en-US" dirty="0"/>
          </a:p>
        </p:txBody>
      </p:sp>
      <p:sp>
        <p:nvSpPr>
          <p:cNvPr id="3" name="Content Placeholder 2"/>
          <p:cNvSpPr>
            <a:spLocks noGrp="1"/>
          </p:cNvSpPr>
          <p:nvPr>
            <p:ph idx="1"/>
          </p:nvPr>
        </p:nvSpPr>
        <p:spPr>
          <a:xfrm>
            <a:off x="711200" y="3857625"/>
            <a:ext cx="10515600" cy="4351338"/>
          </a:xfrm>
        </p:spPr>
        <p:txBody>
          <a:bodyPr/>
          <a:lstStyle/>
          <a:p>
            <a:r>
              <a:rPr lang="en-US" b="1" i="1" dirty="0"/>
              <a:t>Lancet Diabetes </a:t>
            </a:r>
            <a:r>
              <a:rPr lang="en-US" b="1" i="1" dirty="0" err="1"/>
              <a:t>Endocrinol</a:t>
            </a:r>
            <a:r>
              <a:rPr lang="en-US" b="1" i="1" dirty="0"/>
              <a:t> </a:t>
            </a:r>
            <a:r>
              <a:rPr lang="en-US" b="1" dirty="0"/>
              <a:t>2018</a:t>
            </a:r>
            <a:endParaRPr lang="en-US" dirty="0"/>
          </a:p>
        </p:txBody>
      </p:sp>
    </p:spTree>
    <p:extLst>
      <p:ext uri="{BB962C8B-B14F-4D97-AF65-F5344CB8AC3E}">
        <p14:creationId xmlns:p14="http://schemas.microsoft.com/office/powerpoint/2010/main" val="3315368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6146"/>
            <a:ext cx="11849100" cy="6285617"/>
          </a:xfrm>
        </p:spPr>
      </p:pic>
    </p:spTree>
    <p:extLst>
      <p:ext uri="{BB962C8B-B14F-4D97-AF65-F5344CB8AC3E}">
        <p14:creationId xmlns:p14="http://schemas.microsoft.com/office/powerpoint/2010/main" val="1617785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06"/>
            <a:ext cx="11595099" cy="6659194"/>
          </a:xfrm>
        </p:spPr>
      </p:pic>
    </p:spTree>
    <p:extLst>
      <p:ext uri="{BB962C8B-B14F-4D97-AF65-F5344CB8AC3E}">
        <p14:creationId xmlns:p14="http://schemas.microsoft.com/office/powerpoint/2010/main" val="3755481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 y="165100"/>
            <a:ext cx="11684000" cy="6311900"/>
          </a:xfrm>
        </p:spPr>
      </p:pic>
    </p:spTree>
    <p:extLst>
      <p:ext uri="{BB962C8B-B14F-4D97-AF65-F5344CB8AC3E}">
        <p14:creationId xmlns:p14="http://schemas.microsoft.com/office/powerpoint/2010/main" val="1678138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 y="160521"/>
            <a:ext cx="11849100" cy="6333942"/>
          </a:xfrm>
        </p:spPr>
      </p:pic>
    </p:spTree>
    <p:extLst>
      <p:ext uri="{BB962C8B-B14F-4D97-AF65-F5344CB8AC3E}">
        <p14:creationId xmlns:p14="http://schemas.microsoft.com/office/powerpoint/2010/main" val="1027061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01600"/>
            <a:ext cx="11976100" cy="6642100"/>
          </a:xfrm>
        </p:spPr>
      </p:pic>
      <p:sp>
        <p:nvSpPr>
          <p:cNvPr id="13" name="Rounded Rectangle 12"/>
          <p:cNvSpPr/>
          <p:nvPr/>
        </p:nvSpPr>
        <p:spPr>
          <a:xfrm>
            <a:off x="114300" y="6235700"/>
            <a:ext cx="11976100" cy="508000"/>
          </a:xfrm>
          <a:prstGeom prst="roundRect">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308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88901"/>
            <a:ext cx="12001500" cy="6834188"/>
          </a:xfrm>
        </p:spPr>
      </p:pic>
    </p:spTree>
    <p:extLst>
      <p:ext uri="{BB962C8B-B14F-4D97-AF65-F5344CB8AC3E}">
        <p14:creationId xmlns:p14="http://schemas.microsoft.com/office/powerpoint/2010/main" val="525591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FTC and </a:t>
            </a:r>
            <a:r>
              <a:rPr lang="en-US" dirty="0" err="1" smtClean="0"/>
              <a:t>Hurthle</a:t>
            </a:r>
            <a:r>
              <a:rPr lang="en-US" dirty="0" smtClean="0"/>
              <a:t> cell carcinoma RAI</a:t>
            </a:r>
            <a:endParaRPr lang="en-US" dirty="0"/>
          </a:p>
        </p:txBody>
      </p:sp>
      <p:sp>
        <p:nvSpPr>
          <p:cNvPr id="3" name="Content Placeholder 2"/>
          <p:cNvSpPr>
            <a:spLocks noGrp="1"/>
          </p:cNvSpPr>
          <p:nvPr>
            <p:ph idx="1"/>
          </p:nvPr>
        </p:nvSpPr>
        <p:spPr>
          <a:xfrm>
            <a:off x="2104470" y="1905000"/>
            <a:ext cx="8915400" cy="3777622"/>
          </a:xfrm>
        </p:spPr>
        <p:txBody>
          <a:bodyPr>
            <a:noAutofit/>
          </a:bodyPr>
          <a:lstStyle/>
          <a:p>
            <a:pPr>
              <a:buFont typeface="Wingdings" panose="05000000000000000000" pitchFamily="2" charset="2"/>
              <a:buChar char="Ø"/>
            </a:pPr>
            <a:r>
              <a:rPr lang="en-US" sz="2400" dirty="0" smtClean="0"/>
              <a:t>If RAI ablation is used in T1b/T2 (1-4 cm), clinical N0 disease, 30 mci </a:t>
            </a:r>
            <a:r>
              <a:rPr lang="en-US" sz="2400" dirty="0" smtClean="0"/>
              <a:t>131  </a:t>
            </a:r>
            <a:r>
              <a:rPr lang="en-US" sz="2400" dirty="0" smtClean="0"/>
              <a:t>is recommended (category 1).</a:t>
            </a:r>
          </a:p>
          <a:p>
            <a:pPr marL="0" indent="0">
              <a:buNone/>
            </a:pPr>
            <a:endParaRPr lang="en-US" sz="2400" dirty="0" smtClean="0"/>
          </a:p>
          <a:p>
            <a:pPr>
              <a:buFont typeface="Wingdings" panose="05000000000000000000" pitchFamily="2" charset="2"/>
              <a:buChar char="Ø"/>
            </a:pPr>
            <a:r>
              <a:rPr lang="en-US" sz="2400" dirty="0" smtClean="0"/>
              <a:t>30 mci may also be considered (category 2B) :</a:t>
            </a:r>
          </a:p>
          <a:p>
            <a:r>
              <a:rPr lang="en-US" sz="2400" dirty="0" smtClean="0"/>
              <a:t>Patient with </a:t>
            </a:r>
            <a:r>
              <a:rPr lang="en-US" sz="2400" dirty="0"/>
              <a:t>T1b/T2 (1-4 cm), </a:t>
            </a:r>
            <a:r>
              <a:rPr lang="en-US" sz="2400" dirty="0" smtClean="0"/>
              <a:t>with small-volume N1a disease ( fewer than 3-5 lymph node metastases &lt;5 mm in diameter) and </a:t>
            </a:r>
          </a:p>
          <a:p>
            <a:r>
              <a:rPr lang="en-US" sz="2400" dirty="0" smtClean="0"/>
              <a:t>Primary tumor &lt;4 cm clinical M0  with minor </a:t>
            </a:r>
            <a:r>
              <a:rPr lang="en-US" sz="2400" dirty="0" err="1" smtClean="0"/>
              <a:t>extrathyroidal</a:t>
            </a:r>
            <a:r>
              <a:rPr lang="en-US" sz="2400" dirty="0" smtClean="0"/>
              <a:t> extension. </a:t>
            </a:r>
            <a:endParaRPr lang="en-US" sz="2400" dirty="0"/>
          </a:p>
        </p:txBody>
      </p:sp>
    </p:spTree>
    <p:extLst>
      <p:ext uri="{BB962C8B-B14F-4D97-AF65-F5344CB8AC3E}">
        <p14:creationId xmlns:p14="http://schemas.microsoft.com/office/powerpoint/2010/main" val="3316296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â«Ø§ØµÙÙØ§Ù Ú¯ÙØ¨Ø¯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1899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5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a:xfrm>
            <a:off x="2335212" y="1905000"/>
            <a:ext cx="8915400" cy="3777622"/>
          </a:xfrm>
        </p:spPr>
        <p:txBody>
          <a:bodyPr>
            <a:normAutofit/>
          </a:bodyPr>
          <a:lstStyle/>
          <a:p>
            <a:r>
              <a:rPr lang="en-US" sz="2400" b="1" i="1" dirty="0"/>
              <a:t>Radioactive iodine </a:t>
            </a:r>
            <a:r>
              <a:rPr lang="en-US" sz="2400" b="1" i="1" dirty="0" smtClean="0"/>
              <a:t>(131I</a:t>
            </a:r>
            <a:r>
              <a:rPr lang="en-US" sz="2400" b="1" i="1" dirty="0"/>
              <a:t>) is administered to </a:t>
            </a:r>
            <a:r>
              <a:rPr lang="en-US" sz="2400" b="1" i="1" dirty="0" smtClean="0"/>
              <a:t>patients with </a:t>
            </a:r>
            <a:r>
              <a:rPr lang="en-US" sz="2400" b="1" i="1" dirty="0"/>
              <a:t>thyroid cancer after total thyroidectomy </a:t>
            </a:r>
            <a:r>
              <a:rPr lang="en-US" sz="2400" b="1" i="1" dirty="0" smtClean="0"/>
              <a:t>for three reasons:</a:t>
            </a:r>
          </a:p>
          <a:p>
            <a:pPr>
              <a:buFont typeface="Wingdings" panose="05000000000000000000" pitchFamily="2" charset="2"/>
              <a:buChar char="Ø"/>
            </a:pPr>
            <a:r>
              <a:rPr lang="en-US" sz="2400" b="1" i="1" dirty="0"/>
              <a:t>eradicate </a:t>
            </a:r>
            <a:r>
              <a:rPr lang="en-US" sz="2400" b="1" i="1" dirty="0" smtClean="0"/>
              <a:t>normal-thyroid remnants </a:t>
            </a:r>
            <a:r>
              <a:rPr lang="en-US" sz="2400" b="1" i="1" dirty="0"/>
              <a:t>(ablation) to achieve an undetectable </a:t>
            </a:r>
            <a:r>
              <a:rPr lang="en-US" sz="2400" b="1" i="1" dirty="0" smtClean="0"/>
              <a:t>serum thyroglobulin concentration.</a:t>
            </a:r>
          </a:p>
          <a:p>
            <a:pPr>
              <a:buFont typeface="Wingdings" panose="05000000000000000000" pitchFamily="2" charset="2"/>
              <a:buChar char="Ø"/>
            </a:pPr>
            <a:r>
              <a:rPr lang="en-US" sz="2400" b="1" i="1" dirty="0"/>
              <a:t>irradiate </a:t>
            </a:r>
            <a:r>
              <a:rPr lang="en-US" sz="2400" b="1" i="1" dirty="0" smtClean="0"/>
              <a:t>any neoplastic </a:t>
            </a:r>
            <a:r>
              <a:rPr lang="en-US" sz="2400" b="1" i="1" dirty="0"/>
              <a:t>foci (treatment) to decrease the risk </a:t>
            </a:r>
            <a:r>
              <a:rPr lang="en-US" sz="2400" b="1" i="1" dirty="0" smtClean="0"/>
              <a:t>of recurrence.</a:t>
            </a:r>
          </a:p>
          <a:p>
            <a:pPr>
              <a:buFont typeface="Wingdings" panose="05000000000000000000" pitchFamily="2" charset="2"/>
              <a:buChar char="Ø"/>
            </a:pPr>
            <a:r>
              <a:rPr lang="en-US" sz="2400" b="1" i="1" dirty="0"/>
              <a:t>perform radioactive </a:t>
            </a:r>
            <a:r>
              <a:rPr lang="en-US" sz="2400" b="1" i="1" dirty="0" smtClean="0"/>
              <a:t>iodine total-body </a:t>
            </a:r>
            <a:r>
              <a:rPr lang="en-US" sz="2400" b="1" i="1" dirty="0"/>
              <a:t>scanning for persistent thyroid </a:t>
            </a:r>
            <a:r>
              <a:rPr lang="en-US" sz="2400" b="1" i="1" dirty="0" smtClean="0"/>
              <a:t> carcinoma</a:t>
            </a:r>
            <a:r>
              <a:rPr lang="en-US" sz="2400" b="1" i="1" dirty="0"/>
              <a:t>.</a:t>
            </a:r>
          </a:p>
        </p:txBody>
      </p:sp>
    </p:spTree>
    <p:extLst>
      <p:ext uri="{BB962C8B-B14F-4D97-AF65-F5344CB8AC3E}">
        <p14:creationId xmlns:p14="http://schemas.microsoft.com/office/powerpoint/2010/main" val="3787501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825" y="497110"/>
            <a:ext cx="8911687" cy="1280890"/>
          </a:xfrm>
        </p:spPr>
        <p:txBody>
          <a:bodyPr/>
          <a:lstStyle/>
          <a:p>
            <a:r>
              <a:rPr lang="en-US" b="1" dirty="0" smtClean="0"/>
              <a:t>Introduction</a:t>
            </a:r>
            <a:endParaRPr lang="en-US" dirty="0"/>
          </a:p>
        </p:txBody>
      </p:sp>
      <p:sp>
        <p:nvSpPr>
          <p:cNvPr id="3" name="Content Placeholder 2"/>
          <p:cNvSpPr>
            <a:spLocks noGrp="1"/>
          </p:cNvSpPr>
          <p:nvPr>
            <p:ph idx="1"/>
          </p:nvPr>
        </p:nvSpPr>
        <p:spPr>
          <a:xfrm>
            <a:off x="989012" y="1449388"/>
            <a:ext cx="10515600" cy="4351338"/>
          </a:xfrm>
        </p:spPr>
        <p:txBody>
          <a:bodyPr>
            <a:normAutofit/>
          </a:bodyPr>
          <a:lstStyle/>
          <a:p>
            <a:r>
              <a:rPr lang="en-US" sz="3600" dirty="0" smtClean="0"/>
              <a:t> Low risk Thyroid </a:t>
            </a:r>
            <a:r>
              <a:rPr lang="en-US" sz="3600" dirty="0"/>
              <a:t>cancer </a:t>
            </a:r>
            <a:endParaRPr lang="en-US" sz="3600" dirty="0" smtClean="0"/>
          </a:p>
          <a:p>
            <a:pPr>
              <a:buFont typeface="Wingdings" panose="05000000000000000000" pitchFamily="2" charset="2"/>
              <a:buChar char="Ø"/>
            </a:pPr>
            <a:r>
              <a:rPr lang="en-US" sz="3600" dirty="0"/>
              <a:t> </a:t>
            </a:r>
            <a:r>
              <a:rPr lang="en-US" sz="3600" dirty="0" smtClean="0"/>
              <a:t>Benefits </a:t>
            </a:r>
            <a:r>
              <a:rPr lang="en-US" sz="3600" dirty="0"/>
              <a:t>of </a:t>
            </a:r>
            <a:r>
              <a:rPr lang="en-US" sz="3600" dirty="0" smtClean="0"/>
              <a:t>postoperative radioactive </a:t>
            </a:r>
            <a:r>
              <a:rPr lang="en-US" sz="3600" dirty="0"/>
              <a:t>iodine administration have not been </a:t>
            </a:r>
            <a:r>
              <a:rPr lang="en-US" sz="3600" dirty="0" smtClean="0"/>
              <a:t>clearly </a:t>
            </a:r>
            <a:r>
              <a:rPr lang="en-US" sz="3600" dirty="0"/>
              <a:t>established in terms </a:t>
            </a:r>
            <a:r>
              <a:rPr lang="en-US" sz="3600" dirty="0" smtClean="0"/>
              <a:t>of recurrence </a:t>
            </a:r>
            <a:r>
              <a:rPr lang="en-US" sz="3600" dirty="0"/>
              <a:t>and </a:t>
            </a:r>
            <a:r>
              <a:rPr lang="en-US" sz="3600" dirty="0" smtClean="0"/>
              <a:t>survival.</a:t>
            </a:r>
          </a:p>
          <a:p>
            <a:pPr>
              <a:buFont typeface="Wingdings" panose="05000000000000000000" pitchFamily="2" charset="2"/>
              <a:buChar char="Ø"/>
            </a:pPr>
            <a:r>
              <a:rPr lang="en-US" sz="3600" dirty="0" smtClean="0"/>
              <a:t>Radioactive </a:t>
            </a:r>
            <a:r>
              <a:rPr lang="en-US" sz="3600" dirty="0"/>
              <a:t>iodine should be used with great care </a:t>
            </a:r>
            <a:r>
              <a:rPr lang="en-US" sz="3600" dirty="0" smtClean="0"/>
              <a:t>to minimize harm.</a:t>
            </a:r>
            <a:endParaRPr lang="en-US" sz="3600" dirty="0"/>
          </a:p>
        </p:txBody>
      </p:sp>
    </p:spTree>
    <p:extLst>
      <p:ext uri="{BB962C8B-B14F-4D97-AF65-F5344CB8AC3E}">
        <p14:creationId xmlns:p14="http://schemas.microsoft.com/office/powerpoint/2010/main" val="257915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dirty="0"/>
          </a:p>
        </p:txBody>
      </p:sp>
      <p:sp>
        <p:nvSpPr>
          <p:cNvPr id="3" name="Content Placeholder 2"/>
          <p:cNvSpPr>
            <a:spLocks noGrp="1"/>
          </p:cNvSpPr>
          <p:nvPr>
            <p:ph idx="1"/>
          </p:nvPr>
        </p:nvSpPr>
        <p:spPr>
          <a:xfrm>
            <a:off x="887412" y="1701800"/>
            <a:ext cx="8915400" cy="3777622"/>
          </a:xfrm>
        </p:spPr>
        <p:txBody>
          <a:bodyPr>
            <a:normAutofit/>
          </a:bodyPr>
          <a:lstStyle/>
          <a:p>
            <a:pPr algn="just"/>
            <a:r>
              <a:rPr lang="en-US" sz="3600" dirty="0"/>
              <a:t>ESTIMABL1 was a </a:t>
            </a:r>
            <a:r>
              <a:rPr lang="en-US" sz="3600" dirty="0" smtClean="0"/>
              <a:t>randomized </a:t>
            </a:r>
            <a:r>
              <a:rPr lang="en-US" sz="3600" dirty="0"/>
              <a:t>phase 3 trial </a:t>
            </a:r>
            <a:r>
              <a:rPr lang="en-US" sz="3600" dirty="0" smtClean="0"/>
              <a:t>in patients </a:t>
            </a:r>
            <a:r>
              <a:rPr lang="en-US" sz="3600" dirty="0"/>
              <a:t>with low-risk thyroid cancer that </a:t>
            </a:r>
            <a:r>
              <a:rPr lang="en-US" sz="3600" dirty="0" smtClean="0"/>
              <a:t>compared four strategies </a:t>
            </a:r>
            <a:r>
              <a:rPr lang="en-US" sz="3600" dirty="0"/>
              <a:t>of postoperative radioactive </a:t>
            </a:r>
            <a:r>
              <a:rPr lang="en-US" sz="3600" dirty="0" smtClean="0"/>
              <a:t>iodine ablation.</a:t>
            </a:r>
          </a:p>
          <a:p>
            <a:endParaRPr lang="en-US" sz="3600" dirty="0"/>
          </a:p>
        </p:txBody>
      </p:sp>
    </p:spTree>
    <p:extLst>
      <p:ext uri="{BB962C8B-B14F-4D97-AF65-F5344CB8AC3E}">
        <p14:creationId xmlns:p14="http://schemas.microsoft.com/office/powerpoint/2010/main" val="3357697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Estimable 1 </a:t>
            </a:r>
            <a:endParaRPr lang="en-US" dirty="0"/>
          </a:p>
        </p:txBody>
      </p:sp>
      <p:sp>
        <p:nvSpPr>
          <p:cNvPr id="3" name="Content Placeholder 2"/>
          <p:cNvSpPr>
            <a:spLocks noGrp="1"/>
          </p:cNvSpPr>
          <p:nvPr>
            <p:ph idx="1"/>
          </p:nvPr>
        </p:nvSpPr>
        <p:spPr/>
        <p:txBody>
          <a:bodyPr>
            <a:noAutofit/>
          </a:bodyPr>
          <a:lstStyle/>
          <a:p>
            <a:r>
              <a:rPr lang="en-US" sz="2400" b="1" dirty="0"/>
              <a:t>At 6–10 months, thyroid ablation was </a:t>
            </a:r>
            <a:r>
              <a:rPr lang="en-US" sz="2400" b="1" dirty="0" smtClean="0"/>
              <a:t>complete in </a:t>
            </a:r>
            <a:r>
              <a:rPr lang="en-US" sz="2400" b="1" dirty="0"/>
              <a:t>631 (92%) of 684 </a:t>
            </a:r>
            <a:r>
              <a:rPr lang="en-US" sz="2400" b="1" dirty="0" smtClean="0"/>
              <a:t>patients.</a:t>
            </a:r>
          </a:p>
          <a:p>
            <a:pPr marL="0" indent="0">
              <a:buNone/>
            </a:pPr>
            <a:r>
              <a:rPr lang="en-US" sz="2400" b="1" dirty="0" smtClean="0"/>
              <a:t>Equivalent proportion obtained:</a:t>
            </a:r>
          </a:p>
          <a:p>
            <a:pPr>
              <a:buFont typeface="Wingdings" panose="05000000000000000000" pitchFamily="2" charset="2"/>
              <a:buChar char="Ø"/>
            </a:pPr>
            <a:r>
              <a:rPr lang="en-US" sz="2400" b="1" dirty="0" smtClean="0"/>
              <a:t> Between (</a:t>
            </a:r>
            <a:r>
              <a:rPr lang="en-US" sz="2400" b="1" dirty="0" err="1"/>
              <a:t>rhTSH</a:t>
            </a:r>
            <a:r>
              <a:rPr lang="en-US" sz="2400" b="1" dirty="0"/>
              <a:t>) </a:t>
            </a:r>
            <a:r>
              <a:rPr lang="en-US" sz="2400" b="1" dirty="0" smtClean="0"/>
              <a:t>administration and </a:t>
            </a:r>
            <a:r>
              <a:rPr lang="en-US" sz="2400" b="1" dirty="0" err="1" smtClean="0"/>
              <a:t>Levo</a:t>
            </a:r>
            <a:r>
              <a:rPr lang="en-US" sz="2400" b="1" dirty="0" smtClean="0"/>
              <a:t> off.</a:t>
            </a:r>
          </a:p>
          <a:p>
            <a:pPr>
              <a:buFont typeface="Wingdings" panose="05000000000000000000" pitchFamily="2" charset="2"/>
              <a:buChar char="Ø"/>
            </a:pPr>
            <a:r>
              <a:rPr lang="en-US" sz="2400" b="1" dirty="0" smtClean="0"/>
              <a:t>Between </a:t>
            </a:r>
            <a:r>
              <a:rPr lang="en-US" sz="2400" b="1" dirty="0"/>
              <a:t>patients </a:t>
            </a:r>
            <a:r>
              <a:rPr lang="en-US" sz="2400" b="1" dirty="0" smtClean="0"/>
              <a:t>given low-activity 30 </a:t>
            </a:r>
            <a:r>
              <a:rPr lang="en-US" sz="2400" b="1" dirty="0" err="1" smtClean="0"/>
              <a:t>mCi</a:t>
            </a:r>
            <a:r>
              <a:rPr lang="en-US" sz="2400" b="1" dirty="0" smtClean="0"/>
              <a:t> </a:t>
            </a:r>
            <a:r>
              <a:rPr lang="en-US" sz="2400" b="1" dirty="0"/>
              <a:t>or high-activity </a:t>
            </a:r>
            <a:r>
              <a:rPr lang="en-US" sz="2400" b="1" dirty="0" smtClean="0"/>
              <a:t>100 </a:t>
            </a:r>
            <a:r>
              <a:rPr lang="en-US" sz="2400" b="1" dirty="0" err="1" smtClean="0"/>
              <a:t>mCi</a:t>
            </a:r>
            <a:r>
              <a:rPr lang="en-US" sz="2400" b="1" dirty="0" smtClean="0"/>
              <a:t> </a:t>
            </a:r>
            <a:r>
              <a:rPr lang="en-US" sz="2400" b="1" dirty="0"/>
              <a:t>radioactive iodine</a:t>
            </a:r>
            <a:r>
              <a:rPr lang="en-US" sz="2400" b="1" dirty="0" smtClean="0"/>
              <a:t>.</a:t>
            </a:r>
          </a:p>
          <a:p>
            <a:pPr>
              <a:buFont typeface="Wingdings" panose="05000000000000000000" pitchFamily="2" charset="2"/>
              <a:buChar char="Ø"/>
            </a:pPr>
            <a:endParaRPr lang="en-US" sz="2400" b="1" dirty="0"/>
          </a:p>
          <a:p>
            <a:r>
              <a:rPr lang="en-US" sz="2400" b="1" dirty="0"/>
              <a:t>A UK </a:t>
            </a:r>
            <a:r>
              <a:rPr lang="en-US" sz="2400" b="1" dirty="0" smtClean="0"/>
              <a:t>study </a:t>
            </a:r>
            <a:r>
              <a:rPr lang="en-US" sz="2400" b="1" dirty="0"/>
              <a:t>with a </a:t>
            </a:r>
            <a:r>
              <a:rPr lang="en-US" sz="2400" b="1" dirty="0" smtClean="0"/>
              <a:t>similar design </a:t>
            </a:r>
            <a:r>
              <a:rPr lang="en-US" sz="2400" b="1" dirty="0"/>
              <a:t>led to similar conclusions.</a:t>
            </a:r>
          </a:p>
        </p:txBody>
      </p:sp>
    </p:spTree>
    <p:extLst>
      <p:ext uri="{BB962C8B-B14F-4D97-AF65-F5344CB8AC3E}">
        <p14:creationId xmlns:p14="http://schemas.microsoft.com/office/powerpoint/2010/main" val="299781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Estimable 1 (6-10month) </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The </a:t>
            </a:r>
            <a:r>
              <a:rPr lang="en-US" sz="4000" dirty="0"/>
              <a:t>use </a:t>
            </a:r>
            <a:r>
              <a:rPr lang="en-US" sz="4000" dirty="0" smtClean="0"/>
              <a:t>of </a:t>
            </a:r>
            <a:r>
              <a:rPr lang="en-US" sz="4000" dirty="0" err="1" smtClean="0"/>
              <a:t>rhTSH</a:t>
            </a:r>
            <a:r>
              <a:rPr lang="en-US" sz="4000" dirty="0" smtClean="0"/>
              <a:t> </a:t>
            </a:r>
            <a:r>
              <a:rPr lang="en-US" sz="4000" dirty="0"/>
              <a:t>and low-activity radioactive iodine </a:t>
            </a:r>
            <a:r>
              <a:rPr lang="en-US" sz="4000" dirty="0" smtClean="0"/>
              <a:t>is attractive </a:t>
            </a:r>
            <a:r>
              <a:rPr lang="en-US" sz="4000" dirty="0"/>
              <a:t>option for the postoperative ablation of </a:t>
            </a:r>
            <a:r>
              <a:rPr lang="en-US" sz="4000" dirty="0" smtClean="0"/>
              <a:t>patients </a:t>
            </a:r>
            <a:r>
              <a:rPr lang="en-US" sz="4000" dirty="0"/>
              <a:t>with low-risk thyroid </a:t>
            </a:r>
            <a:r>
              <a:rPr lang="en-US" sz="4000" dirty="0" smtClean="0"/>
              <a:t>cancer because </a:t>
            </a:r>
            <a:r>
              <a:rPr lang="en-US" sz="4000" dirty="0"/>
              <a:t>with this combination the whole </a:t>
            </a:r>
            <a:r>
              <a:rPr lang="en-US" sz="4000" dirty="0" smtClean="0"/>
              <a:t>body irradiation </a:t>
            </a:r>
            <a:r>
              <a:rPr lang="en-US" sz="4000" dirty="0"/>
              <a:t>is as low as possible and quality of life </a:t>
            </a:r>
            <a:r>
              <a:rPr lang="en-US" sz="4000" dirty="0" smtClean="0"/>
              <a:t>is maintained</a:t>
            </a:r>
            <a:endParaRPr lang="en-US" sz="4000" dirty="0"/>
          </a:p>
        </p:txBody>
      </p:sp>
    </p:spTree>
    <p:extLst>
      <p:ext uri="{BB962C8B-B14F-4D97-AF65-F5344CB8AC3E}">
        <p14:creationId xmlns:p14="http://schemas.microsoft.com/office/powerpoint/2010/main" val="377880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225" y="509810"/>
            <a:ext cx="8911687" cy="1280890"/>
          </a:xfrm>
        </p:spPr>
        <p:txBody>
          <a:bodyPr>
            <a:normAutofit fontScale="90000"/>
          </a:bodyPr>
          <a:lstStyle/>
          <a:p>
            <a:r>
              <a:rPr lang="en-US" b="1" dirty="0" smtClean="0"/>
              <a:t>Outcome after ablation in patients with low-risk thyroid  cancer (ESTIMABL1): 5-year follow-up</a:t>
            </a:r>
            <a:endParaRPr lang="en-US" dirty="0"/>
          </a:p>
        </p:txBody>
      </p:sp>
      <p:sp>
        <p:nvSpPr>
          <p:cNvPr id="3" name="Content Placeholder 2"/>
          <p:cNvSpPr>
            <a:spLocks noGrp="1"/>
          </p:cNvSpPr>
          <p:nvPr>
            <p:ph idx="1"/>
          </p:nvPr>
        </p:nvSpPr>
        <p:spPr>
          <a:xfrm>
            <a:off x="1979612" y="2298700"/>
            <a:ext cx="8915400" cy="3777622"/>
          </a:xfrm>
        </p:spPr>
        <p:txBody>
          <a:bodyPr>
            <a:normAutofit/>
          </a:bodyPr>
          <a:lstStyle/>
          <a:p>
            <a:r>
              <a:rPr lang="en-US" sz="3200" dirty="0"/>
              <a:t>In this study, we report outcomes in </a:t>
            </a:r>
            <a:r>
              <a:rPr lang="en-US" sz="3200" dirty="0" smtClean="0"/>
              <a:t>these patients </a:t>
            </a:r>
            <a:r>
              <a:rPr lang="en-US" sz="3200" dirty="0"/>
              <a:t>after a median follow-up of </a:t>
            </a:r>
            <a:r>
              <a:rPr lang="en-US" sz="3200" dirty="0" smtClean="0"/>
              <a:t>5 </a:t>
            </a:r>
            <a:r>
              <a:rPr lang="en-US" sz="3200" dirty="0"/>
              <a:t>years </a:t>
            </a:r>
            <a:r>
              <a:rPr lang="en-US" sz="3200" dirty="0" smtClean="0"/>
              <a:t>.</a:t>
            </a:r>
            <a:endParaRPr lang="en-US" sz="3200" dirty="0"/>
          </a:p>
        </p:txBody>
      </p:sp>
    </p:spTree>
    <p:extLst>
      <p:ext uri="{BB962C8B-B14F-4D97-AF65-F5344CB8AC3E}">
        <p14:creationId xmlns:p14="http://schemas.microsoft.com/office/powerpoint/2010/main" val="1110175973"/>
      </p:ext>
    </p:extLst>
  </p:cSld>
  <p:clrMapOvr>
    <a:masterClrMapping/>
  </p:clrMapOvr>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334</TotalTime>
  <Words>780</Words>
  <Application>Microsoft Office PowerPoint</Application>
  <PresentationFormat>Widescreen</PresentationFormat>
  <Paragraphs>76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Century Gothic</vt:lpstr>
      <vt:lpstr>Wingdings</vt:lpstr>
      <vt:lpstr>Wingdings 3</vt:lpstr>
      <vt:lpstr>Wisp</vt:lpstr>
      <vt:lpstr>PowerPoint Presentation</vt:lpstr>
      <vt:lpstr>RAI in low risk DTC  </vt:lpstr>
      <vt:lpstr>Outcome after ablation in patients with low-risk thyroid  cancer (ESTIMABL1): 5-year follow-up results of a randomized, phase 3, equivalence trial</vt:lpstr>
      <vt:lpstr>Introduction</vt:lpstr>
      <vt:lpstr>Introduction</vt:lpstr>
      <vt:lpstr>Introduction</vt:lpstr>
      <vt:lpstr>Estimable 1 </vt:lpstr>
      <vt:lpstr>Result of Estimable 1 (6-10month) </vt:lpstr>
      <vt:lpstr>Outcome after ablation in patients with low-risk thyroid  cancer (ESTIMABL1): 5-year follow-up</vt:lpstr>
      <vt:lpstr>Methods Study design and participants</vt:lpstr>
      <vt:lpstr>Methods</vt:lpstr>
      <vt:lpstr>Methods</vt:lpstr>
      <vt:lpstr>PowerPoint Presentation</vt:lpstr>
      <vt:lpstr>Methods</vt:lpstr>
      <vt:lpstr>Findings</vt:lpstr>
      <vt:lpstr>Discussion:</vt:lpstr>
      <vt:lpstr>Discussion:</vt:lpstr>
      <vt:lpstr>Discussion:</vt:lpstr>
      <vt:lpstr>Discussion:</vt:lpstr>
      <vt:lpstr>PowerPoint Presentation</vt:lpstr>
      <vt:lpstr>PowerPoint Presentation</vt:lpstr>
      <vt:lpstr>Conclusion: </vt:lpstr>
      <vt:lpstr>Estimabl II low risk DTC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PTC, FTC and Hurthle cell carcinoma RAI</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Windows User</cp:lastModifiedBy>
  <cp:revision>39</cp:revision>
  <dcterms:created xsi:type="dcterms:W3CDTF">2018-12-22T06:02:00Z</dcterms:created>
  <dcterms:modified xsi:type="dcterms:W3CDTF">2018-12-30T16:01:11Z</dcterms:modified>
</cp:coreProperties>
</file>