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 id="2147483702" r:id="rId2"/>
  </p:sldMasterIdLst>
  <p:notesMasterIdLst>
    <p:notesMasterId r:id="rId89"/>
  </p:notesMasterIdLst>
  <p:sldIdLst>
    <p:sldId id="256" r:id="rId3"/>
    <p:sldId id="263" r:id="rId4"/>
    <p:sldId id="264" r:id="rId5"/>
    <p:sldId id="269" r:id="rId6"/>
    <p:sldId id="303" r:id="rId7"/>
    <p:sldId id="304" r:id="rId8"/>
    <p:sldId id="319" r:id="rId9"/>
    <p:sldId id="320" r:id="rId10"/>
    <p:sldId id="349" r:id="rId11"/>
    <p:sldId id="321" r:id="rId12"/>
    <p:sldId id="322" r:id="rId13"/>
    <p:sldId id="305" r:id="rId14"/>
    <p:sldId id="306" r:id="rId15"/>
    <p:sldId id="323" r:id="rId16"/>
    <p:sldId id="307" r:id="rId17"/>
    <p:sldId id="308" r:id="rId18"/>
    <p:sldId id="324" r:id="rId19"/>
    <p:sldId id="333" r:id="rId20"/>
    <p:sldId id="325" r:id="rId21"/>
    <p:sldId id="326" r:id="rId22"/>
    <p:sldId id="327" r:id="rId23"/>
    <p:sldId id="359" r:id="rId24"/>
    <p:sldId id="309" r:id="rId25"/>
    <p:sldId id="310" r:id="rId26"/>
    <p:sldId id="311" r:id="rId27"/>
    <p:sldId id="312" r:id="rId28"/>
    <p:sldId id="313" r:id="rId29"/>
    <p:sldId id="314" r:id="rId30"/>
    <p:sldId id="315" r:id="rId31"/>
    <p:sldId id="317" r:id="rId32"/>
    <p:sldId id="293" r:id="rId33"/>
    <p:sldId id="294" r:id="rId34"/>
    <p:sldId id="358" r:id="rId35"/>
    <p:sldId id="334" r:id="rId36"/>
    <p:sldId id="328" r:id="rId37"/>
    <p:sldId id="329" r:id="rId38"/>
    <p:sldId id="331" r:id="rId39"/>
    <p:sldId id="330" r:id="rId40"/>
    <p:sldId id="335" r:id="rId41"/>
    <p:sldId id="295" r:id="rId42"/>
    <p:sldId id="296" r:id="rId43"/>
    <p:sldId id="297" r:id="rId44"/>
    <p:sldId id="298" r:id="rId45"/>
    <p:sldId id="299" r:id="rId46"/>
    <p:sldId id="300" r:id="rId47"/>
    <p:sldId id="301" r:id="rId48"/>
    <p:sldId id="302" r:id="rId49"/>
    <p:sldId id="332" r:id="rId50"/>
    <p:sldId id="258" r:id="rId51"/>
    <p:sldId id="279" r:id="rId52"/>
    <p:sldId id="275" r:id="rId53"/>
    <p:sldId id="277" r:id="rId54"/>
    <p:sldId id="280" r:id="rId55"/>
    <p:sldId id="281" r:id="rId56"/>
    <p:sldId id="282" r:id="rId57"/>
    <p:sldId id="283" r:id="rId58"/>
    <p:sldId id="284" r:id="rId59"/>
    <p:sldId id="286" r:id="rId60"/>
    <p:sldId id="285" r:id="rId61"/>
    <p:sldId id="287" r:id="rId62"/>
    <p:sldId id="288" r:id="rId63"/>
    <p:sldId id="289" r:id="rId64"/>
    <p:sldId id="290" r:id="rId65"/>
    <p:sldId id="291" r:id="rId66"/>
    <p:sldId id="292" r:id="rId67"/>
    <p:sldId id="345" r:id="rId68"/>
    <p:sldId id="346" r:id="rId69"/>
    <p:sldId id="347" r:id="rId70"/>
    <p:sldId id="348" r:id="rId71"/>
    <p:sldId id="337" r:id="rId72"/>
    <p:sldId id="336" r:id="rId73"/>
    <p:sldId id="338" r:id="rId74"/>
    <p:sldId id="339" r:id="rId75"/>
    <p:sldId id="340" r:id="rId76"/>
    <p:sldId id="341" r:id="rId77"/>
    <p:sldId id="342" r:id="rId78"/>
    <p:sldId id="343" r:id="rId79"/>
    <p:sldId id="350" r:id="rId80"/>
    <p:sldId id="360" r:id="rId81"/>
    <p:sldId id="351" r:id="rId82"/>
    <p:sldId id="344" r:id="rId83"/>
    <p:sldId id="352" r:id="rId84"/>
    <p:sldId id="353" r:id="rId85"/>
    <p:sldId id="354" r:id="rId86"/>
    <p:sldId id="355" r:id="rId87"/>
    <p:sldId id="356"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1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4" d="100"/>
          <a:sy n="74" d="100"/>
        </p:scale>
        <p:origin x="5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3CCEA-5F99-42DE-B7AC-922852D2E573}" type="datetimeFigureOut">
              <a:rPr lang="en-US" smtClean="0"/>
              <a:t>12/23/2018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0C5AA-FDEE-4C02-9F6A-81FC9C277C76}" type="slidenum">
              <a:rPr lang="en-US" smtClean="0"/>
              <a:t>‹#›</a:t>
            </a:fld>
            <a:endParaRPr lang="en-US"/>
          </a:p>
        </p:txBody>
      </p:sp>
    </p:spTree>
    <p:extLst>
      <p:ext uri="{BB962C8B-B14F-4D97-AF65-F5344CB8AC3E}">
        <p14:creationId xmlns:p14="http://schemas.microsoft.com/office/powerpoint/2010/main" val="3651478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hangingPunct="0">
              <a:lnSpc>
                <a:spcPct val="93000"/>
              </a:lnSpc>
              <a:spcBef>
                <a:spcPct val="0"/>
              </a:spcBef>
              <a:spcAft>
                <a:spcPct val="0"/>
              </a:spcAft>
              <a:buClr>
                <a:srgbClr val="000000"/>
              </a:buClr>
              <a:buSzPct val="45000"/>
              <a:buFont typeface="Wingdings" panose="05000000000000000000" pitchFamily="2" charset="2"/>
              <a:buNone/>
            </a:pPr>
            <a:endParaRPr lang="en-US" sz="2400" smtClean="0">
              <a:solidFill>
                <a:srgbClr val="000000"/>
              </a:solidFill>
              <a:latin typeface="Times New Roman" panose="02020603050405020304" pitchFamily="18" charset="0"/>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atin typeface="Arial" panose="020B0604020202020204" pitchFamily="34" charset="0"/>
                <a:ea typeface="msgothic" charset="0"/>
                <a:cs typeface="msgothic" charset="0"/>
              </a:rPr>
              <a:t>Glucose-lowering medication in type 2 diabetes: overall approach. CV, cardiovascular; DPP-4i, dipeptidyl peptidase 4 inhibitor; GLP-1 RA, glucagon-like peptide 1 receptor agonist; SGLT2i, SGLT2 inhibitor; SU, sulfonylurea.</a:t>
            </a:r>
          </a:p>
        </p:txBody>
      </p:sp>
    </p:spTree>
    <p:extLst>
      <p:ext uri="{BB962C8B-B14F-4D97-AF65-F5344CB8AC3E}">
        <p14:creationId xmlns:p14="http://schemas.microsoft.com/office/powerpoint/2010/main" val="50354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81" y="1121879"/>
            <a:ext cx="9143040" cy="2387771"/>
          </a:xfrm>
        </p:spPr>
        <p:txBody>
          <a:bodyPr anchor="b"/>
          <a:lstStyle>
            <a:lvl1pPr algn="ctr">
              <a:defRPr sz="5443"/>
            </a:lvl1pPr>
          </a:lstStyle>
          <a:p>
            <a:r>
              <a:rPr lang="en-US" smtClean="0"/>
              <a:t>Click to edit Master title style</a:t>
            </a:r>
            <a:endParaRPr lang="en-US"/>
          </a:p>
        </p:txBody>
      </p:sp>
      <p:sp>
        <p:nvSpPr>
          <p:cNvPr id="3" name="Subtitle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smtClean="0"/>
              <a:t>Click to edit Master subtitle style</a:t>
            </a:r>
            <a:endParaRPr lang="en-US"/>
          </a:p>
        </p:txBody>
      </p:sp>
    </p:spTree>
    <p:extLst>
      <p:ext uri="{BB962C8B-B14F-4D97-AF65-F5344CB8AC3E}">
        <p14:creationId xmlns:p14="http://schemas.microsoft.com/office/powerpoint/2010/main" val="2514091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355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1440" y="568860"/>
            <a:ext cx="2601601"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721" y="568860"/>
            <a:ext cx="76224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6617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38449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58515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62464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34209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12/23/2018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6152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12/23/2018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20727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12/23/2018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93335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02298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8113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03041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62680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55436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686804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20261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578260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0232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50063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361" y="1709460"/>
            <a:ext cx="10515839" cy="2852939"/>
          </a:xfrm>
        </p:spPr>
        <p:txBody>
          <a:bodyPr anchor="b"/>
          <a:lstStyle>
            <a:lvl1pPr>
              <a:defRPr sz="5443"/>
            </a:lvl1pPr>
          </a:lstStyle>
          <a:p>
            <a:r>
              <a:rPr lang="en-US" smtClean="0"/>
              <a:t>Click to edit Master title style</a:t>
            </a:r>
            <a:endParaRPr lang="en-US"/>
          </a:p>
        </p:txBody>
      </p:sp>
      <p:sp>
        <p:nvSpPr>
          <p:cNvPr id="3" name="Text Placeholder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en-US" smtClean="0"/>
              <a:t>Click to edit Master text styles</a:t>
            </a:r>
          </a:p>
        </p:txBody>
      </p:sp>
    </p:spTree>
    <p:extLst>
      <p:ext uri="{BB962C8B-B14F-4D97-AF65-F5344CB8AC3E}">
        <p14:creationId xmlns:p14="http://schemas.microsoft.com/office/powerpoint/2010/main" val="3367609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721" y="1906761"/>
            <a:ext cx="511104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0080" y="1906761"/>
            <a:ext cx="5112961"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3153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041" y="365798"/>
            <a:ext cx="10515839" cy="132493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smtClean="0"/>
              <a:t>Click to edit Master text styles</a:t>
            </a:r>
          </a:p>
        </p:txBody>
      </p:sp>
      <p:sp>
        <p:nvSpPr>
          <p:cNvPr id="4" name="Content Placeholder 3"/>
          <p:cNvSpPr>
            <a:spLocks noGrp="1"/>
          </p:cNvSpPr>
          <p:nvPr>
            <p:ph sz="half" idx="2"/>
          </p:nvPr>
        </p:nvSpPr>
        <p:spPr>
          <a:xfrm>
            <a:off x="839041" y="2504424"/>
            <a:ext cx="5159039"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smtClean="0"/>
              <a:t>Click to edit Master text styles</a:t>
            </a:r>
          </a:p>
        </p:txBody>
      </p:sp>
      <p:sp>
        <p:nvSpPr>
          <p:cNvPr id="6" name="Content Placeholder 5"/>
          <p:cNvSpPr>
            <a:spLocks noGrp="1"/>
          </p:cNvSpPr>
          <p:nvPr>
            <p:ph sz="quarter" idx="4"/>
          </p:nvPr>
        </p:nvSpPr>
        <p:spPr>
          <a:xfrm>
            <a:off x="6172801" y="2504424"/>
            <a:ext cx="5182079"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2992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4407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815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528"/>
            <a:ext cx="3932160" cy="1601448"/>
          </a:xfrm>
        </p:spPr>
        <p:txBody>
          <a:bodyPr anchor="b"/>
          <a:lstStyle>
            <a:lvl1pPr>
              <a:defRPr sz="2903"/>
            </a:lvl1pPr>
          </a:lstStyle>
          <a:p>
            <a:r>
              <a:rPr lang="en-US" smtClean="0"/>
              <a:t>Click to edit Master title style</a:t>
            </a:r>
            <a:endParaRPr lang="en-US"/>
          </a:p>
        </p:txBody>
      </p:sp>
      <p:sp>
        <p:nvSpPr>
          <p:cNvPr id="3" name="Content Placeholder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en-US" smtClean="0"/>
              <a:t>Click to edit Master text styles</a:t>
            </a:r>
          </a:p>
        </p:txBody>
      </p:sp>
    </p:spTree>
    <p:extLst>
      <p:ext uri="{BB962C8B-B14F-4D97-AF65-F5344CB8AC3E}">
        <p14:creationId xmlns:p14="http://schemas.microsoft.com/office/powerpoint/2010/main" val="523916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528"/>
            <a:ext cx="3932160" cy="1601448"/>
          </a:xfrm>
        </p:spPr>
        <p:txBody>
          <a:bodyPr anchor="b"/>
          <a:lstStyle>
            <a:lvl1pPr>
              <a:defRPr sz="2903"/>
            </a:lvl1pPr>
          </a:lstStyle>
          <a:p>
            <a:r>
              <a:rPr lang="en-US" smtClean="0"/>
              <a:t>Click to edit Master title style</a:t>
            </a:r>
            <a:endParaRPr lang="en-US"/>
          </a:p>
        </p:txBody>
      </p:sp>
      <p:sp>
        <p:nvSpPr>
          <p:cNvPr id="3" name="Picture Placeholder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endParaRPr lang="en-US"/>
          </a:p>
        </p:txBody>
      </p:sp>
      <p:sp>
        <p:nvSpPr>
          <p:cNvPr id="4" name="Text Placeholder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en-US" smtClean="0"/>
              <a:t>Click to edit Master text styles</a:t>
            </a:r>
          </a:p>
        </p:txBody>
      </p:sp>
    </p:spTree>
    <p:extLst>
      <p:ext uri="{BB962C8B-B14F-4D97-AF65-F5344CB8AC3E}">
        <p14:creationId xmlns:p14="http://schemas.microsoft.com/office/powerpoint/2010/main" val="621026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4720" y="568861"/>
            <a:ext cx="10408321"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894720" y="1906761"/>
            <a:ext cx="10408321"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16399922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kern="1200">
          <a:solidFill>
            <a:srgbClr val="000000"/>
          </a:solidFill>
          <a:latin typeface="+mj-lt"/>
          <a:ea typeface="+mj-ea"/>
          <a:cs typeface="+mj-cs"/>
        </a:defRPr>
      </a:lvl1pPr>
      <a:lvl2pPr marL="391729"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2pPr>
      <a:lvl3pPr marL="587593"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3pPr>
      <a:lvl4pPr marL="783458"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4pPr>
      <a:lvl5pPr marL="979322"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5pPr>
      <a:lvl6pPr marL="1394094"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6pPr>
      <a:lvl7pPr marL="1808866"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7pPr>
      <a:lvl8pPr marL="2223638"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8pPr>
      <a:lvl9pPr marL="2638410"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9pPr>
    </p:titleStyle>
    <p:bodyStyle>
      <a:lvl1pPr marL="391729" indent="-293797" algn="l" defTabSz="414772" rtl="0" fontAlgn="base" hangingPunct="0">
        <a:lnSpc>
          <a:spcPct val="93000"/>
        </a:lnSpc>
        <a:spcBef>
          <a:spcPct val="0"/>
        </a:spcBef>
        <a:spcAft>
          <a:spcPts val="806"/>
        </a:spcAft>
        <a:buClr>
          <a:srgbClr val="000000"/>
        </a:buClr>
        <a:buSzPct val="100000"/>
        <a:buFont typeface="Arial" panose="020B0604020202020204" pitchFamily="34" charset="0"/>
        <a:buChar char="•"/>
        <a:defRPr sz="1814" kern="1200">
          <a:solidFill>
            <a:srgbClr val="000000"/>
          </a:solidFill>
          <a:latin typeface="+mn-lt"/>
          <a:ea typeface="+mn-ea"/>
          <a:cs typeface="+mn-cs"/>
        </a:defRPr>
      </a:lvl1pPr>
      <a:lvl2pPr marL="783458" indent="-260673" algn="l" defTabSz="414772" rtl="0" fontAlgn="base" hangingPunct="0">
        <a:lnSpc>
          <a:spcPct val="93000"/>
        </a:lnSpc>
        <a:spcBef>
          <a:spcPct val="0"/>
        </a:spcBef>
        <a:spcAft>
          <a:spcPts val="1032"/>
        </a:spcAft>
        <a:buClr>
          <a:srgbClr val="000000"/>
        </a:buClr>
        <a:buSzPct val="75000"/>
        <a:buFont typeface="Symbol" panose="05050102010706020507" pitchFamily="18" charset="2"/>
        <a:buChar char=""/>
        <a:defRPr sz="2359" kern="1200">
          <a:solidFill>
            <a:srgbClr val="000000"/>
          </a:solidFill>
          <a:latin typeface="+mn-lt"/>
          <a:ea typeface="+mn-ea"/>
          <a:cs typeface="+mn-cs"/>
        </a:defRPr>
      </a:lvl2pPr>
      <a:lvl3pPr marL="1175187" indent="-195864" algn="l" defTabSz="414772" rtl="0" fontAlgn="base" hangingPunct="0">
        <a:lnSpc>
          <a:spcPct val="93000"/>
        </a:lnSpc>
        <a:spcBef>
          <a:spcPct val="0"/>
        </a:spcBef>
        <a:spcAft>
          <a:spcPts val="771"/>
        </a:spcAft>
        <a:buClr>
          <a:srgbClr val="000000"/>
        </a:buClr>
        <a:buSzPct val="45000"/>
        <a:buFont typeface="Wingdings" panose="05000000000000000000" pitchFamily="2" charset="2"/>
        <a:buChar char=""/>
        <a:defRPr sz="2177" kern="1200">
          <a:solidFill>
            <a:srgbClr val="000000"/>
          </a:solidFill>
          <a:latin typeface="+mn-lt"/>
          <a:ea typeface="+mn-ea"/>
          <a:cs typeface="+mn-cs"/>
        </a:defRPr>
      </a:lvl3pPr>
      <a:lvl4pPr marL="1566916" indent="-195864" algn="l" defTabSz="414772" rtl="0" fontAlgn="base" hangingPunct="0">
        <a:lnSpc>
          <a:spcPct val="93000"/>
        </a:lnSpc>
        <a:spcBef>
          <a:spcPct val="0"/>
        </a:spcBef>
        <a:spcAft>
          <a:spcPts val="522"/>
        </a:spcAft>
        <a:buClr>
          <a:srgbClr val="000000"/>
        </a:buClr>
        <a:buSzPct val="75000"/>
        <a:buFont typeface="Symbol" panose="05050102010706020507" pitchFamily="18" charset="2"/>
        <a:buChar char=""/>
        <a:defRPr sz="1814" kern="1200">
          <a:solidFill>
            <a:srgbClr val="000000"/>
          </a:solidFill>
          <a:latin typeface="+mn-lt"/>
          <a:ea typeface="+mn-ea"/>
          <a:cs typeface="+mn-cs"/>
        </a:defRPr>
      </a:lvl4pPr>
      <a:lvl5pPr marL="1958645" indent="-195864" algn="l" defTabSz="414772" rtl="0" fontAlgn="base" hangingPunct="0">
        <a:lnSpc>
          <a:spcPct val="93000"/>
        </a:lnSpc>
        <a:spcBef>
          <a:spcPct val="0"/>
        </a:spcBef>
        <a:spcAft>
          <a:spcPts val="261"/>
        </a:spcAft>
        <a:buClr>
          <a:srgbClr val="000000"/>
        </a:buClr>
        <a:buSzPct val="45000"/>
        <a:buFont typeface="Wingdings" panose="05000000000000000000" pitchFamily="2" charset="2"/>
        <a:buChar char=""/>
        <a:defRPr sz="1814"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12/23/2018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436553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doi.org/10.2337/dci18-0033"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hyperlink" Target="https://doi.org/10.2337/dc19-srev" TargetMode="Externa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62703" y="2566911"/>
            <a:ext cx="11202346" cy="2689509"/>
          </a:xfrm>
        </p:spPr>
        <p:txBody>
          <a:bodyPr>
            <a:normAutofit fontScale="90000"/>
          </a:bodyPr>
          <a:lstStyle/>
          <a:p>
            <a:pPr algn="ctr"/>
            <a:r>
              <a:rPr lang="en-US" sz="3200" dirty="0">
                <a:solidFill>
                  <a:srgbClr val="FF0000"/>
                </a:solidFill>
                <a:latin typeface="Algerian" panose="04020705040A02060702" pitchFamily="82" charset="0"/>
              </a:rPr>
              <a:t>Management of </a:t>
            </a:r>
            <a:r>
              <a:rPr lang="en-US" sz="3200" dirty="0" smtClean="0">
                <a:solidFill>
                  <a:srgbClr val="FF0000"/>
                </a:solidFill>
                <a:latin typeface="Algerian" panose="04020705040A02060702" pitchFamily="82" charset="0"/>
              </a:rPr>
              <a:t>Hyperglycemia in </a:t>
            </a:r>
            <a:r>
              <a:rPr lang="en-US" sz="3200" dirty="0">
                <a:solidFill>
                  <a:srgbClr val="FF0000"/>
                </a:solidFill>
                <a:latin typeface="Algerian" panose="04020705040A02060702" pitchFamily="82" charset="0"/>
              </a:rPr>
              <a:t>Type 2 Diabetes, </a:t>
            </a:r>
            <a:r>
              <a:rPr lang="en-US" sz="2800" dirty="0">
                <a:solidFill>
                  <a:schemeClr val="bg1"/>
                </a:solidFill>
                <a:latin typeface="Algerian" panose="04020705040A02060702" pitchFamily="82" charset="0"/>
              </a:rPr>
              <a:t>2018</a:t>
            </a:r>
            <a:r>
              <a:rPr lang="en-US" sz="2800" dirty="0" smtClean="0">
                <a:solidFill>
                  <a:schemeClr val="bg1"/>
                </a:solidFill>
                <a:latin typeface="Algerian" panose="04020705040A02060702" pitchFamily="82" charset="0"/>
              </a:rPr>
              <a:t>.</a:t>
            </a:r>
            <a:br>
              <a:rPr lang="en-US" sz="2800" dirty="0" smtClean="0">
                <a:solidFill>
                  <a:schemeClr val="bg1"/>
                </a:solidFill>
                <a:latin typeface="Algerian" panose="04020705040A02060702" pitchFamily="82" charset="0"/>
              </a:rPr>
            </a:br>
            <a:r>
              <a:rPr lang="en-US" sz="2800" dirty="0" smtClean="0">
                <a:solidFill>
                  <a:schemeClr val="tx1"/>
                </a:solidFill>
                <a:latin typeface="Algerian" panose="04020705040A02060702" pitchFamily="82" charset="0"/>
              </a:rPr>
              <a:t/>
            </a:r>
            <a:br>
              <a:rPr lang="en-US" sz="2800" dirty="0" smtClean="0">
                <a:solidFill>
                  <a:schemeClr val="tx1"/>
                </a:solidFill>
                <a:latin typeface="Algerian" panose="04020705040A02060702" pitchFamily="82" charset="0"/>
              </a:rPr>
            </a:br>
            <a:r>
              <a:rPr lang="en-US" sz="2700" dirty="0" smtClean="0">
                <a:solidFill>
                  <a:schemeClr val="tx1"/>
                </a:solidFill>
              </a:rPr>
              <a:t> A </a:t>
            </a:r>
            <a:r>
              <a:rPr lang="en-US" sz="2700" dirty="0">
                <a:solidFill>
                  <a:schemeClr val="tx1"/>
                </a:solidFill>
              </a:rPr>
              <a:t>Consensus Report by </a:t>
            </a:r>
            <a:r>
              <a:rPr lang="en-US" sz="2700" dirty="0" smtClean="0">
                <a:solidFill>
                  <a:schemeClr val="tx1"/>
                </a:solidFill>
              </a:rPr>
              <a:t>the American </a:t>
            </a:r>
            <a:r>
              <a:rPr lang="en-US" sz="2700" dirty="0">
                <a:solidFill>
                  <a:schemeClr val="tx1"/>
                </a:solidFill>
              </a:rPr>
              <a:t>Diabetes </a:t>
            </a:r>
            <a:r>
              <a:rPr lang="en-US" sz="2700" dirty="0" smtClean="0">
                <a:solidFill>
                  <a:schemeClr val="tx1"/>
                </a:solidFill>
              </a:rPr>
              <a:t>Association </a:t>
            </a:r>
            <a:r>
              <a:rPr lang="en-US" sz="3100" b="1" dirty="0" smtClean="0">
                <a:solidFill>
                  <a:srgbClr val="FF0000"/>
                </a:solidFill>
              </a:rPr>
              <a:t>(</a:t>
            </a:r>
            <a:r>
              <a:rPr lang="en-US" sz="3100" b="1" dirty="0">
                <a:solidFill>
                  <a:srgbClr val="FF0000"/>
                </a:solidFill>
              </a:rPr>
              <a:t>ADA</a:t>
            </a:r>
            <a:r>
              <a:rPr lang="en-US" sz="3100" b="1" dirty="0" smtClean="0">
                <a:solidFill>
                  <a:srgbClr val="FF0000"/>
                </a:solidFill>
              </a:rPr>
              <a:t>)</a:t>
            </a:r>
            <a:br>
              <a:rPr lang="en-US" sz="3100" b="1" dirty="0" smtClean="0">
                <a:solidFill>
                  <a:srgbClr val="FF0000"/>
                </a:solidFill>
              </a:rPr>
            </a:br>
            <a:r>
              <a:rPr lang="en-US" sz="3100" b="1" dirty="0" smtClean="0">
                <a:solidFill>
                  <a:srgbClr val="FF0000"/>
                </a:solidFill>
              </a:rPr>
              <a:t> </a:t>
            </a:r>
            <a:r>
              <a:rPr lang="en-US" sz="2700" dirty="0">
                <a:solidFill>
                  <a:schemeClr val="tx1"/>
                </a:solidFill>
              </a:rPr>
              <a:t>and </a:t>
            </a:r>
            <a:r>
              <a:rPr lang="en-US" sz="3100" dirty="0" smtClean="0">
                <a:solidFill>
                  <a:schemeClr val="tx1"/>
                </a:solidFill>
              </a:rPr>
              <a:t/>
            </a:r>
            <a:br>
              <a:rPr lang="en-US" sz="3100" dirty="0" smtClean="0">
                <a:solidFill>
                  <a:schemeClr val="tx1"/>
                </a:solidFill>
              </a:rPr>
            </a:br>
            <a:r>
              <a:rPr lang="en-US" sz="2700" dirty="0" smtClean="0">
                <a:solidFill>
                  <a:schemeClr val="tx1"/>
                </a:solidFill>
              </a:rPr>
              <a:t>the </a:t>
            </a:r>
            <a:r>
              <a:rPr lang="en-US" sz="2700" dirty="0">
                <a:solidFill>
                  <a:schemeClr val="tx1"/>
                </a:solidFill>
              </a:rPr>
              <a:t>European </a:t>
            </a:r>
            <a:r>
              <a:rPr lang="en-US" sz="2700" dirty="0" smtClean="0">
                <a:solidFill>
                  <a:schemeClr val="tx1"/>
                </a:solidFill>
              </a:rPr>
              <a:t>Association for </a:t>
            </a:r>
            <a:r>
              <a:rPr lang="en-US" sz="2700" dirty="0">
                <a:solidFill>
                  <a:schemeClr val="tx1"/>
                </a:solidFill>
              </a:rPr>
              <a:t>the Study of Diabetes </a:t>
            </a:r>
            <a:r>
              <a:rPr lang="en-US" sz="3100" b="1" dirty="0">
                <a:solidFill>
                  <a:srgbClr val="FF0000"/>
                </a:solidFill>
              </a:rPr>
              <a:t>(EASD</a:t>
            </a:r>
            <a:r>
              <a:rPr lang="en-US" sz="3100" b="1" dirty="0" smtClean="0">
                <a:solidFill>
                  <a:srgbClr val="FF0000"/>
                </a:solidFill>
              </a:rPr>
              <a:t>)</a:t>
            </a:r>
            <a:br>
              <a:rPr lang="en-US" sz="3100" b="1" dirty="0" smtClean="0">
                <a:solidFill>
                  <a:srgbClr val="FF0000"/>
                </a:solidFill>
              </a:rPr>
            </a:br>
            <a:r>
              <a:rPr lang="en-US" sz="2200" dirty="0">
                <a:hlinkClick r:id="rId2"/>
              </a:rPr>
              <a:t>https://</a:t>
            </a:r>
            <a:r>
              <a:rPr lang="en-US" sz="2200" dirty="0" smtClean="0">
                <a:hlinkClick r:id="rId2"/>
              </a:rPr>
              <a:t>doi.org/10.2337/dci18-0033</a:t>
            </a:r>
            <a:r>
              <a:rPr lang="en-US" sz="2200" dirty="0" smtClean="0"/>
              <a:t/>
            </a:r>
            <a:br>
              <a:rPr lang="en-US" sz="2200" dirty="0" smtClean="0"/>
            </a:br>
            <a:r>
              <a:rPr lang="en-US" sz="2200" dirty="0" smtClean="0">
                <a:solidFill>
                  <a:schemeClr val="tx1"/>
                </a:solidFill>
              </a:rPr>
              <a:t>&amp; </a:t>
            </a:r>
            <a:r>
              <a:rPr lang="en-US" sz="2200" dirty="0" smtClean="0"/>
              <a:t/>
            </a:r>
            <a:br>
              <a:rPr lang="en-US" sz="2200" dirty="0" smtClean="0"/>
            </a:br>
            <a:r>
              <a:rPr lang="en-US" sz="4900" dirty="0" smtClean="0">
                <a:solidFill>
                  <a:schemeClr val="tx1"/>
                </a:solidFill>
              </a:rPr>
              <a:t>ADA  guideline - 2019</a:t>
            </a:r>
            <a:endParaRPr lang="en-US" sz="15300" b="1" dirty="0">
              <a:solidFill>
                <a:schemeClr val="tx1"/>
              </a:solidFill>
            </a:endParaRPr>
          </a:p>
        </p:txBody>
      </p:sp>
      <p:sp>
        <p:nvSpPr>
          <p:cNvPr id="3" name="Subtitle 2"/>
          <p:cNvSpPr>
            <a:spLocks noGrp="1"/>
          </p:cNvSpPr>
          <p:nvPr>
            <p:ph type="subTitle" idx="1"/>
          </p:nvPr>
        </p:nvSpPr>
        <p:spPr>
          <a:xfrm rot="21420000">
            <a:off x="2570041" y="5462431"/>
            <a:ext cx="9755187" cy="1089898"/>
          </a:xfrm>
        </p:spPr>
        <p:txBody>
          <a:bodyPr>
            <a:normAutofit/>
          </a:bodyPr>
          <a:lstStyle/>
          <a:p>
            <a:pPr algn="l"/>
            <a:r>
              <a:rPr lang="en-US" dirty="0" smtClean="0">
                <a:solidFill>
                  <a:schemeClr val="tx1">
                    <a:lumMod val="85000"/>
                    <a:lumOff val="15000"/>
                  </a:schemeClr>
                </a:solidFill>
                <a:latin typeface="Arial Rounded MT Bold" panose="020F0704030504030204" pitchFamily="34" charset="0"/>
              </a:rPr>
              <a:t>Present by :</a:t>
            </a:r>
          </a:p>
          <a:p>
            <a:pPr algn="l"/>
            <a:r>
              <a:rPr lang="en-US" sz="2600" b="1" dirty="0" smtClean="0">
                <a:solidFill>
                  <a:srgbClr val="7030A0"/>
                </a:solidFill>
                <a:latin typeface="Arial Rounded MT Bold" panose="020F0704030504030204" pitchFamily="34" charset="0"/>
              </a:rPr>
              <a:t>Dr. A. R. </a:t>
            </a:r>
            <a:r>
              <a:rPr lang="en-US" sz="2600" b="1" dirty="0" err="1" smtClean="0">
                <a:solidFill>
                  <a:srgbClr val="7030A0"/>
                </a:solidFill>
                <a:latin typeface="Arial Rounded MT Bold" panose="020F0704030504030204" pitchFamily="34" charset="0"/>
              </a:rPr>
              <a:t>Goharian</a:t>
            </a:r>
            <a:r>
              <a:rPr lang="en-US" sz="2600" b="1" dirty="0" smtClean="0">
                <a:solidFill>
                  <a:srgbClr val="7030A0"/>
                </a:solidFill>
                <a:latin typeface="Arial Rounded MT Bold" panose="020F0704030504030204" pitchFamily="34" charset="0"/>
              </a:rPr>
              <a:t> , Endocrinologist</a:t>
            </a:r>
            <a:endParaRPr lang="en-US" sz="2600" b="1" dirty="0">
              <a:solidFill>
                <a:srgbClr val="7030A0"/>
              </a:solidFill>
              <a:latin typeface="Arial Rounded MT Bold" panose="020F0704030504030204" pitchFamily="34" charset="0"/>
            </a:endParaRPr>
          </a:p>
        </p:txBody>
      </p:sp>
      <p:sp>
        <p:nvSpPr>
          <p:cNvPr id="4" name="TextBox 3"/>
          <p:cNvSpPr txBox="1"/>
          <p:nvPr/>
        </p:nvSpPr>
        <p:spPr>
          <a:xfrm>
            <a:off x="3696237" y="154547"/>
            <a:ext cx="3928055" cy="923330"/>
          </a:xfrm>
          <a:prstGeom prst="rect">
            <a:avLst/>
          </a:prstGeom>
          <a:noFill/>
        </p:spPr>
        <p:txBody>
          <a:bodyPr wrap="square" rtlCol="0">
            <a:spAutoFit/>
          </a:bodyPr>
          <a:lstStyle/>
          <a:p>
            <a:r>
              <a:rPr lang="fa-IR" sz="5400" dirty="0" smtClean="0">
                <a:cs typeface="B Titr" panose="00000700000000000000" pitchFamily="2" charset="-78"/>
              </a:rPr>
              <a:t>«بسمه تعالی»</a:t>
            </a:r>
            <a:endParaRPr lang="en-US" sz="5400" dirty="0">
              <a:cs typeface="B Titr" panose="00000700000000000000" pitchFamily="2" charset="-78"/>
            </a:endParaRPr>
          </a:p>
        </p:txBody>
      </p:sp>
    </p:spTree>
    <p:extLst>
      <p:ext uri="{BB962C8B-B14F-4D97-AF65-F5344CB8AC3E}">
        <p14:creationId xmlns:p14="http://schemas.microsoft.com/office/powerpoint/2010/main" val="3082215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0507"/>
            <a:ext cx="8596668" cy="1320800"/>
          </a:xfrm>
        </p:spPr>
        <p:txBody>
          <a:bodyPr>
            <a:normAutofit/>
          </a:bodyPr>
          <a:lstStyle/>
          <a:p>
            <a:r>
              <a:rPr lang="en-US" sz="6000" dirty="0" smtClean="0">
                <a:solidFill>
                  <a:srgbClr val="FF0000"/>
                </a:solidFill>
              </a:rPr>
              <a:t>When HbA1C is invalid ?</a:t>
            </a:r>
            <a:endParaRPr lang="en-US" sz="6000" dirty="0">
              <a:solidFill>
                <a:srgbClr val="FF0000"/>
              </a:solidFill>
            </a:endParaRPr>
          </a:p>
        </p:txBody>
      </p:sp>
      <p:sp>
        <p:nvSpPr>
          <p:cNvPr id="3" name="Content Placeholder 2"/>
          <p:cNvSpPr>
            <a:spLocks noGrp="1"/>
          </p:cNvSpPr>
          <p:nvPr>
            <p:ph idx="1"/>
          </p:nvPr>
        </p:nvSpPr>
        <p:spPr>
          <a:xfrm>
            <a:off x="471878" y="2173467"/>
            <a:ext cx="9007579" cy="4562183"/>
          </a:xfrm>
        </p:spPr>
        <p:txBody>
          <a:bodyPr>
            <a:normAutofit/>
          </a:bodyPr>
          <a:lstStyle/>
          <a:p>
            <a:r>
              <a:rPr lang="en-US" dirty="0"/>
              <a:t>In </a:t>
            </a:r>
            <a:r>
              <a:rPr lang="en-US" dirty="0" smtClean="0"/>
              <a:t>conditions </a:t>
            </a:r>
            <a:r>
              <a:rPr lang="en-US" dirty="0"/>
              <a:t>associated with </a:t>
            </a:r>
            <a:r>
              <a:rPr lang="en-US" dirty="0" smtClean="0"/>
              <a:t>an altered </a:t>
            </a:r>
            <a:r>
              <a:rPr lang="en-US" dirty="0"/>
              <a:t>relationship between </a:t>
            </a:r>
            <a:r>
              <a:rPr lang="en-US" dirty="0" smtClean="0"/>
              <a:t>A1C and </a:t>
            </a:r>
            <a:r>
              <a:rPr lang="en-US" dirty="0" err="1"/>
              <a:t>glycemia</a:t>
            </a:r>
            <a:r>
              <a:rPr lang="en-US" dirty="0"/>
              <a:t>, such </a:t>
            </a:r>
            <a:r>
              <a:rPr lang="en-US" dirty="0" smtClean="0"/>
              <a:t>as : </a:t>
            </a:r>
          </a:p>
          <a:p>
            <a:pPr marL="0" indent="0">
              <a:buNone/>
            </a:pPr>
            <a:r>
              <a:rPr lang="en-US" dirty="0" smtClean="0"/>
              <a:t>      </a:t>
            </a:r>
            <a:r>
              <a:rPr lang="en-US" b="1" dirty="0" smtClean="0">
                <a:solidFill>
                  <a:srgbClr val="FF0000"/>
                </a:solidFill>
              </a:rPr>
              <a:t>1 -</a:t>
            </a:r>
            <a:r>
              <a:rPr lang="en-US" dirty="0" smtClean="0"/>
              <a:t> sickle cell disease,</a:t>
            </a:r>
            <a:r>
              <a:rPr lang="en-US" dirty="0"/>
              <a:t> </a:t>
            </a:r>
            <a:r>
              <a:rPr lang="en-US" dirty="0" smtClean="0"/>
              <a:t>iron deficient anemia </a:t>
            </a:r>
            <a:r>
              <a:rPr lang="en-US" dirty="0"/>
              <a:t>(31</a:t>
            </a:r>
            <a:r>
              <a:rPr lang="en-US" dirty="0" smtClean="0"/>
              <a:t>)</a:t>
            </a:r>
          </a:p>
          <a:p>
            <a:pPr marL="0" indent="0">
              <a:buNone/>
            </a:pPr>
            <a:r>
              <a:rPr lang="en-US" dirty="0"/>
              <a:t> </a:t>
            </a:r>
            <a:r>
              <a:rPr lang="en-US" dirty="0" smtClean="0"/>
              <a:t>     </a:t>
            </a:r>
            <a:r>
              <a:rPr lang="en-US" b="1" dirty="0" smtClean="0">
                <a:solidFill>
                  <a:srgbClr val="FF0000"/>
                </a:solidFill>
              </a:rPr>
              <a:t>2 - </a:t>
            </a:r>
            <a:r>
              <a:rPr lang="en-US" dirty="0" smtClean="0"/>
              <a:t>pregnancy </a:t>
            </a:r>
            <a:r>
              <a:rPr lang="en-US" dirty="0"/>
              <a:t>(second </a:t>
            </a:r>
            <a:r>
              <a:rPr lang="en-US" dirty="0" smtClean="0"/>
              <a:t>and third </a:t>
            </a:r>
            <a:r>
              <a:rPr lang="en-US" dirty="0"/>
              <a:t>trimesters and the </a:t>
            </a:r>
            <a:r>
              <a:rPr lang="en-US" dirty="0" smtClean="0"/>
              <a:t>postpartum  period</a:t>
            </a:r>
            <a:r>
              <a:rPr lang="en-US" dirty="0"/>
              <a:t>), </a:t>
            </a:r>
            <a:endParaRPr lang="en-US" dirty="0" smtClean="0"/>
          </a:p>
          <a:p>
            <a:pPr marL="0" indent="0">
              <a:buNone/>
            </a:pPr>
            <a:r>
              <a:rPr lang="en-US" dirty="0" smtClean="0"/>
              <a:t>      </a:t>
            </a:r>
            <a:r>
              <a:rPr lang="en-US" b="1" dirty="0" smtClean="0">
                <a:solidFill>
                  <a:srgbClr val="FF0000"/>
                </a:solidFill>
              </a:rPr>
              <a:t>3 - </a:t>
            </a:r>
            <a:r>
              <a:rPr lang="en-US" dirty="0" smtClean="0"/>
              <a:t>glucose-6-phosphate dehydrogenase </a:t>
            </a:r>
            <a:r>
              <a:rPr lang="en-US" dirty="0"/>
              <a:t>deficiency, </a:t>
            </a:r>
            <a:endParaRPr lang="en-US" dirty="0" smtClean="0"/>
          </a:p>
          <a:p>
            <a:pPr marL="0" indent="0">
              <a:buNone/>
            </a:pPr>
            <a:r>
              <a:rPr lang="en-US" dirty="0" smtClean="0"/>
              <a:t>      </a:t>
            </a:r>
            <a:r>
              <a:rPr lang="en-US" b="1" dirty="0" smtClean="0">
                <a:solidFill>
                  <a:srgbClr val="FF0000"/>
                </a:solidFill>
              </a:rPr>
              <a:t>4 -</a:t>
            </a:r>
            <a:r>
              <a:rPr lang="en-US" dirty="0" smtClean="0"/>
              <a:t> HIV, </a:t>
            </a:r>
          </a:p>
          <a:p>
            <a:pPr marL="0" indent="0">
              <a:buNone/>
            </a:pPr>
            <a:r>
              <a:rPr lang="en-US" dirty="0" smtClean="0"/>
              <a:t>      </a:t>
            </a:r>
            <a:r>
              <a:rPr lang="en-US" b="1" dirty="0" smtClean="0">
                <a:solidFill>
                  <a:srgbClr val="FF0000"/>
                </a:solidFill>
              </a:rPr>
              <a:t>5 -</a:t>
            </a:r>
            <a:r>
              <a:rPr lang="en-US" dirty="0" smtClean="0"/>
              <a:t> hemodialysis,</a:t>
            </a:r>
          </a:p>
          <a:p>
            <a:pPr marL="0" indent="0">
              <a:buNone/>
            </a:pPr>
            <a:r>
              <a:rPr lang="en-US" dirty="0" smtClean="0"/>
              <a:t>      </a:t>
            </a:r>
            <a:r>
              <a:rPr lang="en-US" b="1" dirty="0" smtClean="0">
                <a:solidFill>
                  <a:srgbClr val="FF0000"/>
                </a:solidFill>
              </a:rPr>
              <a:t>6 - </a:t>
            </a:r>
            <a:r>
              <a:rPr lang="en-US" dirty="0"/>
              <a:t>recent blood loss </a:t>
            </a:r>
            <a:r>
              <a:rPr lang="en-US" dirty="0" smtClean="0"/>
              <a:t>or transfusion</a:t>
            </a:r>
            <a:r>
              <a:rPr lang="en-US" dirty="0"/>
              <a:t>, </a:t>
            </a:r>
            <a:endParaRPr lang="en-US" dirty="0" smtClean="0"/>
          </a:p>
          <a:p>
            <a:pPr marL="0" indent="0">
              <a:buNone/>
            </a:pPr>
            <a:r>
              <a:rPr lang="en-US" b="1" dirty="0" smtClean="0">
                <a:solidFill>
                  <a:srgbClr val="FF0000"/>
                </a:solidFill>
              </a:rPr>
              <a:t>      7 - </a:t>
            </a:r>
            <a:r>
              <a:rPr lang="en-US" dirty="0" smtClean="0"/>
              <a:t>or </a:t>
            </a:r>
            <a:r>
              <a:rPr lang="en-US" dirty="0"/>
              <a:t>erythropoietin therapy</a:t>
            </a:r>
            <a:r>
              <a:rPr lang="en-US" dirty="0" smtClean="0"/>
              <a:t>,  </a:t>
            </a:r>
          </a:p>
          <a:p>
            <a:pPr marL="0" indent="0">
              <a:buNone/>
            </a:pPr>
            <a:r>
              <a:rPr lang="en-US" sz="2000" b="1" dirty="0"/>
              <a:t> </a:t>
            </a:r>
            <a:r>
              <a:rPr lang="en-US" sz="2000" b="1" dirty="0" smtClean="0"/>
              <a:t>     only </a:t>
            </a:r>
            <a:r>
              <a:rPr lang="en-US" sz="2000" b="1" dirty="0"/>
              <a:t>plasma blood glucose </a:t>
            </a:r>
            <a:r>
              <a:rPr lang="en-US" sz="2000" b="1" dirty="0" smtClean="0"/>
              <a:t>criteria should </a:t>
            </a:r>
            <a:r>
              <a:rPr lang="en-US" sz="2000" b="1" dirty="0"/>
              <a:t>be used to </a:t>
            </a:r>
            <a:r>
              <a:rPr lang="en-US" sz="2000" b="1" dirty="0" smtClean="0"/>
              <a:t>diagnose  diabetes</a:t>
            </a:r>
            <a:r>
              <a:rPr lang="en-US" sz="2000" b="1" dirty="0"/>
              <a:t>. </a:t>
            </a:r>
            <a:r>
              <a:rPr lang="en-US" sz="2000" b="1" dirty="0" smtClean="0"/>
              <a:t> / </a:t>
            </a:r>
            <a:r>
              <a:rPr lang="en-US" b="1" dirty="0" smtClean="0">
                <a:solidFill>
                  <a:srgbClr val="7030A0"/>
                </a:solidFill>
              </a:rPr>
              <a:t>B</a:t>
            </a:r>
            <a:endParaRPr lang="en-US" b="1" dirty="0">
              <a:solidFill>
                <a:srgbClr val="7030A0"/>
              </a:solidFill>
            </a:endParaRPr>
          </a:p>
        </p:txBody>
      </p:sp>
    </p:spTree>
    <p:extLst>
      <p:ext uri="{BB962C8B-B14F-4D97-AF65-F5344CB8AC3E}">
        <p14:creationId xmlns:p14="http://schemas.microsoft.com/office/powerpoint/2010/main" val="3091518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4" y="197476"/>
            <a:ext cx="8887636" cy="1320800"/>
          </a:xfrm>
        </p:spPr>
        <p:txBody>
          <a:bodyPr>
            <a:normAutofit/>
          </a:bodyPr>
          <a:lstStyle/>
          <a:p>
            <a:r>
              <a:rPr lang="en-US" sz="3200" dirty="0" smtClean="0"/>
              <a:t>POSTTRANSPLANTATION   DIABETES   MELLITUS</a:t>
            </a:r>
            <a:endParaRPr lang="en-US" sz="3200" dirty="0"/>
          </a:p>
        </p:txBody>
      </p:sp>
      <p:sp>
        <p:nvSpPr>
          <p:cNvPr id="3" name="Content Placeholder 2"/>
          <p:cNvSpPr>
            <a:spLocks noGrp="1"/>
          </p:cNvSpPr>
          <p:nvPr>
            <p:ph idx="1"/>
          </p:nvPr>
        </p:nvSpPr>
        <p:spPr>
          <a:xfrm>
            <a:off x="677334" y="2160589"/>
            <a:ext cx="8596668" cy="4523546"/>
          </a:xfrm>
        </p:spPr>
        <p:txBody>
          <a:bodyPr>
            <a:normAutofit/>
          </a:bodyPr>
          <a:lstStyle/>
          <a:p>
            <a:r>
              <a:rPr lang="en-US" sz="2800" dirty="0"/>
              <a:t>Patients should be </a:t>
            </a:r>
            <a:r>
              <a:rPr lang="en-US" sz="2800" dirty="0" smtClean="0"/>
              <a:t>screened after </a:t>
            </a:r>
            <a:r>
              <a:rPr lang="en-US" sz="2800" dirty="0"/>
              <a:t>organ transplantation </a:t>
            </a:r>
            <a:r>
              <a:rPr lang="en-US" sz="2800" dirty="0" smtClean="0"/>
              <a:t>for hyperglycemia</a:t>
            </a:r>
            <a:r>
              <a:rPr lang="en-US" sz="2800" dirty="0"/>
              <a:t>, with a </a:t>
            </a:r>
            <a:r>
              <a:rPr lang="en-US" sz="2800" dirty="0" smtClean="0"/>
              <a:t>formal diagnosis </a:t>
            </a:r>
            <a:r>
              <a:rPr lang="en-US" sz="2800" dirty="0"/>
              <a:t>of </a:t>
            </a:r>
            <a:r>
              <a:rPr lang="en-US" sz="2800" dirty="0" err="1" smtClean="0"/>
              <a:t>posttransplantation</a:t>
            </a:r>
            <a:r>
              <a:rPr lang="en-US" sz="2800" dirty="0" smtClean="0"/>
              <a:t> diabetes </a:t>
            </a:r>
            <a:r>
              <a:rPr lang="en-US" sz="2800" dirty="0"/>
              <a:t>mellitus being </a:t>
            </a:r>
            <a:r>
              <a:rPr lang="en-US" sz="2800" dirty="0" smtClean="0"/>
              <a:t>best made </a:t>
            </a:r>
            <a:r>
              <a:rPr lang="en-US" sz="2800" dirty="0"/>
              <a:t>once a patient is </a:t>
            </a:r>
            <a:r>
              <a:rPr lang="en-US" sz="2800" b="1" dirty="0" smtClean="0">
                <a:solidFill>
                  <a:srgbClr val="7030A0"/>
                </a:solidFill>
              </a:rPr>
              <a:t>stable</a:t>
            </a:r>
            <a:r>
              <a:rPr lang="en-US" sz="2800" dirty="0" smtClean="0"/>
              <a:t> on </a:t>
            </a:r>
            <a:r>
              <a:rPr lang="en-US" sz="2800" dirty="0"/>
              <a:t>an immunosuppressive </a:t>
            </a:r>
            <a:r>
              <a:rPr lang="en-US" sz="2800" dirty="0" smtClean="0"/>
              <a:t>regimen and </a:t>
            </a:r>
            <a:r>
              <a:rPr lang="en-US" sz="2800" dirty="0"/>
              <a:t>in the </a:t>
            </a:r>
            <a:r>
              <a:rPr lang="en-US" sz="2800" b="1" dirty="0">
                <a:solidFill>
                  <a:srgbClr val="7030A0"/>
                </a:solidFill>
              </a:rPr>
              <a:t>absence of </a:t>
            </a:r>
            <a:r>
              <a:rPr lang="en-US" sz="2800" b="1" dirty="0" smtClean="0">
                <a:solidFill>
                  <a:srgbClr val="7030A0"/>
                </a:solidFill>
              </a:rPr>
              <a:t>an acute </a:t>
            </a:r>
            <a:r>
              <a:rPr lang="en-US" sz="2800" b="1" dirty="0">
                <a:solidFill>
                  <a:srgbClr val="7030A0"/>
                </a:solidFill>
              </a:rPr>
              <a:t>infection</a:t>
            </a:r>
            <a:r>
              <a:rPr lang="en-US" sz="2800" dirty="0"/>
              <a:t>. </a:t>
            </a:r>
            <a:r>
              <a:rPr lang="en-US" sz="2800" dirty="0" smtClean="0"/>
              <a:t>E</a:t>
            </a:r>
          </a:p>
          <a:p>
            <a:pPr marL="0" indent="0">
              <a:buNone/>
            </a:pPr>
            <a:endParaRPr lang="en-US" dirty="0" smtClean="0"/>
          </a:p>
          <a:p>
            <a:pPr marL="0" indent="0">
              <a:buNone/>
            </a:pPr>
            <a:endParaRPr lang="en-US" dirty="0"/>
          </a:p>
          <a:p>
            <a:r>
              <a:rPr lang="en-US" sz="2400" dirty="0" smtClean="0"/>
              <a:t>The </a:t>
            </a:r>
            <a:r>
              <a:rPr lang="en-US" sz="2800" b="1" u="sng" dirty="0">
                <a:solidFill>
                  <a:srgbClr val="FF0000"/>
                </a:solidFill>
              </a:rPr>
              <a:t>oral glucose tolerance </a:t>
            </a:r>
            <a:r>
              <a:rPr lang="en-US" sz="2800" b="1" u="sng" dirty="0" smtClean="0">
                <a:solidFill>
                  <a:srgbClr val="FF0000"/>
                </a:solidFill>
              </a:rPr>
              <a:t>test </a:t>
            </a:r>
            <a:r>
              <a:rPr lang="en-US" sz="2400" dirty="0" smtClean="0"/>
              <a:t>is </a:t>
            </a:r>
            <a:r>
              <a:rPr lang="en-US" sz="2400" dirty="0"/>
              <a:t>the preferred test to </a:t>
            </a:r>
            <a:r>
              <a:rPr lang="en-US" sz="2400" dirty="0" smtClean="0"/>
              <a:t>make a </a:t>
            </a:r>
            <a:r>
              <a:rPr lang="en-US" sz="2400" dirty="0"/>
              <a:t>diagnosis of </a:t>
            </a:r>
            <a:r>
              <a:rPr lang="en-US" sz="2400" dirty="0" smtClean="0"/>
              <a:t> </a:t>
            </a:r>
            <a:r>
              <a:rPr lang="en-US" sz="2400" dirty="0" err="1" smtClean="0"/>
              <a:t>posttransplantation</a:t>
            </a:r>
            <a:r>
              <a:rPr lang="en-US" sz="2400" dirty="0" smtClean="0"/>
              <a:t> diabetes </a:t>
            </a:r>
            <a:r>
              <a:rPr lang="en-US" sz="2400" dirty="0"/>
              <a:t>mellitus. B</a:t>
            </a:r>
          </a:p>
        </p:txBody>
      </p:sp>
    </p:spTree>
    <p:extLst>
      <p:ext uri="{BB962C8B-B14F-4D97-AF65-F5344CB8AC3E}">
        <p14:creationId xmlns:p14="http://schemas.microsoft.com/office/powerpoint/2010/main" val="4244883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609600"/>
            <a:ext cx="8990667" cy="1320800"/>
          </a:xfrm>
        </p:spPr>
        <p:txBody>
          <a:bodyPr>
            <a:normAutofit fontScale="90000"/>
          </a:bodyPr>
          <a:lstStyle/>
          <a:p>
            <a:r>
              <a:rPr lang="en-US" dirty="0"/>
              <a:t>Section 3. </a:t>
            </a:r>
            <a:r>
              <a:rPr lang="en-US" dirty="0" smtClean="0"/>
              <a:t> Prevention </a:t>
            </a:r>
            <a:r>
              <a:rPr lang="en-US" dirty="0"/>
              <a:t>or Delay of Type 2 Diabetes</a:t>
            </a:r>
            <a:br>
              <a:rPr lang="en-US" dirty="0"/>
            </a:b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dirty="0"/>
              <a:t>nutrition section was updated </a:t>
            </a:r>
            <a:r>
              <a:rPr lang="en-US" sz="2400" dirty="0" smtClean="0"/>
              <a:t>to highlight </a:t>
            </a:r>
            <a:r>
              <a:rPr lang="en-US" sz="2400" dirty="0"/>
              <a:t>the importance of </a:t>
            </a:r>
            <a:r>
              <a:rPr lang="en-US" sz="2800" b="1" dirty="0">
                <a:solidFill>
                  <a:srgbClr val="FF0000"/>
                </a:solidFill>
              </a:rPr>
              <a:t>weight </a:t>
            </a:r>
            <a:r>
              <a:rPr lang="en-US" sz="2800" b="1" dirty="0" smtClean="0">
                <a:solidFill>
                  <a:srgbClr val="FF0000"/>
                </a:solidFill>
              </a:rPr>
              <a:t>loss </a:t>
            </a:r>
            <a:r>
              <a:rPr lang="en-US" sz="2400" dirty="0" smtClean="0"/>
              <a:t>for </a:t>
            </a:r>
            <a:r>
              <a:rPr lang="en-US" sz="2400" dirty="0"/>
              <a:t>those at high risk for </a:t>
            </a:r>
            <a:r>
              <a:rPr lang="en-US" sz="2400" dirty="0" smtClean="0"/>
              <a:t>developing type </a:t>
            </a:r>
            <a:r>
              <a:rPr lang="en-US" sz="2400" dirty="0"/>
              <a:t>2 diabetes who have </a:t>
            </a:r>
            <a:r>
              <a:rPr lang="en-US" sz="2400" dirty="0" smtClean="0"/>
              <a:t>overweight or </a:t>
            </a:r>
            <a:r>
              <a:rPr lang="en-US" sz="2400" dirty="0"/>
              <a:t>obesity.</a:t>
            </a:r>
          </a:p>
          <a:p>
            <a:endParaRPr lang="en-US" dirty="0" smtClean="0"/>
          </a:p>
          <a:p>
            <a:pPr marL="0" indent="0">
              <a:buNone/>
            </a:pPr>
            <a:endParaRPr lang="en-US" dirty="0" smtClean="0"/>
          </a:p>
          <a:p>
            <a:endParaRPr lang="en-US" dirty="0"/>
          </a:p>
          <a:p>
            <a:r>
              <a:rPr lang="en-US" sz="2400" dirty="0" smtClean="0"/>
              <a:t>Because </a:t>
            </a:r>
            <a:r>
              <a:rPr lang="en-US" sz="2800" b="1" dirty="0">
                <a:solidFill>
                  <a:srgbClr val="FF0000"/>
                </a:solidFill>
              </a:rPr>
              <a:t>smoking </a:t>
            </a:r>
            <a:r>
              <a:rPr lang="en-US" sz="2400" dirty="0"/>
              <a:t>may increase the </a:t>
            </a:r>
            <a:r>
              <a:rPr lang="en-US" sz="2400" dirty="0" smtClean="0"/>
              <a:t>risk of </a:t>
            </a:r>
            <a:r>
              <a:rPr lang="en-US" sz="2400" dirty="0"/>
              <a:t>type 2 diabetes, a section on </a:t>
            </a:r>
            <a:r>
              <a:rPr lang="en-US" sz="2400" dirty="0" smtClean="0"/>
              <a:t>tobacco use </a:t>
            </a:r>
            <a:r>
              <a:rPr lang="en-US" sz="2400" dirty="0"/>
              <a:t>and cessation was added.</a:t>
            </a:r>
          </a:p>
        </p:txBody>
      </p:sp>
    </p:spTree>
    <p:extLst>
      <p:ext uri="{BB962C8B-B14F-4D97-AF65-F5344CB8AC3E}">
        <p14:creationId xmlns:p14="http://schemas.microsoft.com/office/powerpoint/2010/main" val="2586948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5</a:t>
            </a:r>
            <a:r>
              <a:rPr lang="en-US" dirty="0" smtClean="0"/>
              <a:t>.  </a:t>
            </a:r>
            <a:r>
              <a:rPr lang="en-US" dirty="0"/>
              <a:t>Lifestyle </a:t>
            </a:r>
            <a:r>
              <a:rPr lang="en-US" dirty="0" smtClean="0"/>
              <a:t> Management</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smtClean="0"/>
              <a:t>Evidence </a:t>
            </a:r>
            <a:r>
              <a:rPr lang="en-US" sz="2400" dirty="0"/>
              <a:t>continues to suggest that </a:t>
            </a:r>
            <a:r>
              <a:rPr lang="en-US" sz="2400" dirty="0" smtClean="0"/>
              <a:t>there is </a:t>
            </a:r>
            <a:r>
              <a:rPr lang="en-US" sz="2400" dirty="0"/>
              <a:t>not an ideal percentage of calories </a:t>
            </a:r>
            <a:r>
              <a:rPr lang="en-US" sz="2400" dirty="0" smtClean="0"/>
              <a:t>from carbohydrate</a:t>
            </a:r>
            <a:r>
              <a:rPr lang="en-US" sz="2400" dirty="0"/>
              <a:t>, protein, and fat for </a:t>
            </a:r>
            <a:r>
              <a:rPr lang="en-US" sz="2400" dirty="0" smtClean="0"/>
              <a:t>all people </a:t>
            </a:r>
            <a:r>
              <a:rPr lang="en-US" sz="2400" dirty="0"/>
              <a:t>with diabetes</a:t>
            </a:r>
            <a:r>
              <a:rPr lang="en-US" sz="2400" dirty="0" smtClean="0"/>
              <a:t>. </a:t>
            </a:r>
          </a:p>
          <a:p>
            <a:endParaRPr lang="en-US" dirty="0" smtClean="0"/>
          </a:p>
          <a:p>
            <a:pPr marL="0" indent="0">
              <a:buNone/>
            </a:pPr>
            <a:endParaRPr lang="en-US" dirty="0"/>
          </a:p>
          <a:p>
            <a:r>
              <a:rPr lang="en-US" sz="2400" dirty="0" smtClean="0"/>
              <a:t> </a:t>
            </a:r>
            <a:r>
              <a:rPr lang="en-US" sz="2400" dirty="0"/>
              <a:t>Therefore, </a:t>
            </a:r>
            <a:r>
              <a:rPr lang="en-US" sz="2400" dirty="0" smtClean="0"/>
              <a:t>more discussion </a:t>
            </a:r>
            <a:r>
              <a:rPr lang="en-US" sz="2400" dirty="0"/>
              <a:t>was added about the </a:t>
            </a:r>
            <a:r>
              <a:rPr lang="en-US" sz="2400" dirty="0" smtClean="0"/>
              <a:t>importance of </a:t>
            </a:r>
            <a:r>
              <a:rPr lang="en-US" sz="2800" b="1" i="1" u="sng" dirty="0">
                <a:solidFill>
                  <a:srgbClr val="FF0000"/>
                </a:solidFill>
              </a:rPr>
              <a:t>macronutrient </a:t>
            </a:r>
            <a:r>
              <a:rPr lang="en-US" sz="2800" b="1" i="1" u="sng" dirty="0" smtClean="0">
                <a:solidFill>
                  <a:srgbClr val="FF0000"/>
                </a:solidFill>
              </a:rPr>
              <a:t>distribution </a:t>
            </a:r>
            <a:r>
              <a:rPr lang="en-US" sz="2400" dirty="0" smtClean="0"/>
              <a:t>based </a:t>
            </a:r>
            <a:r>
              <a:rPr lang="en-US" sz="2400" dirty="0"/>
              <a:t>on an individualized assessment </a:t>
            </a:r>
            <a:r>
              <a:rPr lang="en-US" sz="2400" dirty="0" smtClean="0"/>
              <a:t>of current </a:t>
            </a:r>
            <a:r>
              <a:rPr lang="en-US" sz="2400" dirty="0"/>
              <a:t>eating patterns, preferences, </a:t>
            </a:r>
            <a:r>
              <a:rPr lang="en-US" sz="2400" dirty="0" smtClean="0"/>
              <a:t>and metabolic </a:t>
            </a:r>
            <a:r>
              <a:rPr lang="en-US" sz="2400" dirty="0"/>
              <a:t>goals.</a:t>
            </a:r>
          </a:p>
        </p:txBody>
      </p:sp>
    </p:spTree>
    <p:extLst>
      <p:ext uri="{BB962C8B-B14F-4D97-AF65-F5344CB8AC3E}">
        <p14:creationId xmlns:p14="http://schemas.microsoft.com/office/powerpoint/2010/main" val="2537128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noAutofit/>
          </a:bodyPr>
          <a:lstStyle/>
          <a:p>
            <a:pPr algn="ctr"/>
            <a:r>
              <a:rPr lang="en-US" sz="8800" dirty="0" smtClean="0"/>
              <a:t>MNT</a:t>
            </a:r>
            <a:endParaRPr lang="en-US" sz="8800" dirty="0"/>
          </a:p>
        </p:txBody>
      </p:sp>
      <p:sp>
        <p:nvSpPr>
          <p:cNvPr id="3" name="Content Placeholder 2"/>
          <p:cNvSpPr>
            <a:spLocks noGrp="1"/>
          </p:cNvSpPr>
          <p:nvPr>
            <p:ph idx="1"/>
          </p:nvPr>
        </p:nvSpPr>
        <p:spPr/>
        <p:txBody>
          <a:bodyPr/>
          <a:lstStyle/>
          <a:p>
            <a:r>
              <a:rPr lang="en-US" sz="2800" dirty="0"/>
              <a:t>The </a:t>
            </a:r>
            <a:r>
              <a:rPr lang="en-US" sz="2800" dirty="0">
                <a:solidFill>
                  <a:srgbClr val="FF0000"/>
                </a:solidFill>
              </a:rPr>
              <a:t>Mediterranean</a:t>
            </a:r>
            <a:r>
              <a:rPr lang="en-US" sz="2800" dirty="0"/>
              <a:t> (55,56), </a:t>
            </a:r>
            <a:r>
              <a:rPr lang="en-US" sz="2800" dirty="0" smtClean="0">
                <a:solidFill>
                  <a:srgbClr val="FF0000"/>
                </a:solidFill>
              </a:rPr>
              <a:t>Dietary Approaches </a:t>
            </a:r>
            <a:r>
              <a:rPr lang="en-US" sz="2800" dirty="0">
                <a:solidFill>
                  <a:srgbClr val="FF0000"/>
                </a:solidFill>
              </a:rPr>
              <a:t>to Stop </a:t>
            </a:r>
            <a:r>
              <a:rPr lang="en-US" sz="2800" dirty="0" smtClean="0">
                <a:solidFill>
                  <a:srgbClr val="FF0000"/>
                </a:solidFill>
              </a:rPr>
              <a:t>Hypertension </a:t>
            </a:r>
            <a:r>
              <a:rPr lang="en-US" sz="2800" b="1" dirty="0" smtClean="0">
                <a:solidFill>
                  <a:srgbClr val="7030A0"/>
                </a:solidFill>
              </a:rPr>
              <a:t>(</a:t>
            </a:r>
            <a:r>
              <a:rPr lang="en-US" sz="2800" b="1" dirty="0">
                <a:solidFill>
                  <a:srgbClr val="7030A0"/>
                </a:solidFill>
              </a:rPr>
              <a:t>DASH) </a:t>
            </a:r>
            <a:r>
              <a:rPr lang="en-US" sz="2800" dirty="0"/>
              <a:t>(57–59), and </a:t>
            </a:r>
            <a:r>
              <a:rPr lang="en-US" sz="2800" b="1" dirty="0">
                <a:solidFill>
                  <a:srgbClr val="00B050"/>
                </a:solidFill>
              </a:rPr>
              <a:t>plant-based</a:t>
            </a:r>
            <a:r>
              <a:rPr lang="en-US" sz="2800" dirty="0"/>
              <a:t> (60,61</a:t>
            </a:r>
            <a:r>
              <a:rPr lang="en-US" sz="2800" dirty="0" smtClean="0"/>
              <a:t>) diets </a:t>
            </a:r>
            <a:r>
              <a:rPr lang="en-US" sz="2800" dirty="0"/>
              <a:t>are all examples of healthful </a:t>
            </a:r>
            <a:r>
              <a:rPr lang="en-US" sz="2800" dirty="0" smtClean="0"/>
              <a:t>eating patterns </a:t>
            </a:r>
            <a:r>
              <a:rPr lang="en-US" sz="2800" dirty="0"/>
              <a:t>that have shown </a:t>
            </a:r>
            <a:r>
              <a:rPr lang="en-US" sz="2800" dirty="0" smtClean="0"/>
              <a:t>positive results </a:t>
            </a:r>
            <a:r>
              <a:rPr lang="en-US" sz="2800" dirty="0"/>
              <a:t>in research</a:t>
            </a:r>
            <a:r>
              <a:rPr lang="en-US" sz="2800" dirty="0" smtClean="0"/>
              <a:t>, </a:t>
            </a:r>
          </a:p>
          <a:p>
            <a:endParaRPr lang="en-US" dirty="0"/>
          </a:p>
          <a:p>
            <a:r>
              <a:rPr lang="en-US" sz="2800" dirty="0" smtClean="0"/>
              <a:t> </a:t>
            </a:r>
            <a:r>
              <a:rPr lang="en-US" sz="2800" dirty="0"/>
              <a:t>but </a:t>
            </a:r>
            <a:r>
              <a:rPr lang="en-US" sz="2800" dirty="0" smtClean="0"/>
              <a:t>individualized meal </a:t>
            </a:r>
            <a:r>
              <a:rPr lang="en-US" sz="2800" dirty="0"/>
              <a:t>planning should focus on </a:t>
            </a:r>
            <a:r>
              <a:rPr lang="en-US" sz="2800" dirty="0" smtClean="0"/>
              <a:t>personal preferences</a:t>
            </a:r>
            <a:r>
              <a:rPr lang="en-US" sz="2800" dirty="0"/>
              <a:t>, needs, and goals.</a:t>
            </a:r>
          </a:p>
        </p:txBody>
      </p:sp>
    </p:spTree>
    <p:extLst>
      <p:ext uri="{BB962C8B-B14F-4D97-AF65-F5344CB8AC3E}">
        <p14:creationId xmlns:p14="http://schemas.microsoft.com/office/powerpoint/2010/main" val="1484581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r>
              <a:rPr lang="en-US" dirty="0"/>
              <a:t>Section 5.  Lifestyle  Management</a:t>
            </a:r>
          </a:p>
        </p:txBody>
      </p:sp>
      <p:sp>
        <p:nvSpPr>
          <p:cNvPr id="3" name="Content Placeholder 2"/>
          <p:cNvSpPr>
            <a:spLocks noGrp="1"/>
          </p:cNvSpPr>
          <p:nvPr>
            <p:ph idx="1"/>
          </p:nvPr>
        </p:nvSpPr>
        <p:spPr>
          <a:xfrm>
            <a:off x="677334" y="1532587"/>
            <a:ext cx="8596668" cy="4508776"/>
          </a:xfrm>
        </p:spPr>
        <p:txBody>
          <a:bodyPr>
            <a:normAutofit/>
          </a:bodyPr>
          <a:lstStyle/>
          <a:p>
            <a:r>
              <a:rPr lang="en-US" sz="2800" dirty="0"/>
              <a:t>A recommendation was modified </a:t>
            </a:r>
            <a:r>
              <a:rPr lang="en-US" sz="2800" dirty="0" smtClean="0"/>
              <a:t>to encourage </a:t>
            </a:r>
            <a:r>
              <a:rPr lang="en-US" sz="2800" dirty="0"/>
              <a:t>people with diabetes to </a:t>
            </a:r>
            <a:r>
              <a:rPr lang="en-US" sz="2800" dirty="0" smtClean="0"/>
              <a:t>decrease consumption </a:t>
            </a:r>
            <a:r>
              <a:rPr lang="en-US" sz="2800" dirty="0"/>
              <a:t>of both </a:t>
            </a:r>
            <a:r>
              <a:rPr lang="en-US" sz="2800" dirty="0" smtClean="0"/>
              <a:t>sugar sweetened </a:t>
            </a:r>
            <a:r>
              <a:rPr lang="en-US" sz="2800" dirty="0"/>
              <a:t>and </a:t>
            </a:r>
            <a:r>
              <a:rPr lang="en-US" sz="2800" dirty="0" smtClean="0"/>
              <a:t>nonnutritive-sweetened beverages </a:t>
            </a:r>
            <a:r>
              <a:rPr lang="en-US" sz="2800" dirty="0"/>
              <a:t>and use other alternatives</a:t>
            </a:r>
            <a:r>
              <a:rPr lang="en-US" sz="2800" dirty="0" smtClean="0"/>
              <a:t>, with </a:t>
            </a:r>
            <a:r>
              <a:rPr lang="en-US" sz="2800" dirty="0"/>
              <a:t>an emphasis on </a:t>
            </a:r>
            <a:r>
              <a:rPr lang="en-US" sz="3200" b="1" i="1" u="sng" dirty="0">
                <a:solidFill>
                  <a:srgbClr val="FF0000"/>
                </a:solidFill>
              </a:rPr>
              <a:t>water intake</a:t>
            </a:r>
            <a:r>
              <a:rPr lang="en-US" sz="2800" dirty="0" smtClean="0"/>
              <a:t>. </a:t>
            </a:r>
          </a:p>
          <a:p>
            <a:pPr marL="0" indent="0">
              <a:buNone/>
            </a:pPr>
            <a:endParaRPr lang="en-US" sz="2800" dirty="0" smtClean="0"/>
          </a:p>
          <a:p>
            <a:r>
              <a:rPr lang="en-US" sz="2800" dirty="0"/>
              <a:t>The sodium </a:t>
            </a:r>
            <a:r>
              <a:rPr lang="en-US" sz="2800" dirty="0" smtClean="0"/>
              <a:t>consumption / Restriction</a:t>
            </a:r>
          </a:p>
          <a:p>
            <a:r>
              <a:rPr lang="en-US" sz="2800" dirty="0" smtClean="0"/>
              <a:t>Physical Activity</a:t>
            </a:r>
          </a:p>
          <a:p>
            <a:r>
              <a:rPr lang="en-US" sz="2800" dirty="0" smtClean="0"/>
              <a:t>E – </a:t>
            </a:r>
            <a:r>
              <a:rPr lang="en-US" sz="2800" dirty="0" err="1" smtClean="0"/>
              <a:t>cigarrete</a:t>
            </a:r>
            <a:r>
              <a:rPr lang="en-US" sz="2800" dirty="0" smtClean="0"/>
              <a:t> : </a:t>
            </a:r>
            <a:r>
              <a:rPr lang="en-US" sz="2000" b="1" dirty="0">
                <a:solidFill>
                  <a:srgbClr val="7030A0"/>
                </a:solidFill>
              </a:rPr>
              <a:t>was not more </a:t>
            </a:r>
            <a:r>
              <a:rPr lang="en-US" sz="2000" b="1" dirty="0" smtClean="0">
                <a:solidFill>
                  <a:srgbClr val="7030A0"/>
                </a:solidFill>
              </a:rPr>
              <a:t>effective than </a:t>
            </a:r>
            <a:r>
              <a:rPr lang="en-US" sz="2000" b="1" dirty="0">
                <a:solidFill>
                  <a:srgbClr val="7030A0"/>
                </a:solidFill>
              </a:rPr>
              <a:t>“usual care.”</a:t>
            </a:r>
          </a:p>
        </p:txBody>
      </p:sp>
    </p:spTree>
    <p:extLst>
      <p:ext uri="{BB962C8B-B14F-4D97-AF65-F5344CB8AC3E}">
        <p14:creationId xmlns:p14="http://schemas.microsoft.com/office/powerpoint/2010/main" val="2769993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7030A0"/>
                </a:solidFill>
              </a:rPr>
              <a:t>Section 7</a:t>
            </a:r>
            <a:r>
              <a:rPr lang="en-US" sz="4000" dirty="0" smtClean="0">
                <a:solidFill>
                  <a:srgbClr val="7030A0"/>
                </a:solidFill>
              </a:rPr>
              <a:t>.  </a:t>
            </a:r>
            <a:r>
              <a:rPr lang="en-US" sz="4000" dirty="0">
                <a:solidFill>
                  <a:srgbClr val="7030A0"/>
                </a:solidFill>
              </a:rPr>
              <a:t>Diabetes </a:t>
            </a:r>
            <a:r>
              <a:rPr lang="en-US" sz="4000" dirty="0" smtClean="0">
                <a:solidFill>
                  <a:srgbClr val="7030A0"/>
                </a:solidFill>
              </a:rPr>
              <a:t> Technology </a:t>
            </a:r>
            <a:br>
              <a:rPr lang="en-US" sz="4000" dirty="0" smtClean="0">
                <a:solidFill>
                  <a:srgbClr val="7030A0"/>
                </a:solidFill>
              </a:rPr>
            </a:br>
            <a:r>
              <a:rPr lang="en-US" sz="4000" dirty="0" smtClean="0">
                <a:solidFill>
                  <a:srgbClr val="7030A0"/>
                </a:solidFill>
              </a:rPr>
              <a:t>      </a:t>
            </a:r>
            <a:r>
              <a:rPr lang="en-US" sz="4000" dirty="0" smtClean="0">
                <a:solidFill>
                  <a:srgbClr val="FF0000"/>
                </a:solidFill>
              </a:rPr>
              <a:t>(NEW)</a:t>
            </a:r>
            <a:r>
              <a:rPr lang="en-US" sz="4000" dirty="0">
                <a:solidFill>
                  <a:srgbClr val="FF0000"/>
                </a:solidFill>
              </a:rPr>
              <a:t/>
            </a:r>
            <a:br>
              <a:rPr lang="en-US" sz="4000" dirty="0">
                <a:solidFill>
                  <a:srgbClr val="FF0000"/>
                </a:solidFill>
              </a:rPr>
            </a:br>
            <a:endParaRPr lang="en-US" sz="4000" dirty="0">
              <a:solidFill>
                <a:srgbClr val="FF0000"/>
              </a:solidFill>
            </a:endParaRPr>
          </a:p>
        </p:txBody>
      </p:sp>
      <p:sp>
        <p:nvSpPr>
          <p:cNvPr id="3" name="Content Placeholder 2"/>
          <p:cNvSpPr>
            <a:spLocks noGrp="1"/>
          </p:cNvSpPr>
          <p:nvPr>
            <p:ph idx="1"/>
          </p:nvPr>
        </p:nvSpPr>
        <p:spPr/>
        <p:txBody>
          <a:bodyPr>
            <a:normAutofit/>
          </a:bodyPr>
          <a:lstStyle/>
          <a:p>
            <a:r>
              <a:rPr lang="en-US" sz="2400" dirty="0" smtClean="0">
                <a:solidFill>
                  <a:schemeClr val="tx1"/>
                </a:solidFill>
              </a:rPr>
              <a:t>This </a:t>
            </a:r>
            <a:r>
              <a:rPr lang="en-US" sz="2400" dirty="0">
                <a:solidFill>
                  <a:schemeClr val="tx1"/>
                </a:solidFill>
              </a:rPr>
              <a:t>new section </a:t>
            </a:r>
            <a:r>
              <a:rPr lang="en-US" sz="2400" dirty="0" smtClean="0">
                <a:solidFill>
                  <a:schemeClr val="tx1"/>
                </a:solidFill>
              </a:rPr>
              <a:t>includes : </a:t>
            </a:r>
            <a:r>
              <a:rPr lang="en-US" sz="2400" dirty="0">
                <a:solidFill>
                  <a:schemeClr val="tx1"/>
                </a:solidFill>
              </a:rPr>
              <a:t>new recommendations</a:t>
            </a:r>
            <a:r>
              <a:rPr lang="en-US" sz="2400" dirty="0" smtClean="0">
                <a:solidFill>
                  <a:schemeClr val="tx1"/>
                </a:solidFill>
              </a:rPr>
              <a:t>, the </a:t>
            </a:r>
            <a:r>
              <a:rPr lang="en-US" sz="2400" dirty="0">
                <a:solidFill>
                  <a:schemeClr val="tx1"/>
                </a:solidFill>
              </a:rPr>
              <a:t>self-monitoring of blood </a:t>
            </a:r>
            <a:r>
              <a:rPr lang="en-US" sz="2400" dirty="0" smtClean="0">
                <a:solidFill>
                  <a:schemeClr val="tx1"/>
                </a:solidFill>
              </a:rPr>
              <a:t>glucose section and   </a:t>
            </a:r>
            <a:r>
              <a:rPr lang="en-US" sz="2400" dirty="0">
                <a:solidFill>
                  <a:schemeClr val="tx1"/>
                </a:solidFill>
              </a:rPr>
              <a:t>a discussion </a:t>
            </a:r>
            <a:r>
              <a:rPr lang="en-US" sz="2400" dirty="0" smtClean="0">
                <a:solidFill>
                  <a:schemeClr val="tx1"/>
                </a:solidFill>
              </a:rPr>
              <a:t>of insulin </a:t>
            </a:r>
            <a:r>
              <a:rPr lang="en-US" sz="2400" dirty="0">
                <a:solidFill>
                  <a:schemeClr val="tx1"/>
                </a:solidFill>
              </a:rPr>
              <a:t>delivery devices (syringes, pens, </a:t>
            </a:r>
            <a:r>
              <a:rPr lang="en-US" sz="2400" dirty="0" smtClean="0">
                <a:solidFill>
                  <a:schemeClr val="tx1"/>
                </a:solidFill>
              </a:rPr>
              <a:t>and insulin </a:t>
            </a:r>
            <a:r>
              <a:rPr lang="en-US" sz="2400" dirty="0">
                <a:solidFill>
                  <a:schemeClr val="tx1"/>
                </a:solidFill>
              </a:rPr>
              <a:t>pumps), blood </a:t>
            </a:r>
            <a:r>
              <a:rPr lang="en-US" sz="2400" dirty="0" smtClean="0">
                <a:solidFill>
                  <a:schemeClr val="tx1"/>
                </a:solidFill>
              </a:rPr>
              <a:t> </a:t>
            </a:r>
            <a:r>
              <a:rPr lang="en-US" sz="2400" dirty="0" err="1" smtClean="0">
                <a:solidFill>
                  <a:schemeClr val="tx1"/>
                </a:solidFill>
              </a:rPr>
              <a:t>glucosemeters</a:t>
            </a:r>
            <a:r>
              <a:rPr lang="en-US" sz="2400" dirty="0" smtClean="0">
                <a:solidFill>
                  <a:schemeClr val="tx1"/>
                </a:solidFill>
              </a:rPr>
              <a:t> , continuous  glucose  monitors  </a:t>
            </a:r>
            <a:r>
              <a:rPr lang="en-US" sz="2400" dirty="0">
                <a:solidFill>
                  <a:schemeClr val="tx1"/>
                </a:solidFill>
              </a:rPr>
              <a:t>(</a:t>
            </a:r>
            <a:r>
              <a:rPr lang="en-US" sz="2800" b="1" i="1" dirty="0" smtClean="0">
                <a:solidFill>
                  <a:srgbClr val="FF0000"/>
                </a:solidFill>
              </a:rPr>
              <a:t>real-time </a:t>
            </a:r>
            <a:r>
              <a:rPr lang="en-US" sz="2400" dirty="0" smtClean="0">
                <a:solidFill>
                  <a:schemeClr val="tx1"/>
                </a:solidFill>
              </a:rPr>
              <a:t> and  intermittently scanned  </a:t>
            </a:r>
            <a:r>
              <a:rPr lang="en-US" sz="2800" b="1" i="1" dirty="0">
                <a:solidFill>
                  <a:srgbClr val="FF0000"/>
                </a:solidFill>
              </a:rPr>
              <a:t>[“flash</a:t>
            </a:r>
            <a:r>
              <a:rPr lang="en-US" sz="2800" b="1" i="1" dirty="0" smtClean="0">
                <a:solidFill>
                  <a:srgbClr val="FF0000"/>
                </a:solidFill>
              </a:rPr>
              <a:t>”]</a:t>
            </a:r>
            <a:r>
              <a:rPr lang="en-US" sz="2400" dirty="0" smtClean="0">
                <a:solidFill>
                  <a:schemeClr val="tx1"/>
                </a:solidFill>
              </a:rPr>
              <a:t>) , </a:t>
            </a:r>
            <a:r>
              <a:rPr lang="en-US" sz="2400" dirty="0">
                <a:solidFill>
                  <a:schemeClr val="tx1"/>
                </a:solidFill>
              </a:rPr>
              <a:t>and </a:t>
            </a:r>
            <a:r>
              <a:rPr lang="en-US" sz="2400" dirty="0" smtClean="0">
                <a:solidFill>
                  <a:schemeClr val="tx1"/>
                </a:solidFill>
              </a:rPr>
              <a:t>automated insulin </a:t>
            </a:r>
            <a:r>
              <a:rPr lang="en-US" sz="2400" dirty="0">
                <a:solidFill>
                  <a:schemeClr val="tx1"/>
                </a:solidFill>
              </a:rPr>
              <a:t>delivery devices.</a:t>
            </a:r>
            <a:endParaRPr lang="en-US" dirty="0">
              <a:solidFill>
                <a:schemeClr val="tx1"/>
              </a:solidFill>
            </a:endParaRPr>
          </a:p>
        </p:txBody>
      </p:sp>
    </p:spTree>
    <p:extLst>
      <p:ext uri="{BB962C8B-B14F-4D97-AF65-F5344CB8AC3E}">
        <p14:creationId xmlns:p14="http://schemas.microsoft.com/office/powerpoint/2010/main" val="230273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234"/>
            <a:ext cx="9465972" cy="1320800"/>
          </a:xfrm>
        </p:spPr>
        <p:txBody>
          <a:bodyPr>
            <a:normAutofit/>
          </a:bodyPr>
          <a:lstStyle/>
          <a:p>
            <a:r>
              <a:rPr lang="en-US" sz="3200" dirty="0"/>
              <a:t>PHARMACOLOGIC THERAPY FOR </a:t>
            </a:r>
            <a:r>
              <a:rPr lang="en-US" b="1" dirty="0">
                <a:solidFill>
                  <a:srgbClr val="FF0000"/>
                </a:solidFill>
              </a:rPr>
              <a:t>TYPE 1</a:t>
            </a:r>
            <a:r>
              <a:rPr lang="en-US" sz="3200" dirty="0"/>
              <a:t> DIABETES</a:t>
            </a:r>
          </a:p>
        </p:txBody>
      </p:sp>
      <p:sp>
        <p:nvSpPr>
          <p:cNvPr id="3" name="Content Placeholder 2"/>
          <p:cNvSpPr>
            <a:spLocks noGrp="1"/>
          </p:cNvSpPr>
          <p:nvPr>
            <p:ph idx="1"/>
          </p:nvPr>
        </p:nvSpPr>
        <p:spPr>
          <a:xfrm>
            <a:off x="677334" y="2160589"/>
            <a:ext cx="8596668" cy="4587941"/>
          </a:xfrm>
        </p:spPr>
        <p:txBody>
          <a:bodyPr>
            <a:normAutofit/>
          </a:bodyPr>
          <a:lstStyle/>
          <a:p>
            <a:r>
              <a:rPr lang="en-US" sz="2400" dirty="0"/>
              <a:t>The U.S. Food and Drug </a:t>
            </a:r>
            <a:r>
              <a:rPr lang="en-US" sz="2400" dirty="0" smtClean="0"/>
              <a:t>Administration (</a:t>
            </a:r>
            <a:r>
              <a:rPr lang="en-US" sz="2400" dirty="0"/>
              <a:t>FDA) has also approved the </a:t>
            </a:r>
            <a:r>
              <a:rPr lang="en-US" sz="2400" dirty="0" smtClean="0"/>
              <a:t>first </a:t>
            </a:r>
            <a:r>
              <a:rPr lang="en-US" sz="2800" dirty="0" smtClean="0">
                <a:solidFill>
                  <a:srgbClr val="FF0000"/>
                </a:solidFill>
              </a:rPr>
              <a:t>hybrid </a:t>
            </a:r>
            <a:r>
              <a:rPr lang="en-US" sz="2800" dirty="0">
                <a:solidFill>
                  <a:srgbClr val="FF0000"/>
                </a:solidFill>
              </a:rPr>
              <a:t>closed-loop pump system</a:t>
            </a:r>
            <a:r>
              <a:rPr lang="en-US" sz="2400" dirty="0"/>
              <a:t>. </a:t>
            </a:r>
            <a:r>
              <a:rPr lang="en-US" sz="2400" dirty="0" smtClean="0"/>
              <a:t> </a:t>
            </a:r>
          </a:p>
          <a:p>
            <a:pPr marL="0" indent="0">
              <a:buNone/>
            </a:pPr>
            <a:endParaRPr lang="en-US" sz="2400" dirty="0" smtClean="0"/>
          </a:p>
          <a:p>
            <a:r>
              <a:rPr lang="en-US" sz="2400" dirty="0" smtClean="0"/>
              <a:t>The safety </a:t>
            </a:r>
            <a:r>
              <a:rPr lang="en-US" sz="2400" dirty="0"/>
              <a:t>and efficacy of hybrid </a:t>
            </a:r>
            <a:r>
              <a:rPr lang="en-US" sz="2400" dirty="0" smtClean="0"/>
              <a:t>closed loop systems </a:t>
            </a:r>
            <a:r>
              <a:rPr lang="en-US" sz="2400" dirty="0"/>
              <a:t>has been supported </a:t>
            </a:r>
            <a:r>
              <a:rPr lang="en-US" sz="2400" dirty="0" smtClean="0"/>
              <a:t>in the </a:t>
            </a:r>
            <a:r>
              <a:rPr lang="en-US" sz="2400" dirty="0"/>
              <a:t>literature in adolescents and </a:t>
            </a:r>
            <a:r>
              <a:rPr lang="en-US" sz="2400" dirty="0" smtClean="0"/>
              <a:t>adults with </a:t>
            </a:r>
            <a:r>
              <a:rPr lang="en-US" sz="2400" dirty="0"/>
              <a:t>type 1 diabetes (10,11</a:t>
            </a:r>
            <a:r>
              <a:rPr lang="en-US" sz="2400" dirty="0" smtClean="0"/>
              <a:t>). </a:t>
            </a:r>
          </a:p>
          <a:p>
            <a:endParaRPr lang="en-US" dirty="0"/>
          </a:p>
          <a:p>
            <a:r>
              <a:rPr lang="en-US" sz="2400" dirty="0" smtClean="0"/>
              <a:t> Intensive diabetes </a:t>
            </a:r>
            <a:r>
              <a:rPr lang="en-US" sz="2400" dirty="0"/>
              <a:t>management using CSII </a:t>
            </a:r>
            <a:r>
              <a:rPr lang="en-US" sz="2400" dirty="0" smtClean="0"/>
              <a:t>and continuous </a:t>
            </a:r>
            <a:r>
              <a:rPr lang="en-US" sz="2400" dirty="0"/>
              <a:t>glucose monitoring </a:t>
            </a:r>
            <a:r>
              <a:rPr lang="en-US" sz="2400" dirty="0" smtClean="0"/>
              <a:t>should be </a:t>
            </a:r>
            <a:r>
              <a:rPr lang="en-US" sz="2400" dirty="0"/>
              <a:t>considered in selected patients.</a:t>
            </a:r>
          </a:p>
        </p:txBody>
      </p:sp>
    </p:spTree>
    <p:extLst>
      <p:ext uri="{BB962C8B-B14F-4D97-AF65-F5344CB8AC3E}">
        <p14:creationId xmlns:p14="http://schemas.microsoft.com/office/powerpoint/2010/main" val="4053684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0152"/>
            <a:ext cx="8596668" cy="1840248"/>
          </a:xfrm>
        </p:spPr>
        <p:txBody>
          <a:bodyPr>
            <a:normAutofit/>
          </a:bodyPr>
          <a:lstStyle/>
          <a:p>
            <a:pPr algn="ctr"/>
            <a:r>
              <a:rPr lang="en-US" sz="5400" b="1" dirty="0" smtClean="0">
                <a:solidFill>
                  <a:srgbClr val="FF0000"/>
                </a:solidFill>
              </a:rPr>
              <a:t>Insulin  Injection  </a:t>
            </a:r>
            <a:r>
              <a:rPr lang="en-US" sz="5400" b="1" dirty="0">
                <a:solidFill>
                  <a:srgbClr val="FF0000"/>
                </a:solidFill>
              </a:rPr>
              <a:t>Technique</a:t>
            </a:r>
          </a:p>
        </p:txBody>
      </p:sp>
      <p:sp>
        <p:nvSpPr>
          <p:cNvPr id="3" name="Content Placeholder 2"/>
          <p:cNvSpPr>
            <a:spLocks noGrp="1"/>
          </p:cNvSpPr>
          <p:nvPr>
            <p:ph idx="1"/>
          </p:nvPr>
        </p:nvSpPr>
        <p:spPr>
          <a:xfrm>
            <a:off x="677334" y="1493949"/>
            <a:ext cx="8596668" cy="5228823"/>
          </a:xfrm>
        </p:spPr>
        <p:txBody>
          <a:bodyPr>
            <a:normAutofit/>
          </a:bodyPr>
          <a:lstStyle/>
          <a:p>
            <a:r>
              <a:rPr lang="en-US" sz="2400" dirty="0"/>
              <a:t>Exogenous-delivered insulin </a:t>
            </a:r>
            <a:r>
              <a:rPr lang="en-US" sz="2400" dirty="0" smtClean="0"/>
              <a:t>should be </a:t>
            </a:r>
            <a:r>
              <a:rPr lang="en-US" sz="2400" dirty="0"/>
              <a:t>injected into </a:t>
            </a:r>
            <a:r>
              <a:rPr lang="en-US" sz="2400" i="1" u="sng" dirty="0">
                <a:solidFill>
                  <a:srgbClr val="7030A0"/>
                </a:solidFill>
              </a:rPr>
              <a:t>subcutaneous tissue</a:t>
            </a:r>
            <a:r>
              <a:rPr lang="en-US" sz="2400" dirty="0"/>
              <a:t>, </a:t>
            </a:r>
            <a:r>
              <a:rPr lang="en-US" sz="2400" dirty="0" smtClean="0"/>
              <a:t>not  intramuscularly</a:t>
            </a:r>
            <a:r>
              <a:rPr lang="en-US" sz="2400" dirty="0"/>
              <a:t>. Recommended sites </a:t>
            </a:r>
            <a:r>
              <a:rPr lang="en-US" sz="2400" dirty="0" smtClean="0"/>
              <a:t>for  insulin </a:t>
            </a:r>
            <a:r>
              <a:rPr lang="en-US" sz="2400" dirty="0"/>
              <a:t>injection include the </a:t>
            </a:r>
            <a:r>
              <a:rPr lang="en-US" sz="2400" dirty="0">
                <a:solidFill>
                  <a:srgbClr val="7030A0"/>
                </a:solidFill>
              </a:rPr>
              <a:t>abdomen</a:t>
            </a:r>
            <a:r>
              <a:rPr lang="en-US" sz="2400" dirty="0" smtClean="0"/>
              <a:t>, </a:t>
            </a:r>
            <a:r>
              <a:rPr lang="en-US" sz="2400" dirty="0" smtClean="0">
                <a:solidFill>
                  <a:srgbClr val="7030A0"/>
                </a:solidFill>
              </a:rPr>
              <a:t>thigh</a:t>
            </a:r>
            <a:r>
              <a:rPr lang="en-US" sz="2400" dirty="0"/>
              <a:t>, </a:t>
            </a:r>
            <a:r>
              <a:rPr lang="en-US" sz="2400" dirty="0">
                <a:solidFill>
                  <a:srgbClr val="7030A0"/>
                </a:solidFill>
              </a:rPr>
              <a:t>buttock</a:t>
            </a:r>
            <a:r>
              <a:rPr lang="en-US" sz="2400" dirty="0"/>
              <a:t>, and </a:t>
            </a:r>
            <a:r>
              <a:rPr lang="en-US" sz="2400" dirty="0">
                <a:solidFill>
                  <a:srgbClr val="7030A0"/>
                </a:solidFill>
              </a:rPr>
              <a:t>upper arm </a:t>
            </a:r>
            <a:r>
              <a:rPr lang="en-US" sz="2400" dirty="0"/>
              <a:t>(21). </a:t>
            </a:r>
            <a:endParaRPr lang="en-US" sz="2400" dirty="0" smtClean="0"/>
          </a:p>
          <a:p>
            <a:r>
              <a:rPr lang="en-US" sz="2400" dirty="0" smtClean="0"/>
              <a:t>Because insulin </a:t>
            </a:r>
            <a:r>
              <a:rPr lang="en-US" sz="2400" dirty="0"/>
              <a:t>absorption from IM </a:t>
            </a:r>
            <a:r>
              <a:rPr lang="en-US" sz="2400" dirty="0" smtClean="0"/>
              <a:t>sites differs </a:t>
            </a:r>
            <a:r>
              <a:rPr lang="en-US" sz="2400" dirty="0"/>
              <a:t>according to the activity of </a:t>
            </a:r>
            <a:r>
              <a:rPr lang="en-US" sz="2400" dirty="0" smtClean="0"/>
              <a:t>the muscle</a:t>
            </a:r>
            <a:r>
              <a:rPr lang="en-US" sz="2400" dirty="0"/>
              <a:t>, inadvertent IM injection </a:t>
            </a:r>
            <a:r>
              <a:rPr lang="en-US" sz="2400" dirty="0" smtClean="0"/>
              <a:t>can lead </a:t>
            </a:r>
            <a:r>
              <a:rPr lang="en-US" sz="2400" dirty="0"/>
              <a:t>to </a:t>
            </a:r>
            <a:r>
              <a:rPr lang="en-US" sz="2400" dirty="0">
                <a:solidFill>
                  <a:srgbClr val="5B1070"/>
                </a:solidFill>
              </a:rPr>
              <a:t>unpredictable insulin </a:t>
            </a:r>
            <a:r>
              <a:rPr lang="en-US" sz="2400" dirty="0" smtClean="0">
                <a:solidFill>
                  <a:srgbClr val="5B1070"/>
                </a:solidFill>
              </a:rPr>
              <a:t>absorption </a:t>
            </a:r>
            <a:r>
              <a:rPr lang="en-US" sz="2400" dirty="0" smtClean="0"/>
              <a:t>and </a:t>
            </a:r>
            <a:r>
              <a:rPr lang="en-US" sz="2400" dirty="0"/>
              <a:t>variable effects on glucose</a:t>
            </a:r>
            <a:r>
              <a:rPr lang="en-US" sz="2400" dirty="0" smtClean="0"/>
              <a:t>, with </a:t>
            </a:r>
            <a:r>
              <a:rPr lang="en-US" sz="2400" dirty="0"/>
              <a:t>IM injection being </a:t>
            </a:r>
            <a:r>
              <a:rPr lang="en-US" sz="2400" dirty="0" smtClean="0"/>
              <a:t>associated with </a:t>
            </a:r>
            <a:r>
              <a:rPr lang="en-US" sz="2400" dirty="0">
                <a:solidFill>
                  <a:srgbClr val="C00000"/>
                </a:solidFill>
              </a:rPr>
              <a:t>frequent and unexplained </a:t>
            </a:r>
            <a:r>
              <a:rPr lang="en-US" sz="2400" dirty="0" smtClean="0">
                <a:solidFill>
                  <a:srgbClr val="C00000"/>
                </a:solidFill>
              </a:rPr>
              <a:t>hypoglycemia </a:t>
            </a:r>
            <a:r>
              <a:rPr lang="en-US" sz="2400" dirty="0" smtClean="0"/>
              <a:t>in </a:t>
            </a:r>
            <a:r>
              <a:rPr lang="en-US" sz="2400" dirty="0"/>
              <a:t>several reports (21–23).</a:t>
            </a:r>
          </a:p>
          <a:p>
            <a:endParaRPr lang="en-US" sz="2400" dirty="0" smtClean="0"/>
          </a:p>
          <a:p>
            <a:r>
              <a:rPr lang="en-US" sz="2400" dirty="0" smtClean="0"/>
              <a:t>Risk </a:t>
            </a:r>
            <a:r>
              <a:rPr lang="en-US" sz="2400" dirty="0"/>
              <a:t>for IM insulin delivery is increased </a:t>
            </a:r>
            <a:r>
              <a:rPr lang="en-US" sz="2400" dirty="0" smtClean="0"/>
              <a:t>in younger </a:t>
            </a:r>
            <a:r>
              <a:rPr lang="en-US" sz="2400" dirty="0"/>
              <a:t>and lean patients when </a:t>
            </a:r>
            <a:r>
              <a:rPr lang="en-US" sz="2400" dirty="0" smtClean="0"/>
              <a:t>injecting into </a:t>
            </a:r>
            <a:r>
              <a:rPr lang="en-US" sz="2400" dirty="0"/>
              <a:t>the limbs rather than </a:t>
            </a:r>
            <a:r>
              <a:rPr lang="en-US" sz="2400" dirty="0" err="1"/>
              <a:t>truncal</a:t>
            </a:r>
            <a:r>
              <a:rPr lang="en-US" sz="2400" dirty="0"/>
              <a:t> </a:t>
            </a:r>
            <a:r>
              <a:rPr lang="en-US" sz="2400" dirty="0" smtClean="0"/>
              <a:t>sites (</a:t>
            </a:r>
            <a:r>
              <a:rPr lang="en-US" sz="2400" dirty="0"/>
              <a:t>abdomen and buttocks) and when </a:t>
            </a:r>
            <a:r>
              <a:rPr lang="en-US" sz="2400" dirty="0" smtClean="0"/>
              <a:t>using longer </a:t>
            </a:r>
            <a:r>
              <a:rPr lang="en-US" sz="2400" dirty="0"/>
              <a:t>needles (24).</a:t>
            </a:r>
          </a:p>
        </p:txBody>
      </p:sp>
    </p:spTree>
    <p:extLst>
      <p:ext uri="{BB962C8B-B14F-4D97-AF65-F5344CB8AC3E}">
        <p14:creationId xmlns:p14="http://schemas.microsoft.com/office/powerpoint/2010/main" val="3509968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35" y="158839"/>
            <a:ext cx="9775065" cy="1320800"/>
          </a:xfrm>
        </p:spPr>
        <p:txBody>
          <a:bodyPr/>
          <a:lstStyle/>
          <a:p>
            <a:r>
              <a:rPr lang="en-US" dirty="0"/>
              <a:t>Noninsulin </a:t>
            </a:r>
            <a:r>
              <a:rPr lang="en-US" dirty="0" smtClean="0"/>
              <a:t> Treatments  </a:t>
            </a:r>
            <a:r>
              <a:rPr lang="en-US" dirty="0"/>
              <a:t>for </a:t>
            </a:r>
            <a:r>
              <a:rPr lang="en-US" dirty="0" smtClean="0"/>
              <a:t> </a:t>
            </a:r>
            <a:r>
              <a:rPr lang="en-US" sz="4000" dirty="0" smtClean="0">
                <a:solidFill>
                  <a:srgbClr val="FF0000"/>
                </a:solidFill>
              </a:rPr>
              <a:t>Type 1  Diabetes</a:t>
            </a:r>
            <a:endParaRPr lang="en-US" dirty="0">
              <a:solidFill>
                <a:srgbClr val="FF0000"/>
              </a:solidFill>
            </a:endParaRPr>
          </a:p>
        </p:txBody>
      </p:sp>
      <p:sp>
        <p:nvSpPr>
          <p:cNvPr id="3" name="Content Placeholder 2"/>
          <p:cNvSpPr>
            <a:spLocks noGrp="1"/>
          </p:cNvSpPr>
          <p:nvPr>
            <p:ph idx="1"/>
          </p:nvPr>
        </p:nvSpPr>
        <p:spPr>
          <a:xfrm>
            <a:off x="677334" y="1479639"/>
            <a:ext cx="8596668" cy="5127223"/>
          </a:xfrm>
        </p:spPr>
        <p:txBody>
          <a:bodyPr>
            <a:normAutofit/>
          </a:bodyPr>
          <a:lstStyle/>
          <a:p>
            <a:r>
              <a:rPr lang="en-US" sz="2400" b="1" dirty="0" err="1" smtClean="0"/>
              <a:t>Pramlintide</a:t>
            </a:r>
            <a:r>
              <a:rPr lang="en-US" sz="2400" b="1" dirty="0" smtClean="0"/>
              <a:t> </a:t>
            </a:r>
          </a:p>
          <a:p>
            <a:endParaRPr lang="en-US" dirty="0" smtClean="0"/>
          </a:p>
          <a:p>
            <a:r>
              <a:rPr lang="en-US" sz="2400" dirty="0" smtClean="0"/>
              <a:t>The </a:t>
            </a:r>
            <a:r>
              <a:rPr lang="en-US" sz="2400" dirty="0"/>
              <a:t>addition </a:t>
            </a:r>
            <a:r>
              <a:rPr lang="en-US" sz="2400" dirty="0" smtClean="0"/>
              <a:t>of  </a:t>
            </a:r>
            <a:r>
              <a:rPr lang="en-US" sz="3200" b="1" dirty="0">
                <a:solidFill>
                  <a:srgbClr val="FF0000"/>
                </a:solidFill>
              </a:rPr>
              <a:t>metformin</a:t>
            </a:r>
            <a:r>
              <a:rPr lang="en-US" sz="2400" dirty="0"/>
              <a:t> </a:t>
            </a:r>
            <a:r>
              <a:rPr lang="en-US" sz="2400" dirty="0" smtClean="0"/>
              <a:t>to adults </a:t>
            </a:r>
            <a:r>
              <a:rPr lang="en-US" sz="2400" dirty="0"/>
              <a:t>with type 1 diabetes caused </a:t>
            </a:r>
            <a:r>
              <a:rPr lang="en-US" sz="2400" dirty="0" smtClean="0"/>
              <a:t>small reductions </a:t>
            </a:r>
            <a:r>
              <a:rPr lang="en-US" sz="2400" dirty="0"/>
              <a:t>in body weight and lipid </a:t>
            </a:r>
            <a:r>
              <a:rPr lang="en-US" sz="2400" dirty="0" smtClean="0"/>
              <a:t>levels but </a:t>
            </a:r>
            <a:r>
              <a:rPr lang="en-US" sz="2400" i="1" dirty="0">
                <a:solidFill>
                  <a:srgbClr val="FF0000"/>
                </a:solidFill>
              </a:rPr>
              <a:t>did not improve A1C</a:t>
            </a:r>
            <a:r>
              <a:rPr lang="en-US" sz="2400" dirty="0"/>
              <a:t> (31,32). </a:t>
            </a:r>
            <a:r>
              <a:rPr lang="en-US" sz="2400" dirty="0" smtClean="0"/>
              <a:t>                                                       </a:t>
            </a:r>
          </a:p>
          <a:p>
            <a:pPr marL="0" indent="0">
              <a:buNone/>
            </a:pPr>
            <a:endParaRPr lang="en-US" sz="2400" dirty="0" smtClean="0"/>
          </a:p>
          <a:p>
            <a:r>
              <a:rPr lang="en-US" sz="2400" dirty="0" smtClean="0"/>
              <a:t>The addition </a:t>
            </a:r>
            <a:r>
              <a:rPr lang="en-US" sz="2400" dirty="0"/>
              <a:t>of the glucagon-like </a:t>
            </a:r>
            <a:r>
              <a:rPr lang="en-US" sz="2400" dirty="0" smtClean="0"/>
              <a:t>peptide 1 </a:t>
            </a:r>
            <a:r>
              <a:rPr lang="en-US" sz="2400" dirty="0"/>
              <a:t>(GLP-1) receptor agonists </a:t>
            </a:r>
            <a:r>
              <a:rPr lang="en-US" sz="2400" b="1" i="1" u="sng" dirty="0" err="1" smtClean="0">
                <a:solidFill>
                  <a:srgbClr val="7030A0"/>
                </a:solidFill>
              </a:rPr>
              <a:t>liraglutide</a:t>
            </a:r>
            <a:r>
              <a:rPr lang="en-US" sz="2400" dirty="0" smtClean="0"/>
              <a:t> and </a:t>
            </a:r>
            <a:r>
              <a:rPr lang="en-US" sz="2400" b="1" i="1" u="sng" dirty="0" err="1">
                <a:solidFill>
                  <a:srgbClr val="7030A0"/>
                </a:solidFill>
              </a:rPr>
              <a:t>exenatide</a:t>
            </a:r>
            <a:r>
              <a:rPr lang="en-US" sz="2400" b="1" i="1" u="sng" dirty="0">
                <a:solidFill>
                  <a:srgbClr val="7030A0"/>
                </a:solidFill>
              </a:rPr>
              <a:t> </a:t>
            </a:r>
            <a:r>
              <a:rPr lang="en-US" sz="2400" dirty="0"/>
              <a:t>to insulin therapy </a:t>
            </a:r>
            <a:r>
              <a:rPr lang="en-US" sz="2400" dirty="0" smtClean="0"/>
              <a:t>caused small </a:t>
            </a:r>
            <a:r>
              <a:rPr lang="en-US" sz="2400" dirty="0"/>
              <a:t>(0.2%) reductions in A1C </a:t>
            </a:r>
            <a:r>
              <a:rPr lang="en-US" sz="2400" dirty="0" smtClean="0"/>
              <a:t>compared with </a:t>
            </a:r>
            <a:r>
              <a:rPr lang="en-US" sz="2400" dirty="0"/>
              <a:t>insulin alone in people with type </a:t>
            </a:r>
            <a:r>
              <a:rPr lang="en-US" sz="2400" dirty="0" smtClean="0"/>
              <a:t>1 diabetes </a:t>
            </a:r>
            <a:r>
              <a:rPr lang="en-US" sz="2400" dirty="0"/>
              <a:t>and also reduced body </a:t>
            </a:r>
            <a:r>
              <a:rPr lang="en-US" sz="2400" dirty="0" smtClean="0"/>
              <a:t>weight by </a:t>
            </a:r>
            <a:r>
              <a:rPr lang="en-US" sz="2400" dirty="0"/>
              <a:t>#</a:t>
            </a:r>
            <a:r>
              <a:rPr lang="en-US" sz="2400" dirty="0" smtClean="0"/>
              <a:t>3 </a:t>
            </a:r>
            <a:r>
              <a:rPr lang="en-US" sz="2400" dirty="0"/>
              <a:t>kg (33).</a:t>
            </a:r>
          </a:p>
        </p:txBody>
      </p:sp>
    </p:spTree>
    <p:extLst>
      <p:ext uri="{BB962C8B-B14F-4D97-AF65-F5344CB8AC3E}">
        <p14:creationId xmlns:p14="http://schemas.microsoft.com/office/powerpoint/2010/main" val="3576658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37" y="206062"/>
            <a:ext cx="12158663" cy="5383369"/>
          </a:xfrm>
          <a:prstGeom prst="rect">
            <a:avLst/>
          </a:prstGeom>
        </p:spPr>
      </p:pic>
      <p:sp>
        <p:nvSpPr>
          <p:cNvPr id="3" name="TextBox 2"/>
          <p:cNvSpPr txBox="1"/>
          <p:nvPr/>
        </p:nvSpPr>
        <p:spPr>
          <a:xfrm>
            <a:off x="1184856" y="6259134"/>
            <a:ext cx="8075053" cy="400110"/>
          </a:xfrm>
          <a:prstGeom prst="rect">
            <a:avLst/>
          </a:prstGeom>
          <a:noFill/>
        </p:spPr>
        <p:txBody>
          <a:bodyPr wrap="square" rtlCol="0">
            <a:spAutoFit/>
          </a:bodyPr>
          <a:lstStyle/>
          <a:p>
            <a:r>
              <a:rPr lang="en-US" sz="2000" b="1" dirty="0"/>
              <a:t>Diabetes Care Publish Ahead of Print, published online October 4, 2018</a:t>
            </a:r>
            <a:endParaRPr lang="en-US" sz="2000" dirty="0"/>
          </a:p>
        </p:txBody>
      </p:sp>
    </p:spTree>
    <p:extLst>
      <p:ext uri="{BB962C8B-B14F-4D97-AF65-F5344CB8AC3E}">
        <p14:creationId xmlns:p14="http://schemas.microsoft.com/office/powerpoint/2010/main" val="1754716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8" y="287628"/>
            <a:ext cx="10290220" cy="1320800"/>
          </a:xfrm>
        </p:spPr>
        <p:txBody>
          <a:bodyPr/>
          <a:lstStyle/>
          <a:p>
            <a:r>
              <a:rPr lang="en-US" dirty="0"/>
              <a:t>Noninsulin  Treatments  for  </a:t>
            </a:r>
            <a:r>
              <a:rPr lang="en-US" sz="4000" dirty="0">
                <a:solidFill>
                  <a:srgbClr val="FF0000"/>
                </a:solidFill>
              </a:rPr>
              <a:t>Type 1  Diabetes</a:t>
            </a:r>
            <a:endParaRPr lang="en-US" dirty="0"/>
          </a:p>
        </p:txBody>
      </p:sp>
      <p:sp>
        <p:nvSpPr>
          <p:cNvPr id="3" name="Content Placeholder 2"/>
          <p:cNvSpPr>
            <a:spLocks noGrp="1"/>
          </p:cNvSpPr>
          <p:nvPr>
            <p:ph idx="1"/>
          </p:nvPr>
        </p:nvSpPr>
        <p:spPr>
          <a:xfrm>
            <a:off x="677333" y="2160589"/>
            <a:ext cx="8724243" cy="4562183"/>
          </a:xfrm>
        </p:spPr>
        <p:txBody>
          <a:bodyPr>
            <a:normAutofit/>
          </a:bodyPr>
          <a:lstStyle/>
          <a:p>
            <a:r>
              <a:rPr lang="en-US" sz="3200" dirty="0"/>
              <a:t>Similarly, the </a:t>
            </a:r>
            <a:r>
              <a:rPr lang="en-US" sz="3200" dirty="0" smtClean="0"/>
              <a:t>addition of </a:t>
            </a:r>
            <a:r>
              <a:rPr lang="en-US" sz="3200" dirty="0"/>
              <a:t>a sodium–glucose </a:t>
            </a:r>
            <a:r>
              <a:rPr lang="en-US" sz="3200" dirty="0" err="1" smtClean="0"/>
              <a:t>cotransporter</a:t>
            </a:r>
            <a:r>
              <a:rPr lang="en-US" sz="3200" dirty="0" smtClean="0"/>
              <a:t> 2 </a:t>
            </a:r>
            <a:r>
              <a:rPr lang="en-US" sz="3200" dirty="0"/>
              <a:t>(SGLT2) inhibitor to insulin </a:t>
            </a:r>
            <a:r>
              <a:rPr lang="en-US" sz="3200" dirty="0" smtClean="0"/>
              <a:t>therapy has </a:t>
            </a:r>
            <a:r>
              <a:rPr lang="en-US" sz="3200" dirty="0"/>
              <a:t>been associated with </a:t>
            </a:r>
            <a:r>
              <a:rPr lang="en-US" sz="3200" dirty="0" smtClean="0"/>
              <a:t>improvements in </a:t>
            </a:r>
            <a:r>
              <a:rPr lang="en-US" sz="3200" dirty="0"/>
              <a:t>A1C and body weight when </a:t>
            </a:r>
            <a:r>
              <a:rPr lang="en-US" sz="3200" dirty="0" smtClean="0"/>
              <a:t>compared with </a:t>
            </a:r>
            <a:r>
              <a:rPr lang="en-US" sz="3200" dirty="0"/>
              <a:t>insulin alone (34–36); however</a:t>
            </a:r>
            <a:r>
              <a:rPr lang="en-US" sz="3200" dirty="0" smtClean="0"/>
              <a:t>, SGLT2 </a:t>
            </a:r>
            <a:r>
              <a:rPr lang="en-US" sz="3200" dirty="0"/>
              <a:t>inhibitor use is also </a:t>
            </a:r>
            <a:r>
              <a:rPr lang="en-US" sz="3200" dirty="0" smtClean="0"/>
              <a:t>associated with </a:t>
            </a:r>
            <a:r>
              <a:rPr lang="en-US" sz="3200" dirty="0"/>
              <a:t>more adverse events </a:t>
            </a:r>
            <a:r>
              <a:rPr lang="en-US" sz="3200" dirty="0" smtClean="0"/>
              <a:t>including </a:t>
            </a:r>
            <a:r>
              <a:rPr lang="en-US" sz="4000" b="1" dirty="0" smtClean="0">
                <a:solidFill>
                  <a:srgbClr val="7030A0"/>
                </a:solidFill>
              </a:rPr>
              <a:t>ketoacidosis</a:t>
            </a:r>
            <a:r>
              <a:rPr lang="en-US" sz="3200" dirty="0"/>
              <a:t>.</a:t>
            </a:r>
          </a:p>
        </p:txBody>
      </p:sp>
    </p:spTree>
    <p:extLst>
      <p:ext uri="{BB962C8B-B14F-4D97-AF65-F5344CB8AC3E}">
        <p14:creationId xmlns:p14="http://schemas.microsoft.com/office/powerpoint/2010/main" val="400108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7577"/>
            <a:ext cx="8596668" cy="1672823"/>
          </a:xfrm>
        </p:spPr>
        <p:txBody>
          <a:bodyPr>
            <a:normAutofit/>
          </a:bodyPr>
          <a:lstStyle/>
          <a:p>
            <a:pPr algn="ctr"/>
            <a:r>
              <a:rPr lang="en-US" sz="8000" b="1" dirty="0" err="1" smtClean="0">
                <a:solidFill>
                  <a:srgbClr val="FF0000"/>
                </a:solidFill>
              </a:rPr>
              <a:t>Sotagliflozin</a:t>
            </a:r>
            <a:endParaRPr lang="en-US" sz="8000" b="1" dirty="0">
              <a:solidFill>
                <a:srgbClr val="FF0000"/>
              </a:solidFill>
            </a:endParaRPr>
          </a:p>
        </p:txBody>
      </p:sp>
      <p:sp>
        <p:nvSpPr>
          <p:cNvPr id="3" name="Content Placeholder 2"/>
          <p:cNvSpPr>
            <a:spLocks noGrp="1"/>
          </p:cNvSpPr>
          <p:nvPr>
            <p:ph idx="1"/>
          </p:nvPr>
        </p:nvSpPr>
        <p:spPr>
          <a:xfrm>
            <a:off x="677334" y="2936383"/>
            <a:ext cx="8596668" cy="3104979"/>
          </a:xfrm>
        </p:spPr>
        <p:txBody>
          <a:bodyPr>
            <a:normAutofit/>
          </a:bodyPr>
          <a:lstStyle/>
          <a:p>
            <a:r>
              <a:rPr lang="en-US" sz="3600" dirty="0"/>
              <a:t>The dual SGLT1/2 </a:t>
            </a:r>
            <a:r>
              <a:rPr lang="en-US" sz="3600" dirty="0" smtClean="0"/>
              <a:t>inhibitor </a:t>
            </a:r>
            <a:r>
              <a:rPr lang="en-US" sz="3600" dirty="0" err="1" smtClean="0"/>
              <a:t>sotagliflozin</a:t>
            </a:r>
            <a:r>
              <a:rPr lang="en-US" sz="3600" dirty="0" smtClean="0"/>
              <a:t> </a:t>
            </a:r>
            <a:r>
              <a:rPr lang="en-US" sz="3600" dirty="0"/>
              <a:t>is currently </a:t>
            </a:r>
            <a:r>
              <a:rPr lang="en-US" sz="3600" dirty="0" smtClean="0"/>
              <a:t>under consideration </a:t>
            </a:r>
            <a:r>
              <a:rPr lang="en-US" sz="3600" dirty="0"/>
              <a:t>by the FDA and, if approved</a:t>
            </a:r>
            <a:r>
              <a:rPr lang="en-US" sz="3600" dirty="0" smtClean="0"/>
              <a:t>, would </a:t>
            </a:r>
            <a:r>
              <a:rPr lang="en-US" sz="3600" dirty="0"/>
              <a:t>be the first </a:t>
            </a:r>
            <a:r>
              <a:rPr lang="en-US" sz="3600" dirty="0" smtClean="0"/>
              <a:t>adjunctive oral </a:t>
            </a:r>
            <a:r>
              <a:rPr lang="en-US" sz="3600" dirty="0"/>
              <a:t>therapy in type 1 diabetes.</a:t>
            </a:r>
          </a:p>
        </p:txBody>
      </p:sp>
    </p:spTree>
    <p:extLst>
      <p:ext uri="{BB962C8B-B14F-4D97-AF65-F5344CB8AC3E}">
        <p14:creationId xmlns:p14="http://schemas.microsoft.com/office/powerpoint/2010/main" val="293824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inter sc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9" y="0"/>
            <a:ext cx="11848563"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1424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97" y="261871"/>
            <a:ext cx="8784605" cy="1320800"/>
          </a:xfrm>
        </p:spPr>
        <p:txBody>
          <a:bodyPr>
            <a:normAutofit fontScale="90000"/>
          </a:bodyPr>
          <a:lstStyle/>
          <a:p>
            <a:r>
              <a:rPr lang="en-US" sz="4000" dirty="0">
                <a:solidFill>
                  <a:srgbClr val="7030A0"/>
                </a:solidFill>
              </a:rPr>
              <a:t>Section 9. Pharmacologic Approaches to Glycemic </a:t>
            </a:r>
            <a:r>
              <a:rPr lang="en-US" sz="4000" dirty="0" smtClean="0">
                <a:solidFill>
                  <a:srgbClr val="7030A0"/>
                </a:solidFill>
              </a:rPr>
              <a:t>Treatment in T2DM</a:t>
            </a:r>
            <a:r>
              <a:rPr lang="en-US" sz="4000" dirty="0"/>
              <a:t/>
            </a:r>
            <a:br>
              <a:rPr lang="en-US" sz="4000" dirty="0"/>
            </a:br>
            <a:endParaRPr lang="en-US" sz="4000" dirty="0"/>
          </a:p>
        </p:txBody>
      </p:sp>
      <p:sp>
        <p:nvSpPr>
          <p:cNvPr id="3" name="Content Placeholder 2"/>
          <p:cNvSpPr>
            <a:spLocks noGrp="1"/>
          </p:cNvSpPr>
          <p:nvPr>
            <p:ph idx="1"/>
          </p:nvPr>
        </p:nvSpPr>
        <p:spPr/>
        <p:txBody>
          <a:bodyPr>
            <a:normAutofit/>
          </a:bodyPr>
          <a:lstStyle/>
          <a:p>
            <a:r>
              <a:rPr lang="en-US" sz="3200" dirty="0" smtClean="0"/>
              <a:t>The </a:t>
            </a:r>
            <a:r>
              <a:rPr lang="en-US" sz="3200" dirty="0"/>
              <a:t>section on the pharmacologic </a:t>
            </a:r>
            <a:r>
              <a:rPr lang="en-US" sz="3200" dirty="0" smtClean="0"/>
              <a:t>treatment of </a:t>
            </a:r>
            <a:r>
              <a:rPr lang="en-US" sz="3200" dirty="0"/>
              <a:t>type 2 diabetes was </a:t>
            </a:r>
            <a:r>
              <a:rPr lang="en-US" sz="3200" dirty="0" smtClean="0"/>
              <a:t>significantly changed </a:t>
            </a:r>
            <a:r>
              <a:rPr lang="en-US" sz="3200" dirty="0"/>
              <a:t>to align, as per </a:t>
            </a:r>
            <a:r>
              <a:rPr lang="en-US" sz="3200" dirty="0" smtClean="0"/>
              <a:t>the living </a:t>
            </a:r>
            <a:r>
              <a:rPr lang="en-US" sz="3200" dirty="0"/>
              <a:t>Standards update in </a:t>
            </a:r>
            <a:r>
              <a:rPr lang="en-US" sz="3200" dirty="0" smtClean="0"/>
              <a:t>October 2018</a:t>
            </a:r>
            <a:r>
              <a:rPr lang="en-US" sz="3200" dirty="0"/>
              <a:t>, with </a:t>
            </a:r>
            <a:r>
              <a:rPr lang="en-US" sz="3600" i="1" u="sng" dirty="0">
                <a:solidFill>
                  <a:srgbClr val="FF0000"/>
                </a:solidFill>
              </a:rPr>
              <a:t>the ADA-EASD </a:t>
            </a:r>
            <a:r>
              <a:rPr lang="en-US" sz="3600" i="1" u="sng" dirty="0" smtClean="0">
                <a:solidFill>
                  <a:srgbClr val="FF0000"/>
                </a:solidFill>
              </a:rPr>
              <a:t>consensus report </a:t>
            </a:r>
            <a:r>
              <a:rPr lang="en-US" sz="3200" dirty="0"/>
              <a:t>on this topic, summarized </a:t>
            </a:r>
            <a:r>
              <a:rPr lang="en-US" sz="3200" dirty="0" smtClean="0"/>
              <a:t>in the </a:t>
            </a:r>
            <a:r>
              <a:rPr lang="en-US" sz="3200" dirty="0"/>
              <a:t>new Figs. 9.1 and 9.2.</a:t>
            </a:r>
          </a:p>
        </p:txBody>
      </p:sp>
    </p:spTree>
    <p:extLst>
      <p:ext uri="{BB962C8B-B14F-4D97-AF65-F5344CB8AC3E}">
        <p14:creationId xmlns:p14="http://schemas.microsoft.com/office/powerpoint/2010/main" val="3668150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1719"/>
            <a:ext cx="8596668" cy="1320800"/>
          </a:xfrm>
        </p:spPr>
        <p:txBody>
          <a:bodyPr>
            <a:normAutofit fontScale="90000"/>
          </a:bodyPr>
          <a:lstStyle/>
          <a:p>
            <a:r>
              <a:rPr lang="en-US" dirty="0"/>
              <a:t>Section 9. </a:t>
            </a:r>
            <a:r>
              <a:rPr lang="en-US" dirty="0" smtClean="0"/>
              <a:t> Pharmacologic </a:t>
            </a:r>
            <a:r>
              <a:rPr lang="en-US" dirty="0"/>
              <a:t>Approaches to Glycemic Treatment</a:t>
            </a:r>
            <a:br>
              <a:rPr lang="en-US" dirty="0"/>
            </a:br>
            <a:endParaRPr lang="en-US" dirty="0"/>
          </a:p>
        </p:txBody>
      </p:sp>
      <p:sp>
        <p:nvSpPr>
          <p:cNvPr id="3" name="Content Placeholder 2"/>
          <p:cNvSpPr>
            <a:spLocks noGrp="1"/>
          </p:cNvSpPr>
          <p:nvPr>
            <p:ph idx="1"/>
          </p:nvPr>
        </p:nvSpPr>
        <p:spPr/>
        <p:txBody>
          <a:bodyPr>
            <a:normAutofit/>
          </a:bodyPr>
          <a:lstStyle/>
          <a:p>
            <a:r>
              <a:rPr lang="en-US" sz="4000" dirty="0"/>
              <a:t>A recommendation that, </a:t>
            </a:r>
            <a:r>
              <a:rPr lang="en-US" sz="4000" dirty="0" smtClean="0"/>
              <a:t>for most </a:t>
            </a:r>
            <a:r>
              <a:rPr lang="en-US" sz="4000" dirty="0"/>
              <a:t>patients who need the </a:t>
            </a:r>
            <a:r>
              <a:rPr lang="en-US" sz="4000" dirty="0" smtClean="0"/>
              <a:t>greater efficacy </a:t>
            </a:r>
            <a:r>
              <a:rPr lang="en-US" sz="4000" dirty="0"/>
              <a:t>of an </a:t>
            </a:r>
            <a:r>
              <a:rPr lang="en-US" sz="4000" dirty="0">
                <a:solidFill>
                  <a:srgbClr val="7030A0"/>
                </a:solidFill>
              </a:rPr>
              <a:t>injectable medication</a:t>
            </a:r>
            <a:r>
              <a:rPr lang="en-US" sz="4000" dirty="0"/>
              <a:t>, </a:t>
            </a:r>
            <a:r>
              <a:rPr lang="en-US" sz="4000" dirty="0" smtClean="0"/>
              <a:t>a </a:t>
            </a:r>
            <a:r>
              <a:rPr lang="en-US" sz="4000" i="1" u="sng" dirty="0" smtClean="0">
                <a:solidFill>
                  <a:srgbClr val="FF0000"/>
                </a:solidFill>
              </a:rPr>
              <a:t>glucagon-like </a:t>
            </a:r>
            <a:r>
              <a:rPr lang="en-US" sz="4000" i="1" u="sng" dirty="0">
                <a:solidFill>
                  <a:srgbClr val="FF0000"/>
                </a:solidFill>
              </a:rPr>
              <a:t>peptide 1 receptor </a:t>
            </a:r>
            <a:r>
              <a:rPr lang="en-US" sz="4000" i="1" u="sng" dirty="0" smtClean="0">
                <a:solidFill>
                  <a:srgbClr val="FF0000"/>
                </a:solidFill>
              </a:rPr>
              <a:t>agonist</a:t>
            </a:r>
            <a:r>
              <a:rPr lang="en-US" sz="4000" dirty="0" smtClean="0"/>
              <a:t> should </a:t>
            </a:r>
            <a:r>
              <a:rPr lang="en-US" sz="4000" dirty="0"/>
              <a:t>be the first choice, </a:t>
            </a:r>
            <a:r>
              <a:rPr lang="en-US" sz="4000" dirty="0" smtClean="0"/>
              <a:t>ahead of </a:t>
            </a:r>
            <a:r>
              <a:rPr lang="en-US" sz="4000" dirty="0"/>
              <a:t>insulin.</a:t>
            </a:r>
          </a:p>
        </p:txBody>
      </p:sp>
    </p:spTree>
    <p:extLst>
      <p:ext uri="{BB962C8B-B14F-4D97-AF65-F5344CB8AC3E}">
        <p14:creationId xmlns:p14="http://schemas.microsoft.com/office/powerpoint/2010/main" val="1309171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rPr>
              <a:t>Insulin  injection  </a:t>
            </a:r>
            <a:r>
              <a:rPr lang="en-US" sz="4800" dirty="0">
                <a:solidFill>
                  <a:srgbClr val="FF0000"/>
                </a:solidFill>
              </a:rPr>
              <a:t>technique</a:t>
            </a:r>
          </a:p>
        </p:txBody>
      </p:sp>
      <p:sp>
        <p:nvSpPr>
          <p:cNvPr id="3" name="Content Placeholder 2"/>
          <p:cNvSpPr>
            <a:spLocks noGrp="1"/>
          </p:cNvSpPr>
          <p:nvPr>
            <p:ph idx="1"/>
          </p:nvPr>
        </p:nvSpPr>
        <p:spPr>
          <a:xfrm>
            <a:off x="806122" y="2977227"/>
            <a:ext cx="8596668" cy="3880773"/>
          </a:xfrm>
        </p:spPr>
        <p:txBody>
          <a:bodyPr>
            <a:normAutofit/>
          </a:bodyPr>
          <a:lstStyle/>
          <a:p>
            <a:r>
              <a:rPr lang="en-US" sz="3600" dirty="0"/>
              <a:t>A new section was added on </a:t>
            </a:r>
            <a:r>
              <a:rPr lang="en-US" sz="3600" dirty="0" smtClean="0"/>
              <a:t>insulin injection </a:t>
            </a:r>
            <a:r>
              <a:rPr lang="en-US" sz="3600" dirty="0"/>
              <a:t>technique, emphasizing the </a:t>
            </a:r>
            <a:r>
              <a:rPr lang="en-US" sz="3600" dirty="0" smtClean="0"/>
              <a:t>importance of </a:t>
            </a:r>
            <a:r>
              <a:rPr lang="en-US" sz="3600" dirty="0"/>
              <a:t>technique for </a:t>
            </a:r>
            <a:r>
              <a:rPr lang="en-US" sz="3600" dirty="0" smtClean="0"/>
              <a:t>appropriate insulin </a:t>
            </a:r>
            <a:r>
              <a:rPr lang="en-US" sz="3600" dirty="0"/>
              <a:t>dosing and the avoidance of </a:t>
            </a:r>
            <a:r>
              <a:rPr lang="en-US" sz="3600" dirty="0" smtClean="0"/>
              <a:t>complications (</a:t>
            </a:r>
            <a:r>
              <a:rPr lang="en-US" sz="3600" i="1" u="sng" dirty="0" err="1">
                <a:solidFill>
                  <a:srgbClr val="7030A0"/>
                </a:solidFill>
              </a:rPr>
              <a:t>lipodystrophy</a:t>
            </a:r>
            <a:r>
              <a:rPr lang="en-US" sz="3600" dirty="0"/>
              <a:t>, </a:t>
            </a:r>
            <a:r>
              <a:rPr lang="en-US" sz="3600" dirty="0" smtClean="0"/>
              <a:t>etc</a:t>
            </a:r>
            <a:r>
              <a:rPr lang="en-US" sz="3600" dirty="0"/>
              <a:t>.).</a:t>
            </a:r>
          </a:p>
        </p:txBody>
      </p:sp>
    </p:spTree>
    <p:extLst>
      <p:ext uri="{BB962C8B-B14F-4D97-AF65-F5344CB8AC3E}">
        <p14:creationId xmlns:p14="http://schemas.microsoft.com/office/powerpoint/2010/main" val="16846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3234"/>
            <a:ext cx="8596668" cy="1320800"/>
          </a:xfrm>
        </p:spPr>
        <p:txBody>
          <a:bodyPr>
            <a:normAutofit fontScale="90000"/>
          </a:bodyPr>
          <a:lstStyle/>
          <a:p>
            <a:r>
              <a:rPr lang="en-US" dirty="0"/>
              <a:t>Section 11. </a:t>
            </a:r>
            <a:r>
              <a:rPr lang="en-US" dirty="0" err="1"/>
              <a:t>Microvascular</a:t>
            </a:r>
            <a:r>
              <a:rPr lang="en-US" dirty="0"/>
              <a:t> Complications and Foot Care</a:t>
            </a:r>
            <a:br>
              <a:rPr lang="en-US" dirty="0"/>
            </a:br>
            <a:endParaRPr lang="en-US" dirty="0"/>
          </a:p>
        </p:txBody>
      </p:sp>
      <p:sp>
        <p:nvSpPr>
          <p:cNvPr id="3" name="Content Placeholder 2"/>
          <p:cNvSpPr>
            <a:spLocks noGrp="1"/>
          </p:cNvSpPr>
          <p:nvPr>
            <p:ph idx="1"/>
          </p:nvPr>
        </p:nvSpPr>
        <p:spPr>
          <a:xfrm>
            <a:off x="677334" y="2820473"/>
            <a:ext cx="8596668" cy="3220889"/>
          </a:xfrm>
        </p:spPr>
        <p:txBody>
          <a:bodyPr>
            <a:normAutofit/>
          </a:bodyPr>
          <a:lstStyle/>
          <a:p>
            <a:r>
              <a:rPr lang="en-US" sz="3200" dirty="0" smtClean="0"/>
              <a:t>To </a:t>
            </a:r>
            <a:r>
              <a:rPr lang="en-US" sz="3200" dirty="0"/>
              <a:t>align with the ADA-EASD </a:t>
            </a:r>
            <a:r>
              <a:rPr lang="en-US" sz="3200" dirty="0" smtClean="0"/>
              <a:t>consensus report</a:t>
            </a:r>
            <a:r>
              <a:rPr lang="en-US" sz="3200" dirty="0"/>
              <a:t>, a recommendation was added </a:t>
            </a:r>
            <a:r>
              <a:rPr lang="en-US" sz="3200" dirty="0" smtClean="0"/>
              <a:t>for people </a:t>
            </a:r>
            <a:r>
              <a:rPr lang="en-US" sz="3200" dirty="0"/>
              <a:t>with type 2 diabetes and </a:t>
            </a:r>
            <a:r>
              <a:rPr lang="en-US" sz="3200" dirty="0" smtClean="0">
                <a:solidFill>
                  <a:srgbClr val="FF0000"/>
                </a:solidFill>
              </a:rPr>
              <a:t>chronic kidney </a:t>
            </a:r>
            <a:r>
              <a:rPr lang="en-US" sz="3200" dirty="0">
                <a:solidFill>
                  <a:srgbClr val="FF0000"/>
                </a:solidFill>
              </a:rPr>
              <a:t>disease </a:t>
            </a:r>
            <a:r>
              <a:rPr lang="en-US" sz="3200" dirty="0"/>
              <a:t>to consider agents </a:t>
            </a:r>
            <a:r>
              <a:rPr lang="en-US" sz="3200" dirty="0" smtClean="0"/>
              <a:t>with proven </a:t>
            </a:r>
            <a:r>
              <a:rPr lang="en-US" sz="3200" dirty="0"/>
              <a:t>benefit with regard to renal outcomes.</a:t>
            </a:r>
          </a:p>
        </p:txBody>
      </p:sp>
    </p:spTree>
    <p:extLst>
      <p:ext uri="{BB962C8B-B14F-4D97-AF65-F5344CB8AC3E}">
        <p14:creationId xmlns:p14="http://schemas.microsoft.com/office/powerpoint/2010/main" val="2445641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b="1" dirty="0">
                <a:solidFill>
                  <a:srgbClr val="FF0000"/>
                </a:solidFill>
              </a:rPr>
              <a:t>Gabapentin</a:t>
            </a:r>
            <a:r>
              <a:rPr lang="en-US" sz="2400" dirty="0"/>
              <a:t> was added to the list </a:t>
            </a:r>
            <a:r>
              <a:rPr lang="en-US" sz="2400" dirty="0" smtClean="0"/>
              <a:t>of agents </a:t>
            </a:r>
            <a:r>
              <a:rPr lang="en-US" sz="2400" dirty="0"/>
              <a:t>to be considered for the </a:t>
            </a:r>
            <a:r>
              <a:rPr lang="en-US" sz="2400" dirty="0" smtClean="0"/>
              <a:t>treatment of </a:t>
            </a:r>
            <a:r>
              <a:rPr lang="en-US" sz="2400" dirty="0"/>
              <a:t>neuropathic pain in people </a:t>
            </a:r>
            <a:r>
              <a:rPr lang="en-US" sz="2400" dirty="0" smtClean="0"/>
              <a:t>with diabetes </a:t>
            </a:r>
            <a:r>
              <a:rPr lang="en-US" sz="2400" dirty="0"/>
              <a:t>based on data on efficacy </a:t>
            </a:r>
            <a:r>
              <a:rPr lang="en-US" sz="2400" dirty="0" smtClean="0"/>
              <a:t>and the </a:t>
            </a:r>
            <a:r>
              <a:rPr lang="en-US" sz="2400" dirty="0"/>
              <a:t>potential for cost savings</a:t>
            </a:r>
            <a:r>
              <a:rPr lang="en-US" sz="2400" dirty="0" smtClean="0"/>
              <a:t>. </a:t>
            </a:r>
          </a:p>
          <a:p>
            <a:endParaRPr lang="en-US" dirty="0"/>
          </a:p>
          <a:p>
            <a:r>
              <a:rPr lang="en-US" sz="2800" dirty="0"/>
              <a:t>The </a:t>
            </a:r>
            <a:r>
              <a:rPr lang="en-US" sz="2800" dirty="0" err="1"/>
              <a:t>gastroparesis</a:t>
            </a:r>
            <a:r>
              <a:rPr lang="en-US" sz="2800" dirty="0"/>
              <a:t> section includes </a:t>
            </a:r>
            <a:r>
              <a:rPr lang="en-US" sz="2800" dirty="0" smtClean="0"/>
              <a:t>a discussion </a:t>
            </a:r>
            <a:r>
              <a:rPr lang="en-US" sz="2800" dirty="0"/>
              <a:t>of a few additional </a:t>
            </a:r>
            <a:r>
              <a:rPr lang="en-US" sz="2800" dirty="0" smtClean="0"/>
              <a:t>treatment modalities.</a:t>
            </a:r>
            <a:endParaRPr lang="en-US" sz="2800" dirty="0"/>
          </a:p>
        </p:txBody>
      </p:sp>
    </p:spTree>
    <p:extLst>
      <p:ext uri="{BB962C8B-B14F-4D97-AF65-F5344CB8AC3E}">
        <p14:creationId xmlns:p14="http://schemas.microsoft.com/office/powerpoint/2010/main" val="1481216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t>The recommendation for patients </a:t>
            </a:r>
            <a:r>
              <a:rPr lang="en-US" sz="2800" dirty="0" smtClean="0"/>
              <a:t>with diabetes </a:t>
            </a:r>
            <a:r>
              <a:rPr lang="en-US" sz="2800" dirty="0"/>
              <a:t>to have their feet inspected </a:t>
            </a:r>
            <a:r>
              <a:rPr lang="en-US" sz="2800" dirty="0" smtClean="0"/>
              <a:t>at every </a:t>
            </a:r>
            <a:r>
              <a:rPr lang="en-US" sz="2800" dirty="0"/>
              <a:t>visit was modified to only </a:t>
            </a:r>
            <a:r>
              <a:rPr lang="en-US" sz="2800" dirty="0" smtClean="0"/>
              <a:t>include </a:t>
            </a:r>
            <a:r>
              <a:rPr lang="en-US" sz="2800" i="1" u="sng" dirty="0" smtClean="0">
                <a:solidFill>
                  <a:srgbClr val="7030A0"/>
                </a:solidFill>
              </a:rPr>
              <a:t>those </a:t>
            </a:r>
            <a:r>
              <a:rPr lang="en-US" sz="2800" i="1" u="sng" dirty="0">
                <a:solidFill>
                  <a:srgbClr val="7030A0"/>
                </a:solidFill>
              </a:rPr>
              <a:t>at high risk for ulceration</a:t>
            </a:r>
            <a:r>
              <a:rPr lang="en-US" sz="2800" dirty="0" smtClean="0"/>
              <a:t>. </a:t>
            </a:r>
          </a:p>
          <a:p>
            <a:endParaRPr lang="en-US" dirty="0"/>
          </a:p>
          <a:p>
            <a:r>
              <a:rPr lang="en-US" sz="4000" dirty="0" smtClean="0"/>
              <a:t> Annual examinations </a:t>
            </a:r>
            <a:r>
              <a:rPr lang="en-US" sz="4000" dirty="0"/>
              <a:t>remain recommended </a:t>
            </a:r>
            <a:r>
              <a:rPr lang="en-US" sz="4000" dirty="0" smtClean="0"/>
              <a:t>for everyone</a:t>
            </a:r>
            <a:r>
              <a:rPr lang="en-US" sz="4000" dirty="0"/>
              <a:t>.</a:t>
            </a:r>
          </a:p>
        </p:txBody>
      </p:sp>
    </p:spTree>
    <p:extLst>
      <p:ext uri="{BB962C8B-B14F-4D97-AF65-F5344CB8AC3E}">
        <p14:creationId xmlns:p14="http://schemas.microsoft.com/office/powerpoint/2010/main" val="1246718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13. Children and Adolescents</a:t>
            </a:r>
          </a:p>
        </p:txBody>
      </p:sp>
      <p:sp>
        <p:nvSpPr>
          <p:cNvPr id="3" name="Content Placeholder 2"/>
          <p:cNvSpPr>
            <a:spLocks noGrp="1"/>
          </p:cNvSpPr>
          <p:nvPr>
            <p:ph idx="1"/>
          </p:nvPr>
        </p:nvSpPr>
        <p:spPr/>
        <p:txBody>
          <a:bodyPr/>
          <a:lstStyle/>
          <a:p>
            <a:r>
              <a:rPr lang="en-US" sz="2800" dirty="0"/>
              <a:t>A recommendation was added to </a:t>
            </a:r>
            <a:r>
              <a:rPr lang="en-US" sz="2800" dirty="0" smtClean="0"/>
              <a:t>emphasize the </a:t>
            </a:r>
            <a:r>
              <a:rPr lang="en-US" sz="2800" dirty="0"/>
              <a:t>need for </a:t>
            </a:r>
            <a:r>
              <a:rPr lang="en-US" sz="3200" i="1" u="sng" dirty="0">
                <a:solidFill>
                  <a:srgbClr val="FF0000"/>
                </a:solidFill>
              </a:rPr>
              <a:t>disordered </a:t>
            </a:r>
            <a:r>
              <a:rPr lang="en-US" sz="3200" i="1" u="sng" dirty="0" smtClean="0">
                <a:solidFill>
                  <a:srgbClr val="FF0000"/>
                </a:solidFill>
              </a:rPr>
              <a:t>eating </a:t>
            </a:r>
            <a:r>
              <a:rPr lang="en-US" sz="2800" dirty="0" smtClean="0"/>
              <a:t>screening </a:t>
            </a:r>
            <a:r>
              <a:rPr lang="en-US" sz="2800" dirty="0"/>
              <a:t>in youth with type 1 </a:t>
            </a:r>
            <a:r>
              <a:rPr lang="en-US" sz="2800" dirty="0" smtClean="0"/>
              <a:t>diabetes beginning </a:t>
            </a:r>
            <a:r>
              <a:rPr lang="en-US" sz="2800" dirty="0"/>
              <a:t>at 10–12 years of age</a:t>
            </a:r>
            <a:r>
              <a:rPr lang="en-US" sz="2800" dirty="0" smtClean="0"/>
              <a:t>. </a:t>
            </a:r>
          </a:p>
          <a:p>
            <a:endParaRPr lang="en-US" dirty="0"/>
          </a:p>
          <a:p>
            <a:pPr marL="0" indent="0">
              <a:buNone/>
            </a:pPr>
            <a:endParaRPr lang="en-US" dirty="0"/>
          </a:p>
          <a:p>
            <a:r>
              <a:rPr lang="en-US" sz="2800" dirty="0"/>
              <a:t>Based on new evidence, a </a:t>
            </a:r>
            <a:r>
              <a:rPr lang="en-US" sz="2800" dirty="0" smtClean="0"/>
              <a:t>recommendation was </a:t>
            </a:r>
            <a:r>
              <a:rPr lang="en-US" sz="2800" dirty="0"/>
              <a:t>added </a:t>
            </a:r>
            <a:r>
              <a:rPr lang="en-US" sz="2800" dirty="0" smtClean="0"/>
              <a:t>discouraging </a:t>
            </a:r>
            <a:r>
              <a:rPr lang="en-US" sz="3600" b="1" dirty="0" smtClean="0">
                <a:solidFill>
                  <a:srgbClr val="FF0000"/>
                </a:solidFill>
              </a:rPr>
              <a:t>e-cigarette</a:t>
            </a:r>
            <a:r>
              <a:rPr lang="en-US" sz="2800" dirty="0" smtClean="0"/>
              <a:t> </a:t>
            </a:r>
            <a:r>
              <a:rPr lang="en-US" sz="2800" dirty="0"/>
              <a:t>use in youth.</a:t>
            </a:r>
          </a:p>
        </p:txBody>
      </p:sp>
    </p:spTree>
    <p:extLst>
      <p:ext uri="{BB962C8B-B14F-4D97-AF65-F5344CB8AC3E}">
        <p14:creationId xmlns:p14="http://schemas.microsoft.com/office/powerpoint/2010/main" val="1292348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54546"/>
            <a:ext cx="12093262" cy="5769736"/>
          </a:xfrm>
          <a:prstGeom prst="rect">
            <a:avLst/>
          </a:prstGeom>
        </p:spPr>
      </p:pic>
      <p:sp>
        <p:nvSpPr>
          <p:cNvPr id="3" name="TextBox 2"/>
          <p:cNvSpPr txBox="1"/>
          <p:nvPr/>
        </p:nvSpPr>
        <p:spPr>
          <a:xfrm>
            <a:off x="476518" y="6143223"/>
            <a:ext cx="8628845" cy="400110"/>
          </a:xfrm>
          <a:prstGeom prst="rect">
            <a:avLst/>
          </a:prstGeom>
          <a:noFill/>
        </p:spPr>
        <p:txBody>
          <a:bodyPr wrap="square" rtlCol="0">
            <a:spAutoFit/>
          </a:bodyPr>
          <a:lstStyle/>
          <a:p>
            <a:r>
              <a:rPr lang="en-US" sz="2000" b="1" dirty="0" smtClean="0">
                <a:solidFill>
                  <a:srgbClr val="0070C0"/>
                </a:solidFill>
              </a:rPr>
              <a:t>Diabetes  Care  </a:t>
            </a:r>
            <a:r>
              <a:rPr lang="en-US" sz="2000" b="1" dirty="0">
                <a:solidFill>
                  <a:srgbClr val="0070C0"/>
                </a:solidFill>
              </a:rPr>
              <a:t>Publish </a:t>
            </a:r>
            <a:r>
              <a:rPr lang="en-US" sz="2000" b="1" dirty="0" smtClean="0">
                <a:solidFill>
                  <a:srgbClr val="0070C0"/>
                </a:solidFill>
              </a:rPr>
              <a:t> Ahead  of  </a:t>
            </a:r>
            <a:r>
              <a:rPr lang="en-US" sz="2000" b="1" dirty="0">
                <a:solidFill>
                  <a:srgbClr val="0070C0"/>
                </a:solidFill>
              </a:rPr>
              <a:t>Print</a:t>
            </a:r>
            <a:r>
              <a:rPr lang="en-US" sz="2000" b="1" dirty="0" smtClean="0">
                <a:solidFill>
                  <a:srgbClr val="0070C0"/>
                </a:solidFill>
              </a:rPr>
              <a:t>,  </a:t>
            </a:r>
            <a:r>
              <a:rPr lang="en-US" sz="2000" b="1" dirty="0">
                <a:solidFill>
                  <a:srgbClr val="0070C0"/>
                </a:solidFill>
              </a:rPr>
              <a:t>published </a:t>
            </a:r>
            <a:r>
              <a:rPr lang="en-US" sz="2000" b="1" dirty="0" smtClean="0">
                <a:solidFill>
                  <a:srgbClr val="0070C0"/>
                </a:solidFill>
              </a:rPr>
              <a:t> online  October </a:t>
            </a:r>
            <a:r>
              <a:rPr lang="en-US" sz="2000" b="1" dirty="0">
                <a:solidFill>
                  <a:srgbClr val="0070C0"/>
                </a:solidFill>
              </a:rPr>
              <a:t>4, 2018</a:t>
            </a:r>
            <a:endParaRPr lang="en-US" sz="2000" dirty="0">
              <a:solidFill>
                <a:srgbClr val="0070C0"/>
              </a:solidFill>
            </a:endParaRPr>
          </a:p>
        </p:txBody>
      </p:sp>
    </p:spTree>
    <p:extLst>
      <p:ext uri="{BB962C8B-B14F-4D97-AF65-F5344CB8AC3E}">
        <p14:creationId xmlns:p14="http://schemas.microsoft.com/office/powerpoint/2010/main" val="141719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7628"/>
            <a:ext cx="8596668" cy="1320800"/>
          </a:xfrm>
        </p:spPr>
        <p:txBody>
          <a:bodyPr/>
          <a:lstStyle/>
          <a:p>
            <a:r>
              <a:rPr lang="en-US" dirty="0"/>
              <a:t>Section 14. Management of Diabetes</a:t>
            </a:r>
            <a:br>
              <a:rPr lang="en-US" dirty="0"/>
            </a:br>
            <a:r>
              <a:rPr lang="en-US" dirty="0"/>
              <a:t>in Pregnancy</a:t>
            </a:r>
          </a:p>
        </p:txBody>
      </p:sp>
      <p:sp>
        <p:nvSpPr>
          <p:cNvPr id="3" name="Content Placeholder 2"/>
          <p:cNvSpPr>
            <a:spLocks noGrp="1"/>
          </p:cNvSpPr>
          <p:nvPr>
            <p:ph idx="1"/>
          </p:nvPr>
        </p:nvSpPr>
        <p:spPr/>
        <p:txBody>
          <a:bodyPr>
            <a:normAutofit/>
          </a:bodyPr>
          <a:lstStyle/>
          <a:p>
            <a:r>
              <a:rPr lang="en-US" sz="3200" dirty="0"/>
              <a:t>Greater emphasis has been placed </a:t>
            </a:r>
            <a:r>
              <a:rPr lang="en-US" sz="3200" dirty="0" smtClean="0"/>
              <a:t>on the </a:t>
            </a:r>
            <a:r>
              <a:rPr lang="en-US" sz="3200" dirty="0"/>
              <a:t>use of </a:t>
            </a:r>
            <a:r>
              <a:rPr lang="en-US" sz="3600" b="1" dirty="0">
                <a:solidFill>
                  <a:srgbClr val="FF0000"/>
                </a:solidFill>
              </a:rPr>
              <a:t>insulin</a:t>
            </a:r>
            <a:r>
              <a:rPr lang="en-US" sz="3200" dirty="0"/>
              <a:t> as the preferred </a:t>
            </a:r>
            <a:r>
              <a:rPr lang="en-US" sz="3200" dirty="0" smtClean="0"/>
              <a:t>medication for </a:t>
            </a:r>
            <a:r>
              <a:rPr lang="en-US" sz="3200" dirty="0"/>
              <a:t>treating hyperglycemia </a:t>
            </a:r>
            <a:r>
              <a:rPr lang="en-US" sz="3200" dirty="0" smtClean="0"/>
              <a:t>in gestational </a:t>
            </a:r>
            <a:r>
              <a:rPr lang="en-US" sz="3200" dirty="0"/>
              <a:t>diabetes mellitus as it </a:t>
            </a:r>
            <a:r>
              <a:rPr lang="en-US" sz="3200" dirty="0" smtClean="0"/>
              <a:t>does not </a:t>
            </a:r>
            <a:r>
              <a:rPr lang="en-US" sz="3200" dirty="0"/>
              <a:t>cross the placenta to a </a:t>
            </a:r>
            <a:r>
              <a:rPr lang="en-US" sz="3200" dirty="0" smtClean="0"/>
              <a:t>measurable extent </a:t>
            </a:r>
            <a:r>
              <a:rPr lang="en-US" sz="3200" dirty="0"/>
              <a:t>and how </a:t>
            </a:r>
            <a:r>
              <a:rPr lang="en-US" sz="3200" dirty="0">
                <a:solidFill>
                  <a:srgbClr val="7030A0"/>
                </a:solidFill>
              </a:rPr>
              <a:t>metformin</a:t>
            </a:r>
            <a:r>
              <a:rPr lang="en-US" sz="3200" dirty="0"/>
              <a:t> and </a:t>
            </a:r>
            <a:r>
              <a:rPr lang="en-US" sz="3200" dirty="0" smtClean="0">
                <a:solidFill>
                  <a:srgbClr val="7030A0"/>
                </a:solidFill>
              </a:rPr>
              <a:t>glyburide</a:t>
            </a:r>
            <a:r>
              <a:rPr lang="en-US" sz="3200" dirty="0" smtClean="0"/>
              <a:t> should </a:t>
            </a:r>
            <a:r>
              <a:rPr lang="en-US" sz="3200" dirty="0"/>
              <a:t>not be used as </a:t>
            </a:r>
            <a:r>
              <a:rPr lang="en-US" sz="3200" dirty="0" smtClean="0"/>
              <a:t>first line agents </a:t>
            </a:r>
            <a:r>
              <a:rPr lang="en-US" sz="3200" dirty="0"/>
              <a:t>as both cross the </a:t>
            </a:r>
            <a:r>
              <a:rPr lang="en-US" sz="3200" dirty="0" smtClean="0"/>
              <a:t>placenta to </a:t>
            </a:r>
            <a:r>
              <a:rPr lang="en-US" sz="3200" dirty="0"/>
              <a:t>the fetus.</a:t>
            </a:r>
          </a:p>
        </p:txBody>
      </p:sp>
    </p:spTree>
    <p:extLst>
      <p:ext uri="{BB962C8B-B14F-4D97-AF65-F5344CB8AC3E}">
        <p14:creationId xmlns:p14="http://schemas.microsoft.com/office/powerpoint/2010/main" val="1149826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1" y="685800"/>
            <a:ext cx="9465972" cy="1151965"/>
          </a:xfrm>
        </p:spPr>
        <p:txBody>
          <a:bodyPr>
            <a:normAutofit fontScale="90000"/>
          </a:bodyPr>
          <a:lstStyle/>
          <a:p>
            <a:pPr algn="ctr"/>
            <a:r>
              <a:rPr lang="en-US" dirty="0" smtClean="0">
                <a:solidFill>
                  <a:srgbClr val="FF0000"/>
                </a:solidFill>
              </a:rPr>
              <a:t>DSMES</a:t>
            </a:r>
            <a:br>
              <a:rPr lang="en-US" dirty="0" smtClean="0">
                <a:solidFill>
                  <a:srgbClr val="FF0000"/>
                </a:solidFill>
              </a:rPr>
            </a:br>
            <a:r>
              <a:rPr lang="en-US" sz="3600" dirty="0" smtClean="0">
                <a:solidFill>
                  <a:schemeClr val="accent2">
                    <a:lumMod val="75000"/>
                  </a:schemeClr>
                </a:solidFill>
              </a:rPr>
              <a:t>(</a:t>
            </a:r>
            <a:r>
              <a:rPr lang="en-US" sz="3600" dirty="0" err="1" smtClean="0">
                <a:solidFill>
                  <a:schemeClr val="accent2">
                    <a:lumMod val="75000"/>
                  </a:schemeClr>
                </a:solidFill>
              </a:rPr>
              <a:t>D</a:t>
            </a:r>
            <a:r>
              <a:rPr lang="en-US" sz="3600" cap="none" dirty="0" err="1" smtClean="0">
                <a:solidFill>
                  <a:schemeClr val="accent2">
                    <a:lumMod val="75000"/>
                  </a:schemeClr>
                </a:solidFill>
              </a:rPr>
              <a:t>iabtes</a:t>
            </a:r>
            <a:r>
              <a:rPr lang="en-US" sz="4900" cap="none" dirty="0" smtClean="0">
                <a:solidFill>
                  <a:schemeClr val="accent2">
                    <a:lumMod val="75000"/>
                  </a:schemeClr>
                </a:solidFill>
              </a:rPr>
              <a:t> </a:t>
            </a:r>
            <a:r>
              <a:rPr lang="en-US" sz="3100" cap="none" dirty="0" smtClean="0">
                <a:solidFill>
                  <a:schemeClr val="accent2">
                    <a:lumMod val="75000"/>
                  </a:schemeClr>
                </a:solidFill>
              </a:rPr>
              <a:t>Self-Management  Education  and  Support)</a:t>
            </a:r>
            <a:endParaRPr lang="en-US" sz="3100" cap="none" dirty="0">
              <a:solidFill>
                <a:schemeClr val="accent2">
                  <a:lumMod val="75000"/>
                </a:schemeClr>
              </a:solidFill>
            </a:endParaRPr>
          </a:p>
        </p:txBody>
      </p:sp>
      <p:sp>
        <p:nvSpPr>
          <p:cNvPr id="3" name="Content Placeholder 2"/>
          <p:cNvSpPr>
            <a:spLocks noGrp="1"/>
          </p:cNvSpPr>
          <p:nvPr>
            <p:ph idx="1"/>
          </p:nvPr>
        </p:nvSpPr>
        <p:spPr>
          <a:xfrm>
            <a:off x="685800" y="2794714"/>
            <a:ext cx="10394707" cy="4063285"/>
          </a:xfrm>
        </p:spPr>
        <p:txBody>
          <a:bodyPr>
            <a:normAutofit/>
          </a:bodyPr>
          <a:lstStyle/>
          <a:p>
            <a:r>
              <a:rPr lang="en-US" sz="3200" cap="none" dirty="0" smtClean="0"/>
              <a:t>DSMES is a key intervention to enable people with diabetes to make informed decisions and to assume responsibility for day-to-day diabetes  management.</a:t>
            </a:r>
          </a:p>
          <a:p>
            <a:pPr marL="0" indent="0">
              <a:buNone/>
            </a:pPr>
            <a:endParaRPr lang="en-US" cap="none" dirty="0" smtClean="0"/>
          </a:p>
          <a:p>
            <a:r>
              <a:rPr lang="en-US" sz="3200" cap="none" dirty="0" smtClean="0"/>
              <a:t>DSMES  programs usually involve face-to-face contact in group or individual sessions with trained educators,</a:t>
            </a:r>
            <a:endParaRPr lang="en-US" sz="3200" cap="none" dirty="0"/>
          </a:p>
        </p:txBody>
      </p:sp>
    </p:spTree>
    <p:extLst>
      <p:ext uri="{BB962C8B-B14F-4D97-AF65-F5344CB8AC3E}">
        <p14:creationId xmlns:p14="http://schemas.microsoft.com/office/powerpoint/2010/main" val="166268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a:solidFill>
                  <a:srgbClr val="FF0000"/>
                </a:solidFill>
              </a:rPr>
              <a:t>DSMES</a:t>
            </a:r>
          </a:p>
        </p:txBody>
      </p:sp>
      <p:sp>
        <p:nvSpPr>
          <p:cNvPr id="3" name="Content Placeholder 2"/>
          <p:cNvSpPr>
            <a:spLocks noGrp="1"/>
          </p:cNvSpPr>
          <p:nvPr>
            <p:ph idx="1"/>
          </p:nvPr>
        </p:nvSpPr>
        <p:spPr>
          <a:xfrm>
            <a:off x="677334" y="3384082"/>
            <a:ext cx="8596668" cy="3880773"/>
          </a:xfrm>
        </p:spPr>
        <p:txBody>
          <a:bodyPr>
            <a:normAutofit/>
          </a:bodyPr>
          <a:lstStyle/>
          <a:p>
            <a:r>
              <a:rPr lang="en-US" sz="2800" cap="none" dirty="0">
                <a:latin typeface="Arial Rounded MT Bold" panose="020F0704030504030204" pitchFamily="34" charset="0"/>
              </a:rPr>
              <a:t>T</a:t>
            </a:r>
            <a:r>
              <a:rPr lang="en-US" sz="2800" cap="none" dirty="0" smtClean="0">
                <a:latin typeface="Arial Rounded MT Bold" panose="020F0704030504030204" pitchFamily="34" charset="0"/>
              </a:rPr>
              <a:t>he best outcomes are achieved in those programs with a theory-based and structured curriculum and with contact time of over 10 h.</a:t>
            </a:r>
            <a:endParaRPr lang="en-US" sz="2800" cap="none" dirty="0">
              <a:latin typeface="Arial Rounded MT Bold" panose="020F0704030504030204" pitchFamily="34" charset="0"/>
            </a:endParaRPr>
          </a:p>
        </p:txBody>
      </p:sp>
    </p:spTree>
    <p:extLst>
      <p:ext uri="{BB962C8B-B14F-4D97-AF65-F5344CB8AC3E}">
        <p14:creationId xmlns:p14="http://schemas.microsoft.com/office/powerpoint/2010/main" val="2286413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inter sc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028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PHARMACOLOGIC  THERAPY  FOR </a:t>
            </a:r>
            <a:r>
              <a:rPr lang="en-US" sz="4000" dirty="0">
                <a:solidFill>
                  <a:srgbClr val="FF0000"/>
                </a:solidFill>
              </a:rPr>
              <a:t>T2DM</a:t>
            </a:r>
            <a:endParaRPr lang="en-US" dirty="0"/>
          </a:p>
        </p:txBody>
      </p:sp>
      <p:sp>
        <p:nvSpPr>
          <p:cNvPr id="3" name="Content Placeholder 2"/>
          <p:cNvSpPr>
            <a:spLocks noGrp="1"/>
          </p:cNvSpPr>
          <p:nvPr>
            <p:ph idx="1"/>
          </p:nvPr>
        </p:nvSpPr>
        <p:spPr>
          <a:xfrm>
            <a:off x="677334" y="2160589"/>
            <a:ext cx="8596668" cy="4575062"/>
          </a:xfrm>
        </p:spPr>
        <p:txBody>
          <a:bodyPr>
            <a:normAutofit/>
          </a:bodyPr>
          <a:lstStyle/>
          <a:p>
            <a:r>
              <a:rPr lang="en-US" sz="2800" b="1" dirty="0">
                <a:solidFill>
                  <a:srgbClr val="0070C0"/>
                </a:solidFill>
              </a:rPr>
              <a:t>key </a:t>
            </a:r>
            <a:r>
              <a:rPr lang="en-US" sz="2800" b="1" dirty="0" smtClean="0">
                <a:solidFill>
                  <a:srgbClr val="0070C0"/>
                </a:solidFill>
              </a:rPr>
              <a:t>patient factors: </a:t>
            </a:r>
          </a:p>
          <a:p>
            <a:pPr marL="0" indent="0">
              <a:buNone/>
            </a:pPr>
            <a:r>
              <a:rPr lang="en-US" dirty="0" smtClean="0"/>
              <a:t>         </a:t>
            </a:r>
            <a:r>
              <a:rPr lang="en-US" sz="2400" dirty="0"/>
              <a:t>1) important comorbidities </a:t>
            </a:r>
            <a:r>
              <a:rPr lang="en-US" sz="2400" dirty="0" smtClean="0"/>
              <a:t>such as atherosclerotic</a:t>
            </a:r>
          </a:p>
          <a:p>
            <a:pPr marL="0" indent="0">
              <a:buNone/>
            </a:pPr>
            <a:r>
              <a:rPr lang="en-US" sz="2400" dirty="0"/>
              <a:t> </a:t>
            </a:r>
            <a:r>
              <a:rPr lang="en-US" sz="2400" dirty="0" smtClean="0"/>
              <a:t>           cardiovascular disease (</a:t>
            </a:r>
            <a:r>
              <a:rPr lang="en-US" sz="2400" dirty="0"/>
              <a:t>ASCVD</a:t>
            </a:r>
            <a:r>
              <a:rPr lang="en-US" sz="2400" dirty="0" smtClean="0"/>
              <a:t>),  chronic </a:t>
            </a:r>
            <a:r>
              <a:rPr lang="en-US" sz="2400" dirty="0"/>
              <a:t>kidney disease </a:t>
            </a:r>
            <a:endParaRPr lang="en-US" sz="2400" dirty="0" smtClean="0"/>
          </a:p>
          <a:p>
            <a:pPr marL="0" indent="0">
              <a:buNone/>
            </a:pPr>
            <a:r>
              <a:rPr lang="en-US" sz="2400" dirty="0"/>
              <a:t> </a:t>
            </a:r>
            <a:r>
              <a:rPr lang="en-US" sz="2400" dirty="0" smtClean="0"/>
              <a:t>           (</a:t>
            </a:r>
            <a:r>
              <a:rPr lang="en-US" sz="2400" dirty="0"/>
              <a:t>CKD</a:t>
            </a:r>
            <a:r>
              <a:rPr lang="en-US" sz="2400" dirty="0" smtClean="0"/>
              <a:t>), and </a:t>
            </a:r>
            <a:r>
              <a:rPr lang="en-US" sz="2400" dirty="0"/>
              <a:t>heart failure (HF), </a:t>
            </a:r>
            <a:r>
              <a:rPr lang="en-US" sz="2400" dirty="0" smtClean="0"/>
              <a:t> </a:t>
            </a:r>
          </a:p>
          <a:p>
            <a:pPr marL="0" indent="0">
              <a:buNone/>
            </a:pPr>
            <a:r>
              <a:rPr lang="en-US" sz="2400" dirty="0" smtClean="0"/>
              <a:t>       2</a:t>
            </a:r>
            <a:r>
              <a:rPr lang="en-US" sz="2400" dirty="0"/>
              <a:t>) </a:t>
            </a:r>
            <a:r>
              <a:rPr lang="en-US" sz="2400" dirty="0" smtClean="0"/>
              <a:t>hypoglycemia risk</a:t>
            </a:r>
            <a:r>
              <a:rPr lang="en-US" sz="2400" dirty="0"/>
              <a:t>, </a:t>
            </a:r>
            <a:r>
              <a:rPr lang="en-US" sz="2400" dirty="0" smtClean="0"/>
              <a:t> </a:t>
            </a:r>
          </a:p>
          <a:p>
            <a:pPr marL="0" indent="0">
              <a:buNone/>
            </a:pPr>
            <a:r>
              <a:rPr lang="en-US" sz="2400" dirty="0" smtClean="0"/>
              <a:t>       3</a:t>
            </a:r>
            <a:r>
              <a:rPr lang="en-US" sz="2400" dirty="0"/>
              <a:t>) effects on body weight</a:t>
            </a:r>
            <a:r>
              <a:rPr lang="en-US" sz="2400" dirty="0" smtClean="0"/>
              <a:t>, </a:t>
            </a:r>
          </a:p>
          <a:p>
            <a:pPr marL="0" indent="0">
              <a:buNone/>
            </a:pPr>
            <a:r>
              <a:rPr lang="en-US" sz="2400" dirty="0" smtClean="0"/>
              <a:t>       </a:t>
            </a:r>
            <a:r>
              <a:rPr lang="en-US" sz="2400" dirty="0"/>
              <a:t>4) </a:t>
            </a:r>
            <a:r>
              <a:rPr lang="en-US" sz="2400" dirty="0" smtClean="0"/>
              <a:t>side effects</a:t>
            </a:r>
            <a:r>
              <a:rPr lang="en-US" sz="2400" dirty="0"/>
              <a:t>, </a:t>
            </a:r>
            <a:r>
              <a:rPr lang="en-US" sz="2400" dirty="0" smtClean="0"/>
              <a:t> </a:t>
            </a:r>
          </a:p>
          <a:p>
            <a:pPr marL="0" indent="0">
              <a:buNone/>
            </a:pPr>
            <a:r>
              <a:rPr lang="en-US" sz="2400" dirty="0" smtClean="0"/>
              <a:t>       5</a:t>
            </a:r>
            <a:r>
              <a:rPr lang="en-US" sz="2400" dirty="0"/>
              <a:t>) cost</a:t>
            </a:r>
            <a:r>
              <a:rPr lang="en-US" sz="2400" dirty="0" smtClean="0"/>
              <a:t>,  </a:t>
            </a:r>
            <a:r>
              <a:rPr lang="en-US" sz="2400" dirty="0"/>
              <a:t>and </a:t>
            </a:r>
            <a:r>
              <a:rPr lang="en-US" sz="2400" dirty="0" smtClean="0"/>
              <a:t> </a:t>
            </a:r>
          </a:p>
          <a:p>
            <a:pPr marL="0" indent="0">
              <a:buNone/>
            </a:pPr>
            <a:r>
              <a:rPr lang="en-US" sz="2400" dirty="0" smtClean="0"/>
              <a:t>       6</a:t>
            </a:r>
            <a:r>
              <a:rPr lang="en-US" sz="2400" dirty="0"/>
              <a:t>) patient preferences</a:t>
            </a:r>
            <a:endParaRPr lang="en-US" dirty="0"/>
          </a:p>
        </p:txBody>
      </p:sp>
    </p:spTree>
    <p:extLst>
      <p:ext uri="{BB962C8B-B14F-4D97-AF65-F5344CB8AC3E}">
        <p14:creationId xmlns:p14="http://schemas.microsoft.com/office/powerpoint/2010/main" val="3854096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09" y="145961"/>
            <a:ext cx="8596668" cy="1320800"/>
          </a:xfrm>
        </p:spPr>
        <p:txBody>
          <a:bodyPr/>
          <a:lstStyle/>
          <a:p>
            <a:r>
              <a:rPr lang="en-US" dirty="0" smtClean="0"/>
              <a:t>PHARMACOLOGIC  </a:t>
            </a:r>
            <a:r>
              <a:rPr lang="en-US" dirty="0"/>
              <a:t>THERAPY </a:t>
            </a:r>
            <a:r>
              <a:rPr lang="en-US" dirty="0" smtClean="0"/>
              <a:t> FOR </a:t>
            </a:r>
            <a:r>
              <a:rPr lang="en-US" sz="4000" dirty="0" smtClean="0">
                <a:solidFill>
                  <a:srgbClr val="FF0000"/>
                </a:solidFill>
              </a:rPr>
              <a:t>T2DM</a:t>
            </a:r>
            <a:r>
              <a:rPr lang="en-US" sz="4000" dirty="0">
                <a:solidFill>
                  <a:srgbClr val="FF0000"/>
                </a:solidFill>
              </a:rPr>
              <a:t/>
            </a:r>
            <a:br>
              <a:rPr lang="en-US" sz="4000"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677333" y="2160589"/>
            <a:ext cx="8840153" cy="4497788"/>
          </a:xfrm>
        </p:spPr>
        <p:txBody>
          <a:bodyPr>
            <a:normAutofit/>
          </a:bodyPr>
          <a:lstStyle/>
          <a:p>
            <a:r>
              <a:rPr lang="en-US" sz="3200" b="1" i="1" u="sng" dirty="0">
                <a:solidFill>
                  <a:srgbClr val="FF0000"/>
                </a:solidFill>
              </a:rPr>
              <a:t>Metformin</a:t>
            </a:r>
            <a:r>
              <a:rPr lang="en-US" sz="3200" dirty="0"/>
              <a:t> is the preferred </a:t>
            </a:r>
            <a:r>
              <a:rPr lang="en-US" sz="3200" dirty="0" smtClean="0"/>
              <a:t>initial pharmacologic </a:t>
            </a:r>
            <a:r>
              <a:rPr lang="en-US" sz="3200" dirty="0"/>
              <a:t>agent for </a:t>
            </a:r>
            <a:r>
              <a:rPr lang="en-US" sz="3200" dirty="0" smtClean="0"/>
              <a:t>the treatment </a:t>
            </a:r>
            <a:r>
              <a:rPr lang="en-US" sz="3200" dirty="0"/>
              <a:t>of type 2 diabetes</a:t>
            </a:r>
            <a:r>
              <a:rPr lang="en-US" sz="3200" dirty="0" smtClean="0"/>
              <a:t>./ A </a:t>
            </a:r>
          </a:p>
          <a:p>
            <a:endParaRPr lang="en-US" sz="3200" dirty="0" smtClean="0"/>
          </a:p>
          <a:p>
            <a:r>
              <a:rPr lang="en-US" sz="3200" dirty="0" smtClean="0"/>
              <a:t>Once </a:t>
            </a:r>
            <a:r>
              <a:rPr lang="en-US" sz="3200" dirty="0"/>
              <a:t>initiated, </a:t>
            </a:r>
            <a:r>
              <a:rPr lang="en-US" sz="3600" b="1" dirty="0">
                <a:solidFill>
                  <a:srgbClr val="FF0000"/>
                </a:solidFill>
              </a:rPr>
              <a:t>metformin</a:t>
            </a:r>
            <a:r>
              <a:rPr lang="en-US" sz="3200" dirty="0"/>
              <a:t> </a:t>
            </a:r>
            <a:r>
              <a:rPr lang="en-US" sz="3200" dirty="0" smtClean="0"/>
              <a:t>should be </a:t>
            </a:r>
            <a:r>
              <a:rPr lang="en-US" sz="3200" dirty="0"/>
              <a:t>continued as long as it </a:t>
            </a:r>
            <a:r>
              <a:rPr lang="en-US" sz="3200" dirty="0" smtClean="0"/>
              <a:t>is tolerated </a:t>
            </a:r>
            <a:r>
              <a:rPr lang="en-US" sz="3200" dirty="0"/>
              <a:t>and not </a:t>
            </a:r>
            <a:r>
              <a:rPr lang="en-US" sz="3200" dirty="0" smtClean="0"/>
              <a:t> </a:t>
            </a:r>
            <a:r>
              <a:rPr lang="en-US" sz="2800" dirty="0" smtClean="0"/>
              <a:t>contraindicated </a:t>
            </a:r>
            <a:r>
              <a:rPr lang="en-US" sz="3200" dirty="0" smtClean="0"/>
              <a:t>; other </a:t>
            </a:r>
            <a:r>
              <a:rPr lang="en-US" sz="3200" dirty="0"/>
              <a:t>agents, </a:t>
            </a:r>
            <a:r>
              <a:rPr lang="en-US" sz="3200" dirty="0" smtClean="0"/>
              <a:t>including insulin</a:t>
            </a:r>
            <a:r>
              <a:rPr lang="en-US" sz="3200" dirty="0"/>
              <a:t>, should be added to metformin</a:t>
            </a:r>
            <a:r>
              <a:rPr lang="en-US" sz="3200" dirty="0" smtClean="0"/>
              <a:t>. /A</a:t>
            </a:r>
            <a:endParaRPr lang="en-US" sz="3200" dirty="0"/>
          </a:p>
        </p:txBody>
      </p:sp>
    </p:spTree>
    <p:extLst>
      <p:ext uri="{BB962C8B-B14F-4D97-AF65-F5344CB8AC3E}">
        <p14:creationId xmlns:p14="http://schemas.microsoft.com/office/powerpoint/2010/main" val="3951039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4597"/>
            <a:ext cx="8596668" cy="1320800"/>
          </a:xfrm>
        </p:spPr>
        <p:txBody>
          <a:bodyPr>
            <a:noAutofit/>
          </a:bodyPr>
          <a:lstStyle/>
          <a:p>
            <a:pPr algn="ctr"/>
            <a:r>
              <a:rPr lang="en-US" sz="8800" dirty="0" smtClean="0"/>
              <a:t>Metformin</a:t>
            </a:r>
            <a:endParaRPr lang="en-US" sz="8800" dirty="0"/>
          </a:p>
        </p:txBody>
      </p:sp>
      <p:sp>
        <p:nvSpPr>
          <p:cNvPr id="3" name="Content Placeholder 2"/>
          <p:cNvSpPr>
            <a:spLocks noGrp="1"/>
          </p:cNvSpPr>
          <p:nvPr>
            <p:ph idx="1"/>
          </p:nvPr>
        </p:nvSpPr>
        <p:spPr>
          <a:xfrm>
            <a:off x="677334" y="2859110"/>
            <a:ext cx="8596668" cy="3182252"/>
          </a:xfrm>
        </p:spPr>
        <p:txBody>
          <a:bodyPr>
            <a:normAutofit/>
          </a:bodyPr>
          <a:lstStyle/>
          <a:p>
            <a:r>
              <a:rPr lang="en-US" sz="2800" dirty="0"/>
              <a:t>Long-term use of </a:t>
            </a:r>
            <a:r>
              <a:rPr lang="en-US" sz="2800" dirty="0" smtClean="0"/>
              <a:t>metformin may </a:t>
            </a:r>
            <a:r>
              <a:rPr lang="en-US" sz="2800" dirty="0"/>
              <a:t>be associated with </a:t>
            </a:r>
            <a:r>
              <a:rPr lang="en-US" sz="2800" dirty="0" smtClean="0"/>
              <a:t>biochemical </a:t>
            </a:r>
            <a:r>
              <a:rPr lang="en-US" sz="2800" i="1" dirty="0" smtClean="0">
                <a:solidFill>
                  <a:srgbClr val="FF0000"/>
                </a:solidFill>
              </a:rPr>
              <a:t>vitamin </a:t>
            </a:r>
            <a:r>
              <a:rPr lang="en-US" sz="2800" i="1" dirty="0">
                <a:solidFill>
                  <a:srgbClr val="FF0000"/>
                </a:solidFill>
              </a:rPr>
              <a:t>B12 deficiency</a:t>
            </a:r>
            <a:r>
              <a:rPr lang="en-US" sz="2800" dirty="0" smtClean="0"/>
              <a:t>, and </a:t>
            </a:r>
            <a:r>
              <a:rPr lang="en-US" sz="2800" dirty="0"/>
              <a:t>periodic measurement </a:t>
            </a:r>
            <a:r>
              <a:rPr lang="en-US" sz="2800" dirty="0" smtClean="0"/>
              <a:t>of vitamin </a:t>
            </a:r>
            <a:r>
              <a:rPr lang="en-US" sz="2800" dirty="0"/>
              <a:t>B12 levels should be </a:t>
            </a:r>
            <a:r>
              <a:rPr lang="en-US" sz="2800" dirty="0" smtClean="0"/>
              <a:t>considered in metformin-treated patients</a:t>
            </a:r>
            <a:r>
              <a:rPr lang="en-US" sz="2800" dirty="0"/>
              <a:t>, especially in </a:t>
            </a:r>
            <a:r>
              <a:rPr lang="en-US" sz="2800" dirty="0" smtClean="0"/>
              <a:t>those with </a:t>
            </a:r>
            <a:r>
              <a:rPr lang="en-US" sz="2800" i="1" dirty="0">
                <a:solidFill>
                  <a:srgbClr val="7030A0"/>
                </a:solidFill>
              </a:rPr>
              <a:t>anemia</a:t>
            </a:r>
            <a:r>
              <a:rPr lang="en-US" sz="2800" dirty="0"/>
              <a:t> or </a:t>
            </a:r>
            <a:r>
              <a:rPr lang="en-US" sz="2800" i="1" dirty="0">
                <a:solidFill>
                  <a:srgbClr val="7030A0"/>
                </a:solidFill>
              </a:rPr>
              <a:t>peripheral neuropathy</a:t>
            </a:r>
            <a:r>
              <a:rPr lang="en-US" sz="2800" dirty="0" smtClean="0"/>
              <a:t>. / B</a:t>
            </a:r>
            <a:endParaRPr lang="en-US" sz="2800" dirty="0"/>
          </a:p>
        </p:txBody>
      </p:sp>
    </p:spTree>
    <p:extLst>
      <p:ext uri="{BB962C8B-B14F-4D97-AF65-F5344CB8AC3E}">
        <p14:creationId xmlns:p14="http://schemas.microsoft.com/office/powerpoint/2010/main" val="662405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3538"/>
            <a:ext cx="8596668" cy="1320800"/>
          </a:xfrm>
        </p:spPr>
        <p:txBody>
          <a:bodyPr>
            <a:normAutofit/>
          </a:bodyPr>
          <a:lstStyle/>
          <a:p>
            <a:pPr algn="ctr"/>
            <a:r>
              <a:rPr lang="en-US" sz="5400" b="1" dirty="0" smtClean="0">
                <a:solidFill>
                  <a:srgbClr val="FF0000"/>
                </a:solidFill>
              </a:rPr>
              <a:t>Dual therapy in T2DM</a:t>
            </a:r>
            <a:endParaRPr lang="en-US" sz="5400" b="1" dirty="0">
              <a:solidFill>
                <a:srgbClr val="FF0000"/>
              </a:solidFill>
            </a:endParaRPr>
          </a:p>
        </p:txBody>
      </p:sp>
      <p:sp>
        <p:nvSpPr>
          <p:cNvPr id="3" name="Content Placeholder 2"/>
          <p:cNvSpPr>
            <a:spLocks noGrp="1"/>
          </p:cNvSpPr>
          <p:nvPr>
            <p:ph idx="1"/>
          </p:nvPr>
        </p:nvSpPr>
        <p:spPr>
          <a:xfrm>
            <a:off x="677334" y="2009105"/>
            <a:ext cx="8596668" cy="4032258"/>
          </a:xfrm>
        </p:spPr>
        <p:txBody>
          <a:bodyPr>
            <a:normAutofit/>
          </a:bodyPr>
          <a:lstStyle/>
          <a:p>
            <a:r>
              <a:rPr lang="en-US" sz="2800" dirty="0"/>
              <a:t>Consider initiating dual </a:t>
            </a:r>
            <a:r>
              <a:rPr lang="en-US" sz="2800" dirty="0" smtClean="0"/>
              <a:t>therapy in </a:t>
            </a:r>
            <a:r>
              <a:rPr lang="en-US" sz="2800" dirty="0"/>
              <a:t>patients with newly </a:t>
            </a:r>
            <a:r>
              <a:rPr lang="en-US" sz="2800" dirty="0" smtClean="0"/>
              <a:t>diagnosed type </a:t>
            </a:r>
            <a:r>
              <a:rPr lang="en-US" sz="2800" dirty="0"/>
              <a:t>2 diabetes </a:t>
            </a:r>
            <a:r>
              <a:rPr lang="en-US" sz="2800" dirty="0" smtClean="0"/>
              <a:t>who have A1C  </a:t>
            </a:r>
            <a:r>
              <a:rPr lang="en-US" sz="3200" b="1" dirty="0" smtClean="0">
                <a:latin typeface="Garamond" panose="02020404030301010803" pitchFamily="18" charset="0"/>
              </a:rPr>
              <a:t>≥</a:t>
            </a:r>
            <a:r>
              <a:rPr lang="en-US" sz="2800" dirty="0" smtClean="0">
                <a:latin typeface="Garamond" panose="02020404030301010803" pitchFamily="18" charset="0"/>
              </a:rPr>
              <a:t> </a:t>
            </a:r>
            <a:r>
              <a:rPr lang="en-US" sz="2800" dirty="0" smtClean="0"/>
              <a:t>1.5</a:t>
            </a:r>
            <a:r>
              <a:rPr lang="en-US" sz="2800" dirty="0"/>
              <a:t>% </a:t>
            </a:r>
            <a:r>
              <a:rPr lang="en-US" sz="2800" dirty="0" smtClean="0"/>
              <a:t>, (</a:t>
            </a:r>
            <a:r>
              <a:rPr lang="en-US" sz="2800" dirty="0"/>
              <a:t>12.5 </a:t>
            </a:r>
            <a:r>
              <a:rPr lang="en-US" sz="2800" dirty="0" err="1"/>
              <a:t>mmol</a:t>
            </a:r>
            <a:r>
              <a:rPr lang="en-US" sz="2800" dirty="0" smtClean="0"/>
              <a:t>/ </a:t>
            </a:r>
            <a:r>
              <a:rPr lang="en-US" sz="2800" dirty="0" err="1" smtClean="0"/>
              <a:t>mol</a:t>
            </a:r>
            <a:r>
              <a:rPr lang="en-US" sz="2800" dirty="0"/>
              <a:t>) above their glycemic target</a:t>
            </a:r>
            <a:r>
              <a:rPr lang="en-US" sz="2800" dirty="0" smtClean="0"/>
              <a:t>. / E </a:t>
            </a:r>
          </a:p>
          <a:p>
            <a:endParaRPr lang="en-US" sz="2800" dirty="0"/>
          </a:p>
          <a:p>
            <a:r>
              <a:rPr lang="en-US" sz="2800" dirty="0"/>
              <a:t>A comparative </a:t>
            </a:r>
            <a:r>
              <a:rPr lang="en-US" sz="2800" dirty="0" smtClean="0"/>
              <a:t>effectiveness meta-analysis </a:t>
            </a:r>
            <a:r>
              <a:rPr lang="en-US" sz="2800" dirty="0"/>
              <a:t>suggests that </a:t>
            </a:r>
            <a:r>
              <a:rPr lang="en-US" sz="2800" dirty="0" smtClean="0"/>
              <a:t>each new </a:t>
            </a:r>
            <a:r>
              <a:rPr lang="en-US" sz="2800" dirty="0"/>
              <a:t>class of noninsulin agents added </a:t>
            </a:r>
            <a:r>
              <a:rPr lang="en-US" sz="2800" dirty="0" smtClean="0"/>
              <a:t>to initial </a:t>
            </a:r>
            <a:r>
              <a:rPr lang="en-US" sz="2800" dirty="0"/>
              <a:t>therapy generally lowers A1C </a:t>
            </a:r>
            <a:r>
              <a:rPr lang="en-US" sz="2800" dirty="0" smtClean="0"/>
              <a:t>approximately </a:t>
            </a:r>
            <a:r>
              <a:rPr lang="en-US" sz="3200" b="1" dirty="0" smtClean="0">
                <a:solidFill>
                  <a:srgbClr val="00B050"/>
                </a:solidFill>
              </a:rPr>
              <a:t>0.7–1.0</a:t>
            </a:r>
            <a:r>
              <a:rPr lang="en-US" sz="3200" b="1" dirty="0">
                <a:solidFill>
                  <a:srgbClr val="00B050"/>
                </a:solidFill>
              </a:rPr>
              <a:t>%</a:t>
            </a:r>
            <a:r>
              <a:rPr lang="en-US" sz="2800" dirty="0"/>
              <a:t> (46).</a:t>
            </a:r>
            <a:endParaRPr lang="en-US" sz="2800" dirty="0" smtClean="0"/>
          </a:p>
          <a:p>
            <a:endParaRPr lang="en-US" sz="2800" dirty="0"/>
          </a:p>
        </p:txBody>
      </p:sp>
    </p:spTree>
    <p:extLst>
      <p:ext uri="{BB962C8B-B14F-4D97-AF65-F5344CB8AC3E}">
        <p14:creationId xmlns:p14="http://schemas.microsoft.com/office/powerpoint/2010/main" val="1767912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113"/>
            <a:ext cx="9406824" cy="1320800"/>
          </a:xfrm>
        </p:spPr>
        <p:txBody>
          <a:bodyPr>
            <a:noAutofit/>
          </a:bodyPr>
          <a:lstStyle/>
          <a:p>
            <a:pPr algn="ctr"/>
            <a:r>
              <a:rPr lang="en-US" sz="6600" dirty="0" smtClean="0">
                <a:solidFill>
                  <a:srgbClr val="FF0000"/>
                </a:solidFill>
              </a:rPr>
              <a:t>Insulin therapy in T2DM</a:t>
            </a:r>
            <a:endParaRPr lang="en-US" sz="6600" dirty="0">
              <a:solidFill>
                <a:srgbClr val="FF0000"/>
              </a:solidFill>
            </a:endParaRPr>
          </a:p>
        </p:txBody>
      </p:sp>
      <p:sp>
        <p:nvSpPr>
          <p:cNvPr id="3" name="Content Placeholder 2"/>
          <p:cNvSpPr>
            <a:spLocks noGrp="1"/>
          </p:cNvSpPr>
          <p:nvPr>
            <p:ph idx="1"/>
          </p:nvPr>
        </p:nvSpPr>
        <p:spPr>
          <a:xfrm>
            <a:off x="587181" y="2977227"/>
            <a:ext cx="8596668" cy="3880773"/>
          </a:xfrm>
        </p:spPr>
        <p:txBody>
          <a:bodyPr>
            <a:normAutofit/>
          </a:bodyPr>
          <a:lstStyle/>
          <a:p>
            <a:r>
              <a:rPr lang="en-US" sz="2800" dirty="0"/>
              <a:t>The early introduction of </a:t>
            </a:r>
            <a:r>
              <a:rPr lang="en-US" sz="2800" dirty="0" smtClean="0"/>
              <a:t>insulin should </a:t>
            </a:r>
            <a:r>
              <a:rPr lang="en-US" sz="2800" dirty="0"/>
              <a:t>be considered if there </a:t>
            </a:r>
            <a:r>
              <a:rPr lang="en-US" sz="2800" dirty="0" smtClean="0"/>
              <a:t>is evidence </a:t>
            </a:r>
            <a:r>
              <a:rPr lang="en-US" sz="2800" dirty="0"/>
              <a:t>of ongoing </a:t>
            </a:r>
            <a:r>
              <a:rPr lang="en-US" sz="2800" dirty="0" smtClean="0"/>
              <a:t>catabolism (</a:t>
            </a:r>
            <a:r>
              <a:rPr lang="en-US" sz="2800" dirty="0"/>
              <a:t>weight loss), if </a:t>
            </a:r>
            <a:r>
              <a:rPr lang="en-US" sz="2800" dirty="0" smtClean="0"/>
              <a:t>symptoms of </a:t>
            </a:r>
            <a:r>
              <a:rPr lang="en-US" sz="2800" dirty="0"/>
              <a:t>hyperglycemia are present</a:t>
            </a:r>
            <a:r>
              <a:rPr lang="en-US" sz="2800" dirty="0" smtClean="0"/>
              <a:t>, or </a:t>
            </a:r>
            <a:r>
              <a:rPr lang="en-US" sz="2800" dirty="0"/>
              <a:t>when A1C levels </a:t>
            </a:r>
            <a:r>
              <a:rPr lang="en-US" sz="2800" dirty="0" smtClean="0"/>
              <a:t>( </a:t>
            </a:r>
            <a:r>
              <a:rPr lang="en-US" sz="3200" b="1" dirty="0" smtClean="0">
                <a:latin typeface="Yu Mincho Light" panose="02020300000000000000" pitchFamily="18" charset="-128"/>
                <a:ea typeface="Yu Mincho Light" panose="02020300000000000000" pitchFamily="18" charset="-128"/>
              </a:rPr>
              <a:t>&gt;</a:t>
            </a:r>
            <a:r>
              <a:rPr lang="en-US" sz="2800" dirty="0" smtClean="0"/>
              <a:t>10% , [</a:t>
            </a:r>
            <a:r>
              <a:rPr lang="en-US" sz="2800" dirty="0"/>
              <a:t>86 </a:t>
            </a:r>
            <a:r>
              <a:rPr lang="en-US" sz="2800" dirty="0" err="1"/>
              <a:t>mmol</a:t>
            </a:r>
            <a:r>
              <a:rPr lang="en-US" sz="2800" dirty="0"/>
              <a:t>/</a:t>
            </a:r>
            <a:r>
              <a:rPr lang="en-US" sz="2800" dirty="0" err="1"/>
              <a:t>mol</a:t>
            </a:r>
            <a:r>
              <a:rPr lang="en-US" sz="2800" dirty="0"/>
              <a:t>]) or blood </a:t>
            </a:r>
            <a:r>
              <a:rPr lang="en-US" sz="2800" dirty="0" smtClean="0"/>
              <a:t>glucose levels ( </a:t>
            </a:r>
            <a:r>
              <a:rPr lang="en-US" sz="3200" b="1" dirty="0" smtClean="0">
                <a:latin typeface="Garamond" panose="02020404030301010803" pitchFamily="18" charset="0"/>
              </a:rPr>
              <a:t>≥</a:t>
            </a:r>
            <a:r>
              <a:rPr lang="en-US" sz="2800" dirty="0" smtClean="0"/>
              <a:t>300 mg/</a:t>
            </a:r>
            <a:r>
              <a:rPr lang="en-US" sz="2800" dirty="0" err="1" smtClean="0"/>
              <a:t>dL</a:t>
            </a:r>
            <a:r>
              <a:rPr lang="en-US" sz="2800" dirty="0" smtClean="0"/>
              <a:t>, [</a:t>
            </a:r>
            <a:r>
              <a:rPr lang="en-US" sz="2800" dirty="0"/>
              <a:t>16.7 </a:t>
            </a:r>
            <a:r>
              <a:rPr lang="en-US" sz="2800" dirty="0" err="1"/>
              <a:t>mmol</a:t>
            </a:r>
            <a:r>
              <a:rPr lang="en-US" sz="2800" dirty="0"/>
              <a:t>/L]) are very high</a:t>
            </a:r>
            <a:r>
              <a:rPr lang="en-US" sz="2800" dirty="0" smtClean="0"/>
              <a:t>. / </a:t>
            </a:r>
            <a:r>
              <a:rPr lang="en-US" sz="2800" dirty="0"/>
              <a:t>E</a:t>
            </a:r>
          </a:p>
        </p:txBody>
      </p:sp>
    </p:spTree>
    <p:extLst>
      <p:ext uri="{BB962C8B-B14F-4D97-AF65-F5344CB8AC3E}">
        <p14:creationId xmlns:p14="http://schemas.microsoft.com/office/powerpoint/2010/main" val="1298043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Combination  </a:t>
            </a:r>
            <a:r>
              <a:rPr lang="en-US" sz="5400" dirty="0"/>
              <a:t>Therapy</a:t>
            </a:r>
          </a:p>
        </p:txBody>
      </p:sp>
      <p:sp>
        <p:nvSpPr>
          <p:cNvPr id="3" name="Content Placeholder 2"/>
          <p:cNvSpPr>
            <a:spLocks noGrp="1"/>
          </p:cNvSpPr>
          <p:nvPr>
            <p:ph idx="1"/>
          </p:nvPr>
        </p:nvSpPr>
        <p:spPr/>
        <p:txBody>
          <a:bodyPr>
            <a:normAutofit/>
          </a:bodyPr>
          <a:lstStyle/>
          <a:p>
            <a:r>
              <a:rPr lang="en-US" sz="2800" dirty="0"/>
              <a:t>In trials </a:t>
            </a:r>
            <a:r>
              <a:rPr lang="en-US" sz="2800" dirty="0" smtClean="0"/>
              <a:t>comparing the </a:t>
            </a:r>
            <a:r>
              <a:rPr lang="en-US" sz="2800" dirty="0"/>
              <a:t>addition of </a:t>
            </a:r>
            <a:r>
              <a:rPr lang="en-US" sz="2800" dirty="0">
                <a:solidFill>
                  <a:srgbClr val="FF0000"/>
                </a:solidFill>
              </a:rPr>
              <a:t>GLP-1 receptor </a:t>
            </a:r>
            <a:r>
              <a:rPr lang="en-US" sz="2800" dirty="0" smtClean="0">
                <a:solidFill>
                  <a:srgbClr val="FF0000"/>
                </a:solidFill>
              </a:rPr>
              <a:t>agonists </a:t>
            </a:r>
            <a:r>
              <a:rPr lang="en-US" sz="2800" dirty="0" smtClean="0"/>
              <a:t>or </a:t>
            </a:r>
            <a:r>
              <a:rPr lang="en-US" sz="2800" dirty="0">
                <a:solidFill>
                  <a:srgbClr val="FF0000"/>
                </a:solidFill>
              </a:rPr>
              <a:t>insulin</a:t>
            </a:r>
            <a:r>
              <a:rPr lang="en-US" sz="2800" dirty="0"/>
              <a:t> in patients needing </a:t>
            </a:r>
            <a:r>
              <a:rPr lang="en-US" sz="2800" dirty="0" smtClean="0"/>
              <a:t>further glucose </a:t>
            </a:r>
            <a:r>
              <a:rPr lang="en-US" sz="2800" dirty="0"/>
              <a:t>lowering, the efficacy of </a:t>
            </a:r>
            <a:r>
              <a:rPr lang="en-US" sz="2800" dirty="0" smtClean="0"/>
              <a:t>the two treatments was </a:t>
            </a:r>
            <a:r>
              <a:rPr lang="en-US" sz="2800" dirty="0"/>
              <a:t>similar (48–50). </a:t>
            </a:r>
          </a:p>
        </p:txBody>
      </p:sp>
    </p:spTree>
    <p:extLst>
      <p:ext uri="{BB962C8B-B14F-4D97-AF65-F5344CB8AC3E}">
        <p14:creationId xmlns:p14="http://schemas.microsoft.com/office/powerpoint/2010/main" val="378015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67425"/>
            <a:ext cx="12192001" cy="6568226"/>
          </a:xfrm>
          <a:prstGeom prst="rect">
            <a:avLst/>
          </a:prstGeom>
        </p:spPr>
      </p:pic>
    </p:spTree>
    <p:extLst>
      <p:ext uri="{BB962C8B-B14F-4D97-AF65-F5344CB8AC3E}">
        <p14:creationId xmlns:p14="http://schemas.microsoft.com/office/powerpoint/2010/main" val="922459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9891"/>
            <a:ext cx="8487177" cy="1151965"/>
          </a:xfrm>
        </p:spPr>
        <p:txBody>
          <a:bodyPr>
            <a:normAutofit/>
          </a:bodyPr>
          <a:lstStyle/>
          <a:p>
            <a:pPr algn="ctr"/>
            <a:r>
              <a:rPr lang="en-US" dirty="0" smtClean="0">
                <a:solidFill>
                  <a:srgbClr val="FF0000"/>
                </a:solidFill>
              </a:rPr>
              <a:t>Glucose – lowering   Medications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400" cap="none" dirty="0">
                <a:latin typeface="Arial Rounded MT Bold" panose="020F0704030504030204" pitchFamily="34" charset="0"/>
              </a:rPr>
              <a:t>B</a:t>
            </a:r>
            <a:r>
              <a:rPr lang="en-US" sz="2400" cap="none" dirty="0" smtClean="0">
                <a:latin typeface="Arial Rounded MT Bold" panose="020F0704030504030204" pitchFamily="34" charset="0"/>
              </a:rPr>
              <a:t>ecause of the new evidence for the benefit of specific medications to reduce mortality, heart failure (HF), and progression of renal disease in the setting of established CVD, their use was considered compelling in this patient group. </a:t>
            </a:r>
          </a:p>
          <a:p>
            <a:pPr marL="0" indent="0">
              <a:buNone/>
            </a:pPr>
            <a:endParaRPr lang="en-US" sz="2400" cap="none" dirty="0" smtClean="0">
              <a:latin typeface="Arial Rounded MT Bold" panose="020F0704030504030204" pitchFamily="34" charset="0"/>
            </a:endParaRPr>
          </a:p>
          <a:p>
            <a:r>
              <a:rPr lang="en-US" sz="2400" cap="none" dirty="0" smtClean="0">
                <a:latin typeface="Arial Rounded MT Bold" panose="020F0704030504030204" pitchFamily="34" charset="0"/>
              </a:rPr>
              <a:t> Thus, we recommend that providers consider a history of </a:t>
            </a:r>
            <a:r>
              <a:rPr lang="en-US" sz="2400" cap="none" dirty="0" smtClean="0">
                <a:solidFill>
                  <a:srgbClr val="FF0000"/>
                </a:solidFill>
                <a:latin typeface="Arial Rounded MT Bold" panose="020F0704030504030204" pitchFamily="34" charset="0"/>
              </a:rPr>
              <a:t>CVD</a:t>
            </a:r>
            <a:r>
              <a:rPr lang="en-US" sz="2400" cap="none" dirty="0" smtClean="0">
                <a:latin typeface="Arial Rounded MT Bold" panose="020F0704030504030204" pitchFamily="34" charset="0"/>
              </a:rPr>
              <a:t> </a:t>
            </a:r>
            <a:r>
              <a:rPr lang="en-US" sz="2400" cap="none" dirty="0" smtClean="0">
                <a:solidFill>
                  <a:srgbClr val="7030A0"/>
                </a:solidFill>
                <a:latin typeface="Arial Rounded MT Bold" panose="020F0704030504030204" pitchFamily="34" charset="0"/>
              </a:rPr>
              <a:t>very early in the process of treatment </a:t>
            </a:r>
            <a:r>
              <a:rPr lang="en-US" sz="2400" cap="none" dirty="0" smtClean="0">
                <a:latin typeface="Arial Rounded MT Bold" panose="020F0704030504030204" pitchFamily="34" charset="0"/>
              </a:rPr>
              <a:t>selection.</a:t>
            </a:r>
            <a:endParaRPr lang="en-US" sz="2400" cap="none" dirty="0">
              <a:latin typeface="Arial Rounded MT Bold" panose="020F0704030504030204" pitchFamily="34" charset="0"/>
            </a:endParaRPr>
          </a:p>
        </p:txBody>
      </p:sp>
    </p:spTree>
    <p:extLst>
      <p:ext uri="{BB962C8B-B14F-4D97-AF65-F5344CB8AC3E}">
        <p14:creationId xmlns:p14="http://schemas.microsoft.com/office/powerpoint/2010/main" val="531982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0000"/>
                </a:solidFill>
              </a:rPr>
              <a:t>Glucose </a:t>
            </a:r>
            <a:r>
              <a:rPr lang="en-US" dirty="0" smtClean="0">
                <a:solidFill>
                  <a:srgbClr val="FF0000"/>
                </a:solidFill>
              </a:rPr>
              <a:t>– lowering  Medications</a:t>
            </a:r>
            <a:endParaRPr lang="en-US" dirty="0">
              <a:solidFill>
                <a:srgbClr val="FF0000"/>
              </a:solidFill>
            </a:endParaRPr>
          </a:p>
        </p:txBody>
      </p:sp>
      <p:sp>
        <p:nvSpPr>
          <p:cNvPr id="3" name="Content Placeholder 2"/>
          <p:cNvSpPr>
            <a:spLocks noGrp="1"/>
          </p:cNvSpPr>
          <p:nvPr>
            <p:ph idx="1"/>
          </p:nvPr>
        </p:nvSpPr>
        <p:spPr>
          <a:xfrm>
            <a:off x="484150" y="2977227"/>
            <a:ext cx="8596668" cy="3880773"/>
          </a:xfrm>
        </p:spPr>
        <p:txBody>
          <a:bodyPr>
            <a:normAutofit/>
          </a:bodyPr>
          <a:lstStyle/>
          <a:p>
            <a:r>
              <a:rPr lang="en-US" sz="3200" cap="none" dirty="0" smtClean="0">
                <a:latin typeface="Arial Rounded MT Bold" panose="020F0704030504030204" pitchFamily="34" charset="0"/>
              </a:rPr>
              <a:t>In addition to </a:t>
            </a:r>
            <a:r>
              <a:rPr lang="en-US" sz="4400" b="1" cap="none" dirty="0" smtClean="0">
                <a:solidFill>
                  <a:srgbClr val="FF0000"/>
                </a:solidFill>
                <a:latin typeface="Arial Rounded MT Bold" panose="020F0704030504030204" pitchFamily="34" charset="0"/>
              </a:rPr>
              <a:t>CVD</a:t>
            </a:r>
            <a:r>
              <a:rPr lang="en-US" sz="3200" cap="none" dirty="0" smtClean="0">
                <a:latin typeface="Arial Rounded MT Bold" panose="020F0704030504030204" pitchFamily="34" charset="0"/>
              </a:rPr>
              <a:t>, we recommend early consideration of weight, hypoglycemic risk, treatment cost, and other patient-related factors that may influence treatment selection.</a:t>
            </a:r>
            <a:endParaRPr lang="en-US" sz="3200" cap="none" dirty="0">
              <a:latin typeface="Arial Rounded MT Bold" panose="020F0704030504030204" pitchFamily="34" charset="0"/>
            </a:endParaRPr>
          </a:p>
        </p:txBody>
      </p:sp>
    </p:spTree>
    <p:extLst>
      <p:ext uri="{BB962C8B-B14F-4D97-AF65-F5344CB8AC3E}">
        <p14:creationId xmlns:p14="http://schemas.microsoft.com/office/powerpoint/2010/main" val="104909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Glucose </a:t>
            </a:r>
            <a:r>
              <a:rPr lang="en-US" dirty="0" smtClean="0"/>
              <a:t>– lowering  Medications</a:t>
            </a:r>
            <a:endParaRPr lang="en-US" dirty="0"/>
          </a:p>
        </p:txBody>
      </p:sp>
      <p:sp>
        <p:nvSpPr>
          <p:cNvPr id="3" name="Content Placeholder 2"/>
          <p:cNvSpPr>
            <a:spLocks noGrp="1"/>
          </p:cNvSpPr>
          <p:nvPr>
            <p:ph idx="1"/>
          </p:nvPr>
        </p:nvSpPr>
        <p:spPr>
          <a:xfrm>
            <a:off x="419756" y="2088584"/>
            <a:ext cx="8596668" cy="3880773"/>
          </a:xfrm>
        </p:spPr>
        <p:txBody>
          <a:bodyPr>
            <a:normAutofit/>
          </a:bodyPr>
          <a:lstStyle/>
          <a:p>
            <a:r>
              <a:rPr lang="en-US" sz="3200" cap="none" dirty="0">
                <a:latin typeface="Arial Rounded MT Bold" panose="020F0704030504030204" pitchFamily="34" charset="0"/>
              </a:rPr>
              <a:t>T</a:t>
            </a:r>
            <a:r>
              <a:rPr lang="en-US" sz="3200" cap="none" dirty="0" smtClean="0">
                <a:latin typeface="Arial Rounded MT Bold" panose="020F0704030504030204" pitchFamily="34" charset="0"/>
              </a:rPr>
              <a:t>herefore, an important early step in this new approach (Fig. 3) is to consider the presence or absence of </a:t>
            </a:r>
            <a:r>
              <a:rPr lang="en-US" sz="4000" b="1" cap="none" dirty="0" smtClean="0">
                <a:solidFill>
                  <a:srgbClr val="FF0000"/>
                </a:solidFill>
                <a:latin typeface="Arial Rounded MT Bold" panose="020F0704030504030204" pitchFamily="34" charset="0"/>
              </a:rPr>
              <a:t>ASCVD</a:t>
            </a:r>
            <a:r>
              <a:rPr lang="en-US" sz="3200" cap="none" dirty="0" smtClean="0">
                <a:latin typeface="Arial Rounded MT Bold" panose="020F0704030504030204" pitchFamily="34" charset="0"/>
              </a:rPr>
              <a:t>, </a:t>
            </a:r>
            <a:r>
              <a:rPr lang="en-US" sz="4000" b="1" cap="none" dirty="0" smtClean="0">
                <a:solidFill>
                  <a:srgbClr val="FF0000"/>
                </a:solidFill>
                <a:latin typeface="Arial Rounded MT Bold" panose="020F0704030504030204" pitchFamily="34" charset="0"/>
              </a:rPr>
              <a:t>HF</a:t>
            </a:r>
            <a:r>
              <a:rPr lang="en-US" sz="3200" cap="none" dirty="0" smtClean="0">
                <a:latin typeface="Arial Rounded MT Bold" panose="020F0704030504030204" pitchFamily="34" charset="0"/>
              </a:rPr>
              <a:t>, and </a:t>
            </a:r>
            <a:r>
              <a:rPr lang="en-US" sz="4000" b="1" cap="none" dirty="0" smtClean="0">
                <a:solidFill>
                  <a:srgbClr val="FF0000"/>
                </a:solidFill>
                <a:latin typeface="Arial Rounded MT Bold" panose="020F0704030504030204" pitchFamily="34" charset="0"/>
              </a:rPr>
              <a:t>CKD</a:t>
            </a:r>
            <a:r>
              <a:rPr lang="en-US" sz="3200" cap="none" dirty="0" smtClean="0">
                <a:latin typeface="Arial Rounded MT Bold" panose="020F0704030504030204" pitchFamily="34" charset="0"/>
              </a:rPr>
              <a:t>, conditions in aggregate affecting  </a:t>
            </a:r>
            <a:r>
              <a:rPr lang="en-US" sz="5400" b="1" u="sng" cap="none" dirty="0" smtClean="0">
                <a:solidFill>
                  <a:schemeClr val="tx1"/>
                </a:solidFill>
                <a:latin typeface="Arial Rounded MT Bold" panose="020F0704030504030204" pitchFamily="34" charset="0"/>
              </a:rPr>
              <a:t>15–25%</a:t>
            </a:r>
            <a:r>
              <a:rPr lang="en-US" sz="3200" cap="none" dirty="0" smtClean="0">
                <a:latin typeface="Arial Rounded MT Bold" panose="020F0704030504030204" pitchFamily="34" charset="0"/>
              </a:rPr>
              <a:t>  of the population with type 2 diabetes.</a:t>
            </a:r>
            <a:endParaRPr lang="en-US" sz="3200" cap="none" dirty="0">
              <a:latin typeface="Arial Rounded MT Bold" panose="020F0704030504030204" pitchFamily="34" charset="0"/>
            </a:endParaRPr>
          </a:p>
        </p:txBody>
      </p:sp>
    </p:spTree>
    <p:extLst>
      <p:ext uri="{BB962C8B-B14F-4D97-AF65-F5344CB8AC3E}">
        <p14:creationId xmlns:p14="http://schemas.microsoft.com/office/powerpoint/2010/main" val="2775553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1"/>
                </a:solidFill>
              </a:rPr>
              <a:t>ASCVD</a:t>
            </a:r>
            <a:r>
              <a:rPr lang="en-US" dirty="0" smtClean="0"/>
              <a:t>  </a:t>
            </a:r>
            <a:r>
              <a:rPr lang="en-US" sz="4400" dirty="0" smtClean="0"/>
              <a:t>Definition :</a:t>
            </a:r>
            <a:endParaRPr lang="en-US" sz="4400" dirty="0"/>
          </a:p>
        </p:txBody>
      </p:sp>
      <p:sp>
        <p:nvSpPr>
          <p:cNvPr id="3" name="Content Placeholder 2"/>
          <p:cNvSpPr>
            <a:spLocks noGrp="1"/>
          </p:cNvSpPr>
          <p:nvPr>
            <p:ph idx="1"/>
          </p:nvPr>
        </p:nvSpPr>
        <p:spPr/>
        <p:txBody>
          <a:bodyPr>
            <a:normAutofit/>
          </a:bodyPr>
          <a:lstStyle/>
          <a:p>
            <a:r>
              <a:rPr lang="en-US" sz="2400" cap="none" dirty="0">
                <a:latin typeface="Arial Rounded MT Bold" panose="020F0704030504030204" pitchFamily="34" charset="0"/>
              </a:rPr>
              <a:t>E</a:t>
            </a:r>
            <a:r>
              <a:rPr lang="en-US" sz="2400" cap="none" dirty="0" smtClean="0">
                <a:latin typeface="Arial Rounded MT Bold" panose="020F0704030504030204" pitchFamily="34" charset="0"/>
              </a:rPr>
              <a:t>stablished </a:t>
            </a:r>
            <a:r>
              <a:rPr lang="en-US" sz="3200" b="1" cap="none" dirty="0" smtClean="0">
                <a:solidFill>
                  <a:srgbClr val="FF0000"/>
                </a:solidFill>
                <a:latin typeface="Arial Rounded MT Bold" panose="020F0704030504030204" pitchFamily="34" charset="0"/>
              </a:rPr>
              <a:t>CVD :</a:t>
            </a:r>
            <a:r>
              <a:rPr lang="en-US" sz="2400" cap="none" dirty="0" smtClean="0">
                <a:latin typeface="Arial Rounded MT Bold" panose="020F0704030504030204" pitchFamily="34" charset="0"/>
              </a:rPr>
              <a:t> </a:t>
            </a:r>
            <a:r>
              <a:rPr lang="en-US" cap="none" dirty="0" smtClean="0">
                <a:latin typeface="Arial Rounded MT Bold" panose="020F0704030504030204" pitchFamily="34" charset="0"/>
              </a:rPr>
              <a:t>(e.g., myocardial infarction [</a:t>
            </a:r>
            <a:r>
              <a:rPr lang="en-US" b="1" cap="none" dirty="0" smtClean="0">
                <a:latin typeface="Arial Rounded MT Bold" panose="020F0704030504030204" pitchFamily="34" charset="0"/>
              </a:rPr>
              <a:t>MI</a:t>
            </a:r>
            <a:r>
              <a:rPr lang="en-US" cap="none" dirty="0" smtClean="0">
                <a:latin typeface="Arial Rounded MT Bold" panose="020F0704030504030204" pitchFamily="34" charset="0"/>
              </a:rPr>
              <a:t>], stroke, any revascularization procedure) , while variably including </a:t>
            </a:r>
            <a:r>
              <a:rPr lang="en-US" sz="2800" cap="none" dirty="0" smtClean="0">
                <a:latin typeface="Arial Rounded MT Bold" panose="020F0704030504030204" pitchFamily="34" charset="0"/>
              </a:rPr>
              <a:t>:           related  conditions compatible with clinically significant  atherosclerosis:  </a:t>
            </a:r>
          </a:p>
          <a:p>
            <a:endParaRPr lang="en-US" cap="none" dirty="0" smtClean="0">
              <a:latin typeface="Arial Rounded MT Bold" panose="020F0704030504030204" pitchFamily="34" charset="0"/>
            </a:endParaRPr>
          </a:p>
          <a:p>
            <a:r>
              <a:rPr lang="en-US" cap="none" dirty="0" smtClean="0">
                <a:latin typeface="Arial Rounded MT Bold" panose="020F0704030504030204" pitchFamily="34" charset="0"/>
              </a:rPr>
              <a:t>(e.g., TIA , hospitalized unstable </a:t>
            </a:r>
            <a:r>
              <a:rPr lang="en-US" cap="none" dirty="0" err="1" smtClean="0">
                <a:latin typeface="Arial Rounded MT Bold" panose="020F0704030504030204" pitchFamily="34" charset="0"/>
              </a:rPr>
              <a:t>angina,amputation</a:t>
            </a:r>
            <a:r>
              <a:rPr lang="en-US" cap="none" dirty="0" smtClean="0">
                <a:latin typeface="Arial Rounded MT Bold" panose="020F0704030504030204" pitchFamily="34" charset="0"/>
              </a:rPr>
              <a:t>, CHF New </a:t>
            </a:r>
            <a:r>
              <a:rPr lang="en-US" cap="none" dirty="0">
                <a:latin typeface="Arial Rounded MT Bold" panose="020F0704030504030204" pitchFamily="34" charset="0"/>
              </a:rPr>
              <a:t>Y</a:t>
            </a:r>
            <a:r>
              <a:rPr lang="en-US" cap="none" dirty="0" smtClean="0">
                <a:latin typeface="Arial Rounded MT Bold" panose="020F0704030504030204" pitchFamily="34" charset="0"/>
              </a:rPr>
              <a:t>ork </a:t>
            </a:r>
            <a:r>
              <a:rPr lang="en-US" cap="none" dirty="0">
                <a:latin typeface="Arial Rounded MT Bold" panose="020F0704030504030204" pitchFamily="34" charset="0"/>
              </a:rPr>
              <a:t>H</a:t>
            </a:r>
            <a:r>
              <a:rPr lang="en-US" cap="none" dirty="0" smtClean="0">
                <a:latin typeface="Arial Rounded MT Bold" panose="020F0704030504030204" pitchFamily="34" charset="0"/>
              </a:rPr>
              <a:t>eart </a:t>
            </a:r>
            <a:r>
              <a:rPr lang="en-US" cap="none" dirty="0">
                <a:latin typeface="Arial Rounded MT Bold" panose="020F0704030504030204" pitchFamily="34" charset="0"/>
              </a:rPr>
              <a:t>A</a:t>
            </a:r>
            <a:r>
              <a:rPr lang="en-US" cap="none" dirty="0" smtClean="0">
                <a:latin typeface="Arial Rounded MT Bold" panose="020F0704030504030204" pitchFamily="34" charset="0"/>
              </a:rPr>
              <a:t>ssociation </a:t>
            </a:r>
            <a:r>
              <a:rPr lang="en-US" b="1" cap="none" dirty="0" smtClean="0">
                <a:latin typeface="Arial Rounded MT Bold" panose="020F0704030504030204" pitchFamily="34" charset="0"/>
              </a:rPr>
              <a:t>[NYHA] </a:t>
            </a:r>
            <a:r>
              <a:rPr lang="en-US" cap="none" dirty="0" smtClean="0">
                <a:latin typeface="Arial Rounded MT Bold" panose="020F0704030504030204" pitchFamily="34" charset="0"/>
              </a:rPr>
              <a:t>class ii–iii , </a:t>
            </a:r>
            <a:r>
              <a:rPr lang="en-US" sz="2400" b="1" cap="none" dirty="0" smtClean="0">
                <a:latin typeface="Arial Rounded MT Bold" panose="020F0704030504030204" pitchFamily="34" charset="0"/>
              </a:rPr>
              <a:t>50%</a:t>
            </a:r>
            <a:r>
              <a:rPr lang="en-US" cap="none" dirty="0" smtClean="0">
                <a:latin typeface="Arial Rounded MT Bold" panose="020F0704030504030204" pitchFamily="34" charset="0"/>
              </a:rPr>
              <a:t> stenosis of any artery, symptomatic or asymptomatic coronary artery disease documented by imaging, </a:t>
            </a:r>
            <a:endParaRPr lang="en-US" dirty="0">
              <a:latin typeface="Arial Rounded MT Bold" panose="020F0704030504030204" pitchFamily="34" charset="0"/>
            </a:endParaRPr>
          </a:p>
        </p:txBody>
      </p:sp>
    </p:spTree>
    <p:extLst>
      <p:ext uri="{BB962C8B-B14F-4D97-AF65-F5344CB8AC3E}">
        <p14:creationId xmlns:p14="http://schemas.microsoft.com/office/powerpoint/2010/main" val="2945265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Drugs  in  ASCVD</a:t>
            </a:r>
            <a:endParaRPr lang="en-US" sz="5400" b="1" dirty="0"/>
          </a:p>
        </p:txBody>
      </p:sp>
      <p:sp>
        <p:nvSpPr>
          <p:cNvPr id="3" name="Content Placeholder 2"/>
          <p:cNvSpPr>
            <a:spLocks noGrp="1"/>
          </p:cNvSpPr>
          <p:nvPr>
            <p:ph idx="1"/>
          </p:nvPr>
        </p:nvSpPr>
        <p:spPr>
          <a:xfrm>
            <a:off x="767487" y="3139383"/>
            <a:ext cx="8596668" cy="3880773"/>
          </a:xfrm>
        </p:spPr>
        <p:txBody>
          <a:bodyPr>
            <a:normAutofit/>
          </a:bodyPr>
          <a:lstStyle/>
          <a:p>
            <a:r>
              <a:rPr lang="en-US" sz="2800" cap="none" dirty="0">
                <a:latin typeface="Arial Rounded MT Bold" panose="020F0704030504030204" pitchFamily="34" charset="0"/>
              </a:rPr>
              <a:t>A</a:t>
            </a:r>
            <a:r>
              <a:rPr lang="en-US" sz="2800" cap="none" dirty="0" smtClean="0">
                <a:latin typeface="Arial Rounded MT Bold" panose="020F0704030504030204" pitchFamily="34" charset="0"/>
              </a:rPr>
              <a:t>mong patients with type 2 diabetes who have established ASCVD , </a:t>
            </a:r>
            <a:r>
              <a:rPr lang="en-US" sz="2800" i="1" cap="none" dirty="0" smtClean="0">
                <a:solidFill>
                  <a:srgbClr val="FF0000"/>
                </a:solidFill>
                <a:latin typeface="Arial Rounded MT Bold" panose="020F0704030504030204" pitchFamily="34" charset="0"/>
              </a:rPr>
              <a:t>SGLT2 inhibitors  </a:t>
            </a:r>
            <a:r>
              <a:rPr lang="en-US" sz="2800" cap="none" dirty="0" smtClean="0">
                <a:latin typeface="Arial Rounded MT Bold" panose="020F0704030504030204" pitchFamily="34" charset="0"/>
              </a:rPr>
              <a:t>or    </a:t>
            </a:r>
            <a:r>
              <a:rPr lang="en-US" sz="2800" i="1" cap="none" dirty="0" smtClean="0">
                <a:solidFill>
                  <a:srgbClr val="FF0000"/>
                </a:solidFill>
                <a:latin typeface="Arial Rounded MT Bold" panose="020F0704030504030204" pitchFamily="34" charset="0"/>
              </a:rPr>
              <a:t>GLP-1 receptor agonists </a:t>
            </a:r>
            <a:r>
              <a:rPr lang="en-US" sz="2800" cap="none" dirty="0" smtClean="0">
                <a:latin typeface="Arial Rounded MT Bold" panose="020F0704030504030204" pitchFamily="34" charset="0"/>
              </a:rPr>
              <a:t>with proven cardiovascular benefit are recommended as part of glycemic management.      </a:t>
            </a:r>
            <a:r>
              <a:rPr lang="en-US" cap="none" dirty="0" smtClean="0">
                <a:latin typeface="Arial Rounded MT Bold" panose="020F0704030504030204" pitchFamily="34" charset="0"/>
              </a:rPr>
              <a:t>(</a:t>
            </a:r>
            <a:r>
              <a:rPr lang="en-US" cap="none" dirty="0">
                <a:latin typeface="Arial Rounded MT Bold" panose="020F0704030504030204" pitchFamily="34" charset="0"/>
              </a:rPr>
              <a:t>F</a:t>
            </a:r>
            <a:r>
              <a:rPr lang="en-US" cap="none" dirty="0" smtClean="0">
                <a:latin typeface="Arial Rounded MT Bold" panose="020F0704030504030204" pitchFamily="34" charset="0"/>
              </a:rPr>
              <a:t>igs. 2 and 3)</a:t>
            </a:r>
            <a:endParaRPr lang="en-US" sz="2800" cap="none" dirty="0">
              <a:latin typeface="Arial Rounded MT Bold" panose="020F0704030504030204" pitchFamily="34" charset="0"/>
            </a:endParaRPr>
          </a:p>
        </p:txBody>
      </p:sp>
    </p:spTree>
    <p:extLst>
      <p:ext uri="{BB962C8B-B14F-4D97-AF65-F5344CB8AC3E}">
        <p14:creationId xmlns:p14="http://schemas.microsoft.com/office/powerpoint/2010/main" val="733925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ASCVD</a:t>
            </a:r>
            <a:endParaRPr lang="en-US" dirty="0"/>
          </a:p>
        </p:txBody>
      </p:sp>
      <p:sp>
        <p:nvSpPr>
          <p:cNvPr id="3" name="Content Placeholder 2"/>
          <p:cNvSpPr>
            <a:spLocks noGrp="1"/>
          </p:cNvSpPr>
          <p:nvPr>
            <p:ph idx="1"/>
          </p:nvPr>
        </p:nvSpPr>
        <p:spPr/>
        <p:txBody>
          <a:bodyPr>
            <a:normAutofit lnSpcReduction="10000"/>
          </a:bodyPr>
          <a:lstStyle/>
          <a:p>
            <a:r>
              <a:rPr lang="en-US" sz="2400" cap="none" dirty="0">
                <a:latin typeface="Arial Rounded MT Bold" panose="020F0704030504030204" pitchFamily="34" charset="0"/>
              </a:rPr>
              <a:t>T</a:t>
            </a:r>
            <a:r>
              <a:rPr lang="en-US" sz="2400" cap="none" dirty="0" smtClean="0">
                <a:latin typeface="Arial Rounded MT Bold" panose="020F0704030504030204" pitchFamily="34" charset="0"/>
              </a:rPr>
              <a:t>aken together, it appears that among patients with established</a:t>
            </a:r>
            <a:r>
              <a:rPr lang="en-US" sz="3200" b="1" cap="none" dirty="0" smtClean="0">
                <a:latin typeface="Arial Rounded MT Bold" panose="020F0704030504030204" pitchFamily="34" charset="0"/>
              </a:rPr>
              <a:t> CVD</a:t>
            </a:r>
            <a:r>
              <a:rPr lang="en-US" sz="2400" cap="none" dirty="0" smtClean="0">
                <a:latin typeface="Arial Rounded MT Bold" panose="020F0704030504030204" pitchFamily="34" charset="0"/>
              </a:rPr>
              <a:t>, some </a:t>
            </a:r>
            <a:r>
              <a:rPr lang="en-US" sz="3200" b="1" cap="none" dirty="0" smtClean="0">
                <a:latin typeface="Arial Rounded MT Bold" panose="020F0704030504030204" pitchFamily="34" charset="0"/>
              </a:rPr>
              <a:t>GLP-1</a:t>
            </a:r>
            <a:r>
              <a:rPr lang="en-US" sz="2400" cap="none" dirty="0" smtClean="0">
                <a:latin typeface="Arial Rounded MT Bold" panose="020F0704030504030204" pitchFamily="34" charset="0"/>
              </a:rPr>
              <a:t> receptor agonists may provide cardiovascular benefit, with the evidence of benefit strongest for </a:t>
            </a:r>
            <a:r>
              <a:rPr lang="en-US" sz="3200" b="1" cap="none" dirty="0" err="1" smtClean="0">
                <a:solidFill>
                  <a:srgbClr val="FF0000"/>
                </a:solidFill>
                <a:latin typeface="Arial Rounded MT Bold" panose="020F0704030504030204" pitchFamily="34" charset="0"/>
              </a:rPr>
              <a:t>liraglutide</a:t>
            </a:r>
            <a:r>
              <a:rPr lang="en-US" sz="2400" cap="none" dirty="0" smtClean="0">
                <a:latin typeface="Arial Rounded MT Bold" panose="020F0704030504030204" pitchFamily="34" charset="0"/>
              </a:rPr>
              <a:t>, favorable for </a:t>
            </a:r>
            <a:r>
              <a:rPr lang="en-US" sz="3200" b="1" cap="none" dirty="0" err="1" smtClean="0">
                <a:solidFill>
                  <a:srgbClr val="FF0000"/>
                </a:solidFill>
                <a:latin typeface="Arial Rounded MT Bold" panose="020F0704030504030204" pitchFamily="34" charset="0"/>
              </a:rPr>
              <a:t>semaglutide</a:t>
            </a:r>
            <a:r>
              <a:rPr lang="en-US" sz="2400" cap="none" dirty="0" smtClean="0">
                <a:latin typeface="Arial Rounded MT Bold" panose="020F0704030504030204" pitchFamily="34" charset="0"/>
              </a:rPr>
              <a:t>, and less certain for </a:t>
            </a:r>
            <a:r>
              <a:rPr lang="en-US" sz="3200" b="1" cap="none" dirty="0" err="1" smtClean="0">
                <a:solidFill>
                  <a:srgbClr val="FF0000"/>
                </a:solidFill>
                <a:latin typeface="Arial Rounded MT Bold" panose="020F0704030504030204" pitchFamily="34" charset="0"/>
              </a:rPr>
              <a:t>exenatide</a:t>
            </a:r>
            <a:r>
              <a:rPr lang="en-US" sz="2400" cap="none" dirty="0" smtClean="0">
                <a:latin typeface="Arial Rounded MT Bold" panose="020F0704030504030204" pitchFamily="34" charset="0"/>
              </a:rPr>
              <a:t>.</a:t>
            </a:r>
          </a:p>
          <a:p>
            <a:endParaRPr lang="en-US" cap="none" dirty="0" smtClean="0">
              <a:latin typeface="Arial Rounded MT Bold" panose="020F0704030504030204" pitchFamily="34" charset="0"/>
            </a:endParaRPr>
          </a:p>
          <a:p>
            <a:endParaRPr lang="en-US" dirty="0">
              <a:latin typeface="Arial Rounded MT Bold" panose="020F0704030504030204" pitchFamily="34" charset="0"/>
            </a:endParaRPr>
          </a:p>
          <a:p>
            <a:endParaRPr lang="en-US" cap="none" dirty="0" smtClean="0">
              <a:latin typeface="Arial Rounded MT Bold" panose="020F0704030504030204" pitchFamily="34" charset="0"/>
            </a:endParaRPr>
          </a:p>
          <a:p>
            <a:r>
              <a:rPr lang="en-US" cap="none" dirty="0" smtClean="0">
                <a:latin typeface="Arial Rounded MT Bold" panose="020F0704030504030204" pitchFamily="34" charset="0"/>
              </a:rPr>
              <a:t>There is no evidence of cardiovascular benefit with </a:t>
            </a:r>
            <a:r>
              <a:rPr lang="en-US" sz="2400" cap="none" dirty="0" err="1" smtClean="0">
                <a:solidFill>
                  <a:srgbClr val="0070C0"/>
                </a:solidFill>
                <a:latin typeface="Arial Rounded MT Bold" panose="020F0704030504030204" pitchFamily="34" charset="0"/>
              </a:rPr>
              <a:t>lixisenatide</a:t>
            </a:r>
            <a:r>
              <a:rPr lang="en-US" sz="2400" cap="none" dirty="0" smtClean="0">
                <a:solidFill>
                  <a:srgbClr val="0070C0"/>
                </a:solidFill>
                <a:latin typeface="Arial Rounded MT Bold" panose="020F0704030504030204" pitchFamily="34" charset="0"/>
              </a:rPr>
              <a:t> .</a:t>
            </a:r>
            <a:endParaRPr lang="en-US" sz="2400" cap="none"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1669408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smtClean="0"/>
              <a:t>ASCVD</a:t>
            </a:r>
            <a:endParaRPr lang="en-US" sz="8800" b="1" dirty="0"/>
          </a:p>
        </p:txBody>
      </p:sp>
      <p:sp>
        <p:nvSpPr>
          <p:cNvPr id="3" name="Content Placeholder 2"/>
          <p:cNvSpPr>
            <a:spLocks noGrp="1"/>
          </p:cNvSpPr>
          <p:nvPr>
            <p:ph idx="1"/>
          </p:nvPr>
        </p:nvSpPr>
        <p:spPr>
          <a:xfrm>
            <a:off x="425004" y="3129565"/>
            <a:ext cx="8667481" cy="3348507"/>
          </a:xfrm>
        </p:spPr>
        <p:txBody>
          <a:bodyPr>
            <a:noAutofit/>
          </a:bodyPr>
          <a:lstStyle/>
          <a:p>
            <a:r>
              <a:rPr lang="en-US" sz="2800" cap="none" dirty="0">
                <a:latin typeface="Arial Rounded MT Bold" panose="020F0704030504030204" pitchFamily="34" charset="0"/>
              </a:rPr>
              <a:t>F</a:t>
            </a:r>
            <a:r>
              <a:rPr lang="en-US" sz="2800" cap="none" dirty="0" smtClean="0">
                <a:latin typeface="Arial Rounded MT Bold" panose="020F0704030504030204" pitchFamily="34" charset="0"/>
              </a:rPr>
              <a:t>or the  </a:t>
            </a:r>
            <a:r>
              <a:rPr lang="en-US" sz="3600" b="1" dirty="0" smtClean="0">
                <a:solidFill>
                  <a:schemeClr val="tx1"/>
                </a:solidFill>
              </a:rPr>
              <a:t>SGLT2 </a:t>
            </a:r>
            <a:r>
              <a:rPr lang="en-US" sz="2800" cap="none" dirty="0" smtClean="0">
                <a:solidFill>
                  <a:schemeClr val="tx1"/>
                </a:solidFill>
                <a:latin typeface="Arial Rounded MT Bold" panose="020F0704030504030204" pitchFamily="34" charset="0"/>
              </a:rPr>
              <a:t>inhibitors  </a:t>
            </a:r>
            <a:r>
              <a:rPr lang="en-US" sz="2800" cap="none" dirty="0" smtClean="0">
                <a:latin typeface="Arial Rounded MT Bold" panose="020F0704030504030204" pitchFamily="34" charset="0"/>
              </a:rPr>
              <a:t>studied to date, it appears that among patients with established </a:t>
            </a:r>
            <a:r>
              <a:rPr lang="en-US" sz="2800" b="1" cap="none" dirty="0" smtClean="0">
                <a:latin typeface="Arial Rounded MT Bold" panose="020F0704030504030204" pitchFamily="34" charset="0"/>
              </a:rPr>
              <a:t>CVD</a:t>
            </a:r>
            <a:r>
              <a:rPr lang="en-US" sz="2800" cap="none" dirty="0" smtClean="0">
                <a:latin typeface="Arial Rounded MT Bold" panose="020F0704030504030204" pitchFamily="34" charset="0"/>
              </a:rPr>
              <a:t>, there is likely cardiovascular benefit, with the evidence of benefit modestly stronger for </a:t>
            </a:r>
            <a:r>
              <a:rPr lang="en-US" sz="3600" cap="none" dirty="0" err="1" smtClean="0">
                <a:solidFill>
                  <a:srgbClr val="FF0000"/>
                </a:solidFill>
                <a:latin typeface="Arial Rounded MT Bold" panose="020F0704030504030204" pitchFamily="34" charset="0"/>
              </a:rPr>
              <a:t>empagliflozin</a:t>
            </a:r>
            <a:r>
              <a:rPr lang="en-US" sz="3600" cap="none" dirty="0" smtClean="0">
                <a:solidFill>
                  <a:srgbClr val="FF0000"/>
                </a:solidFill>
                <a:latin typeface="Arial Rounded MT Bold" panose="020F0704030504030204" pitchFamily="34" charset="0"/>
              </a:rPr>
              <a:t>  </a:t>
            </a:r>
            <a:r>
              <a:rPr lang="en-US" sz="2800" cap="none" dirty="0" smtClean="0">
                <a:latin typeface="Arial Rounded MT Bold" panose="020F0704030504030204" pitchFamily="34" charset="0"/>
              </a:rPr>
              <a:t>than  </a:t>
            </a:r>
            <a:r>
              <a:rPr lang="en-US" sz="3600" cap="none" dirty="0" err="1" smtClean="0">
                <a:solidFill>
                  <a:srgbClr val="FF0000"/>
                </a:solidFill>
                <a:latin typeface="Arial Rounded MT Bold" panose="020F0704030504030204" pitchFamily="34" charset="0"/>
              </a:rPr>
              <a:t>canagliflozin</a:t>
            </a:r>
            <a:r>
              <a:rPr lang="en-US" sz="3600" cap="none" dirty="0" smtClean="0">
                <a:solidFill>
                  <a:srgbClr val="FF0000"/>
                </a:solidFill>
                <a:latin typeface="Arial Rounded MT Bold" panose="020F0704030504030204" pitchFamily="34" charset="0"/>
              </a:rPr>
              <a:t> . </a:t>
            </a:r>
            <a:endParaRPr lang="en-US" sz="36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417672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0304"/>
            <a:ext cx="8110470" cy="6297769"/>
          </a:xfrm>
        </p:spPr>
        <p:txBody>
          <a:bodyPr>
            <a:normAutofit/>
          </a:bodyPr>
          <a:lstStyle/>
          <a:p>
            <a:r>
              <a:rPr lang="en-US" sz="2800" cap="none" dirty="0">
                <a:latin typeface="Arial Rounded MT Bold" panose="020F0704030504030204" pitchFamily="34" charset="0"/>
              </a:rPr>
              <a:t>W</a:t>
            </a:r>
            <a:r>
              <a:rPr lang="en-US" sz="2800" cap="none" dirty="0" smtClean="0">
                <a:latin typeface="Arial Rounded MT Bold" panose="020F0704030504030204" pitchFamily="34" charset="0"/>
              </a:rPr>
              <a:t>hile the evidence of an </a:t>
            </a:r>
            <a:r>
              <a:rPr lang="en-US" sz="3600" b="1" cap="none" dirty="0" smtClean="0">
                <a:latin typeface="Arial Rounded MT Bold" panose="020F0704030504030204" pitchFamily="34" charset="0"/>
              </a:rPr>
              <a:t>ASCVD</a:t>
            </a:r>
            <a:r>
              <a:rPr lang="en-US" sz="2800" cap="none" dirty="0" smtClean="0">
                <a:latin typeface="Arial Rounded MT Bold" panose="020F0704030504030204" pitchFamily="34" charset="0"/>
              </a:rPr>
              <a:t> outcomes benefit for </a:t>
            </a:r>
            <a:r>
              <a:rPr lang="en-US" sz="2800" b="1" cap="none" dirty="0" smtClean="0">
                <a:latin typeface="Arial Rounded MT Bold" panose="020F0704030504030204" pitchFamily="34" charset="0"/>
              </a:rPr>
              <a:t>GLP-1</a:t>
            </a:r>
            <a:r>
              <a:rPr lang="en-US" sz="2800" cap="none" dirty="0" smtClean="0">
                <a:latin typeface="Arial Rounded MT Bold" panose="020F0704030504030204" pitchFamily="34" charset="0"/>
              </a:rPr>
              <a:t> receptor agonists and </a:t>
            </a:r>
            <a:r>
              <a:rPr lang="en-US" sz="2800" b="1" cap="none" dirty="0" smtClean="0">
                <a:latin typeface="Arial Rounded MT Bold" panose="020F0704030504030204" pitchFamily="34" charset="0"/>
              </a:rPr>
              <a:t>SGLT2</a:t>
            </a:r>
            <a:r>
              <a:rPr lang="en-US" sz="2800" cap="none" dirty="0" smtClean="0">
                <a:latin typeface="Arial Rounded MT Bold" panose="020F0704030504030204" pitchFamily="34" charset="0"/>
              </a:rPr>
              <a:t> inhibitors has been demonstrated for people with established ASCVD, the evidence of benefit beyond glucose lowering has not been demonstrated in those without ASCVD.</a:t>
            </a:r>
          </a:p>
          <a:p>
            <a:pPr marL="0" indent="0">
              <a:buNone/>
            </a:pPr>
            <a:endParaRPr lang="en-US" cap="none" dirty="0" smtClean="0">
              <a:latin typeface="Arial Rounded MT Bold" panose="020F0704030504030204" pitchFamily="34" charset="0"/>
            </a:endParaRPr>
          </a:p>
          <a:p>
            <a:endParaRPr lang="en-US" sz="2400" cap="none" dirty="0" smtClean="0">
              <a:solidFill>
                <a:srgbClr val="7030A0"/>
              </a:solidFill>
              <a:latin typeface="Arial Rounded MT Bold" panose="020F0704030504030204" pitchFamily="34" charset="0"/>
            </a:endParaRPr>
          </a:p>
          <a:p>
            <a:r>
              <a:rPr lang="en-US" sz="2400" cap="none" dirty="0" smtClean="0">
                <a:solidFill>
                  <a:srgbClr val="7030A0"/>
                </a:solidFill>
                <a:latin typeface="Arial Rounded MT Bold" panose="020F0704030504030204" pitchFamily="34" charset="0"/>
              </a:rPr>
              <a:t>Indeed, in subgroup analyses of these trials, lower-risk individuals have not been observed to have an ASCVD benefit.</a:t>
            </a:r>
            <a:endParaRPr lang="en-US" sz="2400" cap="none" dirty="0">
              <a:solidFill>
                <a:srgbClr val="7030A0"/>
              </a:solidFill>
              <a:latin typeface="Arial Rounded MT Bold" panose="020F0704030504030204" pitchFamily="34" charset="0"/>
            </a:endParaRPr>
          </a:p>
        </p:txBody>
      </p:sp>
    </p:spTree>
    <p:extLst>
      <p:ext uri="{BB962C8B-B14F-4D97-AF65-F5344CB8AC3E}">
        <p14:creationId xmlns:p14="http://schemas.microsoft.com/office/powerpoint/2010/main" val="397311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41" y="287628"/>
            <a:ext cx="8596668" cy="1320800"/>
          </a:xfrm>
        </p:spPr>
        <p:txBody>
          <a:bodyPr/>
          <a:lstStyle/>
          <a:p>
            <a:r>
              <a:rPr lang="en-US" dirty="0"/>
              <a:t>PHARMACOLOGIC  THERAPY  FOR </a:t>
            </a:r>
            <a:r>
              <a:rPr lang="en-US" sz="4000" dirty="0">
                <a:solidFill>
                  <a:srgbClr val="FF0000"/>
                </a:solidFill>
              </a:rPr>
              <a:t>T2DM</a:t>
            </a:r>
            <a:endParaRPr lang="en-US" dirty="0"/>
          </a:p>
        </p:txBody>
      </p:sp>
      <p:sp>
        <p:nvSpPr>
          <p:cNvPr id="3" name="Content Placeholder 2"/>
          <p:cNvSpPr>
            <a:spLocks noGrp="1"/>
          </p:cNvSpPr>
          <p:nvPr>
            <p:ph idx="1"/>
          </p:nvPr>
        </p:nvSpPr>
        <p:spPr>
          <a:xfrm>
            <a:off x="677334" y="2160589"/>
            <a:ext cx="8596668" cy="4575062"/>
          </a:xfrm>
        </p:spPr>
        <p:txBody>
          <a:bodyPr>
            <a:normAutofit/>
          </a:bodyPr>
          <a:lstStyle/>
          <a:p>
            <a:r>
              <a:rPr lang="en-US" sz="2400" dirty="0"/>
              <a:t>Among patients with </a:t>
            </a:r>
            <a:r>
              <a:rPr lang="en-US" sz="2400" dirty="0" smtClean="0"/>
              <a:t>atherosclerotic cardiovascular disease at </a:t>
            </a:r>
            <a:r>
              <a:rPr lang="en-US" sz="2400" dirty="0"/>
              <a:t>high risk of </a:t>
            </a:r>
            <a:r>
              <a:rPr lang="en-US" sz="2400" b="1" dirty="0">
                <a:solidFill>
                  <a:srgbClr val="FF0000"/>
                </a:solidFill>
              </a:rPr>
              <a:t>heart failure </a:t>
            </a:r>
            <a:r>
              <a:rPr lang="en-US" sz="2400" dirty="0"/>
              <a:t>or </a:t>
            </a:r>
            <a:r>
              <a:rPr lang="en-US" sz="2400" dirty="0" smtClean="0"/>
              <a:t>in whom </a:t>
            </a:r>
            <a:r>
              <a:rPr lang="en-US" sz="2400" b="1" dirty="0">
                <a:solidFill>
                  <a:srgbClr val="FF0000"/>
                </a:solidFill>
              </a:rPr>
              <a:t>heart failure coexists</a:t>
            </a:r>
            <a:r>
              <a:rPr lang="en-US" sz="2400" dirty="0" smtClean="0"/>
              <a:t>, sodium–glucose </a:t>
            </a:r>
            <a:r>
              <a:rPr lang="en-US" sz="2400" dirty="0" err="1" smtClean="0"/>
              <a:t>cotransporter</a:t>
            </a:r>
            <a:r>
              <a:rPr lang="en-US" sz="2400" dirty="0" smtClean="0"/>
              <a:t> 2 </a:t>
            </a:r>
            <a:r>
              <a:rPr lang="en-US" sz="2400" dirty="0"/>
              <a:t>inhibitors are </a:t>
            </a:r>
            <a:r>
              <a:rPr lang="en-US" sz="2400" dirty="0" smtClean="0"/>
              <a:t>preferred</a:t>
            </a:r>
            <a:r>
              <a:rPr lang="en-US" sz="2400" dirty="0"/>
              <a:t>. </a:t>
            </a:r>
            <a:r>
              <a:rPr lang="en-US" sz="2400" dirty="0" smtClean="0"/>
              <a:t>/ C </a:t>
            </a:r>
          </a:p>
          <a:p>
            <a:pPr marL="0" indent="0">
              <a:buNone/>
            </a:pPr>
            <a:endParaRPr lang="en-US" sz="2400" dirty="0"/>
          </a:p>
          <a:p>
            <a:r>
              <a:rPr lang="en-US" sz="2400" dirty="0"/>
              <a:t>For patients with type 2 </a:t>
            </a:r>
            <a:r>
              <a:rPr lang="en-US" sz="2400" dirty="0" smtClean="0"/>
              <a:t>diabetes and </a:t>
            </a:r>
            <a:r>
              <a:rPr lang="en-US" sz="2400" b="1" dirty="0">
                <a:solidFill>
                  <a:srgbClr val="FF0000"/>
                </a:solidFill>
              </a:rPr>
              <a:t>chronic kidney disease</a:t>
            </a:r>
            <a:r>
              <a:rPr lang="en-US" sz="2400" dirty="0" smtClean="0"/>
              <a:t>, consider </a:t>
            </a:r>
            <a:r>
              <a:rPr lang="en-US" sz="2400" dirty="0"/>
              <a:t>use of a </a:t>
            </a:r>
            <a:r>
              <a:rPr lang="en-US" sz="2400" dirty="0" smtClean="0"/>
              <a:t>sodium–glucose </a:t>
            </a:r>
            <a:r>
              <a:rPr lang="en-US" sz="2400" dirty="0" err="1"/>
              <a:t>cotransporter</a:t>
            </a:r>
            <a:r>
              <a:rPr lang="en-US" sz="2400" dirty="0"/>
              <a:t> 2 </a:t>
            </a:r>
            <a:r>
              <a:rPr lang="en-US" sz="2400" dirty="0" smtClean="0"/>
              <a:t>inhibitor or </a:t>
            </a:r>
            <a:r>
              <a:rPr lang="en-US" sz="2400" dirty="0"/>
              <a:t>glucagon-like </a:t>
            </a:r>
            <a:r>
              <a:rPr lang="en-US" sz="2400" dirty="0" smtClean="0"/>
              <a:t>peptide 1 </a:t>
            </a:r>
            <a:r>
              <a:rPr lang="en-US" sz="2400" dirty="0"/>
              <a:t>receptor agonist shown </a:t>
            </a:r>
            <a:r>
              <a:rPr lang="en-US" sz="2400" dirty="0" smtClean="0"/>
              <a:t>to reduce </a:t>
            </a:r>
            <a:r>
              <a:rPr lang="en-US" sz="2400" dirty="0"/>
              <a:t>risk of chronic </a:t>
            </a:r>
            <a:r>
              <a:rPr lang="en-US" sz="2400" dirty="0" smtClean="0"/>
              <a:t>kidney disease </a:t>
            </a:r>
            <a:r>
              <a:rPr lang="en-US" sz="2400" dirty="0"/>
              <a:t>progression, </a:t>
            </a:r>
            <a:r>
              <a:rPr lang="en-US" sz="2400" dirty="0" smtClean="0"/>
              <a:t>cardiovascular events</a:t>
            </a:r>
            <a:r>
              <a:rPr lang="en-US" sz="2400" dirty="0"/>
              <a:t>, or both</a:t>
            </a:r>
            <a:r>
              <a:rPr lang="en-US" sz="2400" dirty="0" smtClean="0"/>
              <a:t>./ </a:t>
            </a:r>
            <a:r>
              <a:rPr lang="en-US" sz="2400" dirty="0"/>
              <a:t>C</a:t>
            </a:r>
          </a:p>
        </p:txBody>
      </p:sp>
    </p:spTree>
    <p:extLst>
      <p:ext uri="{BB962C8B-B14F-4D97-AF65-F5344CB8AC3E}">
        <p14:creationId xmlns:p14="http://schemas.microsoft.com/office/powerpoint/2010/main" val="1377550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1914" y="6362588"/>
            <a:ext cx="1553924" cy="430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640" y="206064"/>
            <a:ext cx="11462198" cy="61565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772266" y="6577891"/>
            <a:ext cx="3918651"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fontAlgn="base" hangingPunct="0">
              <a:lnSpc>
                <a:spcPct val="93000"/>
              </a:lnSpc>
              <a:spcBef>
                <a:spcPct val="0"/>
              </a:spcBef>
              <a:spcAft>
                <a:spcPct val="0"/>
              </a:spcAft>
              <a:buClr>
                <a:srgbClr val="000000"/>
              </a:buClr>
              <a:buSzPct val="45000"/>
              <a:buFont typeface="Wingdings" panose="05000000000000000000" pitchFamily="2" charset="2"/>
              <a:buNone/>
            </a:pPr>
            <a:r>
              <a:rPr lang="en-GB" sz="1089" b="1" dirty="0">
                <a:latin typeface="Arial" panose="020B0604020202020204" pitchFamily="34" charset="0"/>
              </a:rPr>
              <a:t>Melanie J. Davies et al. </a:t>
            </a:r>
            <a:r>
              <a:rPr lang="en-GB" sz="1089" b="1" dirty="0" err="1">
                <a:latin typeface="Arial" panose="020B0604020202020204" pitchFamily="34" charset="0"/>
              </a:rPr>
              <a:t>Dia</a:t>
            </a:r>
            <a:r>
              <a:rPr lang="en-GB" sz="1089" b="1" dirty="0">
                <a:latin typeface="Arial" panose="020B0604020202020204" pitchFamily="34" charset="0"/>
              </a:rPr>
              <a:t> Care 2018;41:2669-2701</a:t>
            </a:r>
          </a:p>
        </p:txBody>
      </p:sp>
      <p:sp>
        <p:nvSpPr>
          <p:cNvPr id="3077" name="Text Box 5"/>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pPr fontAlgn="base" hangingPunct="0">
              <a:lnSpc>
                <a:spcPct val="93000"/>
              </a:lnSpc>
              <a:spcBef>
                <a:spcPct val="0"/>
              </a:spcBef>
              <a:spcAft>
                <a:spcPct val="0"/>
              </a:spcAft>
              <a:buClr>
                <a:srgbClr val="000000"/>
              </a:buClr>
              <a:buSzPct val="45000"/>
              <a:buFont typeface="Wingdings" panose="05000000000000000000" pitchFamily="2" charset="2"/>
              <a:buNone/>
            </a:pPr>
            <a:r>
              <a:rPr lang="en-GB" sz="907">
                <a:latin typeface="Arial" panose="020B0604020202020204" pitchFamily="34" charset="0"/>
              </a:rPr>
              <a:t>©2018 by American Diabetes Association</a:t>
            </a:r>
          </a:p>
        </p:txBody>
      </p:sp>
    </p:spTree>
    <p:extLst>
      <p:ext uri="{BB962C8B-B14F-4D97-AF65-F5344CB8AC3E}">
        <p14:creationId xmlns:p14="http://schemas.microsoft.com/office/powerpoint/2010/main" val="4002348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25" y="1258433"/>
            <a:ext cx="8596668" cy="1826581"/>
          </a:xfrm>
        </p:spPr>
        <p:txBody>
          <a:bodyPr>
            <a:noAutofit/>
          </a:bodyPr>
          <a:lstStyle/>
          <a:p>
            <a:r>
              <a:rPr lang="en-US" b="1" dirty="0">
                <a:solidFill>
                  <a:schemeClr val="tx1"/>
                </a:solidFill>
              </a:rPr>
              <a:t>Summary of </a:t>
            </a:r>
            <a:r>
              <a:rPr lang="en-US" b="1" dirty="0" smtClean="0">
                <a:solidFill>
                  <a:schemeClr val="tx1"/>
                </a:solidFill>
              </a:rPr>
              <a:t>Revisions : </a:t>
            </a:r>
            <a:r>
              <a:rPr lang="en-US" b="1" dirty="0">
                <a:solidFill>
                  <a:schemeClr val="tx1"/>
                </a:solidFill>
              </a:rPr>
              <a:t>Standards</a:t>
            </a:r>
            <a:br>
              <a:rPr lang="en-US" b="1" dirty="0">
                <a:solidFill>
                  <a:schemeClr val="tx1"/>
                </a:solidFill>
              </a:rPr>
            </a:br>
            <a:r>
              <a:rPr lang="en-US" b="1" dirty="0">
                <a:solidFill>
                  <a:schemeClr val="tx1"/>
                </a:solidFill>
              </a:rPr>
              <a:t>of Medical Care in </a:t>
            </a:r>
            <a:r>
              <a:rPr lang="en-US" b="1" dirty="0" smtClean="0">
                <a:solidFill>
                  <a:schemeClr val="tx1"/>
                </a:solidFill>
              </a:rPr>
              <a:t>Diabetes - 2019</a:t>
            </a:r>
            <a:r>
              <a:rPr lang="en-US" b="1" dirty="0">
                <a:solidFill>
                  <a:schemeClr val="tx1"/>
                </a:solidFill>
              </a:rPr>
              <a:t/>
            </a:r>
            <a:br>
              <a:rPr lang="en-US" b="1" dirty="0">
                <a:solidFill>
                  <a:schemeClr val="tx1"/>
                </a:solidFill>
              </a:rPr>
            </a:br>
            <a:endParaRPr lang="en-US" b="1" dirty="0">
              <a:solidFill>
                <a:schemeClr val="tx1"/>
              </a:solidFill>
            </a:endParaRPr>
          </a:p>
        </p:txBody>
      </p:sp>
      <p:sp>
        <p:nvSpPr>
          <p:cNvPr id="3" name="Text Placeholder 2"/>
          <p:cNvSpPr>
            <a:spLocks noGrp="1"/>
          </p:cNvSpPr>
          <p:nvPr>
            <p:ph type="body" idx="1"/>
          </p:nvPr>
        </p:nvSpPr>
        <p:spPr/>
        <p:txBody>
          <a:bodyPr/>
          <a:lstStyle/>
          <a:p>
            <a:r>
              <a:rPr lang="en-US" dirty="0"/>
              <a:t>Diabetes Care 2019;42(Suppl. 1</a:t>
            </a:r>
            <a:r>
              <a:rPr lang="en-US" dirty="0" smtClean="0"/>
              <a:t>) : S4–S6 </a:t>
            </a:r>
            <a:endParaRPr lang="en-US" dirty="0"/>
          </a:p>
          <a:p>
            <a:r>
              <a:rPr lang="en-US" dirty="0" smtClean="0"/>
              <a:t> </a:t>
            </a:r>
            <a:r>
              <a:rPr lang="en-US" dirty="0">
                <a:hlinkClick r:id="rId2"/>
              </a:rPr>
              <a:t>https://</a:t>
            </a:r>
            <a:r>
              <a:rPr lang="en-US" dirty="0" smtClean="0">
                <a:hlinkClick r:id="rId2"/>
              </a:rPr>
              <a:t>doi.org/10.2337/dc19-srev</a:t>
            </a:r>
            <a:r>
              <a:rPr lang="en-US" dirty="0" smtClean="0"/>
              <a:t> 01</a:t>
            </a:r>
            <a:endParaRPr lang="en-US" dirty="0"/>
          </a:p>
        </p:txBody>
      </p:sp>
    </p:spTree>
    <p:extLst>
      <p:ext uri="{BB962C8B-B14F-4D97-AF65-F5344CB8AC3E}">
        <p14:creationId xmlns:p14="http://schemas.microsoft.com/office/powerpoint/2010/main" val="3272957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1880316"/>
            <a:ext cx="12301190" cy="3262514"/>
          </a:xfrm>
          <a:prstGeom prst="rect">
            <a:avLst/>
          </a:prstGeom>
        </p:spPr>
      </p:pic>
    </p:spTree>
    <p:extLst>
      <p:ext uri="{BB962C8B-B14F-4D97-AF65-F5344CB8AC3E}">
        <p14:creationId xmlns:p14="http://schemas.microsoft.com/office/powerpoint/2010/main" val="1102580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712643"/>
          </a:xfrm>
          <a:prstGeom prst="rect">
            <a:avLst/>
          </a:prstGeom>
        </p:spPr>
      </p:pic>
    </p:spTree>
    <p:extLst>
      <p:ext uri="{BB962C8B-B14F-4D97-AF65-F5344CB8AC3E}">
        <p14:creationId xmlns:p14="http://schemas.microsoft.com/office/powerpoint/2010/main" val="355879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6063" y="119040"/>
            <a:ext cx="11642500" cy="6423428"/>
          </a:xfrm>
          <a:prstGeom prst="rect">
            <a:avLst/>
          </a:prstGeom>
        </p:spPr>
      </p:pic>
    </p:spTree>
    <p:extLst>
      <p:ext uri="{BB962C8B-B14F-4D97-AF65-F5344CB8AC3E}">
        <p14:creationId xmlns:p14="http://schemas.microsoft.com/office/powerpoint/2010/main" val="866368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339403"/>
            <a:ext cx="11951594" cy="3464417"/>
          </a:xfrm>
          <a:prstGeom prst="rect">
            <a:avLst/>
          </a:prstGeom>
        </p:spPr>
      </p:pic>
      <p:sp>
        <p:nvSpPr>
          <p:cNvPr id="5" name="TextBox 4"/>
          <p:cNvSpPr txBox="1"/>
          <p:nvPr/>
        </p:nvSpPr>
        <p:spPr>
          <a:xfrm>
            <a:off x="6246253" y="3168203"/>
            <a:ext cx="1481071" cy="523220"/>
          </a:xfrm>
          <a:prstGeom prst="rect">
            <a:avLst/>
          </a:prstGeom>
          <a:noFill/>
        </p:spPr>
        <p:txBody>
          <a:bodyPr wrap="square" rtlCol="0">
            <a:spAutoFit/>
          </a:bodyPr>
          <a:lstStyle/>
          <a:p>
            <a:r>
              <a:rPr lang="en-US" sz="2800" b="1" dirty="0" smtClean="0"/>
              <a:t>6. TZD</a:t>
            </a:r>
            <a:endParaRPr lang="en-US" sz="2800" b="1" dirty="0"/>
          </a:p>
        </p:txBody>
      </p:sp>
    </p:spTree>
    <p:extLst>
      <p:ext uri="{BB962C8B-B14F-4D97-AF65-F5344CB8AC3E}">
        <p14:creationId xmlns:p14="http://schemas.microsoft.com/office/powerpoint/2010/main" val="1557883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09859"/>
            <a:ext cx="11603865" cy="2823827"/>
          </a:xfrm>
          <a:prstGeom prst="rect">
            <a:avLst/>
          </a:prstGeom>
        </p:spPr>
      </p:pic>
    </p:spTree>
    <p:extLst>
      <p:ext uri="{BB962C8B-B14F-4D97-AF65-F5344CB8AC3E}">
        <p14:creationId xmlns:p14="http://schemas.microsoft.com/office/powerpoint/2010/main" val="720305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459" y="95316"/>
            <a:ext cx="9865217" cy="6627456"/>
          </a:xfrm>
          <a:prstGeom prst="rect">
            <a:avLst/>
          </a:prstGeom>
        </p:spPr>
      </p:pic>
    </p:spTree>
    <p:extLst>
      <p:ext uri="{BB962C8B-B14F-4D97-AF65-F5344CB8AC3E}">
        <p14:creationId xmlns:p14="http://schemas.microsoft.com/office/powerpoint/2010/main" val="1500824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0371" y="-1"/>
            <a:ext cx="5852107" cy="5884907"/>
          </a:xfrm>
          <a:prstGeom prst="rect">
            <a:avLst/>
          </a:prstGeom>
        </p:spPr>
      </p:pic>
      <p:pic>
        <p:nvPicPr>
          <p:cNvPr id="3" name="Picture 2"/>
          <p:cNvPicPr>
            <a:picLocks noChangeAspect="1"/>
          </p:cNvPicPr>
          <p:nvPr/>
        </p:nvPicPr>
        <p:blipFill>
          <a:blip r:embed="rId3"/>
          <a:stretch>
            <a:fillRect/>
          </a:stretch>
        </p:blipFill>
        <p:spPr>
          <a:xfrm>
            <a:off x="283336" y="5884907"/>
            <a:ext cx="11307650" cy="973093"/>
          </a:xfrm>
          <a:prstGeom prst="rect">
            <a:avLst/>
          </a:prstGeom>
        </p:spPr>
      </p:pic>
    </p:spTree>
    <p:extLst>
      <p:ext uri="{BB962C8B-B14F-4D97-AF65-F5344CB8AC3E}">
        <p14:creationId xmlns:p14="http://schemas.microsoft.com/office/powerpoint/2010/main" val="4218944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30311"/>
            <a:ext cx="11990231" cy="3584552"/>
          </a:xfrm>
          <a:prstGeom prst="rect">
            <a:avLst/>
          </a:prstGeom>
        </p:spPr>
      </p:pic>
    </p:spTree>
    <p:extLst>
      <p:ext uri="{BB962C8B-B14F-4D97-AF65-F5344CB8AC3E}">
        <p14:creationId xmlns:p14="http://schemas.microsoft.com/office/powerpoint/2010/main" val="311331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9702" y="0"/>
            <a:ext cx="10573554" cy="6857999"/>
          </a:xfrm>
          <a:prstGeom prst="rect">
            <a:avLst/>
          </a:prstGeom>
        </p:spPr>
      </p:pic>
    </p:spTree>
    <p:extLst>
      <p:ext uri="{BB962C8B-B14F-4D97-AF65-F5344CB8AC3E}">
        <p14:creationId xmlns:p14="http://schemas.microsoft.com/office/powerpoint/2010/main" val="3952982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0912" y="-12879"/>
            <a:ext cx="9543245" cy="6555345"/>
          </a:xfrm>
          <a:prstGeom prst="rect">
            <a:avLst/>
          </a:prstGeom>
        </p:spPr>
      </p:pic>
      <p:pic>
        <p:nvPicPr>
          <p:cNvPr id="3" name="Picture 2"/>
          <p:cNvPicPr>
            <a:picLocks noChangeAspect="1"/>
          </p:cNvPicPr>
          <p:nvPr/>
        </p:nvPicPr>
        <p:blipFill>
          <a:blip r:embed="rId3"/>
          <a:stretch>
            <a:fillRect/>
          </a:stretch>
        </p:blipFill>
        <p:spPr>
          <a:xfrm>
            <a:off x="1013189" y="6330907"/>
            <a:ext cx="9165362" cy="527093"/>
          </a:xfrm>
          <a:prstGeom prst="rect">
            <a:avLst/>
          </a:prstGeom>
        </p:spPr>
      </p:pic>
      <p:sp>
        <p:nvSpPr>
          <p:cNvPr id="4" name="TextBox 3"/>
          <p:cNvSpPr txBox="1"/>
          <p:nvPr/>
        </p:nvSpPr>
        <p:spPr>
          <a:xfrm>
            <a:off x="1210614" y="-12879"/>
            <a:ext cx="1403797" cy="369332"/>
          </a:xfrm>
          <a:prstGeom prst="rect">
            <a:avLst/>
          </a:prstGeom>
          <a:noFill/>
        </p:spPr>
        <p:txBody>
          <a:bodyPr wrap="square" rtlCol="0">
            <a:spAutoFit/>
          </a:bodyPr>
          <a:lstStyle/>
          <a:p>
            <a:r>
              <a:rPr lang="en-US" dirty="0" smtClean="0"/>
              <a:t>DPP-4 </a:t>
            </a:r>
            <a:r>
              <a:rPr lang="en-US" dirty="0" err="1" smtClean="0"/>
              <a:t>inh</a:t>
            </a:r>
            <a:endParaRPr lang="en-US" dirty="0"/>
          </a:p>
        </p:txBody>
      </p:sp>
      <p:sp>
        <p:nvSpPr>
          <p:cNvPr id="5" name="TextBox 4"/>
          <p:cNvSpPr txBox="1"/>
          <p:nvPr/>
        </p:nvSpPr>
        <p:spPr>
          <a:xfrm>
            <a:off x="3593206" y="-12879"/>
            <a:ext cx="1094704" cy="369332"/>
          </a:xfrm>
          <a:prstGeom prst="rect">
            <a:avLst/>
          </a:prstGeom>
          <a:noFill/>
        </p:spPr>
        <p:txBody>
          <a:bodyPr wrap="square" rtlCol="0">
            <a:spAutoFit/>
          </a:bodyPr>
          <a:lstStyle/>
          <a:p>
            <a:r>
              <a:rPr lang="en-US" dirty="0" smtClean="0"/>
              <a:t>GLP-1RA</a:t>
            </a:r>
            <a:endParaRPr lang="en-US" dirty="0"/>
          </a:p>
        </p:txBody>
      </p:sp>
      <p:sp>
        <p:nvSpPr>
          <p:cNvPr id="6" name="TextBox 5"/>
          <p:cNvSpPr txBox="1"/>
          <p:nvPr/>
        </p:nvSpPr>
        <p:spPr>
          <a:xfrm>
            <a:off x="5898524" y="-12879"/>
            <a:ext cx="1365161" cy="369332"/>
          </a:xfrm>
          <a:prstGeom prst="rect">
            <a:avLst/>
          </a:prstGeom>
          <a:noFill/>
        </p:spPr>
        <p:txBody>
          <a:bodyPr wrap="square" rtlCol="0">
            <a:spAutoFit/>
          </a:bodyPr>
          <a:lstStyle/>
          <a:p>
            <a:r>
              <a:rPr lang="en-US" dirty="0" smtClean="0"/>
              <a:t>SGLT2 </a:t>
            </a:r>
            <a:r>
              <a:rPr lang="en-US" dirty="0" err="1" smtClean="0"/>
              <a:t>inh</a:t>
            </a:r>
            <a:endParaRPr lang="en-US" dirty="0"/>
          </a:p>
        </p:txBody>
      </p:sp>
      <p:sp>
        <p:nvSpPr>
          <p:cNvPr id="7" name="TextBox 6"/>
          <p:cNvSpPr txBox="1"/>
          <p:nvPr/>
        </p:nvSpPr>
        <p:spPr>
          <a:xfrm>
            <a:off x="8590208" y="-12879"/>
            <a:ext cx="1171978" cy="369332"/>
          </a:xfrm>
          <a:prstGeom prst="rect">
            <a:avLst/>
          </a:prstGeom>
          <a:noFill/>
        </p:spPr>
        <p:txBody>
          <a:bodyPr wrap="square" rtlCol="0">
            <a:spAutoFit/>
          </a:bodyPr>
          <a:lstStyle/>
          <a:p>
            <a:r>
              <a:rPr lang="en-US" dirty="0" smtClean="0"/>
              <a:t>TZD</a:t>
            </a:r>
            <a:endParaRPr lang="en-US" dirty="0"/>
          </a:p>
        </p:txBody>
      </p:sp>
    </p:spTree>
    <p:extLst>
      <p:ext uri="{BB962C8B-B14F-4D97-AF65-F5344CB8AC3E}">
        <p14:creationId xmlns:p14="http://schemas.microsoft.com/office/powerpoint/2010/main" val="664053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2. Classification and Diagnosis of Diabetes</a:t>
            </a:r>
            <a:br>
              <a:rPr lang="en-US" dirty="0"/>
            </a:br>
            <a:endParaRPr lang="en-US" dirty="0"/>
          </a:p>
        </p:txBody>
      </p:sp>
      <p:sp>
        <p:nvSpPr>
          <p:cNvPr id="3" name="Content Placeholder 2"/>
          <p:cNvSpPr>
            <a:spLocks noGrp="1"/>
          </p:cNvSpPr>
          <p:nvPr>
            <p:ph idx="1"/>
          </p:nvPr>
        </p:nvSpPr>
        <p:spPr>
          <a:xfrm>
            <a:off x="677334" y="2768958"/>
            <a:ext cx="8596668" cy="3272404"/>
          </a:xfrm>
        </p:spPr>
        <p:txBody>
          <a:bodyPr>
            <a:normAutofit/>
          </a:bodyPr>
          <a:lstStyle/>
          <a:p>
            <a:r>
              <a:rPr lang="en-US" sz="3200" dirty="0" smtClean="0"/>
              <a:t>Based </a:t>
            </a:r>
            <a:r>
              <a:rPr lang="en-US" sz="3200" dirty="0"/>
              <a:t>on new data, the criteria for </a:t>
            </a:r>
            <a:r>
              <a:rPr lang="en-US" sz="3200" dirty="0" smtClean="0"/>
              <a:t>the diagnosis </a:t>
            </a:r>
            <a:r>
              <a:rPr lang="en-US" sz="3200" dirty="0"/>
              <a:t>of diabetes was changed </a:t>
            </a:r>
            <a:r>
              <a:rPr lang="en-US" sz="3200" dirty="0" smtClean="0"/>
              <a:t>to include </a:t>
            </a:r>
            <a:r>
              <a:rPr lang="en-US" sz="3200" dirty="0"/>
              <a:t>two abnormal test results </a:t>
            </a:r>
            <a:r>
              <a:rPr lang="en-US" sz="3200" dirty="0" smtClean="0"/>
              <a:t>from </a:t>
            </a:r>
            <a:r>
              <a:rPr lang="en-US" sz="3200" i="1" u="sng" dirty="0" smtClean="0">
                <a:solidFill>
                  <a:srgbClr val="FF0000"/>
                </a:solidFill>
              </a:rPr>
              <a:t>the </a:t>
            </a:r>
            <a:r>
              <a:rPr lang="en-US" sz="3200" i="1" u="sng" dirty="0">
                <a:solidFill>
                  <a:srgbClr val="FF0000"/>
                </a:solidFill>
              </a:rPr>
              <a:t>same sample</a:t>
            </a:r>
            <a:r>
              <a:rPr lang="en-US" sz="3200" dirty="0"/>
              <a:t> (i.e., fasting </a:t>
            </a:r>
            <a:r>
              <a:rPr lang="en-US" sz="3200" dirty="0" smtClean="0"/>
              <a:t>plasma glucose </a:t>
            </a:r>
            <a:r>
              <a:rPr lang="en-US" sz="3200" dirty="0"/>
              <a:t>and A1C from same sample).</a:t>
            </a:r>
          </a:p>
        </p:txBody>
      </p:sp>
    </p:spTree>
    <p:extLst>
      <p:ext uri="{BB962C8B-B14F-4D97-AF65-F5344CB8AC3E}">
        <p14:creationId xmlns:p14="http://schemas.microsoft.com/office/powerpoint/2010/main" val="227331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78039"/>
            <a:ext cx="11681138" cy="2898686"/>
          </a:xfrm>
          <a:prstGeom prst="rect">
            <a:avLst/>
          </a:prstGeom>
        </p:spPr>
      </p:pic>
    </p:spTree>
    <p:extLst>
      <p:ext uri="{BB962C8B-B14F-4D97-AF65-F5344CB8AC3E}">
        <p14:creationId xmlns:p14="http://schemas.microsoft.com/office/powerpoint/2010/main" val="1908484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1064" y="-283335"/>
            <a:ext cx="9929611" cy="7141335"/>
          </a:xfrm>
          <a:prstGeom prst="rect">
            <a:avLst/>
          </a:prstGeom>
        </p:spPr>
      </p:pic>
    </p:spTree>
    <p:extLst>
      <p:ext uri="{BB962C8B-B14F-4D97-AF65-F5344CB8AC3E}">
        <p14:creationId xmlns:p14="http://schemas.microsoft.com/office/powerpoint/2010/main" val="415894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0006" y="0"/>
            <a:ext cx="10071279" cy="6858000"/>
          </a:xfrm>
          <a:prstGeom prst="rect">
            <a:avLst/>
          </a:prstGeom>
        </p:spPr>
      </p:pic>
    </p:spTree>
    <p:extLst>
      <p:ext uri="{BB962C8B-B14F-4D97-AF65-F5344CB8AC3E}">
        <p14:creationId xmlns:p14="http://schemas.microsoft.com/office/powerpoint/2010/main" val="4268097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708338"/>
            <a:ext cx="11900079" cy="5125792"/>
          </a:xfrm>
          <a:prstGeom prst="rect">
            <a:avLst/>
          </a:prstGeom>
        </p:spPr>
      </p:pic>
    </p:spTree>
    <p:extLst>
      <p:ext uri="{BB962C8B-B14F-4D97-AF65-F5344CB8AC3E}">
        <p14:creationId xmlns:p14="http://schemas.microsoft.com/office/powerpoint/2010/main" val="3470590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0485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1900079" cy="6858001"/>
          </a:xfrm>
          <a:prstGeom prst="rect">
            <a:avLst/>
          </a:prstGeom>
        </p:spPr>
      </p:pic>
    </p:spTree>
    <p:extLst>
      <p:ext uri="{BB962C8B-B14F-4D97-AF65-F5344CB8AC3E}">
        <p14:creationId xmlns:p14="http://schemas.microsoft.com/office/powerpoint/2010/main" val="262319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909" y="0"/>
            <a:ext cx="11694017" cy="6858000"/>
          </a:xfrm>
          <a:prstGeom prst="rect">
            <a:avLst/>
          </a:prstGeom>
        </p:spPr>
      </p:pic>
    </p:spTree>
    <p:extLst>
      <p:ext uri="{BB962C8B-B14F-4D97-AF65-F5344CB8AC3E}">
        <p14:creationId xmlns:p14="http://schemas.microsoft.com/office/powerpoint/2010/main" val="3604417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1990230" cy="6858000"/>
          </a:xfrm>
          <a:prstGeom prst="rect">
            <a:avLst/>
          </a:prstGeom>
        </p:spPr>
      </p:pic>
    </p:spTree>
    <p:extLst>
      <p:ext uri="{BB962C8B-B14F-4D97-AF65-F5344CB8AC3E}">
        <p14:creationId xmlns:p14="http://schemas.microsoft.com/office/powerpoint/2010/main" val="1857152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184" y="128790"/>
            <a:ext cx="11848562" cy="6632618"/>
          </a:xfrm>
          <a:prstGeom prst="rect">
            <a:avLst/>
          </a:prstGeom>
        </p:spPr>
      </p:pic>
    </p:spTree>
    <p:extLst>
      <p:ext uri="{BB962C8B-B14F-4D97-AF65-F5344CB8AC3E}">
        <p14:creationId xmlns:p14="http://schemas.microsoft.com/office/powerpoint/2010/main" val="1391474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061" y="128789"/>
            <a:ext cx="11552349" cy="6729211"/>
          </a:xfrm>
          <a:prstGeom prst="rect">
            <a:avLst/>
          </a:prstGeom>
        </p:spPr>
      </p:pic>
    </p:spTree>
    <p:extLst>
      <p:ext uri="{BB962C8B-B14F-4D97-AF65-F5344CB8AC3E}">
        <p14:creationId xmlns:p14="http://schemas.microsoft.com/office/powerpoint/2010/main" val="433114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  </a:t>
            </a:r>
            <a:r>
              <a:rPr lang="en-US" dirty="0"/>
              <a:t>FOR </a:t>
            </a:r>
            <a:r>
              <a:rPr lang="en-US" dirty="0" smtClean="0"/>
              <a:t> DIABETES</a:t>
            </a:r>
            <a:endParaRPr lang="en-US" dirty="0"/>
          </a:p>
        </p:txBody>
      </p:sp>
      <p:sp>
        <p:nvSpPr>
          <p:cNvPr id="3" name="Content Placeholder 2"/>
          <p:cNvSpPr>
            <a:spLocks noGrp="1"/>
          </p:cNvSpPr>
          <p:nvPr>
            <p:ph idx="1"/>
          </p:nvPr>
        </p:nvSpPr>
        <p:spPr/>
        <p:txBody>
          <a:bodyPr/>
          <a:lstStyle/>
          <a:p>
            <a:r>
              <a:rPr lang="en-US" sz="3200" dirty="0"/>
              <a:t>The </a:t>
            </a:r>
            <a:r>
              <a:rPr lang="en-US" sz="3200" dirty="0" smtClean="0"/>
              <a:t>concordance between </a:t>
            </a:r>
            <a:r>
              <a:rPr lang="en-US" sz="3200" dirty="0"/>
              <a:t>the FPG and 2-h </a:t>
            </a:r>
            <a:r>
              <a:rPr lang="en-US" sz="3200" dirty="0" smtClean="0"/>
              <a:t>PG tests </a:t>
            </a:r>
            <a:r>
              <a:rPr lang="en-US" sz="3600" b="1" i="1" u="sng" dirty="0">
                <a:solidFill>
                  <a:srgbClr val="7030A0"/>
                </a:solidFill>
              </a:rPr>
              <a:t>is imperfect</a:t>
            </a:r>
            <a:r>
              <a:rPr lang="en-US" sz="3200" dirty="0"/>
              <a:t>, as is the </a:t>
            </a:r>
            <a:r>
              <a:rPr lang="en-US" sz="3200" dirty="0" smtClean="0"/>
              <a:t>concordance between </a:t>
            </a:r>
            <a:r>
              <a:rPr lang="en-US" sz="3200" dirty="0"/>
              <a:t>A1C and either </a:t>
            </a:r>
            <a:r>
              <a:rPr lang="en-US" sz="3200" dirty="0" smtClean="0"/>
              <a:t>glucose-based test</a:t>
            </a:r>
            <a:r>
              <a:rPr lang="en-US" sz="3200" dirty="0"/>
              <a:t>. </a:t>
            </a:r>
            <a:r>
              <a:rPr lang="en-US" sz="3200" dirty="0" smtClean="0"/>
              <a:t>  </a:t>
            </a:r>
          </a:p>
          <a:p>
            <a:endParaRPr lang="en-US" dirty="0"/>
          </a:p>
          <a:p>
            <a:r>
              <a:rPr lang="en-US" sz="3600" dirty="0" smtClean="0"/>
              <a:t>Compared </a:t>
            </a:r>
            <a:r>
              <a:rPr lang="en-US" sz="3600" dirty="0"/>
              <a:t>with FPG and A1C </a:t>
            </a:r>
            <a:r>
              <a:rPr lang="en-US" sz="3600" dirty="0" smtClean="0"/>
              <a:t>cut points</a:t>
            </a:r>
            <a:r>
              <a:rPr lang="en-US" sz="3600" dirty="0"/>
              <a:t>, the </a:t>
            </a:r>
            <a:r>
              <a:rPr lang="en-US" sz="3600" b="1" i="1" u="sng" dirty="0">
                <a:solidFill>
                  <a:srgbClr val="FF0000"/>
                </a:solidFill>
              </a:rPr>
              <a:t>2-h PG value </a:t>
            </a:r>
            <a:r>
              <a:rPr lang="en-US" sz="3600" dirty="0"/>
              <a:t>diagnoses </a:t>
            </a:r>
            <a:r>
              <a:rPr lang="en-US" sz="3600" dirty="0" smtClean="0"/>
              <a:t>more people </a:t>
            </a:r>
            <a:r>
              <a:rPr lang="en-US" sz="3600" dirty="0"/>
              <a:t>with </a:t>
            </a:r>
            <a:r>
              <a:rPr lang="en-US" sz="3600" dirty="0" smtClean="0"/>
              <a:t> </a:t>
            </a:r>
            <a:r>
              <a:rPr lang="en-US" sz="3600" dirty="0" err="1" smtClean="0"/>
              <a:t>prediabetes</a:t>
            </a:r>
            <a:r>
              <a:rPr lang="en-US" sz="3600" dirty="0" smtClean="0"/>
              <a:t>  and  </a:t>
            </a:r>
            <a:r>
              <a:rPr lang="en-US" sz="3600" dirty="0"/>
              <a:t>diabetes (9).</a:t>
            </a:r>
          </a:p>
        </p:txBody>
      </p:sp>
    </p:spTree>
    <p:extLst>
      <p:ext uri="{BB962C8B-B14F-4D97-AF65-F5344CB8AC3E}">
        <p14:creationId xmlns:p14="http://schemas.microsoft.com/office/powerpoint/2010/main" val="256927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Basal  Insulin</a:t>
            </a:r>
            <a:endParaRPr lang="en-US" dirty="0"/>
          </a:p>
        </p:txBody>
      </p:sp>
      <p:sp>
        <p:nvSpPr>
          <p:cNvPr id="3" name="Content Placeholder 2"/>
          <p:cNvSpPr>
            <a:spLocks noGrp="1"/>
          </p:cNvSpPr>
          <p:nvPr>
            <p:ph idx="1"/>
          </p:nvPr>
        </p:nvSpPr>
        <p:spPr/>
        <p:txBody>
          <a:bodyPr>
            <a:normAutofit/>
          </a:bodyPr>
          <a:lstStyle/>
          <a:p>
            <a:endParaRPr lang="en-US" sz="2400" dirty="0" smtClean="0"/>
          </a:p>
          <a:p>
            <a:r>
              <a:rPr lang="en-US" sz="2400" dirty="0"/>
              <a:t>Direct patient costs ,contribute to treatment </a:t>
            </a:r>
            <a:r>
              <a:rPr lang="en-US" sz="2400" dirty="0" err="1"/>
              <a:t>nonadherence</a:t>
            </a:r>
            <a:r>
              <a:rPr lang="en-US" sz="2400" dirty="0"/>
              <a:t> (76).</a:t>
            </a:r>
          </a:p>
          <a:p>
            <a:pPr marL="0" indent="0">
              <a:buNone/>
            </a:pPr>
            <a:endParaRPr lang="en-US" sz="2400" dirty="0"/>
          </a:p>
          <a:p>
            <a:r>
              <a:rPr lang="en-US" sz="2400" dirty="0" smtClean="0"/>
              <a:t>For </a:t>
            </a:r>
            <a:r>
              <a:rPr lang="en-US" sz="2400" dirty="0"/>
              <a:t>many patients </a:t>
            </a:r>
            <a:r>
              <a:rPr lang="en-US" sz="2400" dirty="0" smtClean="0"/>
              <a:t>with type </a:t>
            </a:r>
            <a:r>
              <a:rPr lang="en-US" sz="2400" dirty="0"/>
              <a:t>2 diabetes (e.g., individuals </a:t>
            </a:r>
            <a:r>
              <a:rPr lang="en-US" sz="2400" dirty="0" smtClean="0"/>
              <a:t>with relaxed </a:t>
            </a:r>
            <a:r>
              <a:rPr lang="en-US" sz="2400" dirty="0"/>
              <a:t>A1C goals, low rates of hypoglycemia</a:t>
            </a:r>
            <a:r>
              <a:rPr lang="en-US" sz="2400" dirty="0" smtClean="0"/>
              <a:t>, and </a:t>
            </a:r>
            <a:r>
              <a:rPr lang="en-US" sz="2400" dirty="0"/>
              <a:t>prominent insulin resistance</a:t>
            </a:r>
            <a:r>
              <a:rPr lang="en-US" sz="2400" dirty="0" smtClean="0"/>
              <a:t>, as </a:t>
            </a:r>
            <a:r>
              <a:rPr lang="en-US" sz="2400" dirty="0"/>
              <a:t>well as those with cost concerns</a:t>
            </a:r>
            <a:r>
              <a:rPr lang="en-US" sz="2400" dirty="0" smtClean="0"/>
              <a:t>), human </a:t>
            </a:r>
            <a:r>
              <a:rPr lang="en-US" sz="2400" dirty="0"/>
              <a:t>insulin (NPH and Regular) may </a:t>
            </a:r>
            <a:r>
              <a:rPr lang="en-US" sz="2400" dirty="0" smtClean="0"/>
              <a:t>be the </a:t>
            </a:r>
            <a:r>
              <a:rPr lang="en-US" sz="2400" dirty="0"/>
              <a:t>appropriate choice of therapy, </a:t>
            </a:r>
            <a:r>
              <a:rPr lang="en-US" sz="2400" dirty="0" smtClean="0"/>
              <a:t>and clinicians </a:t>
            </a:r>
            <a:r>
              <a:rPr lang="en-US" sz="2400" dirty="0"/>
              <a:t>should be familiar with its </a:t>
            </a:r>
            <a:r>
              <a:rPr lang="en-US" sz="2400" dirty="0" smtClean="0"/>
              <a:t>use (</a:t>
            </a:r>
            <a:r>
              <a:rPr lang="en-US" sz="2400" dirty="0"/>
              <a:t>77</a:t>
            </a:r>
            <a:r>
              <a:rPr lang="en-US" sz="2400" dirty="0" smtClean="0"/>
              <a:t>). </a:t>
            </a:r>
          </a:p>
          <a:p>
            <a:pPr marL="0" indent="0">
              <a:buNone/>
            </a:pPr>
            <a:endParaRPr lang="en-US" sz="2400" dirty="0" smtClean="0"/>
          </a:p>
        </p:txBody>
      </p:sp>
    </p:spTree>
    <p:extLst>
      <p:ext uri="{BB962C8B-B14F-4D97-AF65-F5344CB8AC3E}">
        <p14:creationId xmlns:p14="http://schemas.microsoft.com/office/powerpoint/2010/main" val="1504082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Prandial </a:t>
            </a:r>
            <a:r>
              <a:rPr lang="en-US" sz="6000" dirty="0" smtClean="0"/>
              <a:t>   Insulin</a:t>
            </a:r>
            <a:endParaRPr lang="en-US" sz="6000" dirty="0"/>
          </a:p>
        </p:txBody>
      </p:sp>
      <p:sp>
        <p:nvSpPr>
          <p:cNvPr id="3" name="Content Placeholder 2"/>
          <p:cNvSpPr>
            <a:spLocks noGrp="1"/>
          </p:cNvSpPr>
          <p:nvPr>
            <p:ph idx="1"/>
          </p:nvPr>
        </p:nvSpPr>
        <p:spPr/>
        <p:txBody>
          <a:bodyPr>
            <a:normAutofit/>
          </a:bodyPr>
          <a:lstStyle/>
          <a:p>
            <a:r>
              <a:rPr lang="en-US" sz="2800" dirty="0" smtClean="0"/>
              <a:t>Meta-analyses of </a:t>
            </a:r>
            <a:r>
              <a:rPr lang="en-US" sz="2800" dirty="0"/>
              <a:t>trials comparing rapid-acting </a:t>
            </a:r>
            <a:r>
              <a:rPr lang="en-US" sz="2800" dirty="0" smtClean="0"/>
              <a:t>insulin analogs </a:t>
            </a:r>
            <a:r>
              <a:rPr lang="en-US" sz="2800" dirty="0"/>
              <a:t>with human regular insulin </a:t>
            </a:r>
            <a:r>
              <a:rPr lang="en-US" sz="2800" dirty="0" smtClean="0"/>
              <a:t>in patients </a:t>
            </a:r>
            <a:r>
              <a:rPr lang="en-US" sz="2800" dirty="0"/>
              <a:t>with type 2 diabetes have </a:t>
            </a:r>
            <a:r>
              <a:rPr lang="en-US" sz="2800" dirty="0" smtClean="0"/>
              <a:t>not reported </a:t>
            </a:r>
            <a:r>
              <a:rPr lang="en-US" sz="2800" dirty="0"/>
              <a:t>important differences in </a:t>
            </a:r>
            <a:r>
              <a:rPr lang="en-US" sz="2800" dirty="0" smtClean="0"/>
              <a:t>A1C or </a:t>
            </a:r>
            <a:r>
              <a:rPr lang="en-US" sz="2800" dirty="0"/>
              <a:t>hypoglycemia (78,79).</a:t>
            </a:r>
          </a:p>
        </p:txBody>
      </p:sp>
    </p:spTree>
    <p:extLst>
      <p:ext uri="{BB962C8B-B14F-4D97-AF65-F5344CB8AC3E}">
        <p14:creationId xmlns:p14="http://schemas.microsoft.com/office/powerpoint/2010/main" val="4247911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4598"/>
            <a:ext cx="8596668" cy="1320800"/>
          </a:xfrm>
        </p:spPr>
        <p:txBody>
          <a:bodyPr>
            <a:normAutofit/>
          </a:bodyPr>
          <a:lstStyle/>
          <a:p>
            <a:pPr algn="ctr"/>
            <a:r>
              <a:rPr lang="en-US" sz="5400" b="1" dirty="0"/>
              <a:t>Inhaled </a:t>
            </a:r>
            <a:r>
              <a:rPr lang="en-US" sz="5400" b="1" dirty="0" smtClean="0"/>
              <a:t>     Insulin</a:t>
            </a:r>
            <a:endParaRPr lang="en-US" sz="5400" b="1" dirty="0"/>
          </a:p>
        </p:txBody>
      </p:sp>
      <p:sp>
        <p:nvSpPr>
          <p:cNvPr id="3" name="Content Placeholder 2"/>
          <p:cNvSpPr>
            <a:spLocks noGrp="1"/>
          </p:cNvSpPr>
          <p:nvPr>
            <p:ph idx="1"/>
          </p:nvPr>
        </p:nvSpPr>
        <p:spPr>
          <a:xfrm>
            <a:off x="677334" y="1339403"/>
            <a:ext cx="8596668" cy="5280338"/>
          </a:xfrm>
        </p:spPr>
        <p:txBody>
          <a:bodyPr>
            <a:normAutofit/>
          </a:bodyPr>
          <a:lstStyle/>
          <a:p>
            <a:r>
              <a:rPr lang="en-US" sz="2800" dirty="0"/>
              <a:t>Inhaled insulin is available for </a:t>
            </a:r>
            <a:r>
              <a:rPr lang="en-US" sz="2800" i="1" u="sng" dirty="0" smtClean="0">
                <a:solidFill>
                  <a:srgbClr val="FF0000"/>
                </a:solidFill>
              </a:rPr>
              <a:t>prandial use </a:t>
            </a:r>
            <a:r>
              <a:rPr lang="en-US" sz="2800" dirty="0"/>
              <a:t>with a limited dosing range; studies </a:t>
            </a:r>
            <a:r>
              <a:rPr lang="en-US" sz="2800" dirty="0" smtClean="0"/>
              <a:t>in people </a:t>
            </a:r>
            <a:r>
              <a:rPr lang="en-US" sz="2800" dirty="0"/>
              <a:t>with type 1 diabetes suggest </a:t>
            </a:r>
            <a:r>
              <a:rPr lang="en-US" sz="2800" dirty="0" smtClean="0"/>
              <a:t>rapid pharmacokinetics </a:t>
            </a:r>
            <a:r>
              <a:rPr lang="en-US" sz="2000" dirty="0"/>
              <a:t>(20</a:t>
            </a:r>
            <a:r>
              <a:rPr lang="en-US" sz="2000" dirty="0" smtClean="0"/>
              <a:t>) </a:t>
            </a:r>
            <a:endParaRPr lang="en-US" sz="2800" dirty="0" smtClean="0"/>
          </a:p>
          <a:p>
            <a:r>
              <a:rPr lang="en-US" sz="2800" dirty="0"/>
              <a:t> Inhaled insulin is contraindicated </a:t>
            </a:r>
            <a:r>
              <a:rPr lang="en-US" sz="2800" dirty="0" smtClean="0"/>
              <a:t>in patients </a:t>
            </a:r>
            <a:r>
              <a:rPr lang="en-US" sz="2800" dirty="0"/>
              <a:t>with </a:t>
            </a:r>
            <a:r>
              <a:rPr lang="en-US" sz="2800" i="1" dirty="0">
                <a:solidFill>
                  <a:srgbClr val="7030A0"/>
                </a:solidFill>
              </a:rPr>
              <a:t>chronic lung disease</a:t>
            </a:r>
            <a:r>
              <a:rPr lang="en-US" sz="2800" dirty="0"/>
              <a:t>, </a:t>
            </a:r>
            <a:r>
              <a:rPr lang="en-US" sz="2800" dirty="0" smtClean="0"/>
              <a:t>such as </a:t>
            </a:r>
            <a:r>
              <a:rPr lang="en-US" sz="2800" i="1" dirty="0">
                <a:solidFill>
                  <a:srgbClr val="7030A0"/>
                </a:solidFill>
              </a:rPr>
              <a:t>asthma</a:t>
            </a:r>
            <a:r>
              <a:rPr lang="en-US" sz="2800" dirty="0"/>
              <a:t> and </a:t>
            </a:r>
            <a:r>
              <a:rPr lang="en-US" sz="2800" i="1" dirty="0">
                <a:solidFill>
                  <a:srgbClr val="7030A0"/>
                </a:solidFill>
              </a:rPr>
              <a:t>chronic obstructive </a:t>
            </a:r>
            <a:r>
              <a:rPr lang="en-US" sz="2800" i="1" dirty="0" smtClean="0">
                <a:solidFill>
                  <a:srgbClr val="7030A0"/>
                </a:solidFill>
              </a:rPr>
              <a:t>pulmonary disease</a:t>
            </a:r>
            <a:r>
              <a:rPr lang="en-US" sz="2800" dirty="0"/>
              <a:t>, and is not </a:t>
            </a:r>
            <a:r>
              <a:rPr lang="en-US" sz="2800" dirty="0" smtClean="0"/>
              <a:t>recommended in </a:t>
            </a:r>
            <a:r>
              <a:rPr lang="en-US" sz="2800" dirty="0"/>
              <a:t>patients who </a:t>
            </a:r>
            <a:r>
              <a:rPr lang="en-US" sz="2800" i="1" dirty="0">
                <a:solidFill>
                  <a:srgbClr val="7030A0"/>
                </a:solidFill>
              </a:rPr>
              <a:t>smoke</a:t>
            </a:r>
            <a:r>
              <a:rPr lang="en-US" sz="2800" dirty="0"/>
              <a:t> or </a:t>
            </a:r>
            <a:r>
              <a:rPr lang="en-US" sz="2800" dirty="0" smtClean="0"/>
              <a:t>who recently </a:t>
            </a:r>
            <a:r>
              <a:rPr lang="en-US" sz="2800" dirty="0"/>
              <a:t>stopped smoking. </a:t>
            </a:r>
            <a:r>
              <a:rPr lang="en-US" sz="2800" dirty="0" smtClean="0"/>
              <a:t>  </a:t>
            </a:r>
          </a:p>
          <a:p>
            <a:r>
              <a:rPr lang="en-US" sz="2800" dirty="0" smtClean="0"/>
              <a:t>All patients require </a:t>
            </a:r>
            <a:r>
              <a:rPr lang="en-US" sz="2800" b="1" i="1" u="sng" dirty="0" err="1">
                <a:solidFill>
                  <a:srgbClr val="FF0000"/>
                </a:solidFill>
              </a:rPr>
              <a:t>spirometry</a:t>
            </a:r>
            <a:r>
              <a:rPr lang="en-US" sz="2800" dirty="0"/>
              <a:t> (FEV1) testing to </a:t>
            </a:r>
            <a:r>
              <a:rPr lang="en-US" sz="2800" dirty="0" smtClean="0"/>
              <a:t>identify potential </a:t>
            </a:r>
            <a:r>
              <a:rPr lang="en-US" sz="2800" dirty="0"/>
              <a:t>lung disease prior to </a:t>
            </a:r>
            <a:r>
              <a:rPr lang="en-US" sz="2800" dirty="0" smtClean="0"/>
              <a:t>and after </a:t>
            </a:r>
            <a:r>
              <a:rPr lang="en-US" sz="2800" dirty="0"/>
              <a:t>starting inhaled insulin therapy.</a:t>
            </a:r>
          </a:p>
        </p:txBody>
      </p:sp>
    </p:spTree>
    <p:extLst>
      <p:ext uri="{BB962C8B-B14F-4D97-AF65-F5344CB8AC3E}">
        <p14:creationId xmlns:p14="http://schemas.microsoft.com/office/powerpoint/2010/main" val="545781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244" y="223233"/>
            <a:ext cx="8596668" cy="1320800"/>
          </a:xfrm>
        </p:spPr>
        <p:txBody>
          <a:bodyPr>
            <a:normAutofit/>
          </a:bodyPr>
          <a:lstStyle/>
          <a:p>
            <a:pPr algn="ctr"/>
            <a:r>
              <a:rPr lang="en-US" sz="4800" dirty="0"/>
              <a:t>Concentrated </a:t>
            </a:r>
            <a:r>
              <a:rPr lang="en-US" sz="4800" dirty="0" smtClean="0"/>
              <a:t> Insulin  Products</a:t>
            </a:r>
            <a:endParaRPr lang="en-US" sz="4800" dirty="0"/>
          </a:p>
        </p:txBody>
      </p:sp>
      <p:sp>
        <p:nvSpPr>
          <p:cNvPr id="3" name="Content Placeholder 2"/>
          <p:cNvSpPr>
            <a:spLocks noGrp="1"/>
          </p:cNvSpPr>
          <p:nvPr>
            <p:ph idx="1"/>
          </p:nvPr>
        </p:nvSpPr>
        <p:spPr>
          <a:xfrm>
            <a:off x="677334" y="2160589"/>
            <a:ext cx="8596668" cy="4697411"/>
          </a:xfrm>
        </p:spPr>
        <p:txBody>
          <a:bodyPr>
            <a:normAutofit/>
          </a:bodyPr>
          <a:lstStyle/>
          <a:p>
            <a:r>
              <a:rPr lang="en-US" sz="2400" b="1" dirty="0">
                <a:solidFill>
                  <a:srgbClr val="FF0000"/>
                </a:solidFill>
              </a:rPr>
              <a:t>U-500 </a:t>
            </a:r>
            <a:r>
              <a:rPr lang="en-US" sz="2400" b="1" dirty="0" smtClean="0">
                <a:solidFill>
                  <a:srgbClr val="FF0000"/>
                </a:solidFill>
              </a:rPr>
              <a:t>regular insulin </a:t>
            </a:r>
            <a:r>
              <a:rPr lang="en-US" sz="2400" dirty="0"/>
              <a:t>is, by definition, five </a:t>
            </a:r>
            <a:r>
              <a:rPr lang="en-US" sz="2400" dirty="0" smtClean="0"/>
              <a:t>times more </a:t>
            </a:r>
            <a:r>
              <a:rPr lang="en-US" sz="2400" dirty="0"/>
              <a:t>concentrated than U-100 </a:t>
            </a:r>
            <a:r>
              <a:rPr lang="en-US" sz="2400" dirty="0" smtClean="0"/>
              <a:t>regular insulin.</a:t>
            </a:r>
          </a:p>
          <a:p>
            <a:pPr marL="0" indent="0">
              <a:buNone/>
            </a:pPr>
            <a:endParaRPr lang="en-US" sz="2400" dirty="0" smtClean="0"/>
          </a:p>
          <a:p>
            <a:r>
              <a:rPr lang="en-US" sz="2400" b="1" dirty="0" smtClean="0">
                <a:solidFill>
                  <a:srgbClr val="FF0000"/>
                </a:solidFill>
              </a:rPr>
              <a:t>U-300 </a:t>
            </a:r>
            <a:r>
              <a:rPr lang="en-US" sz="2400" b="1" dirty="0" err="1">
                <a:solidFill>
                  <a:srgbClr val="FF0000"/>
                </a:solidFill>
              </a:rPr>
              <a:t>glargine</a:t>
            </a:r>
            <a:r>
              <a:rPr lang="en-US" sz="2400" b="1" dirty="0">
                <a:solidFill>
                  <a:srgbClr val="FF0000"/>
                </a:solidFill>
              </a:rPr>
              <a:t> </a:t>
            </a:r>
            <a:r>
              <a:rPr lang="en-US" sz="2400" dirty="0"/>
              <a:t>and </a:t>
            </a:r>
            <a:r>
              <a:rPr lang="en-US" sz="2400" b="1" dirty="0">
                <a:solidFill>
                  <a:srgbClr val="FF0000"/>
                </a:solidFill>
              </a:rPr>
              <a:t>U-200 </a:t>
            </a:r>
            <a:r>
              <a:rPr lang="en-US" sz="2400" b="1" dirty="0" err="1" smtClean="0">
                <a:solidFill>
                  <a:srgbClr val="FF0000"/>
                </a:solidFill>
              </a:rPr>
              <a:t>degludec</a:t>
            </a:r>
            <a:r>
              <a:rPr lang="en-US" sz="2400" b="1" dirty="0" smtClean="0">
                <a:solidFill>
                  <a:srgbClr val="FF0000"/>
                </a:solidFill>
              </a:rPr>
              <a:t> </a:t>
            </a:r>
            <a:r>
              <a:rPr lang="en-US" sz="2400" dirty="0" smtClean="0"/>
              <a:t>are </a:t>
            </a:r>
            <a:r>
              <a:rPr lang="en-US" sz="2400" dirty="0"/>
              <a:t>three and two times as concentrated</a:t>
            </a:r>
            <a:r>
              <a:rPr lang="en-US" sz="2400" dirty="0" smtClean="0"/>
              <a:t>, respectively</a:t>
            </a:r>
            <a:r>
              <a:rPr lang="en-US" sz="2400" dirty="0"/>
              <a:t>, as their </a:t>
            </a:r>
            <a:r>
              <a:rPr lang="en-US" sz="2400" dirty="0" smtClean="0"/>
              <a:t>U-100 formulations </a:t>
            </a:r>
            <a:r>
              <a:rPr lang="en-US" sz="2400" dirty="0"/>
              <a:t>and allow higher doses </a:t>
            </a:r>
            <a:r>
              <a:rPr lang="en-US" sz="2400" dirty="0" smtClean="0"/>
              <a:t>of basal </a:t>
            </a:r>
            <a:r>
              <a:rPr lang="en-US" sz="2400" dirty="0"/>
              <a:t>insulin administration per </a:t>
            </a:r>
            <a:r>
              <a:rPr lang="en-US" sz="2400" dirty="0" smtClean="0"/>
              <a:t>volume used</a:t>
            </a:r>
            <a:r>
              <a:rPr lang="en-US" sz="2400" dirty="0"/>
              <a:t>. </a:t>
            </a:r>
            <a:r>
              <a:rPr lang="en-US" sz="2400" dirty="0" smtClean="0"/>
              <a:t> </a:t>
            </a:r>
          </a:p>
          <a:p>
            <a:pPr marL="0" indent="0">
              <a:buNone/>
            </a:pPr>
            <a:endParaRPr lang="en-US" sz="2400" dirty="0" smtClean="0"/>
          </a:p>
          <a:p>
            <a:r>
              <a:rPr lang="en-US" sz="2400" dirty="0" smtClean="0"/>
              <a:t>U-300 </a:t>
            </a:r>
            <a:r>
              <a:rPr lang="en-US" sz="2400" dirty="0" err="1"/>
              <a:t>glargine</a:t>
            </a:r>
            <a:r>
              <a:rPr lang="en-US" sz="2400" dirty="0"/>
              <a:t> has a longer </a:t>
            </a:r>
            <a:r>
              <a:rPr lang="en-US" sz="2400" dirty="0" smtClean="0"/>
              <a:t>duration of </a:t>
            </a:r>
            <a:r>
              <a:rPr lang="en-US" sz="2400" dirty="0"/>
              <a:t>action than U-100 </a:t>
            </a:r>
            <a:r>
              <a:rPr lang="en-US" sz="2400" dirty="0" err="1"/>
              <a:t>glargine</a:t>
            </a:r>
            <a:endParaRPr lang="en-US" sz="2400" dirty="0"/>
          </a:p>
        </p:txBody>
      </p:sp>
    </p:spTree>
    <p:extLst>
      <p:ext uri="{BB962C8B-B14F-4D97-AF65-F5344CB8AC3E}">
        <p14:creationId xmlns:p14="http://schemas.microsoft.com/office/powerpoint/2010/main" val="2424679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6113"/>
            <a:ext cx="8596668" cy="1320800"/>
          </a:xfrm>
        </p:spPr>
        <p:txBody>
          <a:bodyPr>
            <a:normAutofit/>
          </a:bodyPr>
          <a:lstStyle/>
          <a:p>
            <a:pPr algn="ctr"/>
            <a:r>
              <a:rPr lang="en-US" sz="4800" dirty="0"/>
              <a:t>Concentrated  Insulin  Products</a:t>
            </a:r>
          </a:p>
        </p:txBody>
      </p:sp>
      <p:sp>
        <p:nvSpPr>
          <p:cNvPr id="3" name="Content Placeholder 2"/>
          <p:cNvSpPr>
            <a:spLocks noGrp="1"/>
          </p:cNvSpPr>
          <p:nvPr>
            <p:ph idx="1"/>
          </p:nvPr>
        </p:nvSpPr>
        <p:spPr/>
        <p:txBody>
          <a:bodyPr/>
          <a:lstStyle/>
          <a:p>
            <a:r>
              <a:rPr lang="en-US" sz="2800" dirty="0" err="1" smtClean="0"/>
              <a:t>TheFDA</a:t>
            </a:r>
            <a:r>
              <a:rPr lang="en-US" sz="2800" dirty="0" smtClean="0"/>
              <a:t> has </a:t>
            </a:r>
            <a:r>
              <a:rPr lang="en-US" sz="2800" dirty="0"/>
              <a:t>also approved </a:t>
            </a:r>
            <a:r>
              <a:rPr lang="en-US" sz="2800" dirty="0" smtClean="0"/>
              <a:t>a concentrated </a:t>
            </a:r>
            <a:r>
              <a:rPr lang="en-US" sz="2800" dirty="0"/>
              <a:t>formulation of </a:t>
            </a:r>
            <a:r>
              <a:rPr lang="en-US" sz="2800" dirty="0" smtClean="0"/>
              <a:t>rapid-acting  </a:t>
            </a:r>
            <a:r>
              <a:rPr lang="en-US" sz="2800" b="1" dirty="0" smtClean="0">
                <a:solidFill>
                  <a:srgbClr val="FF0000"/>
                </a:solidFill>
              </a:rPr>
              <a:t>insulin </a:t>
            </a:r>
            <a:r>
              <a:rPr lang="en-US" sz="2800" b="1" dirty="0" err="1" smtClean="0">
                <a:solidFill>
                  <a:srgbClr val="FF0000"/>
                </a:solidFill>
              </a:rPr>
              <a:t>lispro</a:t>
            </a:r>
            <a:r>
              <a:rPr lang="en-US" sz="2800" b="1" dirty="0" smtClean="0">
                <a:solidFill>
                  <a:srgbClr val="FF0000"/>
                </a:solidFill>
              </a:rPr>
              <a:t> </a:t>
            </a:r>
            <a:r>
              <a:rPr lang="en-US" sz="2800" dirty="0" smtClean="0"/>
              <a:t>, </a:t>
            </a:r>
            <a:r>
              <a:rPr lang="en-US" sz="2800" b="1" dirty="0" smtClean="0">
                <a:solidFill>
                  <a:srgbClr val="FF0000"/>
                </a:solidFill>
              </a:rPr>
              <a:t>U-200  </a:t>
            </a:r>
            <a:r>
              <a:rPr lang="en-US" sz="2800" dirty="0" smtClean="0"/>
              <a:t>(200 units/mL). </a:t>
            </a:r>
          </a:p>
          <a:p>
            <a:pPr marL="0" indent="0">
              <a:buNone/>
            </a:pPr>
            <a:r>
              <a:rPr lang="en-US" dirty="0" smtClean="0"/>
              <a:t> </a:t>
            </a:r>
          </a:p>
          <a:p>
            <a:r>
              <a:rPr lang="en-US" sz="2800" dirty="0" smtClean="0"/>
              <a:t> These concentrated </a:t>
            </a:r>
            <a:r>
              <a:rPr lang="en-US" sz="2800" dirty="0"/>
              <a:t>preparations may be </a:t>
            </a:r>
            <a:r>
              <a:rPr lang="en-US" sz="2800" dirty="0" smtClean="0"/>
              <a:t>more convenient </a:t>
            </a:r>
            <a:r>
              <a:rPr lang="en-US" sz="2800" dirty="0"/>
              <a:t>and comfortable for </a:t>
            </a:r>
            <a:r>
              <a:rPr lang="en-US" sz="2800" dirty="0" smtClean="0"/>
              <a:t>patients to </a:t>
            </a:r>
            <a:r>
              <a:rPr lang="en-US" sz="2800" dirty="0"/>
              <a:t>inject and may improve adherence </a:t>
            </a:r>
            <a:r>
              <a:rPr lang="en-US" sz="2800" dirty="0" smtClean="0"/>
              <a:t>in those </a:t>
            </a:r>
            <a:r>
              <a:rPr lang="en-US" sz="2800" dirty="0"/>
              <a:t>with insulin resistance who </a:t>
            </a:r>
            <a:r>
              <a:rPr lang="en-US" sz="2800" b="1" i="1" dirty="0" smtClean="0">
                <a:solidFill>
                  <a:srgbClr val="7030A0"/>
                </a:solidFill>
              </a:rPr>
              <a:t>require large </a:t>
            </a:r>
            <a:r>
              <a:rPr lang="en-US" sz="2800" b="1" i="1" dirty="0">
                <a:solidFill>
                  <a:srgbClr val="7030A0"/>
                </a:solidFill>
              </a:rPr>
              <a:t>doses of insulin</a:t>
            </a:r>
            <a:r>
              <a:rPr lang="en-US" sz="2800" dirty="0"/>
              <a:t>.</a:t>
            </a:r>
          </a:p>
        </p:txBody>
      </p:sp>
    </p:spTree>
    <p:extLst>
      <p:ext uri="{BB962C8B-B14F-4D97-AF65-F5344CB8AC3E}">
        <p14:creationId xmlns:p14="http://schemas.microsoft.com/office/powerpoint/2010/main" val="3798492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54546"/>
            <a:ext cx="9093698" cy="978795"/>
          </a:xfrm>
        </p:spPr>
        <p:txBody>
          <a:bodyPr>
            <a:noAutofit/>
          </a:bodyPr>
          <a:lstStyle/>
          <a:p>
            <a:pPr algn="ctr"/>
            <a:r>
              <a:rPr lang="en-US" sz="4800" dirty="0"/>
              <a:t>Combination </a:t>
            </a:r>
            <a:r>
              <a:rPr lang="en-US" sz="4800" dirty="0" smtClean="0"/>
              <a:t> Injectable  Therapy</a:t>
            </a:r>
            <a:endParaRPr lang="en-US" sz="4800" dirty="0"/>
          </a:p>
        </p:txBody>
      </p:sp>
      <p:sp>
        <p:nvSpPr>
          <p:cNvPr id="3" name="Content Placeholder 2"/>
          <p:cNvSpPr>
            <a:spLocks noGrp="1"/>
          </p:cNvSpPr>
          <p:nvPr>
            <p:ph idx="1"/>
          </p:nvPr>
        </p:nvSpPr>
        <p:spPr/>
        <p:txBody>
          <a:bodyPr>
            <a:normAutofit/>
          </a:bodyPr>
          <a:lstStyle/>
          <a:p>
            <a:r>
              <a:rPr lang="en-US" sz="2800" dirty="0"/>
              <a:t>Two different once-daily </a:t>
            </a:r>
            <a:r>
              <a:rPr lang="en-US" sz="2800" dirty="0" smtClean="0"/>
              <a:t>fixed-dual combination </a:t>
            </a:r>
            <a:r>
              <a:rPr lang="en-US" sz="2800" dirty="0"/>
              <a:t>products containing basal </a:t>
            </a:r>
            <a:r>
              <a:rPr lang="en-US" sz="2800" dirty="0" smtClean="0"/>
              <a:t>insulin plus </a:t>
            </a:r>
            <a:r>
              <a:rPr lang="en-US" sz="2800" dirty="0"/>
              <a:t>a GLP-1 receptor agonist </a:t>
            </a:r>
            <a:r>
              <a:rPr lang="en-US" sz="2800" dirty="0" smtClean="0"/>
              <a:t>are </a:t>
            </a:r>
            <a:r>
              <a:rPr lang="fr-FR" sz="2800" dirty="0" err="1" smtClean="0"/>
              <a:t>available</a:t>
            </a:r>
            <a:r>
              <a:rPr lang="fr-FR" sz="2800" dirty="0" smtClean="0"/>
              <a:t>: ( </a:t>
            </a:r>
            <a:r>
              <a:rPr lang="fr-FR" sz="2800" b="1" dirty="0" smtClean="0"/>
              <a:t>FRC</a:t>
            </a:r>
            <a:r>
              <a:rPr lang="fr-FR" sz="2800" dirty="0" smtClean="0"/>
              <a:t> )</a:t>
            </a:r>
          </a:p>
          <a:p>
            <a:pPr marL="0" indent="0">
              <a:buNone/>
            </a:pPr>
            <a:r>
              <a:rPr lang="fr-FR" sz="2800" dirty="0" smtClean="0"/>
              <a:t> </a:t>
            </a:r>
          </a:p>
          <a:p>
            <a:pPr marL="0" indent="0">
              <a:buNone/>
            </a:pPr>
            <a:r>
              <a:rPr lang="fr-FR" sz="2800" dirty="0"/>
              <a:t> </a:t>
            </a:r>
            <a:r>
              <a:rPr lang="fr-FR" sz="2800" dirty="0" smtClean="0"/>
              <a:t>           - </a:t>
            </a:r>
            <a:r>
              <a:rPr lang="fr-FR" sz="2800" b="1" dirty="0" err="1">
                <a:solidFill>
                  <a:srgbClr val="7030A0"/>
                </a:solidFill>
              </a:rPr>
              <a:t>insulin</a:t>
            </a:r>
            <a:r>
              <a:rPr lang="fr-FR" sz="2800" b="1" dirty="0">
                <a:solidFill>
                  <a:srgbClr val="7030A0"/>
                </a:solidFill>
              </a:rPr>
              <a:t> </a:t>
            </a:r>
            <a:r>
              <a:rPr lang="fr-FR" sz="2800" b="1" dirty="0" smtClean="0">
                <a:solidFill>
                  <a:srgbClr val="7030A0"/>
                </a:solidFill>
              </a:rPr>
              <a:t> </a:t>
            </a:r>
            <a:r>
              <a:rPr lang="fr-FR" sz="2800" b="1" dirty="0" err="1" smtClean="0">
                <a:solidFill>
                  <a:srgbClr val="7030A0"/>
                </a:solidFill>
              </a:rPr>
              <a:t>glargine</a:t>
            </a:r>
            <a:r>
              <a:rPr lang="fr-FR" sz="2800" b="1" dirty="0" smtClean="0">
                <a:solidFill>
                  <a:srgbClr val="7030A0"/>
                </a:solidFill>
              </a:rPr>
              <a:t>    </a:t>
            </a:r>
            <a:r>
              <a:rPr lang="fr-FR" sz="2800" dirty="0" smtClean="0"/>
              <a:t>plus  </a:t>
            </a:r>
            <a:r>
              <a:rPr lang="fr-FR" sz="2800" b="1" dirty="0" err="1" smtClean="0">
                <a:solidFill>
                  <a:srgbClr val="FF0000"/>
                </a:solidFill>
              </a:rPr>
              <a:t>lixisenatide</a:t>
            </a:r>
            <a:r>
              <a:rPr lang="fr-FR" sz="2800" b="1" dirty="0" smtClean="0">
                <a:solidFill>
                  <a:srgbClr val="FF0000"/>
                </a:solidFill>
              </a:rPr>
              <a:t>  </a:t>
            </a:r>
            <a:r>
              <a:rPr lang="fr-FR" sz="2800" dirty="0" smtClean="0"/>
              <a:t>     </a:t>
            </a:r>
            <a:r>
              <a:rPr lang="en-US" sz="2800" dirty="0" smtClean="0"/>
              <a:t>and </a:t>
            </a:r>
          </a:p>
          <a:p>
            <a:pPr marL="0" indent="0">
              <a:buNone/>
            </a:pPr>
            <a:r>
              <a:rPr lang="en-US" sz="2800" dirty="0" smtClean="0"/>
              <a:t>            - </a:t>
            </a:r>
            <a:r>
              <a:rPr lang="en-US" sz="2800" b="1" dirty="0">
                <a:solidFill>
                  <a:srgbClr val="7030A0"/>
                </a:solidFill>
              </a:rPr>
              <a:t>insulin </a:t>
            </a:r>
            <a:r>
              <a:rPr lang="en-US" sz="2800" b="1" dirty="0" err="1" smtClean="0">
                <a:solidFill>
                  <a:srgbClr val="7030A0"/>
                </a:solidFill>
              </a:rPr>
              <a:t>degludec</a:t>
            </a:r>
            <a:r>
              <a:rPr lang="en-US" sz="2800" b="1" dirty="0" smtClean="0">
                <a:solidFill>
                  <a:srgbClr val="7030A0"/>
                </a:solidFill>
              </a:rPr>
              <a:t>   </a:t>
            </a:r>
            <a:r>
              <a:rPr lang="en-US" sz="2800" dirty="0" smtClean="0"/>
              <a:t>plus  </a:t>
            </a:r>
            <a:r>
              <a:rPr lang="en-US" sz="2800" b="1" dirty="0" err="1" smtClean="0">
                <a:solidFill>
                  <a:srgbClr val="FF0000"/>
                </a:solidFill>
              </a:rPr>
              <a:t>liraglutide</a:t>
            </a:r>
            <a:r>
              <a:rPr lang="en-US" sz="2800" b="1" dirty="0">
                <a:solidFill>
                  <a:srgbClr val="FF0000"/>
                </a:solidFill>
              </a:rPr>
              <a:t>.</a:t>
            </a:r>
          </a:p>
        </p:txBody>
      </p:sp>
    </p:spTree>
    <p:extLst>
      <p:ext uri="{BB962C8B-B14F-4D97-AF65-F5344CB8AC3E}">
        <p14:creationId xmlns:p14="http://schemas.microsoft.com/office/powerpoint/2010/main" val="3066569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4445"/>
            <a:ext cx="8596668" cy="1320800"/>
          </a:xfrm>
        </p:spPr>
        <p:txBody>
          <a:bodyPr>
            <a:normAutofit/>
          </a:bodyPr>
          <a:lstStyle/>
          <a:p>
            <a:pPr algn="ctr"/>
            <a:r>
              <a:rPr lang="en-US" sz="5400" dirty="0" smtClean="0">
                <a:solidFill>
                  <a:srgbClr val="FF0000"/>
                </a:solidFill>
              </a:rPr>
              <a:t>Premixed  Insulin</a:t>
            </a:r>
            <a:endParaRPr lang="en-US" sz="5400" dirty="0">
              <a:solidFill>
                <a:srgbClr val="FF0000"/>
              </a:solidFill>
            </a:endParaRPr>
          </a:p>
        </p:txBody>
      </p:sp>
      <p:sp>
        <p:nvSpPr>
          <p:cNvPr id="3" name="Content Placeholder 2"/>
          <p:cNvSpPr>
            <a:spLocks noGrp="1"/>
          </p:cNvSpPr>
          <p:nvPr>
            <p:ph idx="1"/>
          </p:nvPr>
        </p:nvSpPr>
        <p:spPr/>
        <p:txBody>
          <a:bodyPr>
            <a:normAutofit/>
          </a:bodyPr>
          <a:lstStyle/>
          <a:p>
            <a:r>
              <a:rPr lang="en-US" sz="2800" dirty="0"/>
              <a:t>Alternatively</a:t>
            </a:r>
            <a:r>
              <a:rPr lang="en-US" sz="2800" dirty="0" smtClean="0"/>
              <a:t>, in </a:t>
            </a:r>
            <a:r>
              <a:rPr lang="en-US" sz="2800" dirty="0"/>
              <a:t>a patient on basal insulin in </a:t>
            </a:r>
            <a:r>
              <a:rPr lang="en-US" sz="2800" dirty="0" smtClean="0"/>
              <a:t>whom additional </a:t>
            </a:r>
            <a:r>
              <a:rPr lang="en-US" sz="2800" dirty="0"/>
              <a:t>prandial coverage is desired</a:t>
            </a:r>
            <a:r>
              <a:rPr lang="en-US" sz="2800" dirty="0" smtClean="0"/>
              <a:t>, the </a:t>
            </a:r>
            <a:r>
              <a:rPr lang="en-US" sz="2800" dirty="0"/>
              <a:t>regimen can be converted to two </a:t>
            </a:r>
            <a:r>
              <a:rPr lang="en-US" sz="2800" dirty="0" smtClean="0"/>
              <a:t>or three </a:t>
            </a:r>
            <a:r>
              <a:rPr lang="en-US" sz="2800" dirty="0"/>
              <a:t>doses of a premixed insulin. </a:t>
            </a:r>
            <a:endParaRPr lang="en-US" sz="2800" dirty="0" smtClean="0"/>
          </a:p>
          <a:p>
            <a:endParaRPr lang="en-US" sz="2800" dirty="0"/>
          </a:p>
          <a:p>
            <a:r>
              <a:rPr lang="en-US" sz="2800" dirty="0" smtClean="0"/>
              <a:t>Each approach </a:t>
            </a:r>
            <a:r>
              <a:rPr lang="en-US" sz="2800" dirty="0"/>
              <a:t>has advantages and disadvantages.</a:t>
            </a:r>
          </a:p>
        </p:txBody>
      </p:sp>
    </p:spTree>
    <p:extLst>
      <p:ext uri="{BB962C8B-B14F-4D97-AF65-F5344CB8AC3E}">
        <p14:creationId xmlns:p14="http://schemas.microsoft.com/office/powerpoint/2010/main" val="2266883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51" y="120203"/>
            <a:ext cx="8596668" cy="1320800"/>
          </a:xfrm>
        </p:spPr>
        <p:txBody>
          <a:bodyPr>
            <a:normAutofit/>
          </a:bodyPr>
          <a:lstStyle/>
          <a:p>
            <a:pPr algn="ctr"/>
            <a:r>
              <a:rPr lang="en-US" sz="4400" dirty="0"/>
              <a:t>Combination  Injectable  Therapy</a:t>
            </a:r>
          </a:p>
        </p:txBody>
      </p:sp>
      <p:sp>
        <p:nvSpPr>
          <p:cNvPr id="3" name="Content Placeholder 2"/>
          <p:cNvSpPr>
            <a:spLocks noGrp="1"/>
          </p:cNvSpPr>
          <p:nvPr>
            <p:ph idx="1"/>
          </p:nvPr>
        </p:nvSpPr>
        <p:spPr>
          <a:xfrm>
            <a:off x="677334" y="2160589"/>
            <a:ext cx="8596668" cy="4523546"/>
          </a:xfrm>
        </p:spPr>
        <p:txBody>
          <a:bodyPr>
            <a:normAutofit/>
          </a:bodyPr>
          <a:lstStyle/>
          <a:p>
            <a:r>
              <a:rPr lang="en-US" sz="2800" dirty="0"/>
              <a:t>When initiating combination </a:t>
            </a:r>
            <a:r>
              <a:rPr lang="en-US" sz="2800" dirty="0" smtClean="0"/>
              <a:t>injectable therapy</a:t>
            </a:r>
            <a:r>
              <a:rPr lang="en-US" sz="2800" dirty="0"/>
              <a:t>, </a:t>
            </a:r>
            <a:r>
              <a:rPr lang="en-US" sz="3200" b="1" i="1" dirty="0">
                <a:solidFill>
                  <a:srgbClr val="7030A0"/>
                </a:solidFill>
              </a:rPr>
              <a:t>metformin</a:t>
            </a:r>
            <a:r>
              <a:rPr lang="en-US" sz="2800" dirty="0"/>
              <a:t> therapy </a:t>
            </a:r>
            <a:r>
              <a:rPr lang="en-US" sz="2800" dirty="0" smtClean="0"/>
              <a:t>should be </a:t>
            </a:r>
            <a:r>
              <a:rPr lang="en-US" sz="2800" dirty="0"/>
              <a:t>maintained while </a:t>
            </a:r>
            <a:r>
              <a:rPr lang="en-US" sz="2800" dirty="0">
                <a:solidFill>
                  <a:srgbClr val="FF0000"/>
                </a:solidFill>
              </a:rPr>
              <a:t>sulfonylureas</a:t>
            </a:r>
            <a:r>
              <a:rPr lang="en-US" sz="2800" dirty="0"/>
              <a:t> </a:t>
            </a:r>
            <a:r>
              <a:rPr lang="en-US" sz="2800" dirty="0" smtClean="0"/>
              <a:t>and </a:t>
            </a:r>
            <a:r>
              <a:rPr lang="en-US" sz="2800" dirty="0" smtClean="0">
                <a:solidFill>
                  <a:srgbClr val="FF0000"/>
                </a:solidFill>
              </a:rPr>
              <a:t>DPP-4 </a:t>
            </a:r>
            <a:r>
              <a:rPr lang="en-US" sz="2800" dirty="0">
                <a:solidFill>
                  <a:srgbClr val="FF0000"/>
                </a:solidFill>
              </a:rPr>
              <a:t>inhibitors </a:t>
            </a:r>
            <a:r>
              <a:rPr lang="en-US" sz="2800" dirty="0"/>
              <a:t>are typically discontinued</a:t>
            </a:r>
            <a:r>
              <a:rPr lang="en-US" sz="2800" dirty="0" smtClean="0"/>
              <a:t>. </a:t>
            </a:r>
          </a:p>
          <a:p>
            <a:endParaRPr lang="en-US" sz="2800" dirty="0" smtClean="0"/>
          </a:p>
          <a:p>
            <a:r>
              <a:rPr lang="en-US" sz="2800" dirty="0" smtClean="0"/>
              <a:t>Adjunctive </a:t>
            </a:r>
            <a:r>
              <a:rPr lang="en-US" sz="2800" dirty="0"/>
              <a:t>use </a:t>
            </a:r>
            <a:r>
              <a:rPr lang="en-US" sz="2800" dirty="0" smtClean="0"/>
              <a:t>of a </a:t>
            </a:r>
            <a:r>
              <a:rPr lang="en-US" sz="2800" b="1" i="1" dirty="0">
                <a:solidFill>
                  <a:srgbClr val="7030A0"/>
                </a:solidFill>
              </a:rPr>
              <a:t>thiazolidinedione</a:t>
            </a:r>
            <a:r>
              <a:rPr lang="en-US" sz="2800" dirty="0"/>
              <a:t> or an </a:t>
            </a:r>
            <a:r>
              <a:rPr lang="en-US" sz="2800" b="1" i="1" dirty="0">
                <a:solidFill>
                  <a:srgbClr val="7030A0"/>
                </a:solidFill>
              </a:rPr>
              <a:t>SGLT2 </a:t>
            </a:r>
            <a:r>
              <a:rPr lang="en-US" sz="2800" b="1" i="1" dirty="0" smtClean="0">
                <a:solidFill>
                  <a:srgbClr val="7030A0"/>
                </a:solidFill>
              </a:rPr>
              <a:t>inhibitor</a:t>
            </a:r>
            <a:r>
              <a:rPr lang="en-US" sz="2800" dirty="0" smtClean="0"/>
              <a:t> may </a:t>
            </a:r>
            <a:r>
              <a:rPr lang="en-US" sz="2800" dirty="0"/>
              <a:t>help to improve control and </a:t>
            </a:r>
            <a:r>
              <a:rPr lang="en-US" sz="2800" dirty="0" smtClean="0"/>
              <a:t>reduce the </a:t>
            </a:r>
            <a:r>
              <a:rPr lang="en-US" sz="2800" dirty="0"/>
              <a:t>amount of insulin needed, </a:t>
            </a:r>
            <a:r>
              <a:rPr lang="en-US" sz="2800" dirty="0" smtClean="0"/>
              <a:t>though potential </a:t>
            </a:r>
            <a:r>
              <a:rPr lang="en-US" sz="2800" dirty="0"/>
              <a:t>side effects should be considered.</a:t>
            </a:r>
          </a:p>
        </p:txBody>
      </p:sp>
    </p:spTree>
    <p:extLst>
      <p:ext uri="{BB962C8B-B14F-4D97-AF65-F5344CB8AC3E}">
        <p14:creationId xmlns:p14="http://schemas.microsoft.com/office/powerpoint/2010/main" val="87524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7882" y="0"/>
            <a:ext cx="10264462" cy="6857999"/>
          </a:xfrm>
          <a:prstGeom prst="rect">
            <a:avLst/>
          </a:prstGeom>
        </p:spPr>
      </p:pic>
    </p:spTree>
    <p:extLst>
      <p:ext uri="{BB962C8B-B14F-4D97-AF65-F5344CB8AC3E}">
        <p14:creationId xmlns:p14="http://schemas.microsoft.com/office/powerpoint/2010/main" val="3978408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winter sc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102" y="296215"/>
            <a:ext cx="7817476" cy="602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1991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76518"/>
            <a:ext cx="12192000" cy="5306095"/>
          </a:xfrm>
          <a:prstGeom prst="rect">
            <a:avLst/>
          </a:prstGeom>
        </p:spPr>
      </p:pic>
      <p:sp>
        <p:nvSpPr>
          <p:cNvPr id="3" name="Rounded Rectangle 2"/>
          <p:cNvSpPr/>
          <p:nvPr/>
        </p:nvSpPr>
        <p:spPr>
          <a:xfrm>
            <a:off x="7598535" y="5241701"/>
            <a:ext cx="1867437" cy="412124"/>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273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807673"/>
            <a:ext cx="10702343" cy="2875685"/>
          </a:xfrm>
        </p:spPr>
        <p:txBody>
          <a:bodyPr>
            <a:normAutofit fontScale="90000"/>
          </a:bodyPr>
          <a:lstStyle/>
          <a:p>
            <a:r>
              <a:rPr lang="en-US" dirty="0"/>
              <a:t>12. Older </a:t>
            </a:r>
            <a:r>
              <a:rPr lang="en-US" dirty="0" smtClean="0"/>
              <a:t>Adults : </a:t>
            </a:r>
            <a:r>
              <a:rPr lang="en-US" dirty="0"/>
              <a:t>Standards </a:t>
            </a:r>
            <a:r>
              <a:rPr lang="en-US" dirty="0" smtClean="0"/>
              <a:t>of Medical </a:t>
            </a:r>
            <a:r>
              <a:rPr lang="en-US" dirty="0"/>
              <a:t>Care in </a:t>
            </a:r>
            <a:r>
              <a:rPr lang="en-US" dirty="0" smtClean="0"/>
              <a:t>Diabetes – 2019 </a:t>
            </a:r>
            <a:br>
              <a:rPr lang="en-US" dirty="0" smtClean="0"/>
            </a:br>
            <a:r>
              <a:rPr lang="en-US" dirty="0"/>
              <a:t/>
            </a:r>
            <a:br>
              <a:rPr lang="en-US" dirty="0"/>
            </a:br>
            <a:r>
              <a:rPr lang="en-US" sz="3600" dirty="0" err="1">
                <a:solidFill>
                  <a:srgbClr val="FF0000"/>
                </a:solidFill>
              </a:rPr>
              <a:t>Deintensification</a:t>
            </a:r>
            <a:r>
              <a:rPr lang="en-US" sz="3600" dirty="0">
                <a:solidFill>
                  <a:srgbClr val="FF0000"/>
                </a:solidFill>
              </a:rPr>
              <a:t> </a:t>
            </a:r>
            <a:r>
              <a:rPr lang="en-US" sz="3600" dirty="0" smtClean="0">
                <a:solidFill>
                  <a:srgbClr val="FF0000"/>
                </a:solidFill>
              </a:rPr>
              <a:t> (</a:t>
            </a:r>
            <a:r>
              <a:rPr lang="en-US" sz="3600" dirty="0">
                <a:solidFill>
                  <a:srgbClr val="FF0000"/>
                </a:solidFill>
              </a:rPr>
              <a:t>or simplification</a:t>
            </a:r>
            <a:r>
              <a:rPr lang="en-US" sz="3600" dirty="0" smtClean="0">
                <a:solidFill>
                  <a:srgbClr val="FF0000"/>
                </a:solidFill>
              </a:rPr>
              <a:t>) of  </a:t>
            </a:r>
            <a:r>
              <a:rPr lang="en-US" sz="3600" dirty="0">
                <a:solidFill>
                  <a:srgbClr val="FF0000"/>
                </a:solidFill>
              </a:rPr>
              <a:t>complex </a:t>
            </a:r>
            <a:r>
              <a:rPr lang="en-US" sz="3600" dirty="0" smtClean="0">
                <a:solidFill>
                  <a:srgbClr val="FF0000"/>
                </a:solidFill>
              </a:rPr>
              <a:t> regimens</a:t>
            </a:r>
            <a:endParaRPr lang="en-US" sz="2200" dirty="0">
              <a:solidFill>
                <a:srgbClr val="FF0000"/>
              </a:solidFill>
            </a:endParaRPr>
          </a:p>
        </p:txBody>
      </p:sp>
      <p:sp>
        <p:nvSpPr>
          <p:cNvPr id="3" name="Text Placeholder 2"/>
          <p:cNvSpPr>
            <a:spLocks noGrp="1"/>
          </p:cNvSpPr>
          <p:nvPr>
            <p:ph type="body" idx="1"/>
          </p:nvPr>
        </p:nvSpPr>
        <p:spPr>
          <a:xfrm>
            <a:off x="329605" y="4862298"/>
            <a:ext cx="9703037" cy="860400"/>
          </a:xfrm>
        </p:spPr>
        <p:txBody>
          <a:bodyPr/>
          <a:lstStyle/>
          <a:p>
            <a:r>
              <a:rPr lang="en-US" b="1" dirty="0">
                <a:solidFill>
                  <a:schemeClr val="tx1"/>
                </a:solidFill>
              </a:rPr>
              <a:t>Diabetes Care 2019;42(Suppl. 1):S139–S147 | </a:t>
            </a:r>
            <a:r>
              <a:rPr lang="en-US" b="1" dirty="0" smtClean="0">
                <a:solidFill>
                  <a:schemeClr val="tx1"/>
                </a:solidFill>
              </a:rPr>
              <a:t>ttps:// doi.org/ 10.2337 /dc 19s012</a:t>
            </a:r>
            <a:endParaRPr lang="en-US" b="1" dirty="0">
              <a:solidFill>
                <a:schemeClr val="tx1"/>
              </a:solidFill>
            </a:endParaRPr>
          </a:p>
        </p:txBody>
      </p:sp>
    </p:spTree>
    <p:extLst>
      <p:ext uri="{BB962C8B-B14F-4D97-AF65-F5344CB8AC3E}">
        <p14:creationId xmlns:p14="http://schemas.microsoft.com/office/powerpoint/2010/main" val="38464987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Trend of Combination Therapy</a:t>
            </a:r>
            <a:endParaRPr lang="en-US" sz="4400" dirty="0"/>
          </a:p>
        </p:txBody>
      </p:sp>
      <p:sp>
        <p:nvSpPr>
          <p:cNvPr id="3" name="Content Placeholder 2"/>
          <p:cNvSpPr>
            <a:spLocks noGrp="1"/>
          </p:cNvSpPr>
          <p:nvPr>
            <p:ph idx="1"/>
          </p:nvPr>
        </p:nvSpPr>
        <p:spPr>
          <a:xfrm>
            <a:off x="677334" y="3078051"/>
            <a:ext cx="9059094" cy="2963311"/>
          </a:xfrm>
        </p:spPr>
        <p:txBody>
          <a:bodyPr>
            <a:normAutofit/>
          </a:bodyPr>
          <a:lstStyle/>
          <a:p>
            <a:r>
              <a:rPr lang="en-US" sz="2800" dirty="0"/>
              <a:t>As people with type </a:t>
            </a:r>
            <a:r>
              <a:rPr lang="en-US" sz="2800" dirty="0" smtClean="0"/>
              <a:t>2 diabetes </a:t>
            </a:r>
            <a:r>
              <a:rPr lang="en-US" sz="3200" b="1" i="1" dirty="0">
                <a:solidFill>
                  <a:srgbClr val="7030A0"/>
                </a:solidFill>
              </a:rPr>
              <a:t>get older</a:t>
            </a:r>
            <a:r>
              <a:rPr lang="en-US" sz="2800" dirty="0"/>
              <a:t>, it may become </a:t>
            </a:r>
            <a:r>
              <a:rPr lang="en-US" sz="2800" dirty="0" smtClean="0"/>
              <a:t>necessary </a:t>
            </a:r>
            <a:r>
              <a:rPr lang="en-US" sz="3200" b="1" i="1" dirty="0" smtClean="0">
                <a:solidFill>
                  <a:srgbClr val="FF0000"/>
                </a:solidFill>
              </a:rPr>
              <a:t>to </a:t>
            </a:r>
            <a:r>
              <a:rPr lang="en-US" sz="3200" b="1" i="1" dirty="0">
                <a:solidFill>
                  <a:srgbClr val="FF0000"/>
                </a:solidFill>
              </a:rPr>
              <a:t>simplify </a:t>
            </a:r>
            <a:r>
              <a:rPr lang="en-US" sz="2800" dirty="0"/>
              <a:t>complex insulin </a:t>
            </a:r>
            <a:r>
              <a:rPr lang="en-US" sz="2800" dirty="0" smtClean="0"/>
              <a:t>regimens  because </a:t>
            </a:r>
            <a:r>
              <a:rPr lang="en-US" sz="2800" dirty="0"/>
              <a:t>of a decline in </a:t>
            </a:r>
            <a:r>
              <a:rPr lang="en-US" sz="2800" dirty="0" smtClean="0"/>
              <a:t>self-management ability.</a:t>
            </a:r>
            <a:endParaRPr lang="en-US" sz="2800" dirty="0"/>
          </a:p>
        </p:txBody>
      </p:sp>
    </p:spTree>
    <p:extLst>
      <p:ext uri="{BB962C8B-B14F-4D97-AF65-F5344CB8AC3E}">
        <p14:creationId xmlns:p14="http://schemas.microsoft.com/office/powerpoint/2010/main" val="3162699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972" y="257578"/>
            <a:ext cx="11513713" cy="6503830"/>
          </a:xfrm>
          <a:prstGeom prst="rect">
            <a:avLst/>
          </a:prstGeom>
        </p:spPr>
      </p:pic>
    </p:spTree>
    <p:extLst>
      <p:ext uri="{BB962C8B-B14F-4D97-AF65-F5344CB8AC3E}">
        <p14:creationId xmlns:p14="http://schemas.microsoft.com/office/powerpoint/2010/main" val="319053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667" y="940157"/>
            <a:ext cx="12333668" cy="4533363"/>
          </a:xfrm>
          <a:prstGeom prst="rect">
            <a:avLst/>
          </a:prstGeom>
        </p:spPr>
      </p:pic>
    </p:spTree>
    <p:extLst>
      <p:ext uri="{BB962C8B-B14F-4D97-AF65-F5344CB8AC3E}">
        <p14:creationId xmlns:p14="http://schemas.microsoft.com/office/powerpoint/2010/main" val="25375208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3031"/>
            <a:ext cx="12067503" cy="6619741"/>
          </a:xfrm>
          <a:prstGeom prst="rect">
            <a:avLst/>
          </a:prstGeom>
        </p:spPr>
      </p:pic>
    </p:spTree>
    <p:extLst>
      <p:ext uri="{BB962C8B-B14F-4D97-AF65-F5344CB8AC3E}">
        <p14:creationId xmlns:p14="http://schemas.microsoft.com/office/powerpoint/2010/main" val="34031370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1874320" cy="6858000"/>
          </a:xfrm>
          <a:prstGeom prst="rect">
            <a:avLst/>
          </a:prstGeom>
        </p:spPr>
      </p:pic>
    </p:spTree>
    <p:extLst>
      <p:ext uri="{BB962C8B-B14F-4D97-AF65-F5344CB8AC3E}">
        <p14:creationId xmlns:p14="http://schemas.microsoft.com/office/powerpoint/2010/main" val="36592938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inter sc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2" y="0"/>
            <a:ext cx="59817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inter sc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548" y="0"/>
            <a:ext cx="6300452"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11392" y="5048518"/>
            <a:ext cx="3503053" cy="1107996"/>
          </a:xfrm>
          <a:prstGeom prst="rect">
            <a:avLst/>
          </a:prstGeom>
          <a:noFill/>
        </p:spPr>
        <p:txBody>
          <a:bodyPr wrap="square" rtlCol="0">
            <a:spAutoFit/>
          </a:bodyPr>
          <a:lstStyle/>
          <a:p>
            <a:endParaRPr lang="en-US" sz="6600" dirty="0">
              <a:cs typeface="B Titr" panose="00000700000000000000" pitchFamily="2" charset="-78"/>
            </a:endParaRPr>
          </a:p>
        </p:txBody>
      </p:sp>
      <p:sp>
        <p:nvSpPr>
          <p:cNvPr id="3" name="Rectangle 2"/>
          <p:cNvSpPr/>
          <p:nvPr/>
        </p:nvSpPr>
        <p:spPr>
          <a:xfrm>
            <a:off x="2203838" y="5048518"/>
            <a:ext cx="5781063" cy="1015663"/>
          </a:xfrm>
          <a:prstGeom prst="rect">
            <a:avLst/>
          </a:prstGeom>
        </p:spPr>
        <p:txBody>
          <a:bodyPr wrap="square">
            <a:spAutoFit/>
          </a:bodyPr>
          <a:lstStyle/>
          <a:p>
            <a:r>
              <a:rPr lang="fa-IR" sz="6000" dirty="0">
                <a:solidFill>
                  <a:srgbClr val="FF0000"/>
                </a:solidFill>
                <a:cs typeface="B Titr" panose="00000700000000000000" pitchFamily="2" charset="-78"/>
              </a:rPr>
              <a:t>با سپاس ازتوجه شما</a:t>
            </a:r>
            <a:endParaRPr lang="en-US" sz="6000" dirty="0">
              <a:solidFill>
                <a:srgbClr val="FF0000"/>
              </a:solidFill>
              <a:cs typeface="B Titr" panose="00000700000000000000" pitchFamily="2" charset="-78"/>
            </a:endParaRPr>
          </a:p>
        </p:txBody>
      </p:sp>
    </p:spTree>
    <p:extLst>
      <p:ext uri="{BB962C8B-B14F-4D97-AF65-F5344CB8AC3E}">
        <p14:creationId xmlns:p14="http://schemas.microsoft.com/office/powerpoint/2010/main" val="10289993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436439" cy="6954592"/>
          </a:xfrm>
          <a:prstGeom prst="rect">
            <a:avLst/>
          </a:prstGeom>
        </p:spPr>
      </p:pic>
      <p:sp>
        <p:nvSpPr>
          <p:cNvPr id="3" name="Rounded Rectangle 2"/>
          <p:cNvSpPr/>
          <p:nvPr/>
        </p:nvSpPr>
        <p:spPr>
          <a:xfrm>
            <a:off x="3103808" y="6310648"/>
            <a:ext cx="5589431" cy="38636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239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sz="2400" b="0" i="0" u="none" strike="noStrike" cap="none" normalizeH="0" baseline="0" smtClean="0">
            <a:ln>
              <a:noFill/>
            </a:ln>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sz="2400" b="0" i="0" u="none" strike="noStrike" cap="none" normalizeH="0" baseline="0" smtClean="0">
            <a:ln>
              <a:noFill/>
            </a:ln>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1230</TotalTime>
  <Words>2722</Words>
  <Application>Microsoft Office PowerPoint</Application>
  <PresentationFormat>Widescreen</PresentationFormat>
  <Paragraphs>202</Paragraphs>
  <Slides>86</Slides>
  <Notes>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86</vt:i4>
      </vt:variant>
    </vt:vector>
  </HeadingPairs>
  <TitlesOfParts>
    <vt:vector size="102" baseType="lpstr">
      <vt:lpstr>Yu Mincho Light</vt:lpstr>
      <vt:lpstr>Algerian</vt:lpstr>
      <vt:lpstr>Arial</vt:lpstr>
      <vt:lpstr>Arial Rounded MT Bold</vt:lpstr>
      <vt:lpstr>B Titr</vt:lpstr>
      <vt:lpstr>Calibri</vt:lpstr>
      <vt:lpstr>Franklin Gothic Book</vt:lpstr>
      <vt:lpstr>Franklin Gothic Medium</vt:lpstr>
      <vt:lpstr>Garamond</vt:lpstr>
      <vt:lpstr>msgothic</vt:lpstr>
      <vt:lpstr>Symbol</vt:lpstr>
      <vt:lpstr>Times New Roman</vt:lpstr>
      <vt:lpstr>Wingdings</vt:lpstr>
      <vt:lpstr>Wingdings 3</vt:lpstr>
      <vt:lpstr>Office Theme</vt:lpstr>
      <vt:lpstr>Facet</vt:lpstr>
      <vt:lpstr>Management of Hyperglycemia in Type 2 Diabetes, 2018.   A Consensus Report by the American Diabetes Association (ADA)  and  the European Association for the Study of Diabetes (EASD) https://doi.org/10.2337/dci18-0033 &amp;  ADA  guideline - 2019</vt:lpstr>
      <vt:lpstr>PowerPoint Presentation</vt:lpstr>
      <vt:lpstr>PowerPoint Presentation</vt:lpstr>
      <vt:lpstr>PowerPoint Presentation</vt:lpstr>
      <vt:lpstr>Summary of Revisions : Standards of Medical Care in Diabetes - 2019 </vt:lpstr>
      <vt:lpstr>Section 2. Classification and Diagnosis of Diabetes </vt:lpstr>
      <vt:lpstr>DIAGNOSTIC  TESTS  FOR  DIABETES</vt:lpstr>
      <vt:lpstr>PowerPoint Presentation</vt:lpstr>
      <vt:lpstr>PowerPoint Presentation</vt:lpstr>
      <vt:lpstr>When HbA1C is invalid ?</vt:lpstr>
      <vt:lpstr>POSTTRANSPLANTATION   DIABETES   MELLITUS</vt:lpstr>
      <vt:lpstr>Section 3.  Prevention or Delay of Type 2 Diabetes </vt:lpstr>
      <vt:lpstr>Section 5.  Lifestyle  Management </vt:lpstr>
      <vt:lpstr>MNT</vt:lpstr>
      <vt:lpstr>Section 5.  Lifestyle  Management</vt:lpstr>
      <vt:lpstr>Section 7.  Diabetes  Technology        (NEW) </vt:lpstr>
      <vt:lpstr>PHARMACOLOGIC THERAPY FOR TYPE 1 DIABETES</vt:lpstr>
      <vt:lpstr>Insulin  Injection  Technique</vt:lpstr>
      <vt:lpstr>Noninsulin  Treatments  for  Type 1  Diabetes</vt:lpstr>
      <vt:lpstr>Noninsulin  Treatments  for  Type 1  Diabetes</vt:lpstr>
      <vt:lpstr>Sotagliflozin</vt:lpstr>
      <vt:lpstr>PowerPoint Presentation</vt:lpstr>
      <vt:lpstr>Section 9. Pharmacologic Approaches to Glycemic Treatment in T2DM </vt:lpstr>
      <vt:lpstr>Section 9.  Pharmacologic Approaches to Glycemic Treatment </vt:lpstr>
      <vt:lpstr>Insulin  injection  technique</vt:lpstr>
      <vt:lpstr>Section 11. Microvascular Complications and Foot Care </vt:lpstr>
      <vt:lpstr>PowerPoint Presentation</vt:lpstr>
      <vt:lpstr>PowerPoint Presentation</vt:lpstr>
      <vt:lpstr>Section 13. Children and Adolescents</vt:lpstr>
      <vt:lpstr>Section 14. Management of Diabetes in Pregnancy</vt:lpstr>
      <vt:lpstr>DSMES (Diabtes Self-Management  Education  and  Support)</vt:lpstr>
      <vt:lpstr>DSMES</vt:lpstr>
      <vt:lpstr>PowerPoint Presentation</vt:lpstr>
      <vt:lpstr>PHARMACOLOGIC  THERAPY  FOR T2DM</vt:lpstr>
      <vt:lpstr>PHARMACOLOGIC  THERAPY  FOR T2DM </vt:lpstr>
      <vt:lpstr>Metformin</vt:lpstr>
      <vt:lpstr>Dual therapy in T2DM</vt:lpstr>
      <vt:lpstr>Insulin therapy in T2DM</vt:lpstr>
      <vt:lpstr>Combination  Therapy</vt:lpstr>
      <vt:lpstr>Glucose – lowering   Medications</vt:lpstr>
      <vt:lpstr>Glucose – lowering  Medications</vt:lpstr>
      <vt:lpstr>Glucose – lowering  Medications</vt:lpstr>
      <vt:lpstr>ASCVD  Definition :</vt:lpstr>
      <vt:lpstr>Drugs  in  ASCVD</vt:lpstr>
      <vt:lpstr>ASCVD</vt:lpstr>
      <vt:lpstr>ASCVD</vt:lpstr>
      <vt:lpstr>PowerPoint Presentation</vt:lpstr>
      <vt:lpstr>PHARMACOLOGIC  THERAPY  FOR T2DM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Basal  Insulin</vt:lpstr>
      <vt:lpstr>Prandial    Insulin</vt:lpstr>
      <vt:lpstr>Inhaled      Insulin</vt:lpstr>
      <vt:lpstr>Concentrated  Insulin  Products</vt:lpstr>
      <vt:lpstr>Concentrated  Insulin  Products</vt:lpstr>
      <vt:lpstr>Combination  Injectable  Therapy</vt:lpstr>
      <vt:lpstr>Premixed  Insulin</vt:lpstr>
      <vt:lpstr>Combination  Injectable  Therapy</vt:lpstr>
      <vt:lpstr>PowerPoint Presentation</vt:lpstr>
      <vt:lpstr>PowerPoint Presentation</vt:lpstr>
      <vt:lpstr>12. Older Adults : Standards of Medical Care in Diabetes – 2019   Deintensification  (or simplification) of  complex  regimens</vt:lpstr>
      <vt:lpstr>Trend of Combination Therapy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Hyperglycemia in Type 2 Diabetes, 2018. A Consensus Report by the American Diabetes Association (ADA) and the European Association for the Study of Diabetes (EASD)</dc:title>
  <dc:creator>Sun Media</dc:creator>
  <cp:lastModifiedBy>Sun Media</cp:lastModifiedBy>
  <cp:revision>114</cp:revision>
  <dcterms:created xsi:type="dcterms:W3CDTF">2018-12-14T07:47:17Z</dcterms:created>
  <dcterms:modified xsi:type="dcterms:W3CDTF">2018-12-24T08:38:14Z</dcterms:modified>
</cp:coreProperties>
</file>