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63"/>
  </p:notesMasterIdLst>
  <p:sldIdLst>
    <p:sldId id="429" r:id="rId2"/>
    <p:sldId id="256" r:id="rId3"/>
    <p:sldId id="257" r:id="rId4"/>
    <p:sldId id="258" r:id="rId5"/>
    <p:sldId id="259" r:id="rId6"/>
    <p:sldId id="260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1" r:id="rId27"/>
    <p:sldId id="286" r:id="rId28"/>
    <p:sldId id="287" r:id="rId29"/>
    <p:sldId id="288" r:id="rId30"/>
    <p:sldId id="290" r:id="rId31"/>
    <p:sldId id="292" r:id="rId32"/>
    <p:sldId id="295" r:id="rId33"/>
    <p:sldId id="422" r:id="rId34"/>
    <p:sldId id="423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424" r:id="rId52"/>
    <p:sldId id="312" r:id="rId53"/>
    <p:sldId id="313" r:id="rId54"/>
    <p:sldId id="314" r:id="rId55"/>
    <p:sldId id="315" r:id="rId56"/>
    <p:sldId id="316" r:id="rId57"/>
    <p:sldId id="317" r:id="rId58"/>
    <p:sldId id="425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9" r:id="rId68"/>
    <p:sldId id="326" r:id="rId69"/>
    <p:sldId id="327" r:id="rId70"/>
    <p:sldId id="331" r:id="rId71"/>
    <p:sldId id="332" r:id="rId72"/>
    <p:sldId id="426" r:id="rId73"/>
    <p:sldId id="333" r:id="rId74"/>
    <p:sldId id="334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5" r:id="rId94"/>
    <p:sldId id="354" r:id="rId95"/>
    <p:sldId id="360" r:id="rId96"/>
    <p:sldId id="361" r:id="rId97"/>
    <p:sldId id="357" r:id="rId98"/>
    <p:sldId id="362" r:id="rId99"/>
    <p:sldId id="363" r:id="rId100"/>
    <p:sldId id="366" r:id="rId101"/>
    <p:sldId id="358" r:id="rId102"/>
    <p:sldId id="367" r:id="rId103"/>
    <p:sldId id="368" r:id="rId104"/>
    <p:sldId id="369" r:id="rId105"/>
    <p:sldId id="356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427" r:id="rId115"/>
    <p:sldId id="430" r:id="rId116"/>
    <p:sldId id="378" r:id="rId117"/>
    <p:sldId id="379" r:id="rId118"/>
    <p:sldId id="380" r:id="rId119"/>
    <p:sldId id="381" r:id="rId120"/>
    <p:sldId id="431" r:id="rId121"/>
    <p:sldId id="382" r:id="rId122"/>
    <p:sldId id="383" r:id="rId123"/>
    <p:sldId id="415" r:id="rId124"/>
    <p:sldId id="416" r:id="rId125"/>
    <p:sldId id="417" r:id="rId126"/>
    <p:sldId id="418" r:id="rId127"/>
    <p:sldId id="419" r:id="rId128"/>
    <p:sldId id="421" r:id="rId129"/>
    <p:sldId id="384" r:id="rId130"/>
    <p:sldId id="385" r:id="rId131"/>
    <p:sldId id="386" r:id="rId132"/>
    <p:sldId id="387" r:id="rId133"/>
    <p:sldId id="388" r:id="rId134"/>
    <p:sldId id="389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33" r:id="rId145"/>
    <p:sldId id="400" r:id="rId146"/>
    <p:sldId id="401" r:id="rId147"/>
    <p:sldId id="402" r:id="rId148"/>
    <p:sldId id="403" r:id="rId149"/>
    <p:sldId id="432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28" r:id="rId1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4533" autoAdjust="0"/>
  </p:normalViewPr>
  <p:slideViewPr>
    <p:cSldViewPr snapToGrid="0" showGuides="1">
      <p:cViewPr varScale="1">
        <p:scale>
          <a:sx n="76" d="100"/>
          <a:sy n="76" d="100"/>
        </p:scale>
        <p:origin x="1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BAAF8-BF78-4950-8E19-7FA93D547447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37667-5130-4529-94F9-CE6537B1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37667-5130-4529-94F9-CE6537B1D97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6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05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9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3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8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0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0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6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1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4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35" y="0"/>
            <a:ext cx="12487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n-US" dirty="0"/>
              <a:t>Metabolic 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4" y="1515291"/>
            <a:ext cx="10755086" cy="5199018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/>
              <a:t>Experimental models of acute, severe </a:t>
            </a:r>
            <a:r>
              <a:rPr lang="en-US" sz="2400" b="1" dirty="0">
                <a:solidFill>
                  <a:srgbClr val="FF0000"/>
                </a:solidFill>
              </a:rPr>
              <a:t>hyperglycemia</a:t>
            </a:r>
            <a:r>
              <a:rPr lang="en-US" sz="2400" b="1" dirty="0"/>
              <a:t> can produce </a:t>
            </a:r>
            <a:r>
              <a:rPr lang="en-US" sz="2400" b="1" dirty="0">
                <a:solidFill>
                  <a:srgbClr val="FF0000"/>
                </a:solidFill>
              </a:rPr>
              <a:t>reduction</a:t>
            </a:r>
            <a:r>
              <a:rPr lang="en-US" sz="2400" b="1" dirty="0"/>
              <a:t> in </a:t>
            </a:r>
            <a:r>
              <a:rPr lang="en-US" sz="2400" b="1" dirty="0" smtClean="0"/>
              <a:t>nerve conduction </a:t>
            </a:r>
            <a:r>
              <a:rPr lang="en-US" sz="2400" b="1" dirty="0">
                <a:solidFill>
                  <a:srgbClr val="FF0000"/>
                </a:solidFill>
              </a:rPr>
              <a:t>velocity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axonal</a:t>
            </a:r>
            <a:r>
              <a:rPr lang="en-US" sz="2400" b="1" dirty="0"/>
              <a:t> </a:t>
            </a:r>
            <a:r>
              <a:rPr lang="en-US" sz="2400" b="1" dirty="0" smtClean="0"/>
              <a:t>shrinkage.</a:t>
            </a:r>
          </a:p>
          <a:p>
            <a:pPr>
              <a:lnSpc>
                <a:spcPct val="300000"/>
              </a:lnSpc>
            </a:pPr>
            <a:r>
              <a:rPr lang="en-US" sz="2400" b="1" dirty="0" smtClean="0"/>
              <a:t>Glucose </a:t>
            </a:r>
            <a:r>
              <a:rPr lang="en-US" sz="2400" b="1" dirty="0"/>
              <a:t>and </a:t>
            </a:r>
            <a:r>
              <a:rPr lang="en-US" sz="2400" b="1" dirty="0" err="1">
                <a:solidFill>
                  <a:srgbClr val="00B0F0"/>
                </a:solidFill>
              </a:rPr>
              <a:t>myoinositol</a:t>
            </a:r>
            <a:r>
              <a:rPr lang="en-US" sz="2400" b="1" dirty="0"/>
              <a:t> share a </a:t>
            </a:r>
            <a:r>
              <a:rPr lang="en-US" sz="2400" b="1" dirty="0" smtClean="0"/>
              <a:t>structural </a:t>
            </a:r>
            <a:r>
              <a:rPr lang="en-US" sz="2400" b="1" dirty="0" smtClean="0">
                <a:solidFill>
                  <a:srgbClr val="FF0000"/>
                </a:solidFill>
              </a:rPr>
              <a:t>similarity</a:t>
            </a:r>
            <a:r>
              <a:rPr lang="en-US" sz="2400" b="1" dirty="0" smtClean="0"/>
              <a:t> </a:t>
            </a:r>
            <a:r>
              <a:rPr lang="en-US" sz="2400" b="1" dirty="0"/>
              <a:t>and hyperglycemia may </a:t>
            </a:r>
            <a:r>
              <a:rPr lang="en-US" sz="2400" b="1" dirty="0">
                <a:solidFill>
                  <a:srgbClr val="FF0000"/>
                </a:solidFill>
              </a:rPr>
              <a:t>reduce</a:t>
            </a:r>
            <a:r>
              <a:rPr lang="en-US" sz="2400" b="1" dirty="0"/>
              <a:t> </a:t>
            </a:r>
            <a:r>
              <a:rPr lang="en-US" sz="2400" b="1" dirty="0" err="1"/>
              <a:t>myoinositol</a:t>
            </a:r>
            <a:r>
              <a:rPr lang="en-US" sz="2400" b="1" dirty="0"/>
              <a:t> uptake in diabetic nerves.</a:t>
            </a:r>
          </a:p>
        </p:txBody>
      </p:sp>
    </p:spTree>
    <p:extLst>
      <p:ext uri="{BB962C8B-B14F-4D97-AF65-F5344CB8AC3E}">
        <p14:creationId xmlns:p14="http://schemas.microsoft.com/office/powerpoint/2010/main" val="5924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247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059" y="1479177"/>
            <a:ext cx="8915400" cy="53788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Mayo Clinic </a:t>
            </a:r>
            <a:r>
              <a:rPr lang="en-US" sz="2400" b="1" dirty="0"/>
              <a:t>group series by Pascoe and colleagues</a:t>
            </a:r>
            <a:r>
              <a:rPr lang="en-US" sz="2400" b="1" dirty="0" smtClean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3 of 9 </a:t>
            </a:r>
            <a:r>
              <a:rPr lang="en-US" sz="2400" b="1" dirty="0"/>
              <a:t>patients </a:t>
            </a:r>
            <a:r>
              <a:rPr lang="en-US" sz="2400" b="1" dirty="0" smtClean="0"/>
              <a:t>undergoing </a:t>
            </a:r>
            <a:r>
              <a:rPr lang="en-US" sz="2400" b="1" dirty="0" err="1" smtClean="0"/>
              <a:t>sural</a:t>
            </a:r>
            <a:r>
              <a:rPr lang="en-US" sz="2400" b="1" dirty="0" smtClean="0"/>
              <a:t> </a:t>
            </a:r>
            <a:r>
              <a:rPr lang="en-US" sz="2400" b="1" dirty="0"/>
              <a:t>nerve biopsy had a multifocal distribution of </a:t>
            </a:r>
            <a:r>
              <a:rPr lang="en-US" sz="2400" b="1" dirty="0">
                <a:solidFill>
                  <a:srgbClr val="FF0000"/>
                </a:solidFill>
              </a:rPr>
              <a:t>fiber loss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2 </a:t>
            </a:r>
            <a:r>
              <a:rPr lang="en-US" sz="2400" b="1" dirty="0"/>
              <a:t>had </a:t>
            </a:r>
            <a:r>
              <a:rPr lang="en-US" sz="2400" b="1" dirty="0" smtClean="0">
                <a:solidFill>
                  <a:srgbClr val="FF0000"/>
                </a:solidFill>
              </a:rPr>
              <a:t>perivascular mononuclear </a:t>
            </a:r>
            <a:r>
              <a:rPr lang="en-US" sz="2400" b="1" dirty="0"/>
              <a:t>inflammatory infiltrates. </a:t>
            </a:r>
            <a:r>
              <a:rPr lang="en-US" sz="2400" b="1" dirty="0">
                <a:solidFill>
                  <a:srgbClr val="FF0000"/>
                </a:solidFill>
              </a:rPr>
              <a:t>Twelve</a:t>
            </a:r>
            <a:r>
              <a:rPr lang="en-US" sz="2400" b="1" dirty="0"/>
              <a:t> were treated with </a:t>
            </a:r>
            <a:r>
              <a:rPr lang="en-US" sz="2400" b="1" dirty="0">
                <a:solidFill>
                  <a:srgbClr val="FF0000"/>
                </a:solidFill>
              </a:rPr>
              <a:t>IVIG</a:t>
            </a:r>
            <a:r>
              <a:rPr lang="en-US" sz="2400" b="1" dirty="0"/>
              <a:t>, and </a:t>
            </a:r>
            <a:r>
              <a:rPr lang="en-US" sz="2400" b="1" dirty="0" smtClean="0">
                <a:solidFill>
                  <a:srgbClr val="FF0000"/>
                </a:solidFill>
              </a:rPr>
              <a:t>9 improved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Of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29 </a:t>
            </a:r>
            <a:r>
              <a:rPr lang="en-US" sz="2400" b="1" dirty="0"/>
              <a:t>untreated patients, </a:t>
            </a:r>
            <a:r>
              <a:rPr lang="en-US" sz="2400" b="1" dirty="0">
                <a:solidFill>
                  <a:srgbClr val="FF0000"/>
                </a:solidFill>
              </a:rPr>
              <a:t>17 spontaneously </a:t>
            </a:r>
            <a:r>
              <a:rPr lang="en-US" sz="2400" b="1" dirty="0"/>
              <a:t>improved.</a:t>
            </a:r>
          </a:p>
        </p:txBody>
      </p:sp>
    </p:spTree>
    <p:extLst>
      <p:ext uri="{BB962C8B-B14F-4D97-AF65-F5344CB8AC3E}">
        <p14:creationId xmlns:p14="http://schemas.microsoft.com/office/powerpoint/2010/main" val="21702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844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1380564"/>
            <a:ext cx="11092070" cy="496644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They </a:t>
            </a:r>
            <a:r>
              <a:rPr lang="en-US" sz="3200" b="1" dirty="0" smtClean="0"/>
              <a:t>concluded that </a:t>
            </a:r>
            <a:r>
              <a:rPr lang="en-US" sz="3200" b="1" dirty="0"/>
              <a:t>the “</a:t>
            </a:r>
            <a:r>
              <a:rPr lang="en-US" sz="3200" b="1" dirty="0">
                <a:solidFill>
                  <a:srgbClr val="FF0000"/>
                </a:solidFill>
              </a:rPr>
              <a:t>efficacy</a:t>
            </a:r>
            <a:r>
              <a:rPr lang="en-US" sz="3200" b="1" dirty="0"/>
              <a:t> </a:t>
            </a:r>
            <a:r>
              <a:rPr lang="en-US" sz="3200" b="1" dirty="0" smtClean="0"/>
              <a:t>of </a:t>
            </a:r>
            <a:r>
              <a:rPr lang="en-US" sz="3200" b="1" dirty="0" smtClean="0">
                <a:solidFill>
                  <a:srgbClr val="FF0000"/>
                </a:solidFill>
              </a:rPr>
              <a:t>immunotherapy</a:t>
            </a:r>
            <a:r>
              <a:rPr lang="en-US" sz="3200" b="1" dirty="0" smtClean="0"/>
              <a:t> </a:t>
            </a:r>
            <a:r>
              <a:rPr lang="en-US" sz="3200" b="1" dirty="0"/>
              <a:t>is </a:t>
            </a:r>
            <a:r>
              <a:rPr lang="en-US" sz="3200" b="1" dirty="0">
                <a:solidFill>
                  <a:srgbClr val="FF0000"/>
                </a:solidFill>
              </a:rPr>
              <a:t>unproven</a:t>
            </a:r>
            <a:r>
              <a:rPr lang="en-US" sz="3200" b="1" dirty="0"/>
              <a:t> but such intervention may be </a:t>
            </a:r>
            <a:r>
              <a:rPr lang="en-US" sz="3200" b="1" dirty="0" smtClean="0">
                <a:solidFill>
                  <a:srgbClr val="FF0000"/>
                </a:solidFill>
              </a:rPr>
              <a:t>considered</a:t>
            </a:r>
            <a:r>
              <a:rPr lang="en-US" sz="3200" b="1" dirty="0" smtClean="0"/>
              <a:t> in </a:t>
            </a:r>
            <a:r>
              <a:rPr lang="en-US" sz="3200" b="1" dirty="0"/>
              <a:t>the </a:t>
            </a:r>
            <a:r>
              <a:rPr lang="en-US" sz="3200" b="1" dirty="0">
                <a:solidFill>
                  <a:srgbClr val="00B0F0"/>
                </a:solidFill>
              </a:rPr>
              <a:t>severe progressive </a:t>
            </a:r>
            <a:r>
              <a:rPr lang="en-US" sz="3200" b="1" dirty="0"/>
              <a:t>cases or ones associated with </a:t>
            </a:r>
            <a:r>
              <a:rPr lang="en-US" sz="3200" b="1" dirty="0">
                <a:solidFill>
                  <a:srgbClr val="00B0F0"/>
                </a:solidFill>
              </a:rPr>
              <a:t>severe neuropathic </a:t>
            </a:r>
            <a:r>
              <a:rPr lang="en-US" sz="3200" b="1" dirty="0" smtClean="0">
                <a:solidFill>
                  <a:srgbClr val="00B0F0"/>
                </a:solidFill>
              </a:rPr>
              <a:t>pain.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5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017" y="1298713"/>
            <a:ext cx="10363200" cy="51948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experience of the </a:t>
            </a:r>
            <a:r>
              <a:rPr lang="en-US" sz="2000" b="1" dirty="0">
                <a:solidFill>
                  <a:srgbClr val="FF0000"/>
                </a:solidFill>
              </a:rPr>
              <a:t>French </a:t>
            </a:r>
            <a:r>
              <a:rPr lang="en-US" sz="2000" b="1" dirty="0"/>
              <a:t>group led by Gerard Said is important to note. In </a:t>
            </a:r>
            <a:r>
              <a:rPr lang="en-US" sz="2000" b="1" dirty="0" smtClean="0"/>
              <a:t>an article </a:t>
            </a:r>
            <a:r>
              <a:rPr lang="en-US" sz="2000" b="1" dirty="0"/>
              <a:t>published in </a:t>
            </a:r>
            <a:r>
              <a:rPr lang="en-US" sz="2000" b="1" dirty="0">
                <a:solidFill>
                  <a:srgbClr val="FF0000"/>
                </a:solidFill>
              </a:rPr>
              <a:t>1994</a:t>
            </a:r>
            <a:r>
              <a:rPr lang="en-US" sz="2000" b="1" dirty="0"/>
              <a:t>, they reported </a:t>
            </a:r>
            <a:r>
              <a:rPr lang="en-US" sz="2000" b="1" dirty="0">
                <a:solidFill>
                  <a:srgbClr val="FF0000"/>
                </a:solidFill>
              </a:rPr>
              <a:t>inflammatory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ischemic</a:t>
            </a:r>
            <a:r>
              <a:rPr lang="en-US" sz="2000" b="1" dirty="0"/>
              <a:t> lesions in </a:t>
            </a:r>
            <a:r>
              <a:rPr lang="en-US" sz="2000" b="1" dirty="0" smtClean="0"/>
              <a:t>nerve </a:t>
            </a:r>
            <a:r>
              <a:rPr lang="en-US" sz="2000" b="1" dirty="0" smtClean="0">
                <a:solidFill>
                  <a:srgbClr val="FF0000"/>
                </a:solidFill>
              </a:rPr>
              <a:t>biopsy </a:t>
            </a:r>
            <a:r>
              <a:rPr lang="en-US" sz="2000" b="1" dirty="0"/>
              <a:t>specimens of the intermediate cutaneous nerve of the </a:t>
            </a:r>
            <a:r>
              <a:rPr lang="en-US" sz="2000" b="1" dirty="0">
                <a:solidFill>
                  <a:srgbClr val="FF0000"/>
                </a:solidFill>
              </a:rPr>
              <a:t>thigh</a:t>
            </a:r>
            <a:r>
              <a:rPr lang="en-US" sz="2000" b="1" dirty="0"/>
              <a:t> in patients </a:t>
            </a:r>
            <a:r>
              <a:rPr lang="en-US" sz="2000" b="1" dirty="0" smtClean="0"/>
              <a:t>with </a:t>
            </a:r>
            <a:r>
              <a:rPr lang="en-US" sz="2000" b="1" dirty="0" smtClean="0">
                <a:solidFill>
                  <a:srgbClr val="FF0000"/>
                </a:solidFill>
              </a:rPr>
              <a:t>DLSRP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Three</a:t>
            </a:r>
            <a:r>
              <a:rPr lang="en-US" sz="2000" b="1" dirty="0"/>
              <a:t> patients with “</a:t>
            </a:r>
            <a:r>
              <a:rPr lang="en-US" sz="2000" b="1" dirty="0">
                <a:solidFill>
                  <a:srgbClr val="FF0000"/>
                </a:solidFill>
              </a:rPr>
              <a:t>severe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prolonged </a:t>
            </a:r>
            <a:r>
              <a:rPr lang="en-US" sz="2000" b="1" dirty="0"/>
              <a:t>painful </a:t>
            </a:r>
            <a:r>
              <a:rPr lang="en-US" sz="2000" b="1" dirty="0">
                <a:solidFill>
                  <a:srgbClr val="FF0000"/>
                </a:solidFill>
              </a:rPr>
              <a:t>disability</a:t>
            </a:r>
            <a:r>
              <a:rPr lang="en-US" sz="2000" b="1" dirty="0"/>
              <a:t>” </a:t>
            </a:r>
            <a:r>
              <a:rPr lang="en-US" sz="2000" b="1" dirty="0" smtClean="0"/>
              <a:t>improved </a:t>
            </a:r>
            <a:r>
              <a:rPr lang="en-US" sz="2000" b="1" dirty="0" smtClean="0">
                <a:solidFill>
                  <a:srgbClr val="00B0F0"/>
                </a:solidFill>
              </a:rPr>
              <a:t>dramatically </a:t>
            </a:r>
            <a:r>
              <a:rPr lang="en-US" sz="2000" b="1" dirty="0"/>
              <a:t>with </a:t>
            </a:r>
            <a:r>
              <a:rPr lang="en-US" sz="2000" b="1" dirty="0">
                <a:solidFill>
                  <a:srgbClr val="FF0000"/>
                </a:solidFill>
              </a:rPr>
              <a:t>corticosteroid</a:t>
            </a:r>
            <a:r>
              <a:rPr lang="en-US" sz="2000" b="1" dirty="0"/>
              <a:t> treatment</a:t>
            </a:r>
            <a:r>
              <a:rPr lang="en-US" sz="2000" b="1" dirty="0" smtClean="0"/>
              <a:t>..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06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89212" y="525383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277" y="914400"/>
            <a:ext cx="10296939" cy="57779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/>
              <a:t> In a subsequent report in </a:t>
            </a:r>
            <a:r>
              <a:rPr lang="en-US" sz="2000" b="1" dirty="0">
                <a:solidFill>
                  <a:srgbClr val="FF0000"/>
                </a:solidFill>
              </a:rPr>
              <a:t>1997</a:t>
            </a:r>
            <a:r>
              <a:rPr lang="en-US" sz="2000" b="1" dirty="0"/>
              <a:t> of </a:t>
            </a:r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/>
              <a:t> patients with </a:t>
            </a:r>
            <a:r>
              <a:rPr lang="en-US" sz="2000" b="1" dirty="0">
                <a:solidFill>
                  <a:srgbClr val="FF0000"/>
                </a:solidFill>
              </a:rPr>
              <a:t>DLSRP</a:t>
            </a:r>
            <a:r>
              <a:rPr lang="en-US" sz="2000" b="1" dirty="0"/>
              <a:t>, Said and colleagues10 described patients who had symptoms for 4, 6, 12, and 18 months before </a:t>
            </a:r>
            <a:r>
              <a:rPr lang="en-US" sz="2000" b="1" dirty="0" smtClean="0"/>
              <a:t>biopsy</a:t>
            </a:r>
            <a:r>
              <a:rPr lang="en-US" sz="2000" b="1" dirty="0"/>
              <a:t> ,</a:t>
            </a:r>
            <a:r>
              <a:rPr lang="en-US" sz="2000" b="1" dirty="0" smtClean="0"/>
              <a:t>Although </a:t>
            </a:r>
            <a:r>
              <a:rPr lang="en-US" sz="2000" b="1" dirty="0"/>
              <a:t>all patients showed </a:t>
            </a:r>
            <a:r>
              <a:rPr lang="en-US" sz="2000" b="1" dirty="0">
                <a:solidFill>
                  <a:srgbClr val="FF0000"/>
                </a:solidFill>
              </a:rPr>
              <a:t>perivascular inflammation </a:t>
            </a:r>
            <a:r>
              <a:rPr lang="en-US" sz="2000" b="1" dirty="0"/>
              <a:t>on nerve biopsy, to the investigators</a:t>
            </a:r>
            <a:r>
              <a:rPr lang="en-US" sz="2000" b="1" dirty="0">
                <a:solidFill>
                  <a:srgbClr val="00B0F0"/>
                </a:solidFill>
              </a:rPr>
              <a:t>’ surprise</a:t>
            </a:r>
            <a:r>
              <a:rPr lang="en-US" sz="2000" b="1" dirty="0"/>
              <a:t>, all became </a:t>
            </a:r>
            <a:r>
              <a:rPr lang="en-US" b="1" dirty="0">
                <a:solidFill>
                  <a:srgbClr val="FF0000"/>
                </a:solidFill>
              </a:rPr>
              <a:t>pain free </a:t>
            </a:r>
            <a:r>
              <a:rPr lang="en-US" sz="2000" b="1" dirty="0"/>
              <a:t>with subsequent </a:t>
            </a:r>
            <a:r>
              <a:rPr lang="en-US" sz="2000" b="1" dirty="0">
                <a:solidFill>
                  <a:srgbClr val="FF0000"/>
                </a:solidFill>
              </a:rPr>
              <a:t>improvement</a:t>
            </a:r>
            <a:r>
              <a:rPr lang="en-US" sz="2000" b="1" dirty="0"/>
              <a:t> of their </a:t>
            </a:r>
            <a:r>
              <a:rPr lang="en-US" sz="2000" b="1" dirty="0">
                <a:solidFill>
                  <a:srgbClr val="FF0000"/>
                </a:solidFill>
              </a:rPr>
              <a:t>weakness</a:t>
            </a:r>
            <a:r>
              <a:rPr lang="en-US" sz="2000" b="1" dirty="0"/>
              <a:t> shortly following the biopsy. They concluded that despite the treatment with prednisone they used in their initial article, </a:t>
            </a:r>
            <a:r>
              <a:rPr lang="en-US" sz="2000" b="1" dirty="0" smtClean="0"/>
              <a:t>that DLSP </a:t>
            </a:r>
            <a:r>
              <a:rPr lang="en-US" sz="2000" b="1" dirty="0"/>
              <a:t>“</a:t>
            </a:r>
            <a:r>
              <a:rPr lang="en-US" sz="2000" b="1" dirty="0">
                <a:solidFill>
                  <a:srgbClr val="00B0F0"/>
                </a:solidFill>
              </a:rPr>
              <a:t>is self-limited </a:t>
            </a:r>
            <a:r>
              <a:rPr lang="en-US" sz="2000" b="1" dirty="0"/>
              <a:t>and does </a:t>
            </a:r>
            <a:r>
              <a:rPr lang="en-US" sz="2000" b="1" dirty="0">
                <a:solidFill>
                  <a:srgbClr val="FF0000"/>
                </a:solidFill>
              </a:rPr>
              <a:t>not require </a:t>
            </a:r>
            <a:r>
              <a:rPr lang="en-US" sz="2000" b="1" dirty="0"/>
              <a:t>the use of </a:t>
            </a:r>
            <a:r>
              <a:rPr lang="en-US" sz="2000" b="1" dirty="0">
                <a:solidFill>
                  <a:srgbClr val="FF0000"/>
                </a:solidFill>
              </a:rPr>
              <a:t>corticosteroids</a:t>
            </a:r>
            <a:r>
              <a:rPr lang="en-US" sz="2000" b="1" dirty="0"/>
              <a:t> or </a:t>
            </a:r>
            <a:r>
              <a:rPr lang="en-US" sz="2000" b="1" dirty="0" err="1">
                <a:solidFill>
                  <a:srgbClr val="FF0000"/>
                </a:solidFill>
              </a:rPr>
              <a:t>immunomodulators</a:t>
            </a:r>
            <a:r>
              <a:rPr lang="en-US" sz="2000" b="1" dirty="0"/>
              <a:t>.”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5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4" y="1113183"/>
            <a:ext cx="10563708" cy="55269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In </a:t>
            </a:r>
            <a:r>
              <a:rPr lang="en-US" sz="2400" b="1" dirty="0"/>
              <a:t>a series by </a:t>
            </a:r>
            <a:r>
              <a:rPr lang="en-US" sz="2400" b="1" dirty="0" err="1"/>
              <a:t>Dyck</a:t>
            </a:r>
            <a:r>
              <a:rPr lang="en-US" sz="2400" b="1" dirty="0"/>
              <a:t> and colleagues</a:t>
            </a:r>
            <a:r>
              <a:rPr lang="en-US" sz="2400" b="1" dirty="0" smtClean="0"/>
              <a:t>, </a:t>
            </a:r>
            <a:r>
              <a:rPr lang="en-US" sz="2400" b="1" dirty="0"/>
              <a:t>all </a:t>
            </a:r>
            <a:r>
              <a:rPr lang="en-US" sz="2400" b="1" dirty="0">
                <a:solidFill>
                  <a:srgbClr val="FF0000"/>
                </a:solidFill>
              </a:rPr>
              <a:t>33</a:t>
            </a:r>
            <a:r>
              <a:rPr lang="en-US" sz="2400" b="1" dirty="0"/>
              <a:t> patients with </a:t>
            </a:r>
            <a:r>
              <a:rPr lang="en-US" sz="2400" b="1" dirty="0">
                <a:solidFill>
                  <a:srgbClr val="FF0000"/>
                </a:solidFill>
              </a:rPr>
              <a:t>DLSRP</a:t>
            </a:r>
            <a:r>
              <a:rPr lang="en-US" sz="2400" b="1" dirty="0"/>
              <a:t> had </a:t>
            </a:r>
            <a:r>
              <a:rPr lang="en-US" sz="2400" b="1" dirty="0" smtClean="0"/>
              <a:t>some evidence </a:t>
            </a:r>
            <a:r>
              <a:rPr lang="en-US" sz="2400" b="1" dirty="0"/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microvasculitis</a:t>
            </a:r>
            <a:r>
              <a:rPr lang="en-US" sz="2400" b="1" dirty="0"/>
              <a:t> on nerve </a:t>
            </a:r>
            <a:r>
              <a:rPr lang="en-US" sz="2400" b="1" dirty="0">
                <a:solidFill>
                  <a:srgbClr val="FF0000"/>
                </a:solidFill>
              </a:rPr>
              <a:t>biopsy</a:t>
            </a:r>
            <a:r>
              <a:rPr lang="en-US" sz="2400" b="1" dirty="0"/>
              <a:t>, and nearly </a:t>
            </a:r>
            <a:r>
              <a:rPr lang="en-US" sz="2400" b="1" dirty="0">
                <a:solidFill>
                  <a:srgbClr val="FF0000"/>
                </a:solidFill>
              </a:rPr>
              <a:t>all</a:t>
            </a:r>
            <a:r>
              <a:rPr lang="en-US" sz="2400" b="1" dirty="0"/>
              <a:t> improved </a:t>
            </a:r>
            <a:r>
              <a:rPr lang="en-US" sz="2400" b="1" dirty="0">
                <a:solidFill>
                  <a:srgbClr val="FF0000"/>
                </a:solidFill>
              </a:rPr>
              <a:t>spontaneously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A report </a:t>
            </a:r>
            <a:r>
              <a:rPr lang="en-US" sz="2400" b="1" dirty="0"/>
              <a:t>by the group from Houston found </a:t>
            </a:r>
            <a:r>
              <a:rPr lang="en-US" sz="2400" b="1" dirty="0">
                <a:solidFill>
                  <a:srgbClr val="FF0000"/>
                </a:solidFill>
              </a:rPr>
              <a:t>18 of 19 </a:t>
            </a:r>
            <a:r>
              <a:rPr lang="en-US" sz="2400" b="1" dirty="0"/>
              <a:t>patients with DLSRP had </a:t>
            </a:r>
            <a:r>
              <a:rPr lang="en-US" sz="2400" b="1" dirty="0" smtClean="0"/>
              <a:t>substantial </a:t>
            </a:r>
            <a:r>
              <a:rPr lang="en-US" sz="2400" b="1" dirty="0" smtClean="0">
                <a:solidFill>
                  <a:srgbClr val="FF0000"/>
                </a:solidFill>
              </a:rPr>
              <a:t>improvement</a:t>
            </a:r>
            <a:r>
              <a:rPr lang="en-US" sz="2400" b="1" dirty="0" smtClean="0"/>
              <a:t> </a:t>
            </a:r>
            <a:r>
              <a:rPr lang="en-US" sz="2400" b="1" dirty="0"/>
              <a:t>without </a:t>
            </a:r>
            <a:r>
              <a:rPr lang="en-US" sz="2400" b="1" dirty="0" err="1"/>
              <a:t>immunomodulating</a:t>
            </a:r>
            <a:r>
              <a:rPr lang="en-US" sz="2400" b="1" dirty="0"/>
              <a:t> therapy.</a:t>
            </a:r>
          </a:p>
        </p:txBody>
      </p:sp>
    </p:spTree>
    <p:extLst>
      <p:ext uri="{BB962C8B-B14F-4D97-AF65-F5344CB8AC3E}">
        <p14:creationId xmlns:p14="http://schemas.microsoft.com/office/powerpoint/2010/main" val="31143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05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30" y="1152939"/>
            <a:ext cx="10099882" cy="53008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Despite</a:t>
            </a:r>
            <a:r>
              <a:rPr lang="en-US" sz="2000" b="1" dirty="0"/>
              <a:t> many </a:t>
            </a:r>
            <a:r>
              <a:rPr lang="en-US" sz="2000" b="1" dirty="0">
                <a:solidFill>
                  <a:srgbClr val="FF0000"/>
                </a:solidFill>
              </a:rPr>
              <a:t>months</a:t>
            </a:r>
            <a:r>
              <a:rPr lang="en-US" sz="2000" b="1" dirty="0"/>
              <a:t> of persistent symptoms or progression in some patients </a:t>
            </a:r>
            <a:r>
              <a:rPr lang="en-US" sz="2000" b="1" dirty="0" smtClean="0"/>
              <a:t>with DLSRP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eventually </a:t>
            </a:r>
            <a:r>
              <a:rPr lang="en-US" sz="2000" b="1" dirty="0"/>
              <a:t>all patients </a:t>
            </a:r>
            <a:r>
              <a:rPr lang="en-US" sz="2000" b="1" dirty="0">
                <a:solidFill>
                  <a:srgbClr val="FF0000"/>
                </a:solidFill>
              </a:rPr>
              <a:t>spontaneously</a:t>
            </a:r>
            <a:r>
              <a:rPr lang="en-US" sz="2000" b="1" dirty="0"/>
              <a:t> have resolution of pain and </a:t>
            </a:r>
            <a:r>
              <a:rPr lang="en-US" sz="2000" b="1" dirty="0" smtClean="0"/>
              <a:t>slow improvement </a:t>
            </a:r>
            <a:r>
              <a:rPr lang="en-US" sz="2000" b="1" dirty="0"/>
              <a:t>of weakness 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Treatment </a:t>
            </a:r>
            <a:r>
              <a:rPr lang="en-US" sz="2000" b="1" dirty="0"/>
              <a:t>with </a:t>
            </a:r>
            <a:r>
              <a:rPr lang="en-US" sz="2000" b="1" dirty="0">
                <a:solidFill>
                  <a:srgbClr val="FF0000"/>
                </a:solidFill>
              </a:rPr>
              <a:t>IVIG</a:t>
            </a:r>
            <a:r>
              <a:rPr lang="en-US" sz="2000" b="1" dirty="0"/>
              <a:t> or other </a:t>
            </a:r>
            <a:r>
              <a:rPr lang="en-US" sz="2000" b="1" dirty="0" smtClean="0"/>
              <a:t>immunosuppressive drugs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controversial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In a prospective case series, 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b="1" dirty="0"/>
              <a:t> patients with </a:t>
            </a:r>
            <a:r>
              <a:rPr lang="en-US" sz="2000" b="1" dirty="0">
                <a:solidFill>
                  <a:srgbClr val="FF0000"/>
                </a:solidFill>
              </a:rPr>
              <a:t>severe </a:t>
            </a:r>
            <a:r>
              <a:rPr lang="en-US" sz="2000" b="1" dirty="0" smtClean="0">
                <a:solidFill>
                  <a:srgbClr val="FF0000"/>
                </a:solidFill>
              </a:rPr>
              <a:t>pain </a:t>
            </a:r>
            <a:r>
              <a:rPr lang="en-US" sz="2000" b="1" dirty="0" smtClean="0"/>
              <a:t>received </a:t>
            </a:r>
            <a:r>
              <a:rPr lang="en-US" sz="2000" b="1" dirty="0">
                <a:solidFill>
                  <a:srgbClr val="FF0000"/>
                </a:solidFill>
              </a:rPr>
              <a:t>IVIG</a:t>
            </a:r>
            <a:r>
              <a:rPr lang="en-US" sz="2000" b="1" dirty="0"/>
              <a:t> after having </a:t>
            </a:r>
            <a:r>
              <a:rPr lang="en-US" sz="2000" b="1" dirty="0">
                <a:solidFill>
                  <a:srgbClr val="FF0000"/>
                </a:solidFill>
              </a:rPr>
              <a:t>no response </a:t>
            </a:r>
            <a:r>
              <a:rPr lang="en-US" sz="2000" b="1" dirty="0"/>
              <a:t>to symptomatic therapy for pain and </a:t>
            </a:r>
            <a:r>
              <a:rPr lang="en-US" sz="2000" b="1" dirty="0" smtClean="0"/>
              <a:t>corticosteroids</a:t>
            </a:r>
            <a:r>
              <a:rPr lang="en-US" sz="2000" b="1" dirty="0" smtClean="0">
                <a:solidFill>
                  <a:srgbClr val="FF0000"/>
                </a:solidFill>
              </a:rPr>
              <a:t>. Four </a:t>
            </a:r>
            <a:r>
              <a:rPr lang="en-US" sz="2000" b="1" dirty="0"/>
              <a:t>had a </a:t>
            </a:r>
            <a:r>
              <a:rPr lang="en-US" sz="2000" b="1" dirty="0">
                <a:solidFill>
                  <a:srgbClr val="FF0000"/>
                </a:solidFill>
              </a:rPr>
              <a:t>decrease</a:t>
            </a:r>
            <a:r>
              <a:rPr lang="en-US" sz="2000" b="1" dirty="0"/>
              <a:t> in pain</a:t>
            </a:r>
          </a:p>
        </p:txBody>
      </p:sp>
    </p:spTree>
    <p:extLst>
      <p:ext uri="{BB962C8B-B14F-4D97-AF65-F5344CB8AC3E}">
        <p14:creationId xmlns:p14="http://schemas.microsoft.com/office/powerpoint/2010/main" val="31861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3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351721"/>
            <a:ext cx="10561982" cy="52611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In contrast, </a:t>
            </a:r>
            <a:r>
              <a:rPr lang="en-US" sz="2000" b="1" dirty="0" err="1"/>
              <a:t>Zochodne</a:t>
            </a:r>
            <a:r>
              <a:rPr lang="en-US" sz="2000" b="1" dirty="0"/>
              <a:t> and </a:t>
            </a:r>
            <a:r>
              <a:rPr lang="en-US" sz="2000" b="1" dirty="0" smtClean="0"/>
              <a:t>colleagues  in </a:t>
            </a:r>
            <a:r>
              <a:rPr lang="en-US" sz="2000" b="1" dirty="0" smtClean="0">
                <a:solidFill>
                  <a:srgbClr val="FF0000"/>
                </a:solidFill>
              </a:rPr>
              <a:t>2003</a:t>
            </a:r>
            <a:r>
              <a:rPr lang="en-US" sz="2000" b="1" dirty="0" smtClean="0"/>
              <a:t> </a:t>
            </a:r>
            <a:r>
              <a:rPr lang="en-US" sz="2000" b="1" dirty="0"/>
              <a:t>reported a patient who developed </a:t>
            </a:r>
            <a:r>
              <a:rPr lang="en-US" sz="2000" b="1" dirty="0">
                <a:solidFill>
                  <a:srgbClr val="FF0000"/>
                </a:solidFill>
              </a:rPr>
              <a:t>DLSRP</a:t>
            </a:r>
            <a:r>
              <a:rPr lang="en-US" sz="2000" b="1" dirty="0"/>
              <a:t> while </a:t>
            </a:r>
            <a:r>
              <a:rPr lang="en-US" sz="2000" b="1" dirty="0">
                <a:solidFill>
                  <a:srgbClr val="FF0000"/>
                </a:solidFill>
              </a:rPr>
              <a:t>on immunosuppressive </a:t>
            </a:r>
            <a:r>
              <a:rPr lang="en-US" sz="2000" b="1" dirty="0" smtClean="0"/>
              <a:t>regimen consisting </a:t>
            </a:r>
            <a:r>
              <a:rPr lang="en-US" sz="2000" b="1" dirty="0"/>
              <a:t>of cyclosporine and </a:t>
            </a:r>
            <a:r>
              <a:rPr lang="en-US" sz="2000" b="1" dirty="0" err="1"/>
              <a:t>myophenolate</a:t>
            </a:r>
            <a:r>
              <a:rPr lang="en-US" sz="2000" b="1" dirty="0"/>
              <a:t> </a:t>
            </a:r>
            <a:r>
              <a:rPr lang="en-US" sz="2000" b="1" dirty="0" err="1"/>
              <a:t>mofetil</a:t>
            </a:r>
            <a:r>
              <a:rPr lang="en-US" sz="2000" b="1" dirty="0"/>
              <a:t> for an allograft </a:t>
            </a:r>
            <a:r>
              <a:rPr lang="en-US" sz="2000" b="1" dirty="0">
                <a:solidFill>
                  <a:srgbClr val="FF0000"/>
                </a:solidFill>
              </a:rPr>
              <a:t>cardiac </a:t>
            </a:r>
            <a:r>
              <a:rPr lang="en-US" sz="2000" b="1" dirty="0" smtClean="0">
                <a:solidFill>
                  <a:srgbClr val="FF0000"/>
                </a:solidFill>
              </a:rPr>
              <a:t>transplant </a:t>
            </a:r>
            <a:r>
              <a:rPr lang="en-US" sz="2000" b="1" dirty="0" smtClean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/>
              <a:t> patients with DLSRP who </a:t>
            </a:r>
            <a:r>
              <a:rPr lang="en-US" sz="2000" b="1" dirty="0">
                <a:solidFill>
                  <a:srgbClr val="FF0000"/>
                </a:solidFill>
              </a:rPr>
              <a:t>did not </a:t>
            </a:r>
            <a:r>
              <a:rPr lang="en-US" sz="2000" b="1" dirty="0"/>
              <a:t>respond to </a:t>
            </a:r>
            <a:r>
              <a:rPr lang="en-US" sz="2000" b="1" dirty="0">
                <a:solidFill>
                  <a:srgbClr val="FF0000"/>
                </a:solidFill>
              </a:rPr>
              <a:t>IVIG</a:t>
            </a:r>
            <a:r>
              <a:rPr lang="en-US" sz="2000" b="1" dirty="0"/>
              <a:t> treatment, </a:t>
            </a:r>
            <a:r>
              <a:rPr lang="en-US" sz="2000" b="1" dirty="0" smtClean="0"/>
              <a:t>arguing that </a:t>
            </a:r>
            <a:r>
              <a:rPr lang="en-US" sz="2000" b="1" dirty="0"/>
              <a:t>immunosuppressive therapy </a:t>
            </a:r>
            <a:r>
              <a:rPr lang="en-US" sz="2000" b="1" dirty="0">
                <a:solidFill>
                  <a:srgbClr val="FF0000"/>
                </a:solidFill>
              </a:rPr>
              <a:t>did not prevent </a:t>
            </a:r>
            <a:r>
              <a:rPr lang="en-US" sz="2000" b="1" dirty="0"/>
              <a:t>onset of DLSRP. In our </a:t>
            </a:r>
            <a:r>
              <a:rPr lang="en-US" sz="2000" b="1" dirty="0" smtClean="0"/>
              <a:t>opinion, we </a:t>
            </a:r>
            <a:r>
              <a:rPr lang="en-US" sz="2000" b="1" dirty="0"/>
              <a:t>do not believe IVIG should be used in patients with DLSRP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At this time, we </a:t>
            </a:r>
            <a:r>
              <a:rPr lang="en-US" sz="2000" b="1" dirty="0" smtClean="0">
                <a:solidFill>
                  <a:srgbClr val="FF0000"/>
                </a:solidFill>
              </a:rPr>
              <a:t>are not </a:t>
            </a:r>
            <a:r>
              <a:rPr lang="en-US" sz="2000" b="1" dirty="0">
                <a:solidFill>
                  <a:srgbClr val="FF0000"/>
                </a:solidFill>
              </a:rPr>
              <a:t>convinced </a:t>
            </a:r>
            <a:r>
              <a:rPr lang="en-US" sz="2000" b="1" dirty="0"/>
              <a:t>that this form of </a:t>
            </a:r>
            <a:r>
              <a:rPr lang="en-US" sz="2000" b="1" dirty="0" err="1" smtClean="0">
                <a:solidFill>
                  <a:srgbClr val="FF0000"/>
                </a:solidFill>
              </a:rPr>
              <a:t>immunomodulating</a:t>
            </a:r>
            <a:r>
              <a:rPr lang="en-US" sz="2000" b="1" dirty="0" smtClean="0"/>
              <a:t> therapy is </a:t>
            </a:r>
            <a:r>
              <a:rPr lang="en-US" sz="2000" b="1" dirty="0" smtClean="0">
                <a:solidFill>
                  <a:srgbClr val="FF0000"/>
                </a:solidFill>
              </a:rPr>
              <a:t>indicated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40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452" y="1113183"/>
            <a:ext cx="10272160" cy="55394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/>
              <a:t>Perhaps this </a:t>
            </a:r>
            <a:r>
              <a:rPr lang="en-US" sz="2800" b="1" dirty="0"/>
              <a:t>question can be resolved with a </a:t>
            </a:r>
            <a:r>
              <a:rPr lang="en-US" sz="2800" b="1" dirty="0">
                <a:solidFill>
                  <a:srgbClr val="FF0000"/>
                </a:solidFill>
              </a:rPr>
              <a:t>controlled </a:t>
            </a:r>
            <a:r>
              <a:rPr lang="en-US" sz="2800" b="1" dirty="0"/>
              <a:t>trial, but such a trial will be </a:t>
            </a:r>
            <a:r>
              <a:rPr lang="en-US" sz="2800" b="1" dirty="0" smtClean="0">
                <a:solidFill>
                  <a:srgbClr val="FF0000"/>
                </a:solidFill>
              </a:rPr>
              <a:t>difficult</a:t>
            </a:r>
            <a:r>
              <a:rPr lang="en-US" sz="2800" b="1" dirty="0" smtClean="0"/>
              <a:t>, as </a:t>
            </a:r>
            <a:r>
              <a:rPr lang="en-US" sz="2800" b="1" dirty="0"/>
              <a:t>each </a:t>
            </a:r>
            <a:r>
              <a:rPr lang="en-US" sz="2800" b="1" dirty="0">
                <a:solidFill>
                  <a:srgbClr val="FF0000"/>
                </a:solidFill>
              </a:rPr>
              <a:t>center</a:t>
            </a:r>
            <a:r>
              <a:rPr lang="en-US" sz="2800" b="1" dirty="0"/>
              <a:t> sees a handful of patients </a:t>
            </a:r>
            <a:r>
              <a:rPr lang="en-US" sz="2800" b="1" dirty="0">
                <a:solidFill>
                  <a:srgbClr val="FF0000"/>
                </a:solidFill>
              </a:rPr>
              <a:t>annually </a:t>
            </a:r>
            <a:r>
              <a:rPr lang="en-US" sz="2800" b="1" dirty="0"/>
              <a:t>and it will be difficult to get the </a:t>
            </a:r>
            <a:r>
              <a:rPr lang="en-US" sz="2800" b="1" dirty="0" smtClean="0"/>
              <a:t>pharmaceutical industry </a:t>
            </a:r>
            <a:r>
              <a:rPr lang="en-US" sz="2800" b="1" dirty="0"/>
              <a:t>and the Food and Drug Administration to support a </a:t>
            </a:r>
            <a:r>
              <a:rPr lang="en-US" sz="2800" b="1" dirty="0">
                <a:solidFill>
                  <a:srgbClr val="FF0000"/>
                </a:solidFill>
              </a:rPr>
              <a:t>large </a:t>
            </a:r>
            <a:r>
              <a:rPr lang="en-US" sz="2800" b="1" dirty="0" smtClean="0">
                <a:solidFill>
                  <a:srgbClr val="FF0000"/>
                </a:solidFill>
              </a:rPr>
              <a:t>multicenter IVIG </a:t>
            </a:r>
            <a:r>
              <a:rPr lang="en-US" sz="2800" b="1" dirty="0"/>
              <a:t>trial in this rare disorder.</a:t>
            </a:r>
          </a:p>
        </p:txBody>
      </p:sp>
    </p:spTree>
    <p:extLst>
      <p:ext uri="{BB962C8B-B14F-4D97-AF65-F5344CB8AC3E}">
        <p14:creationId xmlns:p14="http://schemas.microsoft.com/office/powerpoint/2010/main" val="70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05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7" y="1205948"/>
            <a:ext cx="9755325" cy="54731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/>
              <a:t>On the other hand, the experience of Said and Bradley with the </a:t>
            </a:r>
            <a:r>
              <a:rPr lang="en-US" sz="2400" b="1" dirty="0">
                <a:solidFill>
                  <a:srgbClr val="FF0000"/>
                </a:solidFill>
              </a:rPr>
              <a:t>improvement</a:t>
            </a:r>
            <a:r>
              <a:rPr lang="en-US" sz="2400" b="1" dirty="0"/>
              <a:t> of </a:t>
            </a:r>
            <a:r>
              <a:rPr lang="en-US" sz="2400" b="1" dirty="0" smtClean="0"/>
              <a:t>pain with </a:t>
            </a:r>
            <a:r>
              <a:rPr lang="en-US" sz="2400" b="1" dirty="0">
                <a:solidFill>
                  <a:srgbClr val="FF0000"/>
                </a:solidFill>
              </a:rPr>
              <a:t>prednisone</a:t>
            </a:r>
            <a:r>
              <a:rPr lang="en-US" sz="2400" b="1" dirty="0"/>
              <a:t> should not be </a:t>
            </a:r>
            <a:r>
              <a:rPr lang="en-US" sz="2400" b="1" dirty="0">
                <a:solidFill>
                  <a:srgbClr val="FF0000"/>
                </a:solidFill>
              </a:rPr>
              <a:t>ignored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According to a </a:t>
            </a:r>
            <a:r>
              <a:rPr lang="en-US" sz="2400" b="1" dirty="0">
                <a:solidFill>
                  <a:srgbClr val="FF0000"/>
                </a:solidFill>
              </a:rPr>
              <a:t>recent Cochrane review </a:t>
            </a:r>
            <a:r>
              <a:rPr lang="en-US" sz="2400" b="1" dirty="0" smtClean="0"/>
              <a:t>of immunotherapy </a:t>
            </a:r>
            <a:r>
              <a:rPr lang="en-US" sz="2400" b="1" dirty="0"/>
              <a:t>for diabetic </a:t>
            </a:r>
            <a:r>
              <a:rPr lang="en-US" sz="2400" b="1" dirty="0" err="1"/>
              <a:t>amyotrophy</a:t>
            </a:r>
            <a:r>
              <a:rPr lang="en-US" sz="2400" b="1" dirty="0"/>
              <a:t> (DA) only one </a:t>
            </a:r>
            <a:r>
              <a:rPr lang="en-US" sz="2400" b="1" dirty="0">
                <a:solidFill>
                  <a:srgbClr val="00B0F0"/>
                </a:solidFill>
              </a:rPr>
              <a:t>completed controlled </a:t>
            </a:r>
            <a:r>
              <a:rPr lang="en-US" sz="2400" b="1" dirty="0"/>
              <a:t>trial </a:t>
            </a:r>
            <a:r>
              <a:rPr lang="en-US" sz="2400" b="1" dirty="0" smtClean="0"/>
              <a:t>using </a:t>
            </a:r>
            <a:r>
              <a:rPr lang="en-US" sz="2400" b="1" dirty="0" smtClean="0">
                <a:solidFill>
                  <a:srgbClr val="00B0F0"/>
                </a:solidFill>
              </a:rPr>
              <a:t>IV </a:t>
            </a:r>
            <a:r>
              <a:rPr lang="en-US" sz="2400" b="1" dirty="0" err="1">
                <a:solidFill>
                  <a:srgbClr val="00B0F0"/>
                </a:solidFill>
              </a:rPr>
              <a:t>methyprednisolone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/>
              <a:t>in DA was found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513" y="1179442"/>
            <a:ext cx="9781830" cy="5526157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High</a:t>
            </a:r>
            <a:r>
              <a:rPr lang="en-US" sz="2000" b="1" dirty="0"/>
              <a:t> doses of </a:t>
            </a:r>
            <a:r>
              <a:rPr lang="en-US" sz="2000" b="1" dirty="0">
                <a:solidFill>
                  <a:srgbClr val="FF0000"/>
                </a:solidFill>
              </a:rPr>
              <a:t>corticosteroids </a:t>
            </a:r>
            <a:r>
              <a:rPr lang="en-US" sz="2000" b="1" dirty="0"/>
              <a:t>may lead </a:t>
            </a:r>
            <a:r>
              <a:rPr lang="en-US" sz="2000" b="1" dirty="0" smtClean="0"/>
              <a:t>to </a:t>
            </a:r>
            <a:r>
              <a:rPr lang="en-US" sz="2000" b="1" dirty="0" smtClean="0">
                <a:solidFill>
                  <a:srgbClr val="FF0000"/>
                </a:solidFill>
              </a:rPr>
              <a:t>improvement</a:t>
            </a:r>
            <a:r>
              <a:rPr lang="en-US" sz="2000" b="1" dirty="0" smtClean="0"/>
              <a:t>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severe pain</a:t>
            </a:r>
            <a:r>
              <a:rPr lang="en-US" sz="2000" b="1" dirty="0"/>
              <a:t> in </a:t>
            </a:r>
            <a:r>
              <a:rPr lang="en-US" sz="2000" b="1" dirty="0">
                <a:solidFill>
                  <a:srgbClr val="FF0000"/>
                </a:solidFill>
              </a:rPr>
              <a:t>some</a:t>
            </a:r>
            <a:r>
              <a:rPr lang="en-US" sz="2000" b="1" dirty="0"/>
              <a:t> patients with DLSRP, and this may be </a:t>
            </a:r>
            <a:r>
              <a:rPr lang="en-US" sz="2000" b="1" dirty="0" smtClean="0"/>
              <a:t>analogous to </a:t>
            </a:r>
            <a:r>
              <a:rPr lang="en-US" sz="2000" b="1" dirty="0"/>
              <a:t>the improvement of neuropathic pain in patients who are believed to have </a:t>
            </a:r>
            <a:r>
              <a:rPr lang="en-US" sz="2000" b="1" dirty="0" smtClean="0">
                <a:solidFill>
                  <a:srgbClr val="FF0000"/>
                </a:solidFill>
              </a:rPr>
              <a:t>reflex sympathetic </a:t>
            </a:r>
            <a:r>
              <a:rPr lang="en-US" sz="2000" b="1" dirty="0">
                <a:solidFill>
                  <a:srgbClr val="FF0000"/>
                </a:solidFill>
              </a:rPr>
              <a:t>dystrophy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Perhaps </a:t>
            </a:r>
            <a:r>
              <a:rPr lang="en-US" sz="2000" b="1" dirty="0">
                <a:solidFill>
                  <a:srgbClr val="FF0000"/>
                </a:solidFill>
              </a:rPr>
              <a:t>breaking</a:t>
            </a:r>
            <a:r>
              <a:rPr lang="en-US" sz="2000" b="1" dirty="0"/>
              <a:t> the pain syndrome in this </a:t>
            </a:r>
            <a:r>
              <a:rPr lang="en-US" sz="2000" b="1" dirty="0" smtClean="0"/>
              <a:t>manner may </a:t>
            </a:r>
            <a:r>
              <a:rPr lang="en-US" sz="2000" b="1" dirty="0"/>
              <a:t>subsequently </a:t>
            </a:r>
            <a:r>
              <a:rPr lang="en-US" sz="2000" b="1" dirty="0">
                <a:solidFill>
                  <a:srgbClr val="FF0000"/>
                </a:solidFill>
              </a:rPr>
              <a:t>allow</a:t>
            </a:r>
            <a:r>
              <a:rPr lang="en-US" sz="2000" b="1" dirty="0"/>
              <a:t> patients to begin moving their weak extremities easier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Presently, there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no convincing evidence </a:t>
            </a:r>
            <a:r>
              <a:rPr lang="en-US" sz="2000" b="1" dirty="0"/>
              <a:t>from randomized trial to support any </a:t>
            </a:r>
            <a:r>
              <a:rPr lang="en-US" sz="2000" b="1" dirty="0" smtClean="0"/>
              <a:t>recommendation on </a:t>
            </a:r>
            <a:r>
              <a:rPr lang="en-US" sz="2000" b="1" dirty="0"/>
              <a:t>the use of </a:t>
            </a:r>
            <a:r>
              <a:rPr lang="en-US" sz="2000" b="1" dirty="0">
                <a:solidFill>
                  <a:srgbClr val="FF0000"/>
                </a:solidFill>
              </a:rPr>
              <a:t>any immunotherapy </a:t>
            </a:r>
            <a:r>
              <a:rPr lang="en-US" sz="2000" b="1" dirty="0"/>
              <a:t>treatment in DLSRP.</a:t>
            </a:r>
          </a:p>
        </p:txBody>
      </p:sp>
    </p:spTree>
    <p:extLst>
      <p:ext uri="{BB962C8B-B14F-4D97-AF65-F5344CB8AC3E}">
        <p14:creationId xmlns:p14="http://schemas.microsoft.com/office/powerpoint/2010/main" val="10368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947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34" y="1018903"/>
            <a:ext cx="10149840" cy="5656217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sz="2000" b="1" dirty="0"/>
              <a:t>This reduction secondarily </a:t>
            </a:r>
            <a:r>
              <a:rPr lang="en-US" sz="2000" b="1" dirty="0">
                <a:solidFill>
                  <a:srgbClr val="FF0000"/>
                </a:solidFill>
              </a:rPr>
              <a:t>impairs</a:t>
            </a:r>
            <a:r>
              <a:rPr lang="en-US" sz="2000" b="1" dirty="0"/>
              <a:t> the function of membrane-bound </a:t>
            </a:r>
            <a:r>
              <a:rPr lang="en-US" sz="2000" b="1" dirty="0" smtClean="0">
                <a:solidFill>
                  <a:srgbClr val="FF0000"/>
                </a:solidFill>
              </a:rPr>
              <a:t>sodium/potassium ATPase</a:t>
            </a:r>
            <a:r>
              <a:rPr lang="en-US" sz="2000" b="1" dirty="0"/>
              <a:t>, which can cause </a:t>
            </a:r>
            <a:r>
              <a:rPr lang="en-US" sz="2000" b="1" dirty="0" err="1"/>
              <a:t>axoglial</a:t>
            </a:r>
            <a:r>
              <a:rPr lang="en-US" sz="2000" b="1" dirty="0"/>
              <a:t> changes and alterations of </a:t>
            </a:r>
            <a:r>
              <a:rPr lang="en-US" sz="2000" b="1" dirty="0" smtClean="0"/>
              <a:t>conduction </a:t>
            </a:r>
            <a:r>
              <a:rPr lang="en-US" sz="2000" b="1" dirty="0" smtClean="0">
                <a:solidFill>
                  <a:srgbClr val="FF0000"/>
                </a:solidFill>
              </a:rPr>
              <a:t>velocity</a:t>
            </a:r>
            <a:r>
              <a:rPr lang="en-US" sz="20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However, in nerves from diabetic patients, </a:t>
            </a:r>
            <a:r>
              <a:rPr lang="en-US" sz="2000" b="1" dirty="0" err="1">
                <a:solidFill>
                  <a:srgbClr val="FF0000"/>
                </a:solidFill>
              </a:rPr>
              <a:t>endoneurial</a:t>
            </a:r>
            <a:r>
              <a:rPr lang="en-US" sz="2000" b="1" dirty="0"/>
              <a:t> </a:t>
            </a:r>
            <a:r>
              <a:rPr lang="en-US" sz="2000" b="1" dirty="0" err="1"/>
              <a:t>myoinositol</a:t>
            </a:r>
            <a:r>
              <a:rPr lang="en-US" sz="2000" b="1" dirty="0"/>
              <a:t> </a:t>
            </a:r>
            <a:r>
              <a:rPr lang="en-US" sz="2000" b="1" dirty="0" smtClean="0"/>
              <a:t>was </a:t>
            </a:r>
            <a:r>
              <a:rPr lang="en-US" sz="2000" b="1" dirty="0" smtClean="0">
                <a:solidFill>
                  <a:srgbClr val="FF0000"/>
                </a:solidFill>
              </a:rPr>
              <a:t>not</a:t>
            </a:r>
            <a:r>
              <a:rPr lang="en-US" sz="2000" b="1" dirty="0" smtClean="0"/>
              <a:t> </a:t>
            </a:r>
            <a:r>
              <a:rPr lang="en-US" sz="2000" b="1" dirty="0"/>
              <a:t>decreased </a:t>
            </a:r>
            <a:endParaRPr lang="en-US" sz="2000" b="1" dirty="0" smtClean="0"/>
          </a:p>
          <a:p>
            <a:pPr>
              <a:lnSpc>
                <a:spcPct val="250000"/>
              </a:lnSpc>
            </a:pPr>
            <a:r>
              <a:rPr lang="en-US" sz="2000" b="1" dirty="0" smtClean="0"/>
              <a:t>in </a:t>
            </a:r>
            <a:r>
              <a:rPr lang="en-US" sz="2000" b="1" dirty="0"/>
              <a:t>2 clinical trials, there was </a:t>
            </a:r>
            <a:r>
              <a:rPr lang="en-US" sz="2000" b="1" dirty="0">
                <a:solidFill>
                  <a:srgbClr val="FF0000"/>
                </a:solidFill>
              </a:rPr>
              <a:t>no benefit </a:t>
            </a:r>
            <a:r>
              <a:rPr lang="en-US" sz="2000" b="1" dirty="0"/>
              <a:t>to patients from </a:t>
            </a:r>
            <a:r>
              <a:rPr lang="en-US" sz="2000" b="1" dirty="0" err="1" smtClean="0"/>
              <a:t>myoinositol</a:t>
            </a:r>
            <a:r>
              <a:rPr lang="en-US" sz="2000" b="1" dirty="0" smtClean="0"/>
              <a:t> supplementation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4" y="1258957"/>
            <a:ext cx="10444438" cy="539363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We believe one should be </a:t>
            </a:r>
            <a:r>
              <a:rPr lang="en-US" sz="2800" b="1" dirty="0">
                <a:solidFill>
                  <a:srgbClr val="00B0F0"/>
                </a:solidFill>
              </a:rPr>
              <a:t>cautious</a:t>
            </a:r>
            <a:r>
              <a:rPr lang="en-US" sz="2800" b="1" dirty="0"/>
              <a:t> about jumping to the conclusion that </a:t>
            </a:r>
            <a:r>
              <a:rPr lang="en-US" sz="2800" b="1" dirty="0" smtClean="0"/>
              <a:t>finding mild </a:t>
            </a:r>
            <a:r>
              <a:rPr lang="en-US" sz="2800" b="1" dirty="0">
                <a:solidFill>
                  <a:srgbClr val="FF0000"/>
                </a:solidFill>
              </a:rPr>
              <a:t>perivascular inflammation </a:t>
            </a:r>
            <a:r>
              <a:rPr lang="en-US" sz="2800" b="1" dirty="0"/>
              <a:t>on </a:t>
            </a:r>
            <a:r>
              <a:rPr lang="en-US" sz="2800" b="1" dirty="0">
                <a:solidFill>
                  <a:srgbClr val="FF0000"/>
                </a:solidFill>
              </a:rPr>
              <a:t>biopsy</a:t>
            </a:r>
            <a:r>
              <a:rPr lang="en-US" sz="2800" b="1" dirty="0"/>
              <a:t>, or </a:t>
            </a:r>
            <a:r>
              <a:rPr lang="en-US" sz="2800" b="1" dirty="0">
                <a:solidFill>
                  <a:srgbClr val="FF0000"/>
                </a:solidFill>
              </a:rPr>
              <a:t>demyelination</a:t>
            </a:r>
            <a:r>
              <a:rPr lang="en-US" sz="2800" b="1" dirty="0"/>
              <a:t> features on either </a:t>
            </a:r>
            <a:r>
              <a:rPr lang="en-US" sz="2800" b="1" dirty="0" smtClean="0"/>
              <a:t>electrophysiology or </a:t>
            </a:r>
            <a:r>
              <a:rPr lang="en-US" sz="2800" b="1" dirty="0"/>
              <a:t>pathology suggest that DLSRP is a disease that is </a:t>
            </a:r>
            <a:r>
              <a:rPr lang="en-US" sz="2800" b="1" dirty="0" smtClean="0">
                <a:solidFill>
                  <a:srgbClr val="FF0000"/>
                </a:solidFill>
              </a:rPr>
              <a:t>primarily immune-mediated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will respond </a:t>
            </a:r>
            <a:r>
              <a:rPr lang="en-US" sz="2800" b="1" dirty="0"/>
              <a:t>to </a:t>
            </a:r>
            <a:r>
              <a:rPr lang="en-US" sz="2800" b="1" dirty="0" err="1"/>
              <a:t>immunomodulating</a:t>
            </a:r>
            <a:r>
              <a:rPr lang="en-US" sz="2800" b="1" dirty="0"/>
              <a:t> therapy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7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45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57" y="967409"/>
            <a:ext cx="10734260" cy="5685182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/>
              <a:t>We </a:t>
            </a:r>
            <a:r>
              <a:rPr lang="en-US" sz="2000" b="1" dirty="0" smtClean="0">
                <a:solidFill>
                  <a:srgbClr val="00B0F0"/>
                </a:solidFill>
              </a:rPr>
              <a:t>cautioned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previously</a:t>
            </a:r>
            <a:r>
              <a:rPr lang="en-US" sz="2000" b="1" dirty="0" smtClean="0"/>
              <a:t> </a:t>
            </a:r>
            <a:r>
              <a:rPr lang="en-US" sz="2000" b="1" dirty="0"/>
              <a:t>about the danger of heavily relying on </a:t>
            </a:r>
            <a:r>
              <a:rPr lang="en-US" sz="2000" b="1" dirty="0" err="1">
                <a:solidFill>
                  <a:srgbClr val="FF0000"/>
                </a:solidFill>
              </a:rPr>
              <a:t>electrophysiologic</a:t>
            </a:r>
            <a:r>
              <a:rPr lang="en-US" sz="2000" b="1" dirty="0"/>
              <a:t> evidence </a:t>
            </a:r>
            <a:r>
              <a:rPr lang="en-US" sz="2000" b="1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demyelination</a:t>
            </a:r>
            <a:r>
              <a:rPr lang="en-US" sz="2000" b="1" dirty="0" smtClean="0"/>
              <a:t> </a:t>
            </a:r>
            <a:r>
              <a:rPr lang="en-US" sz="2000" b="1" dirty="0"/>
              <a:t>on nerve conduction studies (NCS) of diabetic patients, as </a:t>
            </a:r>
            <a:r>
              <a:rPr lang="en-US" sz="2000" b="1" dirty="0" smtClean="0"/>
              <a:t>some will </a:t>
            </a:r>
            <a:r>
              <a:rPr lang="en-US" sz="2000" b="1" dirty="0"/>
              <a:t>fulfill research </a:t>
            </a:r>
            <a:r>
              <a:rPr lang="en-US" sz="2000" b="1" dirty="0" err="1"/>
              <a:t>electrophysiologic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criteria</a:t>
            </a:r>
            <a:r>
              <a:rPr lang="en-US" sz="2000" b="1" dirty="0"/>
              <a:t> for </a:t>
            </a:r>
            <a:r>
              <a:rPr lang="en-US" sz="2000" b="1" dirty="0">
                <a:solidFill>
                  <a:srgbClr val="FF0000"/>
                </a:solidFill>
              </a:rPr>
              <a:t>CIDP</a:t>
            </a:r>
            <a:r>
              <a:rPr lang="en-US" sz="2000" b="1" dirty="0"/>
              <a:t> even though the </a:t>
            </a:r>
            <a:r>
              <a:rPr lang="en-US" sz="2000" b="1" dirty="0" err="1" smtClean="0">
                <a:solidFill>
                  <a:srgbClr val="FF0000"/>
                </a:solidFill>
              </a:rPr>
              <a:t>clinica</a:t>
            </a:r>
            <a:r>
              <a:rPr lang="en-US" sz="2000" b="1" dirty="0" smtClean="0"/>
              <a:t> pattern </a:t>
            </a:r>
            <a:r>
              <a:rPr lang="en-US" sz="2000" b="1" dirty="0"/>
              <a:t>does not correspond to CIDP, but actually is that of </a:t>
            </a:r>
            <a:r>
              <a:rPr lang="en-US" sz="2000" b="1" dirty="0">
                <a:solidFill>
                  <a:srgbClr val="FF0000"/>
                </a:solidFill>
              </a:rPr>
              <a:t>DLSRP</a:t>
            </a:r>
            <a:r>
              <a:rPr lang="en-US" sz="20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Similar </a:t>
            </a:r>
            <a:r>
              <a:rPr lang="en-US" sz="2000" b="1" dirty="0" smtClean="0">
                <a:solidFill>
                  <a:srgbClr val="FF0000"/>
                </a:solidFill>
              </a:rPr>
              <a:t>caution </a:t>
            </a:r>
            <a:r>
              <a:rPr lang="en-US" sz="2000" b="1" dirty="0" smtClean="0"/>
              <a:t>should </a:t>
            </a:r>
            <a:r>
              <a:rPr lang="en-US" sz="2000" b="1" dirty="0"/>
              <a:t>be used with data from nerve </a:t>
            </a:r>
            <a:r>
              <a:rPr lang="en-US" sz="2000" b="1" dirty="0">
                <a:solidFill>
                  <a:srgbClr val="FF0000"/>
                </a:solidFill>
              </a:rPr>
              <a:t>biopsies</a:t>
            </a:r>
            <a:r>
              <a:rPr lang="en-US" sz="2000" b="1" dirty="0"/>
              <a:t> of patients with DLSRP in </a:t>
            </a:r>
            <a:r>
              <a:rPr lang="en-US" sz="2000" b="1" dirty="0" smtClean="0"/>
              <a:t>concluding these </a:t>
            </a:r>
            <a:r>
              <a:rPr lang="en-US" sz="2000" b="1" dirty="0"/>
              <a:t>patients have either </a:t>
            </a:r>
            <a:r>
              <a:rPr lang="en-US" sz="2000" b="1" dirty="0" err="1">
                <a:solidFill>
                  <a:srgbClr val="FF0000"/>
                </a:solidFill>
              </a:rPr>
              <a:t>vasculitis</a:t>
            </a:r>
            <a:r>
              <a:rPr lang="en-US" sz="2000" b="1" dirty="0"/>
              <a:t> or a demyelinating neuropathy.</a:t>
            </a:r>
          </a:p>
        </p:txBody>
      </p:sp>
    </p:spTree>
    <p:extLst>
      <p:ext uri="{BB962C8B-B14F-4D97-AF65-F5344CB8AC3E}">
        <p14:creationId xmlns:p14="http://schemas.microsoft.com/office/powerpoint/2010/main" val="6930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7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285461"/>
            <a:ext cx="10749238" cy="54333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</a:t>
            </a:r>
            <a:r>
              <a:rPr lang="en-US" sz="2400" b="1" dirty="0">
                <a:solidFill>
                  <a:srgbClr val="00B0F0"/>
                </a:solidFill>
              </a:rPr>
              <a:t>routine</a:t>
            </a:r>
            <a:r>
              <a:rPr lang="en-US" sz="2400" b="1" dirty="0"/>
              <a:t> </a:t>
            </a:r>
            <a:r>
              <a:rPr lang="en-US" sz="2400" b="1" dirty="0" smtClean="0"/>
              <a:t>clinical practice</a:t>
            </a:r>
            <a:r>
              <a:rPr lang="en-US" sz="2400" b="1" dirty="0"/>
              <a:t>, we </a:t>
            </a:r>
            <a:r>
              <a:rPr lang="en-US" sz="2400" b="1" dirty="0">
                <a:solidFill>
                  <a:srgbClr val="FF0000"/>
                </a:solidFill>
              </a:rPr>
              <a:t>do not recommend </a:t>
            </a:r>
            <a:r>
              <a:rPr lang="en-US" sz="2400" b="1" dirty="0"/>
              <a:t>either nerve </a:t>
            </a:r>
            <a:r>
              <a:rPr lang="en-US" sz="2400" b="1" dirty="0">
                <a:solidFill>
                  <a:srgbClr val="FF0000"/>
                </a:solidFill>
              </a:rPr>
              <a:t>biopsy</a:t>
            </a:r>
            <a:r>
              <a:rPr lang="en-US" sz="2400" b="1" dirty="0"/>
              <a:t> or </a:t>
            </a:r>
            <a:r>
              <a:rPr lang="en-US" sz="2400" b="1" dirty="0" err="1">
                <a:solidFill>
                  <a:srgbClr val="FF0000"/>
                </a:solidFill>
              </a:rPr>
              <a:t>immunomodulating</a:t>
            </a:r>
            <a:r>
              <a:rPr lang="en-US" sz="2400" b="1" dirty="0"/>
              <a:t> therapy </a:t>
            </a:r>
            <a:r>
              <a:rPr lang="en-US" sz="2400" b="1" dirty="0" smtClean="0"/>
              <a:t>in patients </a:t>
            </a:r>
            <a:r>
              <a:rPr lang="en-US" sz="2400" b="1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typical DLSRP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Finally, we would also </a:t>
            </a:r>
            <a:r>
              <a:rPr lang="en-US" sz="2400" b="1" dirty="0">
                <a:solidFill>
                  <a:srgbClr val="FF0000"/>
                </a:solidFill>
              </a:rPr>
              <a:t>caution</a:t>
            </a:r>
            <a:r>
              <a:rPr lang="en-US" sz="2400" b="1" dirty="0"/>
              <a:t> clinicians about </a:t>
            </a:r>
            <a:r>
              <a:rPr lang="en-US" sz="2400" b="1" dirty="0" smtClean="0"/>
              <a:t>splitting patients </a:t>
            </a:r>
            <a:r>
              <a:rPr lang="en-US" sz="2400" b="1" dirty="0"/>
              <a:t>with otherwise typical DLSRP because of </a:t>
            </a:r>
            <a:r>
              <a:rPr lang="en-US" sz="2400" b="1" dirty="0">
                <a:solidFill>
                  <a:srgbClr val="FF0000"/>
                </a:solidFill>
              </a:rPr>
              <a:t>nerve root enhancement </a:t>
            </a:r>
            <a:r>
              <a:rPr lang="en-US" sz="2400" b="1" dirty="0" smtClean="0"/>
              <a:t>on lumbar </a:t>
            </a:r>
            <a:r>
              <a:rPr lang="en-US" sz="2400" b="1" dirty="0">
                <a:solidFill>
                  <a:srgbClr val="FF0000"/>
                </a:solidFill>
              </a:rPr>
              <a:t>MRI </a:t>
            </a:r>
            <a:r>
              <a:rPr lang="en-US" sz="2400" b="1" dirty="0" smtClean="0"/>
              <a:t>scan. If </a:t>
            </a:r>
            <a:r>
              <a:rPr lang="en-US" sz="2400" b="1" dirty="0"/>
              <a:t>other etiologies are excluded by CSF analysis, the </a:t>
            </a:r>
            <a:r>
              <a:rPr lang="en-US" sz="2400" b="1" dirty="0" smtClean="0"/>
              <a:t>mere finding </a:t>
            </a:r>
            <a:r>
              <a:rPr lang="en-US" sz="2400" b="1" dirty="0"/>
              <a:t>of root enhancement on MRI in DLSRP </a:t>
            </a:r>
            <a:r>
              <a:rPr lang="en-US" sz="2400" b="1" dirty="0">
                <a:solidFill>
                  <a:srgbClr val="FF0000"/>
                </a:solidFill>
              </a:rPr>
              <a:t>should not </a:t>
            </a:r>
            <a:r>
              <a:rPr lang="en-US" sz="2400" b="1" dirty="0"/>
              <a:t>necessarily lead to </a:t>
            </a:r>
            <a:r>
              <a:rPr lang="en-US" sz="2400" b="1" dirty="0" smtClean="0"/>
              <a:t>the initiation </a:t>
            </a:r>
            <a:r>
              <a:rPr lang="en-US" sz="2400" b="1" dirty="0"/>
              <a:t>of </a:t>
            </a:r>
            <a:r>
              <a:rPr lang="en-US" sz="2400" b="1" dirty="0" err="1">
                <a:solidFill>
                  <a:srgbClr val="FF0000"/>
                </a:solidFill>
              </a:rPr>
              <a:t>immunomodulating</a:t>
            </a:r>
            <a:r>
              <a:rPr lang="en-US" sz="2400" b="1" dirty="0">
                <a:solidFill>
                  <a:srgbClr val="FF0000"/>
                </a:solidFill>
              </a:rPr>
              <a:t> therapy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DLSRP caveats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2" t="14023" r="21348" b="6811"/>
          <a:stretch/>
        </p:blipFill>
        <p:spPr>
          <a:xfrm>
            <a:off x="0" y="-537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Cervical </a:t>
            </a:r>
            <a:r>
              <a:rPr lang="en-US" b="1" dirty="0" smtClean="0"/>
              <a:t>brachial </a:t>
            </a:r>
            <a:r>
              <a:rPr lang="en-US" b="1" dirty="0" err="1" smtClean="0"/>
              <a:t>radiculoplexopathy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36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51721"/>
            <a:ext cx="9675812" cy="52478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Cervical</a:t>
            </a:r>
            <a:r>
              <a:rPr lang="en-US" sz="2400" b="1" dirty="0"/>
              <a:t> brachial </a:t>
            </a:r>
            <a:r>
              <a:rPr lang="en-US" sz="2400" b="1" dirty="0" err="1"/>
              <a:t>radiculoplexopathy</a:t>
            </a:r>
            <a:r>
              <a:rPr lang="en-US" sz="2400" b="1" dirty="0"/>
              <a:t> Although cervical/brachial plexus </a:t>
            </a:r>
            <a:r>
              <a:rPr lang="en-US" sz="2400" b="1" dirty="0" smtClean="0"/>
              <a:t>involvement is </a:t>
            </a:r>
            <a:r>
              <a:rPr lang="en-US" sz="2400" b="1" dirty="0">
                <a:solidFill>
                  <a:srgbClr val="FF0000"/>
                </a:solidFill>
              </a:rPr>
              <a:t>uncommon</a:t>
            </a:r>
            <a:r>
              <a:rPr lang="en-US" sz="2400" b="1" dirty="0"/>
              <a:t>, it does occur</a:t>
            </a:r>
            <a:r>
              <a:rPr lang="en-US" sz="2400" b="1" dirty="0" smtClean="0"/>
              <a:t>. In </a:t>
            </a:r>
            <a:r>
              <a:rPr lang="en-US" sz="2400" b="1" dirty="0"/>
              <a:t>the classic early </a:t>
            </a:r>
            <a:r>
              <a:rPr lang="en-US" sz="2400" b="1" dirty="0">
                <a:solidFill>
                  <a:srgbClr val="FF0000"/>
                </a:solidFill>
              </a:rPr>
              <a:t>Mayo Clinic </a:t>
            </a:r>
            <a:r>
              <a:rPr lang="en-US" sz="2400" b="1" dirty="0"/>
              <a:t>series of “</a:t>
            </a:r>
            <a:r>
              <a:rPr lang="en-US" sz="2400" b="1" dirty="0" err="1" smtClean="0"/>
              <a:t>diabetic</a:t>
            </a:r>
            <a:r>
              <a:rPr lang="en-US" sz="2400" b="1" dirty="0" err="1"/>
              <a:t>polyradiculopathy</a:t>
            </a:r>
            <a:r>
              <a:rPr lang="en-US" sz="2400" b="1" dirty="0"/>
              <a:t>” reported by </a:t>
            </a:r>
            <a:r>
              <a:rPr lang="en-US" sz="2400" b="1" dirty="0" err="1"/>
              <a:t>Bastron</a:t>
            </a:r>
            <a:r>
              <a:rPr lang="en-US" sz="2400" b="1" dirty="0"/>
              <a:t> and </a:t>
            </a:r>
            <a:r>
              <a:rPr lang="en-US" sz="2400" b="1" dirty="0" smtClean="0"/>
              <a:t>Thomas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1981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105</a:t>
            </a:r>
            <a:r>
              <a:rPr lang="en-US" sz="2400" b="1" dirty="0"/>
              <a:t> patients, </a:t>
            </a:r>
            <a:r>
              <a:rPr lang="en-US" sz="2400" b="1" dirty="0">
                <a:solidFill>
                  <a:srgbClr val="FF0000"/>
                </a:solidFill>
              </a:rPr>
              <a:t>81</a:t>
            </a:r>
            <a:r>
              <a:rPr lang="en-US" sz="2400" b="1" dirty="0"/>
              <a:t> </a:t>
            </a:r>
            <a:r>
              <a:rPr lang="en-US" sz="2400" b="1" dirty="0" smtClean="0"/>
              <a:t>had </a:t>
            </a:r>
            <a:r>
              <a:rPr lang="en-US" sz="2400" b="1" dirty="0" smtClean="0">
                <a:solidFill>
                  <a:srgbClr val="FF0000"/>
                </a:solidFill>
              </a:rPr>
              <a:t>lower</a:t>
            </a:r>
            <a:r>
              <a:rPr lang="en-US" sz="2400" b="1" dirty="0" smtClean="0"/>
              <a:t> </a:t>
            </a:r>
            <a:r>
              <a:rPr lang="en-US" sz="2400" b="1" dirty="0"/>
              <a:t>extremity involvement, </a:t>
            </a:r>
            <a:r>
              <a:rPr lang="en-US" sz="2400" b="1" dirty="0">
                <a:solidFill>
                  <a:srgbClr val="FF0000"/>
                </a:solidFill>
              </a:rPr>
              <a:t>15</a:t>
            </a:r>
            <a:r>
              <a:rPr lang="en-US" sz="2400" b="1" dirty="0"/>
              <a:t> had </a:t>
            </a:r>
            <a:r>
              <a:rPr lang="en-US" sz="2400" b="1" dirty="0">
                <a:solidFill>
                  <a:srgbClr val="FF0000"/>
                </a:solidFill>
              </a:rPr>
              <a:t>upper</a:t>
            </a:r>
            <a:r>
              <a:rPr lang="en-US" sz="2400" b="1" dirty="0"/>
              <a:t> extremity involvement, and </a:t>
            </a:r>
            <a:r>
              <a:rPr lang="en-US" sz="2400" b="1" dirty="0">
                <a:solidFill>
                  <a:srgbClr val="FF0000"/>
                </a:solidFill>
              </a:rPr>
              <a:t>12</a:t>
            </a:r>
            <a:r>
              <a:rPr lang="en-US" sz="2400" b="1" dirty="0"/>
              <a:t> </a:t>
            </a:r>
            <a:r>
              <a:rPr lang="en-US" sz="2400" b="1" dirty="0" smtClean="0"/>
              <a:t>had </a:t>
            </a:r>
            <a:r>
              <a:rPr lang="en-US" sz="2400" b="1" dirty="0" smtClean="0">
                <a:solidFill>
                  <a:srgbClr val="FF0000"/>
                </a:solidFill>
              </a:rPr>
              <a:t>thoracic/abdominal</a:t>
            </a:r>
            <a:r>
              <a:rPr lang="en-US" sz="2400" b="1" dirty="0" smtClean="0"/>
              <a:t> </a:t>
            </a:r>
            <a:r>
              <a:rPr lang="en-US" sz="2400" b="1" dirty="0"/>
              <a:t>involvement.</a:t>
            </a:r>
          </a:p>
        </p:txBody>
      </p:sp>
    </p:spTree>
    <p:extLst>
      <p:ext uri="{BB962C8B-B14F-4D97-AF65-F5344CB8AC3E}">
        <p14:creationId xmlns:p14="http://schemas.microsoft.com/office/powerpoint/2010/main" val="11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035" y="1033670"/>
            <a:ext cx="10363200" cy="56586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Obviously, a </a:t>
            </a:r>
            <a:r>
              <a:rPr lang="en-US" sz="2400" b="1" dirty="0">
                <a:solidFill>
                  <a:srgbClr val="FF0000"/>
                </a:solidFill>
              </a:rPr>
              <a:t>few</a:t>
            </a:r>
            <a:r>
              <a:rPr lang="en-US" sz="2400" b="1" dirty="0"/>
              <a:t> patients had involvement of </a:t>
            </a:r>
            <a:r>
              <a:rPr lang="en-US" sz="2400" b="1" dirty="0" smtClean="0">
                <a:solidFill>
                  <a:srgbClr val="FF0000"/>
                </a:solidFill>
              </a:rPr>
              <a:t>more</a:t>
            </a:r>
            <a:r>
              <a:rPr lang="en-US" sz="2400" b="1" dirty="0" smtClean="0"/>
              <a:t> than </a:t>
            </a:r>
            <a:r>
              <a:rPr lang="en-US" sz="2400" b="1" dirty="0">
                <a:solidFill>
                  <a:srgbClr val="FF0000"/>
                </a:solidFill>
              </a:rPr>
              <a:t>one </a:t>
            </a:r>
            <a:r>
              <a:rPr lang="en-US" sz="2400" b="1" dirty="0"/>
              <a:t>region. As mentioned previously, in the Mayo Clinic series of Pascoe </a:t>
            </a:r>
            <a:r>
              <a:rPr lang="en-US" sz="2400" b="1" dirty="0" smtClean="0"/>
              <a:t>and colleagues,</a:t>
            </a:r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r>
              <a:rPr lang="en-US" sz="2400" b="1" dirty="0" smtClean="0"/>
              <a:t> </a:t>
            </a:r>
            <a:r>
              <a:rPr lang="en-US" sz="2400" b="1" dirty="0"/>
              <a:t>all </a:t>
            </a:r>
            <a:r>
              <a:rPr lang="en-US" sz="2400" b="1" dirty="0">
                <a:solidFill>
                  <a:srgbClr val="FF0000"/>
                </a:solidFill>
              </a:rPr>
              <a:t>44</a:t>
            </a:r>
            <a:r>
              <a:rPr lang="en-US" sz="2400" b="1" dirty="0"/>
              <a:t> patients had (by definition) </a:t>
            </a:r>
            <a:r>
              <a:rPr lang="en-US" sz="2400" b="1" dirty="0">
                <a:solidFill>
                  <a:srgbClr val="FF0000"/>
                </a:solidFill>
              </a:rPr>
              <a:t>leg </a:t>
            </a:r>
            <a:r>
              <a:rPr lang="en-US" sz="2400" b="1" dirty="0"/>
              <a:t>weakness, and </a:t>
            </a:r>
            <a:r>
              <a:rPr lang="en-US" sz="2400" b="1" dirty="0">
                <a:solidFill>
                  <a:srgbClr val="FF0000"/>
                </a:solidFill>
              </a:rPr>
              <a:t>12</a:t>
            </a:r>
            <a:r>
              <a:rPr lang="en-US" sz="2400" b="1" dirty="0"/>
              <a:t> of these </a:t>
            </a:r>
            <a:r>
              <a:rPr lang="en-US" sz="2400" b="1" dirty="0" smtClean="0"/>
              <a:t>also ad </a:t>
            </a:r>
            <a:r>
              <a:rPr lang="en-US" sz="2400" b="1" dirty="0" smtClean="0">
                <a:solidFill>
                  <a:srgbClr val="FF0000"/>
                </a:solidFill>
              </a:rPr>
              <a:t>arm</a:t>
            </a:r>
            <a:r>
              <a:rPr lang="en-US" sz="2400" b="1" dirty="0" smtClean="0"/>
              <a:t> weakness (</a:t>
            </a:r>
            <a:r>
              <a:rPr lang="en-US" sz="2400" b="1" dirty="0" smtClean="0">
                <a:solidFill>
                  <a:srgbClr val="FF0000"/>
                </a:solidFill>
              </a:rPr>
              <a:t>7 bilateral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/>
              <a:t> unilateral). Occasionally, patients with DLSRP develop </a:t>
            </a:r>
            <a:r>
              <a:rPr lang="en-US" sz="2400" b="1" dirty="0">
                <a:solidFill>
                  <a:srgbClr val="FF0000"/>
                </a:solidFill>
              </a:rPr>
              <a:t>arm pain </a:t>
            </a:r>
            <a:r>
              <a:rPr lang="en-US" sz="2400" b="1" dirty="0"/>
              <a:t>and weakness days to </a:t>
            </a:r>
            <a:r>
              <a:rPr lang="en-US" sz="2400" b="1" dirty="0">
                <a:solidFill>
                  <a:srgbClr val="FF0000"/>
                </a:solidFill>
              </a:rPr>
              <a:t>weeks after </a:t>
            </a:r>
            <a:r>
              <a:rPr lang="en-US" sz="2400" b="1" dirty="0"/>
              <a:t>the initial leg symptoms.</a:t>
            </a:r>
          </a:p>
        </p:txBody>
      </p:sp>
    </p:spTree>
    <p:extLst>
      <p:ext uri="{BB962C8B-B14F-4D97-AF65-F5344CB8AC3E}">
        <p14:creationId xmlns:p14="http://schemas.microsoft.com/office/powerpoint/2010/main" val="2762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7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6" y="1192696"/>
            <a:ext cx="10298664" cy="5486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arm involvement is usually </a:t>
            </a:r>
            <a:r>
              <a:rPr lang="en-US" sz="2800" b="1" dirty="0">
                <a:solidFill>
                  <a:srgbClr val="FF0000"/>
                </a:solidFill>
              </a:rPr>
              <a:t>proximal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distal</a:t>
            </a:r>
            <a:r>
              <a:rPr lang="en-US" sz="2800" b="1" dirty="0"/>
              <a:t>, similar to the pattern of </a:t>
            </a:r>
            <a:r>
              <a:rPr lang="en-US" sz="2800" b="1" dirty="0" smtClean="0"/>
              <a:t>weakness seen </a:t>
            </a:r>
            <a:r>
              <a:rPr lang="en-US" sz="2800" b="1" dirty="0"/>
              <a:t>in the legs. Interestingly, the arm symptoms can begin or continue to </a:t>
            </a:r>
            <a:r>
              <a:rPr lang="en-US" sz="2800" b="1" dirty="0" smtClean="0">
                <a:solidFill>
                  <a:srgbClr val="FF0000"/>
                </a:solidFill>
              </a:rPr>
              <a:t>progress after </a:t>
            </a: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leg</a:t>
            </a:r>
            <a:r>
              <a:rPr lang="en-US" sz="2800" b="1" dirty="0"/>
              <a:t> symptoms have plateaued or begun to </a:t>
            </a:r>
            <a:r>
              <a:rPr lang="en-US" sz="2800" b="1" dirty="0" smtClean="0"/>
              <a:t>improve. Thus</a:t>
            </a:r>
            <a:r>
              <a:rPr lang="en-US" sz="2800" b="1" dirty="0"/>
              <a:t>, whereas cervical/brachial root and plexus involvement</a:t>
            </a:r>
          </a:p>
        </p:txBody>
      </p:sp>
    </p:spTree>
    <p:extLst>
      <p:ext uri="{BB962C8B-B14F-4D97-AF65-F5344CB8AC3E}">
        <p14:creationId xmlns:p14="http://schemas.microsoft.com/office/powerpoint/2010/main" val="25057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017" y="821635"/>
            <a:ext cx="10561983" cy="58574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Thus, whereas </a:t>
            </a:r>
            <a:r>
              <a:rPr lang="en-US" sz="2400" b="1" dirty="0">
                <a:solidFill>
                  <a:srgbClr val="FF0000"/>
                </a:solidFill>
              </a:rPr>
              <a:t>cervical/brachial root </a:t>
            </a:r>
            <a:r>
              <a:rPr lang="en-US" sz="2400" b="1" dirty="0"/>
              <a:t>and plexus involvement has not been </a:t>
            </a:r>
            <a:r>
              <a:rPr lang="en-US" sz="2400" b="1" dirty="0" smtClean="0"/>
              <a:t>emphasized a </a:t>
            </a:r>
            <a:r>
              <a:rPr lang="en-US" sz="2400" b="1" dirty="0"/>
              <a:t>great deal in diabetic </a:t>
            </a:r>
            <a:r>
              <a:rPr lang="en-US" sz="2400" b="1" dirty="0" err="1"/>
              <a:t>radiculoplexopathy</a:t>
            </a:r>
            <a:r>
              <a:rPr lang="en-US" sz="2400" b="1" dirty="0"/>
              <a:t>, the clinician should be aware of </a:t>
            </a:r>
            <a:r>
              <a:rPr lang="en-US" sz="2400" b="1" dirty="0" smtClean="0"/>
              <a:t>this </a:t>
            </a:r>
            <a:r>
              <a:rPr lang="en-US" sz="2400" b="1" dirty="0" smtClean="0">
                <a:solidFill>
                  <a:srgbClr val="FF0000"/>
                </a:solidFill>
              </a:rPr>
              <a:t>possibility</a:t>
            </a:r>
            <a:r>
              <a:rPr lang="en-US" sz="2400" b="1" dirty="0"/>
              <a:t>. We do believe that in this setting, a more </a:t>
            </a:r>
            <a:r>
              <a:rPr lang="en-US" sz="2400" b="1" dirty="0">
                <a:solidFill>
                  <a:srgbClr val="FF0000"/>
                </a:solidFill>
              </a:rPr>
              <a:t>extensive workup </a:t>
            </a:r>
            <a:r>
              <a:rPr lang="en-US" sz="2400" b="1" dirty="0"/>
              <a:t>probably is </a:t>
            </a:r>
            <a:r>
              <a:rPr lang="en-US" sz="2400" b="1" dirty="0" smtClean="0"/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exclude</a:t>
            </a:r>
            <a:r>
              <a:rPr lang="en-US" sz="2400" b="1" dirty="0" smtClean="0"/>
              <a:t> </a:t>
            </a:r>
            <a:r>
              <a:rPr lang="en-US" sz="2400" b="1" dirty="0"/>
              <a:t>other disease entities. All of these patients should have a </a:t>
            </a:r>
            <a:r>
              <a:rPr lang="en-US" sz="2400" b="1" dirty="0">
                <a:solidFill>
                  <a:srgbClr val="FF0000"/>
                </a:solidFill>
              </a:rPr>
              <a:t>CSF </a:t>
            </a:r>
            <a:r>
              <a:rPr lang="en-US" sz="2400" b="1" dirty="0"/>
              <a:t>examination </a:t>
            </a:r>
            <a:r>
              <a:rPr lang="en-US" sz="2400" b="1" dirty="0" smtClean="0"/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infectious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neoplastic </a:t>
            </a:r>
            <a:r>
              <a:rPr lang="en-US" sz="2400" b="1" dirty="0"/>
              <a:t>diseases, and nerve </a:t>
            </a:r>
            <a:r>
              <a:rPr lang="en-US" sz="2400" b="1" dirty="0">
                <a:solidFill>
                  <a:srgbClr val="FF0000"/>
                </a:solidFill>
              </a:rPr>
              <a:t>biopsy</a:t>
            </a:r>
            <a:r>
              <a:rPr lang="en-US" sz="2400" b="1" dirty="0"/>
              <a:t> is probably warranted to </a:t>
            </a:r>
            <a:r>
              <a:rPr lang="en-US" sz="2400" b="1" dirty="0" smtClean="0"/>
              <a:t>exclude </a:t>
            </a:r>
            <a:r>
              <a:rPr lang="en-US" sz="2400" b="1" dirty="0" smtClean="0">
                <a:solidFill>
                  <a:srgbClr val="FF0000"/>
                </a:solidFill>
              </a:rPr>
              <a:t>true </a:t>
            </a:r>
            <a:r>
              <a:rPr lang="en-US" sz="2400" b="1" dirty="0" err="1">
                <a:solidFill>
                  <a:srgbClr val="FF0000"/>
                </a:solidFill>
              </a:rPr>
              <a:t>vasculitic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neuropathy.</a:t>
            </a:r>
          </a:p>
        </p:txBody>
      </p:sp>
    </p:spTree>
    <p:extLst>
      <p:ext uri="{BB962C8B-B14F-4D97-AF65-F5344CB8AC3E}">
        <p14:creationId xmlns:p14="http://schemas.microsoft.com/office/powerpoint/2010/main" val="27031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19" y="1280159"/>
            <a:ext cx="10646229" cy="53427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Another popular mechanism is an alteration of </a:t>
            </a:r>
            <a:r>
              <a:rPr lang="en-US" sz="2000" b="1" dirty="0" err="1">
                <a:solidFill>
                  <a:srgbClr val="00B0F0"/>
                </a:solidFill>
              </a:rPr>
              <a:t>polyol</a:t>
            </a:r>
            <a:r>
              <a:rPr lang="en-US" sz="2000" b="1" dirty="0"/>
              <a:t> metabolism. Persistent </a:t>
            </a:r>
            <a:r>
              <a:rPr lang="en-US" sz="2000" b="1" dirty="0" smtClean="0"/>
              <a:t>hyperglycemia activates </a:t>
            </a:r>
            <a:r>
              <a:rPr lang="en-US" sz="2000" b="1" dirty="0"/>
              <a:t>the enzyme </a:t>
            </a:r>
            <a:r>
              <a:rPr lang="en-US" sz="2000" b="1" dirty="0">
                <a:solidFill>
                  <a:srgbClr val="FF0000"/>
                </a:solidFill>
              </a:rPr>
              <a:t>aldose </a:t>
            </a:r>
            <a:r>
              <a:rPr lang="en-US" sz="2000" b="1" dirty="0" err="1">
                <a:solidFill>
                  <a:srgbClr val="FF0000"/>
                </a:solidFill>
              </a:rPr>
              <a:t>reductase</a:t>
            </a:r>
            <a:r>
              <a:rPr lang="en-US" sz="2000" b="1" dirty="0"/>
              <a:t>, thereby converting glucose to </a:t>
            </a:r>
            <a:r>
              <a:rPr lang="en-US" sz="2000" b="1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polyol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sorbitol</a:t>
            </a:r>
            <a:r>
              <a:rPr lang="en-US" sz="2000" b="1" dirty="0"/>
              <a:t>, and ultimately to </a:t>
            </a:r>
            <a:r>
              <a:rPr lang="en-US" sz="2000" b="1" dirty="0">
                <a:solidFill>
                  <a:srgbClr val="FF0000"/>
                </a:solidFill>
              </a:rPr>
              <a:t>fructose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Sorbitol</a:t>
            </a:r>
            <a:r>
              <a:rPr lang="en-US" sz="2000" b="1" dirty="0"/>
              <a:t>, a compound with a degree </a:t>
            </a:r>
            <a:r>
              <a:rPr lang="en-US" sz="2000" b="1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impermeability</a:t>
            </a:r>
            <a:r>
              <a:rPr lang="en-US" sz="2000" b="1" dirty="0"/>
              <a:t>, accumulates in the nerve creating a hypertonic condition and </a:t>
            </a:r>
            <a:r>
              <a:rPr lang="en-US" sz="2000" b="1" dirty="0" smtClean="0"/>
              <a:t>subsequent </a:t>
            </a:r>
            <a:r>
              <a:rPr lang="en-US" sz="2000" b="1" dirty="0" smtClean="0">
                <a:solidFill>
                  <a:srgbClr val="FF0000"/>
                </a:solidFill>
              </a:rPr>
              <a:t>water</a:t>
            </a:r>
            <a:r>
              <a:rPr lang="en-US" sz="2000" b="1" dirty="0" smtClean="0"/>
              <a:t> </a:t>
            </a:r>
            <a:r>
              <a:rPr lang="en-US" sz="2000" b="1" dirty="0"/>
              <a:t>accumulation</a:t>
            </a:r>
          </a:p>
        </p:txBody>
      </p:sp>
    </p:spTree>
    <p:extLst>
      <p:ext uri="{BB962C8B-B14F-4D97-AF65-F5344CB8AC3E}">
        <p14:creationId xmlns:p14="http://schemas.microsoft.com/office/powerpoint/2010/main" val="25869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CIDP in diabetic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905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CIDP in diabetic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713" y="1523999"/>
            <a:ext cx="10205899" cy="52213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Diabetic patients </a:t>
            </a:r>
            <a:r>
              <a:rPr lang="en-US" sz="2000" b="1" dirty="0">
                <a:solidFill>
                  <a:srgbClr val="FF0000"/>
                </a:solidFill>
              </a:rPr>
              <a:t>can</a:t>
            </a:r>
            <a:r>
              <a:rPr lang="en-US" sz="2000" b="1" dirty="0"/>
              <a:t> develop </a:t>
            </a:r>
            <a:r>
              <a:rPr lang="en-US" sz="2000" b="1" dirty="0">
                <a:solidFill>
                  <a:srgbClr val="FF0000"/>
                </a:solidFill>
              </a:rPr>
              <a:t>typical CIDP </a:t>
            </a:r>
            <a:r>
              <a:rPr lang="en-US" sz="2000" b="1" dirty="0">
                <a:solidFill>
                  <a:srgbClr val="00B0F0"/>
                </a:solidFill>
              </a:rPr>
              <a:t>but</a:t>
            </a:r>
            <a:r>
              <a:rPr lang="en-US" sz="2000" b="1" dirty="0"/>
              <a:t>, </a:t>
            </a:r>
            <a:r>
              <a:rPr lang="en-US" sz="2000" b="1" dirty="0" smtClean="0"/>
              <a:t>as mentioned </a:t>
            </a:r>
            <a:r>
              <a:rPr lang="en-US" sz="2000" b="1" dirty="0"/>
              <a:t>previously, there </a:t>
            </a:r>
            <a:r>
              <a:rPr lang="en-US" sz="2000" b="1" dirty="0">
                <a:solidFill>
                  <a:srgbClr val="FF0000"/>
                </a:solidFill>
              </a:rPr>
              <a:t>is no increased risk </a:t>
            </a:r>
            <a:r>
              <a:rPr lang="en-US" sz="2000" b="1" dirty="0"/>
              <a:t>of CIDP in diabetic </a:t>
            </a:r>
            <a:r>
              <a:rPr lang="en-US" sz="2000" b="1" dirty="0" smtClean="0"/>
              <a:t>patients.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The </a:t>
            </a:r>
            <a:r>
              <a:rPr lang="en-US" sz="2000" b="1" dirty="0"/>
              <a:t>clinical features of </a:t>
            </a:r>
            <a:r>
              <a:rPr lang="en-US" sz="2000" b="1" dirty="0">
                <a:solidFill>
                  <a:srgbClr val="00B0F0"/>
                </a:solidFill>
              </a:rPr>
              <a:t>gradually</a:t>
            </a:r>
            <a:r>
              <a:rPr lang="en-US" sz="2000" b="1" dirty="0"/>
              <a:t> progressive, usually </a:t>
            </a:r>
            <a:r>
              <a:rPr lang="en-US" sz="2000" b="1" dirty="0">
                <a:solidFill>
                  <a:srgbClr val="00B0F0"/>
                </a:solidFill>
              </a:rPr>
              <a:t>painless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proximal</a:t>
            </a:r>
            <a:r>
              <a:rPr lang="en-US" sz="2000" b="1" dirty="0"/>
              <a:t> and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distal</a:t>
            </a:r>
            <a:r>
              <a:rPr lang="en-US" sz="2000" b="1" dirty="0" smtClean="0">
                <a:solidFill>
                  <a:srgbClr val="00B0F0"/>
                </a:solidFill>
              </a:rPr>
              <a:t> symmetric </a:t>
            </a:r>
            <a:r>
              <a:rPr lang="en-US" sz="2000" b="1" dirty="0"/>
              <a:t>weakness and </a:t>
            </a:r>
            <a:r>
              <a:rPr lang="en-US" sz="2000" b="1" dirty="0">
                <a:solidFill>
                  <a:srgbClr val="00B0F0"/>
                </a:solidFill>
              </a:rPr>
              <a:t>numbness</a:t>
            </a:r>
            <a:r>
              <a:rPr lang="en-US" sz="2000" b="1" dirty="0"/>
              <a:t> in the </a:t>
            </a:r>
            <a:r>
              <a:rPr lang="en-US" sz="2000" b="1" dirty="0">
                <a:solidFill>
                  <a:srgbClr val="00B0F0"/>
                </a:solidFill>
              </a:rPr>
              <a:t>arms </a:t>
            </a:r>
            <a:r>
              <a:rPr lang="en-US" sz="2000" b="1" dirty="0"/>
              <a:t>and l</a:t>
            </a:r>
            <a:r>
              <a:rPr lang="en-US" sz="2000" b="1" dirty="0">
                <a:solidFill>
                  <a:srgbClr val="00B0F0"/>
                </a:solidFill>
              </a:rPr>
              <a:t>egs </a:t>
            </a:r>
            <a:r>
              <a:rPr lang="en-US" sz="2000" b="1" dirty="0"/>
              <a:t>should be sufficient </a:t>
            </a:r>
            <a:r>
              <a:rPr lang="en-US" sz="2000" b="1" dirty="0" smtClean="0"/>
              <a:t>to distinguish </a:t>
            </a:r>
            <a:r>
              <a:rPr lang="en-US" sz="2000" b="1" dirty="0"/>
              <a:t>CIDP from the typical symmetric and asymmetric diabetic </a:t>
            </a:r>
            <a:r>
              <a:rPr lang="en-US" sz="2000" b="1" dirty="0" smtClean="0"/>
              <a:t>neuropathies; however</a:t>
            </a:r>
            <a:r>
              <a:rPr lang="en-US" sz="2000" b="1" dirty="0"/>
              <a:t>, the laboratory results in this setting </a:t>
            </a:r>
            <a:r>
              <a:rPr lang="en-US" sz="2000" b="1" dirty="0">
                <a:solidFill>
                  <a:srgbClr val="FF0000"/>
                </a:solidFill>
              </a:rPr>
              <a:t>may not </a:t>
            </a:r>
            <a:r>
              <a:rPr lang="en-US" sz="2000" b="1" dirty="0"/>
              <a:t>be particularly helpful, </a:t>
            </a:r>
            <a:r>
              <a:rPr lang="en-US" sz="2000" b="1" dirty="0" smtClean="0"/>
              <a:t>especially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CSF protein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2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017" y="1060174"/>
            <a:ext cx="10349948" cy="564542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if </a:t>
            </a:r>
            <a:r>
              <a:rPr lang="en-US" sz="2000" b="1" dirty="0"/>
              <a:t>there is an underlying diabetic DSPN on NCS and needle </a:t>
            </a:r>
            <a:r>
              <a:rPr lang="en-US" sz="2000" b="1" dirty="0" smtClean="0">
                <a:solidFill>
                  <a:srgbClr val="FF0000"/>
                </a:solidFill>
              </a:rPr>
              <a:t>EMG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electrophysiologic</a:t>
            </a:r>
            <a:r>
              <a:rPr lang="en-US" sz="2000" b="1" dirty="0" smtClean="0"/>
              <a:t> </a:t>
            </a:r>
            <a:r>
              <a:rPr lang="en-US" sz="2000" b="1" dirty="0"/>
              <a:t>results can also be </a:t>
            </a:r>
            <a:r>
              <a:rPr lang="en-US" sz="2000" b="1" dirty="0">
                <a:solidFill>
                  <a:srgbClr val="FF0000"/>
                </a:solidFill>
              </a:rPr>
              <a:t>relatively unhelpful </a:t>
            </a:r>
            <a:r>
              <a:rPr lang="en-US" sz="2000" b="1" dirty="0"/>
              <a:t>unless clear-cut and </a:t>
            </a:r>
            <a:r>
              <a:rPr lang="en-US" sz="2000" b="1" dirty="0" smtClean="0"/>
              <a:t>ample features </a:t>
            </a:r>
            <a:r>
              <a:rPr lang="en-US" sz="2000" b="1" dirty="0"/>
              <a:t>of an acquired, </a:t>
            </a:r>
            <a:r>
              <a:rPr lang="en-US" sz="2000" b="1" dirty="0">
                <a:solidFill>
                  <a:srgbClr val="00B0F0"/>
                </a:solidFill>
              </a:rPr>
              <a:t>markedly</a:t>
            </a:r>
            <a:r>
              <a:rPr lang="en-US" sz="2000" b="1" dirty="0">
                <a:solidFill>
                  <a:srgbClr val="FF0000"/>
                </a:solidFill>
              </a:rPr>
              <a:t> demyelinating </a:t>
            </a:r>
            <a:r>
              <a:rPr lang="en-US" sz="2000" b="1" dirty="0"/>
              <a:t>neuropathy are present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smtClean="0"/>
              <a:t>addition, nerve </a:t>
            </a:r>
            <a:r>
              <a:rPr lang="en-US" sz="2000" b="1" dirty="0">
                <a:solidFill>
                  <a:srgbClr val="FF0000"/>
                </a:solidFill>
              </a:rPr>
              <a:t>biopsy</a:t>
            </a:r>
            <a:r>
              <a:rPr lang="en-US" sz="2000" b="1" dirty="0"/>
              <a:t> in many </a:t>
            </a:r>
            <a:r>
              <a:rPr lang="en-US" sz="2000" b="1" dirty="0">
                <a:solidFill>
                  <a:srgbClr val="FF0000"/>
                </a:solidFill>
              </a:rPr>
              <a:t>diabetic</a:t>
            </a:r>
            <a:r>
              <a:rPr lang="en-US" sz="2000" b="1" dirty="0"/>
              <a:t> neuropathies can show </a:t>
            </a:r>
            <a:r>
              <a:rPr lang="en-US" sz="2000" b="1" dirty="0">
                <a:solidFill>
                  <a:srgbClr val="FF0000"/>
                </a:solidFill>
              </a:rPr>
              <a:t>thinly </a:t>
            </a:r>
            <a:r>
              <a:rPr lang="en-US" sz="2000" b="1" dirty="0" err="1">
                <a:solidFill>
                  <a:srgbClr val="FF0000"/>
                </a:solidFill>
              </a:rPr>
              <a:t>myelinated</a:t>
            </a:r>
            <a:r>
              <a:rPr lang="en-US" sz="2000" b="1" dirty="0">
                <a:solidFill>
                  <a:srgbClr val="FF0000"/>
                </a:solidFill>
              </a:rPr>
              <a:t> fibers</a:t>
            </a:r>
            <a:r>
              <a:rPr lang="en-US" sz="2000" b="1" dirty="0"/>
              <a:t>, </a:t>
            </a:r>
            <a:r>
              <a:rPr lang="en-US" sz="2000" b="1" dirty="0" smtClean="0"/>
              <a:t>and therefore </a:t>
            </a:r>
            <a:r>
              <a:rPr lang="en-US" sz="2000" b="1" dirty="0"/>
              <a:t>we usually </a:t>
            </a:r>
            <a:r>
              <a:rPr lang="en-US" sz="2000" b="1" dirty="0">
                <a:solidFill>
                  <a:srgbClr val="FF0000"/>
                </a:solidFill>
              </a:rPr>
              <a:t>do not pursue </a:t>
            </a:r>
            <a:r>
              <a:rPr lang="en-US" sz="2000" b="1" dirty="0"/>
              <a:t>nerve biopsy in this setting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Diagnosis is </a:t>
            </a:r>
            <a:r>
              <a:rPr lang="en-US" sz="2000" b="1" dirty="0" smtClean="0"/>
              <a:t>usually based </a:t>
            </a:r>
            <a:r>
              <a:rPr lang="en-US" sz="2000" b="1" dirty="0"/>
              <a:t>on the </a:t>
            </a:r>
            <a:r>
              <a:rPr lang="en-US" sz="2000" b="1" dirty="0">
                <a:solidFill>
                  <a:srgbClr val="FF0000"/>
                </a:solidFill>
              </a:rPr>
              <a:t>clinical presen</a:t>
            </a:r>
            <a:r>
              <a:rPr lang="en-US" sz="2000" b="1" dirty="0"/>
              <a:t>tation and it is reasonable to proceed with </a:t>
            </a:r>
            <a:r>
              <a:rPr lang="en-US" sz="2000" b="1" dirty="0" err="1" smtClean="0"/>
              <a:t>i</a:t>
            </a:r>
            <a:r>
              <a:rPr lang="en-US" sz="2000" b="1" dirty="0" err="1" smtClean="0">
                <a:solidFill>
                  <a:srgbClr val="FF0000"/>
                </a:solidFill>
              </a:rPr>
              <a:t>mmunomodulating</a:t>
            </a:r>
            <a:r>
              <a:rPr lang="en-US" sz="2000" b="1" dirty="0"/>
              <a:t> </a:t>
            </a:r>
            <a:r>
              <a:rPr lang="en-US" sz="2000" b="1" dirty="0" smtClean="0"/>
              <a:t>therapy </a:t>
            </a:r>
            <a:r>
              <a:rPr lang="en-US" sz="2000" b="1" dirty="0"/>
              <a:t>when CIDP is </a:t>
            </a:r>
            <a:r>
              <a:rPr lang="en-US" sz="2000" b="1" dirty="0">
                <a:solidFill>
                  <a:srgbClr val="FF0000"/>
                </a:solidFill>
              </a:rPr>
              <a:t>strongly</a:t>
            </a:r>
            <a:r>
              <a:rPr lang="en-US" sz="2000" b="1" dirty="0"/>
              <a:t> suspected.</a:t>
            </a:r>
          </a:p>
        </p:txBody>
      </p:sp>
    </p:spTree>
    <p:extLst>
      <p:ext uri="{BB962C8B-B14F-4D97-AF65-F5344CB8AC3E}">
        <p14:creationId xmlns:p14="http://schemas.microsoft.com/office/powerpoint/2010/main" val="13980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983" y="1311965"/>
            <a:ext cx="10641495" cy="539363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classic</a:t>
            </a:r>
            <a:r>
              <a:rPr lang="en-US" sz="2000" b="1" dirty="0"/>
              <a:t> description of CIDP includes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(</a:t>
            </a:r>
            <a:r>
              <a:rPr lang="en-US" sz="2000" b="1" dirty="0"/>
              <a:t>1) </a:t>
            </a:r>
            <a:r>
              <a:rPr lang="en-US" sz="2000" b="1" dirty="0">
                <a:solidFill>
                  <a:srgbClr val="FF0000"/>
                </a:solidFill>
              </a:rPr>
              <a:t>progressive</a:t>
            </a:r>
            <a:r>
              <a:rPr lang="en-US" sz="2000" b="1" dirty="0"/>
              <a:t> limb weakness </a:t>
            </a:r>
            <a:r>
              <a:rPr lang="en-US" sz="2000" b="1" dirty="0" smtClean="0"/>
              <a:t>involving proximal </a:t>
            </a:r>
            <a:r>
              <a:rPr lang="en-US" sz="2000" b="1" dirty="0"/>
              <a:t>and distal muscles, </a:t>
            </a:r>
            <a:r>
              <a:rPr lang="en-US" sz="2000" b="1" dirty="0">
                <a:solidFill>
                  <a:srgbClr val="FF0000"/>
                </a:solidFill>
              </a:rPr>
              <a:t>sensory loss</a:t>
            </a:r>
            <a:r>
              <a:rPr lang="en-US" sz="2000" b="1" dirty="0"/>
              <a:t>, and </a:t>
            </a:r>
            <a:r>
              <a:rPr lang="en-US" sz="2000" b="1" dirty="0" err="1">
                <a:solidFill>
                  <a:srgbClr val="FF0000"/>
                </a:solidFill>
              </a:rPr>
              <a:t>areflexia</a:t>
            </a:r>
            <a:r>
              <a:rPr lang="en-US" sz="2000" b="1" dirty="0"/>
              <a:t>, and a relapsing or </a:t>
            </a:r>
            <a:r>
              <a:rPr lang="en-US" sz="2000" b="1" dirty="0" smtClean="0"/>
              <a:t>progressive course;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(2) electrophysiological features of </a:t>
            </a:r>
            <a:r>
              <a:rPr lang="en-US" sz="2000" b="1" dirty="0">
                <a:solidFill>
                  <a:srgbClr val="FF0000"/>
                </a:solidFill>
              </a:rPr>
              <a:t>segmental</a:t>
            </a:r>
            <a:r>
              <a:rPr lang="en-US" sz="2000" b="1" dirty="0"/>
              <a:t> demyelination, </a:t>
            </a:r>
            <a:r>
              <a:rPr lang="en-US" sz="2000" b="1" dirty="0" smtClean="0"/>
              <a:t>including </a:t>
            </a:r>
            <a:r>
              <a:rPr lang="en-US" sz="2000" b="1" dirty="0" smtClean="0">
                <a:solidFill>
                  <a:srgbClr val="FF0000"/>
                </a:solidFill>
              </a:rPr>
              <a:t>prolonged </a:t>
            </a:r>
            <a:r>
              <a:rPr lang="en-US" sz="2000" b="1" dirty="0"/>
              <a:t>distal motor and </a:t>
            </a:r>
            <a:r>
              <a:rPr lang="en-US" sz="2000" b="1" dirty="0">
                <a:solidFill>
                  <a:srgbClr val="FF0000"/>
                </a:solidFill>
              </a:rPr>
              <a:t>F-wave</a:t>
            </a:r>
            <a:r>
              <a:rPr lang="en-US" sz="2000" b="1" dirty="0"/>
              <a:t> latencies, </a:t>
            </a:r>
            <a:r>
              <a:rPr lang="en-US" sz="2000" b="1" dirty="0">
                <a:solidFill>
                  <a:srgbClr val="FF0000"/>
                </a:solidFill>
              </a:rPr>
              <a:t>reduced </a:t>
            </a:r>
            <a:r>
              <a:rPr lang="en-US" sz="2000" b="1" dirty="0"/>
              <a:t>conduction </a:t>
            </a:r>
            <a:r>
              <a:rPr lang="en-US" sz="2000" b="1" dirty="0">
                <a:solidFill>
                  <a:srgbClr val="FF0000"/>
                </a:solidFill>
              </a:rPr>
              <a:t>velocities</a:t>
            </a:r>
            <a:r>
              <a:rPr lang="en-US" sz="2000" b="1" dirty="0"/>
              <a:t>, </a:t>
            </a:r>
            <a:r>
              <a:rPr lang="en-US" sz="2000" b="1" dirty="0" smtClean="0"/>
              <a:t>conduction block</a:t>
            </a:r>
            <a:r>
              <a:rPr lang="en-US" sz="2000" b="1" dirty="0"/>
              <a:t>, and temporal dispersion;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(</a:t>
            </a:r>
            <a:r>
              <a:rPr lang="en-US" sz="2000" b="1" dirty="0"/>
              <a:t>3) </a:t>
            </a:r>
            <a:r>
              <a:rPr lang="en-US" sz="2000" b="1" dirty="0" err="1"/>
              <a:t>albumino-cytologic</a:t>
            </a:r>
            <a:r>
              <a:rPr lang="en-US" sz="2000" b="1" dirty="0"/>
              <a:t> dissociation in the </a:t>
            </a:r>
            <a:r>
              <a:rPr lang="en-US" sz="2000" b="1" dirty="0" smtClean="0"/>
              <a:t>cerebrospinal fluid </a:t>
            </a:r>
            <a:r>
              <a:rPr lang="en-US" sz="2000" b="1" dirty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CSF)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(</a:t>
            </a:r>
            <a:r>
              <a:rPr lang="en-US" sz="2000" b="1" dirty="0"/>
              <a:t>4) inflammation, demyelination, and </a:t>
            </a:r>
            <a:r>
              <a:rPr lang="en-US" sz="2000" b="1" dirty="0" err="1"/>
              <a:t>remyelination</a:t>
            </a:r>
            <a:r>
              <a:rPr lang="en-US" sz="2000" b="1" dirty="0"/>
              <a:t> </a:t>
            </a:r>
            <a:r>
              <a:rPr lang="en-US" sz="2000" b="1" dirty="0" smtClean="0"/>
              <a:t>on nerve </a:t>
            </a:r>
            <a:r>
              <a:rPr lang="en-US" sz="2000" b="1" dirty="0">
                <a:solidFill>
                  <a:srgbClr val="FF0000"/>
                </a:solidFill>
              </a:rPr>
              <a:t>biopsy</a:t>
            </a:r>
          </a:p>
        </p:txBody>
      </p:sp>
    </p:spTree>
    <p:extLst>
      <p:ext uri="{BB962C8B-B14F-4D97-AF65-F5344CB8AC3E}">
        <p14:creationId xmlns:p14="http://schemas.microsoft.com/office/powerpoint/2010/main" val="25130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03" t="10862" r="19546" b="5209"/>
          <a:stretch/>
        </p:blipFill>
        <p:spPr>
          <a:xfrm>
            <a:off x="1" y="0"/>
            <a:ext cx="12192000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24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296" y="1307939"/>
            <a:ext cx="10451316" cy="51854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lumbar puncture </a:t>
            </a:r>
            <a:r>
              <a:rPr lang="en-US" sz="2000" b="1" dirty="0"/>
              <a:t>is indicated in most patients suspected of having </a:t>
            </a:r>
            <a:r>
              <a:rPr lang="en-US" sz="2000" b="1" dirty="0">
                <a:solidFill>
                  <a:srgbClr val="FF0000"/>
                </a:solidFill>
              </a:rPr>
              <a:t>CIDP</a:t>
            </a:r>
            <a:r>
              <a:rPr lang="en-US" sz="2000" b="1" dirty="0"/>
              <a:t>. </a:t>
            </a:r>
            <a:r>
              <a:rPr lang="en-US" sz="2000" b="1" dirty="0" smtClean="0"/>
              <a:t>An elevated </a:t>
            </a:r>
            <a:r>
              <a:rPr lang="en-US" sz="2000" b="1" dirty="0"/>
              <a:t>CSF </a:t>
            </a:r>
            <a:r>
              <a:rPr lang="en-US" sz="2000" b="1" dirty="0">
                <a:solidFill>
                  <a:srgbClr val="FF0000"/>
                </a:solidFill>
              </a:rPr>
              <a:t>protein</a:t>
            </a:r>
            <a:r>
              <a:rPr lang="en-US" sz="2000" b="1" dirty="0"/>
              <a:t> level </a:t>
            </a:r>
            <a:r>
              <a:rPr lang="en-US" sz="2000" b="1" dirty="0">
                <a:solidFill>
                  <a:srgbClr val="FF0000"/>
                </a:solidFill>
              </a:rPr>
              <a:t>(&gt;45 </a:t>
            </a:r>
            <a:r>
              <a:rPr lang="en-US" sz="2000" b="1" dirty="0"/>
              <a:t>mg/</a:t>
            </a:r>
            <a:r>
              <a:rPr lang="en-US" sz="2000" b="1" dirty="0" err="1"/>
              <a:t>dL</a:t>
            </a:r>
            <a:r>
              <a:rPr lang="en-US" sz="2000" b="1" dirty="0"/>
              <a:t>) is detected in at </a:t>
            </a:r>
            <a:r>
              <a:rPr lang="en-US" sz="2000" b="1" dirty="0">
                <a:solidFill>
                  <a:srgbClr val="FF0000"/>
                </a:solidFill>
              </a:rPr>
              <a:t>least 80% </a:t>
            </a:r>
            <a:r>
              <a:rPr lang="en-US" sz="2000" b="1" dirty="0"/>
              <a:t>of </a:t>
            </a:r>
            <a:r>
              <a:rPr lang="en-US" sz="2000" b="1" dirty="0" smtClean="0"/>
              <a:t>patients. The </a:t>
            </a:r>
            <a:r>
              <a:rPr lang="en-US" sz="2000" b="1" dirty="0"/>
              <a:t>diagnosis of CIDP </a:t>
            </a:r>
            <a:r>
              <a:rPr lang="en-US" sz="2000" b="1" dirty="0">
                <a:solidFill>
                  <a:srgbClr val="FF0000"/>
                </a:solidFill>
              </a:rPr>
              <a:t>cannot be excluded </a:t>
            </a:r>
            <a:r>
              <a:rPr lang="en-US" sz="2000" b="1" dirty="0"/>
              <a:t>based on a </a:t>
            </a:r>
            <a:r>
              <a:rPr lang="en-US" sz="2000" b="1" dirty="0">
                <a:solidFill>
                  <a:srgbClr val="FF0000"/>
                </a:solidFill>
              </a:rPr>
              <a:t>normal</a:t>
            </a:r>
            <a:r>
              <a:rPr lang="en-US" sz="2000" b="1" dirty="0"/>
              <a:t> CSF protein </a:t>
            </a:r>
            <a:r>
              <a:rPr lang="en-US" sz="2000" b="1" dirty="0" smtClean="0"/>
              <a:t>concentration only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cell count </a:t>
            </a:r>
            <a:r>
              <a:rPr lang="en-US" sz="2000" b="1" dirty="0"/>
              <a:t>is usually </a:t>
            </a:r>
            <a:r>
              <a:rPr lang="en-US" sz="2000" b="1" dirty="0">
                <a:solidFill>
                  <a:srgbClr val="FF0000"/>
                </a:solidFill>
              </a:rPr>
              <a:t>normal</a:t>
            </a:r>
            <a:r>
              <a:rPr lang="en-US" sz="2000" b="1" dirty="0"/>
              <a:t>, although as many </a:t>
            </a:r>
            <a:r>
              <a:rPr lang="en-US" sz="2000" b="1" dirty="0">
                <a:solidFill>
                  <a:srgbClr val="FF0000"/>
                </a:solidFill>
              </a:rPr>
              <a:t>10%</a:t>
            </a:r>
            <a:r>
              <a:rPr lang="en-US" sz="2000" b="1" dirty="0"/>
              <a:t> of patients </a:t>
            </a:r>
            <a:r>
              <a:rPr lang="en-US" sz="2000" b="1" dirty="0" smtClean="0"/>
              <a:t>have greater </a:t>
            </a:r>
            <a:r>
              <a:rPr lang="en-US" sz="2000" b="1" dirty="0"/>
              <a:t>than </a:t>
            </a:r>
            <a:r>
              <a:rPr lang="en-US" sz="2000" b="1" dirty="0">
                <a:solidFill>
                  <a:srgbClr val="FF0000"/>
                </a:solidFill>
              </a:rPr>
              <a:t>5 lympho</a:t>
            </a:r>
            <a:r>
              <a:rPr lang="en-US" sz="2000" b="1" dirty="0"/>
              <a:t>cytes/mm3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American Academy of Neurology (AAN) </a:t>
            </a:r>
            <a:r>
              <a:rPr lang="en-US" sz="2000" b="1" dirty="0" smtClean="0"/>
              <a:t>criteria has </a:t>
            </a:r>
            <a:r>
              <a:rPr lang="en-US" sz="2000" b="1" dirty="0"/>
              <a:t>suggested that there should be </a:t>
            </a:r>
            <a:r>
              <a:rPr lang="en-US" sz="2000" b="1" dirty="0">
                <a:solidFill>
                  <a:srgbClr val="FF0000"/>
                </a:solidFill>
              </a:rPr>
              <a:t>fewer than 10 white blood cells </a:t>
            </a:r>
            <a:r>
              <a:rPr lang="en-US" sz="2000" b="1" dirty="0"/>
              <a:t>in the spinal </a:t>
            </a:r>
            <a:r>
              <a:rPr lang="en-US" sz="2000" b="1" dirty="0" smtClean="0"/>
              <a:t>fluid, and </a:t>
            </a:r>
            <a:r>
              <a:rPr lang="en-US" sz="2000" b="1" dirty="0"/>
              <a:t>fewer than 50 cells in patients with HIV infection</a:t>
            </a:r>
          </a:p>
        </p:txBody>
      </p:sp>
    </p:spTree>
    <p:extLst>
      <p:ext uri="{BB962C8B-B14F-4D97-AF65-F5344CB8AC3E}">
        <p14:creationId xmlns:p14="http://schemas.microsoft.com/office/powerpoint/2010/main" val="41001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33" t="11289" r="21303" b="6453"/>
          <a:stretch/>
        </p:blipFill>
        <p:spPr>
          <a:xfrm>
            <a:off x="0" y="0"/>
            <a:ext cx="128587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746" y="1309816"/>
            <a:ext cx="10231866" cy="5548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(1) reduced conduction </a:t>
            </a:r>
            <a:r>
              <a:rPr lang="en-US" b="1" dirty="0">
                <a:solidFill>
                  <a:srgbClr val="FF0000"/>
                </a:solidFill>
              </a:rPr>
              <a:t>velocities</a:t>
            </a:r>
            <a:r>
              <a:rPr lang="en-US" b="1" dirty="0"/>
              <a:t> (</a:t>
            </a:r>
            <a:r>
              <a:rPr lang="en-US" b="1" dirty="0" err="1"/>
              <a:t>eg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&lt;80%</a:t>
            </a:r>
            <a:r>
              <a:rPr lang="en-US" b="1" dirty="0"/>
              <a:t> of the </a:t>
            </a:r>
            <a:r>
              <a:rPr lang="en-US" b="1" dirty="0">
                <a:solidFill>
                  <a:srgbClr val="FF0000"/>
                </a:solidFill>
              </a:rPr>
              <a:t>lower </a:t>
            </a:r>
            <a:r>
              <a:rPr lang="en-US" b="1" dirty="0" smtClean="0">
                <a:solidFill>
                  <a:srgbClr val="FF0000"/>
                </a:solidFill>
              </a:rPr>
              <a:t>limit </a:t>
            </a:r>
            <a:r>
              <a:rPr lang="en-US" b="1" dirty="0" smtClean="0"/>
              <a:t>of </a:t>
            </a:r>
            <a:r>
              <a:rPr lang="en-US" b="1" dirty="0"/>
              <a:t>normal [LLN] if the distal motor </a:t>
            </a:r>
            <a:r>
              <a:rPr lang="en-US" b="1" dirty="0">
                <a:solidFill>
                  <a:srgbClr val="FF0000"/>
                </a:solidFill>
              </a:rPr>
              <a:t>amplitude is normal</a:t>
            </a:r>
            <a:r>
              <a:rPr lang="en-US" b="1" dirty="0"/>
              <a:t>, and &lt;70% of LLN if the </a:t>
            </a:r>
            <a:r>
              <a:rPr lang="en-US" b="1" dirty="0" smtClean="0"/>
              <a:t>amplitude is </a:t>
            </a:r>
            <a:r>
              <a:rPr lang="en-US" b="1" dirty="0"/>
              <a:t>substantially reduced</a:t>
            </a:r>
            <a:r>
              <a:rPr lang="en-US" b="1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b="1" dirty="0"/>
              <a:t>(2) </a:t>
            </a:r>
            <a:r>
              <a:rPr lang="en-US" b="1" dirty="0">
                <a:solidFill>
                  <a:srgbClr val="FF0000"/>
                </a:solidFill>
              </a:rPr>
              <a:t>prolonged</a:t>
            </a:r>
            <a:r>
              <a:rPr lang="en-US" b="1" dirty="0"/>
              <a:t> distal motor latencies</a:t>
            </a:r>
            <a:r>
              <a:rPr lang="en-US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 </a:t>
            </a:r>
            <a:r>
              <a:rPr lang="en-US" b="1" dirty="0"/>
              <a:t>(3) </a:t>
            </a:r>
            <a:r>
              <a:rPr lang="en-US" b="1" dirty="0" smtClean="0"/>
              <a:t>prolonged F</a:t>
            </a:r>
            <a:r>
              <a:rPr lang="en-US" b="1" dirty="0" smtClean="0">
                <a:solidFill>
                  <a:srgbClr val="FF0000"/>
                </a:solidFill>
              </a:rPr>
              <a:t>-wave</a:t>
            </a:r>
            <a:r>
              <a:rPr lang="en-US" b="1" dirty="0" smtClean="0"/>
              <a:t> </a:t>
            </a:r>
            <a:r>
              <a:rPr lang="en-US" b="1" dirty="0"/>
              <a:t>latencies (</a:t>
            </a:r>
            <a:r>
              <a:rPr lang="en-US" b="1" dirty="0" err="1"/>
              <a:t>eg</a:t>
            </a:r>
            <a:r>
              <a:rPr lang="en-US" b="1" dirty="0"/>
              <a:t>, &gt;125% of the upper limit of normal [ULN] if the distal </a:t>
            </a:r>
            <a:r>
              <a:rPr lang="en-US" b="1" dirty="0" smtClean="0"/>
              <a:t>motor amplitude </a:t>
            </a:r>
            <a:r>
              <a:rPr lang="en-US" b="1" dirty="0"/>
              <a:t>is normal, and &gt;150% of ULN if the amplitude is reduced for distal </a:t>
            </a:r>
            <a:r>
              <a:rPr lang="en-US" b="1" dirty="0" smtClean="0"/>
              <a:t>latencies and </a:t>
            </a:r>
            <a:r>
              <a:rPr lang="en-US" b="1" dirty="0"/>
              <a:t>F-waves); and,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(</a:t>
            </a:r>
            <a:r>
              <a:rPr lang="en-US" b="1" dirty="0"/>
              <a:t>4) </a:t>
            </a:r>
            <a:r>
              <a:rPr lang="en-US" b="1" dirty="0">
                <a:solidFill>
                  <a:srgbClr val="FF0000"/>
                </a:solidFill>
              </a:rPr>
              <a:t>conduction block</a:t>
            </a:r>
            <a:r>
              <a:rPr lang="en-US" b="1" dirty="0"/>
              <a:t>/temporal dispersion (</a:t>
            </a:r>
            <a:r>
              <a:rPr lang="en-US" b="1" dirty="0" err="1"/>
              <a:t>eg</a:t>
            </a:r>
            <a:r>
              <a:rPr lang="en-US" b="1" dirty="0"/>
              <a:t>, conduction </a:t>
            </a:r>
            <a:r>
              <a:rPr lang="en-US" b="1" dirty="0" smtClean="0"/>
              <a:t>block is </a:t>
            </a:r>
            <a:r>
              <a:rPr lang="en-US" b="1" dirty="0"/>
              <a:t>&gt;50% reduction of proximal/distal [p/d] amplitude and abnormal temporal </a:t>
            </a:r>
            <a:r>
              <a:rPr lang="en-US" b="1" dirty="0" smtClean="0"/>
              <a:t>dispersion is </a:t>
            </a:r>
            <a:r>
              <a:rPr lang="en-US" b="1" dirty="0"/>
              <a:t>&gt;130% increase of p/d duration). </a:t>
            </a:r>
          </a:p>
        </p:txBody>
      </p:sp>
    </p:spTree>
    <p:extLst>
      <p:ext uri="{BB962C8B-B14F-4D97-AF65-F5344CB8AC3E}">
        <p14:creationId xmlns:p14="http://schemas.microsoft.com/office/powerpoint/2010/main" val="16997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31" t="13206" r="17506" b="-1211"/>
          <a:stretch/>
        </p:blipFill>
        <p:spPr>
          <a:xfrm>
            <a:off x="1" y="0"/>
            <a:ext cx="10323870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</a:t>
            </a:r>
            <a:r>
              <a:rPr lang="en-US" dirty="0" err="1"/>
              <a:t>mononeuritis</a:t>
            </a:r>
            <a:r>
              <a:rPr lang="en-US" dirty="0"/>
              <a:t> multiplex in diabetes: does it </a:t>
            </a:r>
            <a:r>
              <a:rPr lang="en-US" dirty="0" smtClean="0"/>
              <a:t>exist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6" y="0"/>
            <a:ext cx="11808823" cy="67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42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240" y="1258956"/>
            <a:ext cx="9865055" cy="53273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Finally, a comment </a:t>
            </a:r>
            <a:r>
              <a:rPr lang="en-US" sz="2800" b="1" dirty="0" smtClean="0"/>
              <a:t>should be </a:t>
            </a:r>
            <a:r>
              <a:rPr lang="en-US" sz="2800" b="1" dirty="0"/>
              <a:t>made regarding “</a:t>
            </a:r>
            <a:r>
              <a:rPr lang="en-US" sz="2800" b="1" dirty="0" err="1">
                <a:solidFill>
                  <a:srgbClr val="FF0000"/>
                </a:solidFill>
              </a:rPr>
              <a:t>mononeuritis</a:t>
            </a:r>
            <a:r>
              <a:rPr lang="en-US" sz="2800" b="1" dirty="0">
                <a:solidFill>
                  <a:srgbClr val="FF0000"/>
                </a:solidFill>
              </a:rPr>
              <a:t> multiplex</a:t>
            </a:r>
            <a:r>
              <a:rPr lang="en-US" sz="2800" b="1" dirty="0"/>
              <a:t>” in diabetic patients. We suspect </a:t>
            </a:r>
            <a:r>
              <a:rPr lang="en-US" sz="2800" b="1" dirty="0" smtClean="0"/>
              <a:t>that most </a:t>
            </a:r>
            <a:r>
              <a:rPr lang="en-US" sz="2800" b="1" dirty="0"/>
              <a:t>of these patients have diabetic </a:t>
            </a:r>
            <a:r>
              <a:rPr lang="en-US" sz="2800" b="1" dirty="0" err="1">
                <a:solidFill>
                  <a:srgbClr val="FF0000"/>
                </a:solidFill>
              </a:rPr>
              <a:t>radiculoplexopathy</a:t>
            </a:r>
            <a:r>
              <a:rPr lang="en-US" sz="2800" b="1" dirty="0"/>
              <a:t>, usually lumbosacral, </a:t>
            </a:r>
            <a:r>
              <a:rPr lang="en-US" sz="2800" b="1" dirty="0" smtClean="0"/>
              <a:t>but rarely </a:t>
            </a:r>
            <a:r>
              <a:rPr lang="en-US" sz="2800" b="1" dirty="0"/>
              <a:t>cervical-brachial.</a:t>
            </a:r>
          </a:p>
        </p:txBody>
      </p:sp>
    </p:spTree>
    <p:extLst>
      <p:ext uri="{BB962C8B-B14F-4D97-AF65-F5344CB8AC3E}">
        <p14:creationId xmlns:p14="http://schemas.microsoft.com/office/powerpoint/2010/main" val="19607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05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148" y="1202258"/>
            <a:ext cx="9079464" cy="565574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It is </a:t>
            </a:r>
            <a:r>
              <a:rPr lang="en-US" sz="2000" b="1" dirty="0">
                <a:solidFill>
                  <a:srgbClr val="FF0000"/>
                </a:solidFill>
              </a:rPr>
              <a:t>uncommon</a:t>
            </a:r>
            <a:r>
              <a:rPr lang="en-US" sz="2000" b="1" dirty="0"/>
              <a:t> for diabetic patients to develop a </a:t>
            </a:r>
            <a:r>
              <a:rPr lang="en-US" sz="2000" b="1" dirty="0">
                <a:solidFill>
                  <a:srgbClr val="FF0000"/>
                </a:solidFill>
              </a:rPr>
              <a:t>true</a:t>
            </a:r>
            <a:r>
              <a:rPr lang="en-US" sz="2000" b="1" dirty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mononeuritis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multiplex </a:t>
            </a:r>
            <a:r>
              <a:rPr lang="en-US" sz="2000" b="1" dirty="0"/>
              <a:t>in which individual </a:t>
            </a:r>
            <a:r>
              <a:rPr lang="en-US" sz="2000" b="1" dirty="0">
                <a:solidFill>
                  <a:srgbClr val="FF0000"/>
                </a:solidFill>
              </a:rPr>
              <a:t>distal peripheral </a:t>
            </a:r>
            <a:r>
              <a:rPr lang="en-US" sz="2000" b="1" dirty="0"/>
              <a:t>nerves (</a:t>
            </a:r>
            <a:r>
              <a:rPr lang="en-US" sz="2000" b="1" dirty="0" err="1"/>
              <a:t>eg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femoral, </a:t>
            </a:r>
            <a:r>
              <a:rPr lang="en-US" sz="2000" b="1" dirty="0" err="1" smtClean="0"/>
              <a:t>peroneal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tibia</a:t>
            </a:r>
            <a:r>
              <a:rPr lang="en-US" sz="2000" b="1" dirty="0" err="1" smtClean="0"/>
              <a:t>l</a:t>
            </a:r>
            <a:r>
              <a:rPr lang="en-US" sz="2000" b="1" dirty="0"/>
              <a:t>, ulnar, </a:t>
            </a:r>
            <a:r>
              <a:rPr lang="en-US" sz="2000" b="1" dirty="0">
                <a:solidFill>
                  <a:srgbClr val="FF0000"/>
                </a:solidFill>
              </a:rPr>
              <a:t>median </a:t>
            </a:r>
            <a:r>
              <a:rPr lang="en-US" sz="2000" b="1" dirty="0"/>
              <a:t>or radial) are “picked-off” in a </a:t>
            </a:r>
            <a:r>
              <a:rPr lang="en-US" sz="2000" b="1" dirty="0" err="1"/>
              <a:t>subacute</a:t>
            </a:r>
            <a:r>
              <a:rPr lang="en-US" sz="2000" b="1" dirty="0"/>
              <a:t> or acute fashion. It is </a:t>
            </a:r>
            <a:r>
              <a:rPr lang="en-US" sz="2000" b="1" dirty="0" smtClean="0"/>
              <a:t>difficult to </a:t>
            </a:r>
            <a:r>
              <a:rPr lang="en-US" sz="2000" b="1" dirty="0"/>
              <a:t>find good documentation of this in the literature. Although the early articles </a:t>
            </a:r>
            <a:r>
              <a:rPr lang="en-US" sz="2000" b="1" dirty="0" smtClean="0"/>
              <a:t>by Raff </a:t>
            </a:r>
            <a:r>
              <a:rPr lang="en-US" sz="2000" b="1" dirty="0"/>
              <a:t>and </a:t>
            </a:r>
            <a:r>
              <a:rPr lang="en-US" sz="2000" b="1" dirty="0" smtClean="0"/>
              <a:t>colleagues </a:t>
            </a:r>
            <a:r>
              <a:rPr lang="en-US" sz="2000" b="1" dirty="0"/>
              <a:t>use the term “</a:t>
            </a:r>
            <a:r>
              <a:rPr lang="en-US" sz="2000" b="1" dirty="0" err="1"/>
              <a:t>mononeuropathy</a:t>
            </a:r>
            <a:r>
              <a:rPr lang="en-US" sz="2000" b="1" dirty="0"/>
              <a:t> multiplex,” if one reads of </a:t>
            </a:r>
            <a:r>
              <a:rPr lang="en-US" sz="2000" b="1" dirty="0" smtClean="0"/>
              <a:t>clinical description </a:t>
            </a:r>
            <a:r>
              <a:rPr lang="en-US" sz="2000" b="1" dirty="0"/>
              <a:t>of their 7 cases, they all had </a:t>
            </a:r>
            <a:r>
              <a:rPr lang="en-US" sz="2000" b="1" dirty="0">
                <a:solidFill>
                  <a:srgbClr val="FF0000"/>
                </a:solidFill>
              </a:rPr>
              <a:t>typical DLSRP </a:t>
            </a:r>
            <a:r>
              <a:rPr lang="en-US" sz="2000" b="1" dirty="0"/>
              <a:t>with proximal and </a:t>
            </a:r>
            <a:r>
              <a:rPr lang="en-US" sz="2000" b="1" dirty="0" smtClean="0"/>
              <a:t>distal involvement </a:t>
            </a:r>
            <a:r>
              <a:rPr lang="en-US" sz="2000" b="1" dirty="0"/>
              <a:t>not confined to an individual nerve.</a:t>
            </a:r>
          </a:p>
        </p:txBody>
      </p:sp>
    </p:spTree>
    <p:extLst>
      <p:ext uri="{BB962C8B-B14F-4D97-AF65-F5344CB8AC3E}">
        <p14:creationId xmlns:p14="http://schemas.microsoft.com/office/powerpoint/2010/main" val="17491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3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513" y="1258957"/>
            <a:ext cx="9901099" cy="54598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If a diabetic patient develops a </a:t>
            </a:r>
            <a:r>
              <a:rPr lang="en-US" sz="2800" b="1" dirty="0" smtClean="0"/>
              <a:t>true </a:t>
            </a:r>
            <a:r>
              <a:rPr lang="en-US" sz="2800" b="1" dirty="0" err="1" smtClean="0"/>
              <a:t>mononeuritis</a:t>
            </a:r>
            <a:r>
              <a:rPr lang="en-US" sz="2800" b="1" dirty="0" smtClean="0"/>
              <a:t> </a:t>
            </a:r>
            <a:r>
              <a:rPr lang="en-US" sz="2800" b="1" dirty="0"/>
              <a:t>multiplex, the usual causes need to be pursued (</a:t>
            </a:r>
            <a:r>
              <a:rPr lang="en-US" sz="2800" b="1" dirty="0" err="1">
                <a:solidFill>
                  <a:srgbClr val="FF0000"/>
                </a:solidFill>
              </a:rPr>
              <a:t>vasculitis</a:t>
            </a:r>
            <a:r>
              <a:rPr lang="en-US" sz="2800" b="1" dirty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infectious</a:t>
            </a:r>
            <a:r>
              <a:rPr lang="en-US" sz="2800" b="1" dirty="0" smtClean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hereditary</a:t>
            </a:r>
            <a:r>
              <a:rPr lang="en-US" sz="2800" b="1" dirty="0"/>
              <a:t>). We believe that if one wants to include diabetes mellitus in the </a:t>
            </a:r>
            <a:r>
              <a:rPr lang="en-US" sz="2800" b="1" dirty="0" smtClean="0"/>
              <a:t>differential diagnosis </a:t>
            </a:r>
            <a:r>
              <a:rPr lang="en-US" sz="2800" b="1" dirty="0"/>
              <a:t>of true </a:t>
            </a:r>
            <a:r>
              <a:rPr lang="en-US" sz="2800" b="1" dirty="0" err="1"/>
              <a:t>mononeuritis</a:t>
            </a:r>
            <a:r>
              <a:rPr lang="en-US" sz="2800" b="1" dirty="0"/>
              <a:t> multiplex, it should be at </a:t>
            </a:r>
            <a:r>
              <a:rPr lang="en-US" sz="2800" b="1" dirty="0">
                <a:solidFill>
                  <a:srgbClr val="00B0F0"/>
                </a:solidFill>
              </a:rPr>
              <a:t>the bottom</a:t>
            </a:r>
            <a:r>
              <a:rPr lang="en-US" sz="2800" b="1" dirty="0"/>
              <a:t> of </a:t>
            </a:r>
            <a:r>
              <a:rPr lang="en-US" sz="2800" b="1" dirty="0" smtClean="0"/>
              <a:t>such a </a:t>
            </a:r>
            <a:r>
              <a:rPr lang="en-US" sz="2800" b="1" dirty="0"/>
              <a:t>list.</a:t>
            </a:r>
          </a:p>
        </p:txBody>
      </p:sp>
    </p:spTree>
    <p:extLst>
      <p:ext uri="{BB962C8B-B14F-4D97-AF65-F5344CB8AC3E}">
        <p14:creationId xmlns:p14="http://schemas.microsoft.com/office/powerpoint/2010/main" val="10240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ASYMMETRIC NEUROPATHIES</a:t>
            </a:r>
            <a:br>
              <a:rPr lang="en-US" dirty="0"/>
            </a:br>
            <a:r>
              <a:rPr lang="en-US" dirty="0" err="1"/>
              <a:t>Truncal</a:t>
            </a:r>
            <a:r>
              <a:rPr lang="en-US" dirty="0"/>
              <a:t> Radiculopathy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4603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539" y="1540189"/>
            <a:ext cx="10336695" cy="507264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Patients develop </a:t>
            </a:r>
            <a:r>
              <a:rPr lang="en-US" sz="2400" b="1" dirty="0">
                <a:solidFill>
                  <a:srgbClr val="FF0000"/>
                </a:solidFill>
              </a:rPr>
              <a:t>abrupt pain </a:t>
            </a:r>
            <a:r>
              <a:rPr lang="en-US" sz="2400" b="1" dirty="0"/>
              <a:t>over </a:t>
            </a:r>
            <a:r>
              <a:rPr lang="en-US" sz="2400" b="1" dirty="0">
                <a:solidFill>
                  <a:srgbClr val="FF0000"/>
                </a:solidFill>
              </a:rPr>
              <a:t>days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weeks</a:t>
            </a:r>
            <a:r>
              <a:rPr lang="en-US" sz="2400" b="1" dirty="0"/>
              <a:t> with severe </a:t>
            </a:r>
            <a:r>
              <a:rPr lang="en-US" sz="2400" b="1" dirty="0" err="1">
                <a:solidFill>
                  <a:srgbClr val="FF0000"/>
                </a:solidFill>
              </a:rPr>
              <a:t>dysesthesias</a:t>
            </a:r>
            <a:r>
              <a:rPr lang="en-US" sz="2400" b="1" dirty="0"/>
              <a:t> in a </a:t>
            </a:r>
            <a:r>
              <a:rPr lang="en-US" sz="2400" b="1" dirty="0" err="1" smtClean="0">
                <a:solidFill>
                  <a:srgbClr val="FF0000"/>
                </a:solidFill>
              </a:rPr>
              <a:t>dermatomal</a:t>
            </a:r>
            <a:r>
              <a:rPr lang="en-US" sz="2400" b="1" dirty="0"/>
              <a:t> </a:t>
            </a:r>
            <a:r>
              <a:rPr lang="en-US" sz="2400" b="1" dirty="0" smtClean="0"/>
              <a:t>pattern</a:t>
            </a:r>
            <a:r>
              <a:rPr lang="en-US" sz="2400" b="1" dirty="0"/>
              <a:t>. In some patients, the pain may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radiate entirely </a:t>
            </a:r>
            <a:r>
              <a:rPr lang="en-US" sz="2400" b="1" dirty="0">
                <a:solidFill>
                  <a:srgbClr val="FF0000"/>
                </a:solidFill>
              </a:rPr>
              <a:t>around the trunk </a:t>
            </a:r>
            <a:r>
              <a:rPr lang="en-US" sz="2400" b="1" dirty="0" smtClean="0"/>
              <a:t>in a </a:t>
            </a:r>
            <a:r>
              <a:rPr lang="en-US" sz="2400" b="1" dirty="0"/>
              <a:t>full radicular pattern, but the symptoms and signs may occur in smaller, </a:t>
            </a:r>
            <a:r>
              <a:rPr lang="en-US" sz="2400" b="1" dirty="0" smtClean="0"/>
              <a:t>restricted regions </a:t>
            </a:r>
            <a:r>
              <a:rPr lang="en-US" sz="2400" b="1" dirty="0"/>
              <a:t>that imply damage of the </a:t>
            </a:r>
            <a:r>
              <a:rPr lang="en-US" sz="2400" b="1" dirty="0">
                <a:solidFill>
                  <a:srgbClr val="FF0000"/>
                </a:solidFill>
              </a:rPr>
              <a:t>dorsal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ventral</a:t>
            </a:r>
            <a:r>
              <a:rPr lang="en-US" sz="2400" b="1" dirty="0"/>
              <a:t> rami or their medial or </a:t>
            </a:r>
            <a:r>
              <a:rPr lang="en-US" sz="2400" b="1" dirty="0" smtClean="0"/>
              <a:t>lateral branches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2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7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86677"/>
            <a:ext cx="10243930" cy="55659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Patients can occasionally develop </a:t>
            </a:r>
            <a:r>
              <a:rPr lang="en-US" sz="2400" b="1" dirty="0">
                <a:solidFill>
                  <a:srgbClr val="FF0000"/>
                </a:solidFill>
              </a:rPr>
              <a:t>weakness</a:t>
            </a:r>
            <a:r>
              <a:rPr lang="en-US" sz="2400" b="1" dirty="0"/>
              <a:t> of the </a:t>
            </a:r>
            <a:r>
              <a:rPr lang="en-US" sz="2400" b="1" dirty="0">
                <a:solidFill>
                  <a:srgbClr val="FF0000"/>
                </a:solidFill>
              </a:rPr>
              <a:t>rectus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abdominus</a:t>
            </a:r>
            <a:r>
              <a:rPr lang="en-US" sz="2400" b="1" dirty="0"/>
              <a:t> </a:t>
            </a:r>
            <a:r>
              <a:rPr lang="en-US" sz="2400" b="1" dirty="0" smtClean="0"/>
              <a:t>muscles. Some </a:t>
            </a:r>
            <a:r>
              <a:rPr lang="en-US" sz="2400" b="1" dirty="0"/>
              <a:t>patients may present with </a:t>
            </a:r>
            <a:r>
              <a:rPr lang="en-US" sz="2400" b="1" dirty="0" err="1">
                <a:solidFill>
                  <a:srgbClr val="FF0000"/>
                </a:solidFill>
              </a:rPr>
              <a:t>pseudohernia</a:t>
            </a:r>
            <a:r>
              <a:rPr lang="en-US" sz="2400" b="1" dirty="0"/>
              <a:t> caused by weakening of the </a:t>
            </a:r>
            <a:r>
              <a:rPr lang="en-US" sz="2400" b="1" dirty="0" smtClean="0"/>
              <a:t>abdominal musculature. On </a:t>
            </a:r>
            <a:r>
              <a:rPr lang="en-US" sz="2400" b="1" dirty="0"/>
              <a:t>the other hand, although most patients do not demonstrate obvious </a:t>
            </a:r>
            <a:r>
              <a:rPr lang="en-US" sz="2400" b="1" dirty="0" smtClean="0"/>
              <a:t>motor involvement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needle EMG </a:t>
            </a:r>
            <a:r>
              <a:rPr lang="en-US" sz="2400" b="1" dirty="0"/>
              <a:t>can reveal </a:t>
            </a:r>
            <a:r>
              <a:rPr lang="en-US" sz="2400" b="1" dirty="0">
                <a:solidFill>
                  <a:srgbClr val="FF0000"/>
                </a:solidFill>
              </a:rPr>
              <a:t>abnormalities</a:t>
            </a:r>
            <a:r>
              <a:rPr lang="en-US" sz="2400" b="1" dirty="0"/>
              <a:t> in the </a:t>
            </a:r>
            <a:r>
              <a:rPr lang="en-US" sz="2400" b="1" dirty="0" err="1">
                <a:solidFill>
                  <a:srgbClr val="FF0000"/>
                </a:solidFill>
              </a:rPr>
              <a:t>paraspinous</a:t>
            </a:r>
            <a:r>
              <a:rPr lang="en-US" sz="2400" b="1" dirty="0"/>
              <a:t> or </a:t>
            </a:r>
            <a:r>
              <a:rPr lang="en-US" sz="2400" b="1" dirty="0" smtClean="0"/>
              <a:t>abdominal wall </a:t>
            </a:r>
            <a:r>
              <a:rPr lang="en-US" sz="2400" b="1" dirty="0"/>
              <a:t>muscles.</a:t>
            </a:r>
          </a:p>
        </p:txBody>
      </p:sp>
    </p:spTree>
    <p:extLst>
      <p:ext uri="{BB962C8B-B14F-4D97-AF65-F5344CB8AC3E}">
        <p14:creationId xmlns:p14="http://schemas.microsoft.com/office/powerpoint/2010/main" val="31698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452" y="1457738"/>
            <a:ext cx="10787270" cy="510208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Nerve conductions may reveal abnormalities related to distal symmetric </a:t>
            </a:r>
            <a:r>
              <a:rPr lang="en-US" sz="3200" b="1" dirty="0" err="1" smtClean="0"/>
              <a:t>polyneuropathy.Needle</a:t>
            </a:r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EMG</a:t>
            </a:r>
            <a:r>
              <a:rPr lang="en-US" sz="3200" b="1" dirty="0"/>
              <a:t> findings include </a:t>
            </a:r>
            <a:r>
              <a:rPr lang="en-US" sz="3200" b="1" dirty="0">
                <a:solidFill>
                  <a:srgbClr val="FF0000"/>
                </a:solidFill>
              </a:rPr>
              <a:t>fibrillations</a:t>
            </a:r>
            <a:r>
              <a:rPr lang="en-US" sz="3200" b="1" dirty="0"/>
              <a:t> in the </a:t>
            </a:r>
            <a:r>
              <a:rPr lang="en-US" sz="3200" b="1" dirty="0" err="1">
                <a:solidFill>
                  <a:srgbClr val="FF0000"/>
                </a:solidFill>
              </a:rPr>
              <a:t>paraspinous</a:t>
            </a:r>
            <a:r>
              <a:rPr lang="en-US" sz="3200" b="1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abdominal </a:t>
            </a:r>
            <a:r>
              <a:rPr lang="en-US" sz="3200" b="1" dirty="0" smtClean="0"/>
              <a:t>wall muscles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7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8342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26" y="1351722"/>
            <a:ext cx="10336696" cy="53538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Treatment is directed at </a:t>
            </a:r>
            <a:r>
              <a:rPr lang="en-US" sz="2400" b="1" dirty="0">
                <a:solidFill>
                  <a:srgbClr val="FF0000"/>
                </a:solidFill>
              </a:rPr>
              <a:t>symptomatic pain </a:t>
            </a:r>
            <a:r>
              <a:rPr lang="en-US" sz="2400" b="1" dirty="0" smtClean="0"/>
              <a:t>management.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 err="1"/>
              <a:t>Truncal</a:t>
            </a:r>
            <a:r>
              <a:rPr lang="en-US" sz="2400" b="1" dirty="0"/>
              <a:t> </a:t>
            </a:r>
            <a:r>
              <a:rPr lang="en-US" sz="2400" b="1" dirty="0" smtClean="0"/>
              <a:t>radiculopathy should </a:t>
            </a:r>
            <a:r>
              <a:rPr lang="en-US" sz="2400" b="1" dirty="0"/>
              <a:t>be </a:t>
            </a:r>
            <a:r>
              <a:rPr lang="en-US" sz="2400" b="1" dirty="0">
                <a:solidFill>
                  <a:srgbClr val="FF0000"/>
                </a:solidFill>
              </a:rPr>
              <a:t>distinguished</a:t>
            </a:r>
            <a:r>
              <a:rPr lang="en-US" sz="2400" b="1" dirty="0"/>
              <a:t> from the wedge-shaped midline area of symmetric </a:t>
            </a:r>
            <a:r>
              <a:rPr lang="en-US" sz="2400" b="1" dirty="0" err="1" smtClean="0"/>
              <a:t>truncal</a:t>
            </a:r>
            <a:r>
              <a:rPr lang="en-US" sz="2400" b="1" dirty="0"/>
              <a:t> </a:t>
            </a:r>
            <a:r>
              <a:rPr lang="en-US" sz="2400" b="1" dirty="0" smtClean="0"/>
              <a:t>sensory </a:t>
            </a:r>
            <a:r>
              <a:rPr lang="en-US" sz="2400" b="1" dirty="0"/>
              <a:t>loss that can occur in advanced </a:t>
            </a:r>
            <a:r>
              <a:rPr lang="en-US" sz="2400" b="1" dirty="0" smtClean="0"/>
              <a:t>DSPN </a:t>
            </a:r>
            <a:r>
              <a:rPr lang="en-US" sz="2400" b="1" dirty="0"/>
              <a:t>and from rare </a:t>
            </a:r>
            <a:r>
              <a:rPr lang="en-US" sz="2400" b="1" dirty="0" err="1">
                <a:solidFill>
                  <a:srgbClr val="FF0000"/>
                </a:solidFill>
              </a:rPr>
              <a:t>discogenic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thoracic </a:t>
            </a:r>
            <a:r>
              <a:rPr lang="en-US" sz="2400" b="1" dirty="0" smtClean="0"/>
              <a:t>radiculopathy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6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620"/>
          </a:xfrm>
        </p:spPr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43270"/>
            <a:ext cx="9980612" cy="4267952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The natural history is </a:t>
            </a:r>
            <a:r>
              <a:rPr lang="en-US" sz="2800" b="1" dirty="0">
                <a:solidFill>
                  <a:srgbClr val="FF0000"/>
                </a:solidFill>
              </a:rPr>
              <a:t>similar</a:t>
            </a:r>
            <a:r>
              <a:rPr lang="en-US" sz="2800" b="1" dirty="0"/>
              <a:t> to DLSRP, with persistence of sensory symptoms </a:t>
            </a:r>
            <a:r>
              <a:rPr lang="en-US" sz="2800" b="1" dirty="0" smtClean="0"/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weeks</a:t>
            </a:r>
            <a:r>
              <a:rPr lang="en-US" sz="2800" b="1" dirty="0" smtClean="0"/>
              <a:t> </a:t>
            </a:r>
            <a:r>
              <a:rPr lang="en-US" sz="2800" b="1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months</a:t>
            </a:r>
            <a:r>
              <a:rPr lang="en-US" sz="2800" b="1" dirty="0"/>
              <a:t>, with </a:t>
            </a:r>
            <a:r>
              <a:rPr lang="en-US" sz="2800" b="1" dirty="0">
                <a:solidFill>
                  <a:srgbClr val="FF0000"/>
                </a:solidFill>
              </a:rPr>
              <a:t>gradual</a:t>
            </a:r>
            <a:r>
              <a:rPr lang="en-US" sz="2800" b="1" dirty="0"/>
              <a:t> resolution.</a:t>
            </a:r>
          </a:p>
        </p:txBody>
      </p:sp>
    </p:spTree>
    <p:extLst>
      <p:ext uri="{BB962C8B-B14F-4D97-AF65-F5344CB8AC3E}">
        <p14:creationId xmlns:p14="http://schemas.microsoft.com/office/powerpoint/2010/main" val="33133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Cranial Neuropathies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670" y="1448790"/>
            <a:ext cx="9853942" cy="49876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Diabetic patients can suddenly develop a </a:t>
            </a:r>
            <a:r>
              <a:rPr lang="en-US" sz="2400" b="1" dirty="0">
                <a:solidFill>
                  <a:srgbClr val="FF0000"/>
                </a:solidFill>
              </a:rPr>
              <a:t>unilateral</a:t>
            </a:r>
            <a:r>
              <a:rPr lang="en-US" sz="2400" b="1" dirty="0"/>
              <a:t> third, </a:t>
            </a:r>
            <a:r>
              <a:rPr lang="en-US" sz="2400" b="1" dirty="0">
                <a:solidFill>
                  <a:srgbClr val="FF0000"/>
                </a:solidFill>
              </a:rPr>
              <a:t>fourth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sixth</a:t>
            </a:r>
            <a:r>
              <a:rPr lang="en-US" sz="2400" b="1" dirty="0"/>
              <a:t>, or </a:t>
            </a:r>
            <a:r>
              <a:rPr lang="en-US" sz="2400" b="1" dirty="0" smtClean="0">
                <a:solidFill>
                  <a:srgbClr val="FF0000"/>
                </a:solidFill>
              </a:rPr>
              <a:t>seventh</a:t>
            </a:r>
            <a:r>
              <a:rPr lang="en-US" sz="2400" b="1" dirty="0" smtClean="0"/>
              <a:t> cranial </a:t>
            </a:r>
            <a:r>
              <a:rPr lang="en-US" sz="2400" b="1" dirty="0"/>
              <a:t>nerve palsy.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oculomotor</a:t>
            </a:r>
            <a:r>
              <a:rPr lang="en-US" sz="2400" b="1" dirty="0"/>
              <a:t> nerve was found to be most frequently </a:t>
            </a:r>
            <a:r>
              <a:rPr lang="en-US" sz="2400" b="1" dirty="0" smtClean="0"/>
              <a:t>affected in </a:t>
            </a:r>
            <a:r>
              <a:rPr lang="en-US" sz="2400" b="1" dirty="0"/>
              <a:t>one study by Greco and </a:t>
            </a:r>
            <a:r>
              <a:rPr lang="en-US" sz="2400" b="1" dirty="0" smtClean="0"/>
              <a:t>colleagues </a:t>
            </a:r>
            <a:r>
              <a:rPr lang="en-US" sz="2400" b="1" dirty="0"/>
              <a:t>looking at </a:t>
            </a:r>
            <a:r>
              <a:rPr lang="en-US" sz="2400" b="1" dirty="0">
                <a:solidFill>
                  <a:srgbClr val="FF0000"/>
                </a:solidFill>
              </a:rPr>
              <a:t>61</a:t>
            </a:r>
            <a:r>
              <a:rPr lang="en-US" sz="2400" b="1" dirty="0"/>
              <a:t> patients with diabetic </a:t>
            </a:r>
            <a:r>
              <a:rPr lang="en-US" sz="2400" b="1" dirty="0" smtClean="0"/>
              <a:t>cranial nerve </a:t>
            </a:r>
            <a:r>
              <a:rPr lang="en-US" sz="2400" b="1" dirty="0"/>
              <a:t>palsies. The </a:t>
            </a:r>
            <a:r>
              <a:rPr lang="en-US" sz="2400" b="1" dirty="0">
                <a:solidFill>
                  <a:srgbClr val="FF0000"/>
                </a:solidFill>
              </a:rPr>
              <a:t>hallmark</a:t>
            </a:r>
            <a:r>
              <a:rPr lang="en-US" sz="2400" b="1" dirty="0"/>
              <a:t> of diabetic third nerve palsy is </a:t>
            </a:r>
            <a:r>
              <a:rPr lang="en-US" sz="2400" b="1" dirty="0">
                <a:solidFill>
                  <a:srgbClr val="FF0000"/>
                </a:solidFill>
              </a:rPr>
              <a:t>pupillary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sparing</a:t>
            </a:r>
            <a:r>
              <a:rPr lang="en-US" sz="2400" b="1" dirty="0"/>
              <a:t> in </a:t>
            </a:r>
            <a:r>
              <a:rPr lang="en-US" sz="2400" b="1" dirty="0" smtClean="0"/>
              <a:t>most cases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2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80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66" y="1188719"/>
            <a:ext cx="10580914" cy="5538651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/>
              <a:t>The accumulation of sorbitol and fructose </a:t>
            </a:r>
            <a:r>
              <a:rPr lang="en-US" sz="2400" b="1" dirty="0">
                <a:solidFill>
                  <a:srgbClr val="FF0000"/>
                </a:solidFill>
              </a:rPr>
              <a:t>increases</a:t>
            </a:r>
            <a:r>
              <a:rPr lang="en-US" sz="2400" b="1" dirty="0"/>
              <a:t> the </a:t>
            </a:r>
            <a:r>
              <a:rPr lang="en-US" sz="2400" b="1" dirty="0">
                <a:solidFill>
                  <a:srgbClr val="FF0000"/>
                </a:solidFill>
              </a:rPr>
              <a:t>distance</a:t>
            </a:r>
            <a:r>
              <a:rPr lang="en-US" sz="2400" b="1" dirty="0"/>
              <a:t> between </a:t>
            </a:r>
            <a:r>
              <a:rPr lang="en-US" sz="2400" b="1" dirty="0" smtClean="0"/>
              <a:t>capillaries, producing </a:t>
            </a:r>
            <a:r>
              <a:rPr lang="en-US" sz="2400" b="1" dirty="0" err="1">
                <a:solidFill>
                  <a:srgbClr val="FF0000"/>
                </a:solidFill>
              </a:rPr>
              <a:t>endoneurial</a:t>
            </a:r>
            <a:r>
              <a:rPr lang="en-US" sz="2400" b="1" dirty="0">
                <a:solidFill>
                  <a:srgbClr val="FF0000"/>
                </a:solidFill>
              </a:rPr>
              <a:t> hypoxia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oxidative</a:t>
            </a:r>
            <a:r>
              <a:rPr lang="en-US" sz="2400" b="1" dirty="0"/>
              <a:t> stress. </a:t>
            </a:r>
            <a:endParaRPr lang="en-US" sz="2400" b="1" dirty="0" smtClean="0"/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Aldose</a:t>
            </a:r>
            <a:r>
              <a:rPr lang="en-US" sz="2400" b="1" dirty="0" smtClean="0"/>
              <a:t> </a:t>
            </a:r>
            <a:r>
              <a:rPr lang="en-US" sz="2400" b="1" dirty="0" err="1"/>
              <a:t>reductase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inhibitors</a:t>
            </a:r>
            <a:r>
              <a:rPr lang="en-US" sz="2400" b="1" dirty="0" smtClean="0"/>
              <a:t> in </a:t>
            </a:r>
            <a:r>
              <a:rPr lang="en-US" sz="2400" b="1" dirty="0"/>
              <a:t>animal models decrease sorbitol concentration in the sciatic nerve </a:t>
            </a:r>
            <a:r>
              <a:rPr lang="en-US" sz="2400" b="1" dirty="0" smtClean="0"/>
              <a:t>and restore </a:t>
            </a:r>
            <a:r>
              <a:rPr lang="en-US" sz="2400" b="1" dirty="0"/>
              <a:t>conduction </a:t>
            </a:r>
            <a:r>
              <a:rPr lang="en-US" sz="2400" b="1" dirty="0">
                <a:solidFill>
                  <a:srgbClr val="FF0000"/>
                </a:solidFill>
              </a:rPr>
              <a:t>velocities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normal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377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9" y="1318161"/>
            <a:ext cx="10257703" cy="51301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Retro-orbital</a:t>
            </a:r>
            <a:r>
              <a:rPr lang="en-US" sz="2400" b="1" dirty="0"/>
              <a:t> pain accompanies about </a:t>
            </a:r>
            <a:r>
              <a:rPr lang="en-US" sz="2400" b="1" dirty="0">
                <a:solidFill>
                  <a:srgbClr val="FF0000"/>
                </a:solidFill>
              </a:rPr>
              <a:t>half</a:t>
            </a:r>
            <a:r>
              <a:rPr lang="en-US" sz="2400" b="1" dirty="0"/>
              <a:t> of the cases. Sparing of the pupil in </a:t>
            </a:r>
            <a:r>
              <a:rPr lang="en-US" sz="2400" b="1" dirty="0" smtClean="0"/>
              <a:t>diabetic </a:t>
            </a:r>
            <a:r>
              <a:rPr lang="en-US" sz="2400" b="1" dirty="0" smtClean="0">
                <a:solidFill>
                  <a:srgbClr val="FF0000"/>
                </a:solidFill>
              </a:rPr>
              <a:t>third </a:t>
            </a:r>
            <a:r>
              <a:rPr lang="en-US" sz="2400" b="1" dirty="0"/>
              <a:t>nerve </a:t>
            </a:r>
            <a:r>
              <a:rPr lang="en-US" sz="2400" b="1" dirty="0">
                <a:solidFill>
                  <a:srgbClr val="FF0000"/>
                </a:solidFill>
              </a:rPr>
              <a:t>palsies</a:t>
            </a:r>
            <a:r>
              <a:rPr lang="en-US" sz="2400" b="1" dirty="0"/>
              <a:t> is due to </a:t>
            </a:r>
            <a:r>
              <a:rPr lang="en-US" sz="2400" b="1" dirty="0">
                <a:solidFill>
                  <a:srgbClr val="FF0000"/>
                </a:solidFill>
              </a:rPr>
              <a:t>sparing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axons</a:t>
            </a:r>
            <a:r>
              <a:rPr lang="en-US" sz="2400" b="1" dirty="0"/>
              <a:t> at the periphery of the nerve involved </a:t>
            </a:r>
            <a:r>
              <a:rPr lang="en-US" sz="2400" b="1" dirty="0" smtClean="0"/>
              <a:t>in pupillary </a:t>
            </a:r>
            <a:r>
              <a:rPr lang="en-US" sz="2400" b="1" dirty="0"/>
              <a:t>function. Pathologic evidence supports the concept that the process is </a:t>
            </a:r>
            <a:r>
              <a:rPr lang="en-US" sz="2400" b="1" dirty="0" smtClean="0"/>
              <a:t>probably attributable </a:t>
            </a:r>
            <a:r>
              <a:rPr lang="en-US" sz="2400" b="1" dirty="0"/>
              <a:t>to an </a:t>
            </a:r>
            <a:r>
              <a:rPr lang="en-US" sz="2400" b="1" dirty="0">
                <a:solidFill>
                  <a:srgbClr val="FF0000"/>
                </a:solidFill>
              </a:rPr>
              <a:t>ischemic</a:t>
            </a:r>
            <a:r>
              <a:rPr lang="en-US" sz="2400" b="1" dirty="0"/>
              <a:t> watershed phenomenon in the </a:t>
            </a:r>
            <a:r>
              <a:rPr lang="en-US" sz="2400" b="1" dirty="0">
                <a:solidFill>
                  <a:srgbClr val="FF0000"/>
                </a:solidFill>
              </a:rPr>
              <a:t>central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part</a:t>
            </a:r>
            <a:r>
              <a:rPr lang="en-US" sz="2400" b="1" dirty="0"/>
              <a:t> of </a:t>
            </a:r>
            <a:r>
              <a:rPr lang="en-US" sz="2400" b="1" dirty="0" smtClean="0"/>
              <a:t>the nerve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1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21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62" y="1282535"/>
            <a:ext cx="10138950" cy="55754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It has been suggested that patients with diabetes </a:t>
            </a:r>
            <a:r>
              <a:rPr lang="en-US" sz="2400" b="1" dirty="0">
                <a:solidFill>
                  <a:srgbClr val="FF0000"/>
                </a:solidFill>
              </a:rPr>
              <a:t>are more likely </a:t>
            </a:r>
            <a:r>
              <a:rPr lang="en-US" sz="2400" b="1" dirty="0"/>
              <a:t>to </a:t>
            </a:r>
            <a:r>
              <a:rPr lang="en-US" sz="2400" b="1" dirty="0" smtClean="0"/>
              <a:t>develop a </a:t>
            </a:r>
            <a:r>
              <a:rPr lang="en-US" sz="2400" b="1" dirty="0">
                <a:solidFill>
                  <a:srgbClr val="FF0000"/>
                </a:solidFill>
              </a:rPr>
              <a:t>seventh </a:t>
            </a:r>
            <a:r>
              <a:rPr lang="en-US" sz="2400" b="1" dirty="0"/>
              <a:t>cranial nerve </a:t>
            </a:r>
            <a:r>
              <a:rPr lang="en-US" sz="2400" b="1" dirty="0">
                <a:solidFill>
                  <a:srgbClr val="FF0000"/>
                </a:solidFill>
              </a:rPr>
              <a:t>palsy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However, </a:t>
            </a:r>
            <a:r>
              <a:rPr lang="en-US" sz="2400" b="1" dirty="0">
                <a:solidFill>
                  <a:srgbClr val="FF0000"/>
                </a:solidFill>
              </a:rPr>
              <a:t>Bell palsy </a:t>
            </a:r>
            <a:r>
              <a:rPr lang="en-US" sz="2400" b="1" dirty="0"/>
              <a:t>is a common event and it is </a:t>
            </a:r>
            <a:r>
              <a:rPr lang="en-US" sz="2400" b="1" dirty="0" smtClean="0">
                <a:solidFill>
                  <a:srgbClr val="FF0000"/>
                </a:solidFill>
              </a:rPr>
              <a:t>difficult</a:t>
            </a:r>
            <a:r>
              <a:rPr lang="en-US" sz="2400" b="1" dirty="0" smtClean="0"/>
              <a:t> to </a:t>
            </a:r>
            <a:r>
              <a:rPr lang="en-US" sz="2400" b="1" dirty="0"/>
              <a:t>substantiate if it is indeed </a:t>
            </a:r>
            <a:r>
              <a:rPr lang="en-US" sz="2400" b="1" dirty="0">
                <a:solidFill>
                  <a:srgbClr val="FF0000"/>
                </a:solidFill>
              </a:rPr>
              <a:t>more prevalent </a:t>
            </a:r>
            <a:r>
              <a:rPr lang="en-US" sz="2400" b="1" dirty="0"/>
              <a:t>in diabetes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It is interesting to </a:t>
            </a:r>
            <a:r>
              <a:rPr lang="en-US" sz="2400" b="1" dirty="0" smtClean="0"/>
              <a:t>note that </a:t>
            </a:r>
            <a:r>
              <a:rPr lang="en-US" sz="2400" b="1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Rochester</a:t>
            </a:r>
            <a:r>
              <a:rPr lang="en-US" sz="2400" b="1" dirty="0"/>
              <a:t> Diabetic Neuropathy Study, </a:t>
            </a:r>
            <a:r>
              <a:rPr lang="en-US" sz="2400" b="1" dirty="0">
                <a:solidFill>
                  <a:srgbClr val="FF0000"/>
                </a:solidFill>
              </a:rPr>
              <a:t>neither cranial </a:t>
            </a:r>
            <a:r>
              <a:rPr lang="en-US" sz="2400" b="1" dirty="0" err="1" smtClean="0"/>
              <a:t>mononeuropathies</a:t>
            </a:r>
            <a:r>
              <a:rPr lang="en-US" sz="2400" b="1" dirty="0"/>
              <a:t> </a:t>
            </a:r>
            <a:r>
              <a:rPr lang="en-US" sz="2400" b="1" dirty="0" smtClean="0"/>
              <a:t>nor </a:t>
            </a:r>
            <a:r>
              <a:rPr lang="en-US" sz="2400" b="1" dirty="0" err="1"/>
              <a:t>truncal</a:t>
            </a:r>
            <a:r>
              <a:rPr lang="en-US" sz="2400" b="1" dirty="0"/>
              <a:t> radiculopathies were </a:t>
            </a:r>
            <a:r>
              <a:rPr lang="en-US" sz="2400" b="1" dirty="0">
                <a:solidFill>
                  <a:srgbClr val="FF0000"/>
                </a:solidFill>
              </a:rPr>
              <a:t>more common </a:t>
            </a:r>
            <a:r>
              <a:rPr lang="en-US" sz="2400" b="1" dirty="0"/>
              <a:t>in diabetic patients </a:t>
            </a:r>
            <a:r>
              <a:rPr lang="en-US" sz="2400" b="1" dirty="0">
                <a:solidFill>
                  <a:srgbClr val="FF0000"/>
                </a:solidFill>
              </a:rPr>
              <a:t>compared</a:t>
            </a:r>
            <a:r>
              <a:rPr lang="en-US" sz="2400" b="1" dirty="0"/>
              <a:t> </a:t>
            </a: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control </a:t>
            </a:r>
            <a:r>
              <a:rPr lang="en-US" sz="2400" b="1" dirty="0"/>
              <a:t>subjects.</a:t>
            </a:r>
          </a:p>
        </p:txBody>
      </p:sp>
    </p:spTree>
    <p:extLst>
      <p:ext uri="{BB962C8B-B14F-4D97-AF65-F5344CB8AC3E}">
        <p14:creationId xmlns:p14="http://schemas.microsoft.com/office/powerpoint/2010/main" val="22001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8425"/>
          </a:xfrm>
        </p:spPr>
        <p:txBody>
          <a:bodyPr/>
          <a:lstStyle/>
          <a:p>
            <a:r>
              <a:rPr lang="en-US" dirty="0"/>
              <a:t>Diagnostic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1293"/>
            <a:ext cx="8915400" cy="475012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Imaging</a:t>
            </a:r>
            <a:r>
              <a:rPr lang="en-US" sz="2400" b="1" dirty="0"/>
              <a:t> studies may be necessary to rule out </a:t>
            </a:r>
            <a:r>
              <a:rPr lang="en-US" sz="2400" b="1" dirty="0">
                <a:solidFill>
                  <a:srgbClr val="FF0000"/>
                </a:solidFill>
              </a:rPr>
              <a:t>stroke </a:t>
            </a:r>
            <a:r>
              <a:rPr lang="en-US" sz="2400" b="1" dirty="0"/>
              <a:t>in some cases; however, </a:t>
            </a:r>
            <a:r>
              <a:rPr lang="en-US" sz="2400" b="1" dirty="0" smtClean="0">
                <a:solidFill>
                  <a:srgbClr val="FF0000"/>
                </a:solidFill>
              </a:rPr>
              <a:t>history</a:t>
            </a:r>
            <a:r>
              <a:rPr lang="en-US" sz="2400" b="1" dirty="0" smtClean="0"/>
              <a:t> alone </a:t>
            </a:r>
            <a:r>
              <a:rPr lang="en-US" sz="2400" b="1" dirty="0"/>
              <a:t>without additional testing is </a:t>
            </a:r>
            <a:r>
              <a:rPr lang="en-US" sz="2400" b="1" dirty="0">
                <a:solidFill>
                  <a:srgbClr val="FF0000"/>
                </a:solidFill>
              </a:rPr>
              <a:t>sufficient</a:t>
            </a:r>
            <a:r>
              <a:rPr lang="en-US" sz="2400" b="1" dirty="0"/>
              <a:t> in </a:t>
            </a:r>
            <a:r>
              <a:rPr lang="en-US" sz="2400" b="1" dirty="0">
                <a:solidFill>
                  <a:srgbClr val="FF0000"/>
                </a:solidFill>
              </a:rPr>
              <a:t>most </a:t>
            </a:r>
            <a:r>
              <a:rPr lang="en-US" sz="2400" b="1" dirty="0"/>
              <a:t>of these patients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8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and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52785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main risk </a:t>
            </a:r>
            <a:r>
              <a:rPr lang="en-US" sz="2400" b="1" dirty="0"/>
              <a:t>factors for the development of cranial neuropathies are </a:t>
            </a:r>
            <a:r>
              <a:rPr lang="en-US" sz="2400" b="1" dirty="0">
                <a:solidFill>
                  <a:srgbClr val="FF0000"/>
                </a:solidFill>
              </a:rPr>
              <a:t>duration</a:t>
            </a:r>
            <a:r>
              <a:rPr lang="en-US" sz="2400" b="1" dirty="0"/>
              <a:t> of </a:t>
            </a:r>
            <a:r>
              <a:rPr lang="en-US" sz="2400" b="1" dirty="0" smtClean="0"/>
              <a:t>diabetes and </a:t>
            </a:r>
            <a:r>
              <a:rPr lang="en-US" sz="2400" b="1" dirty="0"/>
              <a:t>the patient’s </a:t>
            </a:r>
            <a:r>
              <a:rPr lang="en-US" sz="2400" b="1" dirty="0">
                <a:solidFill>
                  <a:srgbClr val="FF0000"/>
                </a:solidFill>
              </a:rPr>
              <a:t>age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Treatment</a:t>
            </a:r>
            <a:r>
              <a:rPr lang="en-US" sz="2400" b="1" dirty="0"/>
              <a:t> should be mainly focused on </a:t>
            </a:r>
            <a:r>
              <a:rPr lang="en-US" sz="2400" b="1" dirty="0">
                <a:solidFill>
                  <a:srgbClr val="FF0000"/>
                </a:solidFill>
              </a:rPr>
              <a:t>management</a:t>
            </a:r>
            <a:r>
              <a:rPr lang="en-US" sz="2400" b="1" dirty="0"/>
              <a:t>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diabetes</a:t>
            </a:r>
            <a:r>
              <a:rPr lang="en-US" sz="2400" b="1" dirty="0" smtClean="0"/>
              <a:t>. Most </a:t>
            </a:r>
            <a:r>
              <a:rPr lang="en-US" sz="2400" b="1" dirty="0"/>
              <a:t>patients make a </a:t>
            </a:r>
            <a:r>
              <a:rPr lang="en-US" sz="2400" b="1" dirty="0">
                <a:solidFill>
                  <a:srgbClr val="FF0000"/>
                </a:solidFill>
              </a:rPr>
              <a:t>full recovery</a:t>
            </a:r>
            <a:r>
              <a:rPr lang="en-US" sz="2400" b="1" dirty="0"/>
              <a:t>, with some early evidence of improvement </a:t>
            </a:r>
            <a:r>
              <a:rPr lang="en-US" sz="2400" b="1" dirty="0" smtClean="0"/>
              <a:t>within </a:t>
            </a: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 months.</a:t>
            </a:r>
          </a:p>
        </p:txBody>
      </p:sp>
    </p:spTree>
    <p:extLst>
      <p:ext uri="{BB962C8B-B14F-4D97-AF65-F5344CB8AC3E}">
        <p14:creationId xmlns:p14="http://schemas.microsoft.com/office/powerpoint/2010/main" val="2217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Isolated </a:t>
            </a:r>
            <a:r>
              <a:rPr lang="en-US" b="1" dirty="0" err="1"/>
              <a:t>Mononeuropathies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82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Mononeuropathies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675" y="1543791"/>
            <a:ext cx="9663937" cy="51895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It is </a:t>
            </a:r>
            <a:r>
              <a:rPr lang="en-US" sz="2400" b="1" dirty="0" smtClean="0">
                <a:solidFill>
                  <a:srgbClr val="FF0000"/>
                </a:solidFill>
              </a:rPr>
              <a:t>generally </a:t>
            </a:r>
            <a:r>
              <a:rPr lang="en-US" sz="2400" b="1" dirty="0" smtClean="0"/>
              <a:t>believed </a:t>
            </a:r>
            <a:r>
              <a:rPr lang="en-US" sz="2400" b="1" dirty="0"/>
              <a:t>and established in studies that </a:t>
            </a:r>
            <a:r>
              <a:rPr lang="en-US" sz="2400" b="1" dirty="0">
                <a:solidFill>
                  <a:srgbClr val="FF0000"/>
                </a:solidFill>
              </a:rPr>
              <a:t>diabetic</a:t>
            </a:r>
            <a:r>
              <a:rPr lang="en-US" sz="2400" b="1" dirty="0"/>
              <a:t> individuals are </a:t>
            </a:r>
            <a:r>
              <a:rPr lang="en-US" sz="2400" b="1" dirty="0" smtClean="0"/>
              <a:t>more </a:t>
            </a:r>
            <a:r>
              <a:rPr lang="en-US" sz="2400" b="1" dirty="0" smtClean="0">
                <a:solidFill>
                  <a:srgbClr val="FF0000"/>
                </a:solidFill>
              </a:rPr>
              <a:t>susceptible</a:t>
            </a:r>
            <a:r>
              <a:rPr lang="en-US" sz="2400" b="1" dirty="0" smtClean="0"/>
              <a:t>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compression </a:t>
            </a:r>
            <a:r>
              <a:rPr lang="en-US" sz="2400" b="1" dirty="0"/>
              <a:t>injuries compared with </a:t>
            </a:r>
            <a:r>
              <a:rPr lang="en-US" sz="2400" b="1" dirty="0" smtClean="0"/>
              <a:t>non diabetic </a:t>
            </a:r>
            <a:r>
              <a:rPr lang="en-US" sz="2400" b="1" dirty="0"/>
              <a:t>individuals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This would </a:t>
            </a:r>
            <a:r>
              <a:rPr lang="en-US" sz="2400" b="1" dirty="0"/>
              <a:t>include the </a:t>
            </a:r>
            <a:r>
              <a:rPr lang="en-US" sz="2400" b="1" dirty="0">
                <a:solidFill>
                  <a:srgbClr val="FF0000"/>
                </a:solidFill>
              </a:rPr>
              <a:t>median</a:t>
            </a:r>
            <a:r>
              <a:rPr lang="en-US" sz="2400" b="1" dirty="0"/>
              <a:t> nerve at the carpal tunnel, </a:t>
            </a:r>
            <a:r>
              <a:rPr lang="en-US" sz="2400" b="1" dirty="0">
                <a:solidFill>
                  <a:srgbClr val="FF0000"/>
                </a:solidFill>
              </a:rPr>
              <a:t>ulnar</a:t>
            </a:r>
            <a:r>
              <a:rPr lang="en-US" sz="2400" b="1" dirty="0"/>
              <a:t> nerve at the elbow, the </a:t>
            </a:r>
            <a:r>
              <a:rPr lang="en-US" sz="2400" b="1" dirty="0" err="1" smtClean="0">
                <a:solidFill>
                  <a:srgbClr val="FF0000"/>
                </a:solidFill>
              </a:rPr>
              <a:t>peroneal</a:t>
            </a:r>
            <a:r>
              <a:rPr lang="en-US" sz="2400" b="1" dirty="0"/>
              <a:t> </a:t>
            </a:r>
            <a:r>
              <a:rPr lang="en-US" sz="2400" b="1" dirty="0" smtClean="0"/>
              <a:t>(fibular</a:t>
            </a:r>
            <a:r>
              <a:rPr lang="en-US" sz="2400" b="1" dirty="0"/>
              <a:t>) nerve at the fibular head, and perhaps the </a:t>
            </a:r>
            <a:r>
              <a:rPr lang="en-US" sz="2400" b="1" dirty="0">
                <a:solidFill>
                  <a:srgbClr val="FF0000"/>
                </a:solidFill>
              </a:rPr>
              <a:t>lateral cutaneous </a:t>
            </a:r>
            <a:r>
              <a:rPr lang="en-US" sz="2400" b="1" dirty="0"/>
              <a:t>femoral </a:t>
            </a:r>
            <a:r>
              <a:rPr lang="en-US" sz="2400" b="1" dirty="0" smtClean="0"/>
              <a:t>nerve (</a:t>
            </a:r>
            <a:r>
              <a:rPr lang="en-US" sz="2400" b="1" dirty="0" err="1" smtClean="0">
                <a:solidFill>
                  <a:srgbClr val="FF0000"/>
                </a:solidFill>
              </a:rPr>
              <a:t>meralgia</a:t>
            </a:r>
            <a:r>
              <a:rPr lang="en-US" sz="2400" b="1" dirty="0" smtClean="0"/>
              <a:t> </a:t>
            </a:r>
            <a:r>
              <a:rPr lang="en-US" sz="2400" b="1" dirty="0" err="1"/>
              <a:t>paresthetica</a:t>
            </a:r>
            <a:r>
              <a:rPr lang="en-US" sz="2400" b="1" dirty="0"/>
              <a:t>) at the hip.</a:t>
            </a:r>
          </a:p>
        </p:txBody>
      </p:sp>
    </p:spTree>
    <p:extLst>
      <p:ext uri="{BB962C8B-B14F-4D97-AF65-F5344CB8AC3E}">
        <p14:creationId xmlns:p14="http://schemas.microsoft.com/office/powerpoint/2010/main" val="4265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66" y="1254826"/>
            <a:ext cx="9497682" cy="56031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In the early study by </a:t>
            </a:r>
            <a:r>
              <a:rPr lang="en-US" sz="2000" b="1" dirty="0">
                <a:solidFill>
                  <a:srgbClr val="FF0000"/>
                </a:solidFill>
              </a:rPr>
              <a:t>Mulder</a:t>
            </a:r>
            <a:r>
              <a:rPr lang="en-US" sz="2000" b="1" dirty="0"/>
              <a:t> and </a:t>
            </a:r>
            <a:r>
              <a:rPr lang="en-US" sz="2000" b="1" dirty="0" smtClean="0"/>
              <a:t>colleagues </a:t>
            </a:r>
            <a:r>
              <a:rPr lang="en-US" sz="2000" b="1" dirty="0"/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103</a:t>
            </a:r>
            <a:r>
              <a:rPr lang="en-US" sz="2000" b="1" dirty="0" smtClean="0"/>
              <a:t> cases </a:t>
            </a:r>
            <a:r>
              <a:rPr lang="en-US" sz="2000" b="1" dirty="0"/>
              <a:t>of diabetes</a:t>
            </a:r>
            <a:r>
              <a:rPr lang="en-US" sz="2000" b="1" dirty="0">
                <a:solidFill>
                  <a:srgbClr val="FF0000"/>
                </a:solidFill>
              </a:rPr>
              <a:t>, 16 </a:t>
            </a:r>
            <a:r>
              <a:rPr lang="en-US" sz="2000" b="1" dirty="0"/>
              <a:t>had </a:t>
            </a:r>
            <a:r>
              <a:rPr lang="en-US" sz="2000" b="1" dirty="0" err="1">
                <a:solidFill>
                  <a:srgbClr val="FF0000"/>
                </a:solidFill>
              </a:rPr>
              <a:t>mononeuropathies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affecting 29 nerves as follows: </a:t>
            </a:r>
            <a:r>
              <a:rPr lang="en-US" sz="2000" b="1" dirty="0" smtClean="0">
                <a:solidFill>
                  <a:srgbClr val="FF0000"/>
                </a:solidFill>
              </a:rPr>
              <a:t>common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peroneal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13</a:t>
            </a:r>
            <a:r>
              <a:rPr lang="en-US" sz="2000" b="1" dirty="0"/>
              <a:t>; median nerve (carpal tunnel), </a:t>
            </a:r>
            <a:r>
              <a:rPr lang="en-US" sz="2000" b="1" dirty="0">
                <a:solidFill>
                  <a:srgbClr val="FF0000"/>
                </a:solidFill>
              </a:rPr>
              <a:t>9</a:t>
            </a:r>
            <a:r>
              <a:rPr lang="en-US" sz="2000" b="1" dirty="0"/>
              <a:t>; ulnar nerve, </a:t>
            </a:r>
            <a:r>
              <a:rPr lang="en-US" sz="2000" b="1" dirty="0">
                <a:solidFill>
                  <a:srgbClr val="FF0000"/>
                </a:solidFill>
              </a:rPr>
              <a:t>5;</a:t>
            </a:r>
            <a:r>
              <a:rPr lang="en-US" sz="2000" b="1" dirty="0"/>
              <a:t> lateral femoral </a:t>
            </a:r>
            <a:r>
              <a:rPr lang="en-US" sz="2000" b="1" dirty="0" smtClean="0"/>
              <a:t>cutaneous nerve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; and femoral nerve,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, the latter being likely due to DLSRP. </a:t>
            </a:r>
            <a:r>
              <a:rPr lang="en-US" sz="2000" b="1" dirty="0" err="1">
                <a:solidFill>
                  <a:srgbClr val="FF0000"/>
                </a:solidFill>
              </a:rPr>
              <a:t>Meralgia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/>
              <a:t>paresthetica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mononeuropathy</a:t>
            </a:r>
            <a:r>
              <a:rPr lang="en-US" sz="2000" b="1" dirty="0" smtClean="0"/>
              <a:t> </a:t>
            </a:r>
            <a:r>
              <a:rPr lang="en-US" sz="2000" b="1" dirty="0"/>
              <a:t>of the lateral femoral cutaneous nerve) is associated </a:t>
            </a:r>
            <a:r>
              <a:rPr lang="en-US" sz="2000" b="1" dirty="0" smtClean="0"/>
              <a:t>with diabetes </a:t>
            </a:r>
            <a:r>
              <a:rPr lang="en-US" sz="2000" b="1" dirty="0"/>
              <a:t>mellitus irrespective of </a:t>
            </a:r>
            <a:r>
              <a:rPr lang="en-US" sz="2000" b="1" dirty="0">
                <a:solidFill>
                  <a:srgbClr val="FF0000"/>
                </a:solidFill>
              </a:rPr>
              <a:t>obesity</a:t>
            </a:r>
            <a:r>
              <a:rPr lang="en-US" sz="2000" b="1" dirty="0"/>
              <a:t> and advanced </a:t>
            </a:r>
            <a:r>
              <a:rPr lang="en-US" sz="2000" b="1" dirty="0">
                <a:solidFill>
                  <a:srgbClr val="FF0000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416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1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410" y="1401287"/>
            <a:ext cx="10210202" cy="52607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a </a:t>
            </a:r>
            <a:r>
              <a:rPr lang="en-US" sz="2400" b="1" dirty="0">
                <a:solidFill>
                  <a:srgbClr val="FF0000"/>
                </a:solidFill>
              </a:rPr>
              <a:t>study</a:t>
            </a:r>
            <a:r>
              <a:rPr lang="en-US" sz="2400" b="1" dirty="0"/>
              <a:t> from Rochester, Minnesota, there was evidence that </a:t>
            </a:r>
            <a:r>
              <a:rPr lang="en-US" sz="2400" b="1" dirty="0">
                <a:solidFill>
                  <a:srgbClr val="FF0000"/>
                </a:solidFill>
              </a:rPr>
              <a:t>carpal</a:t>
            </a:r>
            <a:r>
              <a:rPr lang="en-US" sz="2400" b="1" dirty="0"/>
              <a:t> </a:t>
            </a:r>
            <a:r>
              <a:rPr lang="en-US" sz="2400" b="1" dirty="0" smtClean="0"/>
              <a:t>tunnel syndrome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more common </a:t>
            </a:r>
            <a:r>
              <a:rPr lang="en-US" sz="2400" b="1" dirty="0"/>
              <a:t>in diabetes mellitus than in the general </a:t>
            </a:r>
            <a:r>
              <a:rPr lang="en-US" sz="2400" b="1" dirty="0" smtClean="0"/>
              <a:t>population.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In </a:t>
            </a:r>
            <a:r>
              <a:rPr lang="en-US" sz="2400" b="1" dirty="0"/>
              <a:t>another Rochester Diabetic Neuropathy Study, approximately </a:t>
            </a:r>
            <a:r>
              <a:rPr lang="en-US" sz="2400" b="1" dirty="0">
                <a:solidFill>
                  <a:srgbClr val="FF0000"/>
                </a:solidFill>
              </a:rPr>
              <a:t>one-quarter</a:t>
            </a:r>
            <a:r>
              <a:rPr lang="en-US" sz="2400" b="1" dirty="0"/>
              <a:t> </a:t>
            </a:r>
            <a:r>
              <a:rPr lang="en-US" sz="2400" b="1" dirty="0" smtClean="0"/>
              <a:t>of patients </a:t>
            </a:r>
            <a:r>
              <a:rPr lang="en-US" sz="2400" b="1" dirty="0"/>
              <a:t>had </a:t>
            </a:r>
            <a:r>
              <a:rPr lang="en-US" sz="2400" b="1" dirty="0">
                <a:solidFill>
                  <a:srgbClr val="FF0000"/>
                </a:solidFill>
              </a:rPr>
              <a:t>subclinical</a:t>
            </a:r>
            <a:r>
              <a:rPr lang="en-US" sz="2400" b="1" dirty="0"/>
              <a:t> carpal tunnel syndrome on NCS, but only </a:t>
            </a:r>
            <a:r>
              <a:rPr lang="en-US" sz="2400" b="1" dirty="0">
                <a:solidFill>
                  <a:srgbClr val="FF0000"/>
                </a:solidFill>
              </a:rPr>
              <a:t>7.7% </a:t>
            </a:r>
            <a:r>
              <a:rPr lang="en-US" sz="2400" b="1" dirty="0" smtClean="0"/>
              <a:t>were symptomatic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9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9048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1" y="1436914"/>
            <a:ext cx="10008321" cy="52013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Diagnosis is usually established with </a:t>
            </a:r>
            <a:r>
              <a:rPr lang="en-US" sz="2800" b="1" dirty="0" err="1">
                <a:solidFill>
                  <a:srgbClr val="FF0000"/>
                </a:solidFill>
              </a:rPr>
              <a:t>electrophysiologic</a:t>
            </a:r>
            <a:r>
              <a:rPr lang="en-US" sz="2800" b="1" dirty="0"/>
              <a:t> testing; however, </a:t>
            </a:r>
            <a:r>
              <a:rPr lang="en-US" sz="2800" b="1" dirty="0" err="1" smtClean="0"/>
              <a:t>electrophysiologic</a:t>
            </a:r>
            <a:r>
              <a:rPr lang="en-US" sz="2800" b="1" dirty="0"/>
              <a:t> </a:t>
            </a:r>
            <a:r>
              <a:rPr lang="en-US" sz="2800" b="1" dirty="0" smtClean="0"/>
              <a:t>diagnosis </a:t>
            </a:r>
            <a:r>
              <a:rPr lang="en-US" sz="2800" b="1" dirty="0"/>
              <a:t>of carpal tunnel or other </a:t>
            </a:r>
            <a:r>
              <a:rPr lang="en-US" sz="2800" b="1" dirty="0" err="1"/>
              <a:t>mononeuropathies</a:t>
            </a:r>
            <a:r>
              <a:rPr lang="en-US" sz="2800" b="1" dirty="0"/>
              <a:t> is sometimes </a:t>
            </a:r>
            <a:r>
              <a:rPr lang="en-US" sz="2800" b="1" dirty="0" smtClean="0">
                <a:solidFill>
                  <a:srgbClr val="FF0000"/>
                </a:solidFill>
              </a:rPr>
              <a:t>difficult</a:t>
            </a:r>
            <a:r>
              <a:rPr lang="en-US" sz="2800" b="1" dirty="0" smtClean="0"/>
              <a:t> in </a:t>
            </a:r>
            <a:r>
              <a:rPr lang="en-US" sz="2800" b="1" dirty="0"/>
              <a:t>individuals with diabetic polyneuropathy</a:t>
            </a:r>
            <a:r>
              <a:rPr lang="en-US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96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DIABETIC MUSCLE INFARCTION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19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966" y="1175657"/>
            <a:ext cx="11011988" cy="5434149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800" b="1" dirty="0"/>
              <a:t>In addition, protection from sorbitol </a:t>
            </a:r>
            <a:r>
              <a:rPr lang="en-US" sz="2800" b="1" dirty="0" smtClean="0"/>
              <a:t>increase in </a:t>
            </a:r>
            <a:r>
              <a:rPr lang="en-US" sz="2800" b="1" dirty="0"/>
              <a:t>experimental diabetes using </a:t>
            </a:r>
            <a:r>
              <a:rPr lang="en-US" sz="2800" b="1" dirty="0">
                <a:solidFill>
                  <a:srgbClr val="FF0000"/>
                </a:solidFill>
              </a:rPr>
              <a:t>aldose </a:t>
            </a:r>
            <a:r>
              <a:rPr lang="en-US" sz="2800" b="1" dirty="0" err="1">
                <a:solidFill>
                  <a:srgbClr val="FF0000"/>
                </a:solidFill>
              </a:rPr>
              <a:t>reductase</a:t>
            </a:r>
            <a:r>
              <a:rPr lang="en-US" sz="2800" b="1" dirty="0">
                <a:solidFill>
                  <a:srgbClr val="FF0000"/>
                </a:solidFill>
              </a:rPr>
              <a:t> inhibitors</a:t>
            </a:r>
            <a:r>
              <a:rPr lang="en-US" sz="2800" b="1" dirty="0"/>
              <a:t> prevents the loss </a:t>
            </a:r>
            <a:r>
              <a:rPr lang="en-US" sz="2800" b="1" dirty="0" smtClean="0"/>
              <a:t>of </a:t>
            </a:r>
            <a:r>
              <a:rPr lang="en-US" sz="2800" b="1" dirty="0" err="1" smtClean="0">
                <a:solidFill>
                  <a:srgbClr val="FF0000"/>
                </a:solidFill>
              </a:rPr>
              <a:t>myoinositol</a:t>
            </a:r>
            <a:r>
              <a:rPr lang="en-US" sz="2800" b="1" dirty="0" smtClean="0"/>
              <a:t> </a:t>
            </a:r>
            <a:r>
              <a:rPr lang="en-US" sz="2800" b="1" dirty="0"/>
              <a:t>from the nerve, which may connect 2 possible pathogenic mechanisms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MUSCLE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78" y="1567543"/>
            <a:ext cx="10483334" cy="53795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In the context of discussing the various diabetic neuropathies, it is relevant to </a:t>
            </a:r>
            <a:r>
              <a:rPr lang="en-US" sz="2800" b="1" dirty="0" smtClean="0"/>
              <a:t>review another </a:t>
            </a:r>
            <a:r>
              <a:rPr lang="en-US" sz="2800" b="1" dirty="0"/>
              <a:t>neuromuscular complication of diabetes in which the </a:t>
            </a:r>
            <a:r>
              <a:rPr lang="en-US" sz="2800" b="1" dirty="0">
                <a:solidFill>
                  <a:srgbClr val="FF0000"/>
                </a:solidFill>
              </a:rPr>
              <a:t>muscle</a:t>
            </a:r>
            <a:r>
              <a:rPr lang="en-US" sz="2800" b="1" dirty="0"/>
              <a:t> itself is the </a:t>
            </a:r>
            <a:r>
              <a:rPr lang="en-US" sz="2800" b="1" dirty="0" smtClean="0">
                <a:solidFill>
                  <a:srgbClr val="FF0000"/>
                </a:solidFill>
              </a:rPr>
              <a:t>target organ </a:t>
            </a:r>
            <a:r>
              <a:rPr lang="en-US" sz="2800" b="1" dirty="0"/>
              <a:t>rather than the nerve. It is an </a:t>
            </a:r>
            <a:r>
              <a:rPr lang="en-US" sz="2800" b="1" dirty="0">
                <a:solidFill>
                  <a:srgbClr val="FF0000"/>
                </a:solidFill>
              </a:rPr>
              <a:t>underdiagnosed complication</a:t>
            </a:r>
            <a:r>
              <a:rPr lang="en-US" sz="2800" b="1" dirty="0"/>
              <a:t> of </a:t>
            </a:r>
            <a:r>
              <a:rPr lang="en-US" sz="2800" b="1" dirty="0" smtClean="0"/>
              <a:t>long-standing diabetes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8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0300"/>
          </a:xfrm>
        </p:spPr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662" y="1294409"/>
            <a:ext cx="10138950" cy="526076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Diabetic muscle infarction (</a:t>
            </a:r>
            <a:r>
              <a:rPr lang="en-US" sz="2400" b="1" dirty="0">
                <a:solidFill>
                  <a:srgbClr val="FF0000"/>
                </a:solidFill>
              </a:rPr>
              <a:t>DMI</a:t>
            </a:r>
            <a:r>
              <a:rPr lang="en-US" sz="2400" b="1" dirty="0"/>
              <a:t>) begins with the </a:t>
            </a:r>
            <a:r>
              <a:rPr lang="en-US" sz="2400" b="1" dirty="0">
                <a:solidFill>
                  <a:srgbClr val="FF0000"/>
                </a:solidFill>
              </a:rPr>
              <a:t>abrupt onset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thigh pain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tenderness</a:t>
            </a:r>
            <a:r>
              <a:rPr lang="en-US" sz="2400" b="1" dirty="0" smtClean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swelling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Over a period of days, a </a:t>
            </a:r>
            <a:r>
              <a:rPr lang="en-US" sz="2400" b="1" dirty="0">
                <a:solidFill>
                  <a:srgbClr val="FF0000"/>
                </a:solidFill>
              </a:rPr>
              <a:t>firm mass develops </a:t>
            </a:r>
            <a:r>
              <a:rPr lang="en-US" sz="2400" b="1" dirty="0"/>
              <a:t>in nearly </a:t>
            </a:r>
            <a:r>
              <a:rPr lang="en-US" sz="2400" b="1" dirty="0" smtClean="0">
                <a:solidFill>
                  <a:srgbClr val="FF0000"/>
                </a:solidFill>
              </a:rPr>
              <a:t>half</a:t>
            </a:r>
            <a:r>
              <a:rPr lang="en-US" sz="2400" b="1" dirty="0" smtClean="0"/>
              <a:t> of </a:t>
            </a:r>
            <a:r>
              <a:rPr lang="en-US" sz="2400" b="1" dirty="0"/>
              <a:t>cases. The muscles most frequently involved are the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vastus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lateralis</a:t>
            </a:r>
            <a:r>
              <a:rPr lang="en-US" sz="2400" b="1" dirty="0"/>
              <a:t> and </a:t>
            </a:r>
            <a:r>
              <a:rPr lang="en-US" sz="2400" b="1" dirty="0" err="1" smtClean="0"/>
              <a:t>medialis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thigh </a:t>
            </a:r>
            <a:r>
              <a:rPr lang="en-US" sz="2400" b="1" dirty="0">
                <a:solidFill>
                  <a:srgbClr val="FF0000"/>
                </a:solidFill>
              </a:rPr>
              <a:t>adductors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biceps </a:t>
            </a:r>
            <a:r>
              <a:rPr lang="en-US" sz="2400" b="1" dirty="0" err="1">
                <a:solidFill>
                  <a:srgbClr val="FF0000"/>
                </a:solidFill>
              </a:rPr>
              <a:t>femoris</a:t>
            </a:r>
            <a:r>
              <a:rPr lang="en-US" sz="2400" b="1" dirty="0"/>
              <a:t>. Calf involvement is reported in up to 20% </a:t>
            </a:r>
            <a:r>
              <a:rPr lang="en-US" sz="2400" b="1" dirty="0" smtClean="0"/>
              <a:t>of cases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bilateral </a:t>
            </a:r>
            <a:r>
              <a:rPr lang="en-US" sz="2400" b="1" dirty="0"/>
              <a:t>involvement in </a:t>
            </a:r>
            <a:r>
              <a:rPr lang="en-US" sz="2400" b="1" dirty="0">
                <a:solidFill>
                  <a:srgbClr val="FF0000"/>
                </a:solidFill>
              </a:rPr>
              <a:t>8%</a:t>
            </a:r>
            <a:r>
              <a:rPr lang="en-US" sz="2400" b="1" dirty="0"/>
              <a:t> of cases.</a:t>
            </a:r>
          </a:p>
        </p:txBody>
      </p:sp>
    </p:spTree>
    <p:extLst>
      <p:ext uri="{BB962C8B-B14F-4D97-AF65-F5344CB8AC3E}">
        <p14:creationId xmlns:p14="http://schemas.microsoft.com/office/powerpoint/2010/main" val="36999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14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53" y="1413164"/>
            <a:ext cx="9557059" cy="49136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Compared with </a:t>
            </a:r>
            <a:r>
              <a:rPr lang="en-US" sz="2800" b="1" dirty="0">
                <a:solidFill>
                  <a:srgbClr val="FF0000"/>
                </a:solidFill>
              </a:rPr>
              <a:t>130</a:t>
            </a:r>
            <a:r>
              <a:rPr lang="en-US" sz="2800" b="1" dirty="0"/>
              <a:t> cases, </a:t>
            </a:r>
            <a:r>
              <a:rPr lang="en-US" sz="2800" b="1" dirty="0" smtClean="0"/>
              <a:t>there are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/>
              <a:t> case reports of DMI affecting </a:t>
            </a:r>
            <a:r>
              <a:rPr lang="en-US" sz="2800" b="1" dirty="0">
                <a:solidFill>
                  <a:srgbClr val="FF0000"/>
                </a:solidFill>
              </a:rPr>
              <a:t>muscles </a:t>
            </a:r>
            <a:r>
              <a:rPr lang="en-US" sz="2800" b="1" dirty="0"/>
              <a:t>of the </a:t>
            </a:r>
            <a:r>
              <a:rPr lang="en-US" sz="2800" b="1" dirty="0">
                <a:solidFill>
                  <a:srgbClr val="FF0000"/>
                </a:solidFill>
              </a:rPr>
              <a:t>upper </a:t>
            </a:r>
            <a:r>
              <a:rPr lang="en-US" sz="2800" b="1" dirty="0"/>
              <a:t>limb of patients, </a:t>
            </a:r>
            <a:r>
              <a:rPr lang="en-US" sz="2800" b="1" dirty="0" smtClean="0"/>
              <a:t>particularly in </a:t>
            </a:r>
            <a:r>
              <a:rPr lang="en-US" sz="2800" b="1" dirty="0"/>
              <a:t>patients with </a:t>
            </a:r>
            <a:r>
              <a:rPr lang="en-US" sz="2800" b="1" dirty="0">
                <a:solidFill>
                  <a:srgbClr val="FF0000"/>
                </a:solidFill>
              </a:rPr>
              <a:t>type 2</a:t>
            </a:r>
            <a:r>
              <a:rPr lang="en-US" sz="2800" b="1" dirty="0"/>
              <a:t> diabetes with end-stage </a:t>
            </a:r>
            <a:r>
              <a:rPr lang="en-US" sz="2800" b="1" dirty="0" smtClean="0">
                <a:solidFill>
                  <a:srgbClr val="FF0000"/>
                </a:solidFill>
              </a:rPr>
              <a:t>renal disease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21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306" y="1270660"/>
            <a:ext cx="9438306" cy="55873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Edema</a:t>
            </a:r>
            <a:r>
              <a:rPr lang="en-US" sz="2400" b="1" dirty="0"/>
              <a:t> from </a:t>
            </a:r>
            <a:r>
              <a:rPr lang="en-US" sz="2400" b="1" dirty="0" smtClean="0"/>
              <a:t>the swelling </a:t>
            </a:r>
            <a:r>
              <a:rPr lang="en-US" sz="2400" b="1" dirty="0"/>
              <a:t>can extend to the </a:t>
            </a:r>
            <a:r>
              <a:rPr lang="en-US" sz="2400" b="1" dirty="0">
                <a:solidFill>
                  <a:srgbClr val="FF0000"/>
                </a:solidFill>
              </a:rPr>
              <a:t>knee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mimic </a:t>
            </a:r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joint effusion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DMI tends to occur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younger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poorly</a:t>
            </a:r>
            <a:r>
              <a:rPr lang="en-US" sz="2400" b="1" dirty="0"/>
              <a:t> controlled diabetic patients with other </a:t>
            </a:r>
            <a:r>
              <a:rPr lang="en-US" sz="2400" b="1" dirty="0">
                <a:solidFill>
                  <a:srgbClr val="FF0000"/>
                </a:solidFill>
              </a:rPr>
              <a:t>end-organ</a:t>
            </a:r>
            <a:r>
              <a:rPr lang="en-US" sz="2400" b="1" dirty="0"/>
              <a:t> </a:t>
            </a:r>
            <a:r>
              <a:rPr lang="en-US" sz="2400" b="1" dirty="0" smtClean="0"/>
              <a:t>complications. There </a:t>
            </a:r>
            <a:r>
              <a:rPr lang="en-US" sz="2400" b="1" dirty="0"/>
              <a:t>are </a:t>
            </a:r>
            <a:r>
              <a:rPr lang="en-US" sz="2400" b="1" dirty="0">
                <a:solidFill>
                  <a:srgbClr val="FF0000"/>
                </a:solidFill>
              </a:rPr>
              <a:t>no</a:t>
            </a:r>
            <a:r>
              <a:rPr lang="en-US" sz="2400" b="1" dirty="0"/>
              <a:t> associated systemic symptoms or signs indicative of </a:t>
            </a:r>
            <a:r>
              <a:rPr lang="en-US" sz="2400" b="1" dirty="0">
                <a:solidFill>
                  <a:srgbClr val="FF0000"/>
                </a:solidFill>
              </a:rPr>
              <a:t>infection</a:t>
            </a:r>
            <a:r>
              <a:rPr lang="en-US" sz="2400" b="1" dirty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dirty="0" smtClean="0"/>
              <a:t> skin </a:t>
            </a:r>
            <a:r>
              <a:rPr lang="en-US" sz="2400" b="1" dirty="0">
                <a:solidFill>
                  <a:srgbClr val="FF0000"/>
                </a:solidFill>
              </a:rPr>
              <a:t>discoloration</a:t>
            </a:r>
            <a:r>
              <a:rPr lang="en-US" sz="2400" b="1" dirty="0"/>
              <a:t> suggesting </a:t>
            </a:r>
            <a:r>
              <a:rPr lang="en-US" sz="2400" b="1" dirty="0">
                <a:solidFill>
                  <a:srgbClr val="FF0000"/>
                </a:solidFill>
              </a:rPr>
              <a:t>cellulitis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thrombophlebitis.</a:t>
            </a:r>
          </a:p>
        </p:txBody>
      </p:sp>
    </p:spTree>
    <p:extLst>
      <p:ext uri="{BB962C8B-B14F-4D97-AF65-F5344CB8AC3E}">
        <p14:creationId xmlns:p14="http://schemas.microsoft.com/office/powerpoint/2010/main" val="1147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84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46909"/>
            <a:ext cx="8915400" cy="54388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painful mass </a:t>
            </a:r>
            <a:r>
              <a:rPr lang="en-US" sz="2400" b="1" dirty="0" smtClean="0"/>
              <a:t>persists for </a:t>
            </a:r>
            <a:r>
              <a:rPr lang="en-US" sz="2400" b="1" dirty="0">
                <a:solidFill>
                  <a:srgbClr val="FF0000"/>
                </a:solidFill>
              </a:rPr>
              <a:t>weeks</a:t>
            </a:r>
            <a:r>
              <a:rPr lang="en-US" sz="2400" b="1" dirty="0"/>
              <a:t>, occasionally with exacerbation of symptoms, and then </a:t>
            </a:r>
            <a:r>
              <a:rPr lang="en-US" sz="2400" b="1" dirty="0" smtClean="0">
                <a:solidFill>
                  <a:srgbClr val="FF0000"/>
                </a:solidFill>
              </a:rPr>
              <a:t>spontaneously </a:t>
            </a:r>
            <a:r>
              <a:rPr lang="en-US" sz="2400" b="1" dirty="0" smtClean="0"/>
              <a:t>resolves </a:t>
            </a:r>
            <a:r>
              <a:rPr lang="en-US" sz="2400" b="1" dirty="0"/>
              <a:t>over </a:t>
            </a:r>
            <a:r>
              <a:rPr lang="en-US" sz="2400" b="1" dirty="0">
                <a:solidFill>
                  <a:srgbClr val="FF0000"/>
                </a:solidFill>
              </a:rPr>
              <a:t>weeks</a:t>
            </a:r>
            <a:r>
              <a:rPr lang="en-US" sz="2400" b="1" dirty="0"/>
              <a:t> to several </a:t>
            </a:r>
            <a:r>
              <a:rPr lang="en-US" sz="2400" b="1" dirty="0">
                <a:solidFill>
                  <a:srgbClr val="FF0000"/>
                </a:solidFill>
              </a:rPr>
              <a:t>month</a:t>
            </a:r>
            <a:r>
              <a:rPr lang="en-US" sz="2400" b="1" dirty="0"/>
              <a:t>s. Contralateral involvement of the other </a:t>
            </a:r>
            <a:r>
              <a:rPr lang="en-US" sz="2400" b="1" dirty="0" smtClean="0"/>
              <a:t>thigh can </a:t>
            </a:r>
            <a:r>
              <a:rPr lang="en-US" sz="2400" b="1" dirty="0"/>
              <a:t>occur, even after the initial episode resolves. Up to </a:t>
            </a:r>
            <a:r>
              <a:rPr lang="en-US" sz="2400" b="1" dirty="0">
                <a:solidFill>
                  <a:srgbClr val="FF0000"/>
                </a:solidFill>
              </a:rPr>
              <a:t>50%</a:t>
            </a:r>
            <a:r>
              <a:rPr lang="en-US" sz="2400" b="1" dirty="0"/>
              <a:t> of cases will </a:t>
            </a:r>
            <a:r>
              <a:rPr lang="en-US" sz="2400" b="1" dirty="0">
                <a:solidFill>
                  <a:srgbClr val="FF0000"/>
                </a:solidFill>
              </a:rPr>
              <a:t>recur</a:t>
            </a:r>
            <a:r>
              <a:rPr lang="en-US" sz="2400" b="1" dirty="0"/>
              <a:t>, </a:t>
            </a:r>
            <a:r>
              <a:rPr lang="en-US" sz="2400" b="1" dirty="0" smtClean="0"/>
              <a:t>mostly involving </a:t>
            </a:r>
            <a:r>
              <a:rPr lang="en-US" sz="2400" b="1" dirty="0"/>
              <a:t>previously unaffected muscle groups</a:t>
            </a:r>
          </a:p>
        </p:txBody>
      </p:sp>
    </p:spTree>
    <p:extLst>
      <p:ext uri="{BB962C8B-B14F-4D97-AF65-F5344CB8AC3E}">
        <p14:creationId xmlns:p14="http://schemas.microsoft.com/office/powerpoint/2010/main" val="11391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540" y="1472540"/>
            <a:ext cx="10032072" cy="516576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Creatine</a:t>
            </a:r>
            <a:r>
              <a:rPr lang="en-US" sz="2400" b="1" dirty="0">
                <a:solidFill>
                  <a:srgbClr val="FF0000"/>
                </a:solidFill>
              </a:rPr>
              <a:t> kinase </a:t>
            </a:r>
            <a:r>
              <a:rPr lang="en-US" sz="2400" b="1" dirty="0"/>
              <a:t>can be </a:t>
            </a:r>
            <a:r>
              <a:rPr lang="en-US" sz="2400" b="1" dirty="0">
                <a:solidFill>
                  <a:srgbClr val="FF0000"/>
                </a:solidFill>
              </a:rPr>
              <a:t>normal </a:t>
            </a:r>
            <a:r>
              <a:rPr lang="en-US" sz="2400" b="1" dirty="0"/>
              <a:t>or modestly </a:t>
            </a:r>
            <a:r>
              <a:rPr lang="en-US" sz="2400" b="1" dirty="0">
                <a:solidFill>
                  <a:srgbClr val="FF0000"/>
                </a:solidFill>
              </a:rPr>
              <a:t>elevated</a:t>
            </a:r>
            <a:r>
              <a:rPr lang="en-US" sz="2400" b="1" dirty="0"/>
              <a:t>. Needle </a:t>
            </a:r>
            <a:r>
              <a:rPr lang="en-US" sz="2400" b="1" dirty="0">
                <a:solidFill>
                  <a:srgbClr val="FF0000"/>
                </a:solidFill>
              </a:rPr>
              <a:t>EMG</a:t>
            </a:r>
            <a:r>
              <a:rPr lang="en-US" sz="2400" b="1" dirty="0"/>
              <a:t> demonstrates </a:t>
            </a:r>
            <a:r>
              <a:rPr lang="en-US" sz="2400" b="1" dirty="0" smtClean="0">
                <a:solidFill>
                  <a:srgbClr val="FF0000"/>
                </a:solidFill>
              </a:rPr>
              <a:t>fibrillation potentials </a:t>
            </a:r>
            <a:r>
              <a:rPr lang="en-US" sz="2400" b="1" dirty="0"/>
              <a:t>in the involved muscles with a </a:t>
            </a:r>
            <a:r>
              <a:rPr lang="en-US" sz="2400" b="1" dirty="0">
                <a:solidFill>
                  <a:srgbClr val="FF0000"/>
                </a:solidFill>
              </a:rPr>
              <a:t>loss</a:t>
            </a:r>
            <a:r>
              <a:rPr lang="en-US" sz="2400" b="1" dirty="0"/>
              <a:t> of voluntary motor unit potentials </a:t>
            </a:r>
            <a:r>
              <a:rPr lang="en-US" sz="2400" b="1" dirty="0" smtClean="0"/>
              <a:t>in the </a:t>
            </a:r>
            <a:r>
              <a:rPr lang="en-US" sz="2400" b="1" dirty="0"/>
              <a:t>most affected areas. Remaining motor unit potentials may be brief and </a:t>
            </a:r>
            <a:r>
              <a:rPr lang="en-US" sz="2400" b="1" dirty="0" smtClean="0"/>
              <a:t>short, reflecting </a:t>
            </a:r>
            <a:r>
              <a:rPr lang="en-US" sz="2400" b="1" dirty="0"/>
              <a:t>fragmentation of the motor unit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93759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65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4" y="1341911"/>
            <a:ext cx="10067698" cy="53201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MRI</a:t>
            </a:r>
            <a:r>
              <a:rPr lang="en-US" sz="2000" b="1" dirty="0"/>
              <a:t> scan of the limb muscle </a:t>
            </a:r>
            <a:r>
              <a:rPr lang="en-US" sz="2000" b="1" dirty="0" smtClean="0"/>
              <a:t>reveals </a:t>
            </a:r>
            <a:r>
              <a:rPr lang="en-US" sz="2000" b="1" dirty="0" smtClean="0">
                <a:solidFill>
                  <a:srgbClr val="FF0000"/>
                </a:solidFill>
              </a:rPr>
              <a:t>increased </a:t>
            </a:r>
            <a:r>
              <a:rPr lang="en-US" sz="2000" b="1" dirty="0">
                <a:solidFill>
                  <a:srgbClr val="FF0000"/>
                </a:solidFill>
              </a:rPr>
              <a:t>signal </a:t>
            </a:r>
            <a:r>
              <a:rPr lang="en-US" sz="2000" b="1" dirty="0"/>
              <a:t>on </a:t>
            </a:r>
            <a:r>
              <a:rPr lang="en-US" sz="2000" b="1" dirty="0">
                <a:solidFill>
                  <a:srgbClr val="FF0000"/>
                </a:solidFill>
              </a:rPr>
              <a:t>T2</a:t>
            </a:r>
            <a:r>
              <a:rPr lang="en-US" sz="2000" b="1" dirty="0"/>
              <a:t>-weighted images in the involved thigh muscles, indicative </a:t>
            </a:r>
            <a:r>
              <a:rPr lang="en-US" sz="2000" b="1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marked </a:t>
            </a:r>
            <a:r>
              <a:rPr lang="en-US" sz="2000" b="1" dirty="0">
                <a:solidFill>
                  <a:srgbClr val="FF0000"/>
                </a:solidFill>
              </a:rPr>
              <a:t>muscle edema </a:t>
            </a:r>
            <a:r>
              <a:rPr lang="en-US" sz="2000" b="1" dirty="0"/>
              <a:t>extending into the </a:t>
            </a:r>
            <a:r>
              <a:rPr lang="en-US" sz="2000" b="1" dirty="0" err="1">
                <a:solidFill>
                  <a:srgbClr val="FF0000"/>
                </a:solidFill>
              </a:rPr>
              <a:t>perifascicula</a:t>
            </a:r>
            <a:r>
              <a:rPr lang="en-US" sz="2000" b="1" dirty="0" err="1"/>
              <a:t>r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subcutaneous</a:t>
            </a:r>
            <a:r>
              <a:rPr lang="en-US" sz="2000" b="1" dirty="0"/>
              <a:t> </a:t>
            </a:r>
            <a:r>
              <a:rPr lang="en-US" sz="2000" b="1" dirty="0" smtClean="0"/>
              <a:t>tissues 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Gadolinium</a:t>
            </a:r>
            <a:r>
              <a:rPr lang="en-US" sz="2000" b="1" dirty="0" smtClean="0"/>
              <a:t> </a:t>
            </a:r>
            <a:r>
              <a:rPr lang="en-US" sz="2000" b="1" dirty="0"/>
              <a:t>contrast administration is contraindicated in those </a:t>
            </a:r>
            <a:r>
              <a:rPr lang="en-US" sz="2000" b="1" dirty="0" smtClean="0"/>
              <a:t>with </a:t>
            </a:r>
            <a:r>
              <a:rPr lang="en-US" sz="2000" b="1" dirty="0" smtClean="0">
                <a:solidFill>
                  <a:srgbClr val="FF0000"/>
                </a:solidFill>
              </a:rPr>
              <a:t>renal </a:t>
            </a:r>
            <a:r>
              <a:rPr lang="en-US" sz="2000" b="1" dirty="0"/>
              <a:t>impairment. Radionuclide imaging with </a:t>
            </a:r>
            <a:r>
              <a:rPr lang="en-US" sz="2000" b="1" dirty="0">
                <a:solidFill>
                  <a:srgbClr val="FF0000"/>
                </a:solidFill>
              </a:rPr>
              <a:t>Technetium-99</a:t>
            </a:r>
            <a:r>
              <a:rPr lang="en-US" sz="2000" b="1" dirty="0"/>
              <a:t> demonstrates </a:t>
            </a:r>
            <a:r>
              <a:rPr lang="en-US" sz="2000" b="1" dirty="0" smtClean="0"/>
              <a:t>radiopharmaceutical </a:t>
            </a:r>
            <a:r>
              <a:rPr lang="en-US" sz="2000" b="1" dirty="0" smtClean="0">
                <a:solidFill>
                  <a:srgbClr val="FF0000"/>
                </a:solidFill>
              </a:rPr>
              <a:t>accumulation</a:t>
            </a:r>
            <a:r>
              <a:rPr lang="en-US" sz="2000" b="1" dirty="0" smtClean="0"/>
              <a:t> </a:t>
            </a:r>
            <a:r>
              <a:rPr lang="en-US" sz="2000" b="1" dirty="0"/>
              <a:t>and muscle </a:t>
            </a:r>
            <a:r>
              <a:rPr lang="en-US" sz="2000" b="1" dirty="0">
                <a:solidFill>
                  <a:srgbClr val="FF0000"/>
                </a:solidFill>
              </a:rPr>
              <a:t>ultrasound</a:t>
            </a:r>
            <a:r>
              <a:rPr lang="en-US" sz="2000" b="1" dirty="0"/>
              <a:t> shows </a:t>
            </a:r>
            <a:r>
              <a:rPr lang="en-US" sz="2000" b="1" dirty="0" err="1">
                <a:solidFill>
                  <a:srgbClr val="FF0000"/>
                </a:solidFill>
              </a:rPr>
              <a:t>hyperechoic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signal in </a:t>
            </a:r>
            <a:r>
              <a:rPr lang="en-US" sz="2000" b="1" dirty="0" smtClean="0"/>
              <a:t>the mass.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6842621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34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1005445"/>
            <a:ext cx="9675811" cy="56922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Biopsy</a:t>
            </a:r>
            <a:r>
              <a:rPr lang="en-US" sz="2400" b="1" dirty="0"/>
              <a:t> of the region consists of large confluent areas of </a:t>
            </a:r>
            <a:r>
              <a:rPr lang="en-US" sz="2400" b="1" dirty="0">
                <a:solidFill>
                  <a:srgbClr val="FF0000"/>
                </a:solidFill>
              </a:rPr>
              <a:t>muscle necrosis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edema</a:t>
            </a:r>
            <a:r>
              <a:rPr lang="en-US" sz="2400" b="1" dirty="0"/>
              <a:t>, with </a:t>
            </a:r>
            <a:r>
              <a:rPr lang="en-US" sz="2400" b="1" dirty="0">
                <a:solidFill>
                  <a:srgbClr val="FF0000"/>
                </a:solidFill>
              </a:rPr>
              <a:t>loss </a:t>
            </a:r>
            <a:r>
              <a:rPr lang="en-US" sz="2400" b="1" dirty="0"/>
              <a:t>of the normal </a:t>
            </a:r>
            <a:r>
              <a:rPr lang="en-US" sz="2400" b="1" dirty="0">
                <a:solidFill>
                  <a:srgbClr val="FF0000"/>
                </a:solidFill>
              </a:rPr>
              <a:t>architectural</a:t>
            </a:r>
            <a:r>
              <a:rPr lang="en-US" sz="2400" b="1" dirty="0"/>
              <a:t> pattern. A muscle biopsy is often </a:t>
            </a:r>
            <a:r>
              <a:rPr lang="en-US" sz="2400" b="1" dirty="0" smtClean="0">
                <a:solidFill>
                  <a:srgbClr val="FF0000"/>
                </a:solidFill>
              </a:rPr>
              <a:t>not needed </a:t>
            </a:r>
            <a:r>
              <a:rPr lang="en-US" sz="2400" b="1" dirty="0"/>
              <a:t>because it may prolong recovery and is indicated only when the </a:t>
            </a:r>
            <a:r>
              <a:rPr lang="en-US" sz="2400" b="1" dirty="0" smtClean="0"/>
              <a:t>presentation is </a:t>
            </a:r>
            <a:r>
              <a:rPr lang="en-US" sz="2400" b="1" dirty="0">
                <a:solidFill>
                  <a:srgbClr val="FF0000"/>
                </a:solidFill>
              </a:rPr>
              <a:t>atypical</a:t>
            </a:r>
            <a:r>
              <a:rPr lang="en-US" sz="2400" b="1" dirty="0"/>
              <a:t>, response is </a:t>
            </a:r>
            <a:r>
              <a:rPr lang="en-US" sz="2400" b="1" dirty="0">
                <a:solidFill>
                  <a:srgbClr val="FF0000"/>
                </a:solidFill>
              </a:rPr>
              <a:t>poor</a:t>
            </a:r>
            <a:r>
              <a:rPr lang="en-US" sz="2400" b="1" dirty="0"/>
              <a:t>, or diagnosis is uncertain. Biopsy, when performed,</a:t>
            </a:r>
          </a:p>
        </p:txBody>
      </p:sp>
    </p:spTree>
    <p:extLst>
      <p:ext uri="{BB962C8B-B14F-4D97-AF65-F5344CB8AC3E}">
        <p14:creationId xmlns:p14="http://schemas.microsoft.com/office/powerpoint/2010/main" val="283562886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36" t="12740" r="6931" b="873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91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0359"/>
            <a:ext cx="8911687" cy="3259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665" y="1128155"/>
            <a:ext cx="10043947" cy="511826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Although there are obvious </a:t>
            </a:r>
            <a:r>
              <a:rPr lang="en-US" sz="2800" b="1" dirty="0">
                <a:solidFill>
                  <a:srgbClr val="FF0000"/>
                </a:solidFill>
              </a:rPr>
              <a:t>differences</a:t>
            </a:r>
            <a:r>
              <a:rPr lang="en-US" sz="2800" b="1" dirty="0"/>
              <a:t> between DMI and DLSRP ,</a:t>
            </a: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abrupt </a:t>
            </a:r>
            <a:r>
              <a:rPr lang="en-US" sz="2800" b="1" dirty="0">
                <a:solidFill>
                  <a:srgbClr val="FF0000"/>
                </a:solidFill>
              </a:rPr>
              <a:t>onset </a:t>
            </a:r>
            <a:r>
              <a:rPr lang="en-US" sz="2800" b="1" dirty="0"/>
              <a:t>of both syndromes, and </a:t>
            </a:r>
            <a:r>
              <a:rPr lang="en-US" sz="2800" b="1" dirty="0">
                <a:solidFill>
                  <a:srgbClr val="FF0000"/>
                </a:solidFill>
              </a:rPr>
              <a:t>pathologic</a:t>
            </a:r>
            <a:r>
              <a:rPr lang="en-US" sz="2800" b="1" dirty="0"/>
              <a:t> evidence for </a:t>
            </a:r>
            <a:r>
              <a:rPr lang="en-US" sz="2800" b="1" dirty="0">
                <a:solidFill>
                  <a:srgbClr val="FF0000"/>
                </a:solidFill>
              </a:rPr>
              <a:t>probable focal </a:t>
            </a:r>
            <a:r>
              <a:rPr lang="en-US" sz="2800" b="1" dirty="0" smtClean="0">
                <a:solidFill>
                  <a:srgbClr val="FF0000"/>
                </a:solidFill>
              </a:rPr>
              <a:t>ischemia </a:t>
            </a:r>
            <a:r>
              <a:rPr lang="en-US" sz="2800" b="1" dirty="0" smtClean="0"/>
              <a:t>in </a:t>
            </a:r>
            <a:r>
              <a:rPr lang="en-US" sz="2800" b="1" dirty="0"/>
              <a:t>the muscle (DMI) and nerve (DLSRP) supports the theory that both entities </a:t>
            </a:r>
            <a:r>
              <a:rPr lang="en-US" sz="2800" b="1" dirty="0" smtClean="0"/>
              <a:t>have a </a:t>
            </a:r>
            <a:r>
              <a:rPr lang="en-US" sz="2800" b="1" dirty="0"/>
              <a:t>primary vascular </a:t>
            </a:r>
            <a:r>
              <a:rPr lang="en-US" sz="2800" b="1" dirty="0" err="1">
                <a:solidFill>
                  <a:srgbClr val="FF0000"/>
                </a:solidFill>
              </a:rPr>
              <a:t>microangiopathic</a:t>
            </a:r>
            <a:r>
              <a:rPr lang="en-US" sz="2800" b="1" dirty="0"/>
              <a:t> etiology.</a:t>
            </a:r>
          </a:p>
        </p:txBody>
      </p:sp>
    </p:spTree>
    <p:extLst>
      <p:ext uri="{BB962C8B-B14F-4D97-AF65-F5344CB8AC3E}">
        <p14:creationId xmlns:p14="http://schemas.microsoft.com/office/powerpoint/2010/main" val="78672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497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109" y="1293223"/>
            <a:ext cx="10371908" cy="530352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2000" b="1" dirty="0"/>
              <a:t>Alterations of </a:t>
            </a:r>
            <a:r>
              <a:rPr lang="en-US" sz="2000" b="1" dirty="0">
                <a:solidFill>
                  <a:srgbClr val="FF0000"/>
                </a:solidFill>
              </a:rPr>
              <a:t>fatty acid </a:t>
            </a:r>
            <a:r>
              <a:rPr lang="en-US" sz="2000" b="1" dirty="0"/>
              <a:t>metabolism can result from chronic hyperglycemia.</a:t>
            </a:r>
          </a:p>
          <a:p>
            <a:pPr>
              <a:lnSpc>
                <a:spcPct val="300000"/>
              </a:lnSpc>
            </a:pPr>
            <a:r>
              <a:rPr lang="en-US" sz="2000" b="1" dirty="0"/>
              <a:t> In experimental diabetes there is a </a:t>
            </a:r>
            <a:r>
              <a:rPr lang="en-US" sz="2000" b="1" dirty="0">
                <a:solidFill>
                  <a:srgbClr val="FF0000"/>
                </a:solidFill>
              </a:rPr>
              <a:t>deficiency</a:t>
            </a:r>
            <a:r>
              <a:rPr lang="en-US" sz="2000" b="1" dirty="0"/>
              <a:t> of gamma-</a:t>
            </a:r>
            <a:r>
              <a:rPr lang="en-US" sz="2000" b="1" dirty="0" err="1">
                <a:solidFill>
                  <a:srgbClr val="00B0F0"/>
                </a:solidFill>
              </a:rPr>
              <a:t>linolenic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/>
              <a:t>acid that could lead to abnormalities in </a:t>
            </a:r>
            <a:r>
              <a:rPr lang="en-US" sz="2000" b="1" dirty="0" err="1">
                <a:solidFill>
                  <a:srgbClr val="FF0000"/>
                </a:solidFill>
              </a:rPr>
              <a:t>endoneurial</a:t>
            </a:r>
            <a:r>
              <a:rPr lang="en-US" sz="2000" b="1" dirty="0">
                <a:solidFill>
                  <a:srgbClr val="FF0000"/>
                </a:solidFill>
              </a:rPr>
              <a:t> blood </a:t>
            </a:r>
            <a:r>
              <a:rPr lang="en-US" sz="2000" b="1" dirty="0"/>
              <a:t>flow through secondary deficiencies in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arachidonic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/>
              <a:t>acid and prostaglandins.</a:t>
            </a:r>
          </a:p>
          <a:p>
            <a:pPr>
              <a:lnSpc>
                <a:spcPct val="300000"/>
              </a:lnSpc>
            </a:pPr>
            <a:r>
              <a:rPr lang="en-US" sz="2000" b="1" dirty="0"/>
              <a:t>This finding has led to clinical trials of diets enriched in </a:t>
            </a:r>
            <a:r>
              <a:rPr lang="en-US" sz="2000" b="1" dirty="0" err="1"/>
              <a:t>linolenic</a:t>
            </a:r>
            <a:r>
              <a:rPr lang="en-US" sz="2000" b="1" dirty="0"/>
              <a:t> acid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25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143" y="647860"/>
            <a:ext cx="8911687" cy="694052"/>
          </a:xfrm>
        </p:spPr>
        <p:txBody>
          <a:bodyPr/>
          <a:lstStyle/>
          <a:p>
            <a:r>
              <a:rPr lang="en-US" dirty="0"/>
              <a:t>Management and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777" y="1626920"/>
            <a:ext cx="10530835" cy="490451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treatment of DMI is </a:t>
            </a:r>
            <a:r>
              <a:rPr lang="en-US" sz="2000" b="1" dirty="0">
                <a:solidFill>
                  <a:srgbClr val="FF0000"/>
                </a:solidFill>
              </a:rPr>
              <a:t>supportive</a:t>
            </a:r>
            <a:r>
              <a:rPr lang="en-US" sz="2000" b="1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No evidence-based </a:t>
            </a:r>
            <a:r>
              <a:rPr lang="en-US" sz="2000" b="1" dirty="0"/>
              <a:t>recommendations are </a:t>
            </a:r>
            <a:r>
              <a:rPr lang="en-US" sz="2000" b="1" dirty="0" smtClean="0"/>
              <a:t>available on </a:t>
            </a:r>
            <a:r>
              <a:rPr lang="en-US" sz="2000" b="1" dirty="0"/>
              <a:t>management of this condition; however, a retrospective analysis </a:t>
            </a:r>
            <a:r>
              <a:rPr lang="en-US" sz="2000" b="1" dirty="0" smtClean="0"/>
              <a:t>supports conservative </a:t>
            </a:r>
            <a:r>
              <a:rPr lang="en-US" sz="2000" b="1" dirty="0"/>
              <a:t>management with bed </a:t>
            </a:r>
            <a:r>
              <a:rPr lang="en-US" sz="2000" b="1" dirty="0">
                <a:solidFill>
                  <a:srgbClr val="FF0000"/>
                </a:solidFill>
              </a:rPr>
              <a:t>rest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leg elevation</a:t>
            </a:r>
            <a:r>
              <a:rPr lang="en-US" sz="2000" b="1" dirty="0"/>
              <a:t>, and adequate </a:t>
            </a:r>
            <a:r>
              <a:rPr lang="en-US" sz="2000" b="1" dirty="0" smtClean="0">
                <a:solidFill>
                  <a:srgbClr val="FF0000"/>
                </a:solidFill>
              </a:rPr>
              <a:t>analgesia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Activities</a:t>
            </a:r>
            <a:r>
              <a:rPr lang="en-US" sz="2000" b="1" dirty="0" smtClean="0"/>
              <a:t> </a:t>
            </a:r>
            <a:r>
              <a:rPr lang="en-US" sz="2000" b="1" dirty="0"/>
              <a:t>should be </a:t>
            </a:r>
            <a:r>
              <a:rPr lang="en-US" sz="2000" b="1" dirty="0">
                <a:solidFill>
                  <a:srgbClr val="FF0000"/>
                </a:solidFill>
              </a:rPr>
              <a:t>avoided</a:t>
            </a:r>
            <a:r>
              <a:rPr lang="en-US" sz="2000" b="1" dirty="0"/>
              <a:t> to avoid increasing the pain. There is </a:t>
            </a:r>
            <a:r>
              <a:rPr lang="en-US" sz="2000" b="1" dirty="0">
                <a:solidFill>
                  <a:srgbClr val="FF0000"/>
                </a:solidFill>
              </a:rPr>
              <a:t>no </a:t>
            </a:r>
            <a:r>
              <a:rPr lang="en-US" sz="2000" b="1" dirty="0"/>
              <a:t>evidence </a:t>
            </a:r>
            <a:r>
              <a:rPr lang="en-US" sz="2000" b="1" dirty="0" smtClean="0"/>
              <a:t>to support </a:t>
            </a:r>
            <a:r>
              <a:rPr lang="en-US" sz="2000" b="1" dirty="0"/>
              <a:t>the use of </a:t>
            </a:r>
            <a:r>
              <a:rPr lang="en-US" sz="2000" b="1" dirty="0">
                <a:solidFill>
                  <a:srgbClr val="FF0000"/>
                </a:solidFill>
              </a:rPr>
              <a:t>corticosteroids </a:t>
            </a:r>
            <a:r>
              <a:rPr lang="en-US" sz="2000" b="1" dirty="0"/>
              <a:t>or surgery. </a:t>
            </a:r>
            <a:r>
              <a:rPr lang="en-US" sz="2000" b="1" dirty="0">
                <a:solidFill>
                  <a:srgbClr val="FF0000"/>
                </a:solidFill>
              </a:rPr>
              <a:t>Short-term prognosis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good</a:t>
            </a:r>
            <a:r>
              <a:rPr lang="en-US" sz="2000" b="1" dirty="0"/>
              <a:t>, </a:t>
            </a:r>
            <a:r>
              <a:rPr lang="en-US" sz="2000" b="1" dirty="0" smtClean="0"/>
              <a:t>but the </a:t>
            </a:r>
            <a:r>
              <a:rPr lang="en-US" sz="2000" b="1" dirty="0">
                <a:solidFill>
                  <a:srgbClr val="FF0000"/>
                </a:solidFill>
              </a:rPr>
              <a:t>recurrence</a:t>
            </a:r>
            <a:r>
              <a:rPr lang="en-US" sz="2000" b="1" dirty="0"/>
              <a:t> rate is high (</a:t>
            </a:r>
            <a:r>
              <a:rPr lang="en-US" sz="2000" b="1" dirty="0">
                <a:solidFill>
                  <a:srgbClr val="FF0000"/>
                </a:solidFill>
              </a:rPr>
              <a:t>40%</a:t>
            </a:r>
            <a:r>
              <a:rPr lang="en-US" sz="2000" b="1" dirty="0"/>
              <a:t>), and recurrences may not affect the same </a:t>
            </a:r>
            <a:r>
              <a:rPr lang="en-US" sz="2000" b="1" dirty="0" smtClean="0"/>
              <a:t>muscle group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43122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91" y="1254033"/>
            <a:ext cx="10567852" cy="5342709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b="1" dirty="0"/>
              <a:t>Chronic </a:t>
            </a:r>
            <a:r>
              <a:rPr lang="en-US" b="1" dirty="0">
                <a:solidFill>
                  <a:srgbClr val="FF0000"/>
                </a:solidFill>
              </a:rPr>
              <a:t>hyperglycemia</a:t>
            </a:r>
            <a:r>
              <a:rPr lang="en-US" b="1" dirty="0"/>
              <a:t> increases </a:t>
            </a:r>
            <a:r>
              <a:rPr lang="en-US" b="1" dirty="0">
                <a:solidFill>
                  <a:srgbClr val="00B0F0"/>
                </a:solidFill>
              </a:rPr>
              <a:t>glycosylation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dirty="0"/>
              <a:t>f </a:t>
            </a:r>
            <a:r>
              <a:rPr lang="en-US" b="1" dirty="0">
                <a:solidFill>
                  <a:srgbClr val="FF0000"/>
                </a:solidFill>
              </a:rPr>
              <a:t>proteins</a:t>
            </a:r>
            <a:r>
              <a:rPr lang="en-US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 </a:t>
            </a:r>
            <a:r>
              <a:rPr lang="en-US" b="1" dirty="0" err="1" smtClean="0"/>
              <a:t>Glycation</a:t>
            </a:r>
            <a:r>
              <a:rPr lang="en-US" b="1" dirty="0" smtClean="0"/>
              <a:t> products can </a:t>
            </a:r>
            <a:r>
              <a:rPr lang="en-US" b="1" dirty="0"/>
              <a:t>accumulate in tissues, producing </a:t>
            </a:r>
            <a:r>
              <a:rPr lang="en-US" b="1" dirty="0" err="1">
                <a:solidFill>
                  <a:srgbClr val="FF0000"/>
                </a:solidFill>
              </a:rPr>
              <a:t>microvascular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disease by direct deposition </a:t>
            </a:r>
            <a:r>
              <a:rPr lang="en-US" b="1" dirty="0" smtClean="0"/>
              <a:t>on endothelial </a:t>
            </a:r>
            <a:r>
              <a:rPr lang="en-US" b="1" dirty="0"/>
              <a:t>cell membranes or the generation of reactive oxygen species, </a:t>
            </a:r>
            <a:r>
              <a:rPr lang="en-US" b="1" dirty="0" smtClean="0"/>
              <a:t>which adds </a:t>
            </a:r>
            <a:r>
              <a:rPr lang="en-US" b="1" dirty="0"/>
              <a:t>to </a:t>
            </a:r>
            <a:r>
              <a:rPr lang="en-US" b="1" dirty="0">
                <a:solidFill>
                  <a:srgbClr val="FF0000"/>
                </a:solidFill>
              </a:rPr>
              <a:t>oxidative stress</a:t>
            </a:r>
            <a:r>
              <a:rPr lang="en-US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Aminoguanidine</a:t>
            </a:r>
            <a:r>
              <a:rPr lang="en-US" b="1" dirty="0"/>
              <a:t>, an </a:t>
            </a:r>
            <a:r>
              <a:rPr lang="en-US" b="1" dirty="0">
                <a:solidFill>
                  <a:srgbClr val="FF0000"/>
                </a:solidFill>
              </a:rPr>
              <a:t>inhibitor</a:t>
            </a:r>
            <a:r>
              <a:rPr lang="en-US" b="1" dirty="0"/>
              <a:t> of advanced </a:t>
            </a:r>
            <a:r>
              <a:rPr lang="en-US" b="1" dirty="0" err="1"/>
              <a:t>glycation</a:t>
            </a:r>
            <a:r>
              <a:rPr lang="en-US" b="1" dirty="0"/>
              <a:t>, </a:t>
            </a:r>
            <a:r>
              <a:rPr lang="en-US" b="1" dirty="0" smtClean="0"/>
              <a:t>has been </a:t>
            </a:r>
            <a:r>
              <a:rPr lang="en-US" b="1" dirty="0"/>
              <a:t>used in experimental animal models of diabetes and is currently being </a:t>
            </a:r>
            <a:r>
              <a:rPr lang="en-US" b="1" dirty="0" smtClean="0"/>
              <a:t>studied in humans.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20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pathogenesis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76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77238"/>
            <a:ext cx="8915400" cy="4833984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/>
              <a:t>It has been postulated that </a:t>
            </a:r>
            <a:r>
              <a:rPr lang="en-US" sz="2000" b="1" dirty="0">
                <a:solidFill>
                  <a:srgbClr val="FF0000"/>
                </a:solidFill>
              </a:rPr>
              <a:t>hypoxia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ischemia</a:t>
            </a:r>
            <a:r>
              <a:rPr lang="en-US" sz="2000" b="1" dirty="0"/>
              <a:t> is involved in diabetic </a:t>
            </a:r>
            <a:r>
              <a:rPr lang="en-US" sz="2000" b="1" dirty="0">
                <a:solidFill>
                  <a:srgbClr val="FF0000"/>
                </a:solidFill>
              </a:rPr>
              <a:t>polyneuropathy</a:t>
            </a:r>
            <a:r>
              <a:rPr lang="en-US" sz="2000" b="1" dirty="0"/>
              <a:t>.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/>
              <a:t>The </a:t>
            </a:r>
            <a:r>
              <a:rPr lang="en-US" sz="2000" b="1" dirty="0" err="1"/>
              <a:t>ultrastructural</a:t>
            </a:r>
            <a:r>
              <a:rPr lang="en-US" sz="2000" b="1" dirty="0"/>
              <a:t> studies of </a:t>
            </a:r>
            <a:r>
              <a:rPr lang="en-US" sz="2000" b="1" dirty="0" err="1"/>
              <a:t>Dyck</a:t>
            </a:r>
            <a:r>
              <a:rPr lang="en-US" sz="2000" b="1" dirty="0"/>
              <a:t> and </a:t>
            </a:r>
            <a:r>
              <a:rPr lang="en-US" sz="2000" b="1" dirty="0" smtClean="0"/>
              <a:t>colleagues  </a:t>
            </a:r>
            <a:r>
              <a:rPr lang="en-US" sz="2000" b="1" dirty="0"/>
              <a:t>have shown </a:t>
            </a:r>
            <a:r>
              <a:rPr lang="en-US" sz="2000" b="1" dirty="0" smtClean="0"/>
              <a:t>that the </a:t>
            </a:r>
            <a:r>
              <a:rPr lang="en-US" sz="2000" b="1" dirty="0">
                <a:solidFill>
                  <a:srgbClr val="FF0000"/>
                </a:solidFill>
              </a:rPr>
              <a:t>increase</a:t>
            </a:r>
            <a:r>
              <a:rPr lang="en-US" sz="2000" b="1" dirty="0"/>
              <a:t> in </a:t>
            </a:r>
            <a:r>
              <a:rPr lang="en-US" sz="2000" b="1" dirty="0">
                <a:solidFill>
                  <a:srgbClr val="00B0F0"/>
                </a:solidFill>
              </a:rPr>
              <a:t>basement </a:t>
            </a:r>
            <a:r>
              <a:rPr lang="en-US" sz="2000" b="1" dirty="0">
                <a:solidFill>
                  <a:srgbClr val="FF0000"/>
                </a:solidFill>
              </a:rPr>
              <a:t>membrane </a:t>
            </a:r>
            <a:r>
              <a:rPr lang="en-US" sz="2000" b="1" dirty="0"/>
              <a:t>area and </a:t>
            </a:r>
            <a:r>
              <a:rPr lang="en-US" sz="2000" b="1" dirty="0">
                <a:solidFill>
                  <a:srgbClr val="FF0000"/>
                </a:solidFill>
              </a:rPr>
              <a:t>endothelial</a:t>
            </a:r>
            <a:r>
              <a:rPr lang="en-US" sz="2000" b="1" dirty="0"/>
              <a:t> cell degeneration is </a:t>
            </a:r>
            <a:r>
              <a:rPr lang="en-US" sz="2000" b="1" dirty="0" smtClean="0"/>
              <a:t>associated with </a:t>
            </a:r>
            <a:r>
              <a:rPr lang="en-US" sz="2000" b="1" dirty="0">
                <a:solidFill>
                  <a:srgbClr val="FF0000"/>
                </a:solidFill>
              </a:rPr>
              <a:t>severity</a:t>
            </a:r>
            <a:r>
              <a:rPr lang="en-US" sz="2000" b="1" dirty="0"/>
              <a:t> of </a:t>
            </a:r>
            <a:r>
              <a:rPr lang="en-US" sz="2000" b="1" dirty="0" smtClean="0"/>
              <a:t>polyneuropathy</a:t>
            </a:r>
          </a:p>
        </p:txBody>
      </p:sp>
    </p:spTree>
    <p:extLst>
      <p:ext uri="{BB962C8B-B14F-4D97-AF65-F5344CB8AC3E}">
        <p14:creationId xmlns:p14="http://schemas.microsoft.com/office/powerpoint/2010/main" val="30854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Diabetic </a:t>
            </a:r>
            <a:r>
              <a:rPr lang="en-US" dirty="0" smtClean="0"/>
              <a:t>Neuropathy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450937"/>
            <a:ext cx="8911687" cy="1731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488" y="1146131"/>
            <a:ext cx="10191512" cy="5711869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sz="2400" b="1" dirty="0"/>
              <a:t>On a more macroscopic level, the study of </a:t>
            </a: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distribution</a:t>
            </a:r>
            <a:r>
              <a:rPr lang="en-US" sz="2400" b="1" dirty="0" smtClean="0"/>
              <a:t>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00B0F0"/>
                </a:solidFill>
              </a:rPr>
              <a:t>fiber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loss </a:t>
            </a:r>
            <a:r>
              <a:rPr lang="en-US" sz="2400" b="1" dirty="0"/>
              <a:t>in diabetic nerves also suggests a </a:t>
            </a:r>
            <a:r>
              <a:rPr lang="en-US" sz="2400" b="1" dirty="0">
                <a:solidFill>
                  <a:srgbClr val="FF0000"/>
                </a:solidFill>
              </a:rPr>
              <a:t>vascular</a:t>
            </a:r>
            <a:r>
              <a:rPr lang="en-US" sz="2400" b="1" dirty="0"/>
              <a:t> disorder</a:t>
            </a:r>
            <a:r>
              <a:rPr lang="en-US" sz="2400" b="1" dirty="0" smtClean="0"/>
              <a:t>..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023" y="1327759"/>
            <a:ext cx="10001489" cy="571186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Johnson and colleagues20 identified changes in </a:t>
            </a:r>
            <a:r>
              <a:rPr lang="en-US" sz="2800" b="1" dirty="0" smtClean="0"/>
              <a:t>the </a:t>
            </a:r>
            <a:r>
              <a:rPr lang="en-US" sz="2800" b="1" dirty="0" err="1" smtClean="0">
                <a:solidFill>
                  <a:srgbClr val="FF0000"/>
                </a:solidFill>
              </a:rPr>
              <a:t>perineurium</a:t>
            </a:r>
            <a:r>
              <a:rPr lang="en-US" sz="2800" b="1" dirty="0" smtClean="0"/>
              <a:t> </a:t>
            </a:r>
            <a:r>
              <a:rPr lang="en-US" sz="2800" b="1" dirty="0"/>
              <a:t>and surrounding </a:t>
            </a:r>
            <a:r>
              <a:rPr lang="en-US" sz="2800" b="1" dirty="0">
                <a:solidFill>
                  <a:srgbClr val="FF0000"/>
                </a:solidFill>
              </a:rPr>
              <a:t>epineurium</a:t>
            </a:r>
            <a:r>
              <a:rPr lang="en-US" sz="2800" b="1" dirty="0"/>
              <a:t> that resembled those seen in </a:t>
            </a:r>
            <a:r>
              <a:rPr lang="en-US" sz="2800" b="1" dirty="0" smtClean="0"/>
              <a:t>peripheral nerve </a:t>
            </a:r>
            <a:r>
              <a:rPr lang="en-US" sz="2800" b="1" dirty="0" err="1">
                <a:solidFill>
                  <a:srgbClr val="FF0000"/>
                </a:solidFill>
              </a:rPr>
              <a:t>vasculitis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2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153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967" y="1365337"/>
            <a:ext cx="10459233" cy="5285984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Autopsy</a:t>
            </a:r>
            <a:r>
              <a:rPr lang="en-US" sz="2000" b="1" dirty="0"/>
              <a:t> material from patients with diabetic cranial </a:t>
            </a:r>
            <a:r>
              <a:rPr lang="en-US" sz="2000" b="1" dirty="0">
                <a:solidFill>
                  <a:srgbClr val="FF0000"/>
                </a:solidFill>
              </a:rPr>
              <a:t>third nerve palsy </a:t>
            </a:r>
            <a:r>
              <a:rPr lang="en-US" sz="2000" b="1" dirty="0"/>
              <a:t>reveals </a:t>
            </a:r>
            <a:r>
              <a:rPr lang="en-US" sz="2000" b="1" dirty="0" smtClean="0"/>
              <a:t>central fascicular </a:t>
            </a:r>
            <a:r>
              <a:rPr lang="en-US" sz="2000" b="1" dirty="0"/>
              <a:t>injury suggesting </a:t>
            </a:r>
            <a:r>
              <a:rPr lang="en-US" sz="2000" b="1" dirty="0">
                <a:solidFill>
                  <a:srgbClr val="FF0000"/>
                </a:solidFill>
              </a:rPr>
              <a:t>ischemia</a:t>
            </a:r>
            <a:r>
              <a:rPr lang="en-US" sz="20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000" b="1" dirty="0"/>
              <a:t>An </a:t>
            </a:r>
            <a:r>
              <a:rPr lang="en-US" sz="2000" b="1" dirty="0">
                <a:solidFill>
                  <a:srgbClr val="FF0000"/>
                </a:solidFill>
              </a:rPr>
              <a:t>autopsy</a:t>
            </a:r>
            <a:r>
              <a:rPr lang="en-US" sz="2000" b="1" dirty="0"/>
              <a:t> study in diabetic </a:t>
            </a:r>
            <a:r>
              <a:rPr lang="en-US" sz="2000" b="1" dirty="0">
                <a:solidFill>
                  <a:srgbClr val="FF0000"/>
                </a:solidFill>
              </a:rPr>
              <a:t>asymmetric proximal </a:t>
            </a:r>
            <a:r>
              <a:rPr lang="en-US" sz="2000" b="1" dirty="0"/>
              <a:t>lower extremity </a:t>
            </a:r>
            <a:r>
              <a:rPr lang="en-US" sz="2000" b="1" dirty="0" smtClean="0"/>
              <a:t>neuropathy by </a:t>
            </a:r>
            <a:r>
              <a:rPr lang="en-US" sz="2000" b="1" dirty="0"/>
              <a:t>Raff and </a:t>
            </a:r>
            <a:r>
              <a:rPr lang="en-US" sz="2000" b="1" dirty="0" smtClean="0"/>
              <a:t>colleagues  </a:t>
            </a:r>
            <a:r>
              <a:rPr lang="en-US" sz="2000" b="1" dirty="0"/>
              <a:t>showed </a:t>
            </a:r>
            <a:r>
              <a:rPr lang="en-US" sz="2000" b="1" dirty="0">
                <a:solidFill>
                  <a:srgbClr val="FF0000"/>
                </a:solidFill>
              </a:rPr>
              <a:t>ischemic infarcts </a:t>
            </a:r>
            <a:r>
              <a:rPr lang="en-US" sz="2000" b="1" dirty="0"/>
              <a:t>of the proximal major </a:t>
            </a:r>
            <a:r>
              <a:rPr lang="en-US" sz="2000" b="1" dirty="0" smtClean="0"/>
              <a:t>nerve trunks </a:t>
            </a:r>
            <a:r>
              <a:rPr lang="en-US" sz="2000" b="1" dirty="0"/>
              <a:t>of the leg and </a:t>
            </a:r>
            <a:r>
              <a:rPr lang="en-US" sz="2000" b="1" dirty="0">
                <a:solidFill>
                  <a:srgbClr val="FF0000"/>
                </a:solidFill>
              </a:rPr>
              <a:t>lumbosacral plexus </a:t>
            </a:r>
            <a:r>
              <a:rPr lang="en-US" sz="2000" b="1" dirty="0"/>
              <a:t>with </a:t>
            </a:r>
            <a:r>
              <a:rPr lang="en-US" sz="2000" b="1" dirty="0">
                <a:solidFill>
                  <a:srgbClr val="FF0000"/>
                </a:solidFill>
              </a:rPr>
              <a:t>multiple areas </a:t>
            </a:r>
            <a:r>
              <a:rPr lang="en-US" sz="2000" b="1" dirty="0"/>
              <a:t>of decreased </a:t>
            </a:r>
            <a:r>
              <a:rPr lang="en-US" sz="2000" b="1" dirty="0" err="1" smtClean="0">
                <a:solidFill>
                  <a:srgbClr val="FF0000"/>
                </a:solidFill>
              </a:rPr>
              <a:t>myelinated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fiber </a:t>
            </a:r>
            <a:r>
              <a:rPr lang="en-US" sz="2000" b="1" dirty="0"/>
              <a:t>density at these levels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204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904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811" y="1240077"/>
            <a:ext cx="10151801" cy="546134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 smtClean="0"/>
              <a:t>In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Mayo Clinic </a:t>
            </a:r>
            <a:r>
              <a:rPr lang="en-US" sz="2400" b="1" dirty="0"/>
              <a:t>series </a:t>
            </a:r>
            <a:r>
              <a:rPr lang="en-US" sz="2400" b="1" dirty="0" smtClean="0"/>
              <a:t>of Pascoe </a:t>
            </a:r>
            <a:r>
              <a:rPr lang="en-US" sz="2400" b="1" dirty="0"/>
              <a:t>and </a:t>
            </a:r>
            <a:r>
              <a:rPr lang="en-US" sz="2400" b="1" dirty="0" smtClean="0"/>
              <a:t>colleagues 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biopsied</a:t>
            </a:r>
            <a:r>
              <a:rPr lang="en-US" sz="2400" b="1" dirty="0"/>
              <a:t> patients with diabetic </a:t>
            </a:r>
            <a:r>
              <a:rPr lang="en-US" sz="2400" b="1" dirty="0">
                <a:solidFill>
                  <a:srgbClr val="FF0000"/>
                </a:solidFill>
              </a:rPr>
              <a:t>proximal </a:t>
            </a:r>
            <a:r>
              <a:rPr lang="en-US" sz="2400" b="1" dirty="0" smtClean="0">
                <a:solidFill>
                  <a:srgbClr val="FF0000"/>
                </a:solidFill>
              </a:rPr>
              <a:t>neuropathy</a:t>
            </a:r>
            <a:r>
              <a:rPr lang="en-US" sz="2400" b="1" dirty="0" smtClean="0"/>
              <a:t>, a </a:t>
            </a:r>
            <a:r>
              <a:rPr lang="en-US" sz="2400" b="1" dirty="0"/>
              <a:t>multifocal distribution of </a:t>
            </a:r>
            <a:r>
              <a:rPr lang="en-US" sz="2400" b="1" dirty="0">
                <a:solidFill>
                  <a:srgbClr val="FF0000"/>
                </a:solidFill>
              </a:rPr>
              <a:t>fiber loss </a:t>
            </a:r>
            <a:r>
              <a:rPr lang="en-US" sz="2400" b="1" dirty="0"/>
              <a:t>was noted in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 </a:t>
            </a:r>
            <a:r>
              <a:rPr lang="en-US" sz="2400" b="1" dirty="0" err="1"/>
              <a:t>sural</a:t>
            </a:r>
            <a:r>
              <a:rPr lang="en-US" sz="2400" b="1" dirty="0"/>
              <a:t> nerve specimens</a:t>
            </a:r>
            <a:r>
              <a:rPr lang="en-US" sz="24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In a </a:t>
            </a:r>
            <a:r>
              <a:rPr lang="en-US" sz="2400" b="1" dirty="0" smtClean="0"/>
              <a:t>recent Mayo </a:t>
            </a:r>
            <a:r>
              <a:rPr lang="en-US" sz="2400" b="1" dirty="0"/>
              <a:t>Clinic series, changes suggesting </a:t>
            </a:r>
            <a:r>
              <a:rPr lang="en-US" sz="2400" b="1" dirty="0">
                <a:solidFill>
                  <a:srgbClr val="FF0000"/>
                </a:solidFill>
              </a:rPr>
              <a:t>ischemia</a:t>
            </a:r>
            <a:r>
              <a:rPr lang="en-US" sz="2400" b="1" dirty="0"/>
              <a:t> were found in the most of </a:t>
            </a:r>
            <a:r>
              <a:rPr lang="en-US" sz="2400" b="1" dirty="0">
                <a:solidFill>
                  <a:srgbClr val="FF0000"/>
                </a:solidFill>
              </a:rPr>
              <a:t>33</a:t>
            </a:r>
            <a:r>
              <a:rPr lang="en-US" sz="2400" b="1" dirty="0"/>
              <a:t> </a:t>
            </a:r>
            <a:r>
              <a:rPr lang="en-US" sz="2400" b="1" dirty="0" smtClean="0"/>
              <a:t>nerve biopsies </a:t>
            </a:r>
            <a:r>
              <a:rPr lang="en-US" sz="2400" b="1" dirty="0"/>
              <a:t>with diabetic </a:t>
            </a:r>
            <a:r>
              <a:rPr lang="en-US" sz="2400" b="1" dirty="0" err="1">
                <a:solidFill>
                  <a:srgbClr val="FF0000"/>
                </a:solidFill>
              </a:rPr>
              <a:t>radiculoplexus</a:t>
            </a:r>
            <a:r>
              <a:rPr lang="en-US" sz="2400" b="1" dirty="0"/>
              <a:t> neuropathy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785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Immunologic/inflammatory pathogenesis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23" y="1177447"/>
            <a:ext cx="10688877" cy="568055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immune-mediated</a:t>
            </a:r>
            <a:r>
              <a:rPr lang="en-US" sz="2400" b="1" dirty="0"/>
              <a:t> pathogenesis has recently been advocated in some cases </a:t>
            </a:r>
            <a:r>
              <a:rPr lang="en-US" sz="2400" b="1" dirty="0" smtClean="0"/>
              <a:t>of diabetic </a:t>
            </a:r>
            <a:r>
              <a:rPr lang="en-US" sz="2400" b="1" dirty="0"/>
              <a:t>neuropathy</a:t>
            </a:r>
            <a:r>
              <a:rPr lang="en-US" sz="24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In a study of </a:t>
            </a:r>
            <a:r>
              <a:rPr lang="en-US" sz="2400" b="1" dirty="0">
                <a:solidFill>
                  <a:srgbClr val="FF0000"/>
                </a:solidFill>
              </a:rPr>
              <a:t>proximal asymmetric </a:t>
            </a:r>
            <a:r>
              <a:rPr lang="en-US" sz="2400" b="1" dirty="0"/>
              <a:t>neuropathy that </a:t>
            </a:r>
            <a:r>
              <a:rPr lang="en-US" sz="2400" b="1" dirty="0" smtClean="0"/>
              <a:t>showed </a:t>
            </a:r>
            <a:r>
              <a:rPr lang="en-US" sz="2400" b="1" dirty="0" smtClean="0">
                <a:solidFill>
                  <a:srgbClr val="FF0000"/>
                </a:solidFill>
              </a:rPr>
              <a:t>asymmetric </a:t>
            </a:r>
            <a:r>
              <a:rPr lang="en-US" sz="2400" b="1" dirty="0">
                <a:solidFill>
                  <a:srgbClr val="FF0000"/>
                </a:solidFill>
              </a:rPr>
              <a:t>nerve fiber loss</a:t>
            </a:r>
            <a:r>
              <a:rPr lang="en-US" sz="2400" b="1" dirty="0"/>
              <a:t>, an additional feature was </a:t>
            </a:r>
            <a:r>
              <a:rPr lang="en-US" sz="2400" b="1" dirty="0">
                <a:solidFill>
                  <a:srgbClr val="FF0000"/>
                </a:solidFill>
              </a:rPr>
              <a:t>lymphocytic</a:t>
            </a:r>
            <a:r>
              <a:rPr lang="en-US" sz="2400" b="1" dirty="0"/>
              <a:t> </a:t>
            </a:r>
            <a:r>
              <a:rPr lang="en-US" sz="2400" b="1" dirty="0" err="1"/>
              <a:t>epineurial</a:t>
            </a:r>
            <a:r>
              <a:rPr lang="en-US" sz="2400" b="1" dirty="0"/>
              <a:t> </a:t>
            </a:r>
            <a:r>
              <a:rPr lang="en-US" sz="2400" b="1" dirty="0" smtClean="0"/>
              <a:t>inflammation resembling </a:t>
            </a:r>
            <a:r>
              <a:rPr lang="en-US" sz="2400" b="1" dirty="0" err="1">
                <a:solidFill>
                  <a:srgbClr val="FF0000"/>
                </a:solidFill>
              </a:rPr>
              <a:t>vasculitis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7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712" y="1202498"/>
            <a:ext cx="10264535" cy="537366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/>
              <a:t>Krendel</a:t>
            </a:r>
            <a:r>
              <a:rPr lang="en-US" sz="2800" b="1" dirty="0"/>
              <a:t> and </a:t>
            </a:r>
            <a:r>
              <a:rPr lang="en-US" sz="2800" b="1" dirty="0" smtClean="0"/>
              <a:t>colleagues  </a:t>
            </a:r>
            <a:r>
              <a:rPr lang="en-US" sz="2800" b="1" dirty="0"/>
              <a:t>found similar </a:t>
            </a:r>
            <a:r>
              <a:rPr lang="en-US" sz="2800" b="1" dirty="0" smtClean="0">
                <a:solidFill>
                  <a:srgbClr val="FF0000"/>
                </a:solidFill>
              </a:rPr>
              <a:t>perivascular inflammation </a:t>
            </a:r>
            <a:r>
              <a:rPr lang="en-US" sz="2800" b="1" dirty="0"/>
              <a:t>in </a:t>
            </a:r>
            <a:r>
              <a:rPr lang="en-US" sz="2800" b="1" dirty="0">
                <a:solidFill>
                  <a:srgbClr val="FF0000"/>
                </a:solidFill>
              </a:rPr>
              <a:t>7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10</a:t>
            </a:r>
            <a:r>
              <a:rPr lang="en-US" sz="2800" b="1" dirty="0"/>
              <a:t> patients with </a:t>
            </a:r>
            <a:r>
              <a:rPr lang="en-US" sz="2800" b="1" dirty="0">
                <a:solidFill>
                  <a:srgbClr val="FF0000"/>
                </a:solidFill>
              </a:rPr>
              <a:t>asymmetric </a:t>
            </a:r>
            <a:r>
              <a:rPr lang="en-US" sz="2800" b="1" dirty="0"/>
              <a:t>lumbosacral neuropathy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In a </a:t>
            </a:r>
            <a:r>
              <a:rPr lang="en-US" sz="2800" b="1" dirty="0">
                <a:solidFill>
                  <a:srgbClr val="FF0000"/>
                </a:solidFill>
              </a:rPr>
              <a:t>Mayo Clinic </a:t>
            </a:r>
            <a:r>
              <a:rPr lang="en-US" sz="2800" b="1" dirty="0"/>
              <a:t>study of diabetic </a:t>
            </a:r>
            <a:r>
              <a:rPr lang="en-US" sz="2800" b="1" dirty="0">
                <a:solidFill>
                  <a:srgbClr val="FF0000"/>
                </a:solidFill>
              </a:rPr>
              <a:t>proximal</a:t>
            </a:r>
            <a:r>
              <a:rPr lang="en-US" sz="2800" b="1" dirty="0"/>
              <a:t> neuropathy,</a:t>
            </a:r>
            <a:r>
              <a:rPr lang="en-US" sz="2800" b="1" dirty="0">
                <a:solidFill>
                  <a:srgbClr val="FF0000"/>
                </a:solidFill>
              </a:rPr>
              <a:t> 2 </a:t>
            </a:r>
            <a:r>
              <a:rPr lang="en-US" sz="2800" b="1" dirty="0"/>
              <a:t>out of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/>
              <a:t> </a:t>
            </a:r>
            <a:r>
              <a:rPr lang="en-US" sz="2800" b="1" dirty="0" err="1"/>
              <a:t>sural</a:t>
            </a:r>
            <a:r>
              <a:rPr lang="en-US" sz="2800" b="1" dirty="0"/>
              <a:t> nerve </a:t>
            </a:r>
            <a:r>
              <a:rPr lang="en-US" sz="2800" b="1" dirty="0" smtClean="0"/>
              <a:t>biopsies showed </a:t>
            </a:r>
            <a:r>
              <a:rPr lang="en-US" sz="2800" b="1" dirty="0">
                <a:solidFill>
                  <a:srgbClr val="FF0000"/>
                </a:solidFill>
              </a:rPr>
              <a:t>perivascular</a:t>
            </a:r>
            <a:r>
              <a:rPr lang="en-US" sz="2800" b="1" dirty="0"/>
              <a:t> mononuclear inflammatory infiltrates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9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and Pathophysiology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297" y="624110"/>
            <a:ext cx="9702316" cy="1280890"/>
          </a:xfrm>
        </p:spPr>
        <p:txBody>
          <a:bodyPr>
            <a:normAutofit/>
          </a:bodyPr>
          <a:lstStyle/>
          <a:p>
            <a:r>
              <a:rPr lang="en-US" sz="2800" dirty="0"/>
              <a:t>Axonal degeneration or segmental demyelination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297" y="1524000"/>
            <a:ext cx="9702315" cy="533400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/>
              <a:t>There has been some </a:t>
            </a:r>
            <a:r>
              <a:rPr lang="en-US" sz="2000" b="1" dirty="0">
                <a:solidFill>
                  <a:srgbClr val="FF0000"/>
                </a:solidFill>
              </a:rPr>
              <a:t>debate</a:t>
            </a:r>
            <a:r>
              <a:rPr lang="en-US" sz="2000" b="1" dirty="0"/>
              <a:t> regarding whether the </a:t>
            </a:r>
            <a:r>
              <a:rPr lang="en-US" sz="2000" b="1" dirty="0">
                <a:solidFill>
                  <a:srgbClr val="FF0000"/>
                </a:solidFill>
              </a:rPr>
              <a:t>primary lesion </a:t>
            </a:r>
            <a:r>
              <a:rPr lang="en-US" sz="2000" b="1" dirty="0"/>
              <a:t>in diabetic </a:t>
            </a:r>
            <a:r>
              <a:rPr lang="en-US" sz="2000" b="1" dirty="0" smtClean="0"/>
              <a:t>neuropathy is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axon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Schwann</a:t>
            </a:r>
            <a:r>
              <a:rPr lang="en-US" sz="2000" b="1" dirty="0"/>
              <a:t> cell/</a:t>
            </a:r>
            <a:r>
              <a:rPr lang="en-US" sz="2000" b="1" dirty="0">
                <a:solidFill>
                  <a:srgbClr val="FF0000"/>
                </a:solidFill>
              </a:rPr>
              <a:t>myelin</a:t>
            </a:r>
            <a:r>
              <a:rPr lang="en-US" sz="20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/>
              <a:t> </a:t>
            </a:r>
            <a:r>
              <a:rPr lang="en-US" sz="2000" b="1" dirty="0" err="1"/>
              <a:t>Ballin</a:t>
            </a:r>
            <a:r>
              <a:rPr lang="en-US" sz="2000" b="1" dirty="0"/>
              <a:t> and </a:t>
            </a:r>
            <a:r>
              <a:rPr lang="en-US" sz="2000" b="1" dirty="0" smtClean="0"/>
              <a:t>Thomas  </a:t>
            </a:r>
            <a:r>
              <a:rPr lang="en-US" sz="2000" b="1" dirty="0"/>
              <a:t>identified onion </a:t>
            </a:r>
            <a:r>
              <a:rPr lang="en-US" sz="2000" b="1" dirty="0" smtClean="0"/>
              <a:t>bulbs and </a:t>
            </a:r>
            <a:r>
              <a:rPr lang="en-US" sz="2000" b="1" dirty="0"/>
              <a:t>teased nerve fiber, suggesting </a:t>
            </a:r>
            <a:r>
              <a:rPr lang="en-US" sz="2000" b="1" dirty="0">
                <a:solidFill>
                  <a:srgbClr val="FF0000"/>
                </a:solidFill>
              </a:rPr>
              <a:t>recurrent </a:t>
            </a:r>
            <a:r>
              <a:rPr lang="en-US" sz="2000" b="1" dirty="0" smtClean="0">
                <a:solidFill>
                  <a:srgbClr val="FF0000"/>
                </a:solidFill>
              </a:rPr>
              <a:t>demyelination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Vital  reported both </a:t>
            </a:r>
            <a:r>
              <a:rPr lang="en-US" sz="2000" b="1" dirty="0">
                <a:solidFill>
                  <a:srgbClr val="FF0000"/>
                </a:solidFill>
              </a:rPr>
              <a:t>segmental</a:t>
            </a:r>
            <a:r>
              <a:rPr lang="en-US" sz="2000" b="1" dirty="0"/>
              <a:t> demyelination and </a:t>
            </a:r>
            <a:r>
              <a:rPr lang="en-US" sz="2000" b="1" dirty="0">
                <a:solidFill>
                  <a:srgbClr val="FF0000"/>
                </a:solidFill>
              </a:rPr>
              <a:t>axonal</a:t>
            </a:r>
            <a:r>
              <a:rPr lang="en-US" sz="2000" b="1" dirty="0"/>
              <a:t> degeneration</a:t>
            </a:r>
          </a:p>
        </p:txBody>
      </p:sp>
    </p:spTree>
    <p:extLst>
      <p:ext uri="{BB962C8B-B14F-4D97-AF65-F5344CB8AC3E}">
        <p14:creationId xmlns:p14="http://schemas.microsoft.com/office/powerpoint/2010/main" val="3676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05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713" y="1311965"/>
            <a:ext cx="10205899" cy="5546035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of the </a:t>
            </a:r>
            <a:r>
              <a:rPr lang="en-US" sz="2800" b="1" dirty="0" err="1">
                <a:solidFill>
                  <a:srgbClr val="FF0000"/>
                </a:solidFill>
              </a:rPr>
              <a:t>sural</a:t>
            </a:r>
            <a:r>
              <a:rPr lang="en-US" sz="2800" b="1" dirty="0"/>
              <a:t> nerves of patients with </a:t>
            </a:r>
            <a:r>
              <a:rPr lang="en-US" sz="2800" b="1" dirty="0" smtClean="0"/>
              <a:t>prominent small-fiber </a:t>
            </a:r>
            <a:r>
              <a:rPr lang="en-US" sz="2800" b="1" dirty="0"/>
              <a:t>sensory loss found pathologic evidence for axonal degeneration, </a:t>
            </a:r>
            <a:r>
              <a:rPr lang="en-US" sz="2800" b="1" dirty="0" smtClean="0"/>
              <a:t>as well </a:t>
            </a:r>
            <a:r>
              <a:rPr lang="en-US" sz="2800" b="1" dirty="0"/>
              <a:t>as both </a:t>
            </a:r>
            <a:r>
              <a:rPr lang="en-US" sz="2800" b="1" dirty="0">
                <a:solidFill>
                  <a:srgbClr val="FF0000"/>
                </a:solidFill>
              </a:rPr>
              <a:t>primary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secondary</a:t>
            </a:r>
            <a:r>
              <a:rPr lang="en-US" sz="2800" b="1" dirty="0"/>
              <a:t> segmental </a:t>
            </a:r>
            <a:r>
              <a:rPr lang="en-US" sz="2800" b="1" dirty="0" smtClean="0">
                <a:solidFill>
                  <a:srgbClr val="FF0000"/>
                </a:solidFill>
              </a:rPr>
              <a:t>demyelination.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45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615" y="1360449"/>
            <a:ext cx="10047248" cy="540834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Diabetic neuropathy is the </a:t>
            </a:r>
            <a:r>
              <a:rPr lang="en-US" b="1" dirty="0">
                <a:solidFill>
                  <a:srgbClr val="FF0000"/>
                </a:solidFill>
              </a:rPr>
              <a:t>most common </a:t>
            </a:r>
            <a:r>
              <a:rPr lang="en-US" b="1" dirty="0"/>
              <a:t>type of neuropathy.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 Various types of neuropathies are associated with diabetes mellitus.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 Metabolic, vascular, inflammatory, and immune theories have been suggested </a:t>
            </a:r>
            <a:r>
              <a:rPr lang="en-US" b="1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pathogenesis</a:t>
            </a:r>
            <a:r>
              <a:rPr lang="en-US" b="1" dirty="0"/>
              <a:t>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Axonal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demyelination</a:t>
            </a:r>
            <a:r>
              <a:rPr lang="en-US" b="1" dirty="0"/>
              <a:t> can be seen on electrophysiology and pathology.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Treatment</a:t>
            </a:r>
            <a:r>
              <a:rPr lang="en-US" b="1" dirty="0"/>
              <a:t> is mainly aimed at glycemic control and neuropathic pain management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1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72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339" y="1205948"/>
            <a:ext cx="9437273" cy="547314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electrophysiologic</a:t>
            </a:r>
            <a:r>
              <a:rPr lang="en-US" sz="2400" b="1" dirty="0"/>
              <a:t> studies can similarly show evidence of </a:t>
            </a:r>
            <a:r>
              <a:rPr lang="en-US" sz="2400" b="1" dirty="0">
                <a:solidFill>
                  <a:srgbClr val="FF0000"/>
                </a:solidFill>
              </a:rPr>
              <a:t>axonal</a:t>
            </a:r>
            <a:r>
              <a:rPr lang="en-US" sz="2400" b="1" dirty="0"/>
              <a:t> </a:t>
            </a:r>
            <a:r>
              <a:rPr lang="en-US" sz="2400" b="1" dirty="0" smtClean="0"/>
              <a:t>degeneration and </a:t>
            </a:r>
            <a:r>
              <a:rPr lang="en-US" sz="2400" b="1" dirty="0">
                <a:solidFill>
                  <a:srgbClr val="FF0000"/>
                </a:solidFill>
              </a:rPr>
              <a:t>demyelination</a:t>
            </a:r>
            <a:r>
              <a:rPr lang="en-US" sz="24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early</a:t>
            </a:r>
            <a:r>
              <a:rPr lang="en-US" sz="2400" b="1" dirty="0"/>
              <a:t> and characteristic feature of diabetic neuropathy is </a:t>
            </a:r>
            <a:r>
              <a:rPr lang="en-US" sz="2400" b="1" dirty="0" smtClean="0">
                <a:solidFill>
                  <a:srgbClr val="FF0000"/>
                </a:solidFill>
              </a:rPr>
              <a:t>prolonged </a:t>
            </a:r>
            <a:r>
              <a:rPr lang="en-US" sz="2400" b="1" dirty="0" smtClean="0"/>
              <a:t>distal </a:t>
            </a:r>
            <a:r>
              <a:rPr lang="en-US" sz="2400" b="1" dirty="0">
                <a:solidFill>
                  <a:srgbClr val="FF0000"/>
                </a:solidFill>
              </a:rPr>
              <a:t>latencies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F waves</a:t>
            </a:r>
            <a:r>
              <a:rPr lang="en-US" sz="2400" b="1" dirty="0"/>
              <a:t>, slow conduction </a:t>
            </a:r>
            <a:r>
              <a:rPr lang="en-US" sz="2400" b="1" dirty="0">
                <a:solidFill>
                  <a:srgbClr val="FF0000"/>
                </a:solidFill>
              </a:rPr>
              <a:t>velocity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reduced</a:t>
            </a:r>
            <a:r>
              <a:rPr lang="en-US" sz="2400" b="1" dirty="0"/>
              <a:t> </a:t>
            </a:r>
            <a:r>
              <a:rPr lang="en-US" sz="2400" b="1" dirty="0" smtClean="0"/>
              <a:t>amplitude of </a:t>
            </a:r>
            <a:r>
              <a:rPr lang="en-US" sz="2400" b="1" dirty="0"/>
              <a:t>potentials.</a:t>
            </a:r>
          </a:p>
        </p:txBody>
      </p:sp>
    </p:spTree>
    <p:extLst>
      <p:ext uri="{BB962C8B-B14F-4D97-AF65-F5344CB8AC3E}">
        <p14:creationId xmlns:p14="http://schemas.microsoft.com/office/powerpoint/2010/main" val="34860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44597"/>
            <a:ext cx="8911687" cy="3035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4" y="1378226"/>
            <a:ext cx="9649308" cy="5605670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 err="1" smtClean="0"/>
              <a:t>Electrophysiologic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changes</a:t>
            </a:r>
            <a:r>
              <a:rPr lang="en-US" sz="2400" b="1" dirty="0" smtClean="0"/>
              <a:t> </a:t>
            </a:r>
            <a:r>
              <a:rPr lang="en-US" sz="2400" b="1" dirty="0"/>
              <a:t>of demyelination in a diabetic patient with a symmetric distal or </a:t>
            </a:r>
            <a:r>
              <a:rPr lang="en-US" sz="2400" b="1" dirty="0" smtClean="0"/>
              <a:t>an asymmetric </a:t>
            </a:r>
            <a:r>
              <a:rPr lang="en-US" sz="2400" b="1" dirty="0"/>
              <a:t>proximal neuropathy </a:t>
            </a:r>
            <a:r>
              <a:rPr lang="en-US" sz="2400" b="1" dirty="0">
                <a:solidFill>
                  <a:srgbClr val="FF0000"/>
                </a:solidFill>
              </a:rPr>
              <a:t>may not necessarily</a:t>
            </a:r>
            <a:r>
              <a:rPr lang="en-US" sz="2400" b="1" dirty="0"/>
              <a:t> imply an </a:t>
            </a:r>
            <a:r>
              <a:rPr lang="en-US" sz="2400" b="1" dirty="0" smtClean="0"/>
              <a:t>immune-mediated neuropathy </a:t>
            </a:r>
            <a:r>
              <a:rPr lang="en-US" sz="2400" b="1" dirty="0"/>
              <a:t>that will respond </a:t>
            </a:r>
            <a:r>
              <a:rPr lang="en-US" sz="2400" b="1" dirty="0">
                <a:solidFill>
                  <a:srgbClr val="FF0000"/>
                </a:solidFill>
              </a:rPr>
              <a:t>to immunosuppressive </a:t>
            </a:r>
            <a:r>
              <a:rPr lang="en-US" sz="2400" b="1" dirty="0"/>
              <a:t>therapy.</a:t>
            </a:r>
          </a:p>
        </p:txBody>
      </p:sp>
    </p:spTree>
    <p:extLst>
      <p:ext uri="{BB962C8B-B14F-4D97-AF65-F5344CB8AC3E}">
        <p14:creationId xmlns:p14="http://schemas.microsoft.com/office/powerpoint/2010/main" val="425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DIABETIC NEUROPATHIES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Symmetric Neuropathies</a:t>
            </a:r>
          </a:p>
        </p:txBody>
      </p:sp>
    </p:spTree>
    <p:extLst>
      <p:ext uri="{BB962C8B-B14F-4D97-AF65-F5344CB8AC3E}">
        <p14:creationId xmlns:p14="http://schemas.microsoft.com/office/powerpoint/2010/main" val="38072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2" t="14023" r="21348" b="681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Symmetric neuropathies with fixed deficits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099"/>
          </a:xfrm>
        </p:spPr>
        <p:txBody>
          <a:bodyPr>
            <a:normAutofit/>
          </a:bodyPr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3" y="1272209"/>
            <a:ext cx="9715569" cy="544664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/>
              <a:t>DSPN </a:t>
            </a:r>
            <a:r>
              <a:rPr lang="en-US" sz="3200" b="1" dirty="0"/>
              <a:t>is the most </a:t>
            </a:r>
            <a:r>
              <a:rPr lang="en-US" sz="3200" b="1" dirty="0">
                <a:solidFill>
                  <a:srgbClr val="FF0000"/>
                </a:solidFill>
              </a:rPr>
              <a:t>common</a:t>
            </a:r>
            <a:r>
              <a:rPr lang="en-US" sz="3200" b="1" dirty="0"/>
              <a:t> form of </a:t>
            </a:r>
            <a:r>
              <a:rPr lang="en-US" sz="3200" b="1" dirty="0">
                <a:solidFill>
                  <a:srgbClr val="FF0000"/>
                </a:solidFill>
              </a:rPr>
              <a:t>diabetic neuropathy</a:t>
            </a:r>
            <a:r>
              <a:rPr lang="en-US" sz="3200" b="1" dirty="0"/>
              <a:t>. This is </a:t>
            </a:r>
            <a:r>
              <a:rPr lang="en-US" sz="3200" b="1" dirty="0" smtClean="0"/>
              <a:t>primarily a </a:t>
            </a:r>
            <a:r>
              <a:rPr lang="en-US" sz="3200" b="1" dirty="0"/>
              <a:t>length-dependent </a:t>
            </a:r>
            <a:r>
              <a:rPr lang="en-US" sz="3200" b="1" dirty="0">
                <a:solidFill>
                  <a:srgbClr val="FF0000"/>
                </a:solidFill>
              </a:rPr>
              <a:t>sensory</a:t>
            </a:r>
            <a:r>
              <a:rPr lang="en-US" sz="3200" b="1" dirty="0"/>
              <a:t> neuropathy, and significant </a:t>
            </a:r>
            <a:r>
              <a:rPr lang="en-US" sz="3200" b="1" dirty="0">
                <a:solidFill>
                  <a:srgbClr val="00B0F0"/>
                </a:solidFill>
              </a:rPr>
              <a:t>distal weakness </a:t>
            </a:r>
            <a:r>
              <a:rPr lang="en-US" sz="3200" b="1" dirty="0" smtClean="0"/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uncommon</a:t>
            </a:r>
            <a:r>
              <a:rPr lang="en-US" sz="3200" b="1" dirty="0" smtClean="0"/>
              <a:t>.</a:t>
            </a:r>
          </a:p>
          <a:p>
            <a:pPr marL="0" indent="0">
              <a:lnSpc>
                <a:spcPct val="250000"/>
              </a:lnSpc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18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40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39" y="1232452"/>
            <a:ext cx="10508974" cy="5446644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/>
              <a:t>However, because diabetic patients are </a:t>
            </a:r>
            <a:r>
              <a:rPr lang="en-US" sz="2400" b="1" dirty="0" smtClean="0"/>
              <a:t>often monitored </a:t>
            </a:r>
            <a:r>
              <a:rPr lang="en-US" sz="2400" b="1" dirty="0"/>
              <a:t>closely before they develop symptoms of neuropathy, the </a:t>
            </a:r>
            <a:r>
              <a:rPr lang="en-US" sz="2400" b="1" dirty="0">
                <a:solidFill>
                  <a:srgbClr val="FF0000"/>
                </a:solidFill>
              </a:rPr>
              <a:t>earliest </a:t>
            </a:r>
            <a:r>
              <a:rPr lang="en-US" sz="2400" b="1" dirty="0" smtClean="0">
                <a:solidFill>
                  <a:srgbClr val="FF0000"/>
                </a:solidFill>
              </a:rPr>
              <a:t>signs </a:t>
            </a:r>
            <a:r>
              <a:rPr lang="en-US" sz="2400" b="1" dirty="0" smtClean="0"/>
              <a:t>of </a:t>
            </a:r>
            <a:r>
              <a:rPr lang="en-US" sz="2400" b="1" dirty="0"/>
              <a:t>neuropathy may be decreased distal </a:t>
            </a:r>
            <a:r>
              <a:rPr lang="en-US" sz="2400" b="1" dirty="0">
                <a:solidFill>
                  <a:srgbClr val="FF0000"/>
                </a:solidFill>
              </a:rPr>
              <a:t>vibration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touch</a:t>
            </a:r>
            <a:r>
              <a:rPr lang="en-US" sz="2400" b="1" dirty="0"/>
              <a:t>, and pin </a:t>
            </a:r>
            <a:r>
              <a:rPr lang="en-US" sz="2400" b="1" dirty="0">
                <a:solidFill>
                  <a:srgbClr val="FF0000"/>
                </a:solidFill>
              </a:rPr>
              <a:t>sensation</a:t>
            </a:r>
            <a:r>
              <a:rPr lang="en-US" sz="2400" b="1" dirty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ankle</a:t>
            </a:r>
            <a:r>
              <a:rPr lang="en-US" sz="2400" b="1" dirty="0">
                <a:solidFill>
                  <a:srgbClr val="FF0000"/>
                </a:solidFill>
              </a:rPr>
              <a:t> reflex </a:t>
            </a:r>
            <a:r>
              <a:rPr lang="en-US" sz="2400" b="1" dirty="0"/>
              <a:t>loss on examination. The first symptoms are usually decreased feeling or </a:t>
            </a:r>
            <a:r>
              <a:rPr lang="en-US" sz="2400" b="1" dirty="0" smtClean="0"/>
              <a:t>tingling in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toes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179443"/>
            <a:ext cx="10482470" cy="5473148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/>
              <a:t>Although there may be </a:t>
            </a:r>
            <a:r>
              <a:rPr lang="en-US" sz="2400" b="1" dirty="0">
                <a:solidFill>
                  <a:srgbClr val="FF0000"/>
                </a:solidFill>
              </a:rPr>
              <a:t>atrophy</a:t>
            </a:r>
            <a:r>
              <a:rPr lang="en-US" sz="2400" b="1" dirty="0"/>
              <a:t> and weakness of the </a:t>
            </a:r>
            <a:r>
              <a:rPr lang="en-US" sz="2400" b="1" dirty="0">
                <a:solidFill>
                  <a:srgbClr val="FF0000"/>
                </a:solidFill>
              </a:rPr>
              <a:t>toe extensor </a:t>
            </a:r>
            <a:r>
              <a:rPr lang="en-US" sz="2400" b="1" dirty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flexor</a:t>
            </a:r>
            <a:r>
              <a:rPr lang="en-US" sz="2400" b="1" dirty="0" smtClean="0"/>
              <a:t> muscles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B0F0"/>
                </a:solidFill>
              </a:rPr>
              <a:t>significant </a:t>
            </a:r>
            <a:r>
              <a:rPr lang="en-US" sz="2400" b="1" dirty="0"/>
              <a:t>distal </a:t>
            </a:r>
            <a:r>
              <a:rPr lang="en-US" sz="2400" b="1" dirty="0">
                <a:solidFill>
                  <a:srgbClr val="00B0F0"/>
                </a:solidFill>
              </a:rPr>
              <a:t>ankle weakness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uncommon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If profound distal </a:t>
            </a:r>
            <a:r>
              <a:rPr lang="en-US" sz="2400" b="1" dirty="0" smtClean="0"/>
              <a:t>upper and </a:t>
            </a:r>
            <a:r>
              <a:rPr lang="en-US" sz="2400" b="1" dirty="0"/>
              <a:t>lower extremity weakness is present in a diabetic patient, an </a:t>
            </a:r>
            <a:r>
              <a:rPr lang="en-US" sz="2400" b="1" dirty="0">
                <a:solidFill>
                  <a:srgbClr val="FF0000"/>
                </a:solidFill>
              </a:rPr>
              <a:t>evaluation </a:t>
            </a:r>
            <a:r>
              <a:rPr lang="en-US" sz="2400" b="1" dirty="0"/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other causes </a:t>
            </a:r>
            <a:r>
              <a:rPr lang="en-US" sz="2400" b="1" dirty="0"/>
              <a:t>of neuropathy is warranted</a:t>
            </a:r>
          </a:p>
        </p:txBody>
      </p:sp>
    </p:spTree>
    <p:extLst>
      <p:ext uri="{BB962C8B-B14F-4D97-AF65-F5344CB8AC3E}">
        <p14:creationId xmlns:p14="http://schemas.microsoft.com/office/powerpoint/2010/main" val="2714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443" y="1311965"/>
            <a:ext cx="10325169" cy="534062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Progression</a:t>
            </a:r>
            <a:r>
              <a:rPr lang="en-US" sz="2000" b="1" dirty="0"/>
              <a:t> of DSPN is usually </a:t>
            </a:r>
            <a:r>
              <a:rPr lang="en-US" sz="2000" b="1" dirty="0">
                <a:solidFill>
                  <a:srgbClr val="FF0000"/>
                </a:solidFill>
              </a:rPr>
              <a:t>slow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In the Rochester Diabetic Neuropathy </a:t>
            </a:r>
            <a:r>
              <a:rPr lang="en-US" sz="2000" b="1" dirty="0" smtClean="0"/>
              <a:t>Study, </a:t>
            </a:r>
            <a:r>
              <a:rPr lang="en-US" sz="2000" b="1" dirty="0" smtClean="0">
                <a:solidFill>
                  <a:srgbClr val="FF0000"/>
                </a:solidFill>
              </a:rPr>
              <a:t>none</a:t>
            </a:r>
            <a:r>
              <a:rPr lang="en-US" sz="2000" b="1" dirty="0" smtClean="0"/>
              <a:t> </a:t>
            </a:r>
            <a:r>
              <a:rPr lang="en-US" sz="2000" b="1" dirty="0"/>
              <a:t>of the </a:t>
            </a:r>
            <a:r>
              <a:rPr lang="en-US" sz="2000" b="1" dirty="0">
                <a:solidFill>
                  <a:srgbClr val="FF0000"/>
                </a:solidFill>
              </a:rPr>
              <a:t>380 </a:t>
            </a:r>
            <a:r>
              <a:rPr lang="en-US" sz="2000" b="1" dirty="0"/>
              <a:t>diabetic patients had polyneuropathy that was </a:t>
            </a:r>
            <a:r>
              <a:rPr lang="en-US" sz="2000" b="1" dirty="0">
                <a:solidFill>
                  <a:srgbClr val="FF0000"/>
                </a:solidFill>
              </a:rPr>
              <a:t>disabling</a:t>
            </a:r>
            <a:r>
              <a:rPr lang="en-US" sz="2000" b="1" dirty="0"/>
              <a:t> even </a:t>
            </a:r>
            <a:r>
              <a:rPr lang="en-US" sz="2000" b="1" dirty="0" smtClean="0"/>
              <a:t>when followed </a:t>
            </a:r>
            <a:r>
              <a:rPr lang="en-US" sz="2000" b="1" dirty="0"/>
              <a:t>for </a:t>
            </a:r>
            <a:r>
              <a:rPr lang="en-US" sz="2000" b="1" dirty="0">
                <a:solidFill>
                  <a:srgbClr val="FF0000"/>
                </a:solidFill>
              </a:rPr>
              <a:t>many </a:t>
            </a:r>
            <a:r>
              <a:rPr lang="en-US" sz="2000" b="1" dirty="0"/>
              <a:t>years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An </a:t>
            </a:r>
            <a:r>
              <a:rPr lang="en-US" sz="2000" b="1" dirty="0">
                <a:solidFill>
                  <a:srgbClr val="00B0F0"/>
                </a:solidFill>
              </a:rPr>
              <a:t>exception</a:t>
            </a:r>
            <a:r>
              <a:rPr lang="en-US" sz="2000" b="1" dirty="0"/>
              <a:t> to this rule is the unusual cases of </a:t>
            </a:r>
            <a:r>
              <a:rPr lang="en-US" sz="2000" b="1" dirty="0" smtClean="0">
                <a:solidFill>
                  <a:srgbClr val="FF0000"/>
                </a:solidFill>
              </a:rPr>
              <a:t>severe sensory </a:t>
            </a:r>
            <a:r>
              <a:rPr lang="en-US" sz="2000" b="1" dirty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autonomic</a:t>
            </a:r>
            <a:r>
              <a:rPr lang="en-US" sz="2000" b="1" dirty="0" smtClean="0"/>
              <a:t> neuropathy </a:t>
            </a:r>
            <a:r>
              <a:rPr lang="en-US" sz="2000" b="1" dirty="0"/>
              <a:t>that can occur in the </a:t>
            </a:r>
            <a:r>
              <a:rPr lang="en-US" sz="2000" b="1" dirty="0">
                <a:solidFill>
                  <a:srgbClr val="FF0000"/>
                </a:solidFill>
              </a:rPr>
              <a:t>first</a:t>
            </a:r>
            <a:r>
              <a:rPr lang="en-US" sz="2000" b="1" dirty="0"/>
              <a:t> several after the </a:t>
            </a:r>
            <a:r>
              <a:rPr lang="en-US" sz="2000" b="1" dirty="0" smtClean="0"/>
              <a:t>onset of </a:t>
            </a:r>
            <a:r>
              <a:rPr lang="en-US" sz="2000" b="1" dirty="0">
                <a:solidFill>
                  <a:srgbClr val="FF0000"/>
                </a:solidFill>
              </a:rPr>
              <a:t>type 1</a:t>
            </a:r>
            <a:r>
              <a:rPr lang="en-US" sz="2000" b="1" dirty="0"/>
              <a:t> diabetes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It is </a:t>
            </a:r>
            <a:r>
              <a:rPr lang="en-US" sz="2000" b="1" dirty="0">
                <a:solidFill>
                  <a:srgbClr val="FF0000"/>
                </a:solidFill>
              </a:rPr>
              <a:t>not known </a:t>
            </a:r>
            <a:r>
              <a:rPr lang="en-US" sz="2000" b="1" dirty="0"/>
              <a:t>why some patients develop this </a:t>
            </a:r>
            <a:r>
              <a:rPr lang="en-US" sz="2000" b="1" dirty="0">
                <a:solidFill>
                  <a:srgbClr val="FF0000"/>
                </a:solidFill>
              </a:rPr>
              <a:t>unusually </a:t>
            </a:r>
            <a:r>
              <a:rPr lang="en-US" sz="2000" b="1" dirty="0" smtClean="0">
                <a:solidFill>
                  <a:srgbClr val="FF0000"/>
                </a:solidFill>
              </a:rPr>
              <a:t>severe </a:t>
            </a:r>
            <a:r>
              <a:rPr lang="en-US" sz="2000" b="1" dirty="0" smtClean="0"/>
              <a:t>form </a:t>
            </a:r>
            <a:r>
              <a:rPr lang="en-US" sz="2000" b="1" dirty="0"/>
              <a:t>of neuropathy in the early stages of the disease and there is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  <a:r>
              <a:rPr lang="en-US" sz="2000" b="1" dirty="0"/>
              <a:t> </a:t>
            </a:r>
            <a:r>
              <a:rPr lang="en-US" sz="2000" b="1" dirty="0" smtClean="0"/>
              <a:t>relationship between </a:t>
            </a:r>
            <a:r>
              <a:rPr lang="en-US" sz="2000" b="1" dirty="0"/>
              <a:t>the neuropathy and </a:t>
            </a:r>
            <a:r>
              <a:rPr lang="en-US" sz="2000" b="1" dirty="0">
                <a:solidFill>
                  <a:srgbClr val="FF0000"/>
                </a:solidFill>
              </a:rPr>
              <a:t>hyperglycemia</a:t>
            </a:r>
            <a:r>
              <a:rPr lang="en-US" sz="2000" b="1" dirty="0"/>
              <a:t> or the initiation of insulin therapy.</a:t>
            </a:r>
          </a:p>
        </p:txBody>
      </p:sp>
    </p:spTree>
    <p:extLst>
      <p:ext uri="{BB962C8B-B14F-4D97-AF65-F5344CB8AC3E}">
        <p14:creationId xmlns:p14="http://schemas.microsoft.com/office/powerpoint/2010/main" val="38027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05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1" y="1219199"/>
            <a:ext cx="10601739" cy="5406887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b="1" dirty="0">
                <a:solidFill>
                  <a:srgbClr val="FF0000"/>
                </a:solidFill>
              </a:rPr>
              <a:t>Depending</a:t>
            </a:r>
            <a:r>
              <a:rPr lang="en-US" b="1" dirty="0"/>
              <a:t> on the </a:t>
            </a:r>
            <a:r>
              <a:rPr lang="en-US" b="1" dirty="0">
                <a:solidFill>
                  <a:srgbClr val="FF0000"/>
                </a:solidFill>
              </a:rPr>
              <a:t>clinical context</a:t>
            </a:r>
            <a:r>
              <a:rPr lang="en-US" b="1" dirty="0"/>
              <a:t>, it may be appropriate to perform screening </a:t>
            </a:r>
            <a:r>
              <a:rPr lang="en-US" b="1" dirty="0" smtClean="0"/>
              <a:t>blood tests </a:t>
            </a:r>
            <a:r>
              <a:rPr lang="en-US" b="1" dirty="0"/>
              <a:t>for other causes of neuropathy (complete blood count, </a:t>
            </a:r>
            <a:r>
              <a:rPr lang="en-US" b="1" dirty="0" err="1"/>
              <a:t>chem</a:t>
            </a:r>
            <a:r>
              <a:rPr lang="en-US" b="1" dirty="0"/>
              <a:t> 20, vitamin </a:t>
            </a:r>
            <a:r>
              <a:rPr lang="en-US" b="1" dirty="0" smtClean="0">
                <a:solidFill>
                  <a:srgbClr val="FF0000"/>
                </a:solidFill>
              </a:rPr>
              <a:t>B12 level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Venereal</a:t>
            </a:r>
            <a:r>
              <a:rPr lang="en-US" b="1" dirty="0"/>
              <a:t> Disease Research Laboratory test, </a:t>
            </a:r>
            <a:r>
              <a:rPr lang="en-US" b="1" dirty="0">
                <a:solidFill>
                  <a:srgbClr val="FF0000"/>
                </a:solidFill>
              </a:rPr>
              <a:t>serum </a:t>
            </a:r>
            <a:r>
              <a:rPr lang="en-US" b="1" dirty="0" err="1">
                <a:solidFill>
                  <a:srgbClr val="FF0000"/>
                </a:solidFill>
              </a:rPr>
              <a:t>immunofixation</a:t>
            </a:r>
            <a:r>
              <a:rPr lang="en-US" b="1" dirty="0" smtClean="0"/>
              <a:t>).</a:t>
            </a:r>
          </a:p>
          <a:p>
            <a:pPr>
              <a:lnSpc>
                <a:spcPct val="3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Skin biopsies </a:t>
            </a:r>
            <a:r>
              <a:rPr lang="en-US" b="1" dirty="0" smtClean="0"/>
              <a:t>have </a:t>
            </a:r>
            <a:r>
              <a:rPr lang="en-US" b="1" dirty="0"/>
              <a:t>become a tool to diagnose </a:t>
            </a:r>
            <a:r>
              <a:rPr lang="en-US" b="1" dirty="0">
                <a:solidFill>
                  <a:srgbClr val="FF0000"/>
                </a:solidFill>
              </a:rPr>
              <a:t>small-fiber</a:t>
            </a:r>
            <a:r>
              <a:rPr lang="en-US" b="1" dirty="0"/>
              <a:t> neuropathy in patients with </a:t>
            </a:r>
            <a:r>
              <a:rPr lang="en-US" b="1" dirty="0">
                <a:solidFill>
                  <a:srgbClr val="FF0000"/>
                </a:solidFill>
              </a:rPr>
              <a:t>normal </a:t>
            </a:r>
            <a:r>
              <a:rPr lang="en-US" b="1" dirty="0" err="1" smtClean="0">
                <a:solidFill>
                  <a:srgbClr val="FF0000"/>
                </a:solidFill>
              </a:rPr>
              <a:t>electrodiagnostic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testing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18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498" y="1271240"/>
            <a:ext cx="9698114" cy="535258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b="1" dirty="0"/>
              <a:t>Diabetes mellitus (DM) has 4 major </a:t>
            </a:r>
            <a:r>
              <a:rPr lang="en-US" b="1" dirty="0">
                <a:solidFill>
                  <a:srgbClr val="FF0000"/>
                </a:solidFill>
              </a:rPr>
              <a:t>complications</a:t>
            </a:r>
            <a:r>
              <a:rPr lang="en-US" b="1" dirty="0"/>
              <a:t>: neuropathy, retinopathy, </a:t>
            </a:r>
            <a:r>
              <a:rPr lang="en-US" b="1" dirty="0" smtClean="0"/>
              <a:t>nephropathy, and </a:t>
            </a:r>
            <a:r>
              <a:rPr lang="en-US" b="1" dirty="0" err="1"/>
              <a:t>vasculopathy</a:t>
            </a:r>
            <a:r>
              <a:rPr lang="en-US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b="1" dirty="0" smtClean="0"/>
              <a:t> </a:t>
            </a:r>
            <a:r>
              <a:rPr lang="en-US" b="1" dirty="0"/>
              <a:t>The various neuropathies associated with DM can </a:t>
            </a:r>
            <a:r>
              <a:rPr lang="en-US" b="1" dirty="0" smtClean="0"/>
              <a:t>clinically be </a:t>
            </a:r>
            <a:r>
              <a:rPr lang="en-US" b="1" dirty="0"/>
              <a:t>divided into </a:t>
            </a:r>
            <a:r>
              <a:rPr lang="en-US" b="1" dirty="0">
                <a:solidFill>
                  <a:srgbClr val="FF0000"/>
                </a:solidFill>
              </a:rPr>
              <a:t>symmetric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asymmetric</a:t>
            </a:r>
            <a:r>
              <a:rPr lang="en-US" b="1" dirty="0"/>
              <a:t> (focal and multifocal) forms </a:t>
            </a:r>
            <a:endParaRPr lang="en-US" b="1" dirty="0" smtClean="0"/>
          </a:p>
          <a:p>
            <a:pPr>
              <a:lnSpc>
                <a:spcPct val="250000"/>
              </a:lnSpc>
            </a:pPr>
            <a:r>
              <a:rPr lang="en-US" b="1" dirty="0" smtClean="0"/>
              <a:t>In</a:t>
            </a:r>
            <a:r>
              <a:rPr lang="en-US" b="1" dirty="0"/>
              <a:t> </a:t>
            </a:r>
            <a:r>
              <a:rPr lang="en-US" b="1" dirty="0" smtClean="0"/>
              <a:t>addition</a:t>
            </a:r>
            <a:r>
              <a:rPr lang="en-US" b="1" dirty="0"/>
              <a:t>, clinicians need to be aware of diabetic </a:t>
            </a:r>
            <a:r>
              <a:rPr lang="en-US" b="1" dirty="0">
                <a:solidFill>
                  <a:srgbClr val="FF0000"/>
                </a:solidFill>
              </a:rPr>
              <a:t>muscle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infarction</a:t>
            </a:r>
            <a:r>
              <a:rPr lang="en-US" b="1" dirty="0"/>
              <a:t>, a muscle </a:t>
            </a:r>
            <a:r>
              <a:rPr lang="en-US" b="1" dirty="0" smtClean="0">
                <a:solidFill>
                  <a:srgbClr val="FF0000"/>
                </a:solidFill>
              </a:rPr>
              <a:t>disorder</a:t>
            </a:r>
            <a:r>
              <a:rPr lang="en-US" b="1" dirty="0" smtClean="0"/>
              <a:t> that </a:t>
            </a:r>
            <a:r>
              <a:rPr lang="en-US" b="1" dirty="0"/>
              <a:t>can occur in diabetic patients.</a:t>
            </a:r>
          </a:p>
        </p:txBody>
      </p:sp>
    </p:spTree>
    <p:extLst>
      <p:ext uri="{BB962C8B-B14F-4D97-AF65-F5344CB8AC3E}">
        <p14:creationId xmlns:p14="http://schemas.microsoft.com/office/powerpoint/2010/main" val="42947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3" y="1219200"/>
            <a:ext cx="9781829" cy="535387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b="1" dirty="0"/>
              <a:t>There is a </a:t>
            </a:r>
            <a:r>
              <a:rPr lang="en-US" b="1" dirty="0">
                <a:solidFill>
                  <a:srgbClr val="FF0000"/>
                </a:solidFill>
              </a:rPr>
              <a:t>selective</a:t>
            </a:r>
            <a:r>
              <a:rPr lang="en-US" b="1" dirty="0"/>
              <a:t> loss of </a:t>
            </a:r>
            <a:r>
              <a:rPr lang="en-US" b="1" dirty="0">
                <a:solidFill>
                  <a:srgbClr val="FF0000"/>
                </a:solidFill>
              </a:rPr>
              <a:t>pain </a:t>
            </a:r>
            <a:r>
              <a:rPr lang="en-US" b="1" dirty="0" smtClean="0">
                <a:solidFill>
                  <a:srgbClr val="FF0000"/>
                </a:solidFill>
              </a:rPr>
              <a:t>fibers </a:t>
            </a:r>
            <a:r>
              <a:rPr lang="en-US" b="1" dirty="0" smtClean="0"/>
              <a:t>resulting </a:t>
            </a:r>
            <a:r>
              <a:rPr lang="en-US" b="1" dirty="0"/>
              <a:t>in impaired cutaneous and deep pain and temperature sensation</a:t>
            </a:r>
            <a:r>
              <a:rPr lang="en-US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Severe proprioceptive </a:t>
            </a:r>
            <a:r>
              <a:rPr lang="en-US" b="1" dirty="0"/>
              <a:t>loss is </a:t>
            </a:r>
            <a:r>
              <a:rPr lang="en-US" b="1" dirty="0">
                <a:solidFill>
                  <a:srgbClr val="FF0000"/>
                </a:solidFill>
              </a:rPr>
              <a:t>uncommon</a:t>
            </a:r>
            <a:r>
              <a:rPr lang="en-US" b="1" dirty="0"/>
              <a:t>, but occasionally this can occur when there is </a:t>
            </a:r>
            <a:r>
              <a:rPr lang="en-US" b="1" dirty="0" smtClean="0"/>
              <a:t>prominent </a:t>
            </a:r>
            <a:r>
              <a:rPr lang="en-US" b="1" dirty="0" smtClean="0">
                <a:solidFill>
                  <a:srgbClr val="FF0000"/>
                </a:solidFill>
              </a:rPr>
              <a:t>large-fiber</a:t>
            </a:r>
            <a:r>
              <a:rPr lang="en-US" b="1" dirty="0" smtClean="0"/>
              <a:t> </a:t>
            </a:r>
            <a:r>
              <a:rPr lang="en-US" b="1" dirty="0"/>
              <a:t>involvement</a:t>
            </a:r>
            <a:r>
              <a:rPr lang="en-US" b="1" dirty="0" smtClean="0"/>
              <a:t>.</a:t>
            </a:r>
            <a:r>
              <a:rPr lang="en-US" b="1" dirty="0"/>
              <a:t> These patients develop sensory </a:t>
            </a:r>
            <a:r>
              <a:rPr lang="en-US" b="1" dirty="0">
                <a:solidFill>
                  <a:srgbClr val="FF0000"/>
                </a:solidFill>
              </a:rPr>
              <a:t>ataxia </a:t>
            </a:r>
            <a:r>
              <a:rPr lang="en-US" b="1" dirty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autonomic </a:t>
            </a:r>
            <a:r>
              <a:rPr lang="en-US" b="1" dirty="0" smtClean="0"/>
              <a:t>manifestations </a:t>
            </a:r>
            <a:r>
              <a:rPr lang="en-US" b="1" dirty="0"/>
              <a:t>with impotence, bladder </a:t>
            </a:r>
            <a:r>
              <a:rPr lang="en-US" b="1" dirty="0" err="1">
                <a:solidFill>
                  <a:srgbClr val="FF0000"/>
                </a:solidFill>
              </a:rPr>
              <a:t>atony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pupillary </a:t>
            </a:r>
            <a:r>
              <a:rPr lang="en-US" b="1" dirty="0"/>
              <a:t>changes and thus </a:t>
            </a:r>
            <a:r>
              <a:rPr lang="en-US" b="1" dirty="0" smtClean="0"/>
              <a:t>have been </a:t>
            </a:r>
            <a:r>
              <a:rPr lang="en-US" b="1" dirty="0"/>
              <a:t>called the </a:t>
            </a:r>
            <a:r>
              <a:rPr lang="en-US" b="1" dirty="0" err="1"/>
              <a:t>pseudotabetic</a:t>
            </a:r>
            <a:r>
              <a:rPr lang="en-US" b="1" dirty="0"/>
              <a:t> form of diabetic neuropathy</a:t>
            </a:r>
          </a:p>
        </p:txBody>
      </p:sp>
    </p:spTree>
    <p:extLst>
      <p:ext uri="{BB962C8B-B14F-4D97-AF65-F5344CB8AC3E}">
        <p14:creationId xmlns:p14="http://schemas.microsoft.com/office/powerpoint/2010/main" val="2776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513" y="1166191"/>
            <a:ext cx="10363200" cy="5539409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However</a:t>
            </a:r>
            <a:r>
              <a:rPr lang="en-US" sz="2800" b="1" dirty="0">
                <a:solidFill>
                  <a:srgbClr val="FF0000"/>
                </a:solidFill>
              </a:rPr>
              <a:t>, severe </a:t>
            </a:r>
            <a:r>
              <a:rPr lang="en-US" sz="2800" b="1" dirty="0" smtClean="0">
                <a:solidFill>
                  <a:srgbClr val="FF0000"/>
                </a:solidFill>
              </a:rPr>
              <a:t>proprioception </a:t>
            </a:r>
            <a:r>
              <a:rPr lang="en-US" sz="2800" b="1" dirty="0" smtClean="0"/>
              <a:t>deficits </a:t>
            </a:r>
            <a:r>
              <a:rPr lang="en-US" sz="2800" b="1" dirty="0"/>
              <a:t>and ataxia are uncommon in diabetes, and when present </a:t>
            </a:r>
            <a:r>
              <a:rPr lang="en-US" sz="2800" b="1" dirty="0" smtClean="0"/>
              <a:t>should lead </a:t>
            </a:r>
            <a:r>
              <a:rPr lang="en-US" sz="2800" b="1" dirty="0"/>
              <a:t>to a search for other potential causes (</a:t>
            </a:r>
            <a:r>
              <a:rPr lang="en-US" sz="2800" b="1" dirty="0">
                <a:solidFill>
                  <a:srgbClr val="FF0000"/>
                </a:solidFill>
              </a:rPr>
              <a:t>syphilis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vitamin B12 </a:t>
            </a:r>
            <a:r>
              <a:rPr lang="en-US" sz="2800" b="1" dirty="0"/>
              <a:t>deficiency, </a:t>
            </a:r>
            <a:r>
              <a:rPr lang="en-US" sz="2800" b="1" dirty="0" err="1" smtClean="0">
                <a:solidFill>
                  <a:srgbClr val="FF0000"/>
                </a:solidFill>
              </a:rPr>
              <a:t>paraneoplastic</a:t>
            </a:r>
            <a:r>
              <a:rPr lang="en-US" sz="2800" b="1" dirty="0"/>
              <a:t> </a:t>
            </a:r>
            <a:r>
              <a:rPr lang="en-US" sz="2800" b="1" dirty="0" smtClean="0"/>
              <a:t>or </a:t>
            </a:r>
            <a:r>
              <a:rPr lang="en-US" sz="2800" b="1" dirty="0" err="1">
                <a:solidFill>
                  <a:srgbClr val="FF0000"/>
                </a:solidFill>
              </a:rPr>
              <a:t>Sjogren</a:t>
            </a:r>
            <a:r>
              <a:rPr lang="en-US" sz="2800" b="1" dirty="0"/>
              <a:t> syndrome sensory </a:t>
            </a:r>
            <a:r>
              <a:rPr lang="en-US" sz="2800" b="1" dirty="0" err="1"/>
              <a:t>neuronopathy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CIDP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28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35" y="1113183"/>
            <a:ext cx="10073377" cy="5744817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800" b="1" dirty="0"/>
              <a:t> However, we think that the </a:t>
            </a:r>
            <a:r>
              <a:rPr lang="en-US" sz="2800" b="1" dirty="0" err="1">
                <a:solidFill>
                  <a:srgbClr val="FF0000"/>
                </a:solidFill>
              </a:rPr>
              <a:t>pseudosyringomyelic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pseudotabetic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0000"/>
                </a:solidFill>
              </a:rPr>
              <a:t>early</a:t>
            </a:r>
            <a:r>
              <a:rPr lang="en-US" sz="2800" b="1" dirty="0"/>
              <a:t>-onset neuropathy described by Said and colleagues  are all </a:t>
            </a:r>
            <a:r>
              <a:rPr lang="en-US" sz="2800" b="1" dirty="0">
                <a:solidFill>
                  <a:srgbClr val="FF0000"/>
                </a:solidFill>
              </a:rPr>
              <a:t>severe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variants</a:t>
            </a:r>
            <a:r>
              <a:rPr lang="en-US" sz="2800" b="1" dirty="0"/>
              <a:t> of </a:t>
            </a:r>
            <a:r>
              <a:rPr lang="en-US" sz="2800" b="1" dirty="0" smtClean="0"/>
              <a:t>diabetic </a:t>
            </a:r>
            <a:r>
              <a:rPr lang="en-US" sz="2800" b="1" dirty="0" smtClean="0">
                <a:solidFill>
                  <a:srgbClr val="FF0000"/>
                </a:solidFill>
              </a:rPr>
              <a:t>DSPN</a:t>
            </a:r>
            <a:r>
              <a:rPr lang="en-US" sz="2800" b="1" dirty="0" smtClean="0"/>
              <a:t> and </a:t>
            </a:r>
            <a:r>
              <a:rPr lang="en-US" sz="2800" b="1" dirty="0"/>
              <a:t>probably </a:t>
            </a:r>
            <a:r>
              <a:rPr lang="en-US" sz="2800" b="1" dirty="0">
                <a:solidFill>
                  <a:srgbClr val="FF0000"/>
                </a:solidFill>
              </a:rPr>
              <a:t>not distinct </a:t>
            </a:r>
            <a:r>
              <a:rPr lang="en-US" sz="2800" b="1" dirty="0"/>
              <a:t>forms of neuropathy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099"/>
          </a:xfrm>
        </p:spPr>
        <p:txBody>
          <a:bodyPr/>
          <a:lstStyle/>
          <a:p>
            <a:r>
              <a:rPr lang="en-US" dirty="0"/>
              <a:t>Treatment of DSPN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26" y="1391673"/>
            <a:ext cx="11423374" cy="5479774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/>
              <a:t>Glucose </a:t>
            </a:r>
            <a:r>
              <a:rPr lang="en-US" sz="2800" b="1" dirty="0"/>
              <a:t>control In general, patients with </a:t>
            </a:r>
            <a:r>
              <a:rPr lang="en-US" sz="2800" b="1" dirty="0">
                <a:solidFill>
                  <a:srgbClr val="FF0000"/>
                </a:solidFill>
              </a:rPr>
              <a:t>strict</a:t>
            </a:r>
            <a:r>
              <a:rPr lang="en-US" sz="2800" b="1" dirty="0"/>
              <a:t> control of blood glucose have </a:t>
            </a:r>
            <a:r>
              <a:rPr lang="en-US" sz="2800" b="1" dirty="0" smtClean="0">
                <a:solidFill>
                  <a:srgbClr val="FF0000"/>
                </a:solidFill>
              </a:rPr>
              <a:t>fewer</a:t>
            </a:r>
            <a:r>
              <a:rPr lang="en-US" sz="2800" b="1" dirty="0" smtClean="0"/>
              <a:t> diabetic neuropathy complications.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Several studies have shown that </a:t>
            </a:r>
            <a:r>
              <a:rPr lang="en-US" sz="2800" b="1" dirty="0" smtClean="0"/>
              <a:t>tight glucose </a:t>
            </a:r>
            <a:r>
              <a:rPr lang="en-US" sz="2800" b="1" dirty="0"/>
              <a:t>control with </a:t>
            </a:r>
            <a:r>
              <a:rPr lang="en-US" sz="2800" b="1" dirty="0">
                <a:solidFill>
                  <a:srgbClr val="FF0000"/>
                </a:solidFill>
              </a:rPr>
              <a:t>aggressive</a:t>
            </a:r>
            <a:r>
              <a:rPr lang="en-US" sz="2800" b="1" dirty="0"/>
              <a:t> insulin therapy can </a:t>
            </a:r>
            <a:r>
              <a:rPr lang="en-US" sz="2800" b="1" dirty="0">
                <a:solidFill>
                  <a:srgbClr val="FF0000"/>
                </a:solidFill>
              </a:rPr>
              <a:t>reduce</a:t>
            </a:r>
            <a:r>
              <a:rPr lang="en-US" sz="2800" b="1" dirty="0"/>
              <a:t> the risk for </a:t>
            </a:r>
            <a:r>
              <a:rPr lang="en-US" sz="2800" b="1" dirty="0" smtClean="0">
                <a:solidFill>
                  <a:srgbClr val="FF0000"/>
                </a:solidFill>
              </a:rPr>
              <a:t>development</a:t>
            </a:r>
            <a:r>
              <a:rPr lang="en-US" sz="2800" b="1" dirty="0" smtClean="0"/>
              <a:t> of </a:t>
            </a:r>
            <a:r>
              <a:rPr lang="en-US" sz="2800" b="1" dirty="0"/>
              <a:t>neuropathy.</a:t>
            </a:r>
          </a:p>
        </p:txBody>
      </p:sp>
    </p:spTree>
    <p:extLst>
      <p:ext uri="{BB962C8B-B14F-4D97-AF65-F5344CB8AC3E}">
        <p14:creationId xmlns:p14="http://schemas.microsoft.com/office/powerpoint/2010/main" val="22460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85570"/>
            <a:ext cx="8911687" cy="1577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3" y="980856"/>
            <a:ext cx="10402957" cy="5579165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/>
              <a:t>The DCCT trial convincingly showed that </a:t>
            </a:r>
            <a:r>
              <a:rPr lang="en-US" sz="2400" b="1" dirty="0">
                <a:solidFill>
                  <a:srgbClr val="FF0000"/>
                </a:solidFill>
              </a:rPr>
              <a:t>intensive</a:t>
            </a:r>
            <a:r>
              <a:rPr lang="en-US" sz="2400" b="1" dirty="0"/>
              <a:t> </a:t>
            </a:r>
            <a:r>
              <a:rPr lang="en-US" sz="2400" b="1" dirty="0" smtClean="0"/>
              <a:t>insulin therapy </a:t>
            </a:r>
            <a:r>
              <a:rPr lang="en-US" sz="2400" b="1" dirty="0"/>
              <a:t>with an insulin </a:t>
            </a:r>
            <a:r>
              <a:rPr lang="en-US" sz="2400" b="1" dirty="0">
                <a:solidFill>
                  <a:srgbClr val="FF0000"/>
                </a:solidFill>
              </a:rPr>
              <a:t>pump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/>
              <a:t> or more daily injections is more </a:t>
            </a:r>
            <a:r>
              <a:rPr lang="en-US" sz="2400" b="1" dirty="0">
                <a:solidFill>
                  <a:srgbClr val="FF0000"/>
                </a:solidFill>
              </a:rPr>
              <a:t>effective</a:t>
            </a:r>
            <a:r>
              <a:rPr lang="en-US" sz="2400" b="1" dirty="0"/>
              <a:t> </a:t>
            </a:r>
            <a:r>
              <a:rPr lang="en-US" sz="2400" b="1" dirty="0" smtClean="0"/>
              <a:t>than conventional </a:t>
            </a:r>
            <a:r>
              <a:rPr lang="en-US" sz="2400" b="1" dirty="0"/>
              <a:t>therapy in reducing neuropathy</a:t>
            </a:r>
            <a:r>
              <a:rPr lang="en-US" sz="2400" b="1" dirty="0" smtClean="0"/>
              <a:t>.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Neuropathy</a:t>
            </a:r>
            <a:r>
              <a:rPr lang="en-US" sz="2400" b="1" dirty="0"/>
              <a:t> occurred in only </a:t>
            </a:r>
            <a:r>
              <a:rPr lang="en-US" sz="2400" b="1" dirty="0">
                <a:solidFill>
                  <a:srgbClr val="FF0000"/>
                </a:solidFill>
              </a:rPr>
              <a:t>5%</a:t>
            </a:r>
            <a:r>
              <a:rPr lang="en-US" sz="2400" b="1" dirty="0"/>
              <a:t>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intensively</a:t>
            </a:r>
            <a:r>
              <a:rPr lang="en-US" sz="2400" b="1" dirty="0" smtClean="0"/>
              <a:t> </a:t>
            </a:r>
            <a:r>
              <a:rPr lang="en-US" sz="2400" b="1" dirty="0"/>
              <a:t>treated patients compared with </a:t>
            </a:r>
            <a:r>
              <a:rPr lang="en-US" sz="2400" b="1" dirty="0">
                <a:solidFill>
                  <a:srgbClr val="FF0000"/>
                </a:solidFill>
              </a:rPr>
              <a:t>13% </a:t>
            </a:r>
            <a:r>
              <a:rPr lang="en-US" sz="2400" b="1" dirty="0"/>
              <a:t>of those </a:t>
            </a:r>
            <a:r>
              <a:rPr lang="en-US" sz="2400" b="1" dirty="0">
                <a:solidFill>
                  <a:srgbClr val="FF0000"/>
                </a:solidFill>
              </a:rPr>
              <a:t>conventionally</a:t>
            </a:r>
            <a:r>
              <a:rPr lang="en-US" sz="2400" b="1" dirty="0"/>
              <a:t> treated. </a:t>
            </a:r>
          </a:p>
        </p:txBody>
      </p:sp>
    </p:spTree>
    <p:extLst>
      <p:ext uri="{BB962C8B-B14F-4D97-AF65-F5344CB8AC3E}">
        <p14:creationId xmlns:p14="http://schemas.microsoft.com/office/powerpoint/2010/main" val="28855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368"/>
          </a:xfrm>
        </p:spPr>
        <p:txBody>
          <a:bodyPr/>
          <a:lstStyle/>
          <a:p>
            <a:r>
              <a:rPr lang="en-US" dirty="0"/>
              <a:t>Other experimental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97496"/>
            <a:ext cx="9980612" cy="4413726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/>
              <a:t>Many different approaches </a:t>
            </a:r>
            <a:r>
              <a:rPr lang="en-US" sz="2800" b="1" dirty="0">
                <a:solidFill>
                  <a:srgbClr val="FF0000"/>
                </a:solidFill>
              </a:rPr>
              <a:t>to treat </a:t>
            </a:r>
            <a:r>
              <a:rPr lang="en-US" sz="2800" b="1" dirty="0"/>
              <a:t>diabetic </a:t>
            </a:r>
            <a:r>
              <a:rPr lang="en-US" sz="2800" b="1" dirty="0" smtClean="0"/>
              <a:t>neuropathy and </a:t>
            </a:r>
            <a:r>
              <a:rPr lang="en-US" sz="2800" b="1" dirty="0"/>
              <a:t>the other complications of diabetes have been attempted, but in </a:t>
            </a:r>
            <a:r>
              <a:rPr lang="en-US" sz="2800" b="1" dirty="0" smtClean="0"/>
              <a:t>general there </a:t>
            </a:r>
            <a:r>
              <a:rPr lang="en-US" sz="2800" b="1" dirty="0"/>
              <a:t>has been </a:t>
            </a:r>
            <a:r>
              <a:rPr lang="en-US" sz="2800" b="1" dirty="0">
                <a:solidFill>
                  <a:srgbClr val="FF0000"/>
                </a:solidFill>
              </a:rPr>
              <a:t>little </a:t>
            </a:r>
            <a:r>
              <a:rPr lang="en-US" sz="2800" b="1" dirty="0" smtClean="0">
                <a:solidFill>
                  <a:srgbClr val="FF0000"/>
                </a:solidFill>
              </a:rPr>
              <a:t>success.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10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1" y="1099930"/>
            <a:ext cx="9821586" cy="5446644"/>
          </a:xfrm>
        </p:spPr>
        <p:txBody>
          <a:bodyPr>
            <a:normAutofit fontScale="92500"/>
          </a:bodyPr>
          <a:lstStyle/>
          <a:p>
            <a:pPr>
              <a:lnSpc>
                <a:spcPct val="300000"/>
              </a:lnSpc>
            </a:pPr>
            <a:r>
              <a:rPr lang="en-US" sz="2400" b="1" dirty="0"/>
              <a:t>In </a:t>
            </a:r>
            <a:r>
              <a:rPr lang="en-US" sz="2400" b="1" dirty="0" err="1" smtClean="0"/>
              <a:t>streptozotocin</a:t>
            </a:r>
            <a:r>
              <a:rPr lang="en-US" sz="2400" b="1" dirty="0" smtClean="0">
                <a:solidFill>
                  <a:schemeClr val="tx2"/>
                </a:solidFill>
              </a:rPr>
              <a:t>-</a:t>
            </a:r>
            <a:r>
              <a:rPr lang="en-US" sz="2400" b="1" dirty="0" smtClean="0"/>
              <a:t>induced </a:t>
            </a:r>
            <a:r>
              <a:rPr lang="en-US" sz="2400" b="1" dirty="0"/>
              <a:t>diabetic rats, treatment with </a:t>
            </a:r>
            <a:r>
              <a:rPr lang="en-US" sz="2400" b="1" dirty="0">
                <a:solidFill>
                  <a:srgbClr val="FF0000"/>
                </a:solidFill>
              </a:rPr>
              <a:t>alpha-</a:t>
            </a:r>
            <a:r>
              <a:rPr lang="en-US" sz="2400" b="1" dirty="0" err="1">
                <a:solidFill>
                  <a:srgbClr val="FF0000"/>
                </a:solidFill>
              </a:rPr>
              <a:t>lipoic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acid </a:t>
            </a:r>
            <a:r>
              <a:rPr lang="en-US" sz="2400" b="1" dirty="0" smtClean="0"/>
              <a:t>improved </a:t>
            </a:r>
            <a:r>
              <a:rPr lang="en-US" sz="2400" b="1" dirty="0" smtClean="0">
                <a:solidFill>
                  <a:srgbClr val="FF0000"/>
                </a:solidFill>
              </a:rPr>
              <a:t>nerve </a:t>
            </a:r>
            <a:r>
              <a:rPr lang="en-US" sz="2400" b="1" dirty="0">
                <a:solidFill>
                  <a:srgbClr val="FF0000"/>
                </a:solidFill>
              </a:rPr>
              <a:t>blood flow </a:t>
            </a:r>
            <a:r>
              <a:rPr lang="en-US" sz="2400" b="1" dirty="0"/>
              <a:t>and improved conduction </a:t>
            </a:r>
            <a:r>
              <a:rPr lang="en-US" sz="2400" b="1" dirty="0">
                <a:solidFill>
                  <a:srgbClr val="FF0000"/>
                </a:solidFill>
              </a:rPr>
              <a:t>velocity</a:t>
            </a:r>
            <a:r>
              <a:rPr lang="en-US" sz="2400" b="1" dirty="0" smtClean="0"/>
              <a:t>.</a:t>
            </a:r>
          </a:p>
          <a:p>
            <a:pPr>
              <a:lnSpc>
                <a:spcPct val="3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Alpha-</a:t>
            </a:r>
            <a:r>
              <a:rPr lang="en-US" sz="2400" b="1" dirty="0" err="1"/>
              <a:t>lipoic</a:t>
            </a:r>
            <a:r>
              <a:rPr lang="en-US" sz="2400" b="1" dirty="0"/>
              <a:t> acid (also </a:t>
            </a:r>
            <a:r>
              <a:rPr lang="en-US" sz="2400" b="1" dirty="0" smtClean="0"/>
              <a:t>known as </a:t>
            </a:r>
            <a:r>
              <a:rPr lang="en-US" sz="2400" b="1" dirty="0" err="1"/>
              <a:t>thioctic</a:t>
            </a:r>
            <a:r>
              <a:rPr lang="en-US" sz="2400" b="1" dirty="0"/>
              <a:t> acid) may act as an </a:t>
            </a:r>
            <a:r>
              <a:rPr lang="en-US" sz="2400" b="1" dirty="0">
                <a:solidFill>
                  <a:srgbClr val="FF0000"/>
                </a:solidFill>
              </a:rPr>
              <a:t>antioxidant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free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rgbClr val="FF0000"/>
                </a:solidFill>
              </a:rPr>
              <a:t>radical</a:t>
            </a:r>
            <a:r>
              <a:rPr lang="en-US" sz="2400" b="1" dirty="0"/>
              <a:t> scavenger, and it may </a:t>
            </a:r>
            <a:r>
              <a:rPr lang="en-US" sz="2400" b="1" dirty="0" smtClean="0"/>
              <a:t>inhibit </a:t>
            </a:r>
            <a:r>
              <a:rPr lang="en-US" sz="2400" b="1" dirty="0" err="1" smtClean="0">
                <a:solidFill>
                  <a:srgbClr val="FF0000"/>
                </a:solidFill>
              </a:rPr>
              <a:t>nonenzymatic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glycation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4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40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8" y="1179443"/>
            <a:ext cx="9993864" cy="54201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A placebo-controlled trial using </a:t>
            </a:r>
            <a:r>
              <a:rPr lang="en-US" sz="2000" b="1" dirty="0" smtClean="0">
                <a:solidFill>
                  <a:srgbClr val="FF0000"/>
                </a:solidFill>
              </a:rPr>
              <a:t>intravenous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alpha-</a:t>
            </a:r>
            <a:r>
              <a:rPr lang="en-US" sz="2000" b="1" dirty="0" err="1" smtClean="0">
                <a:solidFill>
                  <a:srgbClr val="FF0000"/>
                </a:solidFill>
              </a:rPr>
              <a:t>lipoic</a:t>
            </a:r>
            <a:r>
              <a:rPr lang="en-US" sz="2000" b="1" dirty="0" smtClean="0"/>
              <a:t> </a:t>
            </a:r>
            <a:r>
              <a:rPr lang="en-US" sz="2000" b="1" dirty="0"/>
              <a:t>acid </a:t>
            </a:r>
            <a:r>
              <a:rPr lang="en-US" sz="2000" b="1" dirty="0">
                <a:solidFill>
                  <a:srgbClr val="FF0000"/>
                </a:solidFill>
              </a:rPr>
              <a:t>reduced</a:t>
            </a:r>
            <a:r>
              <a:rPr lang="en-US" sz="2000" b="1" dirty="0"/>
              <a:t> neuropathic symptoms in diabetic patients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smtClean="0"/>
              <a:t>a 5-week </a:t>
            </a:r>
            <a:r>
              <a:rPr lang="en-US" sz="2000" b="1" dirty="0"/>
              <a:t>randomized controlled trial of </a:t>
            </a:r>
            <a:r>
              <a:rPr lang="en-US" sz="2000" b="1" dirty="0">
                <a:solidFill>
                  <a:srgbClr val="FF0000"/>
                </a:solidFill>
              </a:rPr>
              <a:t>oral alpha-</a:t>
            </a:r>
            <a:r>
              <a:rPr lang="en-US" sz="2000" b="1" dirty="0" err="1">
                <a:solidFill>
                  <a:srgbClr val="FF0000"/>
                </a:solidFill>
              </a:rPr>
              <a:t>lipoic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acid </a:t>
            </a:r>
            <a:r>
              <a:rPr lang="en-US" sz="2000" b="1" dirty="0">
                <a:solidFill>
                  <a:srgbClr val="FF0000"/>
                </a:solidFill>
              </a:rPr>
              <a:t>600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1200</a:t>
            </a:r>
            <a:r>
              <a:rPr lang="en-US" sz="2000" b="1" dirty="0"/>
              <a:t>, or </a:t>
            </a:r>
            <a:r>
              <a:rPr lang="en-US" sz="2000" b="1" dirty="0">
                <a:solidFill>
                  <a:srgbClr val="FF0000"/>
                </a:solidFill>
              </a:rPr>
              <a:t>1800 </a:t>
            </a:r>
            <a:r>
              <a:rPr lang="en-US" sz="2000" b="1" dirty="0" smtClean="0"/>
              <a:t>mg daily</a:t>
            </a:r>
            <a:r>
              <a:rPr lang="en-US" sz="2000" b="1" dirty="0"/>
              <a:t>, there was a </a:t>
            </a:r>
            <a:r>
              <a:rPr lang="en-US" sz="2000" b="1" dirty="0">
                <a:solidFill>
                  <a:srgbClr val="FF0000"/>
                </a:solidFill>
              </a:rPr>
              <a:t>50%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pain reduction </a:t>
            </a:r>
            <a:r>
              <a:rPr lang="en-US" sz="2000" b="1" dirty="0"/>
              <a:t>as measured by the Total Symptom </a:t>
            </a:r>
            <a:r>
              <a:rPr lang="en-US" sz="2000" b="1" dirty="0" smtClean="0"/>
              <a:t>Score, including </a:t>
            </a:r>
            <a:r>
              <a:rPr lang="en-US" sz="2000" b="1" dirty="0">
                <a:solidFill>
                  <a:schemeClr val="tx1"/>
                </a:solidFill>
              </a:rPr>
              <a:t>stabbing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burning</a:t>
            </a:r>
            <a:r>
              <a:rPr lang="en-US" sz="2000" b="1" dirty="0"/>
              <a:t> pain, across all doses, which was statistically </a:t>
            </a:r>
            <a:r>
              <a:rPr lang="en-US" sz="2000" b="1" dirty="0" smtClean="0">
                <a:solidFill>
                  <a:srgbClr val="FF0000"/>
                </a:solidFill>
              </a:rPr>
              <a:t>significant</a:t>
            </a:r>
            <a:r>
              <a:rPr lang="en-US" sz="2000" b="1" dirty="0" smtClean="0"/>
              <a:t> compared </a:t>
            </a:r>
            <a:r>
              <a:rPr lang="en-US" sz="2000" b="1" dirty="0"/>
              <a:t>with the placebo response (</a:t>
            </a:r>
            <a:r>
              <a:rPr lang="en-US" sz="2000" b="1" dirty="0" smtClean="0"/>
              <a:t>32%, </a:t>
            </a:r>
            <a:r>
              <a:rPr lang="en-US" sz="2000" b="1" dirty="0"/>
              <a:t>P&lt;.05</a:t>
            </a:r>
            <a:r>
              <a:rPr lang="en-US" sz="2000" b="1" dirty="0" smtClean="0"/>
              <a:t>).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72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7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30" y="1099930"/>
            <a:ext cx="10099882" cy="5758070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sz="2400" b="1" dirty="0"/>
              <a:t>A more recent study suggested that </a:t>
            </a:r>
            <a:r>
              <a:rPr lang="en-US" sz="2400" b="1" dirty="0">
                <a:solidFill>
                  <a:srgbClr val="FF0000"/>
                </a:solidFill>
              </a:rPr>
              <a:t>4-year</a:t>
            </a:r>
            <a:r>
              <a:rPr lang="en-US" sz="2400" b="1" dirty="0"/>
              <a:t> treatment with </a:t>
            </a:r>
            <a:r>
              <a:rPr lang="en-US" sz="2400" b="1" dirty="0">
                <a:solidFill>
                  <a:srgbClr val="FF0000"/>
                </a:solidFill>
              </a:rPr>
              <a:t>oral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alpha-</a:t>
            </a:r>
            <a:r>
              <a:rPr lang="en-US" sz="2400" b="1" dirty="0" err="1">
                <a:solidFill>
                  <a:srgbClr val="FF0000"/>
                </a:solidFill>
              </a:rPr>
              <a:t>lipoic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acid </a:t>
            </a:r>
            <a:r>
              <a:rPr lang="en-US" sz="2400" b="1" dirty="0">
                <a:solidFill>
                  <a:srgbClr val="FF0000"/>
                </a:solidFill>
              </a:rPr>
              <a:t>600 mg </a:t>
            </a:r>
            <a:r>
              <a:rPr lang="en-US" sz="2400" b="1" dirty="0"/>
              <a:t>once daily in mild to moderate distal symmetric neuropathy did </a:t>
            </a:r>
            <a:r>
              <a:rPr lang="en-US" sz="2400" b="1" dirty="0">
                <a:solidFill>
                  <a:srgbClr val="FF0000"/>
                </a:solidFill>
              </a:rPr>
              <a:t>not influence </a:t>
            </a:r>
            <a:r>
              <a:rPr lang="en-US" sz="2400" b="1" dirty="0"/>
              <a:t>the primary composite end point of Neuropathy Impairment Score of the Lower Limbs and 7 neurophysiologic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87" y="1245703"/>
            <a:ext cx="10364925" cy="520810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There has recently been interest in </a:t>
            </a:r>
            <a:r>
              <a:rPr lang="en-US" sz="2400" b="1" dirty="0">
                <a:solidFill>
                  <a:srgbClr val="FF0000"/>
                </a:solidFill>
              </a:rPr>
              <a:t>nerve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growth factor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NGF</a:t>
            </a:r>
            <a:r>
              <a:rPr lang="en-US" sz="2400" b="1" dirty="0"/>
              <a:t>) therapy as a </a:t>
            </a:r>
            <a:r>
              <a:rPr lang="en-US" sz="2400" b="1" dirty="0" smtClean="0"/>
              <a:t>treatment of </a:t>
            </a:r>
            <a:r>
              <a:rPr lang="en-US" sz="2400" b="1" dirty="0"/>
              <a:t>diabetic neuropathy</a:t>
            </a:r>
            <a:r>
              <a:rPr lang="en-US" sz="2400" b="1" dirty="0" smtClean="0"/>
              <a:t>.</a:t>
            </a:r>
            <a:r>
              <a:rPr lang="en-US" sz="2400" b="1" dirty="0"/>
              <a:t> In experimental </a:t>
            </a:r>
            <a:r>
              <a:rPr lang="en-US" sz="2400" b="1" dirty="0">
                <a:solidFill>
                  <a:srgbClr val="FF0000"/>
                </a:solidFill>
              </a:rPr>
              <a:t>animal</a:t>
            </a:r>
            <a:r>
              <a:rPr lang="en-US" sz="2400" b="1" dirty="0"/>
              <a:t> models of diabetes, there is </a:t>
            </a:r>
            <a:r>
              <a:rPr lang="en-US" sz="2400" b="1" dirty="0" smtClean="0"/>
              <a:t>some evidence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decreased</a:t>
            </a:r>
            <a:r>
              <a:rPr lang="en-US" sz="2400" b="1" dirty="0"/>
              <a:t> NGF expression in various </a:t>
            </a:r>
            <a:r>
              <a:rPr lang="en-US" sz="2400" b="1" dirty="0">
                <a:solidFill>
                  <a:srgbClr val="FF0000"/>
                </a:solidFill>
              </a:rPr>
              <a:t>target tissues</a:t>
            </a:r>
            <a:r>
              <a:rPr lang="en-US" sz="2400" b="1" dirty="0"/>
              <a:t>, and NGF </a:t>
            </a:r>
            <a:r>
              <a:rPr lang="en-US" sz="2400" b="1" dirty="0" smtClean="0"/>
              <a:t>treatment in </a:t>
            </a:r>
            <a:r>
              <a:rPr lang="en-US" sz="2400" b="1" dirty="0"/>
              <a:t>these models prevented the manifestations of </a:t>
            </a:r>
            <a:r>
              <a:rPr lang="en-US" sz="2400" b="1" dirty="0" err="1" smtClean="0"/>
              <a:t>neuropathy</a:t>
            </a:r>
            <a:r>
              <a:rPr lang="en-US" sz="2400" b="1" dirty="0" err="1"/>
              <a:t>In</a:t>
            </a:r>
            <a:r>
              <a:rPr lang="en-US" sz="2400" b="1" dirty="0"/>
              <a:t> humans </a:t>
            </a:r>
            <a:r>
              <a:rPr lang="en-US" sz="2400" b="1" dirty="0" smtClean="0"/>
              <a:t>with diabetic </a:t>
            </a:r>
            <a:r>
              <a:rPr lang="en-US" sz="2400" b="1" dirty="0"/>
              <a:t>neuropathy, NGF levels are </a:t>
            </a:r>
            <a:r>
              <a:rPr lang="en-US" sz="2400" b="1" dirty="0">
                <a:solidFill>
                  <a:srgbClr val="FF0000"/>
                </a:solidFill>
              </a:rPr>
              <a:t>reduced </a:t>
            </a:r>
            <a:r>
              <a:rPr lang="en-US" sz="2400" b="1" dirty="0"/>
              <a:t>in skin </a:t>
            </a:r>
            <a:r>
              <a:rPr lang="en-US" sz="2400" b="1" dirty="0">
                <a:solidFill>
                  <a:srgbClr val="FF0000"/>
                </a:solidFill>
              </a:rPr>
              <a:t>biopsy</a:t>
            </a:r>
            <a:r>
              <a:rPr lang="en-US" sz="2400" b="1" dirty="0"/>
              <a:t> specimens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9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036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3" y="1338146"/>
            <a:ext cx="10705171" cy="53525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The estimated </a:t>
            </a:r>
            <a:r>
              <a:rPr lang="en-US" sz="2000" b="1" dirty="0">
                <a:solidFill>
                  <a:srgbClr val="FF0000"/>
                </a:solidFill>
              </a:rPr>
              <a:t>prevalence</a:t>
            </a:r>
            <a:r>
              <a:rPr lang="en-US" sz="2000" b="1" dirty="0"/>
              <a:t> of DM in the United States in individuals </a:t>
            </a:r>
            <a:r>
              <a:rPr lang="en-US" sz="2000" b="1" dirty="0">
                <a:solidFill>
                  <a:srgbClr val="FF0000"/>
                </a:solidFill>
              </a:rPr>
              <a:t>40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FF0000"/>
                </a:solidFill>
              </a:rPr>
              <a:t>74</a:t>
            </a:r>
            <a:r>
              <a:rPr lang="en-US" sz="2000" b="1" dirty="0"/>
              <a:t> years </a:t>
            </a:r>
            <a:r>
              <a:rPr lang="en-US" sz="2000" b="1" dirty="0" smtClean="0"/>
              <a:t>old is </a:t>
            </a:r>
            <a:r>
              <a:rPr lang="en-US" sz="2000" b="1" dirty="0">
                <a:solidFill>
                  <a:srgbClr val="FF0000"/>
                </a:solidFill>
              </a:rPr>
              <a:t>12%</a:t>
            </a:r>
            <a:r>
              <a:rPr lang="en-US" sz="2000" b="1" dirty="0"/>
              <a:t> if only fasting blood sugar (</a:t>
            </a:r>
            <a:r>
              <a:rPr lang="en-US" sz="2000" b="1" dirty="0">
                <a:solidFill>
                  <a:srgbClr val="FF0000"/>
                </a:solidFill>
              </a:rPr>
              <a:t>FBS</a:t>
            </a:r>
            <a:r>
              <a:rPr lang="en-US" sz="2000" b="1" dirty="0"/>
              <a:t>) criteria are used</a:t>
            </a:r>
            <a:r>
              <a:rPr lang="en-US" sz="2000" b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but </a:t>
            </a:r>
            <a:r>
              <a:rPr lang="en-US" sz="2000" b="1" dirty="0">
                <a:solidFill>
                  <a:srgbClr val="FF0000"/>
                </a:solidFill>
              </a:rPr>
              <a:t>14%</a:t>
            </a:r>
            <a:r>
              <a:rPr lang="en-US" sz="2000" b="1" dirty="0"/>
              <a:t> if both FBS </a:t>
            </a:r>
            <a:r>
              <a:rPr lang="en-US" sz="2000" b="1" dirty="0" smtClean="0"/>
              <a:t>and glucose tolerance testing (</a:t>
            </a:r>
            <a:r>
              <a:rPr lang="en-US" sz="2000" b="1" dirty="0" smtClean="0">
                <a:solidFill>
                  <a:srgbClr val="FF0000"/>
                </a:solidFill>
              </a:rPr>
              <a:t>GTT</a:t>
            </a:r>
            <a:r>
              <a:rPr lang="en-US" sz="2000" b="1" dirty="0" smtClean="0"/>
              <a:t>) criteria are used.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It is estimated that about </a:t>
            </a:r>
            <a:r>
              <a:rPr lang="en-US" sz="2000" b="1" dirty="0" smtClean="0">
                <a:solidFill>
                  <a:srgbClr val="FF0000"/>
                </a:solidFill>
              </a:rPr>
              <a:t>half</a:t>
            </a:r>
            <a:r>
              <a:rPr lang="en-US" sz="2000" b="1" dirty="0" smtClean="0"/>
              <a:t> the adults </a:t>
            </a:r>
            <a:r>
              <a:rPr lang="en-US" sz="2000" b="1" dirty="0"/>
              <a:t>with diabetes in the United States </a:t>
            </a:r>
            <a:r>
              <a:rPr lang="en-US" sz="2000" b="1" dirty="0" smtClean="0"/>
              <a:t>are </a:t>
            </a:r>
            <a:r>
              <a:rPr lang="en-US" sz="2000" b="1" dirty="0" smtClean="0">
                <a:solidFill>
                  <a:srgbClr val="FF0000"/>
                </a:solidFill>
              </a:rPr>
              <a:t>undiagnosed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/>
              <a:t>If </a:t>
            </a:r>
            <a:r>
              <a:rPr lang="en-US" sz="2000" b="1" dirty="0"/>
              <a:t>the population </a:t>
            </a:r>
            <a:r>
              <a:rPr lang="en-US" sz="2000" b="1" dirty="0" smtClean="0"/>
              <a:t>considered</a:t>
            </a:r>
            <a:r>
              <a:rPr lang="en-US" sz="2000" b="1" dirty="0"/>
              <a:t>, including </a:t>
            </a:r>
            <a:r>
              <a:rPr lang="en-US" sz="2000" b="1" dirty="0">
                <a:solidFill>
                  <a:srgbClr val="FF0000"/>
                </a:solidFill>
              </a:rPr>
              <a:t>children</a:t>
            </a:r>
            <a:r>
              <a:rPr lang="en-US" sz="2000" b="1" dirty="0"/>
              <a:t>, DM has been reported to occur in </a:t>
            </a:r>
            <a:r>
              <a:rPr lang="en-US" sz="2000" b="1" dirty="0">
                <a:solidFill>
                  <a:srgbClr val="FF0000"/>
                </a:solidFill>
              </a:rPr>
              <a:t>1%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5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3" y="1205947"/>
            <a:ext cx="9715569" cy="54333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In a </a:t>
            </a:r>
            <a:r>
              <a:rPr lang="en-US" sz="2400" b="1" dirty="0" smtClean="0">
                <a:solidFill>
                  <a:srgbClr val="FF0000"/>
                </a:solidFill>
              </a:rPr>
              <a:t>phase II </a:t>
            </a:r>
            <a:r>
              <a:rPr lang="en-US" sz="2400" b="1" dirty="0"/>
              <a:t>placebo-controlled trial of </a:t>
            </a:r>
            <a:r>
              <a:rPr lang="en-US" sz="2400" b="1" dirty="0">
                <a:solidFill>
                  <a:srgbClr val="FF0000"/>
                </a:solidFill>
              </a:rPr>
              <a:t>subcutaneous NGF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250</a:t>
            </a:r>
            <a:r>
              <a:rPr lang="en-US" sz="2400" b="1" dirty="0"/>
              <a:t> patients with diabetic </a:t>
            </a:r>
            <a:r>
              <a:rPr lang="en-US" sz="2400" b="1" dirty="0" smtClean="0"/>
              <a:t>neuropathy, the </a:t>
            </a:r>
            <a:r>
              <a:rPr lang="en-US" sz="2400" b="1" dirty="0"/>
              <a:t>only end point that reached statistical significance was the patient’s </a:t>
            </a:r>
            <a:r>
              <a:rPr lang="en-US" sz="2400" b="1" dirty="0" smtClean="0"/>
              <a:t>overall global </a:t>
            </a:r>
            <a:r>
              <a:rPr lang="en-US" sz="2400" b="1" dirty="0"/>
              <a:t>symptom assessment that they felt </a:t>
            </a:r>
            <a:r>
              <a:rPr lang="en-US" sz="2400" b="1" dirty="0">
                <a:solidFill>
                  <a:srgbClr val="FF0000"/>
                </a:solidFill>
              </a:rPr>
              <a:t>improved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However, in the larger phase </a:t>
            </a:r>
            <a:r>
              <a:rPr lang="en-US" sz="2400" b="1" dirty="0">
                <a:solidFill>
                  <a:srgbClr val="FF0000"/>
                </a:solidFill>
              </a:rPr>
              <a:t>III </a:t>
            </a:r>
            <a:r>
              <a:rPr lang="en-US" sz="2400" b="1" dirty="0" smtClean="0">
                <a:solidFill>
                  <a:srgbClr val="FF0000"/>
                </a:solidFill>
              </a:rPr>
              <a:t>trial</a:t>
            </a:r>
            <a:r>
              <a:rPr lang="en-US" sz="2400" b="1" dirty="0" smtClean="0"/>
              <a:t>, there </a:t>
            </a:r>
            <a:r>
              <a:rPr lang="en-US" sz="2400" b="1" dirty="0"/>
              <a:t>was </a:t>
            </a:r>
            <a:r>
              <a:rPr lang="en-US" sz="2400" b="1" dirty="0">
                <a:solidFill>
                  <a:srgbClr val="FF0000"/>
                </a:solidFill>
              </a:rPr>
              <a:t>no benefit </a:t>
            </a:r>
            <a:r>
              <a:rPr lang="en-US" sz="2400" b="1" dirty="0"/>
              <a:t>in the NGF group on any end point</a:t>
            </a:r>
          </a:p>
        </p:txBody>
      </p:sp>
    </p:spTree>
    <p:extLst>
      <p:ext uri="{BB962C8B-B14F-4D97-AF65-F5344CB8AC3E}">
        <p14:creationId xmlns:p14="http://schemas.microsoft.com/office/powerpoint/2010/main" val="18476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Symptomatic 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15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487" y="1391478"/>
            <a:ext cx="10378177" cy="528761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If a patient’s with diabetic neuropathy </a:t>
            </a:r>
            <a:r>
              <a:rPr lang="en-US" sz="2400" b="1" dirty="0">
                <a:solidFill>
                  <a:srgbClr val="FF0000"/>
                </a:solidFill>
              </a:rPr>
              <a:t>does not </a:t>
            </a:r>
            <a:r>
              <a:rPr lang="en-US" sz="2400" b="1" dirty="0"/>
              <a:t>complain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pain</a:t>
            </a:r>
            <a:r>
              <a:rPr lang="en-US" sz="2400" b="1" dirty="0"/>
              <a:t>, symptomatic treatment is of </a:t>
            </a:r>
            <a:r>
              <a:rPr lang="en-US" sz="2400" b="1" dirty="0">
                <a:solidFill>
                  <a:srgbClr val="FF0000"/>
                </a:solidFill>
              </a:rPr>
              <a:t>no value </a:t>
            </a:r>
            <a:r>
              <a:rPr lang="en-US" sz="2400" b="1" dirty="0"/>
              <a:t>and is </a:t>
            </a:r>
            <a:r>
              <a:rPr lang="en-US" sz="2400" b="1" dirty="0">
                <a:solidFill>
                  <a:srgbClr val="FF0000"/>
                </a:solidFill>
              </a:rPr>
              <a:t>not necessary</a:t>
            </a:r>
            <a:r>
              <a:rPr lang="en-US" sz="2400" b="1" dirty="0"/>
              <a:t>. Symptoms of </a:t>
            </a:r>
            <a:r>
              <a:rPr lang="en-US" sz="2400" b="1" dirty="0" smtClean="0">
                <a:solidFill>
                  <a:srgbClr val="FF0000"/>
                </a:solidFill>
              </a:rPr>
              <a:t>numbness</a:t>
            </a:r>
            <a:r>
              <a:rPr lang="en-US" sz="2400" b="1" dirty="0" smtClean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tingling</a:t>
            </a:r>
            <a:r>
              <a:rPr lang="en-US" sz="2400" b="1" dirty="0"/>
              <a:t> should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be </a:t>
            </a:r>
            <a:r>
              <a:rPr lang="en-US" sz="2400" b="1" dirty="0" smtClean="0"/>
              <a:t>treated The </a:t>
            </a:r>
            <a:r>
              <a:rPr lang="en-US" sz="2400" b="1" dirty="0"/>
              <a:t>most frequently used oral drugs for the symptomatic treatment of diabetic </a:t>
            </a:r>
            <a:r>
              <a:rPr lang="en-US" sz="2400" b="1" dirty="0" smtClean="0"/>
              <a:t>and </a:t>
            </a:r>
            <a:r>
              <a:rPr lang="en-US" sz="2400" b="1" dirty="0" err="1" smtClean="0"/>
              <a:t>nondiabetic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painful </a:t>
            </a:r>
            <a:r>
              <a:rPr lang="en-US" sz="2400" b="1" dirty="0"/>
              <a:t>neuropathy are the </a:t>
            </a:r>
            <a:r>
              <a:rPr lang="en-US" sz="2400" b="1" dirty="0">
                <a:solidFill>
                  <a:srgbClr val="FF0000"/>
                </a:solidFill>
              </a:rPr>
              <a:t>tricyclic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antidepressants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carbamazepine</a:t>
            </a:r>
            <a:r>
              <a:rPr lang="en-US" sz="2400" b="1" dirty="0"/>
              <a:t>,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gabapentin,mexiletene</a:t>
            </a:r>
            <a:r>
              <a:rPr lang="en-US" sz="2400" b="1" dirty="0"/>
              <a:t>, and, more recently, </a:t>
            </a:r>
            <a:r>
              <a:rPr lang="en-US" sz="2400" b="1" dirty="0" err="1"/>
              <a:t>pregabalin</a:t>
            </a:r>
            <a:r>
              <a:rPr lang="en-US" sz="2400" b="1" dirty="0"/>
              <a:t> and </a:t>
            </a:r>
            <a:r>
              <a:rPr lang="en-US" sz="2400" b="1" dirty="0" err="1"/>
              <a:t>cymbalta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37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0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166191"/>
            <a:ext cx="9967360" cy="56918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Recent </a:t>
            </a:r>
            <a:r>
              <a:rPr lang="en-US" sz="2000" b="1" dirty="0" err="1" smtClean="0"/>
              <a:t>evidencebased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guidelines </a:t>
            </a:r>
            <a:r>
              <a:rPr lang="en-US" sz="2000" b="1" dirty="0"/>
              <a:t>for treatment of pain in diabetic neuropathy were published by </a:t>
            </a:r>
            <a:r>
              <a:rPr lang="en-US" sz="2000" b="1" dirty="0" smtClean="0"/>
              <a:t>the American </a:t>
            </a:r>
            <a:r>
              <a:rPr lang="en-US" sz="2000" b="1" dirty="0"/>
              <a:t>Academy of Neurology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According to </a:t>
            </a:r>
            <a:r>
              <a:rPr lang="en-US" sz="2000" b="1" dirty="0" smtClean="0"/>
              <a:t>this, </a:t>
            </a:r>
            <a:r>
              <a:rPr lang="en-US" sz="2000" b="1" dirty="0" err="1" smtClean="0">
                <a:solidFill>
                  <a:srgbClr val="FF0000"/>
                </a:solidFill>
              </a:rPr>
              <a:t>pregabalin</a:t>
            </a:r>
            <a:r>
              <a:rPr lang="en-US" sz="2000" b="1" dirty="0" smtClean="0"/>
              <a:t> is </a:t>
            </a:r>
            <a:r>
              <a:rPr lang="en-US" sz="2000" b="1" dirty="0"/>
              <a:t>established </a:t>
            </a:r>
            <a:r>
              <a:rPr lang="en-US" sz="2000" b="1" dirty="0" smtClean="0"/>
              <a:t>as effective </a:t>
            </a:r>
            <a:r>
              <a:rPr lang="en-US" sz="2000" b="1" dirty="0"/>
              <a:t>and should be offered for relief of </a:t>
            </a:r>
            <a:r>
              <a:rPr lang="en-US" sz="2000" b="1" dirty="0" smtClean="0"/>
              <a:t>Diabetic </a:t>
            </a:r>
            <a:r>
              <a:rPr lang="en-US" sz="2000" b="1" dirty="0"/>
              <a:t>Polyneuropathy (DPN). </a:t>
            </a:r>
            <a:r>
              <a:rPr lang="en-US" sz="2000" b="1" dirty="0" smtClean="0">
                <a:solidFill>
                  <a:srgbClr val="FF0000"/>
                </a:solidFill>
              </a:rPr>
              <a:t>Venlafaxine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duloxetine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amitriptyline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gabapentin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valproate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opioids </a:t>
            </a:r>
            <a:r>
              <a:rPr lang="en-US" sz="2000" b="1" dirty="0"/>
              <a:t>(morphine sulfate, </a:t>
            </a:r>
            <a:r>
              <a:rPr lang="en-US" sz="2000" b="1" dirty="0" smtClean="0"/>
              <a:t>tramadol, and </a:t>
            </a:r>
            <a:r>
              <a:rPr lang="en-US" sz="2000" b="1" dirty="0"/>
              <a:t>oxycodone controlled release), and </a:t>
            </a:r>
            <a:r>
              <a:rPr lang="en-US" sz="2000" b="1" dirty="0">
                <a:solidFill>
                  <a:srgbClr val="FF0000"/>
                </a:solidFill>
              </a:rPr>
              <a:t>capsaicin</a:t>
            </a:r>
            <a:r>
              <a:rPr lang="en-US" sz="2000" b="1" dirty="0"/>
              <a:t> are probably effective and </a:t>
            </a:r>
            <a:r>
              <a:rPr lang="en-US" sz="2000" b="1" dirty="0" smtClean="0"/>
              <a:t>should be </a:t>
            </a:r>
            <a:r>
              <a:rPr lang="en-US" sz="2000" b="1" dirty="0"/>
              <a:t>considered for treatment of PDN.</a:t>
            </a:r>
          </a:p>
        </p:txBody>
      </p:sp>
    </p:spTree>
    <p:extLst>
      <p:ext uri="{BB962C8B-B14F-4D97-AF65-F5344CB8AC3E}">
        <p14:creationId xmlns:p14="http://schemas.microsoft.com/office/powerpoint/2010/main" val="41566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42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6" y="1298713"/>
            <a:ext cx="10431186" cy="522135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Topical </a:t>
            </a:r>
            <a:r>
              <a:rPr lang="en-US" sz="2000" b="1" dirty="0"/>
              <a:t>therapy with </a:t>
            </a:r>
            <a:r>
              <a:rPr lang="en-US" sz="2000" b="1" dirty="0">
                <a:solidFill>
                  <a:srgbClr val="FF0000"/>
                </a:solidFill>
              </a:rPr>
              <a:t>capsaicin</a:t>
            </a:r>
            <a:r>
              <a:rPr lang="en-US" sz="2000" b="1" dirty="0"/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lidocaine</a:t>
            </a:r>
            <a:r>
              <a:rPr lang="en-US" sz="2000" b="1" dirty="0"/>
              <a:t> creams can be tried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In our </a:t>
            </a:r>
            <a:r>
              <a:rPr lang="en-US" sz="2000" b="1" dirty="0" smtClean="0"/>
              <a:t>experience, </a:t>
            </a:r>
            <a:r>
              <a:rPr lang="en-US" sz="2000" b="1" dirty="0" smtClean="0">
                <a:solidFill>
                  <a:srgbClr val="FF0000"/>
                </a:solidFill>
              </a:rPr>
              <a:t>few </a:t>
            </a:r>
            <a:r>
              <a:rPr lang="en-US" sz="2000" b="1" dirty="0">
                <a:solidFill>
                  <a:srgbClr val="FF0000"/>
                </a:solidFill>
              </a:rPr>
              <a:t>patients </a:t>
            </a:r>
            <a:r>
              <a:rPr lang="en-US" sz="2000" b="1" dirty="0"/>
              <a:t>respond to these modalities and the creams are </a:t>
            </a:r>
            <a:r>
              <a:rPr lang="en-US" sz="2000" b="1" dirty="0">
                <a:solidFill>
                  <a:srgbClr val="FF0000"/>
                </a:solidFill>
              </a:rPr>
              <a:t>difficult</a:t>
            </a:r>
            <a:r>
              <a:rPr lang="en-US" sz="2000" b="1" dirty="0"/>
              <a:t> to </a:t>
            </a:r>
            <a:r>
              <a:rPr lang="en-US" sz="2000" b="1" dirty="0" smtClean="0">
                <a:solidFill>
                  <a:srgbClr val="FF0000"/>
                </a:solidFill>
              </a:rPr>
              <a:t>use</a:t>
            </a:r>
            <a:r>
              <a:rPr lang="en-US" sz="2000" b="1" dirty="0" smtClean="0"/>
              <a:t> because </a:t>
            </a:r>
            <a:r>
              <a:rPr lang="en-US" sz="2000" b="1" dirty="0"/>
              <a:t>they need to be applied several times a day. Lidoderm </a:t>
            </a:r>
            <a:r>
              <a:rPr lang="en-US" sz="2000" b="1" dirty="0">
                <a:solidFill>
                  <a:srgbClr val="FF0000"/>
                </a:solidFill>
              </a:rPr>
              <a:t>patches</a:t>
            </a:r>
            <a:r>
              <a:rPr lang="en-US" sz="2000" b="1" dirty="0"/>
              <a:t> may be </a:t>
            </a:r>
            <a:r>
              <a:rPr lang="en-US" sz="2000" b="1" dirty="0" smtClean="0"/>
              <a:t>effective, but </a:t>
            </a:r>
            <a:r>
              <a:rPr lang="en-US" sz="2000" b="1" dirty="0"/>
              <a:t>they are </a:t>
            </a:r>
            <a:r>
              <a:rPr lang="en-US" sz="2000" b="1" dirty="0">
                <a:solidFill>
                  <a:srgbClr val="FF0000"/>
                </a:solidFill>
              </a:rPr>
              <a:t>expensive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cumbersome</a:t>
            </a:r>
            <a:r>
              <a:rPr lang="en-US" sz="2000" b="1" dirty="0"/>
              <a:t> to apply to the soles of both </a:t>
            </a:r>
            <a:r>
              <a:rPr lang="en-US" sz="2000" b="1" dirty="0" smtClean="0">
                <a:solidFill>
                  <a:srgbClr val="FF0000"/>
                </a:solidFill>
              </a:rPr>
              <a:t>feet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Transcutaneous  </a:t>
            </a:r>
            <a:r>
              <a:rPr lang="en-US" sz="2000" b="1" dirty="0">
                <a:solidFill>
                  <a:srgbClr val="FF0000"/>
                </a:solidFill>
              </a:rPr>
              <a:t>nerve stimulation </a:t>
            </a:r>
            <a:r>
              <a:rPr lang="en-US" sz="2000" b="1" dirty="0"/>
              <a:t>is occasionally helpful. An unusual </a:t>
            </a:r>
            <a:r>
              <a:rPr lang="en-US" sz="2000" b="1" dirty="0" smtClean="0"/>
              <a:t>alternative medicine approach </a:t>
            </a:r>
            <a:r>
              <a:rPr lang="en-US" sz="2000" b="1" dirty="0"/>
              <a:t>to painful neuropathies with </a:t>
            </a:r>
            <a:r>
              <a:rPr lang="en-US" sz="2000" b="1" dirty="0">
                <a:solidFill>
                  <a:srgbClr val="FF0000"/>
                </a:solidFill>
              </a:rPr>
              <a:t>magnetic</a:t>
            </a:r>
            <a:r>
              <a:rPr lang="en-US" sz="2000" b="1" dirty="0"/>
              <a:t> inserts has </a:t>
            </a:r>
            <a:r>
              <a:rPr lang="en-US" sz="2000" b="1" dirty="0" smtClean="0"/>
              <a:t>received some </a:t>
            </a:r>
            <a:r>
              <a:rPr lang="en-US" sz="2000" b="1" dirty="0"/>
              <a:t>attention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24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1219199"/>
            <a:ext cx="10020369" cy="53803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larger multicenter study of repetitive and cumulative exposure to </a:t>
            </a:r>
            <a:r>
              <a:rPr lang="en-US" sz="2800" b="1" dirty="0" smtClean="0">
                <a:solidFill>
                  <a:srgbClr val="FF0000"/>
                </a:solidFill>
              </a:rPr>
              <a:t>low frequency </a:t>
            </a:r>
            <a:r>
              <a:rPr lang="en-US" sz="2800" b="1" dirty="0" smtClean="0"/>
              <a:t>pulsed </a:t>
            </a:r>
            <a:r>
              <a:rPr lang="en-US" sz="2800" b="1" dirty="0">
                <a:solidFill>
                  <a:srgbClr val="FF0000"/>
                </a:solidFill>
              </a:rPr>
              <a:t>electromagnetic</a:t>
            </a:r>
            <a:r>
              <a:rPr lang="en-US" sz="2800" b="1" dirty="0"/>
              <a:t> fields in </a:t>
            </a:r>
            <a:r>
              <a:rPr lang="en-US" sz="2800" b="1" dirty="0">
                <a:solidFill>
                  <a:srgbClr val="FF0000"/>
                </a:solidFill>
              </a:rPr>
              <a:t>225</a:t>
            </a:r>
            <a:r>
              <a:rPr lang="en-US" sz="2800" b="1" dirty="0"/>
              <a:t> subjects with painful diabetic </a:t>
            </a:r>
            <a:r>
              <a:rPr lang="en-US" sz="2800" b="1" dirty="0" smtClean="0"/>
              <a:t>neuropathy </a:t>
            </a:r>
            <a:r>
              <a:rPr lang="en-US" sz="2800" b="1" dirty="0" smtClean="0">
                <a:solidFill>
                  <a:srgbClr val="FF0000"/>
                </a:solidFill>
              </a:rPr>
              <a:t>did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b="1" dirty="0"/>
              <a:t>show any effect on pain reduction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Exercise</a:t>
            </a:r>
            <a:r>
              <a:rPr lang="en-US" sz="2800" b="1" dirty="0"/>
              <a:t> therapy is being investigated as another treatment modality. A </a:t>
            </a:r>
            <a:r>
              <a:rPr lang="en-US" sz="2800" b="1" dirty="0">
                <a:solidFill>
                  <a:srgbClr val="FF0000"/>
                </a:solidFill>
              </a:rPr>
              <a:t>small pilot </a:t>
            </a:r>
            <a:r>
              <a:rPr lang="en-US" sz="2800" b="1" dirty="0"/>
              <a:t>study reported </a:t>
            </a:r>
            <a:r>
              <a:rPr lang="en-US" sz="2800" b="1" dirty="0">
                <a:solidFill>
                  <a:srgbClr val="FF0000"/>
                </a:solidFill>
              </a:rPr>
              <a:t>improvements</a:t>
            </a:r>
            <a:r>
              <a:rPr lang="en-US" sz="2800" b="1" dirty="0"/>
              <a:t> in neuropathic pain.</a:t>
            </a:r>
          </a:p>
          <a:p>
            <a:pPr>
              <a:lnSpc>
                <a:spcPct val="200000"/>
              </a:lnSpc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97" t="11124" r="22939" b="4783"/>
          <a:stretch/>
        </p:blipFill>
        <p:spPr>
          <a:xfrm>
            <a:off x="1" y="0"/>
            <a:ext cx="12192000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58" t="10022" r="20031" b="4203"/>
          <a:stretch/>
        </p:blipFill>
        <p:spPr>
          <a:xfrm>
            <a:off x="1" y="0"/>
            <a:ext cx="12192000" cy="67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2" t="14023" r="21348" b="68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neuropathy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27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536" y="1207008"/>
            <a:ext cx="9883076" cy="55595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Approximately </a:t>
            </a:r>
            <a:r>
              <a:rPr lang="en-US" b="1" dirty="0">
                <a:solidFill>
                  <a:srgbClr val="FF0000"/>
                </a:solidFill>
              </a:rPr>
              <a:t>two-thirds</a:t>
            </a:r>
            <a:r>
              <a:rPr lang="en-US" b="1" dirty="0"/>
              <a:t> of patients with insulin-dependent DM (IDDM) and </a:t>
            </a:r>
            <a:r>
              <a:rPr lang="en-US" b="1" dirty="0" smtClean="0"/>
              <a:t>non- IDDM </a:t>
            </a:r>
            <a:r>
              <a:rPr lang="en-US" b="1" dirty="0"/>
              <a:t>(NIDDM) had subclinical or clinical evidence of a </a:t>
            </a:r>
            <a:r>
              <a:rPr lang="en-US" b="1" dirty="0">
                <a:solidFill>
                  <a:srgbClr val="FF0000"/>
                </a:solidFill>
              </a:rPr>
              <a:t>peripheral </a:t>
            </a:r>
            <a:r>
              <a:rPr lang="en-US" b="1" dirty="0" smtClean="0">
                <a:solidFill>
                  <a:srgbClr val="FF0000"/>
                </a:solidFill>
              </a:rPr>
              <a:t>neuropathy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Roughly </a:t>
            </a:r>
            <a:r>
              <a:rPr lang="en-US" b="1" dirty="0" smtClean="0">
                <a:solidFill>
                  <a:srgbClr val="FF0000"/>
                </a:solidFill>
              </a:rPr>
              <a:t>half </a:t>
            </a:r>
            <a:r>
              <a:rPr lang="en-US" b="1" dirty="0"/>
              <a:t>of the diabetics had a </a:t>
            </a:r>
            <a:r>
              <a:rPr lang="en-US" b="1" dirty="0">
                <a:solidFill>
                  <a:srgbClr val="FF0000"/>
                </a:solidFill>
              </a:rPr>
              <a:t>symmetric </a:t>
            </a:r>
            <a:r>
              <a:rPr lang="en-US" b="1" dirty="0" smtClean="0">
                <a:solidFill>
                  <a:srgbClr val="FF0000"/>
                </a:solidFill>
              </a:rPr>
              <a:t>polyneuropathy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quarter</a:t>
            </a:r>
            <a:r>
              <a:rPr lang="en-US" b="1" dirty="0"/>
              <a:t> had carpal </a:t>
            </a:r>
            <a:r>
              <a:rPr lang="en-US" b="1" dirty="0" smtClean="0"/>
              <a:t>tunnel syndrome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 </a:t>
            </a:r>
            <a:r>
              <a:rPr lang="en-US" b="1" dirty="0"/>
              <a:t>about </a:t>
            </a:r>
            <a:r>
              <a:rPr lang="en-US" b="1" dirty="0">
                <a:solidFill>
                  <a:srgbClr val="FF0000"/>
                </a:solidFill>
              </a:rPr>
              <a:t>5%</a:t>
            </a:r>
            <a:r>
              <a:rPr lang="en-US" b="1" dirty="0"/>
              <a:t> had autonomic </a:t>
            </a:r>
            <a:r>
              <a:rPr lang="en-US" b="1" dirty="0" smtClean="0"/>
              <a:t>neuropathy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and </a:t>
            </a:r>
            <a:r>
              <a:rPr lang="en-US" b="1" dirty="0">
                <a:solidFill>
                  <a:srgbClr val="FF0000"/>
                </a:solidFill>
              </a:rPr>
              <a:t>1%</a:t>
            </a:r>
            <a:r>
              <a:rPr lang="en-US" b="1" dirty="0"/>
              <a:t> had asymmetric </a:t>
            </a:r>
            <a:r>
              <a:rPr lang="en-US" b="1" dirty="0" smtClean="0"/>
              <a:t>proximal neuropathy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The </a:t>
            </a:r>
            <a:r>
              <a:rPr lang="en-US" b="1" dirty="0"/>
              <a:t>occurrence of neuropathy </a:t>
            </a:r>
            <a:r>
              <a:rPr lang="en-US" b="1" dirty="0">
                <a:solidFill>
                  <a:srgbClr val="FF0000"/>
                </a:solidFill>
              </a:rPr>
              <a:t>correlates</a:t>
            </a:r>
            <a:r>
              <a:rPr lang="en-US" b="1" dirty="0"/>
              <a:t> with the duration of DM, </a:t>
            </a:r>
            <a:r>
              <a:rPr lang="en-US" b="1" dirty="0" smtClean="0"/>
              <a:t>poor glycemic </a:t>
            </a:r>
            <a:r>
              <a:rPr lang="en-US" b="1" dirty="0"/>
              <a:t>control, and with the presence of retinopathy and nephropathy</a:t>
            </a:r>
          </a:p>
        </p:txBody>
      </p:sp>
    </p:spTree>
    <p:extLst>
      <p:ext uri="{BB962C8B-B14F-4D97-AF65-F5344CB8AC3E}">
        <p14:creationId xmlns:p14="http://schemas.microsoft.com/office/powerpoint/2010/main" val="17905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59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1664"/>
            <a:ext cx="10668000" cy="53766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Autonomic manifestations can affect cardiovascular, </a:t>
            </a:r>
            <a:r>
              <a:rPr lang="en-US" sz="2400" b="1" dirty="0" smtClean="0"/>
              <a:t>genitourinary, or </a:t>
            </a:r>
            <a:r>
              <a:rPr lang="en-US" sz="2400" b="1" dirty="0"/>
              <a:t>gastrointestinal organ systems so that patients develop </a:t>
            </a:r>
            <a:r>
              <a:rPr lang="en-US" sz="2400" b="1" dirty="0" err="1">
                <a:solidFill>
                  <a:srgbClr val="FF0000"/>
                </a:solidFill>
              </a:rPr>
              <a:t>orthostasis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tachycardia</a:t>
            </a:r>
            <a:r>
              <a:rPr lang="en-US" sz="2400" b="1" dirty="0" smtClean="0"/>
              <a:t>/ </a:t>
            </a:r>
            <a:r>
              <a:rPr lang="en-US" sz="2400" b="1" dirty="0" err="1" smtClean="0">
                <a:solidFill>
                  <a:srgbClr val="FF0000"/>
                </a:solidFill>
              </a:rPr>
              <a:t>tachyarrhythmias</a:t>
            </a:r>
            <a:r>
              <a:rPr lang="en-US" sz="2400" b="1" dirty="0"/>
              <a:t>, </a:t>
            </a:r>
            <a:r>
              <a:rPr lang="en-US" sz="2400" b="1" dirty="0" err="1"/>
              <a:t>gastroparesis</a:t>
            </a:r>
            <a:r>
              <a:rPr lang="en-US" sz="2400" b="1" dirty="0" smtClean="0"/>
              <a:t>,, </a:t>
            </a:r>
            <a:r>
              <a:rPr lang="en-US" sz="2400" b="1" dirty="0">
                <a:solidFill>
                  <a:srgbClr val="FF0000"/>
                </a:solidFill>
              </a:rPr>
              <a:t>bladder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atony</a:t>
            </a:r>
            <a:r>
              <a:rPr lang="en-US" sz="2400" b="1" dirty="0"/>
              <a:t>, or </a:t>
            </a:r>
            <a:r>
              <a:rPr lang="en-US" sz="2400" b="1" dirty="0" smtClean="0"/>
              <a:t>impotence. Other </a:t>
            </a:r>
            <a:r>
              <a:rPr lang="en-US" sz="2400" b="1" dirty="0"/>
              <a:t>autonomic manifestations include </a:t>
            </a:r>
            <a:r>
              <a:rPr lang="en-US" sz="2400" b="1" dirty="0">
                <a:solidFill>
                  <a:srgbClr val="FF0000"/>
                </a:solidFill>
              </a:rPr>
              <a:t>profuse nocturnal</a:t>
            </a:r>
            <a:r>
              <a:rPr lang="en-US" sz="2400" b="1" dirty="0"/>
              <a:t> or postprandial </a:t>
            </a:r>
            <a:r>
              <a:rPr lang="en-US" sz="2400" b="1" dirty="0" smtClean="0">
                <a:solidFill>
                  <a:srgbClr val="FF0000"/>
                </a:solidFill>
              </a:rPr>
              <a:t>sweating </a:t>
            </a:r>
            <a:r>
              <a:rPr lang="en-US" sz="2400" b="1" dirty="0" smtClean="0"/>
              <a:t>and </a:t>
            </a:r>
            <a:r>
              <a:rPr lang="en-US" sz="2400" b="1" dirty="0"/>
              <a:t>abnormal pupillary light responses.</a:t>
            </a:r>
          </a:p>
        </p:txBody>
      </p:sp>
    </p:spTree>
    <p:extLst>
      <p:ext uri="{BB962C8B-B14F-4D97-AF65-F5344CB8AC3E}">
        <p14:creationId xmlns:p14="http://schemas.microsoft.com/office/powerpoint/2010/main" val="24415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49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207008"/>
            <a:ext cx="10907204" cy="58277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Diabetic </a:t>
            </a:r>
            <a:r>
              <a:rPr lang="en-US" sz="2400" b="1" dirty="0">
                <a:solidFill>
                  <a:srgbClr val="00B0F0"/>
                </a:solidFill>
              </a:rPr>
              <a:t>diarrhea </a:t>
            </a:r>
            <a:r>
              <a:rPr lang="en-US" sz="2400" b="1" dirty="0"/>
              <a:t>and </a:t>
            </a:r>
            <a:r>
              <a:rPr lang="en-US" sz="2400" b="1" dirty="0" smtClean="0">
                <a:solidFill>
                  <a:srgbClr val="00B0F0"/>
                </a:solidFill>
              </a:rPr>
              <a:t>incontinence</a:t>
            </a:r>
            <a:r>
              <a:rPr lang="en-US" sz="2400" b="1" dirty="0" smtClean="0"/>
              <a:t> are </a:t>
            </a:r>
            <a:r>
              <a:rPr lang="en-US" sz="2400" b="1" dirty="0">
                <a:solidFill>
                  <a:srgbClr val="FF0000"/>
                </a:solidFill>
              </a:rPr>
              <a:t>rare</a:t>
            </a:r>
            <a:r>
              <a:rPr lang="en-US" sz="2400" b="1" dirty="0"/>
              <a:t> but can be disabling. </a:t>
            </a:r>
            <a:r>
              <a:rPr lang="en-US" sz="2400" b="1" dirty="0">
                <a:solidFill>
                  <a:srgbClr val="FF0000"/>
                </a:solidFill>
              </a:rPr>
              <a:t>Gastrointestinal</a:t>
            </a:r>
            <a:r>
              <a:rPr lang="en-US" sz="2400" b="1" dirty="0"/>
              <a:t> autonomic dysfunction is assessed </a:t>
            </a:r>
            <a:r>
              <a:rPr lang="en-US" sz="2400" b="1" dirty="0" smtClean="0"/>
              <a:t>with various </a:t>
            </a:r>
            <a:r>
              <a:rPr lang="en-US" sz="2400" b="1" dirty="0"/>
              <a:t>radiographic techniques, but the easiest is to show the abnormally </a:t>
            </a:r>
            <a:r>
              <a:rPr lang="en-US" sz="2400" b="1" dirty="0" smtClean="0"/>
              <a:t>slow passage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barium </a:t>
            </a:r>
            <a:r>
              <a:rPr lang="en-US" sz="2400" b="1" dirty="0"/>
              <a:t>through the gut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Impotence</a:t>
            </a:r>
            <a:r>
              <a:rPr lang="en-US" sz="2400" b="1" dirty="0" smtClean="0"/>
              <a:t> </a:t>
            </a:r>
            <a:r>
              <a:rPr lang="en-US" sz="2400" b="1" dirty="0"/>
              <a:t>is the </a:t>
            </a:r>
            <a:r>
              <a:rPr lang="en-US" sz="2400" b="1" dirty="0">
                <a:solidFill>
                  <a:srgbClr val="FF0000"/>
                </a:solidFill>
              </a:rPr>
              <a:t>most common </a:t>
            </a:r>
            <a:r>
              <a:rPr lang="en-US" sz="2400" b="1" dirty="0"/>
              <a:t>clinical </a:t>
            </a:r>
            <a:r>
              <a:rPr lang="en-US" sz="2400" b="1" dirty="0" smtClean="0"/>
              <a:t>manifestation of </a:t>
            </a:r>
            <a:r>
              <a:rPr lang="en-US" sz="2400" b="1" dirty="0"/>
              <a:t>autonomic neuropathy, affecting more than </a:t>
            </a:r>
            <a:r>
              <a:rPr lang="en-US" sz="2400" b="1" dirty="0">
                <a:solidFill>
                  <a:srgbClr val="FF0000"/>
                </a:solidFill>
              </a:rPr>
              <a:t>50%</a:t>
            </a:r>
            <a:r>
              <a:rPr lang="en-US" sz="2400" b="1" dirty="0"/>
              <a:t> of </a:t>
            </a:r>
            <a:r>
              <a:rPr lang="en-US" sz="2400" b="1" dirty="0">
                <a:solidFill>
                  <a:srgbClr val="FF0000"/>
                </a:solidFill>
              </a:rPr>
              <a:t>men</a:t>
            </a:r>
            <a:r>
              <a:rPr lang="en-US" sz="2400" b="1" dirty="0"/>
              <a:t> with diabetes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2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9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384" y="1231392"/>
            <a:ext cx="9956228" cy="541324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Midodrine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ProAmatine</a:t>
            </a:r>
            <a:r>
              <a:rPr lang="en-US" sz="2000" b="1" dirty="0"/>
              <a:t>) is </a:t>
            </a:r>
            <a:r>
              <a:rPr lang="en-US" sz="2000" b="1" dirty="0" smtClean="0"/>
              <a:t>an </a:t>
            </a:r>
            <a:r>
              <a:rPr lang="en-US" sz="2000" b="1" dirty="0" smtClean="0">
                <a:solidFill>
                  <a:srgbClr val="FF0000"/>
                </a:solidFill>
              </a:rPr>
              <a:t>alpha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adrenoreceptor</a:t>
            </a:r>
            <a:r>
              <a:rPr lang="en-US" sz="2000" b="1" dirty="0" smtClean="0"/>
              <a:t> </a:t>
            </a:r>
            <a:r>
              <a:rPr lang="en-US" sz="2000" b="1" dirty="0"/>
              <a:t>agonist that increases blood pressure by producing </a:t>
            </a:r>
            <a:r>
              <a:rPr lang="en-US" sz="2000" b="1" dirty="0" smtClean="0"/>
              <a:t>arterial and </a:t>
            </a:r>
            <a:r>
              <a:rPr lang="en-US" sz="2000" b="1" dirty="0"/>
              <a:t>venous constriction. The recommended dose is </a:t>
            </a:r>
            <a:r>
              <a:rPr lang="en-US" sz="2000" b="1" dirty="0">
                <a:solidFill>
                  <a:srgbClr val="FF0000"/>
                </a:solidFill>
              </a:rPr>
              <a:t>10</a:t>
            </a:r>
            <a:r>
              <a:rPr lang="en-US" sz="2000" b="1" dirty="0"/>
              <a:t> mg 3 times daily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Pharmacotherapy can </a:t>
            </a:r>
            <a:r>
              <a:rPr lang="en-US" sz="2000" b="1" dirty="0"/>
              <a:t>be tried for </a:t>
            </a:r>
            <a:r>
              <a:rPr lang="en-US" sz="2000" b="1" dirty="0">
                <a:solidFill>
                  <a:srgbClr val="FF0000"/>
                </a:solidFill>
              </a:rPr>
              <a:t>delayed gastric emptying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metoclopramide</a:t>
            </a:r>
            <a:r>
              <a:rPr lang="en-US" sz="2000" b="1" dirty="0"/>
              <a:t>; </a:t>
            </a:r>
            <a:r>
              <a:rPr lang="en-US" sz="2000" b="1" dirty="0" smtClean="0"/>
              <a:t>erythromycin) and </a:t>
            </a:r>
            <a:r>
              <a:rPr lang="en-US" sz="2000" b="1" dirty="0"/>
              <a:t>diarrhea (</a:t>
            </a:r>
            <a:r>
              <a:rPr lang="en-US" sz="2000" b="1" dirty="0">
                <a:solidFill>
                  <a:srgbClr val="FF0000"/>
                </a:solidFill>
              </a:rPr>
              <a:t>clonidine</a:t>
            </a:r>
            <a:r>
              <a:rPr lang="en-US" sz="2000" b="1" dirty="0" smtClean="0"/>
              <a:t>).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Impotence</a:t>
            </a:r>
            <a:r>
              <a:rPr lang="en-US" sz="2000" b="1" dirty="0" smtClean="0"/>
              <a:t> </a:t>
            </a:r>
            <a:r>
              <a:rPr lang="en-US" sz="2000" b="1" dirty="0"/>
              <a:t>can be treated with oral </a:t>
            </a:r>
            <a:r>
              <a:rPr lang="en-US" sz="2000" b="1" dirty="0" smtClean="0"/>
              <a:t>phosphodieterase-5</a:t>
            </a:r>
            <a:r>
              <a:rPr lang="en-US" sz="2000" b="1" dirty="0"/>
              <a:t>inhibitors such as </a:t>
            </a:r>
            <a:r>
              <a:rPr lang="en-US" sz="2000" b="1" dirty="0">
                <a:solidFill>
                  <a:srgbClr val="FF0000"/>
                </a:solidFill>
              </a:rPr>
              <a:t>sildenafil </a:t>
            </a:r>
            <a:r>
              <a:rPr lang="en-US" sz="2000" b="1" dirty="0"/>
              <a:t>(Viagra</a:t>
            </a:r>
            <a:r>
              <a:rPr lang="en-US" sz="2000" b="1" dirty="0" smtClean="0"/>
              <a:t>) </a:t>
            </a:r>
            <a:r>
              <a:rPr lang="en-US" sz="2000" b="1" dirty="0"/>
              <a:t>and, less commonly, with injectable (</a:t>
            </a:r>
            <a:r>
              <a:rPr lang="en-US" sz="2000" b="1" dirty="0" err="1" smtClean="0"/>
              <a:t>phentolamine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papervine</a:t>
            </a:r>
            <a:r>
              <a:rPr lang="en-US" sz="2000" b="1" dirty="0"/>
              <a:t>) drug therapy or penile prosthesis.</a:t>
            </a:r>
          </a:p>
        </p:txBody>
      </p:sp>
    </p:spTree>
    <p:extLst>
      <p:ext uri="{BB962C8B-B14F-4D97-AF65-F5344CB8AC3E}">
        <p14:creationId xmlns:p14="http://schemas.microsoft.com/office/powerpoint/2010/main" val="41670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neuropathies with episodic symptoms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415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272" y="1231392"/>
            <a:ext cx="10090340" cy="53279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Diabetic neuropathic </a:t>
            </a:r>
            <a:r>
              <a:rPr lang="en-US" sz="2800" b="1" dirty="0">
                <a:solidFill>
                  <a:srgbClr val="FF0000"/>
                </a:solidFill>
              </a:rPr>
              <a:t>cachexia</a:t>
            </a:r>
            <a:r>
              <a:rPr lang="en-US" sz="2800" b="1" dirty="0"/>
              <a:t> </a:t>
            </a:r>
            <a:r>
              <a:rPr lang="en-US" sz="2800" b="1" dirty="0" smtClean="0"/>
              <a:t>is </a:t>
            </a:r>
            <a:r>
              <a:rPr lang="en-US" sz="2800" b="1" dirty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uncommon </a:t>
            </a:r>
            <a:r>
              <a:rPr lang="en-US" sz="2800" b="1" dirty="0" smtClean="0"/>
              <a:t>syndrome </a:t>
            </a:r>
            <a:r>
              <a:rPr lang="en-US" sz="2800" b="1" dirty="0"/>
              <a:t>initially described by Ellenberg144 in 1974 in which patients </a:t>
            </a:r>
            <a:r>
              <a:rPr lang="en-US" sz="2800" b="1" dirty="0" smtClean="0"/>
              <a:t>develop </a:t>
            </a:r>
            <a:r>
              <a:rPr lang="en-US" sz="2800" b="1" dirty="0" smtClean="0">
                <a:solidFill>
                  <a:srgbClr val="FF0000"/>
                </a:solidFill>
              </a:rPr>
              <a:t>profound </a:t>
            </a:r>
            <a:r>
              <a:rPr lang="en-US" sz="2800" b="1" dirty="0">
                <a:solidFill>
                  <a:srgbClr val="FF0000"/>
                </a:solidFill>
              </a:rPr>
              <a:t>weight loss</a:t>
            </a:r>
            <a:r>
              <a:rPr lang="en-US" sz="2800" b="1" dirty="0"/>
              <a:t>, a symmetric </a:t>
            </a:r>
            <a:r>
              <a:rPr lang="en-US" sz="2800" b="1" dirty="0">
                <a:solidFill>
                  <a:srgbClr val="FF0000"/>
                </a:solidFill>
              </a:rPr>
              <a:t>sensory </a:t>
            </a:r>
            <a:r>
              <a:rPr lang="en-US" sz="2800" b="1" dirty="0"/>
              <a:t>peripheral neuropathy, and painful </a:t>
            </a:r>
            <a:r>
              <a:rPr lang="en-US" sz="2800" b="1" dirty="0" err="1" smtClean="0">
                <a:solidFill>
                  <a:srgbClr val="FF0000"/>
                </a:solidFill>
              </a:rPr>
              <a:t>dysesthesias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over </a:t>
            </a:r>
            <a:r>
              <a:rPr lang="en-US" sz="2800" b="1" dirty="0"/>
              <a:t>the limbs and trunk, </a:t>
            </a:r>
            <a:r>
              <a:rPr lang="en-US" sz="2800" b="1" dirty="0">
                <a:solidFill>
                  <a:srgbClr val="FF0000"/>
                </a:solidFill>
              </a:rPr>
              <a:t>without</a:t>
            </a:r>
            <a:r>
              <a:rPr lang="en-US" sz="2800" b="1" dirty="0"/>
              <a:t> associated </a:t>
            </a:r>
            <a:r>
              <a:rPr lang="en-US" sz="2800" b="1" dirty="0">
                <a:solidFill>
                  <a:srgbClr val="00B0F0"/>
                </a:solidFill>
              </a:rPr>
              <a:t>weakness.</a:t>
            </a:r>
          </a:p>
        </p:txBody>
      </p:sp>
    </p:spTree>
    <p:extLst>
      <p:ext uri="{BB962C8B-B14F-4D97-AF65-F5344CB8AC3E}">
        <p14:creationId xmlns:p14="http://schemas.microsoft.com/office/powerpoint/2010/main" val="16910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9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664" y="1158240"/>
            <a:ext cx="10826496" cy="55473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Unlike </a:t>
            </a:r>
            <a:r>
              <a:rPr lang="en-US" sz="2000" b="1" dirty="0" smtClean="0"/>
              <a:t>other symmetric </a:t>
            </a:r>
            <a:r>
              <a:rPr lang="en-US" sz="2000" b="1" dirty="0"/>
              <a:t>neuropathies caused by diabetes, diabetic neuropathic cachexia is </a:t>
            </a:r>
            <a:r>
              <a:rPr lang="en-US" sz="2000" b="1" dirty="0" smtClean="0">
                <a:solidFill>
                  <a:srgbClr val="FF0000"/>
                </a:solidFill>
              </a:rPr>
              <a:t>reversible</a:t>
            </a:r>
            <a:r>
              <a:rPr lang="en-US" sz="2000" b="1" dirty="0" smtClean="0"/>
              <a:t> over </a:t>
            </a:r>
            <a:r>
              <a:rPr lang="en-US" sz="2000" b="1" dirty="0"/>
              <a:t>a period of </a:t>
            </a:r>
            <a:r>
              <a:rPr lang="en-US" sz="2000" b="1" dirty="0">
                <a:solidFill>
                  <a:srgbClr val="FF0000"/>
                </a:solidFill>
              </a:rPr>
              <a:t>weeks</a:t>
            </a:r>
            <a:r>
              <a:rPr lang="en-US" sz="2000" b="1" dirty="0"/>
              <a:t> to </a:t>
            </a:r>
            <a:r>
              <a:rPr lang="en-US" sz="2000" b="1" dirty="0">
                <a:solidFill>
                  <a:srgbClr val="FF0000"/>
                </a:solidFill>
              </a:rPr>
              <a:t>months</a:t>
            </a:r>
            <a:r>
              <a:rPr lang="en-US" sz="2000" b="1" dirty="0"/>
              <a:t>. Most reported patients have been </a:t>
            </a:r>
            <a:r>
              <a:rPr lang="en-US" sz="2000" b="1" dirty="0">
                <a:solidFill>
                  <a:srgbClr val="FF0000"/>
                </a:solidFill>
              </a:rPr>
              <a:t>men</a:t>
            </a:r>
            <a:r>
              <a:rPr lang="en-US" sz="2000" b="1" dirty="0"/>
              <a:t>, </a:t>
            </a:r>
            <a:r>
              <a:rPr lang="en-US" sz="2000" b="1" dirty="0" smtClean="0"/>
              <a:t>usually in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sixth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FF0000"/>
                </a:solidFill>
              </a:rPr>
              <a:t>seventh decades </a:t>
            </a:r>
            <a:r>
              <a:rPr lang="en-US" sz="2000" b="1" dirty="0"/>
              <a:t>of life, but there have been 2 cases described </a:t>
            </a:r>
            <a:r>
              <a:rPr lang="en-US" sz="2000" b="1" dirty="0" smtClean="0"/>
              <a:t>in women</a:t>
            </a:r>
            <a:r>
              <a:rPr lang="en-US" sz="2000" b="1" dirty="0"/>
              <a:t>. All cases initially show a </a:t>
            </a:r>
            <a:r>
              <a:rPr lang="en-US" sz="2000" b="1" dirty="0">
                <a:solidFill>
                  <a:srgbClr val="FF0000"/>
                </a:solidFill>
              </a:rPr>
              <a:t>precipitous weight loss </a:t>
            </a:r>
            <a:r>
              <a:rPr lang="en-US" sz="2000" b="1" dirty="0"/>
              <a:t>of up to </a:t>
            </a:r>
            <a:r>
              <a:rPr lang="en-US" sz="2000" b="1" dirty="0">
                <a:solidFill>
                  <a:srgbClr val="FF0000"/>
                </a:solidFill>
              </a:rPr>
              <a:t>60%</a:t>
            </a:r>
            <a:r>
              <a:rPr lang="en-US" sz="2000" b="1" dirty="0"/>
              <a:t> of total </a:t>
            </a:r>
            <a:r>
              <a:rPr lang="en-US" sz="2000" b="1" dirty="0" smtClean="0"/>
              <a:t>body </a:t>
            </a:r>
            <a:r>
              <a:rPr lang="en-US" sz="2000" b="1" dirty="0" smtClean="0">
                <a:solidFill>
                  <a:srgbClr val="FF0000"/>
                </a:solidFill>
              </a:rPr>
              <a:t>weight</a:t>
            </a:r>
            <a:r>
              <a:rPr lang="en-US" sz="2000" b="1" dirty="0"/>
              <a:t>, leading at times to an </a:t>
            </a:r>
            <a:r>
              <a:rPr lang="en-US" sz="2000" b="1" dirty="0">
                <a:solidFill>
                  <a:srgbClr val="FF0000"/>
                </a:solidFill>
              </a:rPr>
              <a:t>incorrect</a:t>
            </a:r>
            <a:r>
              <a:rPr lang="en-US" sz="2000" b="1" dirty="0"/>
              <a:t> suspicion of an underlying </a:t>
            </a:r>
            <a:r>
              <a:rPr lang="en-US" sz="2000" b="1" dirty="0">
                <a:solidFill>
                  <a:srgbClr val="FF0000"/>
                </a:solidFill>
              </a:rPr>
              <a:t>cancer</a:t>
            </a:r>
            <a:r>
              <a:rPr lang="en-US" sz="2000" b="1" dirty="0"/>
              <a:t>. </a:t>
            </a:r>
            <a:r>
              <a:rPr lang="en-US" sz="2000" b="1" dirty="0" smtClean="0"/>
              <a:t>Patients may </a:t>
            </a:r>
            <a:r>
              <a:rPr lang="en-US" sz="2000" b="1" dirty="0"/>
              <a:t>experience </a:t>
            </a:r>
            <a:r>
              <a:rPr lang="en-US" sz="2000" b="1" dirty="0">
                <a:solidFill>
                  <a:srgbClr val="FF0000"/>
                </a:solidFill>
              </a:rPr>
              <a:t>intense contact hypersensitivity </a:t>
            </a:r>
            <a:r>
              <a:rPr lang="en-US" sz="2000" b="1" dirty="0"/>
              <a:t>and may also describe </a:t>
            </a:r>
            <a:r>
              <a:rPr lang="en-US" sz="2000" b="1" dirty="0" smtClean="0"/>
              <a:t>intermittent </a:t>
            </a:r>
            <a:r>
              <a:rPr lang="en-US" sz="2000" b="1" dirty="0" smtClean="0">
                <a:solidFill>
                  <a:srgbClr val="FF0000"/>
                </a:solidFill>
              </a:rPr>
              <a:t>stabbing </a:t>
            </a:r>
            <a:r>
              <a:rPr lang="en-US" sz="2000" b="1" dirty="0"/>
              <a:t>or shooting pains.</a:t>
            </a:r>
          </a:p>
        </p:txBody>
      </p:sp>
    </p:spTree>
    <p:extLst>
      <p:ext uri="{BB962C8B-B14F-4D97-AF65-F5344CB8AC3E}">
        <p14:creationId xmlns:p14="http://schemas.microsoft.com/office/powerpoint/2010/main" val="4096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26574"/>
            <a:ext cx="8911687" cy="2171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168" y="1109472"/>
            <a:ext cx="10541444" cy="574852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pain tends to be </a:t>
            </a:r>
            <a:r>
              <a:rPr lang="en-US" sz="2800" b="1" dirty="0">
                <a:solidFill>
                  <a:srgbClr val="FF0000"/>
                </a:solidFill>
              </a:rPr>
              <a:t>worse</a:t>
            </a:r>
            <a:r>
              <a:rPr lang="en-US" sz="2800" b="1" dirty="0"/>
              <a:t> at </a:t>
            </a:r>
            <a:r>
              <a:rPr lang="en-US" sz="2800" b="1" dirty="0">
                <a:solidFill>
                  <a:srgbClr val="FF0000"/>
                </a:solidFill>
              </a:rPr>
              <a:t>night </a:t>
            </a:r>
            <a:r>
              <a:rPr lang="en-US" sz="2800" b="1" dirty="0"/>
              <a:t>or during periods </a:t>
            </a:r>
            <a:r>
              <a:rPr lang="en-US" sz="2800" b="1" dirty="0" smtClean="0"/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relaxation</a:t>
            </a:r>
            <a:r>
              <a:rPr lang="en-US" sz="2800" b="1" dirty="0"/>
              <a:t>. The presence of </a:t>
            </a:r>
            <a:r>
              <a:rPr lang="en-US" sz="2800" b="1" dirty="0">
                <a:solidFill>
                  <a:srgbClr val="FF0000"/>
                </a:solidFill>
              </a:rPr>
              <a:t>proximal</a:t>
            </a:r>
            <a:r>
              <a:rPr lang="en-US" sz="2800" b="1" dirty="0"/>
              <a:t> or </a:t>
            </a:r>
            <a:r>
              <a:rPr lang="en-US" sz="2800" b="1" dirty="0" err="1"/>
              <a:t>truncal</a:t>
            </a:r>
            <a:r>
              <a:rPr lang="en-US" sz="2800" b="1" dirty="0"/>
              <a:t> symmetric </a:t>
            </a:r>
            <a:r>
              <a:rPr lang="en-US" sz="2800" b="1" dirty="0" err="1">
                <a:solidFill>
                  <a:srgbClr val="FF0000"/>
                </a:solidFill>
              </a:rPr>
              <a:t>dysesthesias</a:t>
            </a:r>
            <a:r>
              <a:rPr lang="en-US" sz="2800" b="1" dirty="0"/>
              <a:t> </a:t>
            </a:r>
            <a:r>
              <a:rPr lang="en-US" sz="2800" b="1" dirty="0" smtClean="0"/>
              <a:t>associated with </a:t>
            </a:r>
            <a:r>
              <a:rPr lang="en-US" sz="2800" b="1" dirty="0">
                <a:solidFill>
                  <a:srgbClr val="FF0000"/>
                </a:solidFill>
              </a:rPr>
              <a:t>profound weight </a:t>
            </a:r>
            <a:r>
              <a:rPr lang="en-US" sz="2800" b="1" dirty="0"/>
              <a:t>loss should be clinical clues that support the diagnosis of </a:t>
            </a:r>
            <a:r>
              <a:rPr lang="en-US" sz="2800" b="1" dirty="0" smtClean="0"/>
              <a:t>diabetic neuropathic </a:t>
            </a:r>
            <a:r>
              <a:rPr lang="en-US" sz="2800" b="1" dirty="0"/>
              <a:t>cachexia rather than the more common DSPN of diabetes. </a:t>
            </a:r>
          </a:p>
        </p:txBody>
      </p:sp>
    </p:spTree>
    <p:extLst>
      <p:ext uri="{BB962C8B-B14F-4D97-AF65-F5344CB8AC3E}">
        <p14:creationId xmlns:p14="http://schemas.microsoft.com/office/powerpoint/2010/main" val="23775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71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072" y="1060704"/>
            <a:ext cx="9431972" cy="549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Patients </a:t>
            </a:r>
            <a:r>
              <a:rPr lang="en-US" sz="2400" b="1" dirty="0"/>
              <a:t>may also experience </a:t>
            </a:r>
            <a:r>
              <a:rPr lang="en-US" sz="2400" b="1" dirty="0">
                <a:solidFill>
                  <a:srgbClr val="FF0000"/>
                </a:solidFill>
              </a:rPr>
              <a:t>depression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anorexia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impotence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Sensory</a:t>
            </a:r>
            <a:r>
              <a:rPr lang="en-US" sz="2400" b="1" dirty="0" smtClean="0"/>
              <a:t> </a:t>
            </a:r>
            <a:r>
              <a:rPr lang="en-US" sz="2400" b="1" dirty="0"/>
              <a:t>impairment associated with diabetic neuropathic cachexia is generally </a:t>
            </a:r>
            <a:r>
              <a:rPr lang="en-US" sz="2400" b="1" dirty="0">
                <a:solidFill>
                  <a:srgbClr val="00B0F0"/>
                </a:solidFill>
              </a:rPr>
              <a:t>minimal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b="1" dirty="0"/>
              <a:t> by contrast with the severity of the patient’s complaints of pain, and in some cases may not be clinically detectable. </a:t>
            </a:r>
            <a:r>
              <a:rPr lang="en-US" sz="2400" b="1" dirty="0">
                <a:solidFill>
                  <a:srgbClr val="FF0000"/>
                </a:solidFill>
              </a:rPr>
              <a:t>Some</a:t>
            </a:r>
            <a:r>
              <a:rPr lang="en-US" sz="2400" b="1" dirty="0"/>
              <a:t> reports describe associated </a:t>
            </a:r>
            <a:r>
              <a:rPr lang="en-US" sz="2400" b="1" dirty="0">
                <a:solidFill>
                  <a:srgbClr val="FF0000"/>
                </a:solidFill>
              </a:rPr>
              <a:t>muscle atrophy</a:t>
            </a:r>
            <a:r>
              <a:rPr lang="en-US" sz="2400" b="1" dirty="0"/>
              <a:t> and weakness, whereas others have reported normal strength.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02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56" y="1316736"/>
            <a:ext cx="9761156" cy="51937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Diabetic neuropathic cachexia can occur in patients with both </a:t>
            </a:r>
            <a:r>
              <a:rPr lang="en-US" sz="2400" b="1" dirty="0">
                <a:solidFill>
                  <a:srgbClr val="FF0000"/>
                </a:solidFill>
              </a:rPr>
              <a:t>type 1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type 2 </a:t>
            </a:r>
            <a:r>
              <a:rPr lang="en-US" sz="2400" b="1" dirty="0" smtClean="0"/>
              <a:t>diabetes. There </a:t>
            </a:r>
            <a:r>
              <a:rPr lang="en-US" sz="2400" b="1" dirty="0"/>
              <a:t>is a </a:t>
            </a:r>
            <a:r>
              <a:rPr lang="en-US" sz="2400" b="1" dirty="0">
                <a:solidFill>
                  <a:srgbClr val="FF0000"/>
                </a:solidFill>
              </a:rPr>
              <a:t>lack </a:t>
            </a:r>
            <a:r>
              <a:rPr lang="en-US" sz="2400" b="1" dirty="0"/>
              <a:t>of correlation with other </a:t>
            </a:r>
            <a:r>
              <a:rPr lang="en-US" sz="2400" b="1" dirty="0" err="1"/>
              <a:t>microvascular</a:t>
            </a:r>
            <a:r>
              <a:rPr lang="en-US" sz="2400" b="1" dirty="0"/>
              <a:t> complications of </a:t>
            </a:r>
            <a:r>
              <a:rPr lang="en-US" sz="2400" b="1" dirty="0" smtClean="0"/>
              <a:t>diabetes such </a:t>
            </a:r>
            <a:r>
              <a:rPr lang="en-US" sz="2400" b="1" dirty="0"/>
              <a:t>as nephropathy or retinopathy. Most cases are associated with </a:t>
            </a:r>
            <a:r>
              <a:rPr lang="en-US" sz="2400" b="1" dirty="0">
                <a:solidFill>
                  <a:srgbClr val="FF0000"/>
                </a:solidFill>
              </a:rPr>
              <a:t>poor </a:t>
            </a:r>
            <a:r>
              <a:rPr lang="en-US" sz="2400" b="1" dirty="0" smtClean="0">
                <a:solidFill>
                  <a:srgbClr val="FF0000"/>
                </a:solidFill>
              </a:rPr>
              <a:t>glucose control</a:t>
            </a:r>
            <a:r>
              <a:rPr lang="en-US" sz="2400" b="1" dirty="0"/>
              <a:t>. Some of these cases have been associated with </a:t>
            </a:r>
            <a:r>
              <a:rPr lang="en-US" sz="2400" b="1" dirty="0" err="1">
                <a:solidFill>
                  <a:srgbClr val="FF0000"/>
                </a:solidFill>
              </a:rPr>
              <a:t>malabsorption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37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496" y="1231392"/>
            <a:ext cx="9822116" cy="54498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Treatment </a:t>
            </a:r>
            <a:r>
              <a:rPr lang="en-US" sz="2000" b="1" dirty="0"/>
              <a:t>of diabetic neuropathic cachexia can be difficult and </a:t>
            </a:r>
            <a:r>
              <a:rPr lang="en-US" sz="2000" b="1" dirty="0">
                <a:solidFill>
                  <a:srgbClr val="FF0000"/>
                </a:solidFill>
              </a:rPr>
              <a:t>strict </a:t>
            </a:r>
            <a:r>
              <a:rPr lang="en-US" sz="2000" b="1" dirty="0" smtClean="0">
                <a:solidFill>
                  <a:srgbClr val="FF0000"/>
                </a:solidFill>
              </a:rPr>
              <a:t>diabetic</a:t>
            </a:r>
            <a:r>
              <a:rPr lang="en-US" sz="2000" b="1" dirty="0" smtClean="0"/>
              <a:t> control </a:t>
            </a:r>
            <a:r>
              <a:rPr lang="en-US" sz="2000" b="1" dirty="0"/>
              <a:t>is usually </a:t>
            </a:r>
            <a:r>
              <a:rPr lang="en-US" sz="2000" b="1" dirty="0">
                <a:solidFill>
                  <a:srgbClr val="FF0000"/>
                </a:solidFill>
              </a:rPr>
              <a:t>necessary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usual drugs to treat </a:t>
            </a:r>
            <a:r>
              <a:rPr lang="en-US" sz="2000" b="1" dirty="0">
                <a:solidFill>
                  <a:srgbClr val="FF0000"/>
                </a:solidFill>
              </a:rPr>
              <a:t>neuropathic pain </a:t>
            </a:r>
            <a:r>
              <a:rPr lang="en-US" sz="2000" b="1" dirty="0"/>
              <a:t>can be </a:t>
            </a:r>
            <a:r>
              <a:rPr lang="en-US" sz="2000" b="1" dirty="0" smtClean="0"/>
              <a:t>tried, but </a:t>
            </a:r>
            <a:r>
              <a:rPr lang="en-US" sz="2000" b="1" dirty="0"/>
              <a:t>they are often unsuccessful and the temporary use of </a:t>
            </a:r>
            <a:r>
              <a:rPr lang="en-US" sz="2000" b="1" dirty="0">
                <a:solidFill>
                  <a:srgbClr val="FF0000"/>
                </a:solidFill>
              </a:rPr>
              <a:t>narcotics</a:t>
            </a:r>
            <a:r>
              <a:rPr lang="en-US" sz="2000" b="1" dirty="0"/>
              <a:t> is often </a:t>
            </a:r>
            <a:r>
              <a:rPr lang="en-US" sz="2000" b="1" dirty="0" smtClean="0"/>
              <a:t>needed.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The </a:t>
            </a:r>
            <a:r>
              <a:rPr lang="en-US" sz="2000" b="1" dirty="0"/>
              <a:t>prognosis is usually </a:t>
            </a:r>
            <a:r>
              <a:rPr lang="en-US" sz="2000" b="1" dirty="0">
                <a:solidFill>
                  <a:srgbClr val="FF0000"/>
                </a:solidFill>
              </a:rPr>
              <a:t>good</a:t>
            </a:r>
            <a:r>
              <a:rPr lang="en-US" sz="2000" b="1" dirty="0"/>
              <a:t>, and patients typically recover their baseline </a:t>
            </a:r>
            <a:r>
              <a:rPr lang="en-US" sz="2000" b="1" dirty="0" smtClean="0"/>
              <a:t>weight with </a:t>
            </a:r>
            <a:r>
              <a:rPr lang="en-US" sz="2000" b="1" dirty="0"/>
              <a:t>resolution of the painful sensory symptoms within </a:t>
            </a:r>
            <a:r>
              <a:rPr lang="en-US" sz="2000" b="1" dirty="0">
                <a:solidFill>
                  <a:srgbClr val="FF0000"/>
                </a:solidFill>
              </a:rPr>
              <a:t>1 year</a:t>
            </a:r>
            <a:r>
              <a:rPr lang="en-US" sz="2000" b="1" dirty="0"/>
              <a:t>. A </a:t>
            </a:r>
            <a:r>
              <a:rPr lang="en-US" sz="2000" b="1" dirty="0">
                <a:solidFill>
                  <a:srgbClr val="FF0000"/>
                </a:solidFill>
              </a:rPr>
              <a:t>residual </a:t>
            </a:r>
            <a:r>
              <a:rPr lang="en-US" sz="2000" b="1" dirty="0" smtClean="0"/>
              <a:t>sensorimotor neuropathy </a:t>
            </a:r>
            <a:r>
              <a:rPr lang="en-US" sz="2000" b="1" dirty="0"/>
              <a:t>is common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8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0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304" y="1024128"/>
            <a:ext cx="9834308" cy="5693664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/>
              <a:t>In </a:t>
            </a: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study</a:t>
            </a:r>
            <a:r>
              <a:rPr lang="en-US" sz="2400" b="1" dirty="0" smtClean="0"/>
              <a:t> </a:t>
            </a:r>
            <a:r>
              <a:rPr lang="en-US" sz="2400" b="1" dirty="0"/>
              <a:t>by </a:t>
            </a:r>
            <a:r>
              <a:rPr lang="en-US" sz="2400" b="1" dirty="0" err="1"/>
              <a:t>Picart</a:t>
            </a:r>
            <a:r>
              <a:rPr lang="en-US" sz="2400" b="1" dirty="0" smtClean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7.5%</a:t>
            </a:r>
            <a:r>
              <a:rPr lang="en-US" sz="2400" b="1" dirty="0"/>
              <a:t> of patients had neuropathy at the time of diagnosis, and, </a:t>
            </a:r>
            <a:r>
              <a:rPr lang="en-US" sz="2400" b="1" dirty="0" smtClean="0"/>
              <a:t>after </a:t>
            </a:r>
            <a:r>
              <a:rPr lang="en-US" sz="2400" b="1" dirty="0" smtClean="0">
                <a:solidFill>
                  <a:srgbClr val="FF0000"/>
                </a:solidFill>
              </a:rPr>
              <a:t>20</a:t>
            </a:r>
            <a:r>
              <a:rPr lang="en-US" sz="2400" b="1" dirty="0" smtClean="0"/>
              <a:t> </a:t>
            </a:r>
            <a:r>
              <a:rPr lang="en-US" sz="2400" b="1" dirty="0"/>
              <a:t>years of DM, </a:t>
            </a:r>
            <a:r>
              <a:rPr lang="en-US" sz="2400" b="1" dirty="0">
                <a:solidFill>
                  <a:srgbClr val="FF0000"/>
                </a:solidFill>
              </a:rPr>
              <a:t>50%</a:t>
            </a:r>
            <a:r>
              <a:rPr lang="en-US" sz="2400" b="1" dirty="0"/>
              <a:t> had neuropathy. </a:t>
            </a:r>
            <a:endParaRPr lang="en-US" sz="2400" b="1" dirty="0" smtClean="0"/>
          </a:p>
          <a:p>
            <a:pPr>
              <a:lnSpc>
                <a:spcPct val="250000"/>
              </a:lnSpc>
            </a:pPr>
            <a:r>
              <a:rPr lang="en-US" sz="2400" b="1" dirty="0" err="1" smtClean="0"/>
              <a:t>Partanen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smtClean="0"/>
              <a:t>colleagues  </a:t>
            </a:r>
            <a:r>
              <a:rPr lang="en-US" sz="2400" b="1" dirty="0"/>
              <a:t>showed that </a:t>
            </a:r>
            <a:r>
              <a:rPr lang="en-US" sz="2400" b="1" dirty="0" smtClean="0"/>
              <a:t>after </a:t>
            </a:r>
            <a:r>
              <a:rPr lang="en-US" sz="2400" b="1" dirty="0" smtClean="0">
                <a:solidFill>
                  <a:srgbClr val="FF0000"/>
                </a:solidFill>
              </a:rPr>
              <a:t>10 </a:t>
            </a:r>
            <a:r>
              <a:rPr lang="en-US" sz="2400" b="1" dirty="0"/>
              <a:t>years of follow-up the percentage of diabetics with neuropathy increased </a:t>
            </a:r>
            <a:r>
              <a:rPr lang="en-US" sz="2400" b="1" dirty="0" smtClean="0"/>
              <a:t>from 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r>
              <a:rPr lang="en-US" sz="2400" b="1" dirty="0"/>
              <a:t> at baseline to </a:t>
            </a:r>
            <a:r>
              <a:rPr lang="en-US" sz="2400" b="1" dirty="0">
                <a:solidFill>
                  <a:srgbClr val="FF0000"/>
                </a:solidFill>
              </a:rPr>
              <a:t>42%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5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possible transient symmetric sensory neuropathies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7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971" y="1161143"/>
            <a:ext cx="10009641" cy="545737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Other cases of </a:t>
            </a:r>
            <a:r>
              <a:rPr lang="en-US" sz="2000" b="1" dirty="0" smtClean="0">
                <a:solidFill>
                  <a:srgbClr val="FF0000"/>
                </a:solidFill>
              </a:rPr>
              <a:t>transient</a:t>
            </a:r>
            <a:r>
              <a:rPr lang="en-US" sz="2000" b="1" dirty="0" smtClean="0"/>
              <a:t> distal </a:t>
            </a:r>
            <a:r>
              <a:rPr lang="en-US" sz="2000" b="1" dirty="0"/>
              <a:t>sensory </a:t>
            </a:r>
            <a:r>
              <a:rPr lang="en-US" sz="2000" b="1" dirty="0" err="1">
                <a:solidFill>
                  <a:srgbClr val="FF0000"/>
                </a:solidFill>
              </a:rPr>
              <a:t>paresthesias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pain</a:t>
            </a:r>
            <a:r>
              <a:rPr lang="en-US" sz="2000" b="1" dirty="0"/>
              <a:t> have been alleged to be caused by </a:t>
            </a:r>
            <a:r>
              <a:rPr lang="en-US" sz="2000" b="1" dirty="0" smtClean="0">
                <a:solidFill>
                  <a:srgbClr val="FF0000"/>
                </a:solidFill>
              </a:rPr>
              <a:t>hyperglycemia</a:t>
            </a:r>
            <a:r>
              <a:rPr lang="en-US" sz="2000" b="1" dirty="0" smtClean="0"/>
              <a:t> (hyperglycemic </a:t>
            </a:r>
            <a:r>
              <a:rPr lang="en-US" sz="2000" b="1" dirty="0"/>
              <a:t>neuropathy) or insulin neuritis following the institution </a:t>
            </a:r>
            <a:r>
              <a:rPr lang="en-US" sz="2000" b="1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insulin</a:t>
            </a:r>
            <a:r>
              <a:rPr lang="en-US" sz="20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/>
              <a:t>The insulin neuritis is usually characterized by </a:t>
            </a:r>
            <a:r>
              <a:rPr lang="en-US" sz="2000" b="1" dirty="0">
                <a:solidFill>
                  <a:srgbClr val="FF0000"/>
                </a:solidFill>
              </a:rPr>
              <a:t>acute</a:t>
            </a:r>
            <a:r>
              <a:rPr lang="en-US" sz="2000" b="1" dirty="0"/>
              <a:t> severe </a:t>
            </a:r>
            <a:r>
              <a:rPr lang="en-US" sz="2000" b="1" dirty="0" smtClean="0"/>
              <a:t>pain, peripheral </a:t>
            </a:r>
            <a:r>
              <a:rPr lang="en-US" sz="2000" b="1" dirty="0"/>
              <a:t>nerve degeneration, and autonomic dysfunction </a:t>
            </a:r>
            <a:r>
              <a:rPr lang="en-US" sz="2000" b="1" dirty="0">
                <a:solidFill>
                  <a:srgbClr val="FF0000"/>
                </a:solidFill>
              </a:rPr>
              <a:t>after</a:t>
            </a:r>
            <a:r>
              <a:rPr lang="en-US" sz="2000" b="1" dirty="0"/>
              <a:t> intensive </a:t>
            </a:r>
            <a:r>
              <a:rPr lang="en-US" sz="2000" b="1" dirty="0" smtClean="0"/>
              <a:t>glycemic control</a:t>
            </a:r>
            <a:r>
              <a:rPr lang="en-US" sz="2000" b="1" dirty="0"/>
              <a:t>, which often parallels </a:t>
            </a:r>
            <a:r>
              <a:rPr lang="en-US" sz="2000" b="1" dirty="0">
                <a:solidFill>
                  <a:srgbClr val="FF0000"/>
                </a:solidFill>
              </a:rPr>
              <a:t>worsening retinopathy </a:t>
            </a:r>
            <a:r>
              <a:rPr lang="en-US" sz="2000" b="1" dirty="0"/>
              <a:t>and r</a:t>
            </a:r>
            <a:r>
              <a:rPr lang="en-US" sz="2000" b="1" dirty="0">
                <a:solidFill>
                  <a:srgbClr val="FF0000"/>
                </a:solidFill>
              </a:rPr>
              <a:t>esolves</a:t>
            </a:r>
            <a:r>
              <a:rPr lang="en-US" sz="2000" b="1" dirty="0"/>
              <a:t> in </a:t>
            </a:r>
            <a:r>
              <a:rPr lang="en-US" sz="2000" b="1" dirty="0">
                <a:solidFill>
                  <a:srgbClr val="FF0000"/>
                </a:solidFill>
              </a:rPr>
              <a:t>weeks </a:t>
            </a:r>
            <a:r>
              <a:rPr lang="en-US" sz="2000" b="1" dirty="0" smtClean="0"/>
              <a:t>or </a:t>
            </a:r>
            <a:r>
              <a:rPr lang="en-US" sz="2000" b="1" dirty="0" smtClean="0">
                <a:solidFill>
                  <a:srgbClr val="FF0000"/>
                </a:solidFill>
              </a:rPr>
              <a:t>months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2" t="14023" r="21348" b="6811"/>
          <a:stretch/>
        </p:blipFill>
        <p:spPr>
          <a:xfrm>
            <a:off x="0" y="-537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Proximal and Asymmetric Phenotypes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3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8" y="1258957"/>
            <a:ext cx="10298664" cy="55990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Diabetic neuropathy presents with varied manifestations, including proximal and </a:t>
            </a:r>
            <a:r>
              <a:rPr lang="en-US" sz="2400" b="1" dirty="0" smtClean="0"/>
              <a:t>asymmetric types</a:t>
            </a:r>
            <a:r>
              <a:rPr lang="en-US" sz="2400" b="1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Except</a:t>
            </a:r>
            <a:r>
              <a:rPr lang="en-US" sz="2400" b="1" dirty="0"/>
              <a:t> for entrapments, diabetic </a:t>
            </a:r>
            <a:r>
              <a:rPr lang="en-US" sz="2400" b="1" dirty="0" err="1">
                <a:solidFill>
                  <a:srgbClr val="FF0000"/>
                </a:solidFill>
              </a:rPr>
              <a:t>amyotrophy</a:t>
            </a:r>
            <a:r>
              <a:rPr lang="en-US" sz="2400" b="1" dirty="0"/>
              <a:t> is the </a:t>
            </a:r>
            <a:r>
              <a:rPr lang="en-US" sz="2400" b="1" dirty="0">
                <a:solidFill>
                  <a:srgbClr val="FF0000"/>
                </a:solidFill>
              </a:rPr>
              <a:t>most </a:t>
            </a:r>
            <a:r>
              <a:rPr lang="en-US" sz="2400" b="1" dirty="0"/>
              <a:t>common form of </a:t>
            </a:r>
            <a:r>
              <a:rPr lang="en-US" sz="2400" b="1" dirty="0" smtClean="0">
                <a:solidFill>
                  <a:srgbClr val="FF0000"/>
                </a:solidFill>
              </a:rPr>
              <a:t>asymmetric</a:t>
            </a:r>
            <a:r>
              <a:rPr lang="en-US" sz="2400" b="1" dirty="0" smtClean="0"/>
              <a:t> diabetic </a:t>
            </a:r>
            <a:r>
              <a:rPr lang="en-US" sz="2400" b="1" dirty="0"/>
              <a:t>neuropathy.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 Diabetic </a:t>
            </a:r>
            <a:r>
              <a:rPr lang="en-US" sz="2400" b="1" dirty="0" err="1"/>
              <a:t>amyotrophy</a:t>
            </a:r>
            <a:r>
              <a:rPr lang="en-US" sz="2400" b="1" dirty="0"/>
              <a:t> can present asymmetrically or symmetrically, with a</a:t>
            </a:r>
            <a:r>
              <a:rPr lang="en-US" sz="2400" b="1" dirty="0">
                <a:solidFill>
                  <a:srgbClr val="FF0000"/>
                </a:solidFill>
              </a:rPr>
              <a:t> rapid </a:t>
            </a:r>
            <a:r>
              <a:rPr lang="en-US" sz="2400" b="1" dirty="0"/>
              <a:t>or </a:t>
            </a:r>
            <a:r>
              <a:rPr lang="en-US" sz="2400" b="1" dirty="0" smtClean="0">
                <a:solidFill>
                  <a:srgbClr val="FF0000"/>
                </a:solidFill>
              </a:rPr>
              <a:t>insidious</a:t>
            </a:r>
            <a:r>
              <a:rPr lang="en-US" sz="2400" b="1" dirty="0" smtClean="0"/>
              <a:t> onset.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30" y="1205948"/>
            <a:ext cx="10099882" cy="536713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Symmetric</a:t>
            </a:r>
            <a:r>
              <a:rPr lang="en-US" sz="2800" b="1" dirty="0"/>
              <a:t> form of diabetic </a:t>
            </a:r>
            <a:r>
              <a:rPr lang="en-US" sz="2800" b="1" dirty="0" err="1"/>
              <a:t>amyotrophy</a:t>
            </a:r>
            <a:r>
              <a:rPr lang="en-US" sz="2800" b="1" dirty="0"/>
              <a:t> can be indistinguishable from </a:t>
            </a:r>
            <a:r>
              <a:rPr lang="en-US" sz="2800" b="1" dirty="0">
                <a:solidFill>
                  <a:srgbClr val="FF0000"/>
                </a:solidFill>
              </a:rPr>
              <a:t>chronic</a:t>
            </a:r>
            <a:r>
              <a:rPr lang="en-US" sz="2800" b="1" dirty="0"/>
              <a:t> </a:t>
            </a:r>
            <a:r>
              <a:rPr lang="en-US" sz="2800" b="1" dirty="0" smtClean="0"/>
              <a:t>inflammatory </a:t>
            </a:r>
            <a:r>
              <a:rPr lang="en-US" sz="2800" b="1" dirty="0" smtClean="0">
                <a:solidFill>
                  <a:srgbClr val="FF0000"/>
                </a:solidFill>
              </a:rPr>
              <a:t>demyelinating</a:t>
            </a:r>
            <a:r>
              <a:rPr lang="en-US" sz="2800" b="1" dirty="0" smtClean="0"/>
              <a:t> </a:t>
            </a:r>
            <a:r>
              <a:rPr lang="en-US" sz="2800" b="1" dirty="0"/>
              <a:t>polyneuropathy.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Treatment</a:t>
            </a:r>
            <a:r>
              <a:rPr lang="en-US" sz="2800" b="1" dirty="0"/>
              <a:t> of diabetic </a:t>
            </a:r>
            <a:r>
              <a:rPr lang="en-US" sz="2800" b="1" dirty="0" err="1"/>
              <a:t>amyotrophy</a:t>
            </a:r>
            <a:r>
              <a:rPr lang="en-US" sz="2800" b="1" dirty="0"/>
              <a:t> with intravenous </a:t>
            </a:r>
            <a:r>
              <a:rPr lang="en-US" sz="2800" b="1" dirty="0">
                <a:solidFill>
                  <a:schemeClr val="tx1"/>
                </a:solidFill>
              </a:rPr>
              <a:t>immunoglobulin </a:t>
            </a:r>
            <a:r>
              <a:rPr lang="en-US" sz="2800" b="1" dirty="0"/>
              <a:t>or </a:t>
            </a:r>
            <a:r>
              <a:rPr lang="en-US" sz="2800" b="1" dirty="0" smtClean="0"/>
              <a:t>immunosuppressive drugs </a:t>
            </a:r>
            <a:r>
              <a:rPr lang="en-US" sz="2800" b="1" dirty="0"/>
              <a:t>is </a:t>
            </a:r>
            <a:r>
              <a:rPr lang="en-US" sz="2800" b="1" dirty="0">
                <a:solidFill>
                  <a:srgbClr val="FF0000"/>
                </a:solidFill>
              </a:rPr>
              <a:t>controversial</a:t>
            </a:r>
            <a:r>
              <a:rPr lang="en-US" sz="28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35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52" y="1298713"/>
            <a:ext cx="9967360" cy="555928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diabetic </a:t>
            </a:r>
            <a:r>
              <a:rPr lang="en-US" sz="2400" b="1" dirty="0" err="1"/>
              <a:t>amyotrophy</a:t>
            </a:r>
            <a:r>
              <a:rPr lang="en-US" sz="2400" b="1" dirty="0"/>
              <a:t> because of the </a:t>
            </a:r>
            <a:r>
              <a:rPr lang="en-US" sz="2400" b="1" dirty="0">
                <a:solidFill>
                  <a:srgbClr val="FF0000"/>
                </a:solidFill>
              </a:rPr>
              <a:t>muscle atrophy </a:t>
            </a:r>
            <a:r>
              <a:rPr lang="en-US" sz="2400" b="1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thighs</a:t>
            </a:r>
            <a:r>
              <a:rPr lang="en-US" sz="2400" b="1" dirty="0"/>
              <a:t>. But this term </a:t>
            </a:r>
            <a:r>
              <a:rPr lang="en-US" sz="2400" b="1" dirty="0" smtClean="0"/>
              <a:t>can falsely </a:t>
            </a:r>
            <a:r>
              <a:rPr lang="en-US" sz="2400" b="1" dirty="0"/>
              <a:t>imply that the primary lesion is on the muscle and therefore we use the </a:t>
            </a:r>
            <a:r>
              <a:rPr lang="en-US" sz="2400" b="1" dirty="0" smtClean="0"/>
              <a:t>term </a:t>
            </a:r>
            <a:r>
              <a:rPr lang="en-US" sz="2400" b="1" dirty="0" smtClean="0">
                <a:solidFill>
                  <a:srgbClr val="FF0000"/>
                </a:solidFill>
              </a:rPr>
              <a:t>DLSRP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8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974" y="1417983"/>
            <a:ext cx="10139638" cy="52346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DLSRP</a:t>
            </a:r>
            <a:r>
              <a:rPr lang="en-US" sz="2400" b="1" dirty="0"/>
              <a:t> syndrome affects an </a:t>
            </a:r>
            <a:r>
              <a:rPr lang="en-US" sz="2400" b="1" dirty="0">
                <a:solidFill>
                  <a:srgbClr val="FF0000"/>
                </a:solidFill>
              </a:rPr>
              <a:t>older</a:t>
            </a:r>
            <a:r>
              <a:rPr lang="en-US" sz="2400" b="1" dirty="0"/>
              <a:t> group of diabetic individuals, more frequently </a:t>
            </a:r>
            <a:r>
              <a:rPr lang="en-US" sz="2400" b="1" dirty="0" smtClean="0">
                <a:solidFill>
                  <a:srgbClr val="FF0000"/>
                </a:solidFill>
              </a:rPr>
              <a:t>men</a:t>
            </a:r>
            <a:r>
              <a:rPr lang="en-US" sz="2400" b="1" dirty="0" smtClean="0"/>
              <a:t>, usually </a:t>
            </a:r>
            <a:r>
              <a:rPr lang="en-US" sz="2400" b="1" dirty="0"/>
              <a:t>older than </a:t>
            </a:r>
            <a:r>
              <a:rPr lang="en-US" sz="2400" b="1" dirty="0">
                <a:solidFill>
                  <a:srgbClr val="FF0000"/>
                </a:solidFill>
              </a:rPr>
              <a:t>50</a:t>
            </a:r>
            <a:r>
              <a:rPr lang="en-US" sz="2400" b="1" dirty="0"/>
              <a:t>, but </a:t>
            </a:r>
            <a:r>
              <a:rPr lang="en-US" sz="2400" b="1" dirty="0">
                <a:solidFill>
                  <a:srgbClr val="FF0000"/>
                </a:solidFill>
              </a:rPr>
              <a:t>occasionally</a:t>
            </a:r>
            <a:r>
              <a:rPr lang="en-US" sz="2400" b="1" dirty="0"/>
              <a:t> we have seen the syndrome in </a:t>
            </a:r>
            <a:r>
              <a:rPr lang="en-US" sz="2400" b="1" dirty="0" smtClean="0">
                <a:solidFill>
                  <a:srgbClr val="FF0000"/>
                </a:solidFill>
              </a:rPr>
              <a:t>middle-aged</a:t>
            </a:r>
            <a:r>
              <a:rPr lang="en-US" sz="2400" b="1" dirty="0" smtClean="0"/>
              <a:t> diabetic </a:t>
            </a:r>
            <a:r>
              <a:rPr lang="en-US" sz="2400" b="1" dirty="0"/>
              <a:t>individuals. Most patients have </a:t>
            </a:r>
            <a:r>
              <a:rPr lang="en-US" sz="2400" b="1" dirty="0">
                <a:solidFill>
                  <a:srgbClr val="FF0000"/>
                </a:solidFill>
              </a:rPr>
              <a:t>type 2</a:t>
            </a:r>
            <a:r>
              <a:rPr lang="en-US" sz="2400" b="1" dirty="0"/>
              <a:t> diabetes mellitus; however, this </a:t>
            </a:r>
            <a:r>
              <a:rPr lang="en-US" sz="2400" b="1" dirty="0" smtClean="0">
                <a:solidFill>
                  <a:srgbClr val="FF0000"/>
                </a:solidFill>
              </a:rPr>
              <a:t>can</a:t>
            </a:r>
            <a:r>
              <a:rPr lang="en-US" sz="2400" b="1" dirty="0" smtClean="0"/>
              <a:t> occur </a:t>
            </a:r>
            <a:r>
              <a:rPr lang="en-US" sz="2400" b="1" dirty="0"/>
              <a:t>even in individuals with </a:t>
            </a:r>
            <a:r>
              <a:rPr lang="en-US" sz="2400" b="1" dirty="0">
                <a:solidFill>
                  <a:srgbClr val="FF0000"/>
                </a:solidFill>
              </a:rPr>
              <a:t>type 1 </a:t>
            </a:r>
            <a:r>
              <a:rPr lang="en-US" sz="2400" b="1" dirty="0"/>
              <a:t>diabetes.</a:t>
            </a:r>
          </a:p>
        </p:txBody>
      </p:sp>
    </p:spTree>
    <p:extLst>
      <p:ext uri="{BB962C8B-B14F-4D97-AF65-F5344CB8AC3E}">
        <p14:creationId xmlns:p14="http://schemas.microsoft.com/office/powerpoint/2010/main" val="24844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42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54157"/>
            <a:ext cx="8915400" cy="49570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development of this neuropathy is often </a:t>
            </a:r>
            <a:r>
              <a:rPr lang="en-US" sz="2800" b="1" dirty="0">
                <a:solidFill>
                  <a:srgbClr val="FF0000"/>
                </a:solidFill>
              </a:rPr>
              <a:t>unrelated</a:t>
            </a:r>
            <a:r>
              <a:rPr lang="en-US" sz="2800" b="1" dirty="0"/>
              <a:t> to </a:t>
            </a:r>
            <a:r>
              <a:rPr lang="en-US" sz="2800" b="1" dirty="0" smtClean="0">
                <a:solidFill>
                  <a:srgbClr val="FF0000"/>
                </a:solidFill>
              </a:rPr>
              <a:t>glucose control </a:t>
            </a:r>
            <a:r>
              <a:rPr lang="en-US" sz="2800" b="1" dirty="0"/>
              <a:t>or the </a:t>
            </a:r>
            <a:r>
              <a:rPr lang="en-US" sz="2800" b="1" dirty="0">
                <a:solidFill>
                  <a:srgbClr val="FF0000"/>
                </a:solidFill>
              </a:rPr>
              <a:t>duration</a:t>
            </a:r>
            <a:r>
              <a:rPr lang="en-US" sz="2800" b="1" dirty="0"/>
              <a:t> of glucose intolerance</a:t>
            </a:r>
            <a:r>
              <a:rPr lang="en-US" sz="28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/>
              <a:t> </a:t>
            </a:r>
            <a:r>
              <a:rPr lang="en-US" sz="2800" b="1" dirty="0"/>
              <a:t>DLSRP can be the presenting </a:t>
            </a:r>
            <a:r>
              <a:rPr lang="en-US" sz="2800" b="1" dirty="0" smtClean="0"/>
              <a:t>manifestation leading </a:t>
            </a:r>
            <a:r>
              <a:rPr lang="en-US" sz="2800" b="1" dirty="0"/>
              <a:t>to the </a:t>
            </a:r>
            <a:r>
              <a:rPr lang="en-US" sz="2800" b="1" dirty="0">
                <a:solidFill>
                  <a:srgbClr val="FF0000"/>
                </a:solidFill>
              </a:rPr>
              <a:t>initial diagnosis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rgbClr val="FF0000"/>
                </a:solidFill>
              </a:rPr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4039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3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35" y="1298713"/>
            <a:ext cx="10073377" cy="510208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This neuropathy begins with </a:t>
            </a:r>
            <a:r>
              <a:rPr lang="en-US" sz="2400" b="1" dirty="0">
                <a:solidFill>
                  <a:srgbClr val="FF0000"/>
                </a:solidFill>
              </a:rPr>
              <a:t>severe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unilateral </a:t>
            </a:r>
            <a:r>
              <a:rPr lang="en-US" sz="2400" b="1" dirty="0">
                <a:solidFill>
                  <a:srgbClr val="00B0F0"/>
                </a:solidFill>
              </a:rPr>
              <a:t>pain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back,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hip</a:t>
            </a:r>
            <a:r>
              <a:rPr lang="en-US" sz="2400" b="1" dirty="0"/>
              <a:t>, or </a:t>
            </a:r>
            <a:r>
              <a:rPr lang="en-US" sz="2400" b="1" dirty="0">
                <a:solidFill>
                  <a:srgbClr val="FF0000"/>
                </a:solidFill>
              </a:rPr>
              <a:t>thigh</a:t>
            </a:r>
            <a:r>
              <a:rPr lang="en-US" sz="2400" b="1" dirty="0"/>
              <a:t>, </a:t>
            </a:r>
            <a:r>
              <a:rPr lang="en-US" sz="2400" b="1" dirty="0" smtClean="0"/>
              <a:t>which subsequently </a:t>
            </a:r>
            <a:r>
              <a:rPr lang="en-US" sz="2400" b="1" dirty="0">
                <a:solidFill>
                  <a:schemeClr val="tx1"/>
                </a:solidFill>
              </a:rPr>
              <a:t>spreads</a:t>
            </a:r>
            <a:r>
              <a:rPr lang="en-US" sz="2400" b="1" dirty="0"/>
              <a:t> to the </a:t>
            </a:r>
            <a:r>
              <a:rPr lang="en-US" sz="2400" b="1" dirty="0">
                <a:solidFill>
                  <a:srgbClr val="FF0000"/>
                </a:solidFill>
              </a:rPr>
              <a:t>other side </a:t>
            </a:r>
            <a:r>
              <a:rPr lang="en-US" sz="2400" b="1" dirty="0"/>
              <a:t>within </a:t>
            </a:r>
            <a:r>
              <a:rPr lang="en-US" sz="2400" b="1" dirty="0">
                <a:solidFill>
                  <a:srgbClr val="FF0000"/>
                </a:solidFill>
              </a:rPr>
              <a:t>weeks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to months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Patients </a:t>
            </a:r>
            <a:r>
              <a:rPr lang="en-US" sz="2400" b="1" dirty="0" smtClean="0"/>
              <a:t>are frequently </a:t>
            </a:r>
            <a:r>
              <a:rPr lang="en-US" sz="2400" b="1" dirty="0">
                <a:solidFill>
                  <a:srgbClr val="FF0000"/>
                </a:solidFill>
              </a:rPr>
              <a:t>misdiagnosed</a:t>
            </a:r>
            <a:r>
              <a:rPr lang="en-US" sz="2400" b="1" dirty="0"/>
              <a:t> as having a compressive lumbosacral </a:t>
            </a:r>
            <a:r>
              <a:rPr lang="en-US" sz="2400" b="1" dirty="0">
                <a:solidFill>
                  <a:srgbClr val="FF0000"/>
                </a:solidFill>
              </a:rPr>
              <a:t>radiculopathy</a:t>
            </a:r>
            <a:r>
              <a:rPr lang="en-US" sz="2400" b="1" dirty="0"/>
              <a:t>. </a:t>
            </a:r>
            <a:r>
              <a:rPr lang="en-US" sz="2400" b="1" dirty="0" smtClean="0"/>
              <a:t>Some patients </a:t>
            </a:r>
            <a:r>
              <a:rPr lang="en-US" sz="2400" b="1" dirty="0"/>
              <a:t>undergo </a:t>
            </a:r>
            <a:r>
              <a:rPr lang="en-US" sz="2400" b="1" dirty="0">
                <a:solidFill>
                  <a:srgbClr val="FF0000"/>
                </a:solidFill>
              </a:rPr>
              <a:t>unnecessary l</a:t>
            </a:r>
            <a:r>
              <a:rPr lang="en-US" sz="2400" b="1" dirty="0"/>
              <a:t>umbar </a:t>
            </a:r>
            <a:r>
              <a:rPr lang="en-US" sz="2400" b="1" dirty="0">
                <a:solidFill>
                  <a:srgbClr val="FF0000"/>
                </a:solidFill>
              </a:rPr>
              <a:t>surgery</a:t>
            </a:r>
            <a:r>
              <a:rPr lang="en-US" sz="2400" b="1" dirty="0"/>
              <a:t> despite minor changes on </a:t>
            </a:r>
            <a:r>
              <a:rPr lang="en-US" sz="2400" b="1" dirty="0" smtClean="0"/>
              <a:t>lumbar magnetic </a:t>
            </a:r>
            <a:r>
              <a:rPr lang="en-US" sz="2400" b="1" dirty="0"/>
              <a:t>resonance imaging (</a:t>
            </a:r>
            <a:r>
              <a:rPr lang="en-US" sz="2000" b="1" dirty="0">
                <a:solidFill>
                  <a:srgbClr val="FF0000"/>
                </a:solidFill>
              </a:rPr>
              <a:t>MRI</a:t>
            </a:r>
            <a:r>
              <a:rPr lang="en-US" sz="2400" b="1" dirty="0"/>
              <a:t>) scan</a:t>
            </a:r>
          </a:p>
        </p:txBody>
      </p:sp>
    </p:spTree>
    <p:extLst>
      <p:ext uri="{BB962C8B-B14F-4D97-AF65-F5344CB8AC3E}">
        <p14:creationId xmlns:p14="http://schemas.microsoft.com/office/powerpoint/2010/main" val="1549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Diabetic Neuropathy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3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91" y="1364975"/>
            <a:ext cx="10643221" cy="54930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Given the associated </a:t>
            </a:r>
            <a:r>
              <a:rPr lang="en-US" sz="2000" b="1" dirty="0">
                <a:solidFill>
                  <a:srgbClr val="FF0000"/>
                </a:solidFill>
              </a:rPr>
              <a:t>weight loss</a:t>
            </a:r>
            <a:r>
              <a:rPr lang="en-US" sz="2000" b="1" dirty="0"/>
              <a:t>, </a:t>
            </a:r>
            <a:r>
              <a:rPr lang="en-US" sz="2000" b="1" dirty="0" smtClean="0"/>
              <a:t>patients are </a:t>
            </a:r>
            <a:r>
              <a:rPr lang="en-US" sz="2000" b="1" dirty="0"/>
              <a:t>often </a:t>
            </a:r>
            <a:r>
              <a:rPr lang="en-US" sz="2000" b="1" dirty="0">
                <a:solidFill>
                  <a:srgbClr val="FF0000"/>
                </a:solidFill>
              </a:rPr>
              <a:t>suspected</a:t>
            </a:r>
            <a:r>
              <a:rPr lang="en-US" sz="2000" b="1" dirty="0"/>
              <a:t> to have a </a:t>
            </a:r>
            <a:r>
              <a:rPr lang="en-US" sz="2000" b="1" dirty="0">
                <a:solidFill>
                  <a:srgbClr val="FF0000"/>
                </a:solidFill>
              </a:rPr>
              <a:t>pelvic tumor</a:t>
            </a:r>
            <a:r>
              <a:rPr lang="en-US" sz="2000" b="1" dirty="0"/>
              <a:t>. Within </a:t>
            </a:r>
            <a:r>
              <a:rPr lang="en-US" sz="2000" b="1" dirty="0">
                <a:solidFill>
                  <a:srgbClr val="FF0000"/>
                </a:solidFill>
              </a:rPr>
              <a:t>days </a:t>
            </a:r>
            <a:r>
              <a:rPr lang="en-US" sz="2000" b="1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weeks</a:t>
            </a:r>
            <a:r>
              <a:rPr lang="en-US" sz="2000" b="1" dirty="0"/>
              <a:t> of the pain </a:t>
            </a:r>
            <a:r>
              <a:rPr lang="en-US" sz="2000" b="1" dirty="0" smtClean="0"/>
              <a:t>onset, patients </a:t>
            </a:r>
            <a:r>
              <a:rPr lang="en-US" sz="2000" b="1" dirty="0"/>
              <a:t>develop </a:t>
            </a:r>
            <a:r>
              <a:rPr lang="en-US" sz="2000" b="1" dirty="0">
                <a:solidFill>
                  <a:srgbClr val="FF0000"/>
                </a:solidFill>
              </a:rPr>
              <a:t>weakness</a:t>
            </a:r>
            <a:r>
              <a:rPr lang="en-US" sz="2000" b="1" dirty="0"/>
              <a:t> in typically </a:t>
            </a:r>
            <a:r>
              <a:rPr lang="en-US" sz="2000" b="1" dirty="0">
                <a:solidFill>
                  <a:srgbClr val="FF0000"/>
                </a:solidFill>
              </a:rPr>
              <a:t>proximal</a:t>
            </a:r>
            <a:r>
              <a:rPr lang="en-US" sz="2000" b="1" dirty="0"/>
              <a:t> and, to a </a:t>
            </a:r>
            <a:r>
              <a:rPr lang="en-US" sz="2000" b="1" dirty="0">
                <a:solidFill>
                  <a:srgbClr val="FF0000"/>
                </a:solidFill>
              </a:rPr>
              <a:t>lesser extent</a:t>
            </a:r>
            <a:r>
              <a:rPr lang="en-US" sz="2000" b="1" dirty="0"/>
              <a:t>, distal </a:t>
            </a:r>
            <a:r>
              <a:rPr lang="en-US" sz="2000" b="1" dirty="0" smtClean="0"/>
              <a:t>leg muscles. On </a:t>
            </a:r>
            <a:r>
              <a:rPr lang="en-US" sz="2000" b="1" dirty="0"/>
              <a:t>examination, there is weakness of </a:t>
            </a:r>
            <a:r>
              <a:rPr lang="en-US" sz="2000" b="1" dirty="0">
                <a:solidFill>
                  <a:srgbClr val="FF0000"/>
                </a:solidFill>
              </a:rPr>
              <a:t>hip flexors</a:t>
            </a:r>
            <a:r>
              <a:rPr lang="en-US" sz="2000" b="1" dirty="0"/>
              <a:t>, adductors and </a:t>
            </a:r>
            <a:r>
              <a:rPr lang="en-US" sz="2000" b="1" dirty="0">
                <a:solidFill>
                  <a:srgbClr val="FF0000"/>
                </a:solidFill>
              </a:rPr>
              <a:t>extensors</a:t>
            </a:r>
            <a:r>
              <a:rPr lang="en-US" sz="2000" b="1" dirty="0"/>
              <a:t>, </a:t>
            </a:r>
            <a:r>
              <a:rPr lang="en-US" sz="2000" b="1" dirty="0" smtClean="0"/>
              <a:t>knee flexors </a:t>
            </a:r>
            <a:r>
              <a:rPr lang="en-US" sz="2000" b="1" dirty="0"/>
              <a:t>and extensors, and ankle </a:t>
            </a:r>
            <a:r>
              <a:rPr lang="en-US" sz="2000" b="1" dirty="0" err="1" smtClean="0">
                <a:solidFill>
                  <a:srgbClr val="FF0000"/>
                </a:solidFill>
              </a:rPr>
              <a:t>dorsi</a:t>
            </a:r>
            <a:r>
              <a:rPr lang="en-US" sz="2000" b="1" dirty="0" smtClean="0">
                <a:solidFill>
                  <a:srgbClr val="FF0000"/>
                </a:solidFill>
              </a:rPr>
              <a:t> flexors </a:t>
            </a:r>
            <a:r>
              <a:rPr lang="en-US" sz="2000" b="1" dirty="0"/>
              <a:t>and plantar flexors of varying </a:t>
            </a:r>
            <a:r>
              <a:rPr lang="en-US" sz="2000" b="1" dirty="0" smtClean="0"/>
              <a:t>degree. </a:t>
            </a:r>
            <a:r>
              <a:rPr lang="en-US" sz="2000" b="1" dirty="0" smtClean="0">
                <a:solidFill>
                  <a:srgbClr val="FF0000"/>
                </a:solidFill>
              </a:rPr>
              <a:t>Profound </a:t>
            </a:r>
            <a:r>
              <a:rPr lang="en-US" sz="2000" b="1" dirty="0">
                <a:solidFill>
                  <a:srgbClr val="FF0000"/>
                </a:solidFill>
              </a:rPr>
              <a:t>atrophy </a:t>
            </a:r>
            <a:r>
              <a:rPr lang="en-US" sz="2000" b="1" dirty="0"/>
              <a:t>of the </a:t>
            </a:r>
            <a:r>
              <a:rPr lang="en-US" sz="2000" b="1" dirty="0">
                <a:solidFill>
                  <a:srgbClr val="FF0000"/>
                </a:solidFill>
              </a:rPr>
              <a:t>thigh </a:t>
            </a:r>
            <a:r>
              <a:rPr lang="en-US" sz="2000" b="1" dirty="0"/>
              <a:t>and at times distal lower extremity muscles develops.</a:t>
            </a:r>
          </a:p>
        </p:txBody>
      </p:sp>
    </p:spTree>
    <p:extLst>
      <p:ext uri="{BB962C8B-B14F-4D97-AF65-F5344CB8AC3E}">
        <p14:creationId xmlns:p14="http://schemas.microsoft.com/office/powerpoint/2010/main" val="42086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882" y="398823"/>
            <a:ext cx="8911687" cy="29029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30" y="1113183"/>
            <a:ext cx="10099882" cy="539363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On examination, there is </a:t>
            </a:r>
            <a:r>
              <a:rPr lang="en-US" sz="2400" b="1" dirty="0">
                <a:solidFill>
                  <a:srgbClr val="FF0000"/>
                </a:solidFill>
              </a:rPr>
              <a:t>weakness</a:t>
            </a:r>
            <a:r>
              <a:rPr lang="en-US" sz="2400" b="1" dirty="0"/>
              <a:t> of hip </a:t>
            </a:r>
            <a:r>
              <a:rPr lang="en-US" sz="2400" b="1" dirty="0">
                <a:solidFill>
                  <a:srgbClr val="FF0000"/>
                </a:solidFill>
              </a:rPr>
              <a:t>flexors</a:t>
            </a:r>
            <a:r>
              <a:rPr lang="en-US" sz="2400" b="1" dirty="0"/>
              <a:t>, adductors and </a:t>
            </a:r>
            <a:r>
              <a:rPr lang="en-US" sz="2400" b="1" dirty="0">
                <a:solidFill>
                  <a:srgbClr val="FF0000"/>
                </a:solidFill>
              </a:rPr>
              <a:t>extensors</a:t>
            </a:r>
            <a:r>
              <a:rPr lang="en-US" sz="2400" b="1" dirty="0"/>
              <a:t>, </a:t>
            </a:r>
            <a:r>
              <a:rPr lang="en-US" sz="2400" b="1" dirty="0" smtClean="0"/>
              <a:t>knee flexors </a:t>
            </a:r>
            <a:r>
              <a:rPr lang="en-US" sz="2400" b="1" dirty="0"/>
              <a:t>and extensors, and ankle </a:t>
            </a:r>
            <a:r>
              <a:rPr lang="en-US" sz="2400" b="1" dirty="0" err="1"/>
              <a:t>dorsiflexors</a:t>
            </a:r>
            <a:r>
              <a:rPr lang="en-US" sz="2400" b="1" dirty="0"/>
              <a:t> and plantar flexors of varying </a:t>
            </a:r>
            <a:r>
              <a:rPr lang="en-US" sz="2400" b="1" dirty="0" smtClean="0"/>
              <a:t>degree. Profound </a:t>
            </a:r>
            <a:r>
              <a:rPr lang="en-US" sz="2400" b="1" dirty="0">
                <a:solidFill>
                  <a:srgbClr val="FF0000"/>
                </a:solidFill>
              </a:rPr>
              <a:t>atrophy</a:t>
            </a:r>
            <a:r>
              <a:rPr lang="en-US" sz="2400" b="1" dirty="0"/>
              <a:t> of the thigh and at times distal lower extremity muscles </a:t>
            </a:r>
            <a:r>
              <a:rPr lang="en-US" sz="2400" b="1" dirty="0" smtClean="0"/>
              <a:t>develops. Weakness </a:t>
            </a:r>
            <a:r>
              <a:rPr lang="en-US" sz="2400" b="1" dirty="0"/>
              <a:t>usually encompasses </a:t>
            </a:r>
            <a:r>
              <a:rPr lang="en-US" sz="2400" b="1" dirty="0">
                <a:solidFill>
                  <a:srgbClr val="FF0000"/>
                </a:solidFill>
              </a:rPr>
              <a:t>multiple root </a:t>
            </a:r>
            <a:r>
              <a:rPr lang="en-US" sz="2400" b="1" dirty="0"/>
              <a:t>or plexus levels and is rarely </a:t>
            </a:r>
            <a:r>
              <a:rPr lang="en-US" sz="2400" b="1" dirty="0" smtClean="0"/>
              <a:t>isolated to </a:t>
            </a:r>
            <a:r>
              <a:rPr lang="en-US" sz="2400" b="1" dirty="0"/>
              <a:t>an individual root or peripheral nerve.</a:t>
            </a:r>
          </a:p>
        </p:txBody>
      </p:sp>
    </p:spTree>
    <p:extLst>
      <p:ext uri="{BB962C8B-B14F-4D97-AF65-F5344CB8AC3E}">
        <p14:creationId xmlns:p14="http://schemas.microsoft.com/office/powerpoint/2010/main" val="10532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35" y="1364974"/>
            <a:ext cx="10073377" cy="515584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Thus, in cases in which </a:t>
            </a:r>
            <a:r>
              <a:rPr lang="en-US" sz="2400" b="1" dirty="0">
                <a:solidFill>
                  <a:srgbClr val="FF0000"/>
                </a:solidFill>
              </a:rPr>
              <a:t>knee extension </a:t>
            </a:r>
            <a:r>
              <a:rPr lang="en-US" sz="2400" b="1" dirty="0" smtClean="0"/>
              <a:t>weakness is </a:t>
            </a:r>
            <a:r>
              <a:rPr lang="en-US" sz="2400" b="1" dirty="0"/>
              <a:t>prominent and the possibility of a diabetic “</a:t>
            </a:r>
            <a:r>
              <a:rPr lang="en-US" sz="2400" b="1" dirty="0">
                <a:solidFill>
                  <a:srgbClr val="FF0000"/>
                </a:solidFill>
              </a:rPr>
              <a:t>femoral neuropathy</a:t>
            </a:r>
            <a:r>
              <a:rPr lang="en-US" sz="2400" b="1" dirty="0"/>
              <a:t>” is </a:t>
            </a:r>
            <a:r>
              <a:rPr lang="en-US" sz="2400" b="1" dirty="0" smtClean="0"/>
              <a:t>considered, if </a:t>
            </a:r>
            <a:r>
              <a:rPr lang="en-US" sz="2400" b="1" dirty="0"/>
              <a:t>one looks closely at other </a:t>
            </a:r>
            <a:r>
              <a:rPr lang="en-US" sz="2400" b="1" dirty="0">
                <a:solidFill>
                  <a:srgbClr val="FF0000"/>
                </a:solidFill>
              </a:rPr>
              <a:t>L2–L4</a:t>
            </a:r>
            <a:r>
              <a:rPr lang="en-US" sz="2400" b="1" dirty="0"/>
              <a:t> muscles either on the neurologic examination </a:t>
            </a:r>
            <a:r>
              <a:rPr lang="en-US" sz="2400" b="1" dirty="0" smtClean="0"/>
              <a:t>or with </a:t>
            </a:r>
            <a:r>
              <a:rPr lang="en-US" sz="2400" b="1" dirty="0"/>
              <a:t>needle electromyography (</a:t>
            </a:r>
            <a:r>
              <a:rPr lang="en-US" sz="2400" b="1" dirty="0">
                <a:solidFill>
                  <a:srgbClr val="FF0000"/>
                </a:solidFill>
              </a:rPr>
              <a:t>EMG</a:t>
            </a:r>
            <a:r>
              <a:rPr lang="en-US" sz="2400" b="1" dirty="0"/>
              <a:t>), the disease process can usually be found </a:t>
            </a:r>
            <a:r>
              <a:rPr lang="en-US" sz="2400" b="1" dirty="0" smtClean="0"/>
              <a:t>in these </a:t>
            </a:r>
            <a:r>
              <a:rPr lang="en-US" sz="2400" b="1" dirty="0"/>
              <a:t>adjacent areas.</a:t>
            </a:r>
          </a:p>
        </p:txBody>
      </p:sp>
    </p:spTree>
    <p:extLst>
      <p:ext uri="{BB962C8B-B14F-4D97-AF65-F5344CB8AC3E}">
        <p14:creationId xmlns:p14="http://schemas.microsoft.com/office/powerpoint/2010/main" val="620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39" y="1060175"/>
            <a:ext cx="10046873" cy="56851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Similarly, if there is a </a:t>
            </a:r>
            <a:r>
              <a:rPr lang="en-US" sz="2000" b="1" dirty="0">
                <a:solidFill>
                  <a:srgbClr val="FF0000"/>
                </a:solidFill>
              </a:rPr>
              <a:t>significant foot drop</a:t>
            </a:r>
            <a:r>
              <a:rPr lang="en-US" sz="2000" b="1" dirty="0"/>
              <a:t>, there is also </a:t>
            </a:r>
            <a:r>
              <a:rPr lang="en-US" sz="2000" b="1" dirty="0" smtClean="0"/>
              <a:t>usually evidence </a:t>
            </a:r>
            <a:r>
              <a:rPr lang="en-US" sz="2000" b="1" dirty="0"/>
              <a:t>of involvement in </a:t>
            </a:r>
            <a:r>
              <a:rPr lang="en-US" sz="2000" b="1" dirty="0" err="1">
                <a:solidFill>
                  <a:srgbClr val="FF0000"/>
                </a:solidFill>
              </a:rPr>
              <a:t>tibial</a:t>
            </a:r>
            <a:r>
              <a:rPr lang="en-US" sz="2000" b="1" dirty="0"/>
              <a:t> or other </a:t>
            </a:r>
            <a:r>
              <a:rPr lang="en-US" sz="2000" b="1" dirty="0">
                <a:solidFill>
                  <a:srgbClr val="FF0000"/>
                </a:solidFill>
              </a:rPr>
              <a:t>L5 innervated muscles</a:t>
            </a:r>
            <a:r>
              <a:rPr lang="en-US" sz="2000" b="1" dirty="0"/>
              <a:t>, and the process </a:t>
            </a:r>
            <a:r>
              <a:rPr lang="en-US" sz="2000" b="1" dirty="0" smtClean="0"/>
              <a:t>is actually to </a:t>
            </a:r>
            <a:r>
              <a:rPr lang="en-US" sz="2000" b="1" dirty="0"/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peroneal</a:t>
            </a:r>
            <a:r>
              <a:rPr lang="en-US" sz="2000" b="1" dirty="0">
                <a:solidFill>
                  <a:srgbClr val="FF0000"/>
                </a:solidFill>
              </a:rPr>
              <a:t> nerve</a:t>
            </a:r>
            <a:r>
              <a:rPr lang="en-US" sz="2000" b="1" dirty="0"/>
              <a:t>. There is usually distal sensory loss, </a:t>
            </a:r>
            <a:r>
              <a:rPr lang="en-US" sz="2000" b="1" dirty="0" smtClean="0"/>
              <a:t>but this </a:t>
            </a:r>
            <a:r>
              <a:rPr lang="en-US" sz="2000" b="1" dirty="0"/>
              <a:t>is often indistinguishable from the sensory abnormalities of distal symmetric </a:t>
            </a:r>
            <a:r>
              <a:rPr lang="en-US" sz="2000" b="1" dirty="0" smtClean="0"/>
              <a:t>polyneuropathy (DSPN</a:t>
            </a:r>
            <a:r>
              <a:rPr lang="en-US" sz="2000" b="1" dirty="0"/>
              <a:t>), which often is present before the development of the </a:t>
            </a:r>
            <a:r>
              <a:rPr lang="en-US" sz="2000" b="1" dirty="0" err="1" smtClean="0"/>
              <a:t>radiculoplexopathy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Loss</a:t>
            </a:r>
            <a:r>
              <a:rPr lang="en-US" sz="2000" b="1" dirty="0" smtClean="0"/>
              <a:t> </a:t>
            </a:r>
            <a:r>
              <a:rPr lang="en-US" sz="2000" b="1" dirty="0"/>
              <a:t>of knee and ankle </a:t>
            </a:r>
            <a:r>
              <a:rPr lang="en-US" sz="2000" b="1" dirty="0">
                <a:solidFill>
                  <a:srgbClr val="FF0000"/>
                </a:solidFill>
              </a:rPr>
              <a:t>reflexes </a:t>
            </a:r>
            <a:r>
              <a:rPr lang="en-US" sz="2000" b="1" dirty="0"/>
              <a:t>is </a:t>
            </a:r>
            <a:r>
              <a:rPr lang="en-US" sz="2000" b="1" dirty="0" smtClean="0">
                <a:solidFill>
                  <a:srgbClr val="FF0000"/>
                </a:solidFill>
              </a:rPr>
              <a:t>common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53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72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7" y="1046921"/>
            <a:ext cx="9755325" cy="53936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Although the condition usually </a:t>
            </a:r>
            <a:r>
              <a:rPr lang="en-US" sz="2000" b="1" dirty="0" smtClean="0">
                <a:solidFill>
                  <a:srgbClr val="FF0000"/>
                </a:solidFill>
              </a:rPr>
              <a:t>begins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 one leg</a:t>
            </a:r>
            <a:r>
              <a:rPr lang="en-US" sz="2000" b="1" dirty="0" smtClean="0"/>
              <a:t>, spread to the </a:t>
            </a:r>
            <a:r>
              <a:rPr lang="en-US" sz="2000" b="1" dirty="0" smtClean="0">
                <a:solidFill>
                  <a:srgbClr val="FF0000"/>
                </a:solidFill>
              </a:rPr>
              <a:t>other leg </a:t>
            </a:r>
            <a:r>
              <a:rPr lang="en-US" sz="2000" b="1" dirty="0" smtClean="0"/>
              <a:t>within </a:t>
            </a:r>
            <a:r>
              <a:rPr lang="en-US" sz="2000" b="1" dirty="0" smtClean="0">
                <a:solidFill>
                  <a:srgbClr val="FF0000"/>
                </a:solidFill>
              </a:rPr>
              <a:t>weeks</a:t>
            </a:r>
            <a:r>
              <a:rPr lang="en-US" sz="2000" b="1" dirty="0" smtClean="0"/>
              <a:t> or </a:t>
            </a:r>
            <a:r>
              <a:rPr lang="en-US" sz="2000" b="1" dirty="0" smtClean="0">
                <a:solidFill>
                  <a:srgbClr val="FF0000"/>
                </a:solidFill>
              </a:rPr>
              <a:t>months</a:t>
            </a:r>
            <a:r>
              <a:rPr lang="en-US" sz="2000" b="1" dirty="0" smtClean="0"/>
              <a:t> is rather frequent. The disorder </a:t>
            </a:r>
            <a:r>
              <a:rPr lang="en-US" sz="2000" b="1" dirty="0" smtClean="0">
                <a:solidFill>
                  <a:srgbClr val="FF0000"/>
                </a:solidFill>
              </a:rPr>
              <a:t>worsens</a:t>
            </a:r>
            <a:r>
              <a:rPr lang="en-US" sz="2000" b="1" dirty="0" smtClean="0"/>
              <a:t> in a </a:t>
            </a:r>
            <a:r>
              <a:rPr lang="en-US" sz="2000" b="1" dirty="0" smtClean="0">
                <a:solidFill>
                  <a:srgbClr val="FF0000"/>
                </a:solidFill>
              </a:rPr>
              <a:t>gradually</a:t>
            </a:r>
            <a:r>
              <a:rPr lang="en-US" sz="2000" b="1" dirty="0" smtClean="0"/>
              <a:t> progressive or </a:t>
            </a:r>
            <a:r>
              <a:rPr lang="en-US" sz="2000" b="1" dirty="0" smtClean="0">
                <a:solidFill>
                  <a:srgbClr val="FF0000"/>
                </a:solidFill>
              </a:rPr>
              <a:t>stepwise</a:t>
            </a:r>
            <a:r>
              <a:rPr lang="en-US" sz="2000" b="1" dirty="0" smtClean="0"/>
              <a:t> manner. Cases have been documented in which there is worsening for </a:t>
            </a:r>
            <a:r>
              <a:rPr lang="en-US" sz="2000" b="1" dirty="0" smtClean="0">
                <a:solidFill>
                  <a:srgbClr val="FF0000"/>
                </a:solidFill>
              </a:rPr>
              <a:t>18</a:t>
            </a:r>
            <a:r>
              <a:rPr lang="en-US" sz="2000" b="1" dirty="0" smtClean="0"/>
              <a:t> months. Eventually, the process stabilizes and </a:t>
            </a:r>
            <a:r>
              <a:rPr lang="en-US" sz="2000" b="1" dirty="0" smtClean="0">
                <a:solidFill>
                  <a:srgbClr val="FF0000"/>
                </a:solidFill>
              </a:rPr>
              <a:t>gradually improves</a:t>
            </a:r>
            <a:r>
              <a:rPr lang="en-US" sz="2000" b="1" dirty="0" smtClean="0"/>
              <a:t>, although the recovery may take many months. In many cases, </a:t>
            </a:r>
            <a:r>
              <a:rPr lang="en-US" sz="2000" b="1" dirty="0" smtClean="0">
                <a:solidFill>
                  <a:srgbClr val="FF0000"/>
                </a:solidFill>
              </a:rPr>
              <a:t>some degree </a:t>
            </a:r>
            <a:r>
              <a:rPr lang="en-US" sz="2000" b="1" dirty="0" smtClean="0"/>
              <a:t>of permanent weakness may </a:t>
            </a:r>
            <a:r>
              <a:rPr lang="en-US" sz="2000" b="1" dirty="0" smtClean="0">
                <a:solidFill>
                  <a:srgbClr val="FF0000"/>
                </a:solidFill>
              </a:rPr>
              <a:t>persist.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07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922" y="1258957"/>
            <a:ext cx="10457690" cy="54466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about </a:t>
            </a:r>
            <a:r>
              <a:rPr lang="en-US" sz="2400" b="1" dirty="0">
                <a:solidFill>
                  <a:srgbClr val="FF0000"/>
                </a:solidFill>
              </a:rPr>
              <a:t>one-third</a:t>
            </a:r>
            <a:r>
              <a:rPr lang="en-US" sz="2400" b="1" dirty="0"/>
              <a:t> of the cases, </a:t>
            </a:r>
            <a:r>
              <a:rPr lang="en-US" sz="2400" b="1" dirty="0">
                <a:solidFill>
                  <a:srgbClr val="FF0000"/>
                </a:solidFill>
              </a:rPr>
              <a:t>weakness</a:t>
            </a:r>
            <a:r>
              <a:rPr lang="en-US" sz="2400" b="1" dirty="0"/>
              <a:t> spreads to </a:t>
            </a:r>
            <a:r>
              <a:rPr lang="en-US" sz="2400" b="1" dirty="0">
                <a:solidFill>
                  <a:srgbClr val="FF0000"/>
                </a:solidFill>
              </a:rPr>
              <a:t>proximal arm </a:t>
            </a:r>
            <a:r>
              <a:rPr lang="en-US" sz="2400" b="1" dirty="0"/>
              <a:t>muscles and </a:t>
            </a:r>
            <a:r>
              <a:rPr lang="en-US" sz="2400" b="1" dirty="0" smtClean="0"/>
              <a:t>is attributed </a:t>
            </a:r>
            <a:r>
              <a:rPr lang="en-US" sz="2400" b="1" dirty="0"/>
              <a:t>to </a:t>
            </a:r>
            <a:r>
              <a:rPr lang="en-US" sz="2400" b="1" dirty="0" err="1" smtClean="0"/>
              <a:t>cervicobrachial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radiculoplexopathy</a:t>
            </a:r>
            <a:r>
              <a:rPr lang="en-US" sz="2400" b="1" dirty="0" smtClean="0"/>
              <a:t>. </a:t>
            </a:r>
            <a:r>
              <a:rPr lang="en-US" sz="2400" b="1" dirty="0"/>
              <a:t>Approximately </a:t>
            </a:r>
            <a:r>
              <a:rPr lang="en-US" sz="2400" b="1" dirty="0">
                <a:solidFill>
                  <a:srgbClr val="FF0000"/>
                </a:solidFill>
              </a:rPr>
              <a:t>12%</a:t>
            </a:r>
            <a:r>
              <a:rPr lang="en-US" sz="2400" b="1" dirty="0"/>
              <a:t> </a:t>
            </a:r>
            <a:r>
              <a:rPr lang="en-US" sz="2400" b="1" dirty="0" smtClean="0"/>
              <a:t>of patients </a:t>
            </a:r>
            <a:r>
              <a:rPr lang="en-US" sz="2400" b="1" dirty="0"/>
              <a:t>develop </a:t>
            </a:r>
            <a:r>
              <a:rPr lang="en-US" sz="2400" b="1" dirty="0">
                <a:solidFill>
                  <a:srgbClr val="FF0000"/>
                </a:solidFill>
              </a:rPr>
              <a:t>thoracic radiculopathy</a:t>
            </a:r>
            <a:r>
              <a:rPr lang="en-US" sz="2400" b="1" dirty="0"/>
              <a:t>, leading to radiating pain in the </a:t>
            </a:r>
            <a:r>
              <a:rPr lang="en-US" sz="2400" b="1" dirty="0">
                <a:solidFill>
                  <a:srgbClr val="FF0000"/>
                </a:solidFill>
              </a:rPr>
              <a:t>chest</a:t>
            </a:r>
            <a:r>
              <a:rPr lang="en-US" sz="2400" b="1" dirty="0"/>
              <a:t>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FF0000"/>
                </a:solidFill>
              </a:rPr>
              <a:t>abdomen</a:t>
            </a:r>
            <a:r>
              <a:rPr lang="en-US" sz="2400" b="1" dirty="0" smtClean="0"/>
              <a:t> </a:t>
            </a:r>
            <a:r>
              <a:rPr lang="en-US" sz="2400" b="1" dirty="0"/>
              <a:t>and i</a:t>
            </a:r>
            <a:r>
              <a:rPr lang="en-US" sz="2400" b="1" dirty="0">
                <a:solidFill>
                  <a:srgbClr val="FF0000"/>
                </a:solidFill>
              </a:rPr>
              <a:t>ntercostal </a:t>
            </a:r>
            <a:r>
              <a:rPr lang="en-US" sz="2400" b="1" dirty="0"/>
              <a:t>muscle weakness</a:t>
            </a:r>
            <a:r>
              <a:rPr lang="en-US" sz="2400" b="1" dirty="0" smtClean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Respiratory</a:t>
            </a:r>
            <a:r>
              <a:rPr lang="en-US" sz="2400" b="1" dirty="0"/>
              <a:t> weakness has </a:t>
            </a:r>
            <a:r>
              <a:rPr lang="en-US" sz="2400" b="1" dirty="0" smtClean="0"/>
              <a:t>also been </a:t>
            </a:r>
            <a:r>
              <a:rPr lang="en-US" sz="2400" b="1" dirty="0"/>
              <a:t>described with this neuropathy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47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workup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565" y="1126434"/>
            <a:ext cx="9583047" cy="57315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Electrophysiologically</a:t>
            </a:r>
            <a:r>
              <a:rPr lang="en-US" sz="2400" b="1" dirty="0"/>
              <a:t>, nerve conduction study findings may </a:t>
            </a:r>
            <a:r>
              <a:rPr lang="en-US" sz="2400" b="1" dirty="0">
                <a:solidFill>
                  <a:srgbClr val="FF0000"/>
                </a:solidFill>
              </a:rPr>
              <a:t>not differentiate </a:t>
            </a:r>
            <a:r>
              <a:rPr lang="en-US" sz="2400" b="1" dirty="0" smtClean="0"/>
              <a:t>DLSRP neuropathy </a:t>
            </a:r>
            <a:r>
              <a:rPr lang="en-US" sz="2400" b="1" dirty="0"/>
              <a:t>from DSPN, </a:t>
            </a:r>
            <a:r>
              <a:rPr lang="en-US" sz="2400" b="1" dirty="0">
                <a:solidFill>
                  <a:srgbClr val="FF0000"/>
                </a:solidFill>
              </a:rPr>
              <a:t>except</a:t>
            </a:r>
            <a:r>
              <a:rPr lang="en-US" sz="2400" b="1" dirty="0"/>
              <a:t> for an </a:t>
            </a:r>
            <a:r>
              <a:rPr lang="en-US" sz="2400" b="1" dirty="0">
                <a:solidFill>
                  <a:srgbClr val="FF0000"/>
                </a:solidFill>
              </a:rPr>
              <a:t>asymmetric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reduction</a:t>
            </a:r>
            <a:r>
              <a:rPr lang="en-US" sz="2400" b="1" dirty="0"/>
              <a:t> of the femoral </a:t>
            </a:r>
            <a:r>
              <a:rPr lang="en-US" sz="2400" b="1" dirty="0" smtClean="0"/>
              <a:t>compound muscle </a:t>
            </a:r>
            <a:r>
              <a:rPr lang="en-US" sz="2400" b="1" dirty="0"/>
              <a:t>action potential amplitudes in </a:t>
            </a:r>
            <a:r>
              <a:rPr lang="en-US" sz="2400" b="1" dirty="0">
                <a:solidFill>
                  <a:srgbClr val="FF0000"/>
                </a:solidFill>
              </a:rPr>
              <a:t>unilateral</a:t>
            </a:r>
            <a:r>
              <a:rPr lang="en-US" sz="2400" b="1" dirty="0"/>
              <a:t> cases. However, the </a:t>
            </a:r>
            <a:r>
              <a:rPr lang="en-US" sz="2400" b="1" dirty="0">
                <a:solidFill>
                  <a:srgbClr val="FF0000"/>
                </a:solidFill>
              </a:rPr>
              <a:t>needle </a:t>
            </a:r>
            <a:r>
              <a:rPr lang="en-US" sz="2400" b="1" dirty="0" smtClean="0">
                <a:solidFill>
                  <a:srgbClr val="FF0000"/>
                </a:solidFill>
              </a:rPr>
              <a:t>EMG</a:t>
            </a:r>
            <a:r>
              <a:rPr lang="en-US" sz="2400" b="1" dirty="0" smtClean="0"/>
              <a:t> reveals </a:t>
            </a:r>
            <a:r>
              <a:rPr lang="en-US" sz="2400" b="1" dirty="0"/>
              <a:t>abundant </a:t>
            </a:r>
            <a:r>
              <a:rPr lang="en-US" sz="2400" b="1" dirty="0">
                <a:solidFill>
                  <a:srgbClr val="FF0000"/>
                </a:solidFill>
              </a:rPr>
              <a:t>fibrillation potentials </a:t>
            </a:r>
            <a:r>
              <a:rPr lang="en-US" sz="2400" b="1" dirty="0"/>
              <a:t>in weak proximal and distal leg muscles, </a:t>
            </a:r>
            <a:r>
              <a:rPr lang="en-US" sz="2400" b="1" dirty="0" smtClean="0"/>
              <a:t>as well </a:t>
            </a:r>
            <a:r>
              <a:rPr lang="en-US" sz="2400" b="1" dirty="0"/>
              <a:t>as in the lumbosacral </a:t>
            </a:r>
            <a:r>
              <a:rPr lang="en-US" sz="2400" b="1" dirty="0" smtClean="0">
                <a:solidFill>
                  <a:srgbClr val="FF0000"/>
                </a:solidFill>
              </a:rPr>
              <a:t>para </a:t>
            </a:r>
            <a:r>
              <a:rPr lang="en-US" sz="2400" b="1" dirty="0" err="1" smtClean="0">
                <a:solidFill>
                  <a:srgbClr val="FF0000"/>
                </a:solidFill>
              </a:rPr>
              <a:t>spinous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muscles.</a:t>
            </a:r>
          </a:p>
        </p:txBody>
      </p:sp>
    </p:spTree>
    <p:extLst>
      <p:ext uri="{BB962C8B-B14F-4D97-AF65-F5344CB8AC3E}">
        <p14:creationId xmlns:p14="http://schemas.microsoft.com/office/powerpoint/2010/main" val="2401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72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57" y="1139687"/>
            <a:ext cx="10245655" cy="53803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The cerebrospinal fluid (</a:t>
            </a:r>
            <a:r>
              <a:rPr lang="en-US" sz="2800" b="1" dirty="0" smtClean="0">
                <a:solidFill>
                  <a:srgbClr val="FF0000"/>
                </a:solidFill>
              </a:rPr>
              <a:t>CSF</a:t>
            </a:r>
            <a:r>
              <a:rPr lang="en-US" sz="2800" b="1" dirty="0" smtClean="0"/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protein</a:t>
            </a:r>
            <a:r>
              <a:rPr lang="en-US" sz="2800" b="1" dirty="0" smtClean="0"/>
              <a:t> </a:t>
            </a:r>
            <a:r>
              <a:rPr lang="en-US" sz="2800" b="1" dirty="0"/>
              <a:t>is often elevated, usually between </a:t>
            </a:r>
            <a:r>
              <a:rPr lang="en-US" sz="2800" b="1" dirty="0">
                <a:solidFill>
                  <a:srgbClr val="FF0000"/>
                </a:solidFill>
              </a:rPr>
              <a:t>60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100</a:t>
            </a:r>
            <a:r>
              <a:rPr lang="en-US" sz="2800" b="1" dirty="0"/>
              <a:t> mg/</a:t>
            </a:r>
            <a:r>
              <a:rPr lang="en-US" sz="2800" b="1" dirty="0" err="1"/>
              <a:t>dL</a:t>
            </a:r>
            <a:r>
              <a:rPr lang="en-US" sz="2800" b="1" dirty="0"/>
              <a:t>, but </a:t>
            </a:r>
            <a:r>
              <a:rPr lang="en-US" sz="2800" b="1" dirty="0" smtClean="0"/>
              <a:t>occasionally as </a:t>
            </a:r>
            <a:r>
              <a:rPr lang="en-US" sz="2800" b="1" dirty="0"/>
              <a:t>high as </a:t>
            </a:r>
            <a:r>
              <a:rPr lang="en-US" sz="2800" b="1" dirty="0">
                <a:solidFill>
                  <a:srgbClr val="FF0000"/>
                </a:solidFill>
              </a:rPr>
              <a:t>400</a:t>
            </a:r>
            <a:r>
              <a:rPr lang="en-US" sz="2800" b="1" dirty="0"/>
              <a:t> mg/</a:t>
            </a:r>
            <a:r>
              <a:rPr lang="en-US" sz="2800" b="1" dirty="0" err="1"/>
              <a:t>dL</a:t>
            </a:r>
            <a:r>
              <a:rPr lang="en-US" sz="2800" b="1" dirty="0"/>
              <a:t>. The </a:t>
            </a:r>
            <a:r>
              <a:rPr lang="en-US" sz="2800" b="1" dirty="0">
                <a:solidFill>
                  <a:srgbClr val="FF0000"/>
                </a:solidFill>
              </a:rPr>
              <a:t>erythrocyte sedimentation rate </a:t>
            </a:r>
            <a:r>
              <a:rPr lang="en-US" sz="2800" b="1" dirty="0"/>
              <a:t>may be </a:t>
            </a:r>
            <a:r>
              <a:rPr lang="en-US" sz="2800" b="1" dirty="0">
                <a:solidFill>
                  <a:srgbClr val="FF0000"/>
                </a:solidFill>
              </a:rPr>
              <a:t>elevated</a:t>
            </a:r>
            <a:r>
              <a:rPr lang="en-US" sz="2800" b="1" dirty="0"/>
              <a:t> as </a:t>
            </a:r>
            <a:r>
              <a:rPr lang="en-US" sz="2800" b="1" dirty="0" smtClean="0"/>
              <a:t>well, but </a:t>
            </a:r>
            <a:r>
              <a:rPr lang="en-US" sz="2800" b="1" dirty="0"/>
              <a:t>is usually </a:t>
            </a:r>
            <a:r>
              <a:rPr lang="en-US" sz="2800" b="1" dirty="0">
                <a:solidFill>
                  <a:srgbClr val="FF0000"/>
                </a:solidFill>
              </a:rPr>
              <a:t>less </a:t>
            </a:r>
            <a:r>
              <a:rPr lang="en-US" sz="2800" b="1" dirty="0"/>
              <a:t>than </a:t>
            </a:r>
            <a:r>
              <a:rPr lang="en-US" sz="2800" b="1" dirty="0">
                <a:solidFill>
                  <a:srgbClr val="FF0000"/>
                </a:solidFill>
              </a:rPr>
              <a:t>50 </a:t>
            </a:r>
            <a:r>
              <a:rPr lang="en-US" sz="2800" b="1" dirty="0"/>
              <a:t>mm/h. </a:t>
            </a:r>
            <a:r>
              <a:rPr lang="en-US" sz="2800" b="1" dirty="0">
                <a:solidFill>
                  <a:srgbClr val="FF0000"/>
                </a:solidFill>
              </a:rPr>
              <a:t>MRI</a:t>
            </a:r>
            <a:r>
              <a:rPr lang="en-US" sz="2800" b="1" dirty="0"/>
              <a:t> with gadolinium may show nerve </a:t>
            </a:r>
            <a:r>
              <a:rPr lang="en-US" sz="2800" b="1" dirty="0" smtClean="0">
                <a:solidFill>
                  <a:srgbClr val="FF0000"/>
                </a:solidFill>
              </a:rPr>
              <a:t>root enhancement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4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12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5704"/>
            <a:ext cx="10590212" cy="531412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Sural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nerve </a:t>
            </a:r>
            <a:r>
              <a:rPr lang="en-US" sz="2400" b="1" dirty="0">
                <a:solidFill>
                  <a:srgbClr val="FF0000"/>
                </a:solidFill>
              </a:rPr>
              <a:t>biopsy</a:t>
            </a:r>
            <a:r>
              <a:rPr lang="en-US" sz="2400" b="1" dirty="0"/>
              <a:t> is </a:t>
            </a:r>
            <a:r>
              <a:rPr lang="en-US" sz="2400" b="1" dirty="0">
                <a:solidFill>
                  <a:srgbClr val="FF0000"/>
                </a:solidFill>
              </a:rPr>
              <a:t>not </a:t>
            </a:r>
            <a:r>
              <a:rPr lang="en-US" sz="2400" b="1" dirty="0"/>
              <a:t>essential to the diagnosis of DLSRP syndrome. When </a:t>
            </a:r>
            <a:r>
              <a:rPr lang="en-US" sz="2400" b="1" dirty="0" smtClean="0"/>
              <a:t>done to </a:t>
            </a:r>
            <a:r>
              <a:rPr lang="en-US" sz="2400" b="1" dirty="0"/>
              <a:t>exclude mimics, it shows </a:t>
            </a:r>
            <a:r>
              <a:rPr lang="en-US" sz="2400" b="1" dirty="0">
                <a:solidFill>
                  <a:srgbClr val="FF0000"/>
                </a:solidFill>
              </a:rPr>
              <a:t>significant</a:t>
            </a:r>
            <a:r>
              <a:rPr lang="en-US" sz="2400" b="1" dirty="0"/>
              <a:t> fiber </a:t>
            </a:r>
            <a:r>
              <a:rPr lang="en-US" sz="2400" b="1" dirty="0">
                <a:solidFill>
                  <a:srgbClr val="FF0000"/>
                </a:solidFill>
              </a:rPr>
              <a:t>loss</a:t>
            </a:r>
            <a:r>
              <a:rPr lang="en-US" sz="2400" b="1" dirty="0"/>
              <a:t>, often in an </a:t>
            </a:r>
            <a:r>
              <a:rPr lang="en-US" sz="2400" b="1" dirty="0">
                <a:solidFill>
                  <a:srgbClr val="FF0000"/>
                </a:solidFill>
              </a:rPr>
              <a:t>asymmetric</a:t>
            </a:r>
            <a:r>
              <a:rPr lang="en-US" sz="2400" b="1" dirty="0"/>
              <a:t> fashion </a:t>
            </a:r>
            <a:r>
              <a:rPr lang="en-US" sz="2400" b="1" dirty="0" smtClean="0">
                <a:solidFill>
                  <a:srgbClr val="FF0000"/>
                </a:solidFill>
              </a:rPr>
              <a:t>within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between</a:t>
            </a:r>
            <a:r>
              <a:rPr lang="en-US" sz="2400" b="1" dirty="0" smtClean="0"/>
              <a:t> fascicles, </a:t>
            </a:r>
            <a:r>
              <a:rPr lang="en-US" sz="2400" b="1" dirty="0"/>
              <a:t>resembling focal </a:t>
            </a:r>
            <a:r>
              <a:rPr lang="en-US" sz="2400" b="1" dirty="0">
                <a:solidFill>
                  <a:srgbClr val="FF0000"/>
                </a:solidFill>
              </a:rPr>
              <a:t>ischemia</a:t>
            </a:r>
            <a:r>
              <a:rPr lang="en-US" sz="2400" b="1" dirty="0"/>
              <a:t> </a:t>
            </a:r>
            <a:r>
              <a:rPr lang="en-US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ischemic </a:t>
            </a:r>
            <a:r>
              <a:rPr lang="en-US" sz="2400" b="1" dirty="0" smtClean="0">
                <a:solidFill>
                  <a:srgbClr val="FF0000"/>
                </a:solidFill>
              </a:rPr>
              <a:t>pathogenesis </a:t>
            </a:r>
            <a:r>
              <a:rPr lang="en-US" sz="2400" b="1" dirty="0" smtClean="0"/>
              <a:t>was </a:t>
            </a:r>
            <a:r>
              <a:rPr lang="en-US" sz="2400" b="1" dirty="0"/>
              <a:t>documented by Raff and </a:t>
            </a:r>
            <a:r>
              <a:rPr lang="en-US" sz="2400" b="1" dirty="0" smtClean="0"/>
              <a:t>colleagues </a:t>
            </a:r>
            <a:r>
              <a:rPr lang="en-US" sz="2400" b="1" dirty="0"/>
              <a:t>in an autopsy study </a:t>
            </a:r>
            <a:r>
              <a:rPr lang="en-US" sz="2400" b="1" dirty="0" smtClean="0"/>
              <a:t>showing </a:t>
            </a:r>
            <a:r>
              <a:rPr lang="en-US" sz="2400" b="1" dirty="0" smtClean="0">
                <a:solidFill>
                  <a:srgbClr val="FF0000"/>
                </a:solidFill>
              </a:rPr>
              <a:t>infarcts</a:t>
            </a:r>
            <a:r>
              <a:rPr lang="en-US" sz="2400" b="1" dirty="0" smtClean="0"/>
              <a:t>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proximal nerve </a:t>
            </a:r>
            <a:r>
              <a:rPr lang="en-US" sz="2400" b="1" dirty="0"/>
              <a:t>trunks of the leg and lumbosacral plexus.</a:t>
            </a:r>
          </a:p>
        </p:txBody>
      </p:sp>
    </p:spTree>
    <p:extLst>
      <p:ext uri="{BB962C8B-B14F-4D97-AF65-F5344CB8AC3E}">
        <p14:creationId xmlns:p14="http://schemas.microsoft.com/office/powerpoint/2010/main" val="9779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1" t="22221" r="15251"/>
          <a:stretch/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92925" y="569843"/>
            <a:ext cx="8911687" cy="542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530" y="768625"/>
            <a:ext cx="9795082" cy="58972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Asymmetric </a:t>
            </a:r>
            <a:r>
              <a:rPr lang="en-US" sz="2400" b="1" dirty="0" smtClean="0">
                <a:solidFill>
                  <a:srgbClr val="FF0000"/>
                </a:solidFill>
              </a:rPr>
              <a:t>fiber loss </a:t>
            </a:r>
            <a:r>
              <a:rPr lang="en-US" sz="2400" b="1" dirty="0"/>
              <a:t>in </a:t>
            </a:r>
            <a:r>
              <a:rPr lang="en-US" sz="2400" b="1" dirty="0" err="1">
                <a:solidFill>
                  <a:srgbClr val="FF0000"/>
                </a:solidFill>
              </a:rPr>
              <a:t>sural</a:t>
            </a:r>
            <a:r>
              <a:rPr lang="en-US" sz="2400" b="1" dirty="0"/>
              <a:t> nerve may support this theory; however, it should be remembered </a:t>
            </a:r>
            <a:r>
              <a:rPr lang="en-US" sz="2400" b="1" dirty="0" smtClean="0"/>
              <a:t>that even </a:t>
            </a:r>
            <a:r>
              <a:rPr lang="en-US" sz="2400" b="1" dirty="0"/>
              <a:t>patients with </a:t>
            </a:r>
            <a:r>
              <a:rPr lang="en-US" sz="2400" b="1" dirty="0">
                <a:solidFill>
                  <a:srgbClr val="FF0000"/>
                </a:solidFill>
              </a:rPr>
              <a:t>typical DSPN </a:t>
            </a:r>
            <a:r>
              <a:rPr lang="en-US" sz="2400" b="1" dirty="0"/>
              <a:t>may show this </a:t>
            </a:r>
            <a:r>
              <a:rPr lang="en-US" sz="2400" b="1" dirty="0">
                <a:solidFill>
                  <a:srgbClr val="FF0000"/>
                </a:solidFill>
              </a:rPr>
              <a:t>multifocal pattern </a:t>
            </a:r>
            <a:r>
              <a:rPr lang="en-US" sz="2400" b="1" dirty="0"/>
              <a:t>at times. The </a:t>
            </a:r>
            <a:r>
              <a:rPr lang="en-US" sz="2400" b="1" dirty="0" smtClean="0"/>
              <a:t>presence of </a:t>
            </a:r>
            <a:r>
              <a:rPr lang="en-US" sz="2400" b="1" dirty="0"/>
              <a:t>occasional </a:t>
            </a:r>
            <a:r>
              <a:rPr lang="en-US" sz="2400" b="1" dirty="0">
                <a:solidFill>
                  <a:srgbClr val="FF0000"/>
                </a:solidFill>
              </a:rPr>
              <a:t>thinly </a:t>
            </a:r>
            <a:r>
              <a:rPr lang="en-US" sz="2400" b="1" dirty="0" err="1">
                <a:solidFill>
                  <a:srgbClr val="FF0000"/>
                </a:solidFill>
              </a:rPr>
              <a:t>myelinated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fibers on plastic-embedded sections or </a:t>
            </a:r>
            <a:r>
              <a:rPr lang="en-US" sz="2400" b="1" dirty="0" smtClean="0"/>
              <a:t>short, thin </a:t>
            </a:r>
            <a:r>
              <a:rPr lang="en-US" sz="2400" b="1" dirty="0"/>
              <a:t>segments on teased nerve fiber preparations </a:t>
            </a:r>
            <a:r>
              <a:rPr lang="en-US" sz="2400" b="1" dirty="0">
                <a:solidFill>
                  <a:srgbClr val="FF0000"/>
                </a:solidFill>
              </a:rPr>
              <a:t>should not </a:t>
            </a:r>
            <a:r>
              <a:rPr lang="en-US" sz="2400" b="1" dirty="0"/>
              <a:t>lead the physician </a:t>
            </a:r>
            <a:r>
              <a:rPr lang="en-US" sz="2400" b="1" dirty="0" smtClean="0"/>
              <a:t>to diagnose </a:t>
            </a:r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demyelinating neuropathy</a:t>
            </a:r>
            <a:r>
              <a:rPr lang="en-US" sz="2400" b="1" dirty="0"/>
              <a:t>, as these findings can be seen in </a:t>
            </a:r>
            <a:r>
              <a:rPr lang="en-US" sz="2400" b="1" dirty="0">
                <a:solidFill>
                  <a:srgbClr val="FF0000"/>
                </a:solidFill>
              </a:rPr>
              <a:t>DSPN</a:t>
            </a:r>
            <a:r>
              <a:rPr lang="en-US" sz="2400" b="1" dirty="0"/>
              <a:t> </a:t>
            </a:r>
            <a:r>
              <a:rPr lang="en-US" sz="2400" b="1" dirty="0" smtClean="0"/>
              <a:t>as well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1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10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298713"/>
            <a:ext cx="10152890" cy="53406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However, it should be emphasized that the </a:t>
            </a:r>
            <a:r>
              <a:rPr lang="en-US" sz="2800" b="1" dirty="0" err="1"/>
              <a:t>electrophysiologic</a:t>
            </a:r>
            <a:r>
              <a:rPr lang="en-US" sz="2800" b="1" dirty="0"/>
              <a:t>, biopsy, and </a:t>
            </a:r>
            <a:r>
              <a:rPr lang="en-US" sz="2800" b="1" dirty="0" smtClean="0"/>
              <a:t>laboratory features </a:t>
            </a:r>
            <a:r>
              <a:rPr lang="en-US" sz="2800" b="1" dirty="0"/>
              <a:t>are often </a:t>
            </a:r>
            <a:r>
              <a:rPr lang="en-US" sz="2800" b="1" dirty="0">
                <a:solidFill>
                  <a:srgbClr val="FF0000"/>
                </a:solidFill>
              </a:rPr>
              <a:t>not particularly helpful</a:t>
            </a:r>
            <a:r>
              <a:rPr lang="en-US" sz="2800" b="1" dirty="0"/>
              <a:t>, and the diagnoses of DLSRP </a:t>
            </a:r>
            <a:r>
              <a:rPr lang="en-US" sz="2800" b="1" dirty="0" smtClean="0"/>
              <a:t>is primarily </a:t>
            </a:r>
            <a:r>
              <a:rPr lang="en-US" sz="2800" b="1" dirty="0"/>
              <a:t>clinically based on the </a:t>
            </a:r>
            <a:r>
              <a:rPr lang="en-US" sz="2800" b="1" dirty="0">
                <a:solidFill>
                  <a:srgbClr val="FF0000"/>
                </a:solidFill>
              </a:rPr>
              <a:t>history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neurologic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examination.</a:t>
            </a:r>
          </a:p>
        </p:txBody>
      </p:sp>
    </p:spTree>
    <p:extLst>
      <p:ext uri="{BB962C8B-B14F-4D97-AF65-F5344CB8AC3E}">
        <p14:creationId xmlns:p14="http://schemas.microsoft.com/office/powerpoint/2010/main" val="19834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40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1417983"/>
            <a:ext cx="10802247" cy="52743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There is probably a small </a:t>
            </a:r>
            <a:r>
              <a:rPr lang="en-US" sz="2400" b="1" dirty="0">
                <a:solidFill>
                  <a:srgbClr val="FF0000"/>
                </a:solidFill>
              </a:rPr>
              <a:t>subset</a:t>
            </a:r>
            <a:r>
              <a:rPr lang="en-US" sz="2400" b="1" dirty="0"/>
              <a:t> of diabetic patients with </a:t>
            </a:r>
            <a:r>
              <a:rPr lang="en-US" sz="2400" b="1" dirty="0" err="1"/>
              <a:t>amyotrophy</a:t>
            </a:r>
            <a:r>
              <a:rPr lang="en-US" sz="2400" b="1" dirty="0"/>
              <a:t> who </a:t>
            </a:r>
            <a:r>
              <a:rPr lang="en-US" sz="2400" b="1" dirty="0" smtClean="0"/>
              <a:t>develop a </a:t>
            </a:r>
            <a:r>
              <a:rPr lang="en-US" sz="2400" b="1" dirty="0">
                <a:solidFill>
                  <a:srgbClr val="FF0000"/>
                </a:solidFill>
              </a:rPr>
              <a:t>painless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symmetric proximal </a:t>
            </a:r>
            <a:r>
              <a:rPr lang="en-US" sz="2400" b="1" dirty="0"/>
              <a:t>neuropathy involving the lower extremities. </a:t>
            </a:r>
            <a:r>
              <a:rPr lang="en-US" sz="2400" b="1" dirty="0" err="1" smtClean="0"/>
              <a:t>Asbury</a:t>
            </a:r>
            <a:r>
              <a:rPr lang="en-US" sz="2400" b="1" dirty="0" err="1"/>
              <a:t>favoring</a:t>
            </a:r>
            <a:r>
              <a:rPr lang="en-US" sz="2400" b="1" dirty="0"/>
              <a:t> the term proximal diabetic neuropathy, considered that there was a </a:t>
            </a:r>
            <a:r>
              <a:rPr lang="en-US" sz="2400" b="1" dirty="0" smtClean="0"/>
              <a:t>spectrum ranging </a:t>
            </a:r>
            <a:r>
              <a:rPr lang="en-US" sz="2400" b="1" dirty="0"/>
              <a:t>from asymmetrical cases with a rapid onset to patients with </a:t>
            </a:r>
            <a:r>
              <a:rPr lang="en-US" sz="2400" b="1" dirty="0">
                <a:solidFill>
                  <a:srgbClr val="FF0000"/>
                </a:solidFill>
              </a:rPr>
              <a:t>symmetric</a:t>
            </a:r>
            <a:r>
              <a:rPr lang="en-US" sz="2400" b="1" dirty="0"/>
              <a:t> </a:t>
            </a:r>
            <a:r>
              <a:rPr lang="en-US" sz="2400" b="1" dirty="0" smtClean="0"/>
              <a:t>proximal weakness </a:t>
            </a:r>
            <a:r>
              <a:rPr lang="en-US" sz="2400" b="1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insidious</a:t>
            </a:r>
            <a:r>
              <a:rPr lang="en-US" sz="2400" b="1" dirty="0"/>
              <a:t> onset.</a:t>
            </a:r>
          </a:p>
        </p:txBody>
      </p:sp>
    </p:spTree>
    <p:extLst>
      <p:ext uri="{BB962C8B-B14F-4D97-AF65-F5344CB8AC3E}">
        <p14:creationId xmlns:p14="http://schemas.microsoft.com/office/powerpoint/2010/main" val="2436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05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1285460"/>
            <a:ext cx="10868508" cy="55725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However, the </a:t>
            </a:r>
            <a:r>
              <a:rPr lang="en-US" sz="2800" b="1" dirty="0" smtClean="0">
                <a:solidFill>
                  <a:srgbClr val="FF0000"/>
                </a:solidFill>
              </a:rPr>
              <a:t>symmetric</a:t>
            </a:r>
            <a:r>
              <a:rPr lang="en-US" sz="2800" b="1" dirty="0" smtClean="0"/>
              <a:t> presentation </a:t>
            </a:r>
            <a:r>
              <a:rPr lang="en-US" sz="2800" b="1" dirty="0"/>
              <a:t>seems to be </a:t>
            </a:r>
            <a:r>
              <a:rPr lang="en-US" sz="2800" b="1" dirty="0">
                <a:solidFill>
                  <a:srgbClr val="FF0000"/>
                </a:solidFill>
              </a:rPr>
              <a:t>uncommon</a:t>
            </a:r>
            <a:r>
              <a:rPr lang="en-US" sz="2800" b="1" dirty="0"/>
              <a:t> and tends to </a:t>
            </a:r>
            <a:r>
              <a:rPr lang="en-US" sz="2800" b="1" dirty="0">
                <a:solidFill>
                  <a:srgbClr val="FF0000"/>
                </a:solidFill>
              </a:rPr>
              <a:t>occur</a:t>
            </a:r>
            <a:r>
              <a:rPr lang="en-US" sz="2800" b="1" dirty="0"/>
              <a:t> more often in young </a:t>
            </a:r>
            <a:r>
              <a:rPr lang="en-US" sz="2800" b="1" dirty="0">
                <a:solidFill>
                  <a:srgbClr val="FF0000"/>
                </a:solidFill>
              </a:rPr>
              <a:t>type </a:t>
            </a:r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/>
              <a:t>diabetic </a:t>
            </a:r>
            <a:r>
              <a:rPr lang="en-US" sz="2800" b="1" dirty="0"/>
              <a:t>individuals who are having </a:t>
            </a:r>
            <a:r>
              <a:rPr lang="en-US" sz="2800" b="1" dirty="0">
                <a:solidFill>
                  <a:srgbClr val="FF0000"/>
                </a:solidFill>
              </a:rPr>
              <a:t>poor glycemic </a:t>
            </a:r>
            <a:r>
              <a:rPr lang="en-US" sz="2800" b="1" dirty="0"/>
              <a:t>control. Therefore, we have </a:t>
            </a:r>
            <a:r>
              <a:rPr lang="en-US" sz="2800" b="1" dirty="0" smtClean="0"/>
              <a:t>divided the </a:t>
            </a:r>
            <a:r>
              <a:rPr lang="en-US" sz="2800" b="1" dirty="0"/>
              <a:t>proximal diabetic </a:t>
            </a:r>
            <a:r>
              <a:rPr lang="en-US" sz="2800" b="1" dirty="0" err="1"/>
              <a:t>amyotrophies</a:t>
            </a:r>
            <a:r>
              <a:rPr lang="en-US" sz="2800" b="1" dirty="0"/>
              <a:t> (DAM) into 2 forms: DAM-1 and DAM-2</a:t>
            </a:r>
          </a:p>
        </p:txBody>
      </p:sp>
    </p:spTree>
    <p:extLst>
      <p:ext uri="{BB962C8B-B14F-4D97-AF65-F5344CB8AC3E}">
        <p14:creationId xmlns:p14="http://schemas.microsoft.com/office/powerpoint/2010/main" val="11362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37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1965"/>
            <a:ext cx="10895012" cy="53273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If </a:t>
            </a:r>
            <a:r>
              <a:rPr lang="en-US" sz="2000" b="1" dirty="0">
                <a:solidFill>
                  <a:srgbClr val="FF0000"/>
                </a:solidFill>
              </a:rPr>
              <a:t>asymmetric</a:t>
            </a:r>
            <a:r>
              <a:rPr lang="en-US" sz="2000" b="1" dirty="0"/>
              <a:t> diabetic neuropathies occur in only about </a:t>
            </a:r>
            <a:r>
              <a:rPr lang="en-US" sz="2000" b="1" dirty="0">
                <a:solidFill>
                  <a:srgbClr val="FF0000"/>
                </a:solidFill>
              </a:rPr>
              <a:t>1%</a:t>
            </a:r>
            <a:r>
              <a:rPr lang="en-US" sz="2000" b="1" dirty="0"/>
              <a:t> of the diabetic </a:t>
            </a:r>
            <a:r>
              <a:rPr lang="en-US" sz="2000" b="1" dirty="0" smtClean="0"/>
              <a:t>population, we </a:t>
            </a:r>
            <a:r>
              <a:rPr lang="en-US" sz="2000" b="1" dirty="0"/>
              <a:t>think the painless, </a:t>
            </a:r>
            <a:r>
              <a:rPr lang="en-US" sz="2000" b="1" dirty="0">
                <a:solidFill>
                  <a:srgbClr val="FF0000"/>
                </a:solidFill>
              </a:rPr>
              <a:t>symmetric</a:t>
            </a:r>
            <a:r>
              <a:rPr lang="en-US" sz="2000" b="1" dirty="0"/>
              <a:t> form of diabetic </a:t>
            </a:r>
            <a:r>
              <a:rPr lang="en-US" sz="2000" b="1" dirty="0" err="1"/>
              <a:t>amyotrophy</a:t>
            </a:r>
            <a:r>
              <a:rPr lang="en-US" sz="2000" b="1" dirty="0"/>
              <a:t> (</a:t>
            </a:r>
            <a:r>
              <a:rPr lang="en-US" sz="2000" b="1" dirty="0">
                <a:solidFill>
                  <a:srgbClr val="FF0000"/>
                </a:solidFill>
              </a:rPr>
              <a:t>DAM-1</a:t>
            </a:r>
            <a:r>
              <a:rPr lang="en-US" sz="2000" b="1" dirty="0"/>
              <a:t>) is </a:t>
            </a:r>
            <a:r>
              <a:rPr lang="en-US" sz="2000" b="1" dirty="0" smtClean="0"/>
              <a:t>even more </a:t>
            </a:r>
            <a:r>
              <a:rPr lang="en-US" sz="2000" b="1" dirty="0">
                <a:solidFill>
                  <a:srgbClr val="FF0000"/>
                </a:solidFill>
              </a:rPr>
              <a:t>uncommon</a:t>
            </a:r>
            <a:r>
              <a:rPr lang="en-US" sz="2000" b="1" dirty="0"/>
              <a:t>. This form superficially resembles </a:t>
            </a:r>
            <a:r>
              <a:rPr lang="en-US" sz="2000" b="1" dirty="0">
                <a:solidFill>
                  <a:srgbClr val="FF0000"/>
                </a:solidFill>
              </a:rPr>
              <a:t>idiopathic CIDP</a:t>
            </a:r>
            <a:r>
              <a:rPr lang="en-US" sz="2000" b="1" dirty="0"/>
              <a:t>. We believe </a:t>
            </a:r>
            <a:r>
              <a:rPr lang="en-US" sz="2000" b="1" dirty="0" smtClean="0"/>
              <a:t>that for </a:t>
            </a:r>
            <a:r>
              <a:rPr lang="en-US" sz="2000" b="1" dirty="0"/>
              <a:t>every </a:t>
            </a:r>
            <a:r>
              <a:rPr lang="en-US" sz="2000" b="1" dirty="0">
                <a:solidFill>
                  <a:srgbClr val="FF0000"/>
                </a:solidFill>
              </a:rPr>
              <a:t>10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patients with asymmetric/painful </a:t>
            </a:r>
            <a:r>
              <a:rPr lang="en-US" sz="2000" b="1" dirty="0" err="1"/>
              <a:t>amyotrophy</a:t>
            </a:r>
            <a:r>
              <a:rPr lang="en-US" sz="2000" b="1" dirty="0"/>
              <a:t> (DAM-2) seen </a:t>
            </a:r>
            <a:r>
              <a:rPr lang="en-US" sz="2000" b="1" dirty="0" smtClean="0"/>
              <a:t>at a </a:t>
            </a:r>
            <a:r>
              <a:rPr lang="en-US" sz="2000" b="1" dirty="0"/>
              <a:t>tertiary care neuromuscular centers, only </a:t>
            </a:r>
            <a:r>
              <a:rPr lang="en-US" sz="2000" b="1" dirty="0">
                <a:solidFill>
                  <a:srgbClr val="FF0000"/>
                </a:solidFill>
              </a:rPr>
              <a:t>one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DAM-1</a:t>
            </a:r>
            <a:r>
              <a:rPr lang="en-US" sz="2000" b="1" dirty="0"/>
              <a:t> patient will be seen. </a:t>
            </a:r>
            <a:r>
              <a:rPr lang="en-US" sz="2000" b="1" dirty="0" err="1" smtClean="0"/>
              <a:t>Whetheror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not</a:t>
            </a:r>
            <a:r>
              <a:rPr lang="en-US" sz="2000" b="1" dirty="0" smtClean="0"/>
              <a:t> the </a:t>
            </a:r>
            <a:r>
              <a:rPr lang="en-US" sz="2000" b="1" dirty="0" smtClean="0">
                <a:solidFill>
                  <a:srgbClr val="FF0000"/>
                </a:solidFill>
              </a:rPr>
              <a:t>pathogenesis</a:t>
            </a:r>
            <a:r>
              <a:rPr lang="en-US" sz="2000" b="1" dirty="0" smtClean="0"/>
              <a:t> of DAM-1 is </a:t>
            </a:r>
            <a:r>
              <a:rPr lang="en-US" sz="2000" b="1" dirty="0" smtClean="0">
                <a:solidFill>
                  <a:srgbClr val="FF0000"/>
                </a:solidFill>
              </a:rPr>
              <a:t>different</a:t>
            </a:r>
            <a:r>
              <a:rPr lang="en-US" sz="2000" b="1" dirty="0" smtClean="0"/>
              <a:t> from DAM-2 and is more in line with metabolic </a:t>
            </a:r>
            <a:r>
              <a:rPr lang="en-US" sz="2000" b="1" dirty="0"/>
              <a:t>dysfunction is unknown.</a:t>
            </a:r>
          </a:p>
        </p:txBody>
      </p:sp>
    </p:spTree>
    <p:extLst>
      <p:ext uri="{BB962C8B-B14F-4D97-AF65-F5344CB8AC3E}">
        <p14:creationId xmlns:p14="http://schemas.microsoft.com/office/powerpoint/2010/main" val="7408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35" t="10497" r="12254" b="4888"/>
          <a:stretch/>
        </p:blipFill>
        <p:spPr>
          <a:xfrm>
            <a:off x="211014" y="0"/>
            <a:ext cx="11980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94" t="10177" r="10356" b="22516"/>
          <a:stretch/>
        </p:blipFill>
        <p:spPr>
          <a:xfrm>
            <a:off x="164123" y="0"/>
            <a:ext cx="120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36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4" y="1277471"/>
            <a:ext cx="10106118" cy="533848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Treatment is centered around </a:t>
            </a:r>
            <a:r>
              <a:rPr lang="en-US" sz="2000" b="1" dirty="0">
                <a:solidFill>
                  <a:srgbClr val="FF0000"/>
                </a:solidFill>
              </a:rPr>
              <a:t>pain control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strict glycemic control</a:t>
            </a:r>
            <a:r>
              <a:rPr lang="en-US" sz="2000" b="1" dirty="0"/>
              <a:t>. Both </a:t>
            </a:r>
            <a:r>
              <a:rPr lang="en-US" sz="2000" b="1" dirty="0" smtClean="0"/>
              <a:t>groups </a:t>
            </a:r>
            <a:r>
              <a:rPr lang="en-US" sz="2000" b="1" dirty="0" smtClean="0">
                <a:solidFill>
                  <a:srgbClr val="FF0000"/>
                </a:solidFill>
              </a:rPr>
              <a:t>spontaneously </a:t>
            </a:r>
            <a:r>
              <a:rPr lang="en-US" sz="2000" b="1" dirty="0">
                <a:solidFill>
                  <a:srgbClr val="FF0000"/>
                </a:solidFill>
              </a:rPr>
              <a:t>improve </a:t>
            </a:r>
            <a:r>
              <a:rPr lang="en-US" sz="2000" b="1" dirty="0"/>
              <a:t>over a period of </a:t>
            </a:r>
            <a:r>
              <a:rPr lang="en-US" sz="2000" b="1" dirty="0">
                <a:solidFill>
                  <a:srgbClr val="FF0000"/>
                </a:solidFill>
              </a:rPr>
              <a:t>months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Physical </a:t>
            </a:r>
            <a:r>
              <a:rPr lang="en-US" sz="2000" b="1" dirty="0">
                <a:solidFill>
                  <a:srgbClr val="FF0000"/>
                </a:solidFill>
              </a:rPr>
              <a:t>therapy </a:t>
            </a:r>
            <a:r>
              <a:rPr lang="en-US" sz="2000" b="1" dirty="0"/>
              <a:t>can assist </a:t>
            </a:r>
            <a:r>
              <a:rPr lang="en-US" sz="2000" b="1" dirty="0" smtClean="0"/>
              <a:t>in improving </a:t>
            </a:r>
            <a:r>
              <a:rPr lang="en-US" sz="2000" b="1" dirty="0">
                <a:solidFill>
                  <a:srgbClr val="FF0000"/>
                </a:solidFill>
              </a:rPr>
              <a:t>functional </a:t>
            </a:r>
            <a:r>
              <a:rPr lang="en-US" sz="2000" b="1" dirty="0" smtClean="0"/>
              <a:t>mobility.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Controversy</a:t>
            </a:r>
            <a:r>
              <a:rPr lang="en-US" sz="2000" b="1" dirty="0" smtClean="0"/>
              <a:t> </a:t>
            </a:r>
            <a:r>
              <a:rPr lang="en-US" sz="2000" b="1" dirty="0"/>
              <a:t>involving DLSRP is whether or not there is </a:t>
            </a:r>
            <a:r>
              <a:rPr lang="en-US" sz="2000" b="1" dirty="0">
                <a:solidFill>
                  <a:srgbClr val="FF0000"/>
                </a:solidFill>
              </a:rPr>
              <a:t>an immune-mediated </a:t>
            </a:r>
            <a:r>
              <a:rPr lang="en-US" sz="2000" b="1" dirty="0" smtClean="0"/>
              <a:t>pathogenesis component </a:t>
            </a:r>
            <a:r>
              <a:rPr lang="en-US" sz="2000" b="1" dirty="0"/>
              <a:t>and if patients respond favorably to </a:t>
            </a:r>
            <a:r>
              <a:rPr lang="en-US" sz="2000" b="1" dirty="0" err="1">
                <a:solidFill>
                  <a:srgbClr val="FF0000"/>
                </a:solidFill>
              </a:rPr>
              <a:t>immunomodulating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therapy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47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037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277471"/>
            <a:ext cx="10509530" cy="54326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This concept was </a:t>
            </a:r>
            <a:r>
              <a:rPr lang="en-US" sz="2400" b="1" dirty="0">
                <a:solidFill>
                  <a:srgbClr val="FF0000"/>
                </a:solidFill>
              </a:rPr>
              <a:t>first</a:t>
            </a:r>
            <a:r>
              <a:rPr lang="en-US" sz="2400" b="1" dirty="0"/>
              <a:t> introduced by Bradley and colleagues29 in </a:t>
            </a:r>
            <a:r>
              <a:rPr lang="en-US" sz="2400" b="1" dirty="0">
                <a:solidFill>
                  <a:srgbClr val="FF0000"/>
                </a:solidFill>
              </a:rPr>
              <a:t>1984</a:t>
            </a:r>
            <a:r>
              <a:rPr lang="en-US" sz="2400" b="1" dirty="0"/>
              <a:t> in their report of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patients</a:t>
            </a:r>
            <a:r>
              <a:rPr lang="en-US" sz="2400" b="1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a painful lumbosacral </a:t>
            </a:r>
            <a:r>
              <a:rPr lang="en-US" sz="2400" b="1" dirty="0" err="1"/>
              <a:t>plexopathy</a:t>
            </a:r>
            <a:r>
              <a:rPr lang="en-US" sz="2400" b="1" dirty="0"/>
              <a:t>, elevated sedimentation rate, </a:t>
            </a:r>
            <a:r>
              <a:rPr lang="en-US" sz="2400" b="1" dirty="0" smtClean="0">
                <a:solidFill>
                  <a:srgbClr val="FF0000"/>
                </a:solidFill>
              </a:rPr>
              <a:t>mild</a:t>
            </a:r>
            <a:r>
              <a:rPr lang="en-US" sz="2400" dirty="0"/>
              <a:t> </a:t>
            </a:r>
            <a:r>
              <a:rPr lang="en-US" sz="2400" b="1" dirty="0"/>
              <a:t>perivascular inflammation on </a:t>
            </a:r>
            <a:r>
              <a:rPr lang="en-US" sz="2400" b="1" dirty="0" err="1"/>
              <a:t>sural</a:t>
            </a:r>
            <a:r>
              <a:rPr lang="en-US" sz="2400" b="1" dirty="0"/>
              <a:t> nerve biopsy, and </a:t>
            </a:r>
            <a:r>
              <a:rPr lang="en-US" sz="2400" b="1" dirty="0">
                <a:solidFill>
                  <a:srgbClr val="FF0000"/>
                </a:solidFill>
              </a:rPr>
              <a:t>asymmetric</a:t>
            </a:r>
            <a:r>
              <a:rPr lang="en-US" sz="2400" b="1" dirty="0"/>
              <a:t> nerve fiber </a:t>
            </a:r>
            <a:r>
              <a:rPr lang="en-US" sz="2400" b="1" dirty="0">
                <a:solidFill>
                  <a:srgbClr val="FF0000"/>
                </a:solidFill>
              </a:rPr>
              <a:t>loss</a:t>
            </a:r>
            <a:r>
              <a:rPr lang="en-US" sz="2400" b="1" dirty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Five</a:t>
            </a:r>
            <a:r>
              <a:rPr lang="en-US" sz="2400" b="1" dirty="0" smtClean="0"/>
              <a:t> were </a:t>
            </a:r>
            <a:r>
              <a:rPr lang="en-US" sz="2400" b="1" dirty="0"/>
              <a:t>treated with </a:t>
            </a:r>
            <a:r>
              <a:rPr lang="en-US" sz="2400" b="1" dirty="0">
                <a:solidFill>
                  <a:srgbClr val="FF0000"/>
                </a:solidFill>
              </a:rPr>
              <a:t>immunosuppressive</a:t>
            </a:r>
            <a:r>
              <a:rPr lang="en-US" sz="2400" b="1" dirty="0"/>
              <a:t> drugs (prednisone alone or prednisone </a:t>
            </a:r>
            <a:r>
              <a:rPr lang="en-US" sz="2400" b="1" dirty="0" smtClean="0"/>
              <a:t>and cyclophosphamide)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4 improved </a:t>
            </a:r>
            <a:r>
              <a:rPr lang="en-US" sz="2400" b="1" dirty="0"/>
              <a:t>or stopped progressing.</a:t>
            </a:r>
          </a:p>
        </p:txBody>
      </p:sp>
    </p:spTree>
    <p:extLst>
      <p:ext uri="{BB962C8B-B14F-4D97-AF65-F5344CB8AC3E}">
        <p14:creationId xmlns:p14="http://schemas.microsoft.com/office/powerpoint/2010/main" val="26297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1310</TotalTime>
  <Words>7222</Words>
  <Application>Microsoft Office PowerPoint</Application>
  <PresentationFormat>Widescreen</PresentationFormat>
  <Paragraphs>262</Paragraphs>
  <Slides>161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6" baseType="lpstr">
      <vt:lpstr>Arial</vt:lpstr>
      <vt:lpstr>Calibri</vt:lpstr>
      <vt:lpstr>Century Gothic</vt:lpstr>
      <vt:lpstr>Wingdings 3</vt:lpstr>
      <vt:lpstr>Wisp</vt:lpstr>
      <vt:lpstr>PowerPoint Presentation</vt:lpstr>
      <vt:lpstr>Diabetic Neuropathy</vt:lpstr>
      <vt:lpstr>PowerPoint Presentation</vt:lpstr>
      <vt:lpstr>PowerPoint Presentation</vt:lpstr>
      <vt:lpstr>EPIDEMIOLOGY</vt:lpstr>
      <vt:lpstr>PowerPoint Presentation</vt:lpstr>
      <vt:lpstr>PowerPoint Presentation</vt:lpstr>
      <vt:lpstr>Pathogenesis of Diabetic Neuropathy</vt:lpstr>
      <vt:lpstr>PowerPoint Presentation</vt:lpstr>
      <vt:lpstr>Metabolic 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Vascular 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Immunologic/inflammatory pathogenesis</vt:lpstr>
      <vt:lpstr>PowerPoint Presentation</vt:lpstr>
      <vt:lpstr>PowerPoint Presentation</vt:lpstr>
      <vt:lpstr>Pathology and Pathophysiology</vt:lpstr>
      <vt:lpstr>Axonal degeneration or segmental demyelination</vt:lpstr>
      <vt:lpstr>PowerPoint Presentation</vt:lpstr>
      <vt:lpstr>PowerPoint Presentation</vt:lpstr>
      <vt:lpstr>PowerPoint Presentation</vt:lpstr>
      <vt:lpstr>TYPES OF DIABETIC NEUROPATHIES </vt:lpstr>
      <vt:lpstr>PowerPoint Presentation</vt:lpstr>
      <vt:lpstr>Symmetric neuropathies with fixed deficits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DSPN</vt:lpstr>
      <vt:lpstr>PowerPoint Presentation</vt:lpstr>
      <vt:lpstr>Other experimental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Symptomatic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Autonomic neuropathy</vt:lpstr>
      <vt:lpstr>PowerPoint Presentation</vt:lpstr>
      <vt:lpstr>PowerPoint Presentation</vt:lpstr>
      <vt:lpstr>PowerPoint Presentation</vt:lpstr>
      <vt:lpstr>Symmetric neuropathies with episodic 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possible transient symmetric sensory neuropathies</vt:lpstr>
      <vt:lpstr>PowerPoint Presentation</vt:lpstr>
      <vt:lpstr>PowerPoint Presentation</vt:lpstr>
      <vt:lpstr>Proximal and Asymmetric Phenotypes</vt:lpstr>
      <vt:lpstr>PowerPoint Presentation</vt:lpstr>
      <vt:lpstr>PowerPoint Presentation</vt:lpstr>
      <vt:lpstr>PowerPoint Presentation</vt:lpstr>
      <vt:lpstr>Clinical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workup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DLSRP caveats</vt:lpstr>
      <vt:lpstr>PowerPoint Presentation</vt:lpstr>
      <vt:lpstr>Cervical brachial radiculoplexopathy</vt:lpstr>
      <vt:lpstr>PowerPoint Presentation</vt:lpstr>
      <vt:lpstr>PowerPoint Presentation</vt:lpstr>
      <vt:lpstr>PowerPoint Presentation</vt:lpstr>
      <vt:lpstr>PowerPoint Presentation</vt:lpstr>
      <vt:lpstr>CIDP in diabetic patients</vt:lpstr>
      <vt:lpstr>CIDP in diabetic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ELECTRODIAGNOSTIC CRITERIA</vt:lpstr>
      <vt:lpstr>PowerPoint Presentation</vt:lpstr>
      <vt:lpstr>True mononeuritis multiplex in diabetes: does it exist?</vt:lpstr>
      <vt:lpstr>PowerPoint Presentation</vt:lpstr>
      <vt:lpstr>PowerPoint Presentation</vt:lpstr>
      <vt:lpstr>PowerPoint Presentation</vt:lpstr>
      <vt:lpstr>OTHER ASYMMETRIC NEUROPATHIES Truncal Radiculopathy</vt:lpstr>
      <vt:lpstr>Clinical presentation</vt:lpstr>
      <vt:lpstr>PowerPoint Presentation</vt:lpstr>
      <vt:lpstr>Diagnostic workup</vt:lpstr>
      <vt:lpstr>Management</vt:lpstr>
      <vt:lpstr>Prognosis</vt:lpstr>
      <vt:lpstr>Cranial Neuropathies</vt:lpstr>
      <vt:lpstr>PowerPoint Presentation</vt:lpstr>
      <vt:lpstr>PowerPoint Presentation</vt:lpstr>
      <vt:lpstr>Diagnostic workup</vt:lpstr>
      <vt:lpstr>Management and prognosis</vt:lpstr>
      <vt:lpstr>Isolated Mononeuropathies</vt:lpstr>
      <vt:lpstr>Isolated Mononeuropathies</vt:lpstr>
      <vt:lpstr>PowerPoint Presentation</vt:lpstr>
      <vt:lpstr>PowerPoint Presentation</vt:lpstr>
      <vt:lpstr>Diagnostic workup</vt:lpstr>
      <vt:lpstr>DIABETIC MUSCLE INFARCTION</vt:lpstr>
      <vt:lpstr>DIABETIC MUSCLE INFARCTION</vt:lpstr>
      <vt:lpstr>Clinical Presentation</vt:lpstr>
      <vt:lpstr>PowerPoint Presentation</vt:lpstr>
      <vt:lpstr>PowerPoint Presentation</vt:lpstr>
      <vt:lpstr>PowerPoint Presentation</vt:lpstr>
      <vt:lpstr>Diagnostic Workup</vt:lpstr>
      <vt:lpstr>PowerPoint Presentation</vt:lpstr>
      <vt:lpstr>PowerPoint Presentation</vt:lpstr>
      <vt:lpstr>PowerPoint Presentation</vt:lpstr>
      <vt:lpstr>PowerPoint Presentation</vt:lpstr>
      <vt:lpstr>Management and Prognosis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Neuropathy</dc:title>
  <dc:creator>MRT</dc:creator>
  <cp:lastModifiedBy>MRT</cp:lastModifiedBy>
  <cp:revision>17</cp:revision>
  <dcterms:created xsi:type="dcterms:W3CDTF">2018-12-15T16:33:56Z</dcterms:created>
  <dcterms:modified xsi:type="dcterms:W3CDTF">2018-12-18T03:18:10Z</dcterms:modified>
</cp:coreProperties>
</file>