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49" r:id="rId3"/>
    <p:sldId id="527" r:id="rId4"/>
    <p:sldId id="546" r:id="rId5"/>
    <p:sldId id="547" r:id="rId6"/>
    <p:sldId id="565" r:id="rId7"/>
    <p:sldId id="566" r:id="rId8"/>
    <p:sldId id="522" r:id="rId9"/>
    <p:sldId id="537" r:id="rId10"/>
    <p:sldId id="533" r:id="rId11"/>
    <p:sldId id="540" r:id="rId12"/>
    <p:sldId id="534" r:id="rId13"/>
    <p:sldId id="541" r:id="rId14"/>
    <p:sldId id="535" r:id="rId15"/>
    <p:sldId id="542" r:id="rId16"/>
    <p:sldId id="536" r:id="rId17"/>
    <p:sldId id="543" r:id="rId18"/>
    <p:sldId id="523" r:id="rId19"/>
    <p:sldId id="544" r:id="rId20"/>
    <p:sldId id="487" r:id="rId21"/>
    <p:sldId id="548" r:id="rId22"/>
    <p:sldId id="549" r:id="rId23"/>
    <p:sldId id="550" r:id="rId24"/>
    <p:sldId id="551" r:id="rId25"/>
    <p:sldId id="552" r:id="rId26"/>
    <p:sldId id="553" r:id="rId27"/>
    <p:sldId id="554" r:id="rId28"/>
    <p:sldId id="555" r:id="rId29"/>
    <p:sldId id="561" r:id="rId30"/>
    <p:sldId id="562" r:id="rId31"/>
    <p:sldId id="450" r:id="rId32"/>
    <p:sldId id="470" r:id="rId33"/>
    <p:sldId id="563" r:id="rId34"/>
    <p:sldId id="471" r:id="rId35"/>
    <p:sldId id="452" r:id="rId36"/>
    <p:sldId id="564" r:id="rId37"/>
    <p:sldId id="358" r:id="rId38"/>
    <p:sldId id="262" r:id="rId39"/>
    <p:sldId id="500" r:id="rId40"/>
    <p:sldId id="502" r:id="rId41"/>
    <p:sldId id="503" r:id="rId42"/>
    <p:sldId id="263" r:id="rId43"/>
    <p:sldId id="501" r:id="rId44"/>
    <p:sldId id="264" r:id="rId45"/>
    <p:sldId id="504" r:id="rId46"/>
    <p:sldId id="505" r:id="rId47"/>
    <p:sldId id="507" r:id="rId48"/>
    <p:sldId id="267" r:id="rId49"/>
    <p:sldId id="268" r:id="rId50"/>
    <p:sldId id="269" r:id="rId51"/>
    <p:sldId id="270" r:id="rId52"/>
    <p:sldId id="271" r:id="rId53"/>
    <p:sldId id="272" r:id="rId54"/>
    <p:sldId id="273" r:id="rId55"/>
    <p:sldId id="508" r:id="rId56"/>
    <p:sldId id="274" r:id="rId57"/>
    <p:sldId id="557" r:id="rId58"/>
    <p:sldId id="558" r:id="rId59"/>
    <p:sldId id="395" r:id="rId60"/>
    <p:sldId id="396" r:id="rId61"/>
    <p:sldId id="511" r:id="rId62"/>
    <p:sldId id="397" r:id="rId63"/>
    <p:sldId id="398" r:id="rId64"/>
    <p:sldId id="399" r:id="rId65"/>
    <p:sldId id="401" r:id="rId66"/>
    <p:sldId id="402" r:id="rId67"/>
    <p:sldId id="405" r:id="rId68"/>
    <p:sldId id="513" r:id="rId69"/>
    <p:sldId id="514" r:id="rId70"/>
    <p:sldId id="515" r:id="rId71"/>
    <p:sldId id="516" r:id="rId72"/>
    <p:sldId id="517" r:id="rId73"/>
    <p:sldId id="518" r:id="rId74"/>
    <p:sldId id="406" r:id="rId75"/>
    <p:sldId id="407" r:id="rId76"/>
    <p:sldId id="408" r:id="rId77"/>
    <p:sldId id="409" r:id="rId78"/>
    <p:sldId id="410" r:id="rId79"/>
    <p:sldId id="411" r:id="rId80"/>
    <p:sldId id="412" r:id="rId81"/>
    <p:sldId id="413" r:id="rId82"/>
    <p:sldId id="415" r:id="rId83"/>
    <p:sldId id="416" r:id="rId84"/>
    <p:sldId id="417" r:id="rId85"/>
    <p:sldId id="418" r:id="rId86"/>
    <p:sldId id="556" r:id="rId87"/>
    <p:sldId id="419" r:id="rId88"/>
    <p:sldId id="421" r:id="rId89"/>
    <p:sldId id="422" r:id="rId90"/>
    <p:sldId id="423" r:id="rId91"/>
    <p:sldId id="424" r:id="rId92"/>
    <p:sldId id="425" r:id="rId93"/>
    <p:sldId id="426" r:id="rId94"/>
    <p:sldId id="427" r:id="rId95"/>
    <p:sldId id="428" r:id="rId96"/>
    <p:sldId id="429" r:id="rId97"/>
    <p:sldId id="430" r:id="rId98"/>
    <p:sldId id="431" r:id="rId99"/>
    <p:sldId id="432" r:id="rId100"/>
    <p:sldId id="433" r:id="rId101"/>
    <p:sldId id="434" r:id="rId102"/>
    <p:sldId id="519" r:id="rId103"/>
    <p:sldId id="435" r:id="rId104"/>
    <p:sldId id="436" r:id="rId105"/>
    <p:sldId id="437" r:id="rId106"/>
    <p:sldId id="438" r:id="rId107"/>
    <p:sldId id="439" r:id="rId108"/>
    <p:sldId id="440" r:id="rId109"/>
    <p:sldId id="441" r:id="rId110"/>
    <p:sldId id="442" r:id="rId111"/>
    <p:sldId id="567"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8" d="100"/>
          <a:sy n="58" d="100"/>
        </p:scale>
        <p:origin x="21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989444-9727-407F-B0F4-0BDFB8CD54E3}"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301946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89444-9727-407F-B0F4-0BDFB8CD54E3}"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413207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89444-9727-407F-B0F4-0BDFB8CD54E3}"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123219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89444-9727-407F-B0F4-0BDFB8CD54E3}"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61037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989444-9727-407F-B0F4-0BDFB8CD54E3}"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308722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989444-9727-407F-B0F4-0BDFB8CD54E3}"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158934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989444-9727-407F-B0F4-0BDFB8CD54E3}"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162261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989444-9727-407F-B0F4-0BDFB8CD54E3}"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14834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89444-9727-407F-B0F4-0BDFB8CD54E3}"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389075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89444-9727-407F-B0F4-0BDFB8CD54E3}"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384585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89444-9727-407F-B0F4-0BDFB8CD54E3}"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08A77-1560-457D-BC41-420CE0CEC595}" type="slidenum">
              <a:rPr lang="en-US" smtClean="0"/>
              <a:t>‹#›</a:t>
            </a:fld>
            <a:endParaRPr lang="en-US"/>
          </a:p>
        </p:txBody>
      </p:sp>
    </p:spTree>
    <p:extLst>
      <p:ext uri="{BB962C8B-B14F-4D97-AF65-F5344CB8AC3E}">
        <p14:creationId xmlns:p14="http://schemas.microsoft.com/office/powerpoint/2010/main" val="358946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83000">
              <a:schemeClr val="accent3">
                <a:lumMod val="45000"/>
                <a:lumOff val="55000"/>
              </a:schemeClr>
            </a:gs>
            <a:gs pos="83000">
              <a:schemeClr val="accent3">
                <a:lumMod val="45000"/>
                <a:lumOff val="55000"/>
              </a:schemeClr>
            </a:gs>
            <a:gs pos="91000">
              <a:srgbClr val="D8C6D2"/>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89444-9727-407F-B0F4-0BDFB8CD54E3}"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08A77-1560-457D-BC41-420CE0CEC595}" type="slidenum">
              <a:rPr lang="en-US" smtClean="0"/>
              <a:t>‹#›</a:t>
            </a:fld>
            <a:endParaRPr lang="en-US"/>
          </a:p>
        </p:txBody>
      </p:sp>
    </p:spTree>
    <p:extLst>
      <p:ext uri="{BB962C8B-B14F-4D97-AF65-F5344CB8AC3E}">
        <p14:creationId xmlns:p14="http://schemas.microsoft.com/office/powerpoint/2010/main" val="15267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rgbClr val="FF0000"/>
                </a:solidFill>
              </a:rPr>
              <a:t>OSTEOGENESIS IMPERFECTA</a:t>
            </a:r>
            <a:endParaRPr lang="en-US" b="1" i="1" dirty="0">
              <a:solidFill>
                <a:srgbClr val="FF0000"/>
              </a:solidFill>
            </a:endParaRPr>
          </a:p>
        </p:txBody>
      </p:sp>
      <p:sp>
        <p:nvSpPr>
          <p:cNvPr id="3" name="Subtitle 2"/>
          <p:cNvSpPr>
            <a:spLocks noGrp="1"/>
          </p:cNvSpPr>
          <p:nvPr>
            <p:ph type="subTitle" idx="1"/>
          </p:nvPr>
        </p:nvSpPr>
        <p:spPr/>
        <p:txBody>
          <a:bodyPr>
            <a:normAutofit/>
          </a:bodyPr>
          <a:lstStyle/>
          <a:p>
            <a:endParaRPr lang="en-US" sz="3200" b="1" i="1" dirty="0" smtClean="0">
              <a:solidFill>
                <a:srgbClr val="FF0000"/>
              </a:solidFill>
            </a:endParaRPr>
          </a:p>
          <a:p>
            <a:r>
              <a:rPr lang="en-US" sz="3200" b="1" i="1" dirty="0" smtClean="0">
                <a:solidFill>
                  <a:srgbClr val="FF0000"/>
                </a:solidFill>
              </a:rPr>
              <a:t>Bita </a:t>
            </a:r>
            <a:r>
              <a:rPr lang="en-US" sz="3200" b="1" i="1" dirty="0" err="1" smtClean="0">
                <a:solidFill>
                  <a:srgbClr val="FF0000"/>
                </a:solidFill>
              </a:rPr>
              <a:t>Alimardani</a:t>
            </a:r>
            <a:endParaRPr lang="en-US" sz="3200" b="1" i="1" dirty="0">
              <a:solidFill>
                <a:srgbClr val="FF0000"/>
              </a:solidFill>
            </a:endParaRPr>
          </a:p>
        </p:txBody>
      </p:sp>
    </p:spTree>
    <p:extLst>
      <p:ext uri="{BB962C8B-B14F-4D97-AF65-F5344CB8AC3E}">
        <p14:creationId xmlns:p14="http://schemas.microsoft.com/office/powerpoint/2010/main" val="347289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mildest, and </a:t>
            </a:r>
            <a:r>
              <a:rPr lang="en-US" dirty="0" smtClean="0"/>
              <a:t>most common </a:t>
            </a:r>
            <a:r>
              <a:rPr lang="en-US" dirty="0"/>
              <a:t>type of OI is </a:t>
            </a:r>
            <a:r>
              <a:rPr lang="en-US" dirty="0" smtClean="0"/>
              <a:t>type </a:t>
            </a:r>
            <a:r>
              <a:rPr lang="en-US" dirty="0"/>
              <a:t>I. </a:t>
            </a:r>
            <a:endParaRPr lang="en-US" dirty="0" smtClean="0"/>
          </a:p>
          <a:p>
            <a:r>
              <a:rPr lang="en-US" dirty="0" smtClean="0"/>
              <a:t>This type is </a:t>
            </a:r>
            <a:r>
              <a:rPr lang="en-US" dirty="0"/>
              <a:t>associated with fractures, blue </a:t>
            </a:r>
            <a:r>
              <a:rPr lang="en-US" dirty="0" err="1"/>
              <a:t>sclerae</a:t>
            </a:r>
            <a:r>
              <a:rPr lang="en-US" dirty="0"/>
              <a:t>, and </a:t>
            </a:r>
            <a:r>
              <a:rPr lang="en-US" dirty="0" smtClean="0"/>
              <a:t>hearing impairment.</a:t>
            </a:r>
            <a:r>
              <a:rPr lang="en-US" dirty="0"/>
              <a:t> </a:t>
            </a:r>
            <a:endParaRPr lang="en-US" dirty="0" smtClean="0"/>
          </a:p>
          <a:p>
            <a:r>
              <a:rPr lang="en-US" dirty="0" smtClean="0"/>
              <a:t>People </a:t>
            </a:r>
            <a:r>
              <a:rPr lang="en-US" dirty="0"/>
              <a:t>with OI type 1 rarely have congenital fractures but when they start to walk and consequently fall, fractures occur. </a:t>
            </a:r>
          </a:p>
          <a:p>
            <a:r>
              <a:rPr lang="en-US" dirty="0" smtClean="0"/>
              <a:t>These </a:t>
            </a:r>
            <a:r>
              <a:rPr lang="en-US" dirty="0"/>
              <a:t>individuals often have </a:t>
            </a:r>
            <a:r>
              <a:rPr lang="en-US" dirty="0" smtClean="0"/>
              <a:t>multiple fractures </a:t>
            </a:r>
            <a:r>
              <a:rPr lang="en-US" dirty="0"/>
              <a:t>in childhood</a:t>
            </a:r>
            <a:r>
              <a:rPr lang="en-US" dirty="0" smtClean="0"/>
              <a:t>,</a:t>
            </a:r>
            <a:r>
              <a:rPr lang="en-US" dirty="0"/>
              <a:t> usually without bone </a:t>
            </a:r>
            <a:r>
              <a:rPr lang="en-US" dirty="0" smtClean="0"/>
              <a:t>deformation, </a:t>
            </a:r>
            <a:r>
              <a:rPr lang="en-US" dirty="0"/>
              <a:t>but improve clinically </a:t>
            </a:r>
            <a:r>
              <a:rPr lang="en-US" dirty="0" smtClean="0"/>
              <a:t>after puberty </a:t>
            </a:r>
            <a:r>
              <a:rPr lang="en-US" dirty="0"/>
              <a:t>and have a normal life expectancy</a:t>
            </a:r>
          </a:p>
        </p:txBody>
      </p:sp>
    </p:spTree>
    <p:extLst>
      <p:ext uri="{BB962C8B-B14F-4D97-AF65-F5344CB8AC3E}">
        <p14:creationId xmlns:p14="http://schemas.microsoft.com/office/powerpoint/2010/main" val="12623476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AND OCCUPATIONAL THERAPY</a:t>
            </a:r>
            <a:endParaRPr lang="en-US" dirty="0"/>
          </a:p>
        </p:txBody>
      </p:sp>
      <p:sp>
        <p:nvSpPr>
          <p:cNvPr id="3" name="Content Placeholder 2"/>
          <p:cNvSpPr>
            <a:spLocks noGrp="1"/>
          </p:cNvSpPr>
          <p:nvPr>
            <p:ph idx="1"/>
          </p:nvPr>
        </p:nvSpPr>
        <p:spPr/>
        <p:txBody>
          <a:bodyPr>
            <a:normAutofit/>
          </a:bodyPr>
          <a:lstStyle/>
          <a:p>
            <a:r>
              <a:rPr lang="en-US" dirty="0" smtClean="0"/>
              <a:t>Results  of PT and OT interventions are not always dramatic, but the children and their parents appreciate even small advances that can be quite meaningful to them in the long term.</a:t>
            </a:r>
          </a:p>
          <a:p>
            <a:r>
              <a:rPr lang="en-US" dirty="0" smtClean="0"/>
              <a:t>Physical </a:t>
            </a:r>
            <a:r>
              <a:rPr lang="en-US" dirty="0"/>
              <a:t>therapists </a:t>
            </a:r>
            <a:r>
              <a:rPr lang="en-US" dirty="0" smtClean="0"/>
              <a:t>for </a:t>
            </a:r>
            <a:r>
              <a:rPr lang="en-US" dirty="0"/>
              <a:t>designing a physical activity program that minimizes fracture risk while ensuring mobilization to prevent contractures and bone loss from </a:t>
            </a:r>
            <a:r>
              <a:rPr lang="en-US" dirty="0" smtClean="0"/>
              <a:t>immobility. </a:t>
            </a:r>
          </a:p>
          <a:p>
            <a:r>
              <a:rPr lang="en-US" dirty="0" smtClean="0"/>
              <a:t>Occupational </a:t>
            </a:r>
            <a:r>
              <a:rPr lang="en-US" dirty="0"/>
              <a:t>therapists can address the impairments in activities of daily living secondary to upper or lower limb deformity.</a:t>
            </a:r>
          </a:p>
          <a:p>
            <a:endParaRPr lang="en-US" dirty="0"/>
          </a:p>
        </p:txBody>
      </p:sp>
    </p:spTree>
    <p:extLst>
      <p:ext uri="{BB962C8B-B14F-4D97-AF65-F5344CB8AC3E}">
        <p14:creationId xmlns:p14="http://schemas.microsoft.com/office/powerpoint/2010/main" val="41119273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CARE CONSIDERATIONS</a:t>
            </a:r>
            <a:endParaRPr lang="en-US" dirty="0"/>
          </a:p>
        </p:txBody>
      </p:sp>
      <p:sp>
        <p:nvSpPr>
          <p:cNvPr id="3" name="Content Placeholder 2"/>
          <p:cNvSpPr>
            <a:spLocks noGrp="1"/>
          </p:cNvSpPr>
          <p:nvPr>
            <p:ph idx="1"/>
          </p:nvPr>
        </p:nvSpPr>
        <p:spPr/>
        <p:txBody>
          <a:bodyPr>
            <a:normAutofit/>
          </a:bodyPr>
          <a:lstStyle/>
          <a:p>
            <a:r>
              <a:rPr lang="en-US" dirty="0" smtClean="0"/>
              <a:t>Routine </a:t>
            </a:r>
            <a:r>
              <a:rPr lang="en-US" dirty="0"/>
              <a:t>care and </a:t>
            </a:r>
            <a:r>
              <a:rPr lang="en-US" dirty="0" smtClean="0"/>
              <a:t>immunizations</a:t>
            </a:r>
            <a:endParaRPr lang="en-US" dirty="0"/>
          </a:p>
          <a:p>
            <a:r>
              <a:rPr lang="en-US" dirty="0" smtClean="0"/>
              <a:t>Growth </a:t>
            </a:r>
            <a:r>
              <a:rPr lang="en-US" dirty="0"/>
              <a:t>and head circumference.</a:t>
            </a:r>
          </a:p>
          <a:p>
            <a:r>
              <a:rPr lang="en-US" dirty="0" smtClean="0"/>
              <a:t>Hearing </a:t>
            </a:r>
            <a:r>
              <a:rPr lang="en-US" dirty="0"/>
              <a:t>(formal audiology initially at nine months of age and then at regular </a:t>
            </a:r>
            <a:r>
              <a:rPr lang="en-US" dirty="0" smtClean="0"/>
              <a:t>intervals).</a:t>
            </a:r>
            <a:endParaRPr lang="en-US" dirty="0"/>
          </a:p>
          <a:p>
            <a:r>
              <a:rPr lang="en-US" dirty="0" smtClean="0"/>
              <a:t>Vision </a:t>
            </a:r>
            <a:r>
              <a:rPr lang="en-US" dirty="0"/>
              <a:t>screening every two to three </a:t>
            </a:r>
            <a:r>
              <a:rPr lang="en-US" dirty="0" smtClean="0"/>
              <a:t>years</a:t>
            </a:r>
            <a:endParaRPr lang="en-US" dirty="0"/>
          </a:p>
        </p:txBody>
      </p:sp>
    </p:spTree>
    <p:extLst>
      <p:ext uri="{BB962C8B-B14F-4D97-AF65-F5344CB8AC3E}">
        <p14:creationId xmlns:p14="http://schemas.microsoft.com/office/powerpoint/2010/main" val="570982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CARE CONSIDERATIONS</a:t>
            </a:r>
            <a:endParaRPr lang="en-US" dirty="0"/>
          </a:p>
        </p:txBody>
      </p:sp>
      <p:sp>
        <p:nvSpPr>
          <p:cNvPr id="3" name="Content Placeholder 2"/>
          <p:cNvSpPr>
            <a:spLocks noGrp="1"/>
          </p:cNvSpPr>
          <p:nvPr>
            <p:ph idx="1"/>
          </p:nvPr>
        </p:nvSpPr>
        <p:spPr/>
        <p:txBody>
          <a:bodyPr/>
          <a:lstStyle/>
          <a:p>
            <a:r>
              <a:rPr lang="en-US" dirty="0"/>
              <a:t>Developmental </a:t>
            </a:r>
            <a:r>
              <a:rPr lang="en-US" dirty="0" smtClean="0"/>
              <a:t>monitoring: referral </a:t>
            </a:r>
            <a:r>
              <a:rPr lang="en-US" dirty="0"/>
              <a:t>to early intervention services for those younger than three years, and referral to physical therapy (PT) and occupational therapy (OT) </a:t>
            </a:r>
            <a:r>
              <a:rPr lang="en-US" dirty="0" smtClean="0"/>
              <a:t>for </a:t>
            </a:r>
            <a:r>
              <a:rPr lang="en-US" dirty="0"/>
              <a:t>those older than three years</a:t>
            </a:r>
          </a:p>
          <a:p>
            <a:r>
              <a:rPr lang="en-US" dirty="0"/>
              <a:t>Pneumococcal and influenza vaccination </a:t>
            </a:r>
          </a:p>
          <a:p>
            <a:r>
              <a:rPr lang="en-US" dirty="0"/>
              <a:t>Dental referral </a:t>
            </a:r>
            <a:r>
              <a:rPr lang="en-US" dirty="0" smtClean="0"/>
              <a:t>for </a:t>
            </a:r>
            <a:r>
              <a:rPr lang="en-US" dirty="0" err="1"/>
              <a:t>dentinogenesis</a:t>
            </a:r>
            <a:r>
              <a:rPr lang="en-US" dirty="0"/>
              <a:t> </a:t>
            </a:r>
            <a:r>
              <a:rPr lang="en-US" dirty="0" err="1"/>
              <a:t>imperfecta</a:t>
            </a:r>
            <a:r>
              <a:rPr lang="en-US" dirty="0"/>
              <a:t>.</a:t>
            </a:r>
          </a:p>
          <a:p>
            <a:r>
              <a:rPr lang="en-US" dirty="0" smtClean="0"/>
              <a:t>Educational program: Chronic </a:t>
            </a:r>
            <a:r>
              <a:rPr lang="en-US" dirty="0"/>
              <a:t>illness and physical disability may affect school performance. Children with OI should receive an educational program to address these issues </a:t>
            </a:r>
          </a:p>
          <a:p>
            <a:endParaRPr lang="en-US" dirty="0"/>
          </a:p>
        </p:txBody>
      </p:sp>
    </p:spTree>
    <p:extLst>
      <p:ext uri="{BB962C8B-B14F-4D97-AF65-F5344CB8AC3E}">
        <p14:creationId xmlns:p14="http://schemas.microsoft.com/office/powerpoint/2010/main" val="34341066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 FOR COMPLICATIONS</a:t>
            </a:r>
            <a:endParaRPr lang="en-US" dirty="0"/>
          </a:p>
        </p:txBody>
      </p:sp>
      <p:sp>
        <p:nvSpPr>
          <p:cNvPr id="3" name="Content Placeholder 2"/>
          <p:cNvSpPr>
            <a:spLocks noGrp="1"/>
          </p:cNvSpPr>
          <p:nvPr>
            <p:ph idx="1"/>
          </p:nvPr>
        </p:nvSpPr>
        <p:spPr/>
        <p:txBody>
          <a:bodyPr>
            <a:normAutofit/>
          </a:bodyPr>
          <a:lstStyle/>
          <a:p>
            <a:r>
              <a:rPr lang="en-US" dirty="0" smtClean="0"/>
              <a:t>Regular </a:t>
            </a:r>
            <a:r>
              <a:rPr lang="en-US" dirty="0"/>
              <a:t>surveillance for potential complications (</a:t>
            </a:r>
            <a:r>
              <a:rPr lang="en-US" dirty="0" err="1"/>
              <a:t>eg</a:t>
            </a:r>
            <a:r>
              <a:rPr lang="en-US" dirty="0"/>
              <a:t>, hearing loss, worsening of osteoporosis) so that appropriate intervention is initiated as soon as possible.</a:t>
            </a:r>
          </a:p>
          <a:p>
            <a:r>
              <a:rPr lang="en-US" dirty="0" smtClean="0"/>
              <a:t>A hearing </a:t>
            </a:r>
            <a:r>
              <a:rPr lang="en-US" dirty="0"/>
              <a:t>test to evaluate for conductive and sensorineural hearing loss, dual-energy absorptiometry (DXA) to assess bone mineral density (BMD), and spirometry to monitor for restrictive defects secondary to rib and vertebral fractures every two years (or sooner if clinically indicated), particularly in patients with moderate to severe OI. </a:t>
            </a:r>
          </a:p>
        </p:txBody>
      </p:sp>
    </p:spTree>
    <p:extLst>
      <p:ext uri="{BB962C8B-B14F-4D97-AF65-F5344CB8AC3E}">
        <p14:creationId xmlns:p14="http://schemas.microsoft.com/office/powerpoint/2010/main" val="22142178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Spirometry</a:t>
            </a:r>
            <a:r>
              <a:rPr lang="en-US" dirty="0" smtClean="0"/>
              <a:t>: </a:t>
            </a:r>
            <a:r>
              <a:rPr lang="en-US" dirty="0"/>
              <a:t>yearly </a:t>
            </a:r>
            <a:r>
              <a:rPr lang="en-US" dirty="0" smtClean="0"/>
              <a:t>for patients </a:t>
            </a:r>
            <a:r>
              <a:rPr lang="en-US" dirty="0"/>
              <a:t>with type III </a:t>
            </a:r>
            <a:r>
              <a:rPr lang="en-US" dirty="0" smtClean="0"/>
              <a:t>deforming </a:t>
            </a:r>
            <a:r>
              <a:rPr lang="en-US" dirty="0"/>
              <a:t>OI or other moderate to severe types of OI </a:t>
            </a:r>
            <a:r>
              <a:rPr lang="en-US" dirty="0" smtClean="0"/>
              <a:t>(</a:t>
            </a:r>
            <a:r>
              <a:rPr lang="en-US" dirty="0"/>
              <a:t>to evaluate for restrictive lung disease due to </a:t>
            </a:r>
            <a:r>
              <a:rPr lang="en-US" dirty="0" err="1"/>
              <a:t>kyphoscoliosis</a:t>
            </a:r>
            <a:r>
              <a:rPr lang="en-US" dirty="0"/>
              <a:t> and chest deformities</a:t>
            </a:r>
            <a:r>
              <a:rPr lang="en-US" dirty="0" smtClean="0"/>
              <a:t>)</a:t>
            </a:r>
          </a:p>
          <a:p>
            <a:r>
              <a:rPr lang="en-US" dirty="0" smtClean="0"/>
              <a:t>Electrocardiogram </a:t>
            </a:r>
            <a:r>
              <a:rPr lang="en-US" dirty="0"/>
              <a:t>and </a:t>
            </a:r>
            <a:r>
              <a:rPr lang="en-US" dirty="0" smtClean="0"/>
              <a:t>Echocardiogram: </a:t>
            </a:r>
            <a:r>
              <a:rPr lang="en-US" dirty="0"/>
              <a:t>every two years (to detect aortic root dilation and </a:t>
            </a:r>
            <a:r>
              <a:rPr lang="en-US" dirty="0" err="1"/>
              <a:t>valvular</a:t>
            </a:r>
            <a:r>
              <a:rPr lang="en-US" dirty="0"/>
              <a:t> </a:t>
            </a:r>
            <a:r>
              <a:rPr lang="en-US" dirty="0" smtClean="0"/>
              <a:t>dysfunction).</a:t>
            </a:r>
            <a:endParaRPr lang="en-US" dirty="0"/>
          </a:p>
          <a:p>
            <a:endParaRPr lang="en-US" dirty="0"/>
          </a:p>
        </p:txBody>
      </p:sp>
    </p:spTree>
    <p:extLst>
      <p:ext uri="{BB962C8B-B14F-4D97-AF65-F5344CB8AC3E}">
        <p14:creationId xmlns:p14="http://schemas.microsoft.com/office/powerpoint/2010/main" val="20381717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Basilar skull deformity could lead to basilar invagination </a:t>
            </a:r>
            <a:endParaRPr lang="en-US" dirty="0" smtClean="0"/>
          </a:p>
          <a:p>
            <a:r>
              <a:rPr lang="en-US" dirty="0" smtClean="0"/>
              <a:t>Neurologic </a:t>
            </a:r>
            <a:r>
              <a:rPr lang="en-US" dirty="0"/>
              <a:t>examination and cranial assessment </a:t>
            </a:r>
            <a:r>
              <a:rPr lang="en-US" dirty="0" smtClean="0"/>
              <a:t>as </a:t>
            </a:r>
            <a:r>
              <a:rPr lang="en-US" dirty="0"/>
              <a:t>indicated by symptoms or behavioral changes, particularly in patients with type III OI and other forms with a similar phenotype (types VII to IX</a:t>
            </a:r>
            <a:r>
              <a:rPr lang="en-US" dirty="0" smtClean="0"/>
              <a:t>)</a:t>
            </a:r>
            <a:endParaRPr lang="en-US" dirty="0"/>
          </a:p>
          <a:p>
            <a:endParaRPr lang="en-US" dirty="0"/>
          </a:p>
        </p:txBody>
      </p:sp>
    </p:spTree>
    <p:extLst>
      <p:ext uri="{BB962C8B-B14F-4D97-AF65-F5344CB8AC3E}">
        <p14:creationId xmlns:p14="http://schemas.microsoft.com/office/powerpoint/2010/main" val="8469920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Skeletal radiographs: At </a:t>
            </a:r>
            <a:r>
              <a:rPr lang="en-US" dirty="0"/>
              <a:t>the time of diagnosis and then every one to two years (or sooner if clinically indicated) and coordinated with orthopedic </a:t>
            </a:r>
            <a:r>
              <a:rPr lang="en-US" dirty="0" smtClean="0"/>
              <a:t>advice</a:t>
            </a:r>
          </a:p>
          <a:p>
            <a:r>
              <a:rPr lang="en-US" dirty="0" smtClean="0"/>
              <a:t>Yearly </a:t>
            </a:r>
            <a:r>
              <a:rPr lang="en-US" dirty="0"/>
              <a:t>(or more frequently as clinically indicated) assessment of BMD and radiologic assessment of long bones and </a:t>
            </a:r>
            <a:r>
              <a:rPr lang="en-US" dirty="0" smtClean="0"/>
              <a:t>spine for children </a:t>
            </a:r>
            <a:r>
              <a:rPr lang="en-US" dirty="0"/>
              <a:t>receiving bisphosphonate treatment to determine the effect of </a:t>
            </a:r>
            <a:r>
              <a:rPr lang="en-US" dirty="0" smtClean="0"/>
              <a:t>treatment</a:t>
            </a:r>
            <a:endParaRPr lang="en-US" dirty="0"/>
          </a:p>
          <a:p>
            <a:endParaRPr lang="en-US" dirty="0"/>
          </a:p>
        </p:txBody>
      </p:sp>
    </p:spTree>
    <p:extLst>
      <p:ext uri="{BB962C8B-B14F-4D97-AF65-F5344CB8AC3E}">
        <p14:creationId xmlns:p14="http://schemas.microsoft.com/office/powerpoint/2010/main" val="17167411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EXPERIMENTAL THERAPIES</a:t>
            </a:r>
            <a:endParaRPr lang="en-US" dirty="0"/>
          </a:p>
        </p:txBody>
      </p:sp>
      <p:sp>
        <p:nvSpPr>
          <p:cNvPr id="3" name="Content Placeholder 2"/>
          <p:cNvSpPr>
            <a:spLocks noGrp="1"/>
          </p:cNvSpPr>
          <p:nvPr>
            <p:ph idx="1"/>
          </p:nvPr>
        </p:nvSpPr>
        <p:spPr/>
        <p:txBody>
          <a:bodyPr>
            <a:normAutofit lnSpcReduction="10000"/>
          </a:bodyPr>
          <a:lstStyle/>
          <a:p>
            <a:r>
              <a:rPr lang="en-US" b="1" dirty="0" smtClean="0"/>
              <a:t>Growth hormone</a:t>
            </a:r>
            <a:r>
              <a:rPr lang="en-US" dirty="0" smtClean="0"/>
              <a:t>: </a:t>
            </a:r>
          </a:p>
          <a:p>
            <a:r>
              <a:rPr lang="en-US" dirty="0" smtClean="0"/>
              <a:t>Still an </a:t>
            </a:r>
            <a:r>
              <a:rPr lang="en-US" dirty="0"/>
              <a:t>experimental therapy. The theoretical basis for using GH is to stimulate bone formation and also to increase stature. No studies have extended beyond two years.</a:t>
            </a:r>
          </a:p>
          <a:p>
            <a:r>
              <a:rPr lang="en-US" b="1" dirty="0"/>
              <a:t>Cell replacement therapies: </a:t>
            </a:r>
          </a:p>
          <a:p>
            <a:r>
              <a:rPr lang="en-US" dirty="0"/>
              <a:t>Although transplantation of </a:t>
            </a:r>
            <a:r>
              <a:rPr lang="en-US" dirty="0" err="1"/>
              <a:t>mesenchymal</a:t>
            </a:r>
            <a:r>
              <a:rPr lang="en-US" dirty="0"/>
              <a:t> stem cells or bone marrow stromal cells have a good theoretical basis for correcting genetic defects of bone and cartilage, more clinical research is needed.</a:t>
            </a:r>
          </a:p>
          <a:p>
            <a:r>
              <a:rPr lang="en-US" b="1" dirty="0"/>
              <a:t>Gene </a:t>
            </a:r>
            <a:r>
              <a:rPr lang="en-US" b="1" dirty="0" smtClean="0"/>
              <a:t>therapy</a:t>
            </a:r>
            <a:r>
              <a:rPr lang="en-US" dirty="0"/>
              <a:t> </a:t>
            </a:r>
            <a:r>
              <a:rPr lang="en-US" dirty="0" smtClean="0"/>
              <a:t>:specific </a:t>
            </a:r>
            <a:r>
              <a:rPr lang="en-US" dirty="0"/>
              <a:t>gene replacement and mutation silencing strategies.</a:t>
            </a:r>
          </a:p>
          <a:p>
            <a:endParaRPr lang="en-US" dirty="0"/>
          </a:p>
        </p:txBody>
      </p:sp>
    </p:spTree>
    <p:extLst>
      <p:ext uri="{BB962C8B-B14F-4D97-AF65-F5344CB8AC3E}">
        <p14:creationId xmlns:p14="http://schemas.microsoft.com/office/powerpoint/2010/main" val="19635541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a:t>RANK ligand </a:t>
            </a:r>
            <a:r>
              <a:rPr lang="en-US" b="1" dirty="0" smtClean="0"/>
              <a:t>inhibition</a:t>
            </a:r>
            <a:r>
              <a:rPr lang="en-US" b="1" dirty="0"/>
              <a:t>: </a:t>
            </a:r>
            <a:endParaRPr lang="en-US" b="1" dirty="0" smtClean="0"/>
          </a:p>
          <a:p>
            <a:r>
              <a:rPr lang="en-US" dirty="0" smtClean="0"/>
              <a:t>Denosumab</a:t>
            </a:r>
            <a:r>
              <a:rPr lang="en-US" dirty="0"/>
              <a:t> is a </a:t>
            </a:r>
            <a:r>
              <a:rPr lang="en-US" dirty="0" smtClean="0"/>
              <a:t>biologic </a:t>
            </a:r>
            <a:r>
              <a:rPr lang="en-US" dirty="0"/>
              <a:t>agent that inhibits receptor activator of nuclear factor kappa-B (RANK) ligand, leading to decreased osteoclast formation with a consequent increase in bone mass. </a:t>
            </a:r>
            <a:endParaRPr lang="en-US" dirty="0" smtClean="0"/>
          </a:p>
          <a:p>
            <a:r>
              <a:rPr lang="en-US" dirty="0" smtClean="0"/>
              <a:t>It has </a:t>
            </a:r>
            <a:r>
              <a:rPr lang="en-US" dirty="0"/>
              <a:t>been approved </a:t>
            </a:r>
            <a:r>
              <a:rPr lang="en-US" dirty="0" smtClean="0"/>
              <a:t>for </a:t>
            </a:r>
            <a:r>
              <a:rPr lang="en-US" dirty="0"/>
              <a:t>treatment of osteoporosis in adults and for other indications. </a:t>
            </a:r>
          </a:p>
        </p:txBody>
      </p:sp>
    </p:spTree>
    <p:extLst>
      <p:ext uri="{BB962C8B-B14F-4D97-AF65-F5344CB8AC3E}">
        <p14:creationId xmlns:p14="http://schemas.microsoft.com/office/powerpoint/2010/main" val="38539161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Limited </a:t>
            </a:r>
            <a:r>
              <a:rPr lang="en-US" dirty="0"/>
              <a:t>pediatric data. </a:t>
            </a:r>
            <a:endParaRPr lang="en-US" dirty="0" smtClean="0"/>
          </a:p>
          <a:p>
            <a:r>
              <a:rPr lang="en-US" dirty="0" smtClean="0"/>
              <a:t>Bone </a:t>
            </a:r>
            <a:r>
              <a:rPr lang="en-US" dirty="0"/>
              <a:t>turnover returns to baseline within 12 months of discontinuing </a:t>
            </a:r>
            <a:r>
              <a:rPr lang="en-US" dirty="0" err="1"/>
              <a:t>denosumab</a:t>
            </a:r>
            <a:r>
              <a:rPr lang="en-US" dirty="0"/>
              <a:t>. </a:t>
            </a:r>
            <a:endParaRPr lang="en-US" dirty="0" smtClean="0"/>
          </a:p>
          <a:p>
            <a:r>
              <a:rPr lang="en-US" dirty="0" smtClean="0"/>
              <a:t>Rebound </a:t>
            </a:r>
            <a:r>
              <a:rPr lang="en-US" dirty="0"/>
              <a:t>in bone turnover could result in </a:t>
            </a:r>
            <a:r>
              <a:rPr lang="en-US" dirty="0" err="1"/>
              <a:t>hypocalcemia</a:t>
            </a:r>
            <a:r>
              <a:rPr lang="en-US" dirty="0"/>
              <a:t>. </a:t>
            </a:r>
            <a:endParaRPr lang="en-US" dirty="0" smtClean="0"/>
          </a:p>
          <a:p>
            <a:r>
              <a:rPr lang="en-US" dirty="0" smtClean="0"/>
              <a:t>One </a:t>
            </a:r>
            <a:r>
              <a:rPr lang="en-US" dirty="0"/>
              <a:t>strategy under exploration is to follow </a:t>
            </a:r>
            <a:r>
              <a:rPr lang="en-US" dirty="0" err="1"/>
              <a:t>denosumab</a:t>
            </a:r>
            <a:r>
              <a:rPr lang="en-US" dirty="0"/>
              <a:t> treatment with a follow on bisphosphonate treatment of finite duration so as to consolidate the bone mass gains. </a:t>
            </a:r>
          </a:p>
        </p:txBody>
      </p:sp>
    </p:spTree>
    <p:extLst>
      <p:ext uri="{BB962C8B-B14F-4D97-AF65-F5344CB8AC3E}">
        <p14:creationId xmlns:p14="http://schemas.microsoft.com/office/powerpoint/2010/main" val="67619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solidFill>
                  <a:schemeClr val="tx1">
                    <a:lumMod val="95000"/>
                    <a:lumOff val="5000"/>
                  </a:schemeClr>
                </a:solidFill>
              </a:rPr>
              <a:t>Osteogenesis imperfecta type </a:t>
            </a:r>
            <a:r>
              <a:rPr lang="en-US" dirty="0" smtClean="0">
                <a:solidFill>
                  <a:schemeClr val="tx1">
                    <a:lumMod val="95000"/>
                    <a:lumOff val="5000"/>
                  </a:schemeClr>
                </a:solidFill>
              </a:rPr>
              <a:t>I:</a:t>
            </a:r>
          </a:p>
          <a:p>
            <a:r>
              <a:rPr lang="en-US" dirty="0" smtClean="0">
                <a:solidFill>
                  <a:schemeClr val="tx1">
                    <a:lumMod val="95000"/>
                    <a:lumOff val="5000"/>
                  </a:schemeClr>
                </a:solidFill>
              </a:rPr>
              <a:t>autosomal </a:t>
            </a:r>
            <a:r>
              <a:rPr lang="en-US" dirty="0">
                <a:solidFill>
                  <a:schemeClr val="tx1">
                    <a:lumMod val="95000"/>
                    <a:lumOff val="5000"/>
                  </a:schemeClr>
                </a:solidFill>
              </a:rPr>
              <a:t>dominant </a:t>
            </a:r>
            <a:r>
              <a:rPr lang="en-US" dirty="0" smtClean="0">
                <a:solidFill>
                  <a:schemeClr val="tx1">
                    <a:lumMod val="95000"/>
                    <a:lumOff val="5000"/>
                  </a:schemeClr>
                </a:solidFill>
              </a:rPr>
              <a:t>(</a:t>
            </a:r>
            <a:r>
              <a:rPr lang="en-US" dirty="0">
                <a:solidFill>
                  <a:schemeClr val="tx1">
                    <a:lumMod val="95000"/>
                    <a:lumOff val="5000"/>
                  </a:schemeClr>
                </a:solidFill>
              </a:rPr>
              <a:t>new mutation in 33% </a:t>
            </a:r>
            <a:r>
              <a:rPr lang="en-US" dirty="0" smtClean="0">
                <a:solidFill>
                  <a:schemeClr val="tx1">
                    <a:lumMod val="95000"/>
                    <a:lumOff val="5000"/>
                  </a:schemeClr>
                </a:solidFill>
              </a:rPr>
              <a:t>of patients</a:t>
            </a:r>
            <a:r>
              <a:rPr lang="en-US" dirty="0">
                <a:solidFill>
                  <a:schemeClr val="tx1">
                    <a:lumMod val="95000"/>
                    <a:lumOff val="5000"/>
                  </a:schemeClr>
                </a:solidFill>
              </a:rPr>
              <a:t>) due </a:t>
            </a:r>
            <a:r>
              <a:rPr lang="en-US" dirty="0" smtClean="0">
                <a:solidFill>
                  <a:schemeClr val="tx1">
                    <a:lumMod val="95000"/>
                    <a:lumOff val="5000"/>
                  </a:schemeClr>
                </a:solidFill>
              </a:rPr>
              <a:t>modestly </a:t>
            </a:r>
            <a:r>
              <a:rPr lang="en-US" dirty="0">
                <a:solidFill>
                  <a:schemeClr val="tx1">
                    <a:lumMod val="95000"/>
                    <a:lumOff val="5000"/>
                  </a:schemeClr>
                </a:solidFill>
              </a:rPr>
              <a:t>decreasing production of intact procollagen type I</a:t>
            </a:r>
            <a:r>
              <a:rPr lang="en-US" dirty="0" smtClean="0">
                <a:solidFill>
                  <a:schemeClr val="tx1">
                    <a:lumMod val="95000"/>
                    <a:lumOff val="5000"/>
                  </a:schemeClr>
                </a:solidFill>
              </a:rPr>
              <a:t>.</a:t>
            </a:r>
          </a:p>
          <a:p>
            <a:r>
              <a:rPr lang="en-US" dirty="0" smtClean="0">
                <a:solidFill>
                  <a:schemeClr val="tx1">
                    <a:lumMod val="95000"/>
                    <a:lumOff val="5000"/>
                  </a:schemeClr>
                </a:solidFill>
              </a:rPr>
              <a:t>relatively benign</a:t>
            </a:r>
          </a:p>
          <a:p>
            <a:r>
              <a:rPr lang="en-US" dirty="0" smtClean="0">
                <a:solidFill>
                  <a:schemeClr val="tx1">
                    <a:lumMod val="95000"/>
                    <a:lumOff val="5000"/>
                  </a:schemeClr>
                </a:solidFill>
              </a:rPr>
              <a:t>intensely </a:t>
            </a:r>
            <a:r>
              <a:rPr lang="en-US" dirty="0">
                <a:solidFill>
                  <a:schemeClr val="tx1">
                    <a:lumMod val="95000"/>
                    <a:lumOff val="5000"/>
                  </a:schemeClr>
                </a:solidFill>
              </a:rPr>
              <a:t>blue </a:t>
            </a:r>
            <a:r>
              <a:rPr lang="en-US" dirty="0" err="1">
                <a:solidFill>
                  <a:schemeClr val="tx1">
                    <a:lumMod val="95000"/>
                    <a:lumOff val="5000"/>
                  </a:schemeClr>
                </a:solidFill>
              </a:rPr>
              <a:t>sclerae</a:t>
            </a:r>
            <a:r>
              <a:rPr lang="en-US" dirty="0">
                <a:solidFill>
                  <a:schemeClr val="tx1">
                    <a:lumMod val="95000"/>
                    <a:lumOff val="5000"/>
                  </a:schemeClr>
                </a:solidFill>
              </a:rPr>
              <a:t> </a:t>
            </a:r>
            <a:r>
              <a:rPr lang="en-US" dirty="0" smtClean="0">
                <a:solidFill>
                  <a:schemeClr val="tx1">
                    <a:lumMod val="95000"/>
                    <a:lumOff val="5000"/>
                  </a:schemeClr>
                </a:solidFill>
              </a:rPr>
              <a:t>that are </a:t>
            </a:r>
            <a:r>
              <a:rPr lang="en-US" dirty="0">
                <a:solidFill>
                  <a:schemeClr val="tx1">
                    <a:lumMod val="95000"/>
                    <a:lumOff val="5000"/>
                  </a:schemeClr>
                </a:solidFill>
              </a:rPr>
              <a:t>present at birth and persist throughout adulthood</a:t>
            </a:r>
            <a:r>
              <a:rPr lang="en-US" dirty="0" smtClean="0">
                <a:solidFill>
                  <a:schemeClr val="tx1">
                    <a:lumMod val="95000"/>
                    <a:lumOff val="5000"/>
                  </a:schemeClr>
                </a:solidFill>
              </a:rPr>
              <a:t>,</a:t>
            </a:r>
          </a:p>
          <a:p>
            <a:r>
              <a:rPr lang="en-US" dirty="0" smtClean="0">
                <a:solidFill>
                  <a:schemeClr val="tx1">
                    <a:lumMod val="95000"/>
                    <a:lumOff val="5000"/>
                  </a:schemeClr>
                </a:solidFill>
              </a:rPr>
              <a:t>modestly </a:t>
            </a:r>
            <a:r>
              <a:rPr lang="en-US" dirty="0">
                <a:solidFill>
                  <a:schemeClr val="tx1">
                    <a:lumMod val="95000"/>
                    <a:lumOff val="5000"/>
                  </a:schemeClr>
                </a:solidFill>
              </a:rPr>
              <a:t>low bone mass, </a:t>
            </a:r>
            <a:endParaRPr lang="en-US" dirty="0" smtClean="0">
              <a:solidFill>
                <a:schemeClr val="tx1">
                  <a:lumMod val="95000"/>
                  <a:lumOff val="5000"/>
                </a:schemeClr>
              </a:solidFill>
            </a:endParaRPr>
          </a:p>
          <a:p>
            <a:r>
              <a:rPr lang="en-US" dirty="0" smtClean="0">
                <a:solidFill>
                  <a:schemeClr val="tx1">
                    <a:lumMod val="95000"/>
                    <a:lumOff val="5000"/>
                  </a:schemeClr>
                </a:solidFill>
              </a:rPr>
              <a:t>infrequent </a:t>
            </a:r>
            <a:r>
              <a:rPr lang="en-US" dirty="0">
                <a:solidFill>
                  <a:schemeClr val="tx1">
                    <a:lumMod val="95000"/>
                    <a:lumOff val="5000"/>
                  </a:schemeClr>
                </a:solidFill>
              </a:rPr>
              <a:t>fractures with </a:t>
            </a:r>
            <a:r>
              <a:rPr lang="en-US" dirty="0" smtClean="0">
                <a:solidFill>
                  <a:schemeClr val="tx1">
                    <a:lumMod val="95000"/>
                    <a:lumOff val="5000"/>
                  </a:schemeClr>
                </a:solidFill>
              </a:rPr>
              <a:t>little deformity</a:t>
            </a:r>
          </a:p>
          <a:p>
            <a:r>
              <a:rPr lang="en-US" dirty="0" smtClean="0">
                <a:solidFill>
                  <a:schemeClr val="tx1">
                    <a:lumMod val="95000"/>
                    <a:lumOff val="5000"/>
                  </a:schemeClr>
                </a:solidFill>
              </a:rPr>
              <a:t>low </a:t>
            </a:r>
            <a:r>
              <a:rPr lang="en-US" dirty="0">
                <a:solidFill>
                  <a:schemeClr val="tx1">
                    <a:lumMod val="95000"/>
                    <a:lumOff val="5000"/>
                  </a:schemeClr>
                </a:solidFill>
              </a:rPr>
              <a:t>normal adult stature, </a:t>
            </a:r>
            <a:endParaRPr lang="en-US" dirty="0" smtClean="0">
              <a:solidFill>
                <a:schemeClr val="tx1">
                  <a:lumMod val="95000"/>
                  <a:lumOff val="5000"/>
                </a:schemeClr>
              </a:solidFill>
            </a:endParaRPr>
          </a:p>
          <a:p>
            <a:r>
              <a:rPr lang="en-US" dirty="0" smtClean="0">
                <a:solidFill>
                  <a:schemeClr val="tx1">
                    <a:lumMod val="95000"/>
                    <a:lumOff val="5000"/>
                  </a:schemeClr>
                </a:solidFill>
              </a:rPr>
              <a:t>hearing </a:t>
            </a:r>
            <a:r>
              <a:rPr lang="en-US" dirty="0">
                <a:solidFill>
                  <a:schemeClr val="tx1">
                    <a:lumMod val="95000"/>
                    <a:lumOff val="5000"/>
                  </a:schemeClr>
                </a:solidFill>
              </a:rPr>
              <a:t>loss in 50</a:t>
            </a:r>
            <a:r>
              <a:rPr lang="en-US" dirty="0" smtClean="0">
                <a:solidFill>
                  <a:schemeClr val="tx1">
                    <a:lumMod val="95000"/>
                    <a:lumOff val="5000"/>
                  </a:schemeClr>
                </a:solidFill>
              </a:rPr>
              <a:t>%,</a:t>
            </a:r>
          </a:p>
          <a:p>
            <a:r>
              <a:rPr lang="en-US" dirty="0" smtClean="0">
                <a:solidFill>
                  <a:schemeClr val="tx1">
                    <a:lumMod val="95000"/>
                    <a:lumOff val="5000"/>
                  </a:schemeClr>
                </a:solidFill>
              </a:rPr>
              <a:t>mitral </a:t>
            </a:r>
            <a:r>
              <a:rPr lang="en-US" dirty="0">
                <a:solidFill>
                  <a:schemeClr val="tx1">
                    <a:lumMod val="95000"/>
                    <a:lumOff val="5000"/>
                  </a:schemeClr>
                </a:solidFill>
              </a:rPr>
              <a:t>valve prolapse in 18</a:t>
            </a:r>
            <a:r>
              <a:rPr lang="en-US" dirty="0" smtClean="0">
                <a:solidFill>
                  <a:schemeClr val="tx1">
                    <a:lumMod val="95000"/>
                    <a:lumOff val="5000"/>
                  </a:schemeClr>
                </a:solidFill>
              </a:rPr>
              <a:t>%,</a:t>
            </a:r>
          </a:p>
          <a:p>
            <a:r>
              <a:rPr lang="en-US" dirty="0" smtClean="0">
                <a:solidFill>
                  <a:schemeClr val="tx1">
                    <a:lumMod val="95000"/>
                    <a:lumOff val="5000"/>
                  </a:schemeClr>
                </a:solidFill>
              </a:rPr>
              <a:t>rarely </a:t>
            </a:r>
            <a:r>
              <a:rPr lang="en-US" dirty="0" err="1" smtClean="0">
                <a:solidFill>
                  <a:schemeClr val="tx1">
                    <a:lumMod val="95000"/>
                    <a:lumOff val="5000"/>
                  </a:schemeClr>
                </a:solidFill>
              </a:rPr>
              <a:t>dentinogenesis</a:t>
            </a:r>
            <a:r>
              <a:rPr lang="en-US" dirty="0" smtClean="0">
                <a:solidFill>
                  <a:schemeClr val="tx1">
                    <a:lumMod val="95000"/>
                    <a:lumOff val="5000"/>
                  </a:schemeClr>
                </a:solidFill>
              </a:rPr>
              <a:t> imperfecta </a:t>
            </a:r>
            <a:r>
              <a:rPr lang="en-US" dirty="0">
                <a:solidFill>
                  <a:schemeClr val="tx1">
                    <a:lumMod val="95000"/>
                    <a:lumOff val="5000"/>
                  </a:schemeClr>
                </a:solidFill>
              </a:rPr>
              <a:t>(</a:t>
            </a:r>
            <a:r>
              <a:rPr lang="en-US" dirty="0" err="1">
                <a:solidFill>
                  <a:schemeClr val="tx1">
                    <a:lumMod val="95000"/>
                    <a:lumOff val="5000"/>
                  </a:schemeClr>
                </a:solidFill>
              </a:rPr>
              <a:t>osteogenesis</a:t>
            </a:r>
            <a:r>
              <a:rPr lang="en-US" dirty="0">
                <a:solidFill>
                  <a:schemeClr val="tx1">
                    <a:lumMod val="95000"/>
                    <a:lumOff val="5000"/>
                  </a:schemeClr>
                </a:solidFill>
              </a:rPr>
              <a:t> imperfecta type IB). </a:t>
            </a: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0260888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PROGNOSIS</a:t>
            </a:r>
            <a:endParaRPr lang="en-US" dirty="0"/>
          </a:p>
        </p:txBody>
      </p:sp>
      <p:sp>
        <p:nvSpPr>
          <p:cNvPr id="3" name="Content Placeholder 2"/>
          <p:cNvSpPr>
            <a:spLocks noGrp="1"/>
          </p:cNvSpPr>
          <p:nvPr>
            <p:ph idx="1"/>
          </p:nvPr>
        </p:nvSpPr>
        <p:spPr/>
        <p:txBody>
          <a:bodyPr>
            <a:normAutofit lnSpcReduction="10000"/>
          </a:bodyPr>
          <a:lstStyle/>
          <a:p>
            <a:r>
              <a:rPr lang="en-US" dirty="0" smtClean="0"/>
              <a:t>Depends </a:t>
            </a:r>
            <a:r>
              <a:rPr lang="en-US" dirty="0"/>
              <a:t>upon the type of OI </a:t>
            </a:r>
            <a:r>
              <a:rPr lang="en-US" dirty="0" smtClean="0"/>
              <a:t>. </a:t>
            </a:r>
          </a:p>
          <a:p>
            <a:r>
              <a:rPr lang="en-US" dirty="0" smtClean="0"/>
              <a:t>Mild </a:t>
            </a:r>
            <a:r>
              <a:rPr lang="en-US" dirty="0"/>
              <a:t>OI (type </a:t>
            </a:r>
            <a:r>
              <a:rPr lang="en-US" dirty="0" smtClean="0"/>
              <a:t>I) </a:t>
            </a:r>
            <a:r>
              <a:rPr lang="en-US" dirty="0"/>
              <a:t>typically have a few childhood fractures, no long-bone deformity, and a normal life expectancy. </a:t>
            </a:r>
            <a:endParaRPr lang="en-US" dirty="0" smtClean="0"/>
          </a:p>
          <a:p>
            <a:r>
              <a:rPr lang="en-US" dirty="0" smtClean="0"/>
              <a:t>Moderate </a:t>
            </a:r>
            <a:r>
              <a:rPr lang="en-US" dirty="0"/>
              <a:t>to severe (types III to </a:t>
            </a:r>
            <a:r>
              <a:rPr lang="en-US" dirty="0" smtClean="0"/>
              <a:t>IX) have </a:t>
            </a:r>
            <a:r>
              <a:rPr lang="en-US" dirty="0"/>
              <a:t>an increased risk of premature death in both childhood and adult life compared with the general population.</a:t>
            </a:r>
          </a:p>
          <a:p>
            <a:r>
              <a:rPr lang="en-US" dirty="0"/>
              <a:t>Shortened lifespan may be related to immobility and thoracic deformities in a subset of patients with moderately severe disease. </a:t>
            </a:r>
            <a:endParaRPr lang="en-US" dirty="0" smtClean="0"/>
          </a:p>
          <a:p>
            <a:r>
              <a:rPr lang="en-US" dirty="0" smtClean="0"/>
              <a:t>These </a:t>
            </a:r>
            <a:r>
              <a:rPr lang="en-US" dirty="0"/>
              <a:t>problems create an increased risk of severe pulmonary infections and subsequent loss of lung function.</a:t>
            </a:r>
          </a:p>
          <a:p>
            <a:endParaRPr lang="en-US" dirty="0"/>
          </a:p>
        </p:txBody>
      </p:sp>
    </p:spTree>
    <p:extLst>
      <p:ext uri="{BB962C8B-B14F-4D97-AF65-F5344CB8AC3E}">
        <p14:creationId xmlns:p14="http://schemas.microsoft.com/office/powerpoint/2010/main" val="6772179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rgbClr val="FF0000"/>
                </a:solidFill>
              </a:rPr>
              <a:t>THANKS</a:t>
            </a:r>
            <a:endParaRPr lang="en-US" b="1" i="1" dirty="0">
              <a:solidFill>
                <a:srgbClr val="FF0000"/>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587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OI </a:t>
            </a:r>
            <a:r>
              <a:rPr lang="en-US" dirty="0" smtClean="0"/>
              <a:t>type II </a:t>
            </a:r>
            <a:r>
              <a:rPr lang="en-US" dirty="0"/>
              <a:t>is a perinatal lethal </a:t>
            </a:r>
            <a:r>
              <a:rPr lang="en-US" dirty="0" smtClean="0"/>
              <a:t>form </a:t>
            </a:r>
            <a:r>
              <a:rPr lang="en-US" dirty="0"/>
              <a:t>with fractures showing as early as 14–16 weeks of gestation.</a:t>
            </a:r>
          </a:p>
          <a:p>
            <a:r>
              <a:rPr lang="en-US" dirty="0" smtClean="0"/>
              <a:t>Affected </a:t>
            </a:r>
            <a:r>
              <a:rPr lang="en-US" dirty="0"/>
              <a:t>fetuses and </a:t>
            </a:r>
            <a:r>
              <a:rPr lang="en-US" dirty="0" smtClean="0"/>
              <a:t>infants are </a:t>
            </a:r>
            <a:r>
              <a:rPr lang="en-US" dirty="0"/>
              <a:t>usually stillborn, or die within a few days to weeks </a:t>
            </a:r>
            <a:r>
              <a:rPr lang="en-US" dirty="0" smtClean="0"/>
              <a:t>after birth </a:t>
            </a:r>
            <a:r>
              <a:rPr lang="en-US" dirty="0"/>
              <a:t>due to multiple thoracic fractures causing </a:t>
            </a:r>
            <a:r>
              <a:rPr lang="en-US" dirty="0" smtClean="0"/>
              <a:t>respiratory complications</a:t>
            </a:r>
            <a:r>
              <a:rPr lang="en-US" dirty="0"/>
              <a:t>, and possibly have an intrinsic </a:t>
            </a:r>
            <a:r>
              <a:rPr lang="en-US" dirty="0" smtClean="0"/>
              <a:t>pulmonary collagen </a:t>
            </a:r>
            <a:r>
              <a:rPr lang="en-US" dirty="0"/>
              <a:t>pathology</a:t>
            </a:r>
          </a:p>
        </p:txBody>
      </p:sp>
    </p:spTree>
    <p:extLst>
      <p:ext uri="{BB962C8B-B14F-4D97-AF65-F5344CB8AC3E}">
        <p14:creationId xmlns:p14="http://schemas.microsoft.com/office/powerpoint/2010/main" val="2360544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chemeClr val="tx1">
                    <a:lumMod val="95000"/>
                    <a:lumOff val="5000"/>
                  </a:schemeClr>
                </a:solidFill>
              </a:rPr>
              <a:t>Osteogenesis </a:t>
            </a:r>
            <a:r>
              <a:rPr lang="en-US" dirty="0">
                <a:solidFill>
                  <a:schemeClr val="tx1">
                    <a:lumMod val="95000"/>
                    <a:lumOff val="5000"/>
                  </a:schemeClr>
                </a:solidFill>
              </a:rPr>
              <a:t>imperfecta type II </a:t>
            </a:r>
            <a:r>
              <a:rPr lang="en-US" dirty="0" smtClean="0">
                <a:solidFill>
                  <a:schemeClr val="tx1">
                    <a:lumMod val="95000"/>
                    <a:lumOff val="5000"/>
                  </a:schemeClr>
                </a:solidFill>
              </a:rPr>
              <a:t>:</a:t>
            </a:r>
          </a:p>
          <a:p>
            <a:r>
              <a:rPr lang="en-US" dirty="0" smtClean="0">
                <a:solidFill>
                  <a:schemeClr val="tx1">
                    <a:lumMod val="95000"/>
                    <a:lumOff val="5000"/>
                  </a:schemeClr>
                </a:solidFill>
              </a:rPr>
              <a:t>lethal </a:t>
            </a:r>
            <a:r>
              <a:rPr lang="en-US" dirty="0">
                <a:solidFill>
                  <a:schemeClr val="tx1">
                    <a:lumMod val="95000"/>
                    <a:lumOff val="5000"/>
                  </a:schemeClr>
                </a:solidFill>
              </a:rPr>
              <a:t>in the perinatal period or </a:t>
            </a:r>
            <a:r>
              <a:rPr lang="en-US" dirty="0" smtClean="0">
                <a:solidFill>
                  <a:schemeClr val="tx1">
                    <a:lumMod val="95000"/>
                    <a:lumOff val="5000"/>
                  </a:schemeClr>
                </a:solidFill>
              </a:rPr>
              <a:t>in early </a:t>
            </a:r>
            <a:r>
              <a:rPr lang="en-US" dirty="0">
                <a:solidFill>
                  <a:schemeClr val="tx1">
                    <a:lumMod val="95000"/>
                    <a:lumOff val="5000"/>
                  </a:schemeClr>
                </a:solidFill>
              </a:rPr>
              <a:t>infancy. </a:t>
            </a:r>
            <a:endParaRPr lang="en-US" dirty="0" smtClean="0">
              <a:solidFill>
                <a:schemeClr val="tx1">
                  <a:lumMod val="95000"/>
                  <a:lumOff val="5000"/>
                </a:schemeClr>
              </a:solidFill>
            </a:endParaRPr>
          </a:p>
          <a:p>
            <a:r>
              <a:rPr lang="en-US" dirty="0" smtClean="0">
                <a:solidFill>
                  <a:schemeClr val="tx1">
                    <a:lumMod val="95000"/>
                    <a:lumOff val="5000"/>
                  </a:schemeClr>
                </a:solidFill>
              </a:rPr>
              <a:t>usually </a:t>
            </a:r>
            <a:r>
              <a:rPr lang="en-US" dirty="0">
                <a:solidFill>
                  <a:schemeClr val="tx1">
                    <a:lumMod val="95000"/>
                    <a:lumOff val="5000"/>
                  </a:schemeClr>
                </a:solidFill>
              </a:rPr>
              <a:t>the result of de novo heterozygous mutations in </a:t>
            </a:r>
            <a:r>
              <a:rPr lang="en-US" i="1" dirty="0">
                <a:solidFill>
                  <a:schemeClr val="tx1">
                    <a:lumMod val="95000"/>
                    <a:lumOff val="5000"/>
                  </a:schemeClr>
                </a:solidFill>
              </a:rPr>
              <a:t>COL1A1 </a:t>
            </a:r>
            <a:r>
              <a:rPr lang="en-US" dirty="0">
                <a:solidFill>
                  <a:schemeClr val="tx1">
                    <a:lumMod val="95000"/>
                    <a:lumOff val="5000"/>
                  </a:schemeClr>
                </a:solidFill>
              </a:rPr>
              <a:t>or </a:t>
            </a:r>
            <a:r>
              <a:rPr lang="en-US" i="1" dirty="0" smtClean="0">
                <a:solidFill>
                  <a:schemeClr val="tx1">
                    <a:lumMod val="95000"/>
                    <a:lumOff val="5000"/>
                  </a:schemeClr>
                </a:solidFill>
              </a:rPr>
              <a:t>COL1A2</a:t>
            </a:r>
            <a:endParaRPr lang="en-US" dirty="0" smtClean="0">
              <a:solidFill>
                <a:schemeClr val="tx1">
                  <a:lumMod val="95000"/>
                  <a:lumOff val="5000"/>
                </a:schemeClr>
              </a:solidFill>
            </a:endParaRPr>
          </a:p>
          <a:p>
            <a:r>
              <a:rPr lang="en-US" dirty="0" smtClean="0">
                <a:solidFill>
                  <a:schemeClr val="tx1">
                    <a:lumMod val="95000"/>
                    <a:lumOff val="5000"/>
                  </a:schemeClr>
                </a:solidFill>
              </a:rPr>
              <a:t>in utero fractures, </a:t>
            </a:r>
          </a:p>
          <a:p>
            <a:r>
              <a:rPr lang="en-US" dirty="0" smtClean="0">
                <a:solidFill>
                  <a:schemeClr val="tx1">
                    <a:lumMod val="95000"/>
                    <a:lumOff val="5000"/>
                  </a:schemeClr>
                </a:solidFill>
              </a:rPr>
              <a:t>long </a:t>
            </a:r>
            <a:r>
              <a:rPr lang="en-US" dirty="0">
                <a:solidFill>
                  <a:schemeClr val="tx1">
                    <a:lumMod val="95000"/>
                    <a:lumOff val="5000"/>
                  </a:schemeClr>
                </a:solidFill>
              </a:rPr>
              <a:t>bone deformities, </a:t>
            </a:r>
            <a:endParaRPr lang="en-US" dirty="0" smtClean="0">
              <a:solidFill>
                <a:schemeClr val="tx1">
                  <a:lumMod val="95000"/>
                  <a:lumOff val="5000"/>
                </a:schemeClr>
              </a:solidFill>
            </a:endParaRPr>
          </a:p>
          <a:p>
            <a:r>
              <a:rPr lang="en-US" dirty="0" smtClean="0">
                <a:solidFill>
                  <a:schemeClr val="tx1">
                    <a:lumMod val="95000"/>
                    <a:lumOff val="5000"/>
                  </a:schemeClr>
                </a:solidFill>
              </a:rPr>
              <a:t>very </a:t>
            </a:r>
            <a:r>
              <a:rPr lang="en-US" dirty="0">
                <a:solidFill>
                  <a:schemeClr val="tx1">
                    <a:lumMod val="95000"/>
                    <a:lumOff val="5000"/>
                  </a:schemeClr>
                </a:solidFill>
              </a:rPr>
              <a:t>little </a:t>
            </a:r>
            <a:r>
              <a:rPr lang="en-US" dirty="0" err="1">
                <a:solidFill>
                  <a:schemeClr val="tx1">
                    <a:lumMod val="95000"/>
                    <a:lumOff val="5000"/>
                  </a:schemeClr>
                </a:solidFill>
              </a:rPr>
              <a:t>calvarial</a:t>
            </a:r>
            <a:r>
              <a:rPr lang="en-US" dirty="0">
                <a:solidFill>
                  <a:schemeClr val="tx1">
                    <a:lumMod val="95000"/>
                    <a:lumOff val="5000"/>
                  </a:schemeClr>
                </a:solidFill>
              </a:rPr>
              <a:t> mineralization, </a:t>
            </a:r>
            <a:endParaRPr lang="en-US" dirty="0" smtClean="0">
              <a:solidFill>
                <a:schemeClr val="tx1">
                  <a:lumMod val="95000"/>
                  <a:lumOff val="5000"/>
                </a:schemeClr>
              </a:solidFill>
            </a:endParaRPr>
          </a:p>
          <a:p>
            <a:r>
              <a:rPr lang="en-US" dirty="0" smtClean="0">
                <a:solidFill>
                  <a:schemeClr val="tx1">
                    <a:lumMod val="95000"/>
                    <a:lumOff val="5000"/>
                  </a:schemeClr>
                </a:solidFill>
              </a:rPr>
              <a:t>death </a:t>
            </a:r>
            <a:r>
              <a:rPr lang="en-US" dirty="0">
                <a:solidFill>
                  <a:schemeClr val="tx1">
                    <a:lumMod val="95000"/>
                    <a:lumOff val="5000"/>
                  </a:schemeClr>
                </a:solidFill>
              </a:rPr>
              <a:t>due to respiratory insufficiency</a:t>
            </a:r>
          </a:p>
        </p:txBody>
      </p:sp>
    </p:spTree>
    <p:extLst>
      <p:ext uri="{BB962C8B-B14F-4D97-AF65-F5344CB8AC3E}">
        <p14:creationId xmlns:p14="http://schemas.microsoft.com/office/powerpoint/2010/main" val="3623579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most severe OI </a:t>
            </a:r>
            <a:r>
              <a:rPr lang="en-US" dirty="0" smtClean="0"/>
              <a:t>type compatible </a:t>
            </a:r>
            <a:r>
              <a:rPr lang="en-US" dirty="0"/>
              <a:t>with surviving the neonatal period is type III</a:t>
            </a:r>
            <a:r>
              <a:rPr lang="en-US" dirty="0" smtClean="0"/>
              <a:t>.</a:t>
            </a:r>
            <a:r>
              <a:rPr lang="en-US" dirty="0"/>
              <a:t> </a:t>
            </a:r>
            <a:endParaRPr lang="en-US" dirty="0" smtClean="0"/>
          </a:p>
          <a:p>
            <a:r>
              <a:rPr lang="en-US" dirty="0" smtClean="0"/>
              <a:t>In </a:t>
            </a:r>
            <a:r>
              <a:rPr lang="en-US" dirty="0"/>
              <a:t>people with OI type III</a:t>
            </a:r>
            <a:r>
              <a:rPr lang="en-US" dirty="0" smtClean="0"/>
              <a:t>, </a:t>
            </a:r>
            <a:r>
              <a:rPr lang="en-US" dirty="0"/>
              <a:t>bone fractures are visible around 18 weeks of pregnancy, and after birth fracture frequency is very high, leading to severe </a:t>
            </a:r>
            <a:r>
              <a:rPr lang="en-US" dirty="0" err="1"/>
              <a:t>deformationss</a:t>
            </a:r>
            <a:r>
              <a:rPr lang="en-US" dirty="0"/>
              <a:t> of the skeleton. </a:t>
            </a:r>
          </a:p>
          <a:p>
            <a:r>
              <a:rPr lang="en-US" dirty="0"/>
              <a:t>Individuals with OI type III may suffer hundreds </a:t>
            </a:r>
            <a:r>
              <a:rPr lang="en-US" dirty="0" smtClean="0"/>
              <a:t>of fractures</a:t>
            </a:r>
            <a:r>
              <a:rPr lang="en-US" dirty="0"/>
              <a:t>, and often have a markedly short stature</a:t>
            </a:r>
            <a:r>
              <a:rPr lang="en-US" dirty="0" smtClean="0"/>
              <a:t>, progressive </a:t>
            </a:r>
            <a:r>
              <a:rPr lang="en-US" dirty="0"/>
              <a:t>deformities, severe scoliosis, and a </a:t>
            </a:r>
            <a:r>
              <a:rPr lang="en-US" dirty="0" smtClean="0"/>
              <a:t>shortened life span. </a:t>
            </a:r>
          </a:p>
          <a:p>
            <a:r>
              <a:rPr lang="en-US" dirty="0" smtClean="0"/>
              <a:t>DI </a:t>
            </a:r>
            <a:r>
              <a:rPr lang="en-US" dirty="0"/>
              <a:t>is common and sclera has variable hue.</a:t>
            </a:r>
          </a:p>
        </p:txBody>
      </p:sp>
    </p:spTree>
    <p:extLst>
      <p:ext uri="{BB962C8B-B14F-4D97-AF65-F5344CB8AC3E}">
        <p14:creationId xmlns:p14="http://schemas.microsoft.com/office/powerpoint/2010/main" val="441105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Osteogenesis imperfecta type III </a:t>
            </a:r>
            <a:endParaRPr lang="en-US" dirty="0" smtClean="0"/>
          </a:p>
          <a:p>
            <a:r>
              <a:rPr lang="en-US" dirty="0" smtClean="0"/>
              <a:t>autosomal dominant</a:t>
            </a:r>
            <a:endParaRPr lang="en-US" dirty="0"/>
          </a:p>
          <a:p>
            <a:r>
              <a:rPr lang="en-US" dirty="0" smtClean="0"/>
              <a:t>recurrent </a:t>
            </a:r>
            <a:r>
              <a:rPr lang="en-US" dirty="0"/>
              <a:t>fractures leading to progressive bone deformities that are often apparent at birth, </a:t>
            </a:r>
            <a:endParaRPr lang="en-US" dirty="0" smtClean="0"/>
          </a:p>
          <a:p>
            <a:r>
              <a:rPr lang="en-US" dirty="0" err="1" smtClean="0"/>
              <a:t>kyphoscoliosis</a:t>
            </a:r>
            <a:r>
              <a:rPr lang="en-US" dirty="0"/>
              <a:t>, </a:t>
            </a:r>
            <a:endParaRPr lang="en-US" dirty="0" smtClean="0"/>
          </a:p>
          <a:p>
            <a:r>
              <a:rPr lang="en-US" dirty="0" smtClean="0"/>
              <a:t>extreme </a:t>
            </a:r>
            <a:r>
              <a:rPr lang="en-US" dirty="0"/>
              <a:t>short stature, </a:t>
            </a:r>
            <a:endParaRPr lang="en-US" dirty="0" smtClean="0"/>
          </a:p>
          <a:p>
            <a:r>
              <a:rPr lang="en-US" dirty="0" smtClean="0"/>
              <a:t>blue </a:t>
            </a:r>
            <a:r>
              <a:rPr lang="en-US" dirty="0" err="1"/>
              <a:t>sclerae</a:t>
            </a:r>
            <a:r>
              <a:rPr lang="en-US" dirty="0"/>
              <a:t> that lighten with age, </a:t>
            </a:r>
            <a:endParaRPr lang="en-US" dirty="0" smtClean="0"/>
          </a:p>
          <a:p>
            <a:r>
              <a:rPr lang="en-US" dirty="0" smtClean="0"/>
              <a:t>abnormal </a:t>
            </a:r>
            <a:r>
              <a:rPr lang="en-US" dirty="0"/>
              <a:t>dentition (in 80% of children younger than 10 years of age), </a:t>
            </a:r>
            <a:endParaRPr lang="en-US" dirty="0" smtClean="0"/>
          </a:p>
          <a:p>
            <a:r>
              <a:rPr lang="en-US" dirty="0" smtClean="0"/>
              <a:t>hearing </a:t>
            </a:r>
            <a:r>
              <a:rPr lang="en-US" dirty="0"/>
              <a:t>loss. </a:t>
            </a:r>
          </a:p>
          <a:p>
            <a:endParaRPr lang="en-US" dirty="0"/>
          </a:p>
        </p:txBody>
      </p:sp>
    </p:spTree>
    <p:extLst>
      <p:ext uri="{BB962C8B-B14F-4D97-AF65-F5344CB8AC3E}">
        <p14:creationId xmlns:p14="http://schemas.microsoft.com/office/powerpoint/2010/main" val="1291545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OI </a:t>
            </a:r>
            <a:r>
              <a:rPr lang="en-US" dirty="0"/>
              <a:t>type IV is a moderate form, with a </a:t>
            </a:r>
            <a:r>
              <a:rPr lang="en-US" dirty="0" smtClean="0"/>
              <a:t>phenotype spanning </a:t>
            </a:r>
            <a:r>
              <a:rPr lang="en-US" dirty="0"/>
              <a:t>between types I and III in severity and </a:t>
            </a:r>
            <a:r>
              <a:rPr lang="en-US" dirty="0" smtClean="0"/>
              <a:t>clinical characteristics</a:t>
            </a:r>
          </a:p>
          <a:p>
            <a:r>
              <a:rPr lang="en-US" dirty="0" smtClean="0"/>
              <a:t>Type </a:t>
            </a:r>
            <a:r>
              <a:rPr lang="en-US" dirty="0"/>
              <a:t>IV</a:t>
            </a:r>
            <a:r>
              <a:rPr lang="en-US" dirty="0" smtClean="0"/>
              <a:t> </a:t>
            </a:r>
            <a:r>
              <a:rPr lang="en-US" dirty="0"/>
              <a:t>can be progressive and deforming although typically not as deforming as in OI type III</a:t>
            </a:r>
            <a:r>
              <a:rPr lang="en-US" dirty="0" smtClean="0"/>
              <a:t>. </a:t>
            </a:r>
            <a:endParaRPr lang="en-US" dirty="0"/>
          </a:p>
          <a:p>
            <a:endParaRPr lang="en-US" dirty="0"/>
          </a:p>
        </p:txBody>
      </p:sp>
    </p:spTree>
    <p:extLst>
      <p:ext uri="{BB962C8B-B14F-4D97-AF65-F5344CB8AC3E}">
        <p14:creationId xmlns:p14="http://schemas.microsoft.com/office/powerpoint/2010/main" val="3907990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Osteogenesis imperfecta type IV </a:t>
            </a:r>
            <a:endParaRPr lang="en-US" dirty="0" smtClean="0"/>
          </a:p>
          <a:p>
            <a:r>
              <a:rPr lang="en-US" dirty="0" smtClean="0"/>
              <a:t>autosomal dominant</a:t>
            </a:r>
          </a:p>
          <a:p>
            <a:r>
              <a:rPr lang="en-US" dirty="0" smtClean="0"/>
              <a:t>usually </a:t>
            </a:r>
            <a:r>
              <a:rPr lang="en-US" dirty="0"/>
              <a:t>associated with point mutations or small deletions in </a:t>
            </a:r>
            <a:r>
              <a:rPr lang="en-US" i="1" dirty="0"/>
              <a:t>COL1A2 </a:t>
            </a:r>
            <a:r>
              <a:rPr lang="en-US" dirty="0"/>
              <a:t>and occasionally in </a:t>
            </a:r>
            <a:r>
              <a:rPr lang="en-US" i="1" dirty="0" smtClean="0"/>
              <a:t>COL1A1</a:t>
            </a:r>
            <a:r>
              <a:rPr lang="en-US" dirty="0" smtClean="0"/>
              <a:t>. </a:t>
            </a:r>
          </a:p>
          <a:p>
            <a:r>
              <a:rPr lang="en-US" dirty="0" smtClean="0"/>
              <a:t>variable </a:t>
            </a:r>
            <a:r>
              <a:rPr lang="en-US" dirty="0"/>
              <a:t>severity with prolonged survival, </a:t>
            </a:r>
            <a:endParaRPr lang="en-US" dirty="0" smtClean="0"/>
          </a:p>
          <a:p>
            <a:r>
              <a:rPr lang="en-US" dirty="0" smtClean="0"/>
              <a:t>mild </a:t>
            </a:r>
            <a:r>
              <a:rPr lang="en-US" dirty="0"/>
              <a:t>to moderate bone deformities, </a:t>
            </a:r>
            <a:endParaRPr lang="en-US" dirty="0" smtClean="0"/>
          </a:p>
          <a:p>
            <a:r>
              <a:rPr lang="en-US" dirty="0" smtClean="0"/>
              <a:t>short </a:t>
            </a:r>
            <a:r>
              <a:rPr lang="en-US" dirty="0"/>
              <a:t>stature, </a:t>
            </a:r>
            <a:endParaRPr lang="en-US" dirty="0" smtClean="0"/>
          </a:p>
          <a:p>
            <a:r>
              <a:rPr lang="en-US" dirty="0" smtClean="0"/>
              <a:t>normal </a:t>
            </a:r>
            <a:r>
              <a:rPr lang="en-US" dirty="0" err="1"/>
              <a:t>sclerae</a:t>
            </a:r>
            <a:r>
              <a:rPr lang="en-US" dirty="0"/>
              <a:t>, </a:t>
            </a:r>
            <a:endParaRPr lang="en-US" dirty="0" smtClean="0"/>
          </a:p>
          <a:p>
            <a:r>
              <a:rPr lang="en-US" dirty="0" err="1" smtClean="0"/>
              <a:t>Dentinogenesis</a:t>
            </a:r>
            <a:r>
              <a:rPr lang="en-US" dirty="0" smtClean="0"/>
              <a:t> imperfecta</a:t>
            </a:r>
            <a:r>
              <a:rPr lang="en-US" dirty="0"/>
              <a:t>, </a:t>
            </a:r>
            <a:endParaRPr lang="en-US" dirty="0" smtClean="0"/>
          </a:p>
          <a:p>
            <a:r>
              <a:rPr lang="en-US" dirty="0" smtClean="0"/>
              <a:t>hearing </a:t>
            </a:r>
            <a:r>
              <a:rPr lang="en-US" dirty="0"/>
              <a:t>loss.</a:t>
            </a:r>
            <a:br>
              <a:rPr lang="en-US" dirty="0"/>
            </a:br>
            <a:endParaRPr lang="en-US" dirty="0"/>
          </a:p>
          <a:p>
            <a:endParaRPr lang="en-US" dirty="0"/>
          </a:p>
        </p:txBody>
      </p:sp>
    </p:spTree>
    <p:extLst>
      <p:ext uri="{BB962C8B-B14F-4D97-AF65-F5344CB8AC3E}">
        <p14:creationId xmlns:p14="http://schemas.microsoft.com/office/powerpoint/2010/main" val="1987967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Type V is a rare subtype and characterized clinically by inability of </a:t>
            </a:r>
            <a:r>
              <a:rPr lang="en-US" dirty="0" smtClean="0"/>
              <a:t>pronation and </a:t>
            </a:r>
            <a:r>
              <a:rPr lang="en-US" dirty="0"/>
              <a:t>supination due to </a:t>
            </a:r>
            <a:r>
              <a:rPr lang="en-US" dirty="0" err="1"/>
              <a:t>uni</a:t>
            </a:r>
            <a:r>
              <a:rPr lang="en-US" dirty="0"/>
              <a:t>-or bilateral calcification of the </a:t>
            </a:r>
            <a:r>
              <a:rPr lang="en-US" dirty="0" err="1" smtClean="0"/>
              <a:t>interosseous</a:t>
            </a:r>
            <a:r>
              <a:rPr lang="en-US" dirty="0" smtClean="0"/>
              <a:t> membrane </a:t>
            </a:r>
            <a:r>
              <a:rPr lang="en-US" dirty="0"/>
              <a:t>between bones of the forearm. </a:t>
            </a:r>
            <a:endParaRPr lang="en-US" dirty="0" smtClean="0"/>
          </a:p>
          <a:p>
            <a:r>
              <a:rPr lang="en-US" dirty="0" smtClean="0"/>
              <a:t>Furthermore</a:t>
            </a:r>
            <a:r>
              <a:rPr lang="en-US" dirty="0"/>
              <a:t>, in type V </a:t>
            </a:r>
            <a:r>
              <a:rPr lang="en-US" dirty="0" smtClean="0"/>
              <a:t>increased callus </a:t>
            </a:r>
            <a:r>
              <a:rPr lang="en-US" dirty="0"/>
              <a:t>formation is often </a:t>
            </a:r>
            <a:r>
              <a:rPr lang="en-US" dirty="0" smtClean="0"/>
              <a:t>observed.</a:t>
            </a:r>
            <a:endParaRPr lang="en-US" dirty="0"/>
          </a:p>
        </p:txBody>
      </p:sp>
    </p:spTree>
    <p:extLst>
      <p:ext uri="{BB962C8B-B14F-4D97-AF65-F5344CB8AC3E}">
        <p14:creationId xmlns:p14="http://schemas.microsoft.com/office/powerpoint/2010/main" val="179521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osteogenesis</a:t>
            </a:r>
            <a:r>
              <a:rPr lang="en-US" dirty="0" smtClean="0"/>
              <a:t> </a:t>
            </a:r>
            <a:r>
              <a:rPr lang="en-US" dirty="0"/>
              <a:t>imperfecta type </a:t>
            </a:r>
            <a:r>
              <a:rPr lang="en-US" dirty="0" smtClean="0"/>
              <a:t>V</a:t>
            </a:r>
          </a:p>
          <a:p>
            <a:r>
              <a:rPr lang="en-US" dirty="0"/>
              <a:t>autosomal dominant </a:t>
            </a:r>
          </a:p>
          <a:p>
            <a:r>
              <a:rPr lang="en-US" dirty="0" smtClean="0"/>
              <a:t>phenotypically </a:t>
            </a:r>
            <a:r>
              <a:rPr lang="en-US" dirty="0"/>
              <a:t>similar to </a:t>
            </a:r>
            <a:r>
              <a:rPr lang="en-US" dirty="0" err="1"/>
              <a:t>osteogenesis</a:t>
            </a:r>
            <a:r>
              <a:rPr lang="en-US" dirty="0"/>
              <a:t> imperfecta type </a:t>
            </a:r>
            <a:r>
              <a:rPr lang="en-US" dirty="0" smtClean="0"/>
              <a:t>IV </a:t>
            </a:r>
          </a:p>
          <a:p>
            <a:r>
              <a:rPr lang="en-US" dirty="0" smtClean="0"/>
              <a:t>calcification </a:t>
            </a:r>
            <a:r>
              <a:rPr lang="en-US" dirty="0"/>
              <a:t>of the interosseous membranes between radius </a:t>
            </a:r>
            <a:r>
              <a:rPr lang="en-US" dirty="0" smtClean="0"/>
              <a:t>and ulna</a:t>
            </a:r>
          </a:p>
          <a:p>
            <a:r>
              <a:rPr lang="en-US" dirty="0" smtClean="0"/>
              <a:t>exuberant </a:t>
            </a:r>
            <a:r>
              <a:rPr lang="en-US" dirty="0"/>
              <a:t>callous formation at fracture sites</a:t>
            </a:r>
            <a:r>
              <a:rPr lang="en-US" dirty="0" smtClean="0"/>
              <a:t>.</a:t>
            </a:r>
          </a:p>
          <a:p>
            <a:r>
              <a:rPr lang="en-US" dirty="0" smtClean="0"/>
              <a:t>Moderate to </a:t>
            </a:r>
            <a:r>
              <a:rPr lang="en-US" dirty="0"/>
              <a:t>severe bone fragility </a:t>
            </a:r>
            <a:endParaRPr lang="en-US" dirty="0" smtClean="0"/>
          </a:p>
          <a:p>
            <a:r>
              <a:rPr lang="en-US" dirty="0" smtClean="0"/>
              <a:t>moderate </a:t>
            </a:r>
            <a:r>
              <a:rPr lang="en-US" dirty="0"/>
              <a:t>to </a:t>
            </a:r>
            <a:r>
              <a:rPr lang="en-US" dirty="0" smtClean="0"/>
              <a:t>mild growth </a:t>
            </a:r>
            <a:r>
              <a:rPr lang="en-US" dirty="0"/>
              <a:t>retardation </a:t>
            </a:r>
            <a:endParaRPr lang="en-US" dirty="0" smtClean="0"/>
          </a:p>
          <a:p>
            <a:r>
              <a:rPr lang="en-US" dirty="0" smtClean="0"/>
              <a:t>dislocation </a:t>
            </a:r>
            <a:r>
              <a:rPr lang="en-US" dirty="0"/>
              <a:t>of the radial head, </a:t>
            </a:r>
            <a:endParaRPr lang="en-US" dirty="0" smtClean="0"/>
          </a:p>
          <a:p>
            <a:r>
              <a:rPr lang="en-US" dirty="0" smtClean="0"/>
              <a:t>white </a:t>
            </a:r>
            <a:r>
              <a:rPr lang="en-US" dirty="0" err="1"/>
              <a:t>sclerae</a:t>
            </a:r>
            <a:r>
              <a:rPr lang="en-US" dirty="0"/>
              <a:t>, </a:t>
            </a:r>
            <a:endParaRPr lang="en-US" dirty="0" smtClean="0"/>
          </a:p>
          <a:p>
            <a:r>
              <a:rPr lang="en-US" dirty="0" smtClean="0"/>
              <a:t>normal </a:t>
            </a:r>
            <a:r>
              <a:rPr lang="en-US" dirty="0"/>
              <a:t>dental development.</a:t>
            </a:r>
            <a:br>
              <a:rPr lang="en-US" dirty="0"/>
            </a:br>
            <a:endParaRPr lang="en-US" dirty="0"/>
          </a:p>
        </p:txBody>
      </p:sp>
    </p:spTree>
    <p:extLst>
      <p:ext uri="{BB962C8B-B14F-4D97-AF65-F5344CB8AC3E}">
        <p14:creationId xmlns:p14="http://schemas.microsoft.com/office/powerpoint/2010/main" val="983394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Osteogenesis imperfecta (OI) is an inherited connective tissue disorder with many phenotypic presentations. </a:t>
            </a:r>
            <a:endParaRPr lang="en-US" dirty="0" smtClean="0"/>
          </a:p>
          <a:p>
            <a:r>
              <a:rPr lang="en-US" dirty="0" smtClean="0"/>
              <a:t>It </a:t>
            </a:r>
            <a:r>
              <a:rPr lang="en-US" dirty="0"/>
              <a:t>is often called "brittle bone disease." </a:t>
            </a:r>
            <a:endParaRPr lang="en-US" dirty="0" smtClean="0"/>
          </a:p>
          <a:p>
            <a:endParaRPr lang="en-US" dirty="0" smtClean="0"/>
          </a:p>
        </p:txBody>
      </p:sp>
    </p:spTree>
    <p:extLst>
      <p:ext uri="{BB962C8B-B14F-4D97-AF65-F5344CB8AC3E}">
        <p14:creationId xmlns:p14="http://schemas.microsoft.com/office/powerpoint/2010/main" val="2977166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Osteogenesis imperfecta type </a:t>
            </a:r>
            <a:r>
              <a:rPr lang="en-US" dirty="0" smtClean="0"/>
              <a:t>VI:</a:t>
            </a:r>
          </a:p>
          <a:p>
            <a:r>
              <a:rPr lang="en-US" dirty="0" smtClean="0"/>
              <a:t>phenotypically </a:t>
            </a:r>
            <a:r>
              <a:rPr lang="en-US" dirty="0"/>
              <a:t>similar to type </a:t>
            </a:r>
            <a:r>
              <a:rPr lang="en-US" dirty="0" smtClean="0"/>
              <a:t>IV </a:t>
            </a:r>
          </a:p>
          <a:p>
            <a:r>
              <a:rPr lang="en-US" dirty="0" smtClean="0"/>
              <a:t>autosomal recessive </a:t>
            </a:r>
          </a:p>
          <a:p>
            <a:r>
              <a:rPr lang="en-US" dirty="0" smtClean="0"/>
              <a:t>severe bone </a:t>
            </a:r>
            <a:r>
              <a:rPr lang="en-US" dirty="0"/>
              <a:t>fragility that first manifests after 6 months of age</a:t>
            </a:r>
            <a:r>
              <a:rPr lang="en-US" dirty="0" smtClean="0"/>
              <a:t>,</a:t>
            </a:r>
          </a:p>
          <a:p>
            <a:r>
              <a:rPr lang="en-US" dirty="0" smtClean="0"/>
              <a:t>excess </a:t>
            </a:r>
            <a:r>
              <a:rPr lang="en-US" dirty="0" err="1"/>
              <a:t>unmineralized</a:t>
            </a:r>
            <a:r>
              <a:rPr lang="en-US" dirty="0"/>
              <a:t> osteoid</a:t>
            </a:r>
            <a:r>
              <a:rPr lang="en-US" dirty="0" smtClean="0"/>
              <a:t>,</a:t>
            </a:r>
          </a:p>
          <a:p>
            <a:r>
              <a:rPr lang="en-US" dirty="0" smtClean="0"/>
              <a:t>and </a:t>
            </a:r>
            <a:r>
              <a:rPr lang="en-US" dirty="0"/>
              <a:t>a “fish-scale” </a:t>
            </a:r>
            <a:r>
              <a:rPr lang="en-US" dirty="0" smtClean="0"/>
              <a:t>pattern of </a:t>
            </a:r>
            <a:r>
              <a:rPr lang="en-US" dirty="0" err="1"/>
              <a:t>lamellation</a:t>
            </a:r>
            <a:r>
              <a:rPr lang="en-US" dirty="0"/>
              <a:t> of bone matrix on microscopic examination consistent with a defect in </a:t>
            </a:r>
            <a:r>
              <a:rPr lang="en-US" dirty="0" smtClean="0"/>
              <a:t>bone mineralization</a:t>
            </a:r>
          </a:p>
          <a:p>
            <a:r>
              <a:rPr lang="en-US" dirty="0" smtClean="0"/>
              <a:t>do </a:t>
            </a:r>
            <a:r>
              <a:rPr lang="en-US" dirty="0"/>
              <a:t>not respond to treatment with bisphosphonates </a:t>
            </a:r>
          </a:p>
          <a:p>
            <a:endParaRPr lang="en-US" dirty="0"/>
          </a:p>
        </p:txBody>
      </p:sp>
    </p:spTree>
    <p:extLst>
      <p:ext uri="{BB962C8B-B14F-4D97-AF65-F5344CB8AC3E}">
        <p14:creationId xmlns:p14="http://schemas.microsoft.com/office/powerpoint/2010/main" val="190620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DISEASE CLASSIFICATION</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more useful clinical classification, </a:t>
            </a:r>
            <a:r>
              <a:rPr lang="en-US" dirty="0" smtClean="0"/>
              <a:t>is based </a:t>
            </a:r>
            <a:r>
              <a:rPr lang="en-US" dirty="0"/>
              <a:t>upon the typical problems that manifest in infants, children, and adults with mild, moderate to severe, and lethal </a:t>
            </a:r>
            <a:r>
              <a:rPr lang="en-US" dirty="0" smtClean="0"/>
              <a:t>disease.</a:t>
            </a:r>
            <a:endParaRPr lang="en-US" dirty="0"/>
          </a:p>
        </p:txBody>
      </p:sp>
    </p:spTree>
    <p:extLst>
      <p:ext uri="{BB962C8B-B14F-4D97-AF65-F5344CB8AC3E}">
        <p14:creationId xmlns:p14="http://schemas.microsoft.com/office/powerpoint/2010/main" val="4077194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Mild (type I)</a:t>
            </a:r>
            <a:endParaRPr lang="en-US" dirty="0"/>
          </a:p>
        </p:txBody>
      </p:sp>
      <p:sp>
        <p:nvSpPr>
          <p:cNvPr id="3" name="Content Placeholder 2"/>
          <p:cNvSpPr>
            <a:spLocks noGrp="1"/>
          </p:cNvSpPr>
          <p:nvPr>
            <p:ph idx="1"/>
          </p:nvPr>
        </p:nvSpPr>
        <p:spPr/>
        <p:txBody>
          <a:bodyPr>
            <a:normAutofit/>
          </a:bodyPr>
          <a:lstStyle/>
          <a:p>
            <a:r>
              <a:rPr lang="en-US" dirty="0" smtClean="0"/>
              <a:t>Bone </a:t>
            </a:r>
            <a:r>
              <a:rPr lang="en-US" dirty="0"/>
              <a:t>fragility is the least severe in type I OI </a:t>
            </a:r>
            <a:r>
              <a:rPr lang="en-US" dirty="0" smtClean="0"/>
              <a:t>. </a:t>
            </a:r>
          </a:p>
          <a:p>
            <a:r>
              <a:rPr lang="en-US" dirty="0" smtClean="0"/>
              <a:t>The </a:t>
            </a:r>
            <a:r>
              <a:rPr lang="en-US" dirty="0"/>
              <a:t>fracture rate is variable. Individuals with type I OI may have few or no fractures before puberty or numerous fractures throughout their </a:t>
            </a:r>
            <a:r>
              <a:rPr lang="en-US" dirty="0" smtClean="0"/>
              <a:t>lives. </a:t>
            </a:r>
          </a:p>
          <a:p>
            <a:r>
              <a:rPr lang="en-US" dirty="0" smtClean="0"/>
              <a:t>Deformity </a:t>
            </a:r>
            <a:r>
              <a:rPr lang="en-US" dirty="0"/>
              <a:t>is minimal, and stature is usually </a:t>
            </a:r>
            <a:r>
              <a:rPr lang="en-US" dirty="0" smtClean="0"/>
              <a:t>normal. </a:t>
            </a:r>
          </a:p>
        </p:txBody>
      </p:sp>
    </p:spTree>
    <p:extLst>
      <p:ext uri="{BB962C8B-B14F-4D97-AF65-F5344CB8AC3E}">
        <p14:creationId xmlns:p14="http://schemas.microsoft.com/office/powerpoint/2010/main" val="2323187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Adults with OI type I may present with premature or accelerated osteoporosis following menopause. </a:t>
            </a:r>
            <a:endParaRPr lang="en-US" dirty="0" smtClean="0"/>
          </a:p>
          <a:p>
            <a:r>
              <a:rPr lang="en-US" dirty="0" smtClean="0"/>
              <a:t>In </a:t>
            </a:r>
            <a:r>
              <a:rPr lang="en-US" dirty="0"/>
              <a:t>addition, adults may present with premature hearing </a:t>
            </a:r>
            <a:r>
              <a:rPr lang="en-US" dirty="0" smtClean="0"/>
              <a:t>loss, </a:t>
            </a:r>
            <a:r>
              <a:rPr lang="en-US" dirty="0"/>
              <a:t>predominantly mixed conductive and sensorineural that </a:t>
            </a:r>
            <a:r>
              <a:rPr lang="en-US" dirty="0" smtClean="0"/>
              <a:t>begin </a:t>
            </a:r>
            <a:r>
              <a:rPr lang="en-US" dirty="0"/>
              <a:t>in the second to fourth decade of life and </a:t>
            </a:r>
            <a:r>
              <a:rPr lang="en-US" dirty="0" smtClean="0"/>
              <a:t>is </a:t>
            </a:r>
            <a:r>
              <a:rPr lang="en-US" dirty="0"/>
              <a:t>generally </a:t>
            </a:r>
            <a:r>
              <a:rPr lang="en-US" dirty="0" smtClean="0"/>
              <a:t>progressive</a:t>
            </a:r>
            <a:r>
              <a:rPr lang="en-US" dirty="0"/>
              <a:t>.</a:t>
            </a:r>
          </a:p>
        </p:txBody>
      </p:sp>
    </p:spTree>
    <p:extLst>
      <p:ext uri="{BB962C8B-B14F-4D97-AF65-F5344CB8AC3E}">
        <p14:creationId xmlns:p14="http://schemas.microsoft.com/office/powerpoint/2010/main" val="3838645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Moderate to severe (types III to IX)</a:t>
            </a:r>
            <a:endParaRPr lang="en-US" dirty="0"/>
          </a:p>
        </p:txBody>
      </p:sp>
      <p:sp>
        <p:nvSpPr>
          <p:cNvPr id="3" name="Content Placeholder 2"/>
          <p:cNvSpPr>
            <a:spLocks noGrp="1"/>
          </p:cNvSpPr>
          <p:nvPr>
            <p:ph idx="1"/>
          </p:nvPr>
        </p:nvSpPr>
        <p:spPr/>
        <p:txBody>
          <a:bodyPr>
            <a:normAutofit/>
          </a:bodyPr>
          <a:lstStyle/>
          <a:p>
            <a:r>
              <a:rPr lang="en-US" dirty="0" smtClean="0"/>
              <a:t>Bone </a:t>
            </a:r>
            <a:r>
              <a:rPr lang="en-US" dirty="0"/>
              <a:t>fragility is moderate to severe in patients with OI types III, IV, V, VI, VII VIII, and </a:t>
            </a:r>
            <a:r>
              <a:rPr lang="en-US" dirty="0" smtClean="0"/>
              <a:t>IX. </a:t>
            </a:r>
          </a:p>
          <a:p>
            <a:r>
              <a:rPr lang="en-US" dirty="0" smtClean="0"/>
              <a:t>Those </a:t>
            </a:r>
            <a:r>
              <a:rPr lang="en-US" dirty="0"/>
              <a:t>with OI type III are most severely affected. However, children with OI type VII and VIII may also develop a severe, lethal type of OI resembling OI type </a:t>
            </a:r>
            <a:r>
              <a:rPr lang="en-US" dirty="0" smtClean="0"/>
              <a:t>II.</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583715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Children with OI of these types have an increased number and frequency of fractures, mild to moderate bone deformities, </a:t>
            </a:r>
            <a:r>
              <a:rPr lang="en-US" dirty="0" err="1"/>
              <a:t>kyphoscoliosis</a:t>
            </a:r>
            <a:r>
              <a:rPr lang="en-US" dirty="0"/>
              <a:t>, and variable short stature. </a:t>
            </a:r>
          </a:p>
          <a:p>
            <a:r>
              <a:rPr lang="en-US" dirty="0"/>
              <a:t>Some children are immobile and require motorized wheelchairs. In addition, children may develop </a:t>
            </a:r>
            <a:r>
              <a:rPr lang="en-US" dirty="0" err="1"/>
              <a:t>ossicular</a:t>
            </a:r>
            <a:r>
              <a:rPr lang="en-US" dirty="0"/>
              <a:t> dislocation, stapes fixation, or fracture of the </a:t>
            </a:r>
            <a:r>
              <a:rPr lang="en-US" dirty="0" err="1"/>
              <a:t>ossicles</a:t>
            </a:r>
            <a:r>
              <a:rPr lang="en-US" dirty="0"/>
              <a:t>, resulting in conductive hearing loss</a:t>
            </a:r>
          </a:p>
        </p:txBody>
      </p:sp>
    </p:spTree>
    <p:extLst>
      <p:ext uri="{BB962C8B-B14F-4D97-AF65-F5344CB8AC3E}">
        <p14:creationId xmlns:p14="http://schemas.microsoft.com/office/powerpoint/2010/main" val="3018937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Adults with moderate OI develop hearing loss and osteoporosis, similar to adults with mild OI. However, the onset may be earlier and the expression more intense. </a:t>
            </a:r>
            <a:endParaRPr lang="en-US" dirty="0" smtClean="0"/>
          </a:p>
          <a:p>
            <a:r>
              <a:rPr lang="en-US" dirty="0" smtClean="0"/>
              <a:t>Mothers </a:t>
            </a:r>
            <a:r>
              <a:rPr lang="en-US" dirty="0"/>
              <a:t>are prone to accelerated bone loss following pregnancy and breastfeeding. Aging and physical inactivity also accelerate OI-related osteoporosis. </a:t>
            </a:r>
            <a:endParaRPr lang="en-US" dirty="0" smtClean="0"/>
          </a:p>
        </p:txBody>
      </p:sp>
    </p:spTree>
    <p:extLst>
      <p:ext uri="{BB962C8B-B14F-4D97-AF65-F5344CB8AC3E}">
        <p14:creationId xmlns:p14="http://schemas.microsoft.com/office/powerpoint/2010/main" val="351622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Hypermobility of the joints of the hands, wrists, and feet can cause pain and decreased function requiring orthopedic intervention. </a:t>
            </a:r>
          </a:p>
          <a:p>
            <a:r>
              <a:rPr lang="en-US" dirty="0"/>
              <a:t>Cardiovascular abnormalities are more common in patients with OI, particularly type III, compared with the general population.</a:t>
            </a:r>
          </a:p>
          <a:p>
            <a:r>
              <a:rPr lang="en-US" dirty="0"/>
              <a:t>The practical aspect of identifying moderate to severe OI is that bisphosphonate therapy is helpful in these patients. </a:t>
            </a:r>
          </a:p>
          <a:p>
            <a:endParaRPr lang="en-US" dirty="0"/>
          </a:p>
        </p:txBody>
      </p:sp>
    </p:spTree>
    <p:extLst>
      <p:ext uri="{BB962C8B-B14F-4D97-AF65-F5344CB8AC3E}">
        <p14:creationId xmlns:p14="http://schemas.microsoft.com/office/powerpoint/2010/main" val="4011760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Lethal perinatal form (type II)</a:t>
            </a:r>
            <a:endParaRPr lang="en-US" dirty="0"/>
          </a:p>
        </p:txBody>
      </p:sp>
      <p:sp>
        <p:nvSpPr>
          <p:cNvPr id="3" name="Content Placeholder 2"/>
          <p:cNvSpPr>
            <a:spLocks noGrp="1"/>
          </p:cNvSpPr>
          <p:nvPr>
            <p:ph idx="1"/>
          </p:nvPr>
        </p:nvSpPr>
        <p:spPr/>
        <p:txBody>
          <a:bodyPr>
            <a:normAutofit/>
          </a:bodyPr>
          <a:lstStyle/>
          <a:p>
            <a:r>
              <a:rPr lang="en-US" dirty="0" smtClean="0"/>
              <a:t>Patients usually </a:t>
            </a:r>
            <a:r>
              <a:rPr lang="en-US" dirty="0"/>
              <a:t>die in utero or in early infancy. </a:t>
            </a:r>
            <a:endParaRPr lang="en-US" dirty="0" smtClean="0"/>
          </a:p>
          <a:p>
            <a:r>
              <a:rPr lang="en-US" dirty="0" smtClean="0"/>
              <a:t>Severe </a:t>
            </a:r>
            <a:r>
              <a:rPr lang="en-US" dirty="0"/>
              <a:t>fractures and pulmonary failure are typical problems that accelerate death in this group. </a:t>
            </a:r>
            <a:endParaRPr lang="en-US" dirty="0" smtClean="0"/>
          </a:p>
          <a:p>
            <a:r>
              <a:rPr lang="en-US" dirty="0" smtClean="0"/>
              <a:t>Treatment </a:t>
            </a:r>
            <a:r>
              <a:rPr lang="en-US" dirty="0"/>
              <a:t>of OI type II is supportive</a:t>
            </a:r>
            <a:r>
              <a:rPr lang="en-US" dirty="0" smtClean="0"/>
              <a:t>.</a:t>
            </a:r>
            <a:endParaRPr lang="en-US" dirty="0"/>
          </a:p>
        </p:txBody>
      </p:sp>
    </p:spTree>
    <p:extLst>
      <p:ext uri="{BB962C8B-B14F-4D97-AF65-F5344CB8AC3E}">
        <p14:creationId xmlns:p14="http://schemas.microsoft.com/office/powerpoint/2010/main" val="3994077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6428" y="122754"/>
            <a:ext cx="8273667" cy="6630586"/>
          </a:xfrm>
        </p:spPr>
      </p:pic>
    </p:spTree>
    <p:extLst>
      <p:ext uri="{BB962C8B-B14F-4D97-AF65-F5344CB8AC3E}">
        <p14:creationId xmlns:p14="http://schemas.microsoft.com/office/powerpoint/2010/main" val="191483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Osteogenesis </a:t>
            </a:r>
            <a:r>
              <a:rPr lang="en-US" dirty="0" err="1"/>
              <a:t>Imperfecta</a:t>
            </a:r>
            <a:r>
              <a:rPr lang="en-US" dirty="0"/>
              <a:t> (OI) is primarily characterized by liability to fractures, often accompanied by low bone mineral density (BMD)</a:t>
            </a:r>
          </a:p>
          <a:p>
            <a:r>
              <a:rPr lang="en-US" dirty="0"/>
              <a:t>Secondary features that may be present are blue </a:t>
            </a:r>
            <a:r>
              <a:rPr lang="en-US" dirty="0" err="1"/>
              <a:t>sclerae</a:t>
            </a:r>
            <a:r>
              <a:rPr lang="en-US" dirty="0"/>
              <a:t>, </a:t>
            </a:r>
            <a:r>
              <a:rPr lang="en-US" dirty="0" err="1"/>
              <a:t>dentinogenesis</a:t>
            </a:r>
            <a:r>
              <a:rPr lang="en-US" dirty="0"/>
              <a:t> </a:t>
            </a:r>
            <a:r>
              <a:rPr lang="en-US" dirty="0" err="1"/>
              <a:t>imperfecta</a:t>
            </a:r>
            <a:r>
              <a:rPr lang="en-US" dirty="0"/>
              <a:t> , hearing loss, ligamentous laxity and short stature. </a:t>
            </a:r>
          </a:p>
          <a:p>
            <a:r>
              <a:rPr lang="en-US" dirty="0"/>
              <a:t>The birth prevalence of OI is estimated at 6–7 per 100,000</a:t>
            </a:r>
          </a:p>
          <a:p>
            <a:endParaRPr lang="en-US" dirty="0"/>
          </a:p>
        </p:txBody>
      </p:sp>
    </p:spTree>
    <p:extLst>
      <p:ext uri="{BB962C8B-B14F-4D97-AF65-F5344CB8AC3E}">
        <p14:creationId xmlns:p14="http://schemas.microsoft.com/office/powerpoint/2010/main" val="1154453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2863" y="88135"/>
            <a:ext cx="6731306" cy="6617106"/>
          </a:xfrm>
        </p:spPr>
      </p:pic>
    </p:spTree>
    <p:extLst>
      <p:ext uri="{BB962C8B-B14F-4D97-AF65-F5344CB8AC3E}">
        <p14:creationId xmlns:p14="http://schemas.microsoft.com/office/powerpoint/2010/main" val="3288434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PATHOGENESIS</a:t>
            </a:r>
            <a:r>
              <a:rPr lang="en-US" dirty="0"/>
              <a:t> </a:t>
            </a:r>
          </a:p>
        </p:txBody>
      </p:sp>
      <p:sp>
        <p:nvSpPr>
          <p:cNvPr id="3" name="Content Placeholder 2"/>
          <p:cNvSpPr>
            <a:spLocks noGrp="1"/>
          </p:cNvSpPr>
          <p:nvPr>
            <p:ph idx="1"/>
          </p:nvPr>
        </p:nvSpPr>
        <p:spPr/>
        <p:txBody>
          <a:bodyPr>
            <a:normAutofit/>
          </a:bodyPr>
          <a:lstStyle/>
          <a:p>
            <a:r>
              <a:rPr lang="en-US" dirty="0" smtClean="0"/>
              <a:t>OI </a:t>
            </a:r>
            <a:r>
              <a:rPr lang="en-US" dirty="0"/>
              <a:t>is most commonly caused by mutations in genes encoding the alpha-1 and alpha-2 chains of type I collagen </a:t>
            </a:r>
            <a:r>
              <a:rPr lang="en-US" dirty="0" smtClean="0"/>
              <a:t>or </a:t>
            </a:r>
            <a:r>
              <a:rPr lang="en-US" dirty="0"/>
              <a:t>proteins involved in posttranslational modification of type I collagen. </a:t>
            </a:r>
            <a:endParaRPr lang="en-US" dirty="0" smtClean="0"/>
          </a:p>
          <a:p>
            <a:r>
              <a:rPr lang="en-US" dirty="0" smtClean="0"/>
              <a:t>Most </a:t>
            </a:r>
            <a:r>
              <a:rPr lang="en-US" dirty="0"/>
              <a:t>patients with OI have an autosomal dominant mutation in </a:t>
            </a:r>
            <a:r>
              <a:rPr lang="en-US" i="1" dirty="0"/>
              <a:t>COL1A1</a:t>
            </a:r>
            <a:r>
              <a:rPr lang="en-US" dirty="0"/>
              <a:t> (located at 17q21.31-q22) or </a:t>
            </a:r>
            <a:r>
              <a:rPr lang="en-US" i="1" dirty="0"/>
              <a:t>COL1A2</a:t>
            </a:r>
            <a:r>
              <a:rPr lang="en-US" dirty="0"/>
              <a:t>(located at 7q22.1) that affects the structure of one of the two alpha chains of type I collagen. </a:t>
            </a:r>
          </a:p>
          <a:p>
            <a:endParaRPr lang="en-US" dirty="0" smtClean="0"/>
          </a:p>
        </p:txBody>
      </p:sp>
    </p:spTree>
    <p:extLst>
      <p:ext uri="{BB962C8B-B14F-4D97-AF65-F5344CB8AC3E}">
        <p14:creationId xmlns:p14="http://schemas.microsoft.com/office/powerpoint/2010/main" val="2502904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Type I collagen fibers are polymers of </a:t>
            </a:r>
            <a:r>
              <a:rPr lang="en-US" dirty="0" err="1"/>
              <a:t>tropocollagen</a:t>
            </a:r>
            <a:r>
              <a:rPr lang="en-US" dirty="0"/>
              <a:t> molecules, each of which is a triple helix that contains portions of one alpha 2 and two alpha 1 polypeptide chains. </a:t>
            </a:r>
          </a:p>
          <a:p>
            <a:r>
              <a:rPr lang="en-US" dirty="0"/>
              <a:t>Type I collagen is an important structural protein for bone, tendon, ligament, skin, and </a:t>
            </a:r>
            <a:r>
              <a:rPr lang="en-US" dirty="0" err="1"/>
              <a:t>sclerae</a:t>
            </a:r>
            <a:r>
              <a:rPr lang="en-US" dirty="0"/>
              <a:t>.</a:t>
            </a:r>
          </a:p>
          <a:p>
            <a:r>
              <a:rPr lang="en-US" dirty="0"/>
              <a:t>Defective bone quality explains many clinical aspects of OI. </a:t>
            </a:r>
          </a:p>
          <a:p>
            <a:endParaRPr lang="en-US" dirty="0"/>
          </a:p>
        </p:txBody>
      </p:sp>
    </p:spTree>
    <p:extLst>
      <p:ext uri="{BB962C8B-B14F-4D97-AF65-F5344CB8AC3E}">
        <p14:creationId xmlns:p14="http://schemas.microsoft.com/office/powerpoint/2010/main" val="2709314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3652" y="1825625"/>
            <a:ext cx="5344695" cy="4351338"/>
          </a:xfrm>
        </p:spPr>
      </p:pic>
    </p:spTree>
    <p:extLst>
      <p:ext uri="{BB962C8B-B14F-4D97-AF65-F5344CB8AC3E}">
        <p14:creationId xmlns:p14="http://schemas.microsoft.com/office/powerpoint/2010/main" val="2069677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severity of the clinical presentation depends upon the effect of the mutation. </a:t>
            </a:r>
            <a:endParaRPr lang="en-US" dirty="0" smtClean="0"/>
          </a:p>
          <a:p>
            <a:r>
              <a:rPr lang="en-US" dirty="0" smtClean="0"/>
              <a:t>Mutations </a:t>
            </a:r>
            <a:r>
              <a:rPr lang="en-US" dirty="0"/>
              <a:t>in </a:t>
            </a:r>
            <a:r>
              <a:rPr lang="en-US" i="1" dirty="0"/>
              <a:t>COL1A1</a:t>
            </a:r>
            <a:r>
              <a:rPr lang="en-US" dirty="0"/>
              <a:t> or </a:t>
            </a:r>
            <a:r>
              <a:rPr lang="en-US" i="1" dirty="0"/>
              <a:t>COL1A2</a:t>
            </a:r>
            <a:r>
              <a:rPr lang="en-US" dirty="0"/>
              <a:t> that lead to decreased amounts of normal collagen cause the mild phenotype seen in type I OI. </a:t>
            </a:r>
            <a:endParaRPr lang="en-US" dirty="0" smtClean="0"/>
          </a:p>
          <a:p>
            <a:r>
              <a:rPr lang="en-US" dirty="0" smtClean="0"/>
              <a:t>Mutations </a:t>
            </a:r>
            <a:r>
              <a:rPr lang="en-US" dirty="0"/>
              <a:t>that disrupt the formation of the normal type I collagen triple helix cause the lethal phenotype seen in type IIA OI. </a:t>
            </a:r>
            <a:endParaRPr lang="en-US" dirty="0" smtClean="0"/>
          </a:p>
          <a:p>
            <a:r>
              <a:rPr lang="en-US" dirty="0" smtClean="0"/>
              <a:t>Other</a:t>
            </a:r>
            <a:r>
              <a:rPr lang="en-US" dirty="0"/>
              <a:t> </a:t>
            </a:r>
            <a:r>
              <a:rPr lang="en-US" i="1" dirty="0"/>
              <a:t>COL1A1</a:t>
            </a:r>
            <a:r>
              <a:rPr lang="en-US" dirty="0"/>
              <a:t> and </a:t>
            </a:r>
            <a:r>
              <a:rPr lang="en-US" i="1" dirty="0" smtClean="0"/>
              <a:t>COL1A2 </a:t>
            </a:r>
            <a:r>
              <a:rPr lang="en-US" dirty="0" smtClean="0"/>
              <a:t>mutations </a:t>
            </a:r>
            <a:r>
              <a:rPr lang="en-US" dirty="0"/>
              <a:t>that result in structural protein defects cause moderate (type IV) and severe, but not lethal (type III), forms of OI.</a:t>
            </a:r>
          </a:p>
          <a:p>
            <a:endParaRPr lang="en-US" dirty="0"/>
          </a:p>
        </p:txBody>
      </p:sp>
    </p:spTree>
    <p:extLst>
      <p:ext uri="{BB962C8B-B14F-4D97-AF65-F5344CB8AC3E}">
        <p14:creationId xmlns:p14="http://schemas.microsoft.com/office/powerpoint/2010/main" val="1612500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t>COL1A1</a:t>
            </a:r>
            <a:r>
              <a:rPr lang="en-US" dirty="0"/>
              <a:t> and </a:t>
            </a:r>
            <a:r>
              <a:rPr lang="en-US" i="1" dirty="0"/>
              <a:t>COL1A2</a:t>
            </a:r>
            <a:r>
              <a:rPr lang="en-US" dirty="0"/>
              <a:t> genes are normal in approximately 10 percent of cases. </a:t>
            </a:r>
            <a:endParaRPr lang="en-US" dirty="0" smtClean="0"/>
          </a:p>
          <a:p>
            <a:r>
              <a:rPr lang="en-US" dirty="0" smtClean="0"/>
              <a:t>Many </a:t>
            </a:r>
            <a:r>
              <a:rPr lang="en-US" dirty="0"/>
              <a:t>of these patients have autosomal recessive genetic defects</a:t>
            </a:r>
            <a:r>
              <a:rPr lang="en-US" dirty="0" smtClean="0"/>
              <a:t>.</a:t>
            </a:r>
            <a:endParaRPr lang="en-US" dirty="0"/>
          </a:p>
        </p:txBody>
      </p:sp>
    </p:spTree>
    <p:extLst>
      <p:ext uri="{BB962C8B-B14F-4D97-AF65-F5344CB8AC3E}">
        <p14:creationId xmlns:p14="http://schemas.microsoft.com/office/powerpoint/2010/main" val="3307563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95459" y="231820"/>
            <a:ext cx="10658341" cy="6413679"/>
          </a:xfrm>
          <a:prstGeom prst="rect">
            <a:avLst/>
          </a:prstGeom>
        </p:spPr>
      </p:pic>
    </p:spTree>
    <p:extLst>
      <p:ext uri="{BB962C8B-B14F-4D97-AF65-F5344CB8AC3E}">
        <p14:creationId xmlns:p14="http://schemas.microsoft.com/office/powerpoint/2010/main" val="3860272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15292" y="537508"/>
            <a:ext cx="8569234" cy="6299355"/>
          </a:xfrm>
          <a:prstGeom prst="rect">
            <a:avLst/>
          </a:prstGeom>
        </p:spPr>
      </p:pic>
    </p:spTree>
    <p:extLst>
      <p:ext uri="{BB962C8B-B14F-4D97-AF65-F5344CB8AC3E}">
        <p14:creationId xmlns:p14="http://schemas.microsoft.com/office/powerpoint/2010/main" val="3278561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FINDINGS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Biochemical </a:t>
            </a:r>
            <a:r>
              <a:rPr lang="en-US" dirty="0"/>
              <a:t>parameters of bone and mineral metabolism are usually normal in OI, </a:t>
            </a:r>
            <a:endParaRPr lang="en-US" dirty="0" smtClean="0"/>
          </a:p>
          <a:p>
            <a:r>
              <a:rPr lang="en-US" dirty="0" smtClean="0"/>
              <a:t>But some </a:t>
            </a:r>
            <a:r>
              <a:rPr lang="en-US" dirty="0"/>
              <a:t>abnormalities may be noted, including:</a:t>
            </a:r>
          </a:p>
          <a:p>
            <a:r>
              <a:rPr lang="en-US" dirty="0" smtClean="0"/>
              <a:t>Elevated </a:t>
            </a:r>
            <a:r>
              <a:rPr lang="en-US" dirty="0"/>
              <a:t>levels of serum alkaline </a:t>
            </a:r>
            <a:r>
              <a:rPr lang="en-US" dirty="0" err="1" smtClean="0"/>
              <a:t>phosphatasereported</a:t>
            </a:r>
            <a:r>
              <a:rPr lang="en-US" dirty="0" smtClean="0"/>
              <a:t> </a:t>
            </a:r>
            <a:r>
              <a:rPr lang="en-US" dirty="0"/>
              <a:t>in type VI OI, reflecting impaired bone </a:t>
            </a:r>
            <a:r>
              <a:rPr lang="en-US" dirty="0" smtClean="0"/>
              <a:t>mineralization.</a:t>
            </a:r>
            <a:endParaRPr lang="en-US" dirty="0"/>
          </a:p>
          <a:p>
            <a:r>
              <a:rPr lang="en-US" dirty="0" err="1" smtClean="0"/>
              <a:t>Hypercalciuria</a:t>
            </a:r>
            <a:r>
              <a:rPr lang="en-US" dirty="0" smtClean="0"/>
              <a:t> </a:t>
            </a:r>
            <a:r>
              <a:rPr lang="en-US" dirty="0"/>
              <a:t>is common in OI children, and its magnitude appears to reflect the severity of the skeletal </a:t>
            </a:r>
            <a:r>
              <a:rPr lang="en-US" dirty="0" smtClean="0"/>
              <a:t>disease. </a:t>
            </a:r>
          </a:p>
          <a:p>
            <a:r>
              <a:rPr lang="en-US" dirty="0" smtClean="0"/>
              <a:t>The </a:t>
            </a:r>
            <a:r>
              <a:rPr lang="en-US" dirty="0"/>
              <a:t>children with </a:t>
            </a:r>
            <a:r>
              <a:rPr lang="en-US" dirty="0" err="1"/>
              <a:t>hypercalciuria</a:t>
            </a:r>
            <a:r>
              <a:rPr lang="en-US" dirty="0"/>
              <a:t> were of shorter stature and had a greater lifelong fracture rate compared with OI children with normal urinary calcium excretion. </a:t>
            </a:r>
            <a:endParaRPr lang="en-US" dirty="0" smtClean="0"/>
          </a:p>
          <a:p>
            <a:r>
              <a:rPr lang="en-US" dirty="0" smtClean="0"/>
              <a:t>Renal </a:t>
            </a:r>
            <a:r>
              <a:rPr lang="en-US" dirty="0"/>
              <a:t>function was not </a:t>
            </a:r>
            <a:r>
              <a:rPr lang="en-US" dirty="0" smtClean="0"/>
              <a:t>compromised.</a:t>
            </a:r>
            <a:endParaRPr lang="en-US" dirty="0"/>
          </a:p>
          <a:p>
            <a:endParaRPr lang="en-US" dirty="0"/>
          </a:p>
        </p:txBody>
      </p:sp>
    </p:spTree>
    <p:extLst>
      <p:ext uri="{BB962C8B-B14F-4D97-AF65-F5344CB8AC3E}">
        <p14:creationId xmlns:p14="http://schemas.microsoft.com/office/powerpoint/2010/main" val="1921238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Markers of bone formation (C-terminal </a:t>
            </a:r>
            <a:r>
              <a:rPr lang="en-US" dirty="0" err="1"/>
              <a:t>propeptide</a:t>
            </a:r>
            <a:r>
              <a:rPr lang="en-US" dirty="0"/>
              <a:t> of type I </a:t>
            </a:r>
            <a:r>
              <a:rPr lang="en-US" dirty="0" err="1"/>
              <a:t>procollagen</a:t>
            </a:r>
            <a:r>
              <a:rPr lang="en-US" dirty="0"/>
              <a:t>) may be lower, and markers of bone </a:t>
            </a:r>
            <a:r>
              <a:rPr lang="en-US" dirty="0" err="1"/>
              <a:t>resorption</a:t>
            </a:r>
            <a:r>
              <a:rPr lang="en-US" dirty="0"/>
              <a:t> (C-</a:t>
            </a:r>
            <a:r>
              <a:rPr lang="en-US" dirty="0" err="1"/>
              <a:t>telopeptide</a:t>
            </a:r>
            <a:r>
              <a:rPr lang="en-US" dirty="0"/>
              <a:t> of type I collagen) can be higher in OI, particularly in severely affected subjects </a:t>
            </a:r>
          </a:p>
          <a:p>
            <a:endParaRPr lang="en-US" dirty="0"/>
          </a:p>
        </p:txBody>
      </p:sp>
    </p:spTree>
    <p:extLst>
      <p:ext uri="{BB962C8B-B14F-4D97-AF65-F5344CB8AC3E}">
        <p14:creationId xmlns:p14="http://schemas.microsoft.com/office/powerpoint/2010/main" val="654126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p:txBody>
          <a:bodyPr/>
          <a:lstStyle/>
          <a:p>
            <a:r>
              <a:rPr lang="en-US" dirty="0" smtClean="0"/>
              <a:t>The </a:t>
            </a:r>
            <a:r>
              <a:rPr lang="en-US" dirty="0"/>
              <a:t>clinical manifestations vary substantially within </a:t>
            </a:r>
            <a:r>
              <a:rPr lang="en-US" dirty="0" smtClean="0"/>
              <a:t>families. </a:t>
            </a:r>
          </a:p>
          <a:p>
            <a:r>
              <a:rPr lang="en-US" dirty="0" smtClean="0"/>
              <a:t>For </a:t>
            </a:r>
            <a:r>
              <a:rPr lang="en-US" dirty="0"/>
              <a:t>milder types of OI, one member may be significantly affected clinically, whereas another member with the same mutation may have normal function. </a:t>
            </a:r>
            <a:endParaRPr lang="en-US" dirty="0" smtClean="0"/>
          </a:p>
          <a:p>
            <a:r>
              <a:rPr lang="en-US" dirty="0"/>
              <a:t>Mild forms of OI may manifest with only premature osteoporosis or severe postmenopausal bone mineral loss.</a:t>
            </a:r>
          </a:p>
          <a:p>
            <a:endParaRPr lang="en-US" dirty="0"/>
          </a:p>
        </p:txBody>
      </p:sp>
    </p:spTree>
    <p:extLst>
      <p:ext uri="{BB962C8B-B14F-4D97-AF65-F5344CB8AC3E}">
        <p14:creationId xmlns:p14="http://schemas.microsoft.com/office/powerpoint/2010/main" val="753929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RADIOLOGIC FINDINGS</a:t>
            </a:r>
            <a:endParaRPr lang="en-US" b="1" dirty="0"/>
          </a:p>
        </p:txBody>
      </p:sp>
      <p:sp>
        <p:nvSpPr>
          <p:cNvPr id="3" name="Content Placeholder 2"/>
          <p:cNvSpPr>
            <a:spLocks noGrp="1"/>
          </p:cNvSpPr>
          <p:nvPr>
            <p:ph idx="1"/>
          </p:nvPr>
        </p:nvSpPr>
        <p:spPr/>
        <p:txBody>
          <a:bodyPr>
            <a:normAutofit lnSpcReduction="10000"/>
          </a:bodyPr>
          <a:lstStyle/>
          <a:p>
            <a:r>
              <a:rPr lang="en-US" dirty="0" smtClean="0"/>
              <a:t>diffusely </a:t>
            </a:r>
            <a:r>
              <a:rPr lang="en-US" dirty="0"/>
              <a:t>low bone mass, </a:t>
            </a:r>
          </a:p>
          <a:p>
            <a:r>
              <a:rPr lang="en-US" dirty="0"/>
              <a:t>thin cortices,</a:t>
            </a:r>
          </a:p>
          <a:p>
            <a:r>
              <a:rPr lang="en-US" dirty="0" err="1"/>
              <a:t>metaphyseal</a:t>
            </a:r>
            <a:r>
              <a:rPr lang="en-US" dirty="0"/>
              <a:t> flaring,</a:t>
            </a:r>
          </a:p>
          <a:p>
            <a:r>
              <a:rPr lang="en-US" dirty="0"/>
              <a:t> fractures and bone </a:t>
            </a:r>
            <a:r>
              <a:rPr lang="en-US" dirty="0" smtClean="0"/>
              <a:t>deformities</a:t>
            </a:r>
          </a:p>
          <a:p>
            <a:r>
              <a:rPr lang="en-US" dirty="0" err="1" smtClean="0"/>
              <a:t>wormian</a:t>
            </a:r>
            <a:r>
              <a:rPr lang="en-US" dirty="0" smtClean="0"/>
              <a:t> skull bones (frequent but not pathognomonic of </a:t>
            </a:r>
            <a:r>
              <a:rPr lang="en-US" dirty="0" err="1" smtClean="0"/>
              <a:t>osteogenesis</a:t>
            </a:r>
            <a:r>
              <a:rPr lang="en-US" dirty="0" smtClean="0"/>
              <a:t> imperfecta),</a:t>
            </a:r>
          </a:p>
          <a:p>
            <a:r>
              <a:rPr lang="en-US" dirty="0" smtClean="0"/>
              <a:t> </a:t>
            </a:r>
            <a:r>
              <a:rPr lang="en-US" dirty="0" err="1"/>
              <a:t>platybasia</a:t>
            </a:r>
            <a:r>
              <a:rPr lang="en-US" dirty="0"/>
              <a:t> that may compress overlying hindbrain, </a:t>
            </a:r>
          </a:p>
          <a:p>
            <a:r>
              <a:rPr lang="en-US" dirty="0"/>
              <a:t>vertebral </a:t>
            </a:r>
            <a:r>
              <a:rPr lang="en-US" dirty="0" smtClean="0"/>
              <a:t>compression </a:t>
            </a:r>
            <a:endParaRPr lang="en-US" dirty="0"/>
          </a:p>
          <a:p>
            <a:r>
              <a:rPr lang="en-US" dirty="0" err="1" smtClean="0"/>
              <a:t>triradiate</a:t>
            </a:r>
            <a:r>
              <a:rPr lang="en-US" dirty="0" smtClean="0"/>
              <a:t> </a:t>
            </a:r>
            <a:r>
              <a:rPr lang="en-US" dirty="0"/>
              <a:t>pelvis</a:t>
            </a:r>
          </a:p>
        </p:txBody>
      </p:sp>
    </p:spTree>
    <p:extLst>
      <p:ext uri="{BB962C8B-B14F-4D97-AF65-F5344CB8AC3E}">
        <p14:creationId xmlns:p14="http://schemas.microsoft.com/office/powerpoint/2010/main" val="330535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Bone densitometry reveals decreased mineralization, </a:t>
            </a:r>
            <a:r>
              <a:rPr lang="en-US" dirty="0" smtClean="0"/>
              <a:t>the extent </a:t>
            </a:r>
            <a:r>
              <a:rPr lang="en-US" dirty="0"/>
              <a:t>of which correlates to a degree with clinical manifestations. </a:t>
            </a:r>
            <a:endParaRPr lang="en-US" dirty="0" smtClean="0"/>
          </a:p>
          <a:p>
            <a:endParaRPr lang="en-US" dirty="0"/>
          </a:p>
        </p:txBody>
      </p:sp>
    </p:spTree>
    <p:extLst>
      <p:ext uri="{BB962C8B-B14F-4D97-AF65-F5344CB8AC3E}">
        <p14:creationId xmlns:p14="http://schemas.microsoft.com/office/powerpoint/2010/main" val="3653710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PATHOLOGY</a:t>
            </a:r>
            <a:endParaRPr lang="en-US" dirty="0"/>
          </a:p>
        </p:txBody>
      </p:sp>
      <p:sp>
        <p:nvSpPr>
          <p:cNvPr id="3" name="Content Placeholder 2"/>
          <p:cNvSpPr>
            <a:spLocks noGrp="1"/>
          </p:cNvSpPr>
          <p:nvPr>
            <p:ph idx="1"/>
          </p:nvPr>
        </p:nvSpPr>
        <p:spPr/>
        <p:txBody>
          <a:bodyPr>
            <a:normAutofit/>
          </a:bodyPr>
          <a:lstStyle/>
          <a:p>
            <a:r>
              <a:rPr lang="en-US" dirty="0" smtClean="0"/>
              <a:t>Bone </a:t>
            </a:r>
            <a:r>
              <a:rPr lang="en-US" dirty="0"/>
              <a:t>histology may show disorganized (woven) bone, especially in more severely affected children. </a:t>
            </a:r>
            <a:endParaRPr lang="en-US" dirty="0" smtClean="0"/>
          </a:p>
          <a:p>
            <a:r>
              <a:rPr lang="en-US" dirty="0" smtClean="0"/>
              <a:t>A </a:t>
            </a:r>
            <a:r>
              <a:rPr lang="en-US" dirty="0"/>
              <a:t>bone biopsy study in 70 children with types I, III, and IV OI demonstrated normal mineralization with significant reductions in cortical width, cancellous bone volume, trabecular number, and trabecular </a:t>
            </a:r>
            <a:r>
              <a:rPr lang="en-US" dirty="0" smtClean="0"/>
              <a:t>width. </a:t>
            </a:r>
            <a:r>
              <a:rPr lang="en-US" dirty="0"/>
              <a:t>This study also found significantly increased bone remodeling (turnover) in all types of OI </a:t>
            </a:r>
            <a:r>
              <a:rPr lang="en-US" dirty="0" smtClean="0"/>
              <a:t>studied</a:t>
            </a:r>
          </a:p>
        </p:txBody>
      </p:sp>
    </p:spTree>
    <p:extLst>
      <p:ext uri="{BB962C8B-B14F-4D97-AF65-F5344CB8AC3E}">
        <p14:creationId xmlns:p14="http://schemas.microsoft.com/office/powerpoint/2010/main" val="2087703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latter observation provides a rationale for the use of bisphosphonates in children with OI. </a:t>
            </a:r>
            <a:endParaRPr lang="en-US" dirty="0" smtClean="0"/>
          </a:p>
          <a:p>
            <a:r>
              <a:rPr lang="en-US" dirty="0" smtClean="0"/>
              <a:t>Bone </a:t>
            </a:r>
            <a:r>
              <a:rPr lang="en-US" dirty="0"/>
              <a:t>remodeling, however, is normal in type VI OI, which is characterized by defective mineralization, and, thus, bisphosphonates should not be prescribed to these children.</a:t>
            </a:r>
          </a:p>
          <a:p>
            <a:endParaRPr lang="en-US" dirty="0"/>
          </a:p>
        </p:txBody>
      </p:sp>
    </p:spTree>
    <p:extLst>
      <p:ext uri="{BB962C8B-B14F-4D97-AF65-F5344CB8AC3E}">
        <p14:creationId xmlns:p14="http://schemas.microsoft.com/office/powerpoint/2010/main" val="4231795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r>
              <a:rPr lang="en-US" dirty="0"/>
              <a:t> </a:t>
            </a:r>
          </a:p>
        </p:txBody>
      </p:sp>
      <p:sp>
        <p:nvSpPr>
          <p:cNvPr id="3" name="Content Placeholder 2"/>
          <p:cNvSpPr>
            <a:spLocks noGrp="1"/>
          </p:cNvSpPr>
          <p:nvPr>
            <p:ph idx="1"/>
          </p:nvPr>
        </p:nvSpPr>
        <p:spPr/>
        <p:txBody>
          <a:bodyPr>
            <a:normAutofit/>
          </a:bodyPr>
          <a:lstStyle/>
          <a:p>
            <a:r>
              <a:rPr lang="en-US" dirty="0" smtClean="0"/>
              <a:t>The </a:t>
            </a:r>
            <a:r>
              <a:rPr lang="en-US" dirty="0"/>
              <a:t>clinical diagnosis of OI is based on the signs and </a:t>
            </a:r>
            <a:r>
              <a:rPr lang="en-US" dirty="0" smtClean="0"/>
              <a:t>symptoms. </a:t>
            </a:r>
          </a:p>
          <a:p>
            <a:r>
              <a:rPr lang="en-US" dirty="0" smtClean="0"/>
              <a:t>The </a:t>
            </a:r>
            <a:r>
              <a:rPr lang="en-US" dirty="0"/>
              <a:t>diagnosis is usually straightforward in individuals with bone fragility and a positive family history or several </a:t>
            </a:r>
            <a:r>
              <a:rPr lang="en-US" dirty="0" err="1"/>
              <a:t>extraskeletal</a:t>
            </a:r>
            <a:r>
              <a:rPr lang="en-US" dirty="0"/>
              <a:t> </a:t>
            </a:r>
            <a:r>
              <a:rPr lang="en-US" dirty="0" smtClean="0"/>
              <a:t>manifestations. </a:t>
            </a:r>
          </a:p>
        </p:txBody>
      </p:sp>
    </p:spTree>
    <p:extLst>
      <p:ext uri="{BB962C8B-B14F-4D97-AF65-F5344CB8AC3E}">
        <p14:creationId xmlns:p14="http://schemas.microsoft.com/office/powerpoint/2010/main" val="2834850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However, in the absence of these features, diagnosis may be difficult. </a:t>
            </a:r>
            <a:endParaRPr lang="en-US" dirty="0" smtClean="0"/>
          </a:p>
          <a:p>
            <a:r>
              <a:rPr lang="en-US" dirty="0" err="1" smtClean="0"/>
              <a:t>Extraskeletal</a:t>
            </a:r>
            <a:r>
              <a:rPr lang="en-US" dirty="0" smtClean="0"/>
              <a:t> </a:t>
            </a:r>
            <a:r>
              <a:rPr lang="en-US" dirty="0"/>
              <a:t>manifestations can be </a:t>
            </a:r>
            <a:endParaRPr lang="en-US" dirty="0" smtClean="0"/>
          </a:p>
          <a:p>
            <a:pPr lvl="1">
              <a:buFont typeface="Wingdings" panose="05000000000000000000" pitchFamily="2" charset="2"/>
              <a:buChar char="§"/>
            </a:pPr>
            <a:r>
              <a:rPr lang="en-US" sz="2800" dirty="0" smtClean="0"/>
              <a:t>subclinical </a:t>
            </a:r>
            <a:r>
              <a:rPr lang="en-US" sz="2800" dirty="0"/>
              <a:t>(</a:t>
            </a:r>
            <a:r>
              <a:rPr lang="en-US" sz="2800" dirty="0" err="1"/>
              <a:t>eg</a:t>
            </a:r>
            <a:r>
              <a:rPr lang="en-US" sz="2800" dirty="0"/>
              <a:t>, hearing loss), </a:t>
            </a:r>
            <a:endParaRPr lang="en-US" sz="2800" dirty="0" smtClean="0"/>
          </a:p>
          <a:p>
            <a:pPr lvl="1">
              <a:buFont typeface="Wingdings" panose="05000000000000000000" pitchFamily="2" charset="2"/>
              <a:buChar char="§"/>
            </a:pPr>
            <a:r>
              <a:rPr lang="en-US" sz="2800" dirty="0" smtClean="0"/>
              <a:t>nonspecific </a:t>
            </a:r>
            <a:r>
              <a:rPr lang="en-US" sz="2800" dirty="0"/>
              <a:t>(</a:t>
            </a:r>
            <a:r>
              <a:rPr lang="en-US" sz="2800" dirty="0" err="1"/>
              <a:t>eg</a:t>
            </a:r>
            <a:r>
              <a:rPr lang="en-US" sz="2800" dirty="0"/>
              <a:t>, dark or bluish </a:t>
            </a:r>
            <a:r>
              <a:rPr lang="en-US" sz="2800" dirty="0" err="1"/>
              <a:t>sclerae</a:t>
            </a:r>
            <a:r>
              <a:rPr lang="en-US" sz="2800" dirty="0"/>
              <a:t> are commonly present in infants, limiting the usefulness of this sign in this age group), </a:t>
            </a:r>
            <a:endParaRPr lang="en-US" sz="2800" dirty="0" smtClean="0"/>
          </a:p>
          <a:p>
            <a:pPr lvl="1">
              <a:buFont typeface="Wingdings" panose="05000000000000000000" pitchFamily="2" charset="2"/>
              <a:buChar char="§"/>
            </a:pPr>
            <a:r>
              <a:rPr lang="en-US" sz="2800" dirty="0" smtClean="0"/>
              <a:t>or </a:t>
            </a:r>
            <a:r>
              <a:rPr lang="en-US" sz="2800" dirty="0"/>
              <a:t>more obvious at certain ages (</a:t>
            </a:r>
            <a:r>
              <a:rPr lang="en-US" sz="2800" dirty="0" err="1"/>
              <a:t>eg</a:t>
            </a:r>
            <a:r>
              <a:rPr lang="en-US" sz="2800" dirty="0"/>
              <a:t>, </a:t>
            </a:r>
            <a:r>
              <a:rPr lang="en-US" sz="2800" dirty="0" err="1"/>
              <a:t>dentinogenesis</a:t>
            </a:r>
            <a:r>
              <a:rPr lang="en-US" sz="2800" dirty="0"/>
              <a:t> </a:t>
            </a:r>
            <a:r>
              <a:rPr lang="en-US" sz="2800" dirty="0" err="1"/>
              <a:t>imperfecta</a:t>
            </a:r>
            <a:r>
              <a:rPr lang="en-US" sz="2800" dirty="0"/>
              <a:t> may be more noticeable in the primary than the permanent dentition). </a:t>
            </a:r>
          </a:p>
          <a:p>
            <a:pPr lvl="1">
              <a:buFont typeface="Wingdings" panose="05000000000000000000" pitchFamily="2" charset="2"/>
              <a:buChar char="§"/>
            </a:pPr>
            <a:endParaRPr lang="en-US" sz="2800" dirty="0"/>
          </a:p>
        </p:txBody>
      </p:sp>
    </p:spTree>
    <p:extLst>
      <p:ext uri="{BB962C8B-B14F-4D97-AF65-F5344CB8AC3E}">
        <p14:creationId xmlns:p14="http://schemas.microsoft.com/office/powerpoint/2010/main" val="1387546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Sequence analysis of </a:t>
            </a:r>
            <a:r>
              <a:rPr lang="en-US" dirty="0" smtClean="0"/>
              <a:t>DNA for </a:t>
            </a:r>
            <a:r>
              <a:rPr lang="en-US" dirty="0"/>
              <a:t>mutations in </a:t>
            </a:r>
            <a:r>
              <a:rPr lang="en-US" i="1" dirty="0"/>
              <a:t>COL1A1</a:t>
            </a:r>
            <a:r>
              <a:rPr lang="en-US" dirty="0"/>
              <a:t> and </a:t>
            </a:r>
            <a:r>
              <a:rPr lang="en-US" i="1" dirty="0"/>
              <a:t>COL1A2</a:t>
            </a:r>
            <a:r>
              <a:rPr lang="en-US" dirty="0"/>
              <a:t> can detect 90 percent or more of all collagen type I mutations. </a:t>
            </a:r>
          </a:p>
          <a:p>
            <a:r>
              <a:rPr lang="en-US" dirty="0"/>
              <a:t>Negative studies do not exclude the diagnosis, because of the OI types that are not associated with type I collagen mutations (types II B and types V through IX) and the false negative rate of approximately 10 percent.</a:t>
            </a:r>
          </a:p>
          <a:p>
            <a:endParaRPr lang="en-US" dirty="0"/>
          </a:p>
        </p:txBody>
      </p:sp>
    </p:spTree>
    <p:extLst>
      <p:ext uri="{BB962C8B-B14F-4D97-AF65-F5344CB8AC3E}">
        <p14:creationId xmlns:p14="http://schemas.microsoft.com/office/powerpoint/2010/main" val="583697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a:t>
            </a:r>
            <a:endParaRPr lang="en-US" dirty="0"/>
          </a:p>
        </p:txBody>
      </p:sp>
      <p:sp>
        <p:nvSpPr>
          <p:cNvPr id="3" name="Content Placeholder 2"/>
          <p:cNvSpPr>
            <a:spLocks noGrp="1"/>
          </p:cNvSpPr>
          <p:nvPr>
            <p:ph idx="1"/>
          </p:nvPr>
        </p:nvSpPr>
        <p:spPr/>
        <p:txBody>
          <a:bodyPr>
            <a:normAutofit/>
          </a:bodyPr>
          <a:lstStyle/>
          <a:p>
            <a:r>
              <a:rPr lang="en-US" dirty="0" smtClean="0"/>
              <a:t>child </a:t>
            </a:r>
            <a:r>
              <a:rPr lang="en-US" dirty="0"/>
              <a:t>abuse</a:t>
            </a:r>
            <a:r>
              <a:rPr lang="en-US" dirty="0" smtClean="0"/>
              <a:t>, </a:t>
            </a:r>
          </a:p>
          <a:p>
            <a:r>
              <a:rPr lang="en-US" dirty="0" smtClean="0"/>
              <a:t>various </a:t>
            </a:r>
            <a:r>
              <a:rPr lang="en-US" dirty="0"/>
              <a:t>forms of rickets including </a:t>
            </a:r>
            <a:r>
              <a:rPr lang="en-US" dirty="0" err="1"/>
              <a:t>hypophosphatasia</a:t>
            </a:r>
            <a:r>
              <a:rPr lang="en-US" dirty="0"/>
              <a:t>, </a:t>
            </a:r>
            <a:endParaRPr lang="en-US" dirty="0" smtClean="0"/>
          </a:p>
          <a:p>
            <a:r>
              <a:rPr lang="en-US" dirty="0" smtClean="0"/>
              <a:t>McCune-Albright </a:t>
            </a:r>
            <a:r>
              <a:rPr lang="en-US" dirty="0"/>
              <a:t>syndrome of fibrous </a:t>
            </a:r>
            <a:r>
              <a:rPr lang="en-US" dirty="0" smtClean="0"/>
              <a:t>dysplasia, </a:t>
            </a:r>
          </a:p>
          <a:p>
            <a:r>
              <a:rPr lang="en-US" dirty="0" smtClean="0"/>
              <a:t>juvenile </a:t>
            </a:r>
            <a:r>
              <a:rPr lang="en-US" dirty="0"/>
              <a:t>Paget disease, </a:t>
            </a:r>
            <a:endParaRPr lang="en-US" dirty="0" smtClean="0"/>
          </a:p>
          <a:p>
            <a:r>
              <a:rPr lang="en-US" dirty="0" smtClean="0"/>
              <a:t>juvenile </a:t>
            </a:r>
            <a:r>
              <a:rPr lang="en-US" dirty="0"/>
              <a:t>osteoporosis.</a:t>
            </a:r>
            <a:br>
              <a:rPr lang="en-US" dirty="0"/>
            </a:br>
            <a:endParaRPr lang="en-US" dirty="0"/>
          </a:p>
        </p:txBody>
      </p:sp>
    </p:spTree>
    <p:extLst>
      <p:ext uri="{BB962C8B-B14F-4D97-AF65-F5344CB8AC3E}">
        <p14:creationId xmlns:p14="http://schemas.microsoft.com/office/powerpoint/2010/main" val="42486185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Child abuse</a:t>
            </a:r>
            <a:endParaRPr lang="en-US" dirty="0"/>
          </a:p>
        </p:txBody>
      </p:sp>
      <p:sp>
        <p:nvSpPr>
          <p:cNvPr id="3" name="Content Placeholder 2"/>
          <p:cNvSpPr>
            <a:spLocks noGrp="1"/>
          </p:cNvSpPr>
          <p:nvPr>
            <p:ph idx="1"/>
          </p:nvPr>
        </p:nvSpPr>
        <p:spPr/>
        <p:txBody>
          <a:bodyPr/>
          <a:lstStyle/>
          <a:p>
            <a:r>
              <a:rPr lang="en-US" dirty="0" smtClean="0"/>
              <a:t>multiple </a:t>
            </a:r>
            <a:r>
              <a:rPr lang="en-US" dirty="0"/>
              <a:t>fractures in various stages of healing, similar to children with moderate to severe types of OI. </a:t>
            </a:r>
            <a:endParaRPr lang="en-US" dirty="0" smtClean="0"/>
          </a:p>
          <a:p>
            <a:r>
              <a:rPr lang="en-US" dirty="0" err="1" smtClean="0"/>
              <a:t>metaphyseal</a:t>
            </a:r>
            <a:r>
              <a:rPr lang="en-US" dirty="0"/>
              <a:t>, rib, and skull fractures. </a:t>
            </a:r>
            <a:endParaRPr lang="en-US" dirty="0" smtClean="0"/>
          </a:p>
          <a:p>
            <a:r>
              <a:rPr lang="en-US" dirty="0" smtClean="0"/>
              <a:t>OI </a:t>
            </a:r>
            <a:r>
              <a:rPr lang="en-US" dirty="0"/>
              <a:t>is a well-recognized cause of fractures that occur with minimal or no witnessed trauma, but it is a rare disorder and consequently is seldom the cause of such </a:t>
            </a:r>
            <a:r>
              <a:rPr lang="en-US" dirty="0" smtClean="0"/>
              <a:t>fractures.</a:t>
            </a:r>
            <a:endParaRPr lang="en-US" dirty="0"/>
          </a:p>
        </p:txBody>
      </p:sp>
    </p:spTree>
    <p:extLst>
      <p:ext uri="{BB962C8B-B14F-4D97-AF65-F5344CB8AC3E}">
        <p14:creationId xmlns:p14="http://schemas.microsoft.com/office/powerpoint/2010/main" val="4127654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Rickets</a:t>
            </a:r>
            <a:endParaRPr lang="en-US" dirty="0"/>
          </a:p>
        </p:txBody>
      </p:sp>
      <p:sp>
        <p:nvSpPr>
          <p:cNvPr id="3" name="Content Placeholder 2"/>
          <p:cNvSpPr>
            <a:spLocks noGrp="1"/>
          </p:cNvSpPr>
          <p:nvPr>
            <p:ph idx="1"/>
          </p:nvPr>
        </p:nvSpPr>
        <p:spPr/>
        <p:txBody>
          <a:bodyPr>
            <a:normAutofit/>
          </a:bodyPr>
          <a:lstStyle/>
          <a:p>
            <a:r>
              <a:rPr lang="en-US" dirty="0" smtClean="0"/>
              <a:t>Rickets </a:t>
            </a:r>
            <a:r>
              <a:rPr lang="en-US" dirty="0"/>
              <a:t>can cause slow growth, bone deformities, elevation of alkaline phosphatase, defective bone mineralization, and in some forms, abnormal tooth formation. </a:t>
            </a:r>
            <a:endParaRPr lang="en-US" dirty="0" smtClean="0"/>
          </a:p>
          <a:p>
            <a:r>
              <a:rPr lang="en-US" dirty="0" smtClean="0"/>
              <a:t>Scleral </a:t>
            </a:r>
            <a:r>
              <a:rPr lang="en-US" dirty="0"/>
              <a:t>abnormalities and hearing </a:t>
            </a:r>
            <a:r>
              <a:rPr lang="en-US" dirty="0" smtClean="0"/>
              <a:t>loss </a:t>
            </a:r>
            <a:r>
              <a:rPr lang="en-US" dirty="0"/>
              <a:t>do not occur. </a:t>
            </a:r>
            <a:endParaRPr lang="en-US" dirty="0" smtClean="0"/>
          </a:p>
          <a:p>
            <a:r>
              <a:rPr lang="en-US" dirty="0" smtClean="0"/>
              <a:t>Radiographic </a:t>
            </a:r>
            <a:r>
              <a:rPr lang="en-US" dirty="0"/>
              <a:t>findings </a:t>
            </a:r>
            <a:r>
              <a:rPr lang="en-US" dirty="0" smtClean="0"/>
              <a:t>are characteristic: an </a:t>
            </a:r>
            <a:r>
              <a:rPr lang="en-US" dirty="0"/>
              <a:t>increased width of the epiphyseal plate, irregular hazy margins of the distal metaphysis, and marginal </a:t>
            </a:r>
            <a:r>
              <a:rPr lang="en-US" dirty="0" err="1"/>
              <a:t>metaphyseal</a:t>
            </a:r>
            <a:r>
              <a:rPr lang="en-US" dirty="0"/>
              <a:t> overgrowth that results in a ball-in-cup-like appearance. </a:t>
            </a:r>
            <a:endParaRPr lang="en-US" dirty="0" smtClean="0"/>
          </a:p>
          <a:p>
            <a:r>
              <a:rPr lang="en-US" dirty="0" smtClean="0"/>
              <a:t>Vitamin </a:t>
            </a:r>
            <a:r>
              <a:rPr lang="en-US" dirty="0"/>
              <a:t>D-resistant rickets in children, or </a:t>
            </a:r>
            <a:r>
              <a:rPr lang="en-US" dirty="0" err="1"/>
              <a:t>osteomalacia</a:t>
            </a:r>
            <a:r>
              <a:rPr lang="en-US" dirty="0"/>
              <a:t> in adults, may be associated with hypophosphatemia. </a:t>
            </a:r>
          </a:p>
        </p:txBody>
      </p:sp>
    </p:spTree>
    <p:extLst>
      <p:ext uri="{BB962C8B-B14F-4D97-AF65-F5344CB8AC3E}">
        <p14:creationId xmlns:p14="http://schemas.microsoft.com/office/powerpoint/2010/main" val="1043092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Excess </a:t>
            </a:r>
            <a:r>
              <a:rPr lang="en-US" dirty="0"/>
              <a:t>or atypical </a:t>
            </a:r>
            <a:r>
              <a:rPr lang="en-US" dirty="0" smtClean="0"/>
              <a:t>fractures</a:t>
            </a:r>
          </a:p>
          <a:p>
            <a:r>
              <a:rPr lang="en-US" dirty="0" smtClean="0"/>
              <a:t>Short </a:t>
            </a:r>
            <a:r>
              <a:rPr lang="en-US" dirty="0"/>
              <a:t>stature</a:t>
            </a:r>
          </a:p>
          <a:p>
            <a:r>
              <a:rPr lang="en-US" dirty="0" smtClean="0"/>
              <a:t>Scoliosis</a:t>
            </a:r>
            <a:endParaRPr lang="en-US" dirty="0"/>
          </a:p>
          <a:p>
            <a:r>
              <a:rPr lang="en-US" dirty="0" smtClean="0"/>
              <a:t>Basilar </a:t>
            </a:r>
            <a:r>
              <a:rPr lang="en-US" dirty="0"/>
              <a:t>skull deformities, which may cause nerve compression or other neurologic symptoms</a:t>
            </a:r>
          </a:p>
          <a:p>
            <a:r>
              <a:rPr lang="en-US" dirty="0" smtClean="0"/>
              <a:t>Blue </a:t>
            </a:r>
            <a:r>
              <a:rPr lang="en-US" dirty="0" err="1"/>
              <a:t>sclerae</a:t>
            </a:r>
            <a:r>
              <a:rPr lang="en-US" dirty="0"/>
              <a:t> </a:t>
            </a:r>
            <a:endParaRPr lang="en-US" dirty="0" smtClean="0"/>
          </a:p>
          <a:p>
            <a:r>
              <a:rPr lang="en-US" dirty="0" smtClean="0"/>
              <a:t>Hearing </a:t>
            </a:r>
            <a:r>
              <a:rPr lang="en-US" dirty="0"/>
              <a:t>loss (usually detected in later childhood to early adulthood)</a:t>
            </a:r>
          </a:p>
          <a:p>
            <a:r>
              <a:rPr lang="en-US" dirty="0" smtClean="0"/>
              <a:t>Opalescent </a:t>
            </a:r>
            <a:r>
              <a:rPr lang="en-US" dirty="0"/>
              <a:t>teeth that wear quickly (</a:t>
            </a:r>
            <a:r>
              <a:rPr lang="en-US" dirty="0" err="1"/>
              <a:t>dentinogenesis</a:t>
            </a:r>
            <a:r>
              <a:rPr lang="en-US" dirty="0"/>
              <a:t> imperfecta) </a:t>
            </a:r>
          </a:p>
          <a:p>
            <a:r>
              <a:rPr lang="en-US" dirty="0" smtClean="0"/>
              <a:t>Increased </a:t>
            </a:r>
            <a:r>
              <a:rPr lang="en-US" dirty="0"/>
              <a:t>laxity of the ligaments and skin</a:t>
            </a:r>
          </a:p>
          <a:p>
            <a:r>
              <a:rPr lang="en-US" dirty="0" err="1" smtClean="0"/>
              <a:t>Wormian</a:t>
            </a:r>
            <a:r>
              <a:rPr lang="en-US" dirty="0" smtClean="0"/>
              <a:t> </a:t>
            </a:r>
            <a:r>
              <a:rPr lang="en-US" dirty="0"/>
              <a:t>bones (small, irregular bones along the cranial sutures) </a:t>
            </a:r>
            <a:endParaRPr lang="en-US" dirty="0" smtClean="0"/>
          </a:p>
          <a:p>
            <a:r>
              <a:rPr lang="en-US" dirty="0" smtClean="0"/>
              <a:t>Easy </a:t>
            </a:r>
            <a:r>
              <a:rPr lang="en-US" dirty="0" err="1"/>
              <a:t>bruisability</a:t>
            </a:r>
            <a:endParaRPr lang="en-US" dirty="0"/>
          </a:p>
          <a:p>
            <a:endParaRPr lang="en-US" dirty="0"/>
          </a:p>
        </p:txBody>
      </p:sp>
    </p:spTree>
    <p:extLst>
      <p:ext uri="{BB962C8B-B14F-4D97-AF65-F5344CB8AC3E}">
        <p14:creationId xmlns:p14="http://schemas.microsoft.com/office/powerpoint/2010/main" val="34145745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Osteomalacia</a:t>
            </a:r>
            <a:endParaRPr lang="en-US" dirty="0"/>
          </a:p>
        </p:txBody>
      </p:sp>
      <p:sp>
        <p:nvSpPr>
          <p:cNvPr id="3" name="Content Placeholder 2"/>
          <p:cNvSpPr>
            <a:spLocks noGrp="1"/>
          </p:cNvSpPr>
          <p:nvPr>
            <p:ph idx="1"/>
          </p:nvPr>
        </p:nvSpPr>
        <p:spPr/>
        <p:txBody>
          <a:bodyPr/>
          <a:lstStyle/>
          <a:p>
            <a:r>
              <a:rPr lang="en-US" dirty="0" smtClean="0"/>
              <a:t>Osteomalacia </a:t>
            </a:r>
            <a:r>
              <a:rPr lang="en-US" dirty="0"/>
              <a:t>in adults can cause bone pain, insufficiency fractures, and alkaline phosphatase elevation, </a:t>
            </a:r>
            <a:endParaRPr lang="en-US" dirty="0" smtClean="0"/>
          </a:p>
          <a:p>
            <a:r>
              <a:rPr lang="en-US" dirty="0" smtClean="0"/>
              <a:t>but </a:t>
            </a:r>
            <a:r>
              <a:rPr lang="en-US" dirty="0"/>
              <a:t>neither hearing loss nor blue </a:t>
            </a:r>
            <a:r>
              <a:rPr lang="en-US" dirty="0" err="1"/>
              <a:t>sclerae</a:t>
            </a:r>
            <a:r>
              <a:rPr lang="en-US" dirty="0"/>
              <a:t>. </a:t>
            </a:r>
            <a:endParaRPr lang="en-US" dirty="0" smtClean="0"/>
          </a:p>
          <a:p>
            <a:r>
              <a:rPr lang="en-US" dirty="0" smtClean="0"/>
              <a:t>The </a:t>
            </a:r>
            <a:r>
              <a:rPr lang="en-US" dirty="0"/>
              <a:t>most common radiologic finding in </a:t>
            </a:r>
            <a:r>
              <a:rPr lang="en-US" dirty="0" err="1"/>
              <a:t>osteomalacia</a:t>
            </a:r>
            <a:r>
              <a:rPr lang="en-US" dirty="0"/>
              <a:t> </a:t>
            </a:r>
            <a:r>
              <a:rPr lang="en-US" dirty="0" smtClean="0"/>
              <a:t>is: reduced </a:t>
            </a:r>
            <a:r>
              <a:rPr lang="en-US" dirty="0"/>
              <a:t>bone density; </a:t>
            </a:r>
            <a:endParaRPr lang="en-US" dirty="0" smtClean="0"/>
          </a:p>
          <a:p>
            <a:r>
              <a:rPr lang="en-US" dirty="0" smtClean="0"/>
              <a:t>other </a:t>
            </a:r>
            <a:r>
              <a:rPr lang="en-US" dirty="0"/>
              <a:t>abnormalities include </a:t>
            </a:r>
            <a:r>
              <a:rPr lang="en-US" dirty="0" err="1"/>
              <a:t>Looser's</a:t>
            </a:r>
            <a:r>
              <a:rPr lang="en-US" dirty="0"/>
              <a:t> zones or </a:t>
            </a:r>
            <a:r>
              <a:rPr lang="en-US" dirty="0" err="1" smtClean="0"/>
              <a:t>pseudofractures</a:t>
            </a:r>
            <a:r>
              <a:rPr lang="en-US" dirty="0" smtClean="0"/>
              <a:t>, </a:t>
            </a:r>
            <a:r>
              <a:rPr lang="en-US" dirty="0"/>
              <a:t>and the loss of distinctiveness of </a:t>
            </a:r>
            <a:r>
              <a:rPr lang="en-US" dirty="0" err="1"/>
              <a:t>trabeculae</a:t>
            </a:r>
            <a:r>
              <a:rPr lang="en-US" dirty="0"/>
              <a:t> in vertebral bodies. </a:t>
            </a:r>
          </a:p>
          <a:p>
            <a:endParaRPr lang="en-US" dirty="0"/>
          </a:p>
        </p:txBody>
      </p:sp>
    </p:spTree>
    <p:extLst>
      <p:ext uri="{BB962C8B-B14F-4D97-AF65-F5344CB8AC3E}">
        <p14:creationId xmlns:p14="http://schemas.microsoft.com/office/powerpoint/2010/main" val="12761370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skeletal syndromes</a:t>
            </a:r>
            <a:endParaRPr lang="en-US" dirty="0"/>
          </a:p>
        </p:txBody>
      </p:sp>
      <p:sp>
        <p:nvSpPr>
          <p:cNvPr id="3" name="Content Placeholder 2"/>
          <p:cNvSpPr>
            <a:spLocks noGrp="1"/>
          </p:cNvSpPr>
          <p:nvPr>
            <p:ph idx="1"/>
          </p:nvPr>
        </p:nvSpPr>
        <p:spPr/>
        <p:txBody>
          <a:bodyPr>
            <a:normAutofit/>
          </a:bodyPr>
          <a:lstStyle/>
          <a:p>
            <a:r>
              <a:rPr lang="en-US" dirty="0" smtClean="0"/>
              <a:t>Other </a:t>
            </a:r>
            <a:r>
              <a:rPr lang="en-US" dirty="0"/>
              <a:t>skeletal syndromes with moderate to severe bone fragility and/or deformity </a:t>
            </a:r>
            <a:r>
              <a:rPr lang="en-US" dirty="0" smtClean="0"/>
              <a:t>include:</a:t>
            </a:r>
            <a:endParaRPr lang="en-US" dirty="0"/>
          </a:p>
          <a:p>
            <a:r>
              <a:rPr lang="en-US" b="1" dirty="0" err="1" smtClean="0"/>
              <a:t>Bruck</a:t>
            </a:r>
            <a:r>
              <a:rPr lang="en-US" b="1" dirty="0" smtClean="0"/>
              <a:t> syndrome</a:t>
            </a:r>
            <a:r>
              <a:rPr lang="en-US" dirty="0" smtClean="0"/>
              <a:t>: previously </a:t>
            </a:r>
            <a:r>
              <a:rPr lang="en-US" dirty="0"/>
              <a:t>called OI with congenital joint contractures, </a:t>
            </a:r>
            <a:endParaRPr lang="en-US" dirty="0" smtClean="0"/>
          </a:p>
          <a:p>
            <a:r>
              <a:rPr lang="en-US" dirty="0" smtClean="0"/>
              <a:t>an </a:t>
            </a:r>
            <a:r>
              <a:rPr lang="en-US" dirty="0"/>
              <a:t>autosomal recessive </a:t>
            </a:r>
            <a:r>
              <a:rPr lang="en-US" dirty="0" smtClean="0"/>
              <a:t>disorder. </a:t>
            </a:r>
          </a:p>
          <a:p>
            <a:r>
              <a:rPr lang="en-US" dirty="0" smtClean="0"/>
              <a:t>Congenital </a:t>
            </a:r>
            <a:r>
              <a:rPr lang="en-US" dirty="0"/>
              <a:t>contractures of the knees, ankles, and feet; webbing </a:t>
            </a:r>
            <a:r>
              <a:rPr lang="en-US" dirty="0" smtClean="0"/>
              <a:t>of </a:t>
            </a:r>
            <a:r>
              <a:rPr lang="en-US" dirty="0"/>
              <a:t>the elbow and knee; and </a:t>
            </a:r>
            <a:r>
              <a:rPr lang="en-US" dirty="0" smtClean="0"/>
              <a:t>clubfoot.</a:t>
            </a:r>
            <a:endParaRPr lang="en-US" dirty="0"/>
          </a:p>
        </p:txBody>
      </p:sp>
    </p:spTree>
    <p:extLst>
      <p:ext uri="{BB962C8B-B14F-4D97-AF65-F5344CB8AC3E}">
        <p14:creationId xmlns:p14="http://schemas.microsoft.com/office/powerpoint/2010/main" val="31371384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skeletal syndromes</a:t>
            </a:r>
            <a:endParaRPr lang="en-US" dirty="0"/>
          </a:p>
        </p:txBody>
      </p:sp>
      <p:sp>
        <p:nvSpPr>
          <p:cNvPr id="3" name="Content Placeholder 2"/>
          <p:cNvSpPr>
            <a:spLocks noGrp="1"/>
          </p:cNvSpPr>
          <p:nvPr>
            <p:ph idx="1"/>
          </p:nvPr>
        </p:nvSpPr>
        <p:spPr/>
        <p:txBody>
          <a:bodyPr/>
          <a:lstStyle/>
          <a:p>
            <a:r>
              <a:rPr lang="en-US" b="1" dirty="0">
                <a:solidFill>
                  <a:schemeClr val="tx1">
                    <a:lumMod val="95000"/>
                    <a:lumOff val="5000"/>
                  </a:schemeClr>
                </a:solidFill>
              </a:rPr>
              <a:t>Osteoporosis-</a:t>
            </a:r>
            <a:r>
              <a:rPr lang="en-US" b="1" dirty="0" err="1">
                <a:solidFill>
                  <a:schemeClr val="tx1">
                    <a:lumMod val="95000"/>
                    <a:lumOff val="5000"/>
                  </a:schemeClr>
                </a:solidFill>
              </a:rPr>
              <a:t>pseudoglioma</a:t>
            </a:r>
            <a:r>
              <a:rPr lang="en-US" b="1" dirty="0">
                <a:solidFill>
                  <a:schemeClr val="tx1">
                    <a:lumMod val="95000"/>
                    <a:lumOff val="5000"/>
                  </a:schemeClr>
                </a:solidFill>
              </a:rPr>
              <a:t> syndrome</a:t>
            </a:r>
            <a:r>
              <a:rPr lang="en-US" dirty="0"/>
              <a:t>: </a:t>
            </a:r>
            <a:endParaRPr lang="en-US" dirty="0" smtClean="0"/>
          </a:p>
          <a:p>
            <a:r>
              <a:rPr lang="en-US" dirty="0" smtClean="0"/>
              <a:t>an </a:t>
            </a:r>
            <a:r>
              <a:rPr lang="en-US" dirty="0"/>
              <a:t>autosomal recessive disorder that was previously called the ocular form of OI. </a:t>
            </a:r>
            <a:endParaRPr lang="en-US" dirty="0" smtClean="0"/>
          </a:p>
          <a:p>
            <a:r>
              <a:rPr lang="en-US" dirty="0" smtClean="0"/>
              <a:t>caused </a:t>
            </a:r>
            <a:r>
              <a:rPr lang="en-US" dirty="0"/>
              <a:t>by deletion of the gene for low-density-lipoprotein (LDL) receptor-related protein 5 (LRP-5). </a:t>
            </a:r>
            <a:endParaRPr lang="en-US" dirty="0" smtClean="0"/>
          </a:p>
          <a:p>
            <a:r>
              <a:rPr lang="en-US" dirty="0" smtClean="0"/>
              <a:t>Other </a:t>
            </a:r>
            <a:r>
              <a:rPr lang="en-US" dirty="0"/>
              <a:t>characteristic findings </a:t>
            </a:r>
            <a:r>
              <a:rPr lang="en-US" dirty="0" smtClean="0"/>
              <a:t>: </a:t>
            </a:r>
            <a:r>
              <a:rPr lang="en-US" dirty="0"/>
              <a:t>microcephaly; </a:t>
            </a:r>
            <a:r>
              <a:rPr lang="en-US" dirty="0" err="1"/>
              <a:t>pseudoglioma</a:t>
            </a:r>
            <a:r>
              <a:rPr lang="en-US" dirty="0"/>
              <a:t> (inflammatory changes of the vitreous body, secondary to </a:t>
            </a:r>
            <a:r>
              <a:rPr lang="en-US" dirty="0" err="1"/>
              <a:t>iridochoroiditis</a:t>
            </a:r>
            <a:r>
              <a:rPr lang="en-US" dirty="0"/>
              <a:t>, that mimic retinal </a:t>
            </a:r>
            <a:r>
              <a:rPr lang="en-US" dirty="0" err="1"/>
              <a:t>glioma</a:t>
            </a:r>
            <a:r>
              <a:rPr lang="en-US" dirty="0"/>
              <a:t>); blindness (with onset in infancy); </a:t>
            </a:r>
            <a:r>
              <a:rPr lang="en-US" dirty="0" err="1"/>
              <a:t>vitreoretinal</a:t>
            </a:r>
            <a:r>
              <a:rPr lang="en-US" dirty="0"/>
              <a:t> abnormalities; cataract; absent anterior chamber; iris atrophy; intraocular calcification; and </a:t>
            </a:r>
            <a:r>
              <a:rPr lang="en-US" dirty="0" err="1"/>
              <a:t>hypotonia</a:t>
            </a:r>
            <a:r>
              <a:rPr lang="en-US" dirty="0"/>
              <a:t> </a:t>
            </a:r>
          </a:p>
          <a:p>
            <a:endParaRPr lang="en-US" dirty="0"/>
          </a:p>
        </p:txBody>
      </p:sp>
    </p:spTree>
    <p:extLst>
      <p:ext uri="{BB962C8B-B14F-4D97-AF65-F5344CB8AC3E}">
        <p14:creationId xmlns:p14="http://schemas.microsoft.com/office/powerpoint/2010/main" val="25143730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skeletal syndromes</a:t>
            </a:r>
            <a:endParaRPr lang="en-US" dirty="0"/>
          </a:p>
        </p:txBody>
      </p:sp>
      <p:sp>
        <p:nvSpPr>
          <p:cNvPr id="3" name="Content Placeholder 2"/>
          <p:cNvSpPr>
            <a:spLocks noGrp="1"/>
          </p:cNvSpPr>
          <p:nvPr>
            <p:ph idx="1"/>
          </p:nvPr>
        </p:nvSpPr>
        <p:spPr/>
        <p:txBody>
          <a:bodyPr>
            <a:normAutofit/>
          </a:bodyPr>
          <a:lstStyle/>
          <a:p>
            <a:r>
              <a:rPr lang="en-US" b="1" dirty="0" err="1" smtClean="0"/>
              <a:t>Panostotic</a:t>
            </a:r>
            <a:r>
              <a:rPr lang="en-US" b="1" dirty="0" smtClean="0"/>
              <a:t> </a:t>
            </a:r>
            <a:r>
              <a:rPr lang="en-US" b="1" dirty="0"/>
              <a:t>fibrous </a:t>
            </a:r>
            <a:r>
              <a:rPr lang="en-US" b="1" dirty="0" smtClean="0"/>
              <a:t>dysplasia</a:t>
            </a:r>
            <a:r>
              <a:rPr lang="en-US" dirty="0" smtClean="0"/>
              <a:t>: </a:t>
            </a:r>
          </a:p>
          <a:p>
            <a:r>
              <a:rPr lang="en-US" dirty="0" smtClean="0"/>
              <a:t>The </a:t>
            </a:r>
            <a:r>
              <a:rPr lang="en-US" dirty="0"/>
              <a:t>extreme form of </a:t>
            </a:r>
            <a:r>
              <a:rPr lang="en-US" dirty="0" err="1"/>
              <a:t>polyostotic</a:t>
            </a:r>
            <a:r>
              <a:rPr lang="en-US" dirty="0"/>
              <a:t> fibrous dysplasia (McCune-Albright </a:t>
            </a:r>
            <a:r>
              <a:rPr lang="en-US" dirty="0" smtClean="0"/>
              <a:t>syndrome), </a:t>
            </a:r>
          </a:p>
          <a:p>
            <a:r>
              <a:rPr lang="en-US" dirty="0" smtClean="0"/>
              <a:t>Caused </a:t>
            </a:r>
            <a:r>
              <a:rPr lang="en-US" dirty="0"/>
              <a:t>by a somatic mutation in the guanine nucleotide stimulatory protein (</a:t>
            </a:r>
            <a:r>
              <a:rPr lang="en-US" i="1" dirty="0"/>
              <a:t>GNAS1</a:t>
            </a:r>
            <a:r>
              <a:rPr lang="en-US" dirty="0"/>
              <a:t>) </a:t>
            </a:r>
            <a:r>
              <a:rPr lang="en-US" dirty="0" smtClean="0"/>
              <a:t>gene. </a:t>
            </a:r>
          </a:p>
          <a:p>
            <a:r>
              <a:rPr lang="en-US" dirty="0" smtClean="0"/>
              <a:t>Characterized </a:t>
            </a:r>
            <a:r>
              <a:rPr lang="en-US" dirty="0"/>
              <a:t>by cystic or ground glass lesions in </a:t>
            </a:r>
            <a:r>
              <a:rPr lang="en-US" dirty="0" smtClean="0"/>
              <a:t>all</a:t>
            </a:r>
            <a:r>
              <a:rPr lang="en-US" b="1" dirty="0" smtClean="0"/>
              <a:t> </a:t>
            </a:r>
            <a:r>
              <a:rPr lang="en-US" dirty="0" smtClean="0"/>
              <a:t>bones</a:t>
            </a:r>
            <a:r>
              <a:rPr lang="en-US" dirty="0"/>
              <a:t>. </a:t>
            </a:r>
            <a:endParaRPr lang="en-US" dirty="0" smtClean="0"/>
          </a:p>
        </p:txBody>
      </p:sp>
    </p:spTree>
    <p:extLst>
      <p:ext uri="{BB962C8B-B14F-4D97-AF65-F5344CB8AC3E}">
        <p14:creationId xmlns:p14="http://schemas.microsoft.com/office/powerpoint/2010/main" val="3912429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skeletal syndromes</a:t>
            </a:r>
            <a:endParaRPr lang="en-US" dirty="0"/>
          </a:p>
        </p:txBody>
      </p:sp>
      <p:sp>
        <p:nvSpPr>
          <p:cNvPr id="3" name="Content Placeholder 2"/>
          <p:cNvSpPr>
            <a:spLocks noGrp="1"/>
          </p:cNvSpPr>
          <p:nvPr>
            <p:ph idx="1"/>
          </p:nvPr>
        </p:nvSpPr>
        <p:spPr/>
        <p:txBody>
          <a:bodyPr>
            <a:normAutofit/>
          </a:bodyPr>
          <a:lstStyle/>
          <a:p>
            <a:r>
              <a:rPr lang="en-US" b="1" dirty="0"/>
              <a:t>Juvenile Paget </a:t>
            </a:r>
            <a:r>
              <a:rPr lang="en-US" b="1" dirty="0" smtClean="0"/>
              <a:t>disease</a:t>
            </a:r>
            <a:r>
              <a:rPr lang="en-US" dirty="0" smtClean="0"/>
              <a:t>:</a:t>
            </a:r>
          </a:p>
          <a:p>
            <a:r>
              <a:rPr lang="en-US" dirty="0" smtClean="0"/>
              <a:t>Also </a:t>
            </a:r>
            <a:r>
              <a:rPr lang="en-US" dirty="0"/>
              <a:t>known as idiopathic </a:t>
            </a:r>
            <a:r>
              <a:rPr lang="en-US" dirty="0" err="1" smtClean="0"/>
              <a:t>hyperphosphatasia</a:t>
            </a:r>
            <a:endParaRPr lang="en-US" dirty="0" smtClean="0"/>
          </a:p>
          <a:p>
            <a:r>
              <a:rPr lang="en-US" dirty="0" smtClean="0"/>
              <a:t>An </a:t>
            </a:r>
            <a:r>
              <a:rPr lang="en-US" dirty="0"/>
              <a:t>autosomal recessive </a:t>
            </a:r>
            <a:r>
              <a:rPr lang="en-US" dirty="0" smtClean="0"/>
              <a:t>disorder</a:t>
            </a:r>
          </a:p>
          <a:p>
            <a:r>
              <a:rPr lang="en-US" dirty="0" smtClean="0"/>
              <a:t>Increased </a:t>
            </a:r>
            <a:r>
              <a:rPr lang="en-US" dirty="0"/>
              <a:t>serum alkaline phosphatase, which distinguishes it from OI, in which alkaline phosphatase is usually normal. </a:t>
            </a:r>
            <a:endParaRPr lang="en-US" dirty="0" smtClean="0"/>
          </a:p>
          <a:p>
            <a:r>
              <a:rPr lang="en-US" dirty="0" smtClean="0"/>
              <a:t>However</a:t>
            </a:r>
            <a:r>
              <a:rPr lang="en-US" dirty="0"/>
              <a:t>, elevated levels of serum alkaline phosphatase have been reported in some patients with type VI OI.</a:t>
            </a:r>
          </a:p>
          <a:p>
            <a:endParaRPr lang="en-US" dirty="0"/>
          </a:p>
        </p:txBody>
      </p:sp>
    </p:spTree>
    <p:extLst>
      <p:ext uri="{BB962C8B-B14F-4D97-AF65-F5344CB8AC3E}">
        <p14:creationId xmlns:p14="http://schemas.microsoft.com/office/powerpoint/2010/main" val="4022812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skeletal syndromes</a:t>
            </a:r>
            <a:endParaRPr lang="en-US" dirty="0"/>
          </a:p>
        </p:txBody>
      </p:sp>
      <p:sp>
        <p:nvSpPr>
          <p:cNvPr id="3" name="Content Placeholder 2"/>
          <p:cNvSpPr>
            <a:spLocks noGrp="1"/>
          </p:cNvSpPr>
          <p:nvPr>
            <p:ph idx="1"/>
          </p:nvPr>
        </p:nvSpPr>
        <p:spPr/>
        <p:txBody>
          <a:bodyPr/>
          <a:lstStyle/>
          <a:p>
            <a:r>
              <a:rPr lang="en-US" dirty="0"/>
              <a:t>Mild forms of OI may manifest with only premature osteoporosis or severe postmenopausal bone mineral loss.</a:t>
            </a:r>
          </a:p>
          <a:p>
            <a:endParaRPr lang="en-US" dirty="0"/>
          </a:p>
        </p:txBody>
      </p:sp>
    </p:spTree>
    <p:extLst>
      <p:ext uri="{BB962C8B-B14F-4D97-AF65-F5344CB8AC3E}">
        <p14:creationId xmlns:p14="http://schemas.microsoft.com/office/powerpoint/2010/main" val="24167433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goals of therapy for patients with OI are to reduce fracture rates, prevent long-bone deformities and scoliosis, minimize chronic pain, and maximize mobility and other functional </a:t>
            </a:r>
            <a:r>
              <a:rPr lang="en-US" dirty="0" smtClean="0"/>
              <a:t>capabilities. </a:t>
            </a:r>
          </a:p>
          <a:p>
            <a:endParaRPr lang="en-US" dirty="0" smtClean="0"/>
          </a:p>
          <a:p>
            <a:r>
              <a:rPr lang="en-US" dirty="0" smtClean="0"/>
              <a:t>Treatment </a:t>
            </a:r>
            <a:r>
              <a:rPr lang="en-US" dirty="0"/>
              <a:t>requires a coordinated multidisciplinary team approach and consists of physical therapy (PT), surgical interventions, medications, and, in some cases, experimental </a:t>
            </a:r>
            <a:r>
              <a:rPr lang="en-US" dirty="0" smtClean="0"/>
              <a:t>therapies.</a:t>
            </a:r>
          </a:p>
          <a:p>
            <a:endParaRPr lang="en-US" dirty="0" smtClean="0"/>
          </a:p>
          <a:p>
            <a:r>
              <a:rPr lang="en-US" dirty="0" smtClean="0"/>
              <a:t>Patients </a:t>
            </a:r>
            <a:r>
              <a:rPr lang="en-US" dirty="0"/>
              <a:t>with OI need </a:t>
            </a:r>
            <a:r>
              <a:rPr lang="en-US" dirty="0" smtClean="0"/>
              <a:t>monitoring </a:t>
            </a:r>
            <a:r>
              <a:rPr lang="en-US" dirty="0"/>
              <a:t>for potential complications.</a:t>
            </a:r>
          </a:p>
          <a:p>
            <a:endParaRPr lang="en-US" dirty="0"/>
          </a:p>
        </p:txBody>
      </p:sp>
    </p:spTree>
    <p:extLst>
      <p:ext uri="{BB962C8B-B14F-4D97-AF65-F5344CB8AC3E}">
        <p14:creationId xmlns:p14="http://schemas.microsoft.com/office/powerpoint/2010/main" val="329648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No cure for OI exists. Supportive management consists of </a:t>
            </a:r>
            <a:r>
              <a:rPr lang="en-US" dirty="0" smtClean="0"/>
              <a:t>orthopedic treatment</a:t>
            </a:r>
            <a:r>
              <a:rPr lang="en-US" dirty="0"/>
              <a:t>, physical therapy, dental treatment and/or treatment </a:t>
            </a:r>
            <a:r>
              <a:rPr lang="en-US" dirty="0" smtClean="0"/>
              <a:t>for hearing </a:t>
            </a:r>
            <a:r>
              <a:rPr lang="en-US" dirty="0"/>
              <a:t>loss. </a:t>
            </a:r>
            <a:endParaRPr lang="en-US" dirty="0" smtClean="0"/>
          </a:p>
          <a:p>
            <a:r>
              <a:rPr lang="en-US" dirty="0" smtClean="0"/>
              <a:t>Calcium </a:t>
            </a:r>
            <a:r>
              <a:rPr lang="en-US" dirty="0"/>
              <a:t>and vitamin-D supplements are considered </a:t>
            </a:r>
            <a:r>
              <a:rPr lang="en-US" dirty="0" smtClean="0"/>
              <a:t>useful supportive </a:t>
            </a:r>
            <a:r>
              <a:rPr lang="en-US" dirty="0"/>
              <a:t>agents as they are vital in bone </a:t>
            </a:r>
            <a:r>
              <a:rPr lang="en-US" dirty="0" smtClean="0"/>
              <a:t>physiology, and </a:t>
            </a:r>
            <a:r>
              <a:rPr lang="en-US" dirty="0"/>
              <a:t>are often prescribed as they are well tolerated and inexpensive.</a:t>
            </a:r>
          </a:p>
          <a:p>
            <a:r>
              <a:rPr lang="en-US" dirty="0"/>
              <a:t>Pharmacological treatment is also available for patients with OI</a:t>
            </a:r>
            <a:r>
              <a:rPr lang="en-US" dirty="0" smtClean="0"/>
              <a:t>, namely </a:t>
            </a:r>
            <a:r>
              <a:rPr lang="en-US" dirty="0"/>
              <a:t>oral or intravenous bisphosphonates (BP). </a:t>
            </a:r>
            <a:endParaRPr lang="en-US" dirty="0" smtClean="0"/>
          </a:p>
          <a:p>
            <a:r>
              <a:rPr lang="en-US" dirty="0" smtClean="0"/>
              <a:t>These medications inhibit </a:t>
            </a:r>
            <a:r>
              <a:rPr lang="en-US" dirty="0"/>
              <a:t>bone turnover by decreasing osteoclast activity, therefore </a:t>
            </a:r>
            <a:r>
              <a:rPr lang="en-US" dirty="0" smtClean="0"/>
              <a:t>increasing overall </a:t>
            </a:r>
            <a:r>
              <a:rPr lang="en-US" dirty="0"/>
              <a:t>bone mass, and providing greater skeletal </a:t>
            </a:r>
            <a:r>
              <a:rPr lang="en-US" dirty="0" smtClean="0"/>
              <a:t>strength.</a:t>
            </a:r>
            <a:endParaRPr lang="en-US" dirty="0"/>
          </a:p>
        </p:txBody>
      </p:sp>
    </p:spTree>
    <p:extLst>
      <p:ext uri="{BB962C8B-B14F-4D97-AF65-F5344CB8AC3E}">
        <p14:creationId xmlns:p14="http://schemas.microsoft.com/office/powerpoint/2010/main" val="771617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main limitation of bisphosphonate therapy is that BP are </a:t>
            </a:r>
            <a:r>
              <a:rPr lang="en-US" dirty="0" smtClean="0"/>
              <a:t>not aimed </a:t>
            </a:r>
            <a:r>
              <a:rPr lang="en-US" dirty="0"/>
              <a:t>at the primary defect in OI: abnormal and/or decreased </a:t>
            </a:r>
            <a:r>
              <a:rPr lang="en-US" dirty="0" smtClean="0"/>
              <a:t>collagen type </a:t>
            </a:r>
            <a:r>
              <a:rPr lang="en-US" dirty="0"/>
              <a:t>I production by osteoblasts. </a:t>
            </a:r>
            <a:endParaRPr lang="en-US" dirty="0" smtClean="0"/>
          </a:p>
          <a:p>
            <a:r>
              <a:rPr lang="en-US" dirty="0" smtClean="0"/>
              <a:t>Other </a:t>
            </a:r>
            <a:r>
              <a:rPr lang="en-US" dirty="0"/>
              <a:t>pharmacological therapies </a:t>
            </a:r>
            <a:r>
              <a:rPr lang="en-US" dirty="0" smtClean="0"/>
              <a:t>that are </a:t>
            </a:r>
            <a:r>
              <a:rPr lang="en-US" dirty="0"/>
              <a:t>currently being investigated as treatment for OI include </a:t>
            </a:r>
            <a:r>
              <a:rPr lang="en-US" dirty="0" err="1" smtClean="0"/>
              <a:t>Denosumab</a:t>
            </a:r>
            <a:r>
              <a:rPr lang="en-US" dirty="0" smtClean="0"/>
              <a:t> (</a:t>
            </a:r>
            <a:r>
              <a:rPr lang="en-US" dirty="0"/>
              <a:t>a RANKL inhibitor) and anabolic agents such as </a:t>
            </a:r>
            <a:r>
              <a:rPr lang="en-US" dirty="0" err="1"/>
              <a:t>Teriparatide</a:t>
            </a:r>
            <a:r>
              <a:rPr lang="en-US" dirty="0"/>
              <a:t> (</a:t>
            </a:r>
            <a:r>
              <a:rPr lang="en-US" dirty="0" smtClean="0"/>
              <a:t>recombinant form </a:t>
            </a:r>
            <a:r>
              <a:rPr lang="en-US" dirty="0"/>
              <a:t>of parathyroid hormone), </a:t>
            </a:r>
            <a:r>
              <a:rPr lang="en-US" dirty="0" err="1"/>
              <a:t>Cathepsin</a:t>
            </a:r>
            <a:r>
              <a:rPr lang="en-US" dirty="0"/>
              <a:t> K inhibition</a:t>
            </a:r>
            <a:r>
              <a:rPr lang="en-US" dirty="0" smtClean="0"/>
              <a:t>, Growth </a:t>
            </a:r>
            <a:r>
              <a:rPr lang="en-US" dirty="0"/>
              <a:t>hormone, </a:t>
            </a:r>
            <a:r>
              <a:rPr lang="en-US" dirty="0" err="1"/>
              <a:t>Sclerostin</a:t>
            </a:r>
            <a:r>
              <a:rPr lang="en-US" dirty="0"/>
              <a:t>-inhibitory antibodies and TGFβ inhibition</a:t>
            </a:r>
          </a:p>
        </p:txBody>
      </p:sp>
    </p:spTree>
    <p:extLst>
      <p:ext uri="{BB962C8B-B14F-4D97-AF65-F5344CB8AC3E}">
        <p14:creationId xmlns:p14="http://schemas.microsoft.com/office/powerpoint/2010/main" val="42453172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BISPHOSPHONATE THERAPY</a:t>
            </a:r>
            <a:endParaRPr lang="en-US" dirty="0"/>
          </a:p>
        </p:txBody>
      </p:sp>
      <p:sp>
        <p:nvSpPr>
          <p:cNvPr id="3" name="Content Placeholder 2"/>
          <p:cNvSpPr>
            <a:spLocks noGrp="1"/>
          </p:cNvSpPr>
          <p:nvPr>
            <p:ph idx="1"/>
          </p:nvPr>
        </p:nvSpPr>
        <p:spPr/>
        <p:txBody>
          <a:bodyPr>
            <a:normAutofit/>
          </a:bodyPr>
          <a:lstStyle/>
          <a:p>
            <a:r>
              <a:rPr lang="en-US" dirty="0" smtClean="0"/>
              <a:t>Bisphosphonates </a:t>
            </a:r>
            <a:r>
              <a:rPr lang="en-US" dirty="0"/>
              <a:t>are stable analogs of pyrophosphate and are potent inhibitors of bone resorption and bone turnover. </a:t>
            </a:r>
            <a:endParaRPr lang="en-US" dirty="0" smtClean="0"/>
          </a:p>
          <a:p>
            <a:endParaRPr lang="en-US" dirty="0" smtClean="0"/>
          </a:p>
          <a:p>
            <a:r>
              <a:rPr lang="en-US" dirty="0" smtClean="0"/>
              <a:t>They </a:t>
            </a:r>
            <a:r>
              <a:rPr lang="en-US" dirty="0"/>
              <a:t>are used widely in the treatment of osteoporosis in adults and have reduced the risk of fractures in women with postmenopausal osteoporosis, men with osteoporosis, and patients with glucocorticoid-induced </a:t>
            </a:r>
            <a:r>
              <a:rPr lang="en-US" dirty="0" smtClean="0"/>
              <a:t>osteoporosis.</a:t>
            </a:r>
            <a:endParaRPr lang="en-US" dirty="0"/>
          </a:p>
        </p:txBody>
      </p:sp>
    </p:spTree>
    <p:extLst>
      <p:ext uri="{BB962C8B-B14F-4D97-AF65-F5344CB8AC3E}">
        <p14:creationId xmlns:p14="http://schemas.microsoft.com/office/powerpoint/2010/main" val="406138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5595" y="1825625"/>
            <a:ext cx="6760810" cy="4351338"/>
          </a:xfrm>
        </p:spPr>
      </p:pic>
    </p:spTree>
    <p:extLst>
      <p:ext uri="{BB962C8B-B14F-4D97-AF65-F5344CB8AC3E}">
        <p14:creationId xmlns:p14="http://schemas.microsoft.com/office/powerpoint/2010/main" val="374894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Bisphosphonates are the mainstay of pharmacologic fracture-prevention therapy for most forms of OI (except for type VI , in which bone mineralization is defective), although none are approved specifically for use in either children or adults with OI. </a:t>
            </a:r>
          </a:p>
          <a:p>
            <a:endParaRPr lang="en-US" dirty="0"/>
          </a:p>
        </p:txBody>
      </p:sp>
    </p:spTree>
    <p:extLst>
      <p:ext uri="{BB962C8B-B14F-4D97-AF65-F5344CB8AC3E}">
        <p14:creationId xmlns:p14="http://schemas.microsoft.com/office/powerpoint/2010/main" val="3572797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Bisphosphonates for the management of infants, children and adolescents with </a:t>
            </a:r>
            <a:r>
              <a:rPr lang="en-US" dirty="0" err="1"/>
              <a:t>osteogenesis</a:t>
            </a:r>
            <a:r>
              <a:rPr lang="en-US" dirty="0"/>
              <a:t> </a:t>
            </a:r>
            <a:r>
              <a:rPr lang="en-US" dirty="0" err="1"/>
              <a:t>imperfecta</a:t>
            </a:r>
            <a:r>
              <a:rPr lang="en-US" dirty="0"/>
              <a:t> types I, III, and IV has been of substantial benefit.</a:t>
            </a:r>
          </a:p>
          <a:p>
            <a:r>
              <a:rPr lang="en-US" dirty="0"/>
              <a:t>Patients often responded symptomatically (decreased musculoskeletal pain, increased mobility) and bone mass has increased, but the effect of bisphosphonates on the fracture rate is uncertain</a:t>
            </a:r>
            <a:br>
              <a:rPr lang="en-US" dirty="0"/>
            </a:br>
            <a:endParaRPr lang="en-US" dirty="0"/>
          </a:p>
          <a:p>
            <a:endParaRPr lang="en-US" dirty="0"/>
          </a:p>
        </p:txBody>
      </p:sp>
    </p:spTree>
    <p:extLst>
      <p:ext uri="{BB962C8B-B14F-4D97-AF65-F5344CB8AC3E}">
        <p14:creationId xmlns:p14="http://schemas.microsoft.com/office/powerpoint/2010/main" val="10204393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Treatment </a:t>
            </a:r>
            <a:r>
              <a:rPr lang="en-US" dirty="0"/>
              <a:t>with intravenous pamidronate is suggested for patients with all forms of OI, except type VI, in whom clinical benefits are likely to outweigh potential long-term </a:t>
            </a:r>
            <a:r>
              <a:rPr lang="en-US" dirty="0" smtClean="0"/>
              <a:t>risks:</a:t>
            </a:r>
          </a:p>
          <a:p>
            <a:r>
              <a:rPr lang="en-US" dirty="0" smtClean="0"/>
              <a:t>those </a:t>
            </a:r>
            <a:r>
              <a:rPr lang="en-US" dirty="0"/>
              <a:t>with long-bone deformities, </a:t>
            </a:r>
            <a:endParaRPr lang="en-US" dirty="0" smtClean="0"/>
          </a:p>
          <a:p>
            <a:r>
              <a:rPr lang="en-US" dirty="0" smtClean="0"/>
              <a:t>vertebral </a:t>
            </a:r>
            <a:r>
              <a:rPr lang="en-US" dirty="0"/>
              <a:t>compression fractures, </a:t>
            </a:r>
            <a:endParaRPr lang="en-US" dirty="0" smtClean="0"/>
          </a:p>
          <a:p>
            <a:r>
              <a:rPr lang="en-US" dirty="0" smtClean="0"/>
              <a:t>and </a:t>
            </a:r>
            <a:r>
              <a:rPr lang="en-US" dirty="0"/>
              <a:t>≥3 fractures per year</a:t>
            </a:r>
          </a:p>
          <a:p>
            <a:endParaRPr lang="en-US" dirty="0"/>
          </a:p>
        </p:txBody>
      </p:sp>
    </p:spTree>
    <p:extLst>
      <p:ext uri="{BB962C8B-B14F-4D97-AF65-F5344CB8AC3E}">
        <p14:creationId xmlns:p14="http://schemas.microsoft.com/office/powerpoint/2010/main" val="836117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Reports of bisphosphonates for children with OI are encouraging, with a reduced fracture frequency of up to 100 percent in observational </a:t>
            </a:r>
            <a:r>
              <a:rPr lang="en-US" dirty="0" smtClean="0"/>
              <a:t>studies. </a:t>
            </a:r>
          </a:p>
          <a:p>
            <a:r>
              <a:rPr lang="en-US" dirty="0" smtClean="0"/>
              <a:t>The </a:t>
            </a:r>
            <a:r>
              <a:rPr lang="en-US" dirty="0"/>
              <a:t>long-term effects on structural outcomes such as scoliosis and basilar invagination are unclear. </a:t>
            </a:r>
            <a:endParaRPr lang="en-US" dirty="0" smtClean="0"/>
          </a:p>
          <a:p>
            <a:r>
              <a:rPr lang="en-US" dirty="0" smtClean="0"/>
              <a:t>The </a:t>
            </a:r>
            <a:r>
              <a:rPr lang="en-US" dirty="0"/>
              <a:t>optimal dose range, dosing interval, duration of treatment, and the long-term efficacy and safety profile of these drugs in the treatment OI have yet to be </a:t>
            </a:r>
            <a:r>
              <a:rPr lang="en-US" dirty="0" smtClean="0"/>
              <a:t>established.</a:t>
            </a:r>
            <a:endParaRPr lang="en-US" dirty="0"/>
          </a:p>
          <a:p>
            <a:endParaRPr lang="en-US" dirty="0"/>
          </a:p>
        </p:txBody>
      </p:sp>
    </p:spTree>
    <p:extLst>
      <p:ext uri="{BB962C8B-B14F-4D97-AF65-F5344CB8AC3E}">
        <p14:creationId xmlns:p14="http://schemas.microsoft.com/office/powerpoint/2010/main" val="28443054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Intravenous pamidronate</a:t>
            </a:r>
            <a:endParaRPr lang="en-US" dirty="0"/>
          </a:p>
        </p:txBody>
      </p:sp>
      <p:sp>
        <p:nvSpPr>
          <p:cNvPr id="3" name="Content Placeholder 2"/>
          <p:cNvSpPr>
            <a:spLocks noGrp="1"/>
          </p:cNvSpPr>
          <p:nvPr>
            <p:ph idx="1"/>
          </p:nvPr>
        </p:nvSpPr>
        <p:spPr/>
        <p:txBody>
          <a:bodyPr/>
          <a:lstStyle/>
          <a:p>
            <a:r>
              <a:rPr lang="en-US" dirty="0" smtClean="0"/>
              <a:t>The </a:t>
            </a:r>
            <a:r>
              <a:rPr lang="en-US" dirty="0"/>
              <a:t>majority of information about the use of bisphosphonates in OI comes from uncontrolled studies of cyclical infusions of </a:t>
            </a:r>
            <a:r>
              <a:rPr lang="en-US" dirty="0" smtClean="0"/>
              <a:t>pamidronate</a:t>
            </a:r>
            <a:r>
              <a:rPr lang="en-US" dirty="0"/>
              <a:t> in various regimens in children with </a:t>
            </a:r>
            <a:r>
              <a:rPr lang="en-US" dirty="0" smtClean="0"/>
              <a:t>OI. </a:t>
            </a:r>
          </a:p>
          <a:p>
            <a:r>
              <a:rPr lang="en-US" dirty="0" smtClean="0"/>
              <a:t>These </a:t>
            </a:r>
            <a:r>
              <a:rPr lang="en-US" dirty="0"/>
              <a:t>reports have noted increased bone mineral density (BMD), decreased fracture rate, and improved functional abilities, mobility, ambulation, and pain, without negative effects on fracture healing or growth rate in most studies, even when used in young </a:t>
            </a:r>
            <a:r>
              <a:rPr lang="en-US" dirty="0" smtClean="0"/>
              <a:t>children. </a:t>
            </a:r>
            <a:endParaRPr lang="en-US" dirty="0"/>
          </a:p>
        </p:txBody>
      </p:sp>
    </p:spTree>
    <p:extLst>
      <p:ext uri="{BB962C8B-B14F-4D97-AF65-F5344CB8AC3E}">
        <p14:creationId xmlns:p14="http://schemas.microsoft.com/office/powerpoint/2010/main" val="17415861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Pamidronate</a:t>
            </a:r>
            <a:r>
              <a:rPr lang="en-US" dirty="0"/>
              <a:t> is administered intravenously in cycles of three consecutive days at two- to four-month intervals with doses ranging from 0.5 to 1 mg/kg/day, depending upon age, with a corresponding annual dose of 9 mg/kg. </a:t>
            </a:r>
            <a:endParaRPr lang="en-US" dirty="0" smtClean="0"/>
          </a:p>
          <a:p>
            <a:r>
              <a:rPr lang="en-US" dirty="0" smtClean="0"/>
              <a:t>The </a:t>
            </a:r>
            <a:r>
              <a:rPr lang="en-US" dirty="0"/>
              <a:t>smallest effective dose should be used, with careful monitoring of vertebral geometry, long-bone fractures, and BMD before imitating a new cycle of treatment.</a:t>
            </a:r>
          </a:p>
          <a:p>
            <a:endParaRPr lang="en-US" dirty="0"/>
          </a:p>
        </p:txBody>
      </p:sp>
    </p:spTree>
    <p:extLst>
      <p:ext uri="{BB962C8B-B14F-4D97-AF65-F5344CB8AC3E}">
        <p14:creationId xmlns:p14="http://schemas.microsoft.com/office/powerpoint/2010/main" val="30101795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3000" dirty="0"/>
              <a:t>The short-term endocrine and metabolic effects of </a:t>
            </a:r>
            <a:r>
              <a:rPr lang="en-US" sz="3000" dirty="0" smtClean="0"/>
              <a:t> intravenous pamidronate</a:t>
            </a:r>
            <a:r>
              <a:rPr lang="en-US" sz="3000" dirty="0"/>
              <a:t> therapy </a:t>
            </a:r>
            <a:r>
              <a:rPr lang="en-US" sz="3000" dirty="0" smtClean="0"/>
              <a:t>observe d </a:t>
            </a:r>
            <a:r>
              <a:rPr lang="en-US" sz="3000" dirty="0"/>
              <a:t>in 165 children (age two weeks to 17.9 years) who received cyclic infusions </a:t>
            </a:r>
            <a:r>
              <a:rPr lang="en-US" sz="3000" dirty="0" smtClean="0"/>
              <a:t>included:</a:t>
            </a:r>
            <a:endParaRPr lang="en-US" sz="3000" dirty="0"/>
          </a:p>
          <a:p>
            <a:r>
              <a:rPr lang="en-US" sz="3000" dirty="0" smtClean="0"/>
              <a:t>Short-lived </a:t>
            </a:r>
            <a:r>
              <a:rPr lang="en-US" sz="3000" dirty="0"/>
              <a:t>lowering of serum calcium concentrations following three sequential daily infusions (none requiring supplemental intravenous calcium)</a:t>
            </a:r>
          </a:p>
          <a:p>
            <a:r>
              <a:rPr lang="en-US" sz="3000" dirty="0" smtClean="0"/>
              <a:t>Increased </a:t>
            </a:r>
            <a:r>
              <a:rPr lang="en-US" sz="3000" dirty="0"/>
              <a:t>parathyroid hormone (PTH) levels</a:t>
            </a:r>
          </a:p>
          <a:p>
            <a:r>
              <a:rPr lang="en-US" sz="3000" dirty="0" smtClean="0"/>
              <a:t>Increased </a:t>
            </a:r>
            <a:r>
              <a:rPr lang="en-US" sz="3000" dirty="0"/>
              <a:t>1,25-dihydroxyvitamin D levels</a:t>
            </a:r>
          </a:p>
          <a:p>
            <a:r>
              <a:rPr lang="en-US" sz="3000" dirty="0" smtClean="0"/>
              <a:t>Decreased </a:t>
            </a:r>
            <a:r>
              <a:rPr lang="en-US" sz="3000" dirty="0"/>
              <a:t>urinary excretion of type I collagen degradation products (N-</a:t>
            </a:r>
            <a:r>
              <a:rPr lang="en-US" sz="3000" dirty="0" err="1"/>
              <a:t>telopeptide</a:t>
            </a:r>
            <a:r>
              <a:rPr lang="en-US" sz="3000" dirty="0"/>
              <a:t> of type I collagen, also called amino-terminal collagen crosslinks or NTX), a marker of bone turnover</a:t>
            </a:r>
          </a:p>
          <a:p>
            <a:endParaRPr lang="en-US" dirty="0"/>
          </a:p>
        </p:txBody>
      </p:sp>
    </p:spTree>
    <p:extLst>
      <p:ext uri="{BB962C8B-B14F-4D97-AF65-F5344CB8AC3E}">
        <p14:creationId xmlns:p14="http://schemas.microsoft.com/office/powerpoint/2010/main" val="201867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There do not appear to be any adverse short-term effects on bone quality or fracture healing despite the significant reduction in the rate of bone turnover with bisphosphonate </a:t>
            </a:r>
            <a:r>
              <a:rPr lang="en-US" dirty="0" smtClean="0"/>
              <a:t>treatment. </a:t>
            </a:r>
          </a:p>
          <a:p>
            <a:r>
              <a:rPr lang="en-US" dirty="0" smtClean="0"/>
              <a:t>Iliac </a:t>
            </a:r>
            <a:r>
              <a:rPr lang="en-US" dirty="0"/>
              <a:t>bone biopsy results in 45 patients treated with </a:t>
            </a:r>
            <a:r>
              <a:rPr lang="en-US" dirty="0" smtClean="0"/>
              <a:t>pamidronate</a:t>
            </a:r>
            <a:r>
              <a:rPr lang="en-US" dirty="0"/>
              <a:t> for a mean of 2.4 years revealed that bone formation and bone mineralization were not </a:t>
            </a:r>
            <a:r>
              <a:rPr lang="en-US" dirty="0" smtClean="0"/>
              <a:t>impaired. </a:t>
            </a:r>
          </a:p>
          <a:p>
            <a:r>
              <a:rPr lang="en-US" dirty="0" smtClean="0"/>
              <a:t>Chronic </a:t>
            </a:r>
            <a:r>
              <a:rPr lang="en-US" dirty="0"/>
              <a:t>suppression of bone turnover in children with OI does not appear to be associated with any detrimental effects on linear growth </a:t>
            </a:r>
            <a:r>
              <a:rPr lang="en-US" dirty="0" smtClean="0"/>
              <a:t>rate. </a:t>
            </a:r>
          </a:p>
        </p:txBody>
      </p:sp>
    </p:spTree>
    <p:extLst>
      <p:ext uri="{BB962C8B-B14F-4D97-AF65-F5344CB8AC3E}">
        <p14:creationId xmlns:p14="http://schemas.microsoft.com/office/powerpoint/2010/main" val="11956858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However, it appears that most of the benefit of </a:t>
            </a:r>
            <a:r>
              <a:rPr lang="en-US" dirty="0" err="1"/>
              <a:t>pamidronate</a:t>
            </a:r>
            <a:r>
              <a:rPr lang="en-US" dirty="0"/>
              <a:t> therapy occurs during the first two to four years of therapy.</a:t>
            </a:r>
          </a:p>
          <a:p>
            <a:r>
              <a:rPr lang="en-US" dirty="0"/>
              <a:t>Nonetheless, it is prudent to reserve its use for patients in whom clinical benefits are likely to outweigh the long-term risks since the long-term effects of </a:t>
            </a:r>
            <a:r>
              <a:rPr lang="en-US" dirty="0" err="1"/>
              <a:t>pamidronate</a:t>
            </a:r>
            <a:r>
              <a:rPr lang="en-US" dirty="0"/>
              <a:t> therapy are unknown </a:t>
            </a:r>
          </a:p>
          <a:p>
            <a:endParaRPr lang="en-US" dirty="0"/>
          </a:p>
        </p:txBody>
      </p:sp>
    </p:spTree>
    <p:extLst>
      <p:ext uri="{BB962C8B-B14F-4D97-AF65-F5344CB8AC3E}">
        <p14:creationId xmlns:p14="http://schemas.microsoft.com/office/powerpoint/2010/main" val="21775130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It has been </a:t>
            </a:r>
            <a:r>
              <a:rPr lang="en-US" dirty="0" smtClean="0"/>
              <a:t>recommended that </a:t>
            </a:r>
            <a:r>
              <a:rPr lang="en-US" dirty="0"/>
              <a:t>bisphosphonates be employed in infants with </a:t>
            </a:r>
            <a:r>
              <a:rPr lang="en-US" dirty="0" smtClean="0"/>
              <a:t> </a:t>
            </a:r>
            <a:r>
              <a:rPr lang="en-US" dirty="0" err="1" smtClean="0"/>
              <a:t>osteogenesis</a:t>
            </a:r>
            <a:r>
              <a:rPr lang="en-US" dirty="0" smtClean="0"/>
              <a:t> </a:t>
            </a:r>
            <a:r>
              <a:rPr lang="en-US" dirty="0"/>
              <a:t>imperfecta with congenital and recurrent fractures</a:t>
            </a:r>
            <a:r>
              <a:rPr lang="en-US" dirty="0" smtClean="0"/>
              <a:t>, deformities </a:t>
            </a:r>
            <a:r>
              <a:rPr lang="en-US" dirty="0"/>
              <a:t>of the long bones, and decreased bone mass</a:t>
            </a:r>
            <a:r>
              <a:rPr lang="en-US" dirty="0" smtClean="0"/>
              <a:t>.</a:t>
            </a:r>
          </a:p>
          <a:p>
            <a:endParaRPr lang="en-US" dirty="0" smtClean="0"/>
          </a:p>
          <a:p>
            <a:r>
              <a:rPr lang="en-US" dirty="0" smtClean="0"/>
              <a:t>Infants </a:t>
            </a:r>
            <a:r>
              <a:rPr lang="en-US" dirty="0"/>
              <a:t>as young as 2 months of age have safely </a:t>
            </a:r>
            <a:r>
              <a:rPr lang="en-US" dirty="0" smtClean="0"/>
              <a:t>tolerated 4-hour </a:t>
            </a:r>
            <a:r>
              <a:rPr lang="en-US" dirty="0"/>
              <a:t>intravenous infusions of pamidronate (0.5 </a:t>
            </a:r>
            <a:r>
              <a:rPr lang="en-US" dirty="0" smtClean="0"/>
              <a:t>mg/kg/day </a:t>
            </a:r>
            <a:r>
              <a:rPr lang="en-US" dirty="0"/>
              <a:t>for 3 consecutive days every 6 to 8 weeks) </a:t>
            </a:r>
            <a:r>
              <a:rPr lang="en-US" dirty="0" smtClean="0"/>
              <a:t>realizing clinical </a:t>
            </a:r>
            <a:r>
              <a:rPr lang="en-US" dirty="0"/>
              <a:t>improvement such as decline in bone pain (perhaps a placebo effect), an increase in lumbar </a:t>
            </a:r>
            <a:r>
              <a:rPr lang="en-US" dirty="0" smtClean="0"/>
              <a:t>vertebral BMD, </a:t>
            </a:r>
            <a:r>
              <a:rPr lang="en-US" dirty="0"/>
              <a:t>and a decrease in fracture </a:t>
            </a:r>
            <a:r>
              <a:rPr lang="en-US" dirty="0" smtClean="0"/>
              <a:t>rate after </a:t>
            </a:r>
            <a:r>
              <a:rPr lang="en-US" dirty="0"/>
              <a:t>1 year of </a:t>
            </a:r>
            <a:r>
              <a:rPr lang="en-US" dirty="0" smtClean="0"/>
              <a:t>therapy.</a:t>
            </a:r>
            <a:endParaRPr lang="en-US" dirty="0"/>
          </a:p>
        </p:txBody>
      </p:sp>
    </p:spTree>
    <p:extLst>
      <p:ext uri="{BB962C8B-B14F-4D97-AF65-F5344CB8AC3E}">
        <p14:creationId xmlns:p14="http://schemas.microsoft.com/office/powerpoint/2010/main" val="3728961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7067" y="1825625"/>
            <a:ext cx="5257866" cy="4351338"/>
          </a:xfrm>
        </p:spPr>
      </p:pic>
    </p:spTree>
    <p:extLst>
      <p:ext uri="{BB962C8B-B14F-4D97-AF65-F5344CB8AC3E}">
        <p14:creationId xmlns:p14="http://schemas.microsoft.com/office/powerpoint/2010/main" val="11295048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Bisphosphonate administration is also recommended for children with OI and recurrent fractures of the extremities or vertebral collapse that is symptomatic in concert with demonstrated decreased bone mineralization </a:t>
            </a:r>
            <a:endParaRPr lang="en-US" dirty="0" smtClean="0"/>
          </a:p>
          <a:p>
            <a:r>
              <a:rPr lang="en-US" dirty="0" smtClean="0"/>
              <a:t>During </a:t>
            </a:r>
            <a:r>
              <a:rPr lang="en-US" dirty="0"/>
              <a:t>2 to 4 years of intravenous pamidronate administration, increase in </a:t>
            </a:r>
            <a:r>
              <a:rPr lang="en-US" dirty="0" smtClean="0"/>
              <a:t>vertebral (</a:t>
            </a:r>
            <a:r>
              <a:rPr lang="en-US" dirty="0"/>
              <a:t>trabecular) bone mass and size are accompanied by </a:t>
            </a:r>
            <a:r>
              <a:rPr lang="en-US" dirty="0" smtClean="0"/>
              <a:t>a decline </a:t>
            </a:r>
            <a:r>
              <a:rPr lang="en-US" dirty="0"/>
              <a:t>in the extent of vertebral compression and </a:t>
            </a:r>
            <a:r>
              <a:rPr lang="en-US" dirty="0" smtClean="0"/>
              <a:t>fewer compressed </a:t>
            </a:r>
            <a:r>
              <a:rPr lang="en-US" dirty="0"/>
              <a:t>vertebrae than in untreated </a:t>
            </a:r>
            <a:r>
              <a:rPr lang="en-US" dirty="0" smtClean="0"/>
              <a:t>patients.</a:t>
            </a:r>
          </a:p>
        </p:txBody>
      </p:sp>
    </p:spTree>
    <p:extLst>
      <p:ext uri="{BB962C8B-B14F-4D97-AF65-F5344CB8AC3E}">
        <p14:creationId xmlns:p14="http://schemas.microsoft.com/office/powerpoint/2010/main" val="30820625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older children and adolescents with </a:t>
            </a:r>
            <a:r>
              <a:rPr lang="en-US" dirty="0" err="1"/>
              <a:t>osteogenesis</a:t>
            </a:r>
            <a:r>
              <a:rPr lang="en-US" dirty="0"/>
              <a:t> imperfecta, </a:t>
            </a:r>
            <a:r>
              <a:rPr lang="en-US" dirty="0" smtClean="0"/>
              <a:t>bisphosphonates are </a:t>
            </a:r>
            <a:r>
              <a:rPr lang="en-US" dirty="0"/>
              <a:t>employed if the patient has more than two </a:t>
            </a:r>
            <a:r>
              <a:rPr lang="en-US" dirty="0" smtClean="0"/>
              <a:t>fractures in </a:t>
            </a:r>
            <a:r>
              <a:rPr lang="en-US" dirty="0"/>
              <a:t>1 year and bone mass is </a:t>
            </a:r>
            <a:r>
              <a:rPr lang="en-US" dirty="0" smtClean="0"/>
              <a:t>low.</a:t>
            </a:r>
          </a:p>
          <a:p>
            <a:pPr marL="0" indent="0">
              <a:buNone/>
            </a:pPr>
            <a:r>
              <a:rPr lang="en-US" dirty="0"/>
              <a:t/>
            </a:r>
            <a:br>
              <a:rPr lang="en-US" dirty="0"/>
            </a:br>
            <a:endParaRPr lang="en-US" dirty="0"/>
          </a:p>
        </p:txBody>
      </p:sp>
    </p:spTree>
    <p:extLst>
      <p:ext uri="{BB962C8B-B14F-4D97-AF65-F5344CB8AC3E}">
        <p14:creationId xmlns:p14="http://schemas.microsoft.com/office/powerpoint/2010/main" val="14069809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Near maximal benefits of bisphosphonates on lumbar vertebral </a:t>
            </a:r>
            <a:r>
              <a:rPr lang="en-US" dirty="0" err="1"/>
              <a:t>aBMD</a:t>
            </a:r>
            <a:r>
              <a:rPr lang="en-US" dirty="0"/>
              <a:t> (DEXA) and on mean cortical width are achieved within the first 2 to 4 years of treatment with little further change with more prolonged </a:t>
            </a:r>
            <a:r>
              <a:rPr lang="en-US" dirty="0" smtClean="0"/>
              <a:t>therapy</a:t>
            </a:r>
          </a:p>
          <a:p>
            <a:endParaRPr lang="en-US" dirty="0" smtClean="0"/>
          </a:p>
          <a:p>
            <a:r>
              <a:rPr lang="en-US" dirty="0" smtClean="0"/>
              <a:t>Because </a:t>
            </a:r>
            <a:r>
              <a:rPr lang="en-US" dirty="0"/>
              <a:t>of the accumulation and persistence of bisphosphonates in bone and their long-term effects, it is recommended that these agents be administered to patients with </a:t>
            </a:r>
            <a:r>
              <a:rPr lang="en-US" dirty="0" err="1"/>
              <a:t>osteogenesis</a:t>
            </a:r>
            <a:r>
              <a:rPr lang="en-US" dirty="0"/>
              <a:t> imperfecta for no more </a:t>
            </a:r>
            <a:r>
              <a:rPr lang="en-US" dirty="0" smtClean="0"/>
              <a:t>than 2 </a:t>
            </a:r>
            <a:r>
              <a:rPr lang="en-US" dirty="0"/>
              <a:t>to 4 years.</a:t>
            </a:r>
          </a:p>
          <a:p>
            <a:endParaRPr lang="en-US" dirty="0"/>
          </a:p>
        </p:txBody>
      </p:sp>
    </p:spTree>
    <p:extLst>
      <p:ext uri="{BB962C8B-B14F-4D97-AF65-F5344CB8AC3E}">
        <p14:creationId xmlns:p14="http://schemas.microsoft.com/office/powerpoint/2010/main" val="25680379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a:t>
            </a:r>
            <a:r>
              <a:rPr lang="en-US" dirty="0"/>
              <a:t>addition to pamidronate, children </a:t>
            </a:r>
            <a:r>
              <a:rPr lang="en-US" dirty="0" smtClean="0"/>
              <a:t>with </a:t>
            </a:r>
            <a:r>
              <a:rPr lang="en-US" dirty="0" err="1" smtClean="0"/>
              <a:t>osteogenesis</a:t>
            </a:r>
            <a:r>
              <a:rPr lang="en-US" dirty="0" smtClean="0"/>
              <a:t> </a:t>
            </a:r>
            <a:r>
              <a:rPr lang="en-US" dirty="0"/>
              <a:t>imperfecta have been treated with intravenous infusions of </a:t>
            </a:r>
            <a:r>
              <a:rPr lang="en-US" dirty="0" err="1"/>
              <a:t>zolendronate</a:t>
            </a:r>
            <a:r>
              <a:rPr lang="en-US" dirty="0"/>
              <a:t> every 4 to 6 months </a:t>
            </a:r>
            <a:r>
              <a:rPr lang="en-US" dirty="0" smtClean="0"/>
              <a:t>or with </a:t>
            </a:r>
            <a:r>
              <a:rPr lang="en-US" dirty="0"/>
              <a:t>oral </a:t>
            </a:r>
            <a:r>
              <a:rPr lang="en-US" dirty="0" err="1"/>
              <a:t>residronate</a:t>
            </a:r>
            <a:r>
              <a:rPr lang="en-US" dirty="0"/>
              <a:t> or </a:t>
            </a:r>
            <a:r>
              <a:rPr lang="en-US" dirty="0" smtClean="0"/>
              <a:t>alendronate.</a:t>
            </a:r>
          </a:p>
        </p:txBody>
      </p:sp>
    </p:spTree>
    <p:extLst>
      <p:ext uri="{BB962C8B-B14F-4D97-AF65-F5344CB8AC3E}">
        <p14:creationId xmlns:p14="http://schemas.microsoft.com/office/powerpoint/2010/main" val="35194239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Intravenous zoledronic acid</a:t>
            </a:r>
            <a:r>
              <a:rPr lang="en-US" dirty="0"/>
              <a:t> </a:t>
            </a:r>
          </a:p>
        </p:txBody>
      </p:sp>
      <p:sp>
        <p:nvSpPr>
          <p:cNvPr id="3" name="Content Placeholder 2"/>
          <p:cNvSpPr>
            <a:spLocks noGrp="1"/>
          </p:cNvSpPr>
          <p:nvPr>
            <p:ph idx="1"/>
          </p:nvPr>
        </p:nvSpPr>
        <p:spPr/>
        <p:txBody>
          <a:bodyPr>
            <a:normAutofit/>
          </a:bodyPr>
          <a:lstStyle/>
          <a:p>
            <a:r>
              <a:rPr lang="en-US" dirty="0" smtClean="0"/>
              <a:t>Treatment </a:t>
            </a:r>
            <a:r>
              <a:rPr lang="en-US" dirty="0"/>
              <a:t>with intravenous </a:t>
            </a:r>
            <a:r>
              <a:rPr lang="en-US" dirty="0" smtClean="0"/>
              <a:t>zoledronic </a:t>
            </a:r>
            <a:r>
              <a:rPr lang="en-US" dirty="0"/>
              <a:t>acid </a:t>
            </a:r>
            <a:r>
              <a:rPr lang="en-US" dirty="0" smtClean="0"/>
              <a:t>requires </a:t>
            </a:r>
            <a:r>
              <a:rPr lang="en-US" dirty="0"/>
              <a:t>infusion every six </a:t>
            </a:r>
            <a:r>
              <a:rPr lang="en-US" dirty="0" smtClean="0"/>
              <a:t>months. </a:t>
            </a:r>
          </a:p>
          <a:p>
            <a:r>
              <a:rPr lang="en-US" dirty="0" smtClean="0"/>
              <a:t>The </a:t>
            </a:r>
            <a:r>
              <a:rPr lang="en-US" dirty="0"/>
              <a:t>safety and efficacy of zoledronic therapy were evaluated in a study of 17 patients with mild (type I) OI aged 1.5 to 16.8 years who were treated for one to three years. </a:t>
            </a:r>
            <a:endParaRPr lang="en-US" dirty="0" smtClean="0"/>
          </a:p>
          <a:p>
            <a:r>
              <a:rPr lang="en-US" dirty="0" smtClean="0"/>
              <a:t>Bone </a:t>
            </a:r>
            <a:r>
              <a:rPr lang="en-US" dirty="0"/>
              <a:t>density increased after two years of treatment. Two patients developed symptomatic hypocalcemia. </a:t>
            </a:r>
            <a:endParaRPr lang="en-US" dirty="0" smtClean="0"/>
          </a:p>
          <a:p>
            <a:r>
              <a:rPr lang="en-US" dirty="0" smtClean="0"/>
              <a:t>It </a:t>
            </a:r>
            <a:r>
              <a:rPr lang="en-US" dirty="0"/>
              <a:t>is difficult to determine from the reported results whether the fracture rate decreased because of a short duration of follow-up and small number of fractures.</a:t>
            </a:r>
          </a:p>
          <a:p>
            <a:endParaRPr lang="en-US" dirty="0"/>
          </a:p>
        </p:txBody>
      </p:sp>
    </p:spTree>
    <p:extLst>
      <p:ext uri="{BB962C8B-B14F-4D97-AF65-F5344CB8AC3E}">
        <p14:creationId xmlns:p14="http://schemas.microsoft.com/office/powerpoint/2010/main" val="9610982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Oral risedronate</a:t>
            </a:r>
            <a:r>
              <a:rPr lang="en-US" dirty="0"/>
              <a:t> </a:t>
            </a:r>
          </a:p>
        </p:txBody>
      </p:sp>
      <p:sp>
        <p:nvSpPr>
          <p:cNvPr id="3" name="Content Placeholder 2"/>
          <p:cNvSpPr>
            <a:spLocks noGrp="1"/>
          </p:cNvSpPr>
          <p:nvPr>
            <p:ph idx="1"/>
          </p:nvPr>
        </p:nvSpPr>
        <p:spPr/>
        <p:txBody>
          <a:bodyPr/>
          <a:lstStyle/>
          <a:p>
            <a:r>
              <a:rPr lang="en-US" dirty="0" smtClean="0"/>
              <a:t>The </a:t>
            </a:r>
            <a:r>
              <a:rPr lang="en-US" dirty="0"/>
              <a:t>safety and efficacy of oral risedronate have been evaluated in two randomized </a:t>
            </a:r>
            <a:r>
              <a:rPr lang="en-US" dirty="0" smtClean="0"/>
              <a:t>trials. </a:t>
            </a:r>
          </a:p>
          <a:p>
            <a:r>
              <a:rPr lang="en-US" dirty="0" smtClean="0"/>
              <a:t>In </a:t>
            </a:r>
            <a:r>
              <a:rPr lang="en-US" dirty="0"/>
              <a:t>the first, 53 children were randomly assigned to receive one of three doses (0.2, 1, or 2 mg/kg per week) of risedronate for two </a:t>
            </a:r>
            <a:r>
              <a:rPr lang="en-US" dirty="0" smtClean="0"/>
              <a:t>years. </a:t>
            </a:r>
          </a:p>
          <a:p>
            <a:r>
              <a:rPr lang="en-US" dirty="0" smtClean="0"/>
              <a:t>BMD </a:t>
            </a:r>
            <a:r>
              <a:rPr lang="en-US" dirty="0"/>
              <a:t>increased and long-bone bowing deformities decreased with increasing risedronate dose. </a:t>
            </a:r>
            <a:endParaRPr lang="en-US" dirty="0" smtClean="0"/>
          </a:p>
          <a:p>
            <a:r>
              <a:rPr lang="en-US" dirty="0" smtClean="0"/>
              <a:t>The </a:t>
            </a:r>
            <a:r>
              <a:rPr lang="en-US" dirty="0"/>
              <a:t>fracture rate decreased significantly in all three groups during the treatment period compared with the previous two years, but there was no difference among the groups.</a:t>
            </a:r>
          </a:p>
          <a:p>
            <a:endParaRPr lang="en-US" dirty="0"/>
          </a:p>
        </p:txBody>
      </p:sp>
    </p:spTree>
    <p:extLst>
      <p:ext uri="{BB962C8B-B14F-4D97-AF65-F5344CB8AC3E}">
        <p14:creationId xmlns:p14="http://schemas.microsoft.com/office/powerpoint/2010/main" val="2182796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In the second trial, 147 children with mostly mild phenotype were randomly assigned to receive oral risedronate (2.5 mg if weight was 10 to 30 kg or 5 mg if weight was &gt;30 kg) or placebo for one year, followed by open-label treatment in all subjects for two additional </a:t>
            </a:r>
            <a:r>
              <a:rPr lang="en-US" dirty="0" smtClean="0"/>
              <a:t>years. </a:t>
            </a:r>
          </a:p>
          <a:p>
            <a:r>
              <a:rPr lang="en-US" dirty="0" smtClean="0"/>
              <a:t>There </a:t>
            </a:r>
            <a:r>
              <a:rPr lang="en-US" dirty="0"/>
              <a:t>were significant differences between the risedronate and placebo groups in mean lumbar spine areal BMD </a:t>
            </a:r>
            <a:r>
              <a:rPr lang="en-US" dirty="0" smtClean="0"/>
              <a:t>and </a:t>
            </a:r>
            <a:r>
              <a:rPr lang="en-US" dirty="0"/>
              <a:t>clinical </a:t>
            </a:r>
            <a:r>
              <a:rPr lang="en-US" dirty="0" err="1"/>
              <a:t>nonvertebral</a:t>
            </a:r>
            <a:r>
              <a:rPr lang="en-US" dirty="0"/>
              <a:t> </a:t>
            </a:r>
            <a:r>
              <a:rPr lang="en-US" dirty="0" smtClean="0"/>
              <a:t>fractures. </a:t>
            </a:r>
          </a:p>
          <a:p>
            <a:r>
              <a:rPr lang="en-US" dirty="0" smtClean="0"/>
              <a:t>Adverse </a:t>
            </a:r>
            <a:r>
              <a:rPr lang="en-US" dirty="0"/>
              <a:t>events were similar in the two groups. </a:t>
            </a:r>
            <a:endParaRPr lang="en-US" dirty="0" smtClean="0"/>
          </a:p>
          <a:p>
            <a:r>
              <a:rPr lang="en-US" dirty="0" smtClean="0"/>
              <a:t>There </a:t>
            </a:r>
            <a:r>
              <a:rPr lang="en-US" dirty="0"/>
              <a:t>were no significant differences between the two groups with regard to BMD or fractures during the open-label phase.</a:t>
            </a:r>
          </a:p>
          <a:p>
            <a:endParaRPr lang="en-US" dirty="0"/>
          </a:p>
        </p:txBody>
      </p:sp>
    </p:spTree>
    <p:extLst>
      <p:ext uri="{BB962C8B-B14F-4D97-AF65-F5344CB8AC3E}">
        <p14:creationId xmlns:p14="http://schemas.microsoft.com/office/powerpoint/2010/main" val="33766884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Oral alendronate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effect of daily oral </a:t>
            </a:r>
            <a:r>
              <a:rPr lang="en-US" dirty="0" smtClean="0"/>
              <a:t>alendronate </a:t>
            </a:r>
            <a:r>
              <a:rPr lang="en-US" dirty="0"/>
              <a:t>(5 or 10 mg based on body weight: below or above 40 kg, respectively) was studied in 139 children, aged 4 to 18 years, with severe OI in a randomized </a:t>
            </a:r>
            <a:r>
              <a:rPr lang="en-US" dirty="0" smtClean="0"/>
              <a:t>trial. </a:t>
            </a:r>
          </a:p>
          <a:p>
            <a:r>
              <a:rPr lang="en-US" dirty="0" smtClean="0"/>
              <a:t>After </a:t>
            </a:r>
            <a:r>
              <a:rPr lang="en-US" dirty="0"/>
              <a:t>two years of treatment, alendronate produced a significant increase in lumbar spine BMD compared with </a:t>
            </a:r>
            <a:r>
              <a:rPr lang="en-US" dirty="0" smtClean="0"/>
              <a:t>placebo. </a:t>
            </a:r>
          </a:p>
          <a:p>
            <a:r>
              <a:rPr lang="en-US" dirty="0" smtClean="0"/>
              <a:t>There </a:t>
            </a:r>
            <a:r>
              <a:rPr lang="en-US" dirty="0"/>
              <a:t>were no significant differences between groups with regard to growth velocity, incidence of long-bone fractures, bone pain, or pediatric disability score. </a:t>
            </a:r>
            <a:endParaRPr lang="en-US" dirty="0" smtClean="0"/>
          </a:p>
          <a:p>
            <a:r>
              <a:rPr lang="en-US" dirty="0" smtClean="0"/>
              <a:t>The </a:t>
            </a:r>
            <a:r>
              <a:rPr lang="en-US" dirty="0"/>
              <a:t>safety and tolerability of alendronate were favorable and comparable with that of placebo. Longer-term </a:t>
            </a:r>
            <a:r>
              <a:rPr lang="en-US" dirty="0" smtClean="0"/>
              <a:t>data </a:t>
            </a:r>
            <a:r>
              <a:rPr lang="en-US" dirty="0"/>
              <a:t>will be required to fully assess the bone safety and efficacy of alendronate in OI children.</a:t>
            </a:r>
          </a:p>
          <a:p>
            <a:endParaRPr lang="en-US" dirty="0"/>
          </a:p>
        </p:txBody>
      </p:sp>
    </p:spTree>
    <p:extLst>
      <p:ext uri="{BB962C8B-B14F-4D97-AF65-F5344CB8AC3E}">
        <p14:creationId xmlns:p14="http://schemas.microsoft.com/office/powerpoint/2010/main" val="10371712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Pretreatment evaluation and monitoring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Pretreatment evaluation </a:t>
            </a:r>
            <a:r>
              <a:rPr lang="en-US" dirty="0"/>
              <a:t>and monitoring of bisphosphonate treatment in children with OI is similar to that in adults with osteoporosis.</a:t>
            </a:r>
          </a:p>
          <a:p>
            <a:r>
              <a:rPr lang="en-US" dirty="0"/>
              <a:t>Calcium and vitamin D </a:t>
            </a:r>
            <a:r>
              <a:rPr lang="en-US" dirty="0" smtClean="0"/>
              <a:t>intake: based </a:t>
            </a:r>
            <a:r>
              <a:rPr lang="en-US" dirty="0"/>
              <a:t>upon </a:t>
            </a:r>
            <a:r>
              <a:rPr lang="en-US" dirty="0" smtClean="0"/>
              <a:t>RDAs </a:t>
            </a:r>
            <a:r>
              <a:rPr lang="en-US" dirty="0"/>
              <a:t>for a child's age (700 to 1300 mg/day for calcium and 400 to 600 int. units for vitamin D). </a:t>
            </a:r>
            <a:r>
              <a:rPr lang="en-US" dirty="0" smtClean="0"/>
              <a:t>The </a:t>
            </a:r>
            <a:r>
              <a:rPr lang="en-US" dirty="0"/>
              <a:t>child should be supplemented before bisphosphonate treatment is initiated if dietary intake is inadequate. </a:t>
            </a:r>
            <a:endParaRPr lang="en-US" dirty="0" smtClean="0"/>
          </a:p>
          <a:p>
            <a:r>
              <a:rPr lang="en-US" dirty="0" smtClean="0"/>
              <a:t>Indices </a:t>
            </a:r>
            <a:r>
              <a:rPr lang="en-US" dirty="0"/>
              <a:t>of calcium homeostasis (</a:t>
            </a:r>
            <a:r>
              <a:rPr lang="en-US" dirty="0" err="1"/>
              <a:t>eg</a:t>
            </a:r>
            <a:r>
              <a:rPr lang="en-US" dirty="0"/>
              <a:t>, calcium, phosphorous, PTH) and renal function should be assessed before initiation of treatment and followed every 6 to 12 months. </a:t>
            </a:r>
            <a:endParaRPr lang="en-US" dirty="0" smtClean="0"/>
          </a:p>
          <a:p>
            <a:r>
              <a:rPr lang="en-US" dirty="0" smtClean="0"/>
              <a:t>Calcium </a:t>
            </a:r>
            <a:r>
              <a:rPr lang="en-US" dirty="0"/>
              <a:t>levels should also be assessed before each intravenous bisphosphonate infusion to assure that the child is not </a:t>
            </a:r>
            <a:r>
              <a:rPr lang="en-US" dirty="0" err="1"/>
              <a:t>hypocalcemic</a:t>
            </a:r>
            <a:r>
              <a:rPr lang="en-US" dirty="0"/>
              <a:t>. </a:t>
            </a:r>
          </a:p>
        </p:txBody>
      </p:sp>
    </p:spTree>
    <p:extLst>
      <p:ext uri="{BB962C8B-B14F-4D97-AF65-F5344CB8AC3E}">
        <p14:creationId xmlns:p14="http://schemas.microsoft.com/office/powerpoint/2010/main" val="7998646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Intravenous versus oral therapy</a:t>
            </a:r>
            <a:endParaRPr lang="en-US" dirty="0"/>
          </a:p>
        </p:txBody>
      </p:sp>
      <p:sp>
        <p:nvSpPr>
          <p:cNvPr id="3" name="Content Placeholder 2"/>
          <p:cNvSpPr>
            <a:spLocks noGrp="1"/>
          </p:cNvSpPr>
          <p:nvPr>
            <p:ph idx="1"/>
          </p:nvPr>
        </p:nvSpPr>
        <p:spPr/>
        <p:txBody>
          <a:bodyPr/>
          <a:lstStyle/>
          <a:p>
            <a:r>
              <a:rPr lang="en-US" dirty="0" smtClean="0"/>
              <a:t>In </a:t>
            </a:r>
            <a:r>
              <a:rPr lang="en-US" dirty="0"/>
              <a:t>one small, randomized trial comparing oral alendronate with intravenous </a:t>
            </a:r>
            <a:r>
              <a:rPr lang="en-US" dirty="0" smtClean="0"/>
              <a:t>pamidronate for </a:t>
            </a:r>
            <a:r>
              <a:rPr lang="en-US" dirty="0"/>
              <a:t>children with OI, BMD increased similarly in both </a:t>
            </a:r>
            <a:r>
              <a:rPr lang="en-US" dirty="0" smtClean="0"/>
              <a:t>groups. </a:t>
            </a:r>
          </a:p>
          <a:p>
            <a:endParaRPr lang="en-US" dirty="0" smtClean="0"/>
          </a:p>
          <a:p>
            <a:r>
              <a:rPr lang="en-US" dirty="0" smtClean="0"/>
              <a:t>Nonetheless</a:t>
            </a:r>
            <a:r>
              <a:rPr lang="en-US" dirty="0"/>
              <a:t>, many clinicians believe that intravenous pamidronate is more effective in treating bone pain and possibly has a greater effect on fracture risk reduction than oral </a:t>
            </a:r>
            <a:r>
              <a:rPr lang="en-US" dirty="0" smtClean="0"/>
              <a:t>therapy. </a:t>
            </a:r>
            <a:endParaRPr lang="en-US" dirty="0"/>
          </a:p>
        </p:txBody>
      </p:sp>
    </p:spTree>
    <p:extLst>
      <p:ext uri="{BB962C8B-B14F-4D97-AF65-F5344CB8AC3E}">
        <p14:creationId xmlns:p14="http://schemas.microsoft.com/office/powerpoint/2010/main" val="1731401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a:t>
            </a:r>
            <a:endParaRPr lang="en-US" b="1" dirty="0"/>
          </a:p>
        </p:txBody>
      </p:sp>
      <p:sp>
        <p:nvSpPr>
          <p:cNvPr id="3" name="Content Placeholder 2"/>
          <p:cNvSpPr>
            <a:spLocks noGrp="1"/>
          </p:cNvSpPr>
          <p:nvPr>
            <p:ph idx="1"/>
          </p:nvPr>
        </p:nvSpPr>
        <p:spPr/>
        <p:txBody>
          <a:bodyPr>
            <a:normAutofit/>
          </a:bodyPr>
          <a:lstStyle/>
          <a:p>
            <a:r>
              <a:rPr lang="en-US" dirty="0"/>
              <a:t>In OI patients there are significant differences in severity (amount </a:t>
            </a:r>
            <a:r>
              <a:rPr lang="en-US" dirty="0" smtClean="0"/>
              <a:t>of bone </a:t>
            </a:r>
            <a:r>
              <a:rPr lang="en-US" dirty="0"/>
              <a:t>fractures, bone deformation) and the presence of secondary </a:t>
            </a:r>
            <a:r>
              <a:rPr lang="en-US" dirty="0" smtClean="0"/>
              <a:t>clinical features</a:t>
            </a:r>
            <a:r>
              <a:rPr lang="en-US" dirty="0"/>
              <a:t>. </a:t>
            </a:r>
            <a:endParaRPr lang="en-US" dirty="0" smtClean="0"/>
          </a:p>
          <a:p>
            <a:r>
              <a:rPr lang="en-US" dirty="0" smtClean="0"/>
              <a:t>This </a:t>
            </a:r>
            <a:r>
              <a:rPr lang="en-US" dirty="0"/>
              <a:t>clinical variability in OI has led to a classification </a:t>
            </a:r>
            <a:r>
              <a:rPr lang="en-US" dirty="0" smtClean="0"/>
              <a:t>in five </a:t>
            </a:r>
            <a:r>
              <a:rPr lang="en-US" dirty="0"/>
              <a:t>types of OI (van </a:t>
            </a:r>
            <a:r>
              <a:rPr lang="en-US" dirty="0" err="1"/>
              <a:t>Dijk</a:t>
            </a:r>
            <a:r>
              <a:rPr lang="en-US" dirty="0"/>
              <a:t> and </a:t>
            </a:r>
            <a:r>
              <a:rPr lang="en-US" dirty="0" err="1"/>
              <a:t>Sillence</a:t>
            </a:r>
            <a:r>
              <a:rPr lang="en-US" dirty="0"/>
              <a:t>, 2014). </a:t>
            </a:r>
          </a:p>
        </p:txBody>
      </p:sp>
    </p:spTree>
    <p:extLst>
      <p:ext uri="{BB962C8B-B14F-4D97-AF65-F5344CB8AC3E}">
        <p14:creationId xmlns:p14="http://schemas.microsoft.com/office/powerpoint/2010/main" val="36130257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ADULTS</a:t>
            </a:r>
            <a:endParaRPr lang="en-US" b="1" dirty="0"/>
          </a:p>
        </p:txBody>
      </p:sp>
      <p:sp>
        <p:nvSpPr>
          <p:cNvPr id="3" name="Content Placeholder 2"/>
          <p:cNvSpPr>
            <a:spLocks noGrp="1"/>
          </p:cNvSpPr>
          <p:nvPr>
            <p:ph idx="1"/>
          </p:nvPr>
        </p:nvSpPr>
        <p:spPr/>
        <p:txBody>
          <a:bodyPr>
            <a:normAutofit/>
          </a:bodyPr>
          <a:lstStyle/>
          <a:p>
            <a:r>
              <a:rPr lang="en-US" dirty="0" smtClean="0"/>
              <a:t>Adults </a:t>
            </a:r>
            <a:r>
              <a:rPr lang="en-US" dirty="0"/>
              <a:t>with OI may have a higher fracture risk than healthy peers because they are unlikely to reach an equivalent peak BMD. </a:t>
            </a:r>
            <a:endParaRPr lang="en-US" dirty="0" smtClean="0"/>
          </a:p>
          <a:p>
            <a:endParaRPr lang="en-US" dirty="0" smtClean="0"/>
          </a:p>
          <a:p>
            <a:r>
              <a:rPr lang="en-US" dirty="0" smtClean="0"/>
              <a:t>In </a:t>
            </a:r>
            <a:r>
              <a:rPr lang="en-US" dirty="0"/>
              <a:t>addition, the structural defects of collagen may contribute to decreased bone strength, independently of BMD, thereby increasing the risk of fractures. </a:t>
            </a:r>
            <a:endParaRPr lang="en-US" dirty="0" smtClean="0"/>
          </a:p>
        </p:txBody>
      </p:sp>
    </p:spTree>
    <p:extLst>
      <p:ext uri="{BB962C8B-B14F-4D97-AF65-F5344CB8AC3E}">
        <p14:creationId xmlns:p14="http://schemas.microsoft.com/office/powerpoint/2010/main" val="5792330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Postmenopausal bone loss beginning from a lower than normal peak may increase fracture risk in untreated women with OI compared with postmenopausal women in general. </a:t>
            </a:r>
            <a:endParaRPr lang="en-US" dirty="0" smtClean="0"/>
          </a:p>
          <a:p>
            <a:endParaRPr lang="en-US" dirty="0" smtClean="0"/>
          </a:p>
          <a:p>
            <a:r>
              <a:rPr lang="en-US" dirty="0" smtClean="0"/>
              <a:t>Thus</a:t>
            </a:r>
            <a:r>
              <a:rPr lang="en-US" dirty="0"/>
              <a:t>, treatment with selective estrogen receptor modulators (SERMs) or bisphosphonates should be considered immediately after menopause to prevent accelerated bone loss and osteoporotic fractures in women with the superimposed problems of postmenopausal osteoporosis and OI (self-history or family history).</a:t>
            </a:r>
          </a:p>
          <a:p>
            <a:endParaRPr lang="en-US" dirty="0"/>
          </a:p>
        </p:txBody>
      </p:sp>
    </p:spTree>
    <p:extLst>
      <p:ext uri="{BB962C8B-B14F-4D97-AF65-F5344CB8AC3E}">
        <p14:creationId xmlns:p14="http://schemas.microsoft.com/office/powerpoint/2010/main" val="25263673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an observational study, 90 adults with OI (types I, III, and IV) were treated with intravenous pamidronate (n = 28), oral alendronate (n = 10), oral risedronate (n = 17), or not treated (n = 35) for an average of 52 </a:t>
            </a:r>
            <a:r>
              <a:rPr lang="en-US" dirty="0" smtClean="0"/>
              <a:t>months. </a:t>
            </a:r>
          </a:p>
          <a:p>
            <a:r>
              <a:rPr lang="en-US" dirty="0" smtClean="0"/>
              <a:t>A </a:t>
            </a:r>
            <a:r>
              <a:rPr lang="en-US" dirty="0"/>
              <a:t>significantly increasing rate of BMD per year of treatment was seen in all types of OI treated with pamidronate but only in patients with type I OI treated with oral bisphosphonates. </a:t>
            </a:r>
            <a:endParaRPr lang="en-US" dirty="0" smtClean="0"/>
          </a:p>
          <a:p>
            <a:r>
              <a:rPr lang="en-US" dirty="0" smtClean="0"/>
              <a:t>Fracture </a:t>
            </a:r>
            <a:r>
              <a:rPr lang="en-US" dirty="0"/>
              <a:t>rate decreased significantly only in the type III/IV patients treated with pamidronate.</a:t>
            </a:r>
          </a:p>
          <a:p>
            <a:endParaRPr lang="en-US" dirty="0"/>
          </a:p>
        </p:txBody>
      </p:sp>
    </p:spTree>
    <p:extLst>
      <p:ext uri="{BB962C8B-B14F-4D97-AF65-F5344CB8AC3E}">
        <p14:creationId xmlns:p14="http://schemas.microsoft.com/office/powerpoint/2010/main" val="21356139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Off-label bisphosphonate treatment of adults with OI must be considered on a case-by-case basis and in general should be based upon the assessment of fracture risk using BMD and clinical risk factors, such as history of </a:t>
            </a:r>
            <a:r>
              <a:rPr lang="en-US" dirty="0" err="1" smtClean="0"/>
              <a:t>nontraumatic</a:t>
            </a:r>
            <a:r>
              <a:rPr lang="en-US" dirty="0" smtClean="0"/>
              <a:t> fracture, family history of osteoporosis, weight, smoking, and alcohol consumption in addition to the risk associated with OI. </a:t>
            </a:r>
          </a:p>
        </p:txBody>
      </p:sp>
      <p:sp>
        <p:nvSpPr>
          <p:cNvPr id="6" name="Title 4"/>
          <p:cNvSpPr txBox="1">
            <a:spLocks/>
          </p:cNvSpPr>
          <p:nvPr/>
        </p:nvSpPr>
        <p:spPr>
          <a:xfrm>
            <a:off x="838200" y="3884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7" name="Content Placeholder 2"/>
          <p:cNvSpPr txBox="1">
            <a:spLocks/>
          </p:cNvSpPr>
          <p:nvPr/>
        </p:nvSpPr>
        <p:spPr>
          <a:xfrm>
            <a:off x="838200" y="184897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10806754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relative contribution of OI, besides low BMD, to the fracture risk in adults as a result of defective bone quality is unknown. </a:t>
            </a:r>
            <a:endParaRPr lang="en-US" dirty="0" smtClean="0"/>
          </a:p>
          <a:p>
            <a:endParaRPr lang="en-US" dirty="0" smtClean="0"/>
          </a:p>
          <a:p>
            <a:r>
              <a:rPr lang="en-US" dirty="0" smtClean="0"/>
              <a:t>Nevertheless</a:t>
            </a:r>
            <a:r>
              <a:rPr lang="en-US" dirty="0"/>
              <a:t>, </a:t>
            </a:r>
            <a:r>
              <a:rPr lang="en-US" dirty="0" smtClean="0"/>
              <a:t>it is suggested </a:t>
            </a:r>
            <a:r>
              <a:rPr lang="en-US" dirty="0"/>
              <a:t>that the therapeutic threshold should be lower for adults with OI with the same level of fracture risk as compared with those without OI. </a:t>
            </a:r>
          </a:p>
          <a:p>
            <a:endParaRPr lang="en-US" dirty="0"/>
          </a:p>
        </p:txBody>
      </p:sp>
    </p:spTree>
    <p:extLst>
      <p:ext uri="{BB962C8B-B14F-4D97-AF65-F5344CB8AC3E}">
        <p14:creationId xmlns:p14="http://schemas.microsoft.com/office/powerpoint/2010/main" val="4837121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Adverse effects</a:t>
            </a:r>
            <a:endParaRPr lang="en-US" dirty="0"/>
          </a:p>
        </p:txBody>
      </p:sp>
      <p:sp>
        <p:nvSpPr>
          <p:cNvPr id="3" name="Content Placeholder 2"/>
          <p:cNvSpPr>
            <a:spLocks noGrp="1"/>
          </p:cNvSpPr>
          <p:nvPr>
            <p:ph idx="1"/>
          </p:nvPr>
        </p:nvSpPr>
        <p:spPr/>
        <p:txBody>
          <a:bodyPr>
            <a:normAutofit/>
          </a:bodyPr>
          <a:lstStyle/>
          <a:p>
            <a:r>
              <a:rPr lang="en-US" dirty="0" smtClean="0"/>
              <a:t>Adverse </a:t>
            </a:r>
            <a:r>
              <a:rPr lang="en-US" dirty="0"/>
              <a:t>effects of pamidronate therapy </a:t>
            </a:r>
            <a:r>
              <a:rPr lang="en-US" dirty="0" smtClean="0"/>
              <a:t>include:</a:t>
            </a:r>
            <a:endParaRPr lang="en-US" dirty="0"/>
          </a:p>
          <a:p>
            <a:r>
              <a:rPr lang="en-US" dirty="0" smtClean="0"/>
              <a:t>An </a:t>
            </a:r>
            <a:r>
              <a:rPr lang="en-US" dirty="0"/>
              <a:t>influenza-like syndrome (fever, </a:t>
            </a:r>
            <a:r>
              <a:rPr lang="en-US" dirty="0" err="1"/>
              <a:t>myalgias</a:t>
            </a:r>
            <a:r>
              <a:rPr lang="en-US" dirty="0"/>
              <a:t>, malaise, rash, vomiting) following the first </a:t>
            </a:r>
            <a:r>
              <a:rPr lang="en-US" dirty="0" smtClean="0"/>
              <a:t>infusion. It </a:t>
            </a:r>
            <a:r>
              <a:rPr lang="en-US" dirty="0"/>
              <a:t>is seen after the first dose and is unlikely to occur with subsequent </a:t>
            </a:r>
            <a:r>
              <a:rPr lang="en-US" dirty="0" smtClean="0"/>
              <a:t>doses </a:t>
            </a:r>
          </a:p>
          <a:p>
            <a:r>
              <a:rPr lang="en-US" dirty="0" smtClean="0"/>
              <a:t>Unexplained </a:t>
            </a:r>
            <a:r>
              <a:rPr lang="en-US" dirty="0"/>
              <a:t>rapid weight gain that may interfere with </a:t>
            </a:r>
            <a:r>
              <a:rPr lang="en-US" dirty="0" smtClean="0"/>
              <a:t>rehabilitation</a:t>
            </a:r>
            <a:endParaRPr lang="en-US" dirty="0"/>
          </a:p>
          <a:p>
            <a:r>
              <a:rPr lang="en-US" dirty="0" smtClean="0"/>
              <a:t>Uveitis: </a:t>
            </a:r>
            <a:r>
              <a:rPr lang="en-US" dirty="0"/>
              <a:t>This adverse effect resolves with discontinuation of the </a:t>
            </a:r>
            <a:r>
              <a:rPr lang="en-US" dirty="0" smtClean="0"/>
              <a:t>drug</a:t>
            </a:r>
            <a:endParaRPr lang="en-US" dirty="0"/>
          </a:p>
          <a:p>
            <a:r>
              <a:rPr lang="en-US" dirty="0" smtClean="0"/>
              <a:t>Respiratory </a:t>
            </a:r>
            <a:r>
              <a:rPr lang="en-US" dirty="0"/>
              <a:t>distress in infants younger than two years </a:t>
            </a:r>
          </a:p>
        </p:txBody>
      </p:sp>
    </p:spTree>
    <p:extLst>
      <p:ext uri="{BB962C8B-B14F-4D97-AF65-F5344CB8AC3E}">
        <p14:creationId xmlns:p14="http://schemas.microsoft.com/office/powerpoint/2010/main" val="41252104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lstStyle/>
          <a:p>
            <a:r>
              <a:rPr lang="en-US" dirty="0" smtClean="0"/>
              <a:t>transient </a:t>
            </a:r>
            <a:r>
              <a:rPr lang="en-US" dirty="0" err="1"/>
              <a:t>hypocalcemia</a:t>
            </a:r>
            <a:r>
              <a:rPr lang="en-US" dirty="0"/>
              <a:t> </a:t>
            </a:r>
            <a:endParaRPr lang="en-US" dirty="0" smtClean="0"/>
          </a:p>
          <a:p>
            <a:r>
              <a:rPr lang="en-US" dirty="0" smtClean="0"/>
              <a:t>increased </a:t>
            </a:r>
            <a:r>
              <a:rPr lang="en-US" dirty="0"/>
              <a:t>levels of PTH and </a:t>
            </a:r>
            <a:r>
              <a:rPr lang="en-US" dirty="0" err="1"/>
              <a:t>calcitriol</a:t>
            </a:r>
            <a:r>
              <a:rPr lang="en-US" dirty="0"/>
              <a:t>, </a:t>
            </a:r>
            <a:endParaRPr lang="en-US" dirty="0" smtClean="0"/>
          </a:p>
          <a:p>
            <a:r>
              <a:rPr lang="en-US" dirty="0" smtClean="0"/>
              <a:t>decreased </a:t>
            </a:r>
            <a:r>
              <a:rPr lang="en-US" dirty="0"/>
              <a:t>levels of markers of bone turnover.</a:t>
            </a:r>
          </a:p>
          <a:p>
            <a:endParaRPr lang="en-US" dirty="0"/>
          </a:p>
        </p:txBody>
      </p:sp>
    </p:spTree>
    <p:extLst>
      <p:ext uri="{BB962C8B-B14F-4D97-AF65-F5344CB8AC3E}">
        <p14:creationId xmlns:p14="http://schemas.microsoft.com/office/powerpoint/2010/main" val="26380326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Adverse </a:t>
            </a:r>
            <a:r>
              <a:rPr lang="en-US" dirty="0"/>
              <a:t>musculoskeletal events </a:t>
            </a:r>
            <a:r>
              <a:rPr lang="en-US" dirty="0" smtClean="0"/>
              <a:t>in adults: </a:t>
            </a:r>
          </a:p>
          <a:p>
            <a:r>
              <a:rPr lang="en-US" dirty="0" smtClean="0"/>
              <a:t>Osteonecrosis </a:t>
            </a:r>
            <a:r>
              <a:rPr lang="en-US" dirty="0"/>
              <a:t>of the jaw (ONJ</a:t>
            </a:r>
            <a:r>
              <a:rPr lang="en-US" dirty="0" smtClean="0"/>
              <a:t>) primarily </a:t>
            </a:r>
            <a:r>
              <a:rPr lang="en-US" dirty="0"/>
              <a:t>associated with intravenous bisphosphonate use in cancer patients who may have jawbone vulnerability resulting from radiation therapy to the head and neck or from cancer </a:t>
            </a:r>
            <a:r>
              <a:rPr lang="en-US" dirty="0" smtClean="0"/>
              <a:t>chemotherapy. </a:t>
            </a:r>
          </a:p>
          <a:p>
            <a:r>
              <a:rPr lang="en-US" dirty="0" smtClean="0"/>
              <a:t>ONJ also </a:t>
            </a:r>
            <a:r>
              <a:rPr lang="en-US" dirty="0"/>
              <a:t>been reported in some patients on oral bisphosphonates for osteoporosis. </a:t>
            </a:r>
            <a:endParaRPr lang="en-US" dirty="0" smtClean="0"/>
          </a:p>
          <a:p>
            <a:r>
              <a:rPr lang="en-US" dirty="0" smtClean="0"/>
              <a:t>It </a:t>
            </a:r>
            <a:r>
              <a:rPr lang="en-US" dirty="0"/>
              <a:t>is important to document good dental health before commencing bisphosphonate </a:t>
            </a:r>
            <a:r>
              <a:rPr lang="en-US" dirty="0" smtClean="0"/>
              <a:t>therapy. </a:t>
            </a:r>
            <a:endParaRPr lang="en-US" dirty="0"/>
          </a:p>
        </p:txBody>
      </p:sp>
    </p:spTree>
    <p:extLst>
      <p:ext uri="{BB962C8B-B14F-4D97-AF65-F5344CB8AC3E}">
        <p14:creationId xmlns:p14="http://schemas.microsoft.com/office/powerpoint/2010/main" val="25593459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Atypical </a:t>
            </a:r>
            <a:r>
              <a:rPr lang="en-US" dirty="0"/>
              <a:t>long-bone </a:t>
            </a:r>
            <a:r>
              <a:rPr lang="en-US" dirty="0" smtClean="0"/>
              <a:t>fractures: </a:t>
            </a:r>
            <a:r>
              <a:rPr lang="en-US" dirty="0"/>
              <a:t>particularly in the </a:t>
            </a:r>
            <a:r>
              <a:rPr lang="en-US" dirty="0" err="1"/>
              <a:t>subtrochanteric</a:t>
            </a:r>
            <a:r>
              <a:rPr lang="en-US" dirty="0"/>
              <a:t> area of the femur, after long-term use of </a:t>
            </a:r>
            <a:r>
              <a:rPr lang="en-US" dirty="0" smtClean="0"/>
              <a:t>bisphosphonates. </a:t>
            </a:r>
          </a:p>
          <a:p>
            <a:r>
              <a:rPr lang="en-US" dirty="0" smtClean="0"/>
              <a:t>Both </a:t>
            </a:r>
            <a:r>
              <a:rPr lang="en-US" dirty="0"/>
              <a:t>ONJ and the atypical long-bone fractures may be </a:t>
            </a:r>
            <a:r>
              <a:rPr lang="en-US" dirty="0" smtClean="0"/>
              <a:t>related </a:t>
            </a:r>
            <a:r>
              <a:rPr lang="en-US" dirty="0"/>
              <a:t>to significant suppression of bone turnover that interferes with normal bone repair and renewal processes</a:t>
            </a:r>
            <a:r>
              <a:rPr lang="en-US" dirty="0" smtClean="0"/>
              <a:t>.</a:t>
            </a:r>
            <a:endParaRPr lang="en-US" dirty="0"/>
          </a:p>
        </p:txBody>
      </p:sp>
    </p:spTree>
    <p:extLst>
      <p:ext uri="{BB962C8B-B14F-4D97-AF65-F5344CB8AC3E}">
        <p14:creationId xmlns:p14="http://schemas.microsoft.com/office/powerpoint/2010/main" val="14785676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Musculoskeletal </a:t>
            </a:r>
            <a:r>
              <a:rPr lang="en-US" dirty="0" smtClean="0"/>
              <a:t>syndrome: bone</a:t>
            </a:r>
            <a:r>
              <a:rPr lang="en-US" dirty="0"/>
              <a:t>, joint, and muscle </a:t>
            </a:r>
            <a:r>
              <a:rPr lang="en-US" dirty="0" smtClean="0"/>
              <a:t>pains </a:t>
            </a:r>
            <a:r>
              <a:rPr lang="en-US" dirty="0"/>
              <a:t>have been reported with bisphosphonate therapy. </a:t>
            </a:r>
            <a:endParaRPr lang="en-US" dirty="0" smtClean="0"/>
          </a:p>
          <a:p>
            <a:r>
              <a:rPr lang="en-US" dirty="0" smtClean="0"/>
              <a:t>In </a:t>
            </a:r>
            <a:r>
              <a:rPr lang="en-US" dirty="0"/>
              <a:t>some patients, the musculoskeletal syndrome is seen early in therapy, is tolerated, and goes away with time. </a:t>
            </a:r>
            <a:endParaRPr lang="en-US" dirty="0" smtClean="0"/>
          </a:p>
          <a:p>
            <a:r>
              <a:rPr lang="en-US" dirty="0" smtClean="0"/>
              <a:t>In </a:t>
            </a:r>
            <a:r>
              <a:rPr lang="en-US" dirty="0"/>
              <a:t>other patients, the musculoskeletal syndrome may lead to discontinuation of bisphosphonate therapy.</a:t>
            </a:r>
          </a:p>
          <a:p>
            <a:endParaRPr lang="en-US" dirty="0"/>
          </a:p>
          <a:p>
            <a:endParaRPr lang="en-US" dirty="0"/>
          </a:p>
        </p:txBody>
      </p:sp>
    </p:spTree>
    <p:extLst>
      <p:ext uri="{BB962C8B-B14F-4D97-AF65-F5344CB8AC3E}">
        <p14:creationId xmlns:p14="http://schemas.microsoft.com/office/powerpoint/2010/main" val="182115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original </a:t>
            </a:r>
            <a:r>
              <a:rPr lang="en-US" dirty="0" err="1"/>
              <a:t>Sillence</a:t>
            </a:r>
            <a:r>
              <a:rPr lang="en-US" dirty="0"/>
              <a:t> classification of four types of </a:t>
            </a:r>
            <a:r>
              <a:rPr lang="en-US" dirty="0" err="1"/>
              <a:t>osteogenesis</a:t>
            </a:r>
            <a:r>
              <a:rPr lang="en-US" dirty="0"/>
              <a:t> </a:t>
            </a:r>
            <a:r>
              <a:rPr lang="en-US" dirty="0" err="1"/>
              <a:t>imperfecta</a:t>
            </a:r>
            <a:r>
              <a:rPr lang="en-US" dirty="0"/>
              <a:t> </a:t>
            </a:r>
            <a:r>
              <a:rPr lang="en-US" dirty="0" smtClean="0"/>
              <a:t>has </a:t>
            </a:r>
            <a:r>
              <a:rPr lang="en-US" dirty="0"/>
              <a:t>been expanded to include at </a:t>
            </a:r>
            <a:r>
              <a:rPr lang="en-US" dirty="0" smtClean="0"/>
              <a:t>least 10 </a:t>
            </a:r>
            <a:r>
              <a:rPr lang="en-US" dirty="0"/>
              <a:t>additional numbered types of this disorder and </a:t>
            </a:r>
            <a:r>
              <a:rPr lang="en-US" dirty="0" smtClean="0"/>
              <a:t>the identification </a:t>
            </a:r>
            <a:r>
              <a:rPr lang="en-US" dirty="0"/>
              <a:t>of additional mutant genes to which </a:t>
            </a:r>
            <a:r>
              <a:rPr lang="en-US" dirty="0" smtClean="0"/>
              <a:t>the illnesses </a:t>
            </a:r>
            <a:r>
              <a:rPr lang="en-US" dirty="0"/>
              <a:t>can be attributed </a:t>
            </a:r>
            <a:br>
              <a:rPr lang="en-US" dirty="0"/>
            </a:br>
            <a:endParaRPr lang="en-US" dirty="0"/>
          </a:p>
          <a:p>
            <a:endParaRPr lang="en-US" dirty="0"/>
          </a:p>
        </p:txBody>
      </p:sp>
    </p:spTree>
    <p:extLst>
      <p:ext uri="{BB962C8B-B14F-4D97-AF65-F5344CB8AC3E}">
        <p14:creationId xmlns:p14="http://schemas.microsoft.com/office/powerpoint/2010/main" val="5390135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Neither ONJ nor atypical fractures have been reported in </a:t>
            </a:r>
            <a:r>
              <a:rPr lang="en-US" dirty="0" smtClean="0"/>
              <a:t> OI children treated </a:t>
            </a:r>
            <a:r>
              <a:rPr lang="en-US" dirty="0"/>
              <a:t>with </a:t>
            </a:r>
            <a:r>
              <a:rPr lang="en-US" dirty="0" smtClean="0"/>
              <a:t>bisphosphonates</a:t>
            </a:r>
          </a:p>
          <a:p>
            <a:endParaRPr lang="en-US" dirty="0"/>
          </a:p>
        </p:txBody>
      </p:sp>
    </p:spTree>
    <p:extLst>
      <p:ext uri="{BB962C8B-B14F-4D97-AF65-F5344CB8AC3E}">
        <p14:creationId xmlns:p14="http://schemas.microsoft.com/office/powerpoint/2010/main" val="7242436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ORTHOPEDIC AND OTHER SURGERY</a:t>
            </a:r>
            <a:endParaRPr lang="en-US" dirty="0"/>
          </a:p>
        </p:txBody>
      </p:sp>
      <p:sp>
        <p:nvSpPr>
          <p:cNvPr id="3" name="Content Placeholder 2"/>
          <p:cNvSpPr>
            <a:spLocks noGrp="1"/>
          </p:cNvSpPr>
          <p:nvPr>
            <p:ph idx="1"/>
          </p:nvPr>
        </p:nvSpPr>
        <p:spPr/>
        <p:txBody>
          <a:bodyPr>
            <a:normAutofit lnSpcReduction="10000"/>
          </a:bodyPr>
          <a:lstStyle/>
          <a:p>
            <a:r>
              <a:rPr lang="en-US" dirty="0" smtClean="0"/>
              <a:t>Experienced </a:t>
            </a:r>
            <a:r>
              <a:rPr lang="en-US" dirty="0"/>
              <a:t>orthopedic surgeons with an interest in OI are ideal to helping OI patients reach the highest functional level </a:t>
            </a:r>
            <a:r>
              <a:rPr lang="en-US" dirty="0" smtClean="0"/>
              <a:t>possible</a:t>
            </a:r>
          </a:p>
          <a:p>
            <a:r>
              <a:rPr lang="en-US" dirty="0" smtClean="0"/>
              <a:t>Typical </a:t>
            </a:r>
            <a:r>
              <a:rPr lang="en-US" dirty="0"/>
              <a:t>orthopedic </a:t>
            </a:r>
            <a:r>
              <a:rPr lang="en-US" dirty="0" smtClean="0"/>
              <a:t>services:</a:t>
            </a:r>
          </a:p>
          <a:p>
            <a:r>
              <a:rPr lang="en-US" dirty="0" smtClean="0"/>
              <a:t>management </a:t>
            </a:r>
            <a:r>
              <a:rPr lang="en-US" dirty="0"/>
              <a:t>of fractures (with quick mobilization to prevent bone loss due to </a:t>
            </a:r>
            <a:r>
              <a:rPr lang="en-US" dirty="0" smtClean="0"/>
              <a:t>inactivity)</a:t>
            </a:r>
          </a:p>
          <a:p>
            <a:r>
              <a:rPr lang="en-US" dirty="0" smtClean="0"/>
              <a:t>placement </a:t>
            </a:r>
            <a:r>
              <a:rPr lang="en-US" dirty="0"/>
              <a:t>of intramedullary rods to prevent or correct long-bone deformities. </a:t>
            </a:r>
            <a:endParaRPr lang="en-US" dirty="0" smtClean="0"/>
          </a:p>
          <a:p>
            <a:r>
              <a:rPr lang="en-US" dirty="0" smtClean="0"/>
              <a:t>Telescoping </a:t>
            </a:r>
            <a:r>
              <a:rPr lang="en-US" dirty="0"/>
              <a:t>rods may be appropriate for patients older than two years who are actively growing. </a:t>
            </a:r>
            <a:endParaRPr lang="en-US" dirty="0" smtClean="0"/>
          </a:p>
          <a:p>
            <a:r>
              <a:rPr lang="en-US" dirty="0" smtClean="0"/>
              <a:t>Severe scoliosis: may </a:t>
            </a:r>
            <a:r>
              <a:rPr lang="en-US" dirty="0"/>
              <a:t>benefit from surgery in carefully selected cases.</a:t>
            </a:r>
          </a:p>
          <a:p>
            <a:endParaRPr lang="en-US" dirty="0"/>
          </a:p>
        </p:txBody>
      </p:sp>
    </p:spTree>
    <p:extLst>
      <p:ext uri="{BB962C8B-B14F-4D97-AF65-F5344CB8AC3E}">
        <p14:creationId xmlns:p14="http://schemas.microsoft.com/office/powerpoint/2010/main" val="35346379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Neurosurgical correction: for basilar </a:t>
            </a:r>
            <a:r>
              <a:rPr lang="en-US" dirty="0"/>
              <a:t>skull deformity that causes nerve compression or other neurologic </a:t>
            </a:r>
            <a:r>
              <a:rPr lang="en-US" dirty="0" smtClean="0"/>
              <a:t>symptoms </a:t>
            </a:r>
          </a:p>
          <a:p>
            <a:r>
              <a:rPr lang="en-US" dirty="0" smtClean="0"/>
              <a:t>Hearing loss: </a:t>
            </a:r>
            <a:r>
              <a:rPr lang="en-US" dirty="0" err="1" smtClean="0"/>
              <a:t>Stapedotomy</a:t>
            </a:r>
            <a:r>
              <a:rPr lang="en-US" dirty="0" smtClean="0"/>
              <a:t> </a:t>
            </a:r>
            <a:r>
              <a:rPr lang="en-US" dirty="0"/>
              <a:t>may be appropriate for some patients with predominantly conductive hearing loss </a:t>
            </a:r>
          </a:p>
        </p:txBody>
      </p:sp>
    </p:spTree>
    <p:extLst>
      <p:ext uri="{BB962C8B-B14F-4D97-AF65-F5344CB8AC3E}">
        <p14:creationId xmlns:p14="http://schemas.microsoft.com/office/powerpoint/2010/main" val="17828310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a:t>
            </a:r>
            <a:r>
              <a:rPr lang="en-US" dirty="0"/>
              <a:t>management of fractures in </a:t>
            </a:r>
            <a:r>
              <a:rPr lang="en-US" dirty="0" smtClean="0"/>
              <a:t>OI </a:t>
            </a:r>
            <a:r>
              <a:rPr lang="en-US" dirty="0"/>
              <a:t>is similar to </a:t>
            </a:r>
            <a:r>
              <a:rPr lang="en-US" dirty="0" smtClean="0"/>
              <a:t>patients </a:t>
            </a:r>
            <a:r>
              <a:rPr lang="en-US" dirty="0"/>
              <a:t>without OI. </a:t>
            </a:r>
            <a:endParaRPr lang="en-US" dirty="0" smtClean="0"/>
          </a:p>
          <a:p>
            <a:r>
              <a:rPr lang="en-US" dirty="0" smtClean="0"/>
              <a:t>Early </a:t>
            </a:r>
            <a:r>
              <a:rPr lang="en-US" dirty="0"/>
              <a:t>mobilization is particularly important to prevent bone loss secondary to inactivity.</a:t>
            </a:r>
          </a:p>
          <a:p>
            <a:endParaRPr lang="en-US" dirty="0"/>
          </a:p>
        </p:txBody>
      </p:sp>
    </p:spTree>
    <p:extLst>
      <p:ext uri="{BB962C8B-B14F-4D97-AF65-F5344CB8AC3E}">
        <p14:creationId xmlns:p14="http://schemas.microsoft.com/office/powerpoint/2010/main" val="22066505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Anesthesia</a:t>
            </a:r>
            <a:endParaRPr lang="en-US" dirty="0"/>
          </a:p>
        </p:txBody>
      </p:sp>
      <p:sp>
        <p:nvSpPr>
          <p:cNvPr id="3" name="Content Placeholder 2"/>
          <p:cNvSpPr>
            <a:spLocks noGrp="1"/>
          </p:cNvSpPr>
          <p:nvPr>
            <p:ph idx="1"/>
          </p:nvPr>
        </p:nvSpPr>
        <p:spPr/>
        <p:txBody>
          <a:bodyPr>
            <a:normAutofit/>
          </a:bodyPr>
          <a:lstStyle/>
          <a:p>
            <a:r>
              <a:rPr lang="en-US" b="1" dirty="0" smtClean="0"/>
              <a:t>Cardiopulmonary compromise:</a:t>
            </a:r>
            <a:r>
              <a:rPr lang="en-US" dirty="0"/>
              <a:t> </a:t>
            </a:r>
            <a:r>
              <a:rPr lang="en-US" dirty="0" err="1" smtClean="0"/>
              <a:t>kyphoscoliosis</a:t>
            </a:r>
            <a:r>
              <a:rPr lang="en-US" dirty="0"/>
              <a:t>, restrictive lung disease, </a:t>
            </a:r>
            <a:r>
              <a:rPr lang="en-US" dirty="0" err="1"/>
              <a:t>valvular</a:t>
            </a:r>
            <a:r>
              <a:rPr lang="en-US" dirty="0"/>
              <a:t> heart disease, aortic root </a:t>
            </a:r>
            <a:r>
              <a:rPr lang="en-US" dirty="0" smtClean="0"/>
              <a:t>dilatation </a:t>
            </a:r>
            <a:r>
              <a:rPr lang="en-US" dirty="0"/>
              <a:t>may require invasive monitoring and/or modification of the choice of anesthetic induction agents. </a:t>
            </a:r>
            <a:endParaRPr lang="en-US" dirty="0" smtClean="0"/>
          </a:p>
          <a:p>
            <a:r>
              <a:rPr lang="en-US" b="1" dirty="0" smtClean="0"/>
              <a:t>Airway management:</a:t>
            </a:r>
            <a:r>
              <a:rPr lang="en-US" dirty="0"/>
              <a:t> </a:t>
            </a:r>
            <a:r>
              <a:rPr lang="en-US" dirty="0" smtClean="0"/>
              <a:t>short </a:t>
            </a:r>
            <a:r>
              <a:rPr lang="en-US" dirty="0"/>
              <a:t>neck, megalocephaly, limited range of motion of cervical </a:t>
            </a:r>
            <a:r>
              <a:rPr lang="en-US" dirty="0" smtClean="0"/>
              <a:t>spine may </a:t>
            </a:r>
            <a:r>
              <a:rPr lang="en-US" dirty="0"/>
              <a:t>cause difficulty with airway management </a:t>
            </a:r>
            <a:endParaRPr lang="en-US" dirty="0" smtClean="0"/>
          </a:p>
          <a:p>
            <a:endParaRPr lang="en-US" dirty="0"/>
          </a:p>
        </p:txBody>
      </p:sp>
    </p:spTree>
    <p:extLst>
      <p:ext uri="{BB962C8B-B14F-4D97-AF65-F5344CB8AC3E}">
        <p14:creationId xmlns:p14="http://schemas.microsoft.com/office/powerpoint/2010/main" val="28662710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Risk of </a:t>
            </a:r>
            <a:r>
              <a:rPr lang="en-US" dirty="0"/>
              <a:t>facial bone fractures, cervical spine injury, and dental damage during endotracheal intubation, placement of </a:t>
            </a:r>
            <a:r>
              <a:rPr lang="en-US" dirty="0" err="1"/>
              <a:t>supraglottic</a:t>
            </a:r>
            <a:r>
              <a:rPr lang="en-US" dirty="0"/>
              <a:t> airways, or even mask ventilation. </a:t>
            </a:r>
            <a:endParaRPr lang="en-US" dirty="0" smtClean="0"/>
          </a:p>
          <a:p>
            <a:r>
              <a:rPr lang="en-US" dirty="0" smtClean="0"/>
              <a:t>Every </a:t>
            </a:r>
            <a:r>
              <a:rPr lang="en-US" dirty="0"/>
              <a:t>effort should be made to minimize cervical spine motion during airway management.</a:t>
            </a:r>
          </a:p>
          <a:p>
            <a:endParaRPr lang="en-US" dirty="0"/>
          </a:p>
        </p:txBody>
      </p:sp>
    </p:spTree>
    <p:extLst>
      <p:ext uri="{BB962C8B-B14F-4D97-AF65-F5344CB8AC3E}">
        <p14:creationId xmlns:p14="http://schemas.microsoft.com/office/powerpoint/2010/main" val="5600598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Bone </a:t>
            </a:r>
            <a:r>
              <a:rPr lang="en-US" b="1" dirty="0"/>
              <a:t>fragility and joint </a:t>
            </a:r>
            <a:r>
              <a:rPr lang="en-US" b="1" dirty="0" smtClean="0"/>
              <a:t>laxity:</a:t>
            </a:r>
            <a:r>
              <a:rPr lang="en-US" b="1" dirty="0"/>
              <a:t> </a:t>
            </a:r>
            <a:r>
              <a:rPr lang="en-US" dirty="0" smtClean="0"/>
              <a:t>risk of </a:t>
            </a:r>
            <a:r>
              <a:rPr lang="en-US" dirty="0"/>
              <a:t>positioning-related fracture and joint dislocation. </a:t>
            </a:r>
            <a:endParaRPr lang="en-US" dirty="0" smtClean="0"/>
          </a:p>
          <a:p>
            <a:r>
              <a:rPr lang="en-US" dirty="0" smtClean="0"/>
              <a:t>Fractures </a:t>
            </a:r>
            <a:r>
              <a:rPr lang="en-US" dirty="0"/>
              <a:t>can theoretically occur from </a:t>
            </a:r>
            <a:r>
              <a:rPr lang="en-US" dirty="0" err="1"/>
              <a:t>fasciculations</a:t>
            </a:r>
            <a:r>
              <a:rPr lang="en-US" dirty="0"/>
              <a:t> that occur with administration of </a:t>
            </a:r>
            <a:r>
              <a:rPr lang="en-US" dirty="0" smtClean="0"/>
              <a:t>succinylcholine. </a:t>
            </a:r>
          </a:p>
          <a:p>
            <a:r>
              <a:rPr lang="en-US" dirty="0" smtClean="0"/>
              <a:t>Fracture </a:t>
            </a:r>
            <a:r>
              <a:rPr lang="en-US" dirty="0"/>
              <a:t>or bruising may also occur with excessive inflation of the blood pressure cuff. The use of a manual blood pressure cuff or an intra-arterial catheter for blood pressure monitoring may avoid such injuries</a:t>
            </a:r>
            <a:r>
              <a:rPr lang="en-US" dirty="0" smtClean="0"/>
              <a:t>.</a:t>
            </a:r>
            <a:endParaRPr lang="en-US" dirty="0"/>
          </a:p>
        </p:txBody>
      </p:sp>
    </p:spTree>
    <p:extLst>
      <p:ext uri="{BB962C8B-B14F-4D97-AF65-F5344CB8AC3E}">
        <p14:creationId xmlns:p14="http://schemas.microsoft.com/office/powerpoint/2010/main" val="26368326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Coagulopathy: </a:t>
            </a:r>
            <a:r>
              <a:rPr lang="en-US" dirty="0" smtClean="0"/>
              <a:t>capillary </a:t>
            </a:r>
            <a:r>
              <a:rPr lang="en-US" dirty="0"/>
              <a:t>fragility and platelet function abnormalities </a:t>
            </a:r>
            <a:r>
              <a:rPr lang="en-US" dirty="0" smtClean="0"/>
              <a:t>can </a:t>
            </a:r>
            <a:r>
              <a:rPr lang="en-US" dirty="0"/>
              <a:t>result in significant hemorrhage during surgery or slow oozing after the procedure. </a:t>
            </a:r>
            <a:endParaRPr lang="en-US" dirty="0" smtClean="0"/>
          </a:p>
          <a:p>
            <a:r>
              <a:rPr lang="en-US" dirty="0" smtClean="0"/>
              <a:t>Large-bore </a:t>
            </a:r>
            <a:r>
              <a:rPr lang="en-US" dirty="0"/>
              <a:t>intravenous access should be obtained before major surgical </a:t>
            </a:r>
            <a:endParaRPr lang="en-US" dirty="0" smtClean="0"/>
          </a:p>
          <a:p>
            <a:r>
              <a:rPr lang="en-US" dirty="0" err="1" smtClean="0"/>
              <a:t>Nonsteroidal</a:t>
            </a:r>
            <a:r>
              <a:rPr lang="en-US" dirty="0" smtClean="0"/>
              <a:t> </a:t>
            </a:r>
            <a:r>
              <a:rPr lang="en-US" dirty="0"/>
              <a:t>anti-inflammatory drugs should </a:t>
            </a:r>
            <a:r>
              <a:rPr lang="en-US" dirty="0" smtClean="0"/>
              <a:t>be </a:t>
            </a:r>
            <a:r>
              <a:rPr lang="en-US" dirty="0"/>
              <a:t>avoided </a:t>
            </a:r>
            <a:endParaRPr lang="en-US" dirty="0" smtClean="0"/>
          </a:p>
          <a:p>
            <a:r>
              <a:rPr lang="en-US" dirty="0" smtClean="0"/>
              <a:t>Bleeding </a:t>
            </a:r>
            <a:r>
              <a:rPr lang="en-US" dirty="0"/>
              <a:t>time and coagulations tests should be obtained prior </a:t>
            </a:r>
            <a:r>
              <a:rPr lang="en-US" dirty="0" smtClean="0"/>
              <a:t>to </a:t>
            </a:r>
            <a:r>
              <a:rPr lang="en-US" dirty="0"/>
              <a:t>surgical procedure. </a:t>
            </a:r>
            <a:endParaRPr lang="en-US" dirty="0" smtClean="0"/>
          </a:p>
          <a:p>
            <a:r>
              <a:rPr lang="en-US" dirty="0" smtClean="0"/>
              <a:t>If </a:t>
            </a:r>
            <a:r>
              <a:rPr lang="en-US" dirty="0"/>
              <a:t>there is a history suggestive of abnormal bleeding, hematology consultation is advised </a:t>
            </a:r>
          </a:p>
          <a:p>
            <a:endParaRPr lang="en-US" dirty="0"/>
          </a:p>
        </p:txBody>
      </p:sp>
    </p:spTree>
    <p:extLst>
      <p:ext uri="{BB962C8B-B14F-4D97-AF65-F5344CB8AC3E}">
        <p14:creationId xmlns:p14="http://schemas.microsoft.com/office/powerpoint/2010/main" val="13159935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Hyperthermia: </a:t>
            </a:r>
            <a:r>
              <a:rPr lang="en-US" dirty="0" smtClean="0"/>
              <a:t>may </a:t>
            </a:r>
            <a:r>
              <a:rPr lang="en-US" dirty="0"/>
              <a:t>occur </a:t>
            </a:r>
            <a:r>
              <a:rPr lang="en-US" dirty="0" smtClean="0"/>
              <a:t>for </a:t>
            </a:r>
            <a:r>
              <a:rPr lang="en-US" dirty="0"/>
              <a:t>unclear reasons, but these patients are not at increased risk of malignant hyperthermia. </a:t>
            </a:r>
            <a:endParaRPr lang="en-US" dirty="0" smtClean="0"/>
          </a:p>
          <a:p>
            <a:r>
              <a:rPr lang="en-US" dirty="0" smtClean="0"/>
              <a:t>Forced-air </a:t>
            </a:r>
            <a:r>
              <a:rPr lang="en-US" dirty="0"/>
              <a:t>blankets or water-circulating mattress covers are usually adequate to maintain </a:t>
            </a:r>
            <a:r>
              <a:rPr lang="en-US" dirty="0" err="1" smtClean="0"/>
              <a:t>normothermia</a:t>
            </a:r>
            <a:endParaRPr lang="en-US" dirty="0" smtClean="0"/>
          </a:p>
        </p:txBody>
      </p:sp>
    </p:spTree>
    <p:extLst>
      <p:ext uri="{BB962C8B-B14F-4D97-AF65-F5344CB8AC3E}">
        <p14:creationId xmlns:p14="http://schemas.microsoft.com/office/powerpoint/2010/main" val="26222222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Regional anesthesia:</a:t>
            </a:r>
            <a:r>
              <a:rPr lang="en-US" dirty="0"/>
              <a:t> Regional anesthesia techniques (</a:t>
            </a:r>
            <a:r>
              <a:rPr lang="en-US" dirty="0" err="1"/>
              <a:t>ie</a:t>
            </a:r>
            <a:r>
              <a:rPr lang="en-US" dirty="0"/>
              <a:t>, </a:t>
            </a:r>
            <a:r>
              <a:rPr lang="en-US" dirty="0" err="1"/>
              <a:t>neuraxial</a:t>
            </a:r>
            <a:r>
              <a:rPr lang="en-US" dirty="0"/>
              <a:t> anesthesia or peripheral nerve blocks) may be options for some procedures and would avoid the need to manage the airway. </a:t>
            </a:r>
            <a:endParaRPr lang="en-US" dirty="0" smtClean="0"/>
          </a:p>
          <a:p>
            <a:r>
              <a:rPr lang="en-US" dirty="0" smtClean="0"/>
              <a:t>Spinal </a:t>
            </a:r>
            <a:r>
              <a:rPr lang="en-US" dirty="0"/>
              <a:t>deformity </a:t>
            </a:r>
            <a:r>
              <a:rPr lang="en-US" dirty="0" smtClean="0"/>
              <a:t>may </a:t>
            </a:r>
            <a:r>
              <a:rPr lang="en-US" dirty="0"/>
              <a:t>make </a:t>
            </a:r>
            <a:r>
              <a:rPr lang="en-US" dirty="0" smtClean="0"/>
              <a:t>it technically </a:t>
            </a:r>
            <a:r>
              <a:rPr lang="en-US" dirty="0"/>
              <a:t>challenging and </a:t>
            </a:r>
            <a:r>
              <a:rPr lang="en-US" dirty="0" smtClean="0"/>
              <a:t>unpredictable</a:t>
            </a:r>
            <a:r>
              <a:rPr lang="en-US" dirty="0"/>
              <a:t>. </a:t>
            </a:r>
            <a:endParaRPr lang="en-US" dirty="0" smtClean="0"/>
          </a:p>
          <a:p>
            <a:r>
              <a:rPr lang="en-US" dirty="0" smtClean="0"/>
              <a:t>A </a:t>
            </a:r>
            <a:r>
              <a:rPr lang="en-US" dirty="0"/>
              <a:t>careful bleeding history should be taken, and normal coagulation should be documented prior to </a:t>
            </a:r>
            <a:r>
              <a:rPr lang="en-US" dirty="0" err="1" smtClean="0"/>
              <a:t>neuraxial</a:t>
            </a:r>
            <a:r>
              <a:rPr lang="en-US" dirty="0" smtClean="0"/>
              <a:t> </a:t>
            </a:r>
            <a:r>
              <a:rPr lang="en-US" dirty="0"/>
              <a:t>anesthesia, though platelet dysfunction will not be detected by standard coagulation testing.</a:t>
            </a:r>
          </a:p>
          <a:p>
            <a:endParaRPr lang="en-US" dirty="0"/>
          </a:p>
        </p:txBody>
      </p:sp>
    </p:spTree>
    <p:extLst>
      <p:ext uri="{BB962C8B-B14F-4D97-AF65-F5344CB8AC3E}">
        <p14:creationId xmlns:p14="http://schemas.microsoft.com/office/powerpoint/2010/main" val="999257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4685</Words>
  <Application>Microsoft Office PowerPoint</Application>
  <PresentationFormat>Custom</PresentationFormat>
  <Paragraphs>389</Paragraphs>
  <Slides>111</Slides>
  <Notes>0</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Office Theme</vt:lpstr>
      <vt:lpstr>OSTEOGENESIS IMPERFECTA</vt:lpstr>
      <vt:lpstr>INTRODUCTION</vt:lpstr>
      <vt:lpstr>PowerPoint Presentation</vt:lpstr>
      <vt:lpstr>CLINICAL MANIFESTATIONS</vt:lpstr>
      <vt:lpstr>CLINICAL MANIFESTATIONS</vt:lpstr>
      <vt:lpstr>PowerPoint Presentation</vt:lpstr>
      <vt:lpstr>PowerPoint Presentation</vt:lpstr>
      <vt:lpstr>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DISEASE CLASSIFICATION</vt:lpstr>
      <vt:lpstr>Mild (type I)</vt:lpstr>
      <vt:lpstr>PowerPoint Presentation</vt:lpstr>
      <vt:lpstr>Moderate to severe (types III to IX)</vt:lpstr>
      <vt:lpstr>PowerPoint Presentation</vt:lpstr>
      <vt:lpstr>PowerPoint Presentation</vt:lpstr>
      <vt:lpstr>PowerPoint Presentation</vt:lpstr>
      <vt:lpstr>Lethal perinatal form (type II)</vt:lpstr>
      <vt:lpstr>PowerPoint Presentation</vt:lpstr>
      <vt:lpstr>PowerPoint Presentation</vt:lpstr>
      <vt:lpstr>PATHOGENESIS </vt:lpstr>
      <vt:lpstr>PowerPoint Presentation</vt:lpstr>
      <vt:lpstr>PowerPoint Presentation</vt:lpstr>
      <vt:lpstr>PowerPoint Presentation</vt:lpstr>
      <vt:lpstr>PowerPoint Presentation</vt:lpstr>
      <vt:lpstr>PowerPoint Presentation</vt:lpstr>
      <vt:lpstr>PowerPoint Presentation</vt:lpstr>
      <vt:lpstr>LABORATORY FINDINGS</vt:lpstr>
      <vt:lpstr>PowerPoint Presentation</vt:lpstr>
      <vt:lpstr>RADIOLOGIC FINDINGS</vt:lpstr>
      <vt:lpstr>PowerPoint Presentation</vt:lpstr>
      <vt:lpstr>PATHOLOGY</vt:lpstr>
      <vt:lpstr>PowerPoint Presentation</vt:lpstr>
      <vt:lpstr>DIAGNOSIS </vt:lpstr>
      <vt:lpstr>PowerPoint Presentation</vt:lpstr>
      <vt:lpstr>PowerPoint Presentation</vt:lpstr>
      <vt:lpstr>DIFFERENTIAL DIAGNOSIS</vt:lpstr>
      <vt:lpstr>Child abuse</vt:lpstr>
      <vt:lpstr>Rickets</vt:lpstr>
      <vt:lpstr>Osteomalacia</vt:lpstr>
      <vt:lpstr>Other skeletal syndromes</vt:lpstr>
      <vt:lpstr>Other skeletal syndromes</vt:lpstr>
      <vt:lpstr>Other skeletal syndromes</vt:lpstr>
      <vt:lpstr>Other skeletal syndromes</vt:lpstr>
      <vt:lpstr>Other skeletal syndromes</vt:lpstr>
      <vt:lpstr>MANAGEMENT</vt:lpstr>
      <vt:lpstr>PowerPoint Presentation</vt:lpstr>
      <vt:lpstr>PowerPoint Presentation</vt:lpstr>
      <vt:lpstr>BISPHOSPHONATE THERAPY</vt:lpstr>
      <vt:lpstr>PowerPoint Presentation</vt:lpstr>
      <vt:lpstr>PowerPoint Presentation</vt:lpstr>
      <vt:lpstr>PowerPoint Presentation</vt:lpstr>
      <vt:lpstr>PowerPoint Presentation</vt:lpstr>
      <vt:lpstr>Intravenous pamidronate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Intravenous zoledronic acid </vt:lpstr>
      <vt:lpstr>Oral risedronate </vt:lpstr>
      <vt:lpstr>PowerPoint Presentation</vt:lpstr>
      <vt:lpstr>Oral alendronate</vt:lpstr>
      <vt:lpstr>Pretreatment evaluation and monitoring</vt:lpstr>
      <vt:lpstr>Intravenous versus oral therapy</vt:lpstr>
      <vt:lpstr>ADULTS</vt:lpstr>
      <vt:lpstr>PowerPoint Presentation</vt:lpstr>
      <vt:lpstr>PowerPoint Presentation</vt:lpstr>
      <vt:lpstr>PowerPoint Presentation</vt:lpstr>
      <vt:lpstr>PowerPoint Presentation</vt:lpstr>
      <vt:lpstr>Adverse effects</vt:lpstr>
      <vt:lpstr>PowerPoint Presentation</vt:lpstr>
      <vt:lpstr>PowerPoint Presentation</vt:lpstr>
      <vt:lpstr>PowerPoint Presentation</vt:lpstr>
      <vt:lpstr>PowerPoint Presentation</vt:lpstr>
      <vt:lpstr>PowerPoint Presentation</vt:lpstr>
      <vt:lpstr>ORTHOPEDIC AND OTHER SURGERY</vt:lpstr>
      <vt:lpstr>PowerPoint Presentation</vt:lpstr>
      <vt:lpstr>PowerPoint Presentation</vt:lpstr>
      <vt:lpstr>Anesthesia</vt:lpstr>
      <vt:lpstr>PowerPoint Presentation</vt:lpstr>
      <vt:lpstr>PowerPoint Presentation</vt:lpstr>
      <vt:lpstr>PowerPoint Presentation</vt:lpstr>
      <vt:lpstr>PowerPoint Presentation</vt:lpstr>
      <vt:lpstr>PowerPoint Presentation</vt:lpstr>
      <vt:lpstr>PHYSICAL AND OCCUPATIONAL THERAPY</vt:lpstr>
      <vt:lpstr>PRIMARY CARE CONSIDERATIONS</vt:lpstr>
      <vt:lpstr>PRIMARY CARE CONSIDERATIONS</vt:lpstr>
      <vt:lpstr>MONITORING FOR COMPLICATIONS</vt:lpstr>
      <vt:lpstr>PowerPoint Presentation</vt:lpstr>
      <vt:lpstr>PowerPoint Presentation</vt:lpstr>
      <vt:lpstr>PowerPoint Presentation</vt:lpstr>
      <vt:lpstr>EXPERIMENTAL THERAPIES</vt:lpstr>
      <vt:lpstr>PowerPoint Presentation</vt:lpstr>
      <vt:lpstr>PowerPoint Presentation</vt:lpstr>
      <vt:lpstr>PROGNOSIS</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Bita</dc:creator>
  <cp:lastModifiedBy>USER</cp:lastModifiedBy>
  <cp:revision>62</cp:revision>
  <dcterms:created xsi:type="dcterms:W3CDTF">2018-12-07T19:43:17Z</dcterms:created>
  <dcterms:modified xsi:type="dcterms:W3CDTF">2018-12-11T04:59:11Z</dcterms:modified>
</cp:coreProperties>
</file>