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9"/>
  </p:notesMasterIdLst>
  <p:handoutMasterIdLst>
    <p:handoutMasterId r:id="rId80"/>
  </p:handoutMasterIdLst>
  <p:sldIdLst>
    <p:sldId id="381" r:id="rId2"/>
    <p:sldId id="459" r:id="rId3"/>
    <p:sldId id="278" r:id="rId4"/>
    <p:sldId id="376" r:id="rId5"/>
    <p:sldId id="377" r:id="rId6"/>
    <p:sldId id="279" r:id="rId7"/>
    <p:sldId id="282" r:id="rId8"/>
    <p:sldId id="289" r:id="rId9"/>
    <p:sldId id="290" r:id="rId10"/>
    <p:sldId id="397" r:id="rId11"/>
    <p:sldId id="283" r:id="rId12"/>
    <p:sldId id="285" r:id="rId13"/>
    <p:sldId id="284" r:id="rId14"/>
    <p:sldId id="286" r:id="rId15"/>
    <p:sldId id="291" r:id="rId16"/>
    <p:sldId id="457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400" r:id="rId26"/>
    <p:sldId id="401" r:id="rId27"/>
    <p:sldId id="301" r:id="rId28"/>
    <p:sldId id="302" r:id="rId29"/>
    <p:sldId id="304" r:id="rId30"/>
    <p:sldId id="306" r:id="rId31"/>
    <p:sldId id="308" r:id="rId32"/>
    <p:sldId id="305" r:id="rId33"/>
    <p:sldId id="309" r:id="rId34"/>
    <p:sldId id="406" r:id="rId35"/>
    <p:sldId id="416" r:id="rId36"/>
    <p:sldId id="311" r:id="rId37"/>
    <p:sldId id="414" r:id="rId38"/>
    <p:sldId id="419" r:id="rId39"/>
    <p:sldId id="415" r:id="rId40"/>
    <p:sldId id="410" r:id="rId41"/>
    <p:sldId id="411" r:id="rId42"/>
    <p:sldId id="405" r:id="rId43"/>
    <p:sldId id="402" r:id="rId44"/>
    <p:sldId id="422" r:id="rId45"/>
    <p:sldId id="423" r:id="rId46"/>
    <p:sldId id="424" r:id="rId47"/>
    <p:sldId id="425" r:id="rId48"/>
    <p:sldId id="426" r:id="rId49"/>
    <p:sldId id="429" r:id="rId50"/>
    <p:sldId id="432" r:id="rId51"/>
    <p:sldId id="433" r:id="rId52"/>
    <p:sldId id="427" r:id="rId53"/>
    <p:sldId id="428" r:id="rId54"/>
    <p:sldId id="431" r:id="rId55"/>
    <p:sldId id="434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  <p:sldId id="449" r:id="rId70"/>
    <p:sldId id="450" r:id="rId71"/>
    <p:sldId id="451" r:id="rId72"/>
    <p:sldId id="452" r:id="rId73"/>
    <p:sldId id="453" r:id="rId74"/>
    <p:sldId id="454" r:id="rId75"/>
    <p:sldId id="455" r:id="rId76"/>
    <p:sldId id="456" r:id="rId77"/>
    <p:sldId id="458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14" autoAdjust="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FA4E-7511-4AB6-A042-52637D591AA5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1992-E93D-4470-862C-A8986ABA9F38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C9B2-962E-4478-8D57-FE159352A1E4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B7C5-5976-42FE-8BD5-C5748D6CA5A1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58AB-685D-4341-BADD-911AF89F0D09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BCF2-9978-4400-A11B-55510FBD86E7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BC1-0B37-4E37-9FF6-1CF1070E0792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5588-E8EA-4A57-8517-9199A0795F98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7418-0A57-4059-9B78-1B600FC7199E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633B-77BF-42E1-AA40-057A4748E204}" type="datetime1">
              <a:rPr lang="en-US" smtClean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 b="1" i="0" u="none" strike="noStrike" baseline="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12192000" cy="68725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6677" y="940158"/>
            <a:ext cx="868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IN THE NAME OF GOD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5"/>
            <a:ext cx="12191999" cy="688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Between 90% and 95% of cases of CAH are caused </a:t>
            </a:r>
            <a:r>
              <a:rPr lang="en-US" dirty="0" smtClean="0"/>
              <a:t>by 21-hydroxylase </a:t>
            </a:r>
            <a:r>
              <a:rPr lang="en-US" dirty="0"/>
              <a:t>deficiency</a:t>
            </a:r>
            <a:r>
              <a:rPr lang="en-US" dirty="0" smtClean="0"/>
              <a:t>.</a:t>
            </a:r>
          </a:p>
          <a:p>
            <a:r>
              <a:rPr lang="en-US" dirty="0"/>
              <a:t>In Western societies, the </a:t>
            </a:r>
            <a:r>
              <a:rPr lang="en-US" dirty="0" smtClean="0"/>
              <a:t>incidence varies 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1 in 10,000 to 1 in 15,000 live </a:t>
            </a:r>
            <a:r>
              <a:rPr lang="en-US" dirty="0" smtClean="0"/>
              <a:t>births</a:t>
            </a:r>
            <a:endParaRPr lang="en-US" dirty="0"/>
          </a:p>
          <a:p>
            <a:pPr lvl="1"/>
            <a:r>
              <a:rPr lang="en-US" dirty="0"/>
              <a:t>but in isolated communities the incidence may be much</a:t>
            </a:r>
          </a:p>
          <a:p>
            <a:pPr lvl="1"/>
            <a:r>
              <a:rPr lang="en-US" dirty="0"/>
              <a:t>higher (e.g., 1 : 300 in Alaskan Inuit populations). </a:t>
            </a:r>
            <a:endParaRPr lang="en-US" dirty="0" smtClean="0"/>
          </a:p>
          <a:p>
            <a:r>
              <a:rPr lang="en-US" dirty="0" err="1" smtClean="0"/>
              <a:t>Nonclassic</a:t>
            </a:r>
            <a:r>
              <a:rPr lang="en-US" dirty="0"/>
              <a:t> </a:t>
            </a:r>
            <a:r>
              <a:rPr lang="en-US" dirty="0" smtClean="0"/>
              <a:t>CAH </a:t>
            </a:r>
            <a:r>
              <a:rPr lang="en-US" dirty="0"/>
              <a:t>is more common, with an incidence of about 1 </a:t>
            </a:r>
            <a:r>
              <a:rPr lang="en-US" dirty="0" smtClean="0"/>
              <a:t>in 500 </a:t>
            </a:r>
            <a:r>
              <a:rPr lang="en-US" dirty="0"/>
              <a:t>to 1 in 1000 live births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W533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condition arises </a:t>
            </a:r>
            <a:r>
              <a:rPr lang="en-US" dirty="0" smtClean="0"/>
              <a:t>because of </a:t>
            </a:r>
            <a:r>
              <a:rPr lang="en-US" dirty="0"/>
              <a:t>defective conversion of 17α-OHP to 11-deoxycortisol.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↓</a:t>
            </a:r>
            <a:r>
              <a:rPr lang="en-US" dirty="0" smtClean="0"/>
              <a:t>cortisol </a:t>
            </a:r>
            <a:r>
              <a:rPr lang="en-US" dirty="0" smtClean="0">
                <a:latin typeface="Times New Roman"/>
                <a:cs typeface="Times New Roman"/>
              </a:rPr>
              <a:t>→↓</a:t>
            </a:r>
            <a:r>
              <a:rPr lang="en-US" dirty="0" smtClean="0"/>
              <a:t>negative feedback </a:t>
            </a:r>
            <a:r>
              <a:rPr lang="en-US" dirty="0"/>
              <a:t>drive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↑</a:t>
            </a:r>
            <a:r>
              <a:rPr lang="en-US" dirty="0" smtClean="0"/>
              <a:t>ACTH ,</a:t>
            </a:r>
            <a:r>
              <a:rPr lang="en-US" dirty="0" smtClean="0">
                <a:latin typeface="Times New Roman"/>
                <a:cs typeface="Times New Roman"/>
              </a:rPr>
              <a:t>↑</a:t>
            </a:r>
            <a:r>
              <a:rPr lang="en-US" dirty="0" smtClean="0"/>
              <a:t>adrenal </a:t>
            </a:r>
            <a:r>
              <a:rPr lang="en-US" dirty="0"/>
              <a:t>androgens </a:t>
            </a:r>
            <a:endParaRPr lang="en-US" dirty="0" smtClean="0"/>
          </a:p>
          <a:p>
            <a:r>
              <a:rPr lang="en-US" dirty="0" smtClean="0">
                <a:latin typeface="Times New Roman"/>
                <a:cs typeface="Times New Roman"/>
              </a:rPr>
              <a:t>↓</a:t>
            </a:r>
            <a:r>
              <a:rPr lang="en-US" dirty="0" smtClean="0"/>
              <a:t>mineralocorticoid (75%)because </a:t>
            </a:r>
            <a:r>
              <a:rPr lang="en-US" dirty="0"/>
              <a:t>of failure </a:t>
            </a:r>
            <a:r>
              <a:rPr lang="en-US" dirty="0" smtClean="0"/>
              <a:t>to convert </a:t>
            </a:r>
            <a:r>
              <a:rPr lang="en-US" dirty="0"/>
              <a:t>sufficient progesterone to DOC in the ZG. </a:t>
            </a:r>
            <a:endParaRPr lang="en-US" dirty="0" smtClean="0"/>
          </a:p>
          <a:p>
            <a:r>
              <a:rPr lang="en-US" dirty="0" smtClean="0"/>
              <a:t>W533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0"/>
            <a:ext cx="10406129" cy="67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21-Hydroxylase Deficiency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Clinically, several </a:t>
            </a:r>
            <a:r>
              <a:rPr lang="en-US" dirty="0"/>
              <a:t>distinct variants of </a:t>
            </a:r>
            <a:r>
              <a:rPr lang="en-US"/>
              <a:t>21-hydroxylase </a:t>
            </a:r>
            <a:r>
              <a:rPr lang="en-US" smtClean="0"/>
              <a:t>deficiencyhave </a:t>
            </a:r>
            <a:r>
              <a:rPr lang="en-US" dirty="0"/>
              <a:t>been </a:t>
            </a:r>
            <a:r>
              <a:rPr lang="en-US" dirty="0" smtClean="0"/>
              <a:t>recognized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W533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998781"/>
            <a:ext cx="11919869" cy="45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40" y="-1"/>
            <a:ext cx="8770513" cy="6624631"/>
          </a:xfrm>
          <a:prstGeom prst="rect">
            <a:avLst/>
          </a:prstGeom>
          <a:noFill/>
          <a:ln w="9525">
            <a:solidFill>
              <a:schemeClr val="tx1">
                <a:alpha val="61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37148" y="2743199"/>
            <a:ext cx="257577" cy="58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46254" y="2678806"/>
            <a:ext cx="154546" cy="696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37927" y="2730322"/>
            <a:ext cx="334850" cy="696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98534" y="2717441"/>
            <a:ext cx="270457" cy="660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10659" y="2678806"/>
            <a:ext cx="399245" cy="63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86389" y="2653048"/>
            <a:ext cx="412122" cy="696636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867436" y="3047849"/>
            <a:ext cx="463639" cy="15899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658377" y="2073499"/>
            <a:ext cx="218941" cy="6697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348504" y="4198513"/>
            <a:ext cx="553790" cy="2833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95493" y="4340180"/>
            <a:ext cx="328408" cy="55379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32242" y="4565560"/>
            <a:ext cx="225381" cy="5602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52304" y="2743199"/>
            <a:ext cx="257578" cy="4636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868991" y="4617076"/>
            <a:ext cx="244699" cy="59886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131121" y="4893972"/>
            <a:ext cx="180304" cy="6439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9543245" y="2743199"/>
            <a:ext cx="540913" cy="23182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</a:t>
            </a:r>
            <a:r>
              <a:rPr lang="en-US" b="1" dirty="0" err="1"/>
              <a:t>Virilizing</a:t>
            </a:r>
            <a:r>
              <a:rPr lang="en-US" b="1" dirty="0"/>
              <a:t>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↑ ACTH → </a:t>
            </a:r>
            <a:r>
              <a:rPr lang="en-US" dirty="0"/>
              <a:t>adrenal androgen </a:t>
            </a:r>
            <a:r>
              <a:rPr lang="en-US" dirty="0" smtClean="0"/>
              <a:t>secretion in </a:t>
            </a:r>
            <a:r>
              <a:rPr lang="en-US" dirty="0"/>
              <a:t>utero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 err="1" smtClean="0"/>
              <a:t>virilization</a:t>
            </a:r>
            <a:endParaRPr lang="en-US" dirty="0" smtClean="0"/>
          </a:p>
          <a:p>
            <a:r>
              <a:rPr lang="en-US" dirty="0" smtClean="0"/>
              <a:t>Affected </a:t>
            </a:r>
            <a:r>
              <a:rPr lang="en-US" dirty="0"/>
              <a:t>female fetus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on the </a:t>
            </a:r>
            <a:r>
              <a:rPr lang="en-US" dirty="0" smtClean="0"/>
              <a:t>severity:</a:t>
            </a:r>
          </a:p>
          <a:p>
            <a:pPr lvl="1"/>
            <a:r>
              <a:rPr lang="en-US" dirty="0" smtClean="0"/>
              <a:t>Clitoral enlargement</a:t>
            </a:r>
          </a:p>
          <a:p>
            <a:pPr lvl="1"/>
            <a:r>
              <a:rPr lang="en-US" dirty="0" smtClean="0"/>
              <a:t>Labial fusion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a urogenital </a:t>
            </a:r>
            <a:r>
              <a:rPr lang="en-US" dirty="0" smtClean="0"/>
              <a:t>sinus</a:t>
            </a:r>
            <a:endParaRPr lang="en-US" dirty="0"/>
          </a:p>
          <a:p>
            <a:pPr lvl="1"/>
            <a:r>
              <a:rPr lang="en-US" dirty="0" smtClean="0"/>
              <a:t>Sexual </a:t>
            </a:r>
            <a:r>
              <a:rPr lang="en-US" dirty="0"/>
              <a:t>ambiguity at birth and even </a:t>
            </a:r>
            <a:r>
              <a:rPr lang="en-US" dirty="0" smtClean="0"/>
              <a:t>inappropriate sex assignment</a:t>
            </a:r>
          </a:p>
          <a:p>
            <a:pPr lvl="1"/>
            <a:endParaRPr lang="en-US" dirty="0"/>
          </a:p>
          <a:p>
            <a:pPr lvl="1"/>
            <a:r>
              <a:rPr lang="en-US" sz="1600" dirty="0" smtClean="0">
                <a:solidFill>
                  <a:srgbClr val="00B0F0"/>
                </a:solidFill>
              </a:rPr>
              <a:t>W535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</a:t>
            </a:r>
            <a:r>
              <a:rPr lang="en-US" b="1" dirty="0" err="1"/>
              <a:t>Virilizing</a:t>
            </a:r>
            <a:r>
              <a:rPr lang="en-US" b="1" dirty="0"/>
              <a:t>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Males </a:t>
            </a:r>
            <a:r>
              <a:rPr lang="en-US" dirty="0" smtClean="0"/>
              <a:t>are: </a:t>
            </a:r>
          </a:p>
          <a:p>
            <a:r>
              <a:rPr lang="en-US" dirty="0" smtClean="0"/>
              <a:t>phenotypically </a:t>
            </a:r>
            <a:r>
              <a:rPr lang="en-US" dirty="0"/>
              <a:t>normal </a:t>
            </a:r>
            <a:r>
              <a:rPr lang="en-US" dirty="0" smtClean="0"/>
              <a:t>at birth </a:t>
            </a:r>
            <a:r>
              <a:rPr lang="en-US" dirty="0"/>
              <a:t>and are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risk of not being diagnosed; this </a:t>
            </a:r>
            <a:r>
              <a:rPr lang="en-US" dirty="0" smtClean="0"/>
              <a:t>explains</a:t>
            </a:r>
          </a:p>
          <a:p>
            <a:r>
              <a:rPr lang="en-US" dirty="0"/>
              <a:t>the skewed female-to-male ratio of simple </a:t>
            </a:r>
            <a:r>
              <a:rPr lang="en-US" dirty="0" err="1"/>
              <a:t>virilizing</a:t>
            </a:r>
            <a:r>
              <a:rPr lang="en-US" dirty="0"/>
              <a:t> </a:t>
            </a:r>
            <a:r>
              <a:rPr lang="en-US" dirty="0" smtClean="0"/>
              <a:t>CAH diagnosed </a:t>
            </a:r>
            <a:r>
              <a:rPr lang="en-US" dirty="0"/>
              <a:t>in the </a:t>
            </a:r>
            <a:r>
              <a:rPr lang="en-US" dirty="0" err="1"/>
              <a:t>preneonatal</a:t>
            </a:r>
            <a:r>
              <a:rPr lang="en-US" dirty="0"/>
              <a:t> screening era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>
                <a:solidFill>
                  <a:srgbClr val="00B0F0"/>
                </a:solidFill>
              </a:rPr>
              <a:t>W535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</a:t>
            </a:r>
            <a:r>
              <a:rPr lang="en-US" b="1" dirty="0" err="1"/>
              <a:t>Virilizing</a:t>
            </a:r>
            <a:r>
              <a:rPr lang="en-US" b="1" dirty="0"/>
              <a:t>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Males </a:t>
            </a:r>
            <a:r>
              <a:rPr lang="en-US" dirty="0" smtClean="0"/>
              <a:t>patients may </a:t>
            </a:r>
            <a:r>
              <a:rPr lang="en-US" dirty="0"/>
              <a:t>present in </a:t>
            </a:r>
            <a:endParaRPr lang="en-US" dirty="0" smtClean="0"/>
          </a:p>
          <a:p>
            <a:r>
              <a:rPr lang="en-US" dirty="0" smtClean="0"/>
              <a:t>precocious </a:t>
            </a:r>
            <a:r>
              <a:rPr lang="en-US" dirty="0" err="1" smtClean="0"/>
              <a:t>pseudopuberty</a:t>
            </a:r>
            <a:endParaRPr lang="en-US" dirty="0" smtClean="0"/>
          </a:p>
          <a:p>
            <a:r>
              <a:rPr lang="en-US" dirty="0" smtClean="0"/>
              <a:t>pubic </a:t>
            </a:r>
            <a:r>
              <a:rPr lang="en-US" dirty="0"/>
              <a:t>hair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 smtClean="0"/>
              <a:t>Growth </a:t>
            </a:r>
            <a:r>
              <a:rPr lang="en-US" dirty="0"/>
              <a:t>acceleration due to premature </a:t>
            </a:r>
            <a:r>
              <a:rPr lang="en-US" dirty="0" smtClean="0"/>
              <a:t>androgen excess</a:t>
            </a:r>
          </a:p>
          <a:p>
            <a:r>
              <a:rPr lang="en-US" dirty="0" smtClean="0"/>
              <a:t>If </a:t>
            </a:r>
            <a:r>
              <a:rPr lang="en-US" dirty="0"/>
              <a:t>left untreated, this stimulates </a:t>
            </a:r>
            <a:r>
              <a:rPr lang="en-US" dirty="0" smtClean="0"/>
              <a:t>premature epiphyseal </a:t>
            </a:r>
            <a:r>
              <a:rPr lang="en-US" dirty="0"/>
              <a:t>closure, and final adult height is </a:t>
            </a:r>
            <a:r>
              <a:rPr lang="en-US" dirty="0" smtClean="0"/>
              <a:t>invariably diminished</a:t>
            </a:r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W535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CONGENITAL ADRENAL HYPERPLASIA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spc="50" dirty="0" err="1">
                <a:ln w="11430"/>
              </a:rPr>
              <a:t>Dr</a:t>
            </a:r>
            <a:r>
              <a:rPr lang="en-US" spc="50" dirty="0">
                <a:ln w="11430"/>
              </a:rPr>
              <a:t> Mozhgan Karimifar</a:t>
            </a:r>
          </a:p>
          <a:p>
            <a:pPr marL="342900" indent="-342900">
              <a:defRPr/>
            </a:pPr>
            <a:r>
              <a:rPr lang="en-US" spc="50" dirty="0">
                <a:ln w="11430"/>
              </a:rPr>
              <a:t>Assistant Prof. of  Endocrinology</a:t>
            </a:r>
          </a:p>
          <a:p>
            <a:pPr marL="342900" indent="-342900">
              <a:defRPr/>
            </a:pPr>
            <a:r>
              <a:rPr lang="en-US" spc="50" dirty="0">
                <a:ln w="11430"/>
              </a:rPr>
              <a:t>Isfahan University Of Medical Sciences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Salt-Wasting form of </a:t>
            </a:r>
            <a:r>
              <a:rPr lang="en-US" b="1" dirty="0" smtClean="0">
                <a:solidFill>
                  <a:srgbClr val="FF0000"/>
                </a:solidFill>
              </a:rPr>
              <a:t>21-Hydroxylase Deficiency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addition to the described features, neonates </a:t>
            </a:r>
            <a:r>
              <a:rPr lang="en-US" dirty="0" smtClean="0"/>
              <a:t>commonly present </a:t>
            </a:r>
            <a:r>
              <a:rPr lang="en-US" dirty="0"/>
              <a:t>after the </a:t>
            </a:r>
            <a:r>
              <a:rPr lang="en-US" dirty="0">
                <a:solidFill>
                  <a:srgbClr val="C00000"/>
                </a:solidFill>
              </a:rPr>
              <a:t>first 2 weeks </a:t>
            </a:r>
            <a:r>
              <a:rPr lang="en-US" dirty="0"/>
              <a:t>of life with a </a:t>
            </a:r>
            <a:r>
              <a:rPr lang="en-US" i="1" dirty="0" smtClean="0">
                <a:solidFill>
                  <a:srgbClr val="C00000"/>
                </a:solidFill>
              </a:rPr>
              <a:t>salt-wasting crisis </a:t>
            </a:r>
            <a:r>
              <a:rPr lang="en-US" dirty="0"/>
              <a:t>and </a:t>
            </a:r>
            <a:r>
              <a:rPr lang="en-US" i="1" dirty="0"/>
              <a:t>hypotension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W535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clinical signs and symptoms of salt wasting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:</a:t>
            </a:r>
          </a:p>
          <a:p>
            <a:r>
              <a:rPr lang="en-US" dirty="0" smtClean="0"/>
              <a:t>Poor feeding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Failure to thrive</a:t>
            </a:r>
          </a:p>
          <a:p>
            <a:r>
              <a:rPr lang="en-US" dirty="0" smtClean="0"/>
              <a:t>Lethargy</a:t>
            </a:r>
          </a:p>
          <a:p>
            <a:r>
              <a:rPr lang="en-US" dirty="0" smtClean="0"/>
              <a:t>Sepsis-like symptoms</a:t>
            </a:r>
          </a:p>
          <a:p>
            <a:r>
              <a:rPr lang="en-US" dirty="0" smtClean="0"/>
              <a:t>Delayed diagnosis of male baby (</a:t>
            </a:r>
            <a:r>
              <a:rPr lang="en-US" dirty="0"/>
              <a:t>significant neonatal mortality </a:t>
            </a:r>
            <a:r>
              <a:rPr lang="en-US" dirty="0" smtClean="0"/>
              <a:t>rate)</a:t>
            </a:r>
          </a:p>
          <a:p>
            <a:r>
              <a:rPr lang="en-US" sz="1700" dirty="0" smtClean="0">
                <a:solidFill>
                  <a:srgbClr val="00B0F0"/>
                </a:solidFill>
              </a:rPr>
              <a:t>W536</a:t>
            </a:r>
            <a:endParaRPr lang="en-US" sz="17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Nonclassic</a:t>
            </a:r>
            <a:r>
              <a:rPr lang="en-US" b="1" dirty="0"/>
              <a:t> or Late-Onset 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in </a:t>
            </a:r>
            <a:r>
              <a:rPr lang="en-US" dirty="0"/>
              <a:t>childhood or early adulthood with premature </a:t>
            </a:r>
            <a:r>
              <a:rPr lang="en-US" dirty="0" err="1" smtClean="0"/>
              <a:t>pubarche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with a phenotype that may masquerade as </a:t>
            </a:r>
            <a:r>
              <a:rPr lang="en-US" dirty="0" smtClean="0"/>
              <a:t>polycystic ovary </a:t>
            </a:r>
            <a:r>
              <a:rPr lang="en-US" dirty="0"/>
              <a:t>syndrome (PCOS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common than the classic variant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Nonclassic</a:t>
            </a:r>
            <a:r>
              <a:rPr lang="en-US" b="1" dirty="0"/>
              <a:t> or Late-Onset 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least 30% of adult patients have an </a:t>
            </a:r>
            <a:r>
              <a:rPr lang="en-US" dirty="0" smtClean="0"/>
              <a:t>impaired cortisol </a:t>
            </a:r>
            <a:r>
              <a:rPr lang="en-US" dirty="0"/>
              <a:t>response to </a:t>
            </a:r>
            <a:r>
              <a:rPr lang="en-US" dirty="0" smtClean="0"/>
              <a:t>ACTH(1-24) </a:t>
            </a:r>
            <a:r>
              <a:rPr lang="en-US" dirty="0"/>
              <a:t>and may be prone </a:t>
            </a:r>
            <a:r>
              <a:rPr lang="en-US" dirty="0" smtClean="0"/>
              <a:t>to stress-induced </a:t>
            </a:r>
            <a:r>
              <a:rPr lang="en-US" b="1" i="1" dirty="0"/>
              <a:t>adrenal insufficiency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Routine assessment </a:t>
            </a:r>
            <a:r>
              <a:rPr lang="en-US" dirty="0" smtClean="0"/>
              <a:t>of adrenal </a:t>
            </a:r>
            <a:r>
              <a:rPr lang="en-US" dirty="0"/>
              <a:t>glucocorticoid reserve is indicated.</a:t>
            </a:r>
            <a:endParaRPr lang="en-US" dirty="0" smtClean="0"/>
          </a:p>
          <a:p>
            <a:endParaRPr lang="en-US" dirty="0"/>
          </a:p>
          <a:p>
            <a:endParaRPr lang="en-US" sz="1600" dirty="0" smtClean="0">
              <a:solidFill>
                <a:srgbClr val="00B0F0"/>
              </a:solidFill>
            </a:endParaRPr>
          </a:p>
          <a:p>
            <a:endParaRPr lang="en-US" sz="1600" dirty="0">
              <a:solidFill>
                <a:srgbClr val="00B0F0"/>
              </a:solidFill>
            </a:endParaRPr>
          </a:p>
          <a:p>
            <a:endParaRPr lang="en-US" sz="1600" dirty="0" smtClean="0">
              <a:solidFill>
                <a:srgbClr val="00B0F0"/>
              </a:solidFill>
            </a:endParaRPr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Nonclassic</a:t>
            </a:r>
            <a:r>
              <a:rPr lang="en-US" b="1" dirty="0"/>
              <a:t> or Late-Onset 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some </a:t>
            </a:r>
            <a:r>
              <a:rPr lang="en-US" dirty="0" smtClean="0"/>
              <a:t>series from </a:t>
            </a:r>
            <a:r>
              <a:rPr lang="en-US" dirty="0"/>
              <a:t>tertiary referral centers, </a:t>
            </a:r>
            <a:r>
              <a:rPr lang="en-US" dirty="0" err="1"/>
              <a:t>nonclassic</a:t>
            </a:r>
            <a:r>
              <a:rPr lang="en-US" dirty="0"/>
              <a:t> </a:t>
            </a:r>
            <a:r>
              <a:rPr lang="en-US" dirty="0" smtClean="0"/>
              <a:t>21-hydroxylase deficiency </a:t>
            </a:r>
            <a:r>
              <a:rPr lang="en-US" dirty="0"/>
              <a:t>accounts for up to 12% of all </a:t>
            </a:r>
            <a:r>
              <a:rPr lang="en-US" dirty="0">
                <a:solidFill>
                  <a:srgbClr val="C00000"/>
                </a:solidFill>
              </a:rPr>
              <a:t>PCOS</a:t>
            </a:r>
            <a:r>
              <a:rPr lang="en-US" dirty="0"/>
              <a:t> patients, </a:t>
            </a:r>
            <a:r>
              <a:rPr lang="en-US" dirty="0" smtClean="0"/>
              <a:t>but more </a:t>
            </a:r>
            <a:r>
              <a:rPr lang="en-US" dirty="0"/>
              <a:t>realistic prevalence rates are probably </a:t>
            </a:r>
            <a:r>
              <a:rPr lang="en-US" dirty="0">
                <a:solidFill>
                  <a:srgbClr val="C00000"/>
                </a:solidFill>
              </a:rPr>
              <a:t>1% to 3</a:t>
            </a:r>
            <a:r>
              <a:rPr lang="en-US" dirty="0" smtClean="0">
                <a:solidFill>
                  <a:srgbClr val="C00000"/>
                </a:solidFill>
              </a:rPr>
              <a:t>%.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Nonclassic</a:t>
            </a:r>
            <a:r>
              <a:rPr lang="en-US" b="1" dirty="0"/>
              <a:t> or Late-Onset 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Females present </a:t>
            </a:r>
            <a:r>
              <a:rPr lang="en-US" dirty="0" smtClean="0"/>
              <a:t>with: </a:t>
            </a:r>
            <a:endParaRPr lang="en-US" dirty="0"/>
          </a:p>
          <a:p>
            <a:r>
              <a:rPr lang="en-US" dirty="0" smtClean="0"/>
              <a:t>Hirsutism</a:t>
            </a:r>
            <a:endParaRPr lang="en-US" dirty="0"/>
          </a:p>
          <a:p>
            <a:r>
              <a:rPr lang="en-US" dirty="0" smtClean="0"/>
              <a:t>Primary </a:t>
            </a:r>
            <a:r>
              <a:rPr lang="en-US" dirty="0"/>
              <a:t>or secondary </a:t>
            </a:r>
            <a:r>
              <a:rPr lang="en-US" dirty="0" smtClean="0"/>
              <a:t>amenorrhea</a:t>
            </a:r>
            <a:endParaRPr lang="en-US" dirty="0"/>
          </a:p>
          <a:p>
            <a:r>
              <a:rPr lang="en-US" dirty="0" err="1" smtClean="0"/>
              <a:t>Anovulatory</a:t>
            </a:r>
            <a:r>
              <a:rPr lang="en-US" dirty="0" smtClean="0"/>
              <a:t> infertility</a:t>
            </a:r>
            <a:endParaRPr lang="en-US" dirty="0"/>
          </a:p>
          <a:p>
            <a:r>
              <a:rPr lang="en-US" dirty="0"/>
              <a:t>Androgenic alopecia</a:t>
            </a:r>
          </a:p>
          <a:p>
            <a:r>
              <a:rPr lang="en-US" dirty="0" smtClean="0"/>
              <a:t>Acne </a:t>
            </a:r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r>
              <a:rPr lang="en-US" dirty="0"/>
              <a:t>in the human 21-hydroxylase </a:t>
            </a:r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Salt wasting</a:t>
            </a:r>
            <a:r>
              <a:rPr lang="en-US" dirty="0"/>
              <a:t>, </a:t>
            </a:r>
            <a:r>
              <a:rPr lang="en-US" i="1" dirty="0"/>
              <a:t>simple </a:t>
            </a:r>
            <a:r>
              <a:rPr lang="en-US" i="1" dirty="0" err="1"/>
              <a:t>virilizing</a:t>
            </a:r>
            <a:r>
              <a:rPr lang="en-US" dirty="0"/>
              <a:t>, and </a:t>
            </a:r>
            <a:r>
              <a:rPr lang="en-US" i="1" dirty="0"/>
              <a:t>late-onset </a:t>
            </a:r>
            <a:r>
              <a:rPr lang="en-US" i="1" dirty="0" smtClean="0"/>
              <a:t>21-hydroxylase </a:t>
            </a:r>
            <a:r>
              <a:rPr lang="en-US" dirty="0" smtClean="0"/>
              <a:t>deficiency </a:t>
            </a:r>
            <a:r>
              <a:rPr lang="en-US" dirty="0"/>
              <a:t>are all caused by </a:t>
            </a:r>
            <a:r>
              <a:rPr lang="en-US" dirty="0">
                <a:solidFill>
                  <a:srgbClr val="C00000"/>
                </a:solidFill>
              </a:rPr>
              <a:t>homozygous</a:t>
            </a:r>
            <a:r>
              <a:rPr lang="en-US" dirty="0"/>
              <a:t> or </a:t>
            </a:r>
            <a:r>
              <a:rPr lang="en-US" dirty="0" smtClean="0">
                <a:solidFill>
                  <a:srgbClr val="C00000"/>
                </a:solidFill>
              </a:rPr>
              <a:t>compound heterozygote</a:t>
            </a:r>
            <a:r>
              <a:rPr lang="en-US" dirty="0" smtClean="0"/>
              <a:t> </a:t>
            </a:r>
            <a:r>
              <a:rPr lang="en-US" dirty="0"/>
              <a:t>mutations in the human </a:t>
            </a:r>
            <a:r>
              <a:rPr lang="en-US" dirty="0" smtClean="0"/>
              <a:t>21-hydroxylase gene </a:t>
            </a:r>
            <a:r>
              <a:rPr lang="en-US" i="1" dirty="0"/>
              <a:t>(CYP21A2)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W536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Heterozygote 21-Hydroxylase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carrier or heterozygote state,  </a:t>
            </a:r>
            <a:r>
              <a:rPr lang="en-US" dirty="0" smtClean="0">
                <a:solidFill>
                  <a:srgbClr val="C00000"/>
                </a:solidFill>
              </a:rPr>
              <a:t>only one </a:t>
            </a:r>
            <a:r>
              <a:rPr lang="en-US" dirty="0">
                <a:solidFill>
                  <a:srgbClr val="C00000"/>
                </a:solidFill>
              </a:rPr>
              <a:t>allele </a:t>
            </a:r>
            <a:r>
              <a:rPr lang="en-US" dirty="0"/>
              <a:t>is mutated.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clinical significance of the </a:t>
            </a:r>
            <a:r>
              <a:rPr lang="en-US" dirty="0" smtClean="0"/>
              <a:t>heterozygote state </a:t>
            </a:r>
            <a:r>
              <a:rPr lang="en-US" dirty="0"/>
              <a:t>is uncertain; it does not appear to </a:t>
            </a:r>
            <a:r>
              <a:rPr lang="en-US" dirty="0" smtClean="0"/>
              <a:t>disadvantage reproductive </a:t>
            </a:r>
            <a:r>
              <a:rPr lang="en-US" dirty="0"/>
              <a:t>capability but may cause signs </a:t>
            </a:r>
            <a:r>
              <a:rPr lang="en-US" dirty="0" smtClean="0"/>
              <a:t>of </a:t>
            </a:r>
            <a:r>
              <a:rPr lang="en-US" b="1" i="1" dirty="0" err="1" smtClean="0">
                <a:solidFill>
                  <a:srgbClr val="C00000"/>
                </a:solidFill>
              </a:rPr>
              <a:t>hyperandrogenism</a:t>
            </a:r>
            <a:r>
              <a:rPr lang="en-US" dirty="0" smtClean="0"/>
              <a:t> </a:t>
            </a:r>
            <a:r>
              <a:rPr lang="en-US" dirty="0"/>
              <a:t>in adult </a:t>
            </a:r>
            <a:r>
              <a:rPr lang="en-US" dirty="0" smtClean="0"/>
              <a:t>women.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Molecular </a:t>
            </a:r>
            <a:r>
              <a:rPr lang="en-US" b="1" dirty="0" smtClean="0"/>
              <a:t>Genetics of CAH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21-Hydroxylase deficiency is inherited as an </a:t>
            </a:r>
            <a:r>
              <a:rPr lang="en-US" b="1" i="1" dirty="0" smtClean="0"/>
              <a:t>autosomal recessive </a:t>
            </a:r>
            <a:r>
              <a:rPr lang="en-US" b="1" i="1" dirty="0"/>
              <a:t>trait</a:t>
            </a:r>
            <a:r>
              <a:rPr lang="en-US" dirty="0"/>
              <a:t>, and the higher incidence of the </a:t>
            </a:r>
            <a:r>
              <a:rPr lang="en-US" dirty="0" smtClean="0"/>
              <a:t>condition consanguinity.</a:t>
            </a:r>
          </a:p>
          <a:p>
            <a:r>
              <a:rPr lang="en-US" dirty="0"/>
              <a:t>The </a:t>
            </a:r>
            <a:r>
              <a:rPr lang="en-US" i="1" dirty="0"/>
              <a:t>CYP21A2 </a:t>
            </a:r>
            <a:r>
              <a:rPr lang="en-US" dirty="0"/>
              <a:t>gene and its highly </a:t>
            </a:r>
            <a:r>
              <a:rPr lang="en-US" dirty="0" smtClean="0"/>
              <a:t>homologous pseudogene </a:t>
            </a:r>
            <a:r>
              <a:rPr lang="en-US" i="1" dirty="0"/>
              <a:t>(CYP21A1P) </a:t>
            </a:r>
            <a:r>
              <a:rPr lang="en-US" dirty="0"/>
              <a:t>are located on the </a:t>
            </a:r>
            <a:r>
              <a:rPr lang="en-US" b="1" i="1" dirty="0"/>
              <a:t>short </a:t>
            </a:r>
            <a:r>
              <a:rPr lang="en-US" b="1" i="1" dirty="0" smtClean="0"/>
              <a:t>arm of </a:t>
            </a:r>
            <a:r>
              <a:rPr lang="en-US" b="1" i="1" dirty="0"/>
              <a:t>chromosome 6 </a:t>
            </a:r>
            <a:r>
              <a:rPr lang="en-US" dirty="0"/>
              <a:t>(6p21.3</a:t>
            </a:r>
            <a:r>
              <a:rPr lang="en-US" dirty="0" smtClean="0"/>
              <a:t>).</a:t>
            </a:r>
          </a:p>
          <a:p>
            <a:r>
              <a:rPr lang="en-US" dirty="0"/>
              <a:t>Approximately 65% to 75% of CAH patients are </a:t>
            </a:r>
            <a:r>
              <a:rPr lang="en-US" b="1" i="1" dirty="0" smtClean="0"/>
              <a:t>compound heterozygous</a:t>
            </a:r>
            <a:r>
              <a:rPr lang="en-US" dirty="0" smtClean="0"/>
              <a:t> </a:t>
            </a:r>
            <a:r>
              <a:rPr lang="en-US" dirty="0"/>
              <a:t>for the disease-causing </a:t>
            </a:r>
            <a:r>
              <a:rPr lang="en-US" dirty="0" smtClean="0"/>
              <a:t>mutations.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998557" cy="1325563"/>
          </a:xfrm>
        </p:spPr>
        <p:txBody>
          <a:bodyPr/>
          <a:lstStyle/>
          <a:p>
            <a:r>
              <a:rPr lang="en-US" b="1" dirty="0"/>
              <a:t>Diagnostic </a:t>
            </a:r>
            <a:r>
              <a:rPr lang="en-US" b="1" dirty="0" smtClean="0"/>
              <a:t>Criteria </a:t>
            </a:r>
            <a:r>
              <a:rPr lang="en-US" dirty="0"/>
              <a:t>of 21-hydroxylase </a:t>
            </a:r>
            <a:r>
              <a:rPr lang="en-US" dirty="0" smtClean="0"/>
              <a:t>Deficiency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any newborn </a:t>
            </a:r>
            <a:r>
              <a:rPr lang="en-US" i="1" dirty="0"/>
              <a:t>infant</a:t>
            </a:r>
            <a:r>
              <a:rPr lang="en-US" dirty="0"/>
              <a:t> with </a:t>
            </a:r>
            <a:r>
              <a:rPr lang="en-US" b="1" dirty="0"/>
              <a:t>genital ambiguity </a:t>
            </a:r>
            <a:r>
              <a:rPr lang="en-US" dirty="0"/>
              <a:t>and </a:t>
            </a:r>
            <a:r>
              <a:rPr lang="en-US" b="1" i="1" dirty="0" smtClean="0"/>
              <a:t>salt wasting</a:t>
            </a:r>
            <a:r>
              <a:rPr lang="en-US" dirty="0"/>
              <a:t>, </a:t>
            </a:r>
            <a:r>
              <a:rPr lang="en-US" b="1" i="1" dirty="0"/>
              <a:t>hypotension</a:t>
            </a:r>
            <a:r>
              <a:rPr lang="en-US" dirty="0"/>
              <a:t>, </a:t>
            </a:r>
            <a:r>
              <a:rPr lang="en-US" b="1" i="1" dirty="0"/>
              <a:t>or </a:t>
            </a:r>
            <a:r>
              <a:rPr lang="en-US" b="1" i="1" dirty="0" smtClean="0"/>
              <a:t>hypoglycemia</a:t>
            </a:r>
            <a:endParaRPr lang="en-US" dirty="0" smtClean="0"/>
          </a:p>
          <a:p>
            <a:r>
              <a:rPr lang="en-US" b="1" i="1" dirty="0" smtClean="0"/>
              <a:t>Hyponatremia</a:t>
            </a:r>
            <a:r>
              <a:rPr lang="en-US" dirty="0" smtClean="0"/>
              <a:t> and </a:t>
            </a:r>
            <a:r>
              <a:rPr lang="en-US" b="1" i="1" dirty="0" smtClean="0"/>
              <a:t>hyperkalemia</a:t>
            </a:r>
            <a:r>
              <a:rPr lang="en-US" i="1" dirty="0" smtClean="0"/>
              <a:t> </a:t>
            </a:r>
            <a:r>
              <a:rPr lang="en-US" dirty="0"/>
              <a:t>with raised plasma </a:t>
            </a:r>
            <a:r>
              <a:rPr lang="en-US" b="1" i="1" dirty="0"/>
              <a:t>renin activity </a:t>
            </a:r>
            <a:r>
              <a:rPr lang="en-US" dirty="0" smtClean="0"/>
              <a:t>are found </a:t>
            </a:r>
            <a:r>
              <a:rPr lang="en-US" dirty="0"/>
              <a:t>in salt-wasters</a:t>
            </a:r>
            <a:r>
              <a:rPr lang="en-US" dirty="0" smtClean="0"/>
              <a:t>.</a:t>
            </a:r>
          </a:p>
          <a:p>
            <a:r>
              <a:rPr lang="en-US" dirty="0"/>
              <a:t>In later life, adrenal </a:t>
            </a:r>
            <a:r>
              <a:rPr lang="en-US" b="1" i="1" dirty="0"/>
              <a:t>androgen </a:t>
            </a:r>
            <a:r>
              <a:rPr lang="en-US" b="1" i="1" dirty="0" smtClean="0"/>
              <a:t>excess </a:t>
            </a:r>
            <a:r>
              <a:rPr lang="en-US" dirty="0" smtClean="0"/>
              <a:t>(DHEAS</a:t>
            </a:r>
            <a:r>
              <a:rPr lang="en-US" dirty="0"/>
              <a:t>, androstenedione) is found in patients </a:t>
            </a:r>
            <a:r>
              <a:rPr lang="en-US" dirty="0" smtClean="0"/>
              <a:t>presenting with </a:t>
            </a:r>
            <a:r>
              <a:rPr lang="en-US" b="1" i="1" dirty="0"/>
              <a:t>sexual precocity </a:t>
            </a:r>
            <a:r>
              <a:rPr lang="en-US" dirty="0"/>
              <a:t>or a </a:t>
            </a:r>
            <a:r>
              <a:rPr lang="en-US" b="1" dirty="0"/>
              <a:t>PCOS-like</a:t>
            </a:r>
            <a:r>
              <a:rPr lang="en-US" i="1" dirty="0"/>
              <a:t> </a:t>
            </a:r>
            <a:r>
              <a:rPr lang="en-US" dirty="0" smtClean="0"/>
              <a:t>phenotype.</a:t>
            </a:r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CONGENITAL ADRENAL HYPERPLASIA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CAH comprises a group of </a:t>
            </a:r>
            <a:r>
              <a:rPr lang="en-US" dirty="0">
                <a:solidFill>
                  <a:srgbClr val="C00000"/>
                </a:solidFill>
              </a:rPr>
              <a:t>autosomal recessive </a:t>
            </a:r>
            <a:r>
              <a:rPr lang="en-US" dirty="0" smtClean="0"/>
              <a:t>disorders caused by deficient adrenal corticosteroid biosynthesis.</a:t>
            </a:r>
          </a:p>
          <a:p>
            <a:r>
              <a:rPr lang="en-US" dirty="0"/>
              <a:t>It results from defects in one of the </a:t>
            </a:r>
            <a:r>
              <a:rPr lang="en-US" dirty="0" smtClean="0">
                <a:solidFill>
                  <a:srgbClr val="C00000"/>
                </a:solidFill>
              </a:rPr>
              <a:t>steroidogenic enzymes </a:t>
            </a:r>
            <a:r>
              <a:rPr lang="en-US" dirty="0"/>
              <a:t>involved in </a:t>
            </a:r>
            <a:r>
              <a:rPr lang="en-US" b="1" i="1" dirty="0"/>
              <a:t>cortisol biosynthesis </a:t>
            </a:r>
            <a:r>
              <a:rPr lang="en-US" dirty="0"/>
              <a:t>or in the </a:t>
            </a:r>
            <a:r>
              <a:rPr lang="en-US" b="1" i="1" dirty="0" smtClean="0"/>
              <a:t>electron providing</a:t>
            </a:r>
            <a:r>
              <a:rPr lang="en-US" b="1" i="1" dirty="0"/>
              <a:t> </a:t>
            </a:r>
            <a:r>
              <a:rPr lang="en-US" b="1" i="1" dirty="0" smtClean="0"/>
              <a:t>factor</a:t>
            </a:r>
            <a:r>
              <a:rPr lang="en-US" b="1" i="1" dirty="0"/>
              <a:t>, POR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0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</a:t>
            </a:r>
            <a:r>
              <a:rPr lang="en-US" dirty="0"/>
              <a:t>21-hydroxylase </a:t>
            </a:r>
            <a:r>
              <a:rPr lang="en-US" dirty="0" smtClean="0"/>
              <a:t>deficiency</a:t>
            </a:r>
            <a:r>
              <a:rPr lang="en-US" dirty="0" smtClean="0">
                <a:latin typeface="Times New Roman"/>
                <a:cs typeface="Times New Roman"/>
              </a:rPr>
              <a:t>→↑↑↑</a:t>
            </a:r>
            <a:r>
              <a:rPr lang="en-US" dirty="0" smtClean="0"/>
              <a:t> </a:t>
            </a:r>
            <a:r>
              <a:rPr lang="en-US" dirty="0"/>
              <a:t>17-OHP </a:t>
            </a:r>
            <a:r>
              <a:rPr lang="en-US" dirty="0" smtClean="0"/>
              <a:t>(randomly </a:t>
            </a:r>
            <a:r>
              <a:rPr lang="en-US" dirty="0"/>
              <a:t>timed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17-OHP (salt-wasting </a:t>
            </a:r>
            <a:r>
              <a:rPr lang="en-US" dirty="0"/>
              <a:t>CAH </a:t>
            </a:r>
            <a:r>
              <a:rPr lang="en-US" dirty="0" smtClean="0"/>
              <a:t>)&gt;non–salt-losing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17-OHP is measured basally and then </a:t>
            </a:r>
            <a:r>
              <a:rPr lang="en-US" dirty="0" smtClean="0"/>
              <a:t>60 minutes </a:t>
            </a:r>
            <a:r>
              <a:rPr lang="en-US" dirty="0"/>
              <a:t>after administration of 250 </a:t>
            </a:r>
            <a:r>
              <a:rPr lang="en-US" dirty="0" err="1"/>
              <a:t>μg</a:t>
            </a:r>
            <a:r>
              <a:rPr lang="en-US" dirty="0"/>
              <a:t> </a:t>
            </a:r>
            <a:r>
              <a:rPr lang="en-US" dirty="0" err="1"/>
              <a:t>Synacthen</a:t>
            </a:r>
            <a:r>
              <a:rPr lang="en-US" dirty="0"/>
              <a:t>. </a:t>
            </a:r>
            <a:r>
              <a:rPr lang="en-US" dirty="0" smtClean="0"/>
              <a:t>Stimulated values </a:t>
            </a:r>
            <a:r>
              <a:rPr lang="en-US" dirty="0"/>
              <a:t>are invariably grossly elevated (&gt;35 </a:t>
            </a:r>
            <a:r>
              <a:rPr lang="en-US" dirty="0" err="1" smtClean="0"/>
              <a:t>nmol</a:t>
            </a:r>
            <a:r>
              <a:rPr lang="en-US" dirty="0" smtClean="0"/>
              <a:t>/L [&gt;</a:t>
            </a:r>
            <a:r>
              <a:rPr lang="en-US" dirty="0"/>
              <a:t>11 </a:t>
            </a:r>
            <a:r>
              <a:rPr lang="en-US" dirty="0" err="1" smtClean="0"/>
              <a:t>μg</a:t>
            </a:r>
            <a:r>
              <a:rPr lang="en-US" dirty="0" smtClean="0"/>
              <a:t>/L = ng/ml ]) </a:t>
            </a:r>
            <a:r>
              <a:rPr lang="en-US" dirty="0"/>
              <a:t>in patients with classic and </a:t>
            </a:r>
            <a:r>
              <a:rPr lang="en-US" dirty="0" err="1"/>
              <a:t>nonclassic</a:t>
            </a:r>
            <a:r>
              <a:rPr lang="en-US" dirty="0"/>
              <a:t> forms </a:t>
            </a:r>
            <a:r>
              <a:rPr lang="en-US" dirty="0" smtClean="0"/>
              <a:t>of the </a:t>
            </a:r>
            <a:r>
              <a:rPr lang="en-US" dirty="0"/>
              <a:t>disorder</a:t>
            </a:r>
            <a:r>
              <a:rPr lang="en-US" dirty="0" smtClean="0"/>
              <a:t>. </a:t>
            </a:r>
          </a:p>
          <a:p>
            <a:r>
              <a:rPr lang="en-US" dirty="0"/>
              <a:t>T</a:t>
            </a:r>
            <a:r>
              <a:rPr lang="en-US" dirty="0" smtClean="0"/>
              <a:t>here is some </a:t>
            </a:r>
            <a:r>
              <a:rPr lang="en-US" dirty="0"/>
              <a:t>overlap between values seen in heterozygotes and </a:t>
            </a:r>
            <a:r>
              <a:rPr lang="en-US" dirty="0" smtClean="0"/>
              <a:t>in normal </a:t>
            </a:r>
            <a:r>
              <a:rPr lang="en-US" dirty="0"/>
              <a:t>subjects.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Heterozygote patients usually have </a:t>
            </a:r>
            <a:r>
              <a:rPr lang="en-US" dirty="0" smtClean="0"/>
              <a:t>stimulated values </a:t>
            </a:r>
            <a:r>
              <a:rPr lang="en-US" dirty="0"/>
              <a:t>between 10 and 30 </a:t>
            </a:r>
            <a:r>
              <a:rPr lang="en-US" dirty="0" err="1"/>
              <a:t>nmol</a:t>
            </a:r>
            <a:r>
              <a:rPr lang="en-US" dirty="0"/>
              <a:t>/L (330 and 1000 ng/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w536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Basal </a:t>
            </a:r>
            <a:r>
              <a:rPr lang="en-US" dirty="0"/>
              <a:t>17-OHP </a:t>
            </a:r>
            <a:r>
              <a:rPr lang="en-US" dirty="0" smtClean="0"/>
              <a:t>&lt;5 </a:t>
            </a:r>
            <a:r>
              <a:rPr lang="en-US" dirty="0" err="1"/>
              <a:t>nmol</a:t>
            </a:r>
            <a:r>
              <a:rPr lang="en-US" dirty="0"/>
              <a:t>/L (&lt;150 ng/</a:t>
            </a:r>
            <a:r>
              <a:rPr lang="en-US" dirty="0" err="1"/>
              <a:t>dL</a:t>
            </a:r>
            <a:r>
              <a:rPr lang="en-US" dirty="0"/>
              <a:t>) in the </a:t>
            </a:r>
            <a:r>
              <a:rPr lang="en-US" dirty="0" smtClean="0"/>
              <a:t>follicular phase </a:t>
            </a:r>
            <a:r>
              <a:rPr lang="en-US" dirty="0"/>
              <a:t>of the menstrual cycle effectively excludes </a:t>
            </a:r>
            <a:r>
              <a:rPr lang="en-US" dirty="0" smtClean="0"/>
              <a:t>late-onset 21-hydroxylase deficiency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05" y="38637"/>
            <a:ext cx="9288916" cy="61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When do you suggest genotyping in </a:t>
            </a:r>
            <a:r>
              <a:rPr lang="en-US" dirty="0">
                <a:solidFill>
                  <a:srgbClr val="FF0000"/>
                </a:solidFill>
              </a:rPr>
              <a:t>individuals with </a:t>
            </a:r>
            <a:r>
              <a:rPr lang="en-US" dirty="0" smtClean="0">
                <a:solidFill>
                  <a:srgbClr val="FF0000"/>
                </a:solidFill>
              </a:rPr>
              <a:t>CAH?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of  </a:t>
            </a:r>
            <a:r>
              <a:rPr lang="en-US" dirty="0"/>
              <a:t>the adrenocortical </a:t>
            </a:r>
            <a:r>
              <a:rPr lang="en-US" dirty="0" smtClean="0"/>
              <a:t>profile after </a:t>
            </a:r>
            <a:r>
              <a:rPr lang="en-US" dirty="0"/>
              <a:t>a </a:t>
            </a:r>
            <a:r>
              <a:rPr lang="en-US" dirty="0" err="1"/>
              <a:t>cosyntropin</a:t>
            </a:r>
            <a:r>
              <a:rPr lang="en-US" dirty="0"/>
              <a:t> stimulation test are </a:t>
            </a:r>
            <a:r>
              <a:rPr lang="en-US" dirty="0" smtClean="0"/>
              <a:t>equivocal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osyntropin</a:t>
            </a:r>
            <a:r>
              <a:rPr lang="en-US" dirty="0" smtClean="0"/>
              <a:t> </a:t>
            </a:r>
            <a:r>
              <a:rPr lang="en-US" dirty="0"/>
              <a:t>stimulation cannot be </a:t>
            </a:r>
            <a:r>
              <a:rPr lang="en-US" dirty="0" smtClean="0"/>
              <a:t>accurately performed </a:t>
            </a:r>
            <a:r>
              <a:rPr lang="en-US" dirty="0"/>
              <a:t>(i.e., patient receiving </a:t>
            </a:r>
            <a:r>
              <a:rPr lang="en-US" dirty="0" smtClean="0"/>
              <a:t>GC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Purposes </a:t>
            </a:r>
            <a:r>
              <a:rPr lang="en-US" dirty="0"/>
              <a:t>of genetic </a:t>
            </a:r>
            <a:r>
              <a:rPr lang="en-US" dirty="0" smtClean="0"/>
              <a:t>counseling</a:t>
            </a:r>
          </a:p>
          <a:p>
            <a:r>
              <a:rPr lang="en-US" dirty="0" smtClean="0"/>
              <a:t>Technical </a:t>
            </a:r>
            <a:r>
              <a:rPr lang="en-US" dirty="0"/>
              <a:t>remark: Genotyping at least one </a:t>
            </a:r>
            <a:r>
              <a:rPr lang="en-US" dirty="0" smtClean="0"/>
              <a:t>parent aids </a:t>
            </a:r>
            <a:r>
              <a:rPr lang="en-US" dirty="0"/>
              <a:t>in the interpretation of genetic test </a:t>
            </a:r>
            <a:r>
              <a:rPr lang="en-US" dirty="0" smtClean="0"/>
              <a:t>results because </a:t>
            </a:r>
            <a:r>
              <a:rPr lang="en-US" dirty="0"/>
              <a:t>of the complexity of the CYP21A2 locus</a:t>
            </a:r>
            <a:r>
              <a:rPr lang="en-US" dirty="0" smtClean="0"/>
              <a:t>.*</a:t>
            </a:r>
          </a:p>
          <a:p>
            <a:r>
              <a:rPr lang="it-IT" sz="1500" dirty="0" smtClean="0">
                <a:solidFill>
                  <a:srgbClr val="00B0F0"/>
                </a:solidFill>
              </a:rPr>
              <a:t>Congenital </a:t>
            </a:r>
            <a:r>
              <a:rPr lang="it-IT" sz="1500" dirty="0">
                <a:solidFill>
                  <a:srgbClr val="00B0F0"/>
                </a:solidFill>
              </a:rPr>
              <a:t>Adrenal Hyperplasia Due to Steroid </a:t>
            </a:r>
            <a:r>
              <a:rPr lang="en-US" sz="1500" dirty="0">
                <a:solidFill>
                  <a:srgbClr val="00B0F0"/>
                </a:solidFill>
              </a:rPr>
              <a:t>21-Hydroxylase Deficiency: An Endocrine Society* Clinical Practice Guideline</a:t>
            </a:r>
          </a:p>
          <a:p>
            <a:r>
              <a:rPr lang="en-US" sz="1500" dirty="0">
                <a:solidFill>
                  <a:srgbClr val="00B0F0"/>
                </a:solidFill>
              </a:rPr>
              <a:t>J </a:t>
            </a:r>
            <a:r>
              <a:rPr lang="en-US" sz="1500" dirty="0" err="1">
                <a:solidFill>
                  <a:srgbClr val="00B0F0"/>
                </a:solidFill>
              </a:rPr>
              <a:t>Clin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 err="1">
                <a:solidFill>
                  <a:srgbClr val="00B0F0"/>
                </a:solidFill>
              </a:rPr>
              <a:t>Endocrinol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 err="1">
                <a:solidFill>
                  <a:srgbClr val="00B0F0"/>
                </a:solidFill>
              </a:rPr>
              <a:t>Metab</a:t>
            </a:r>
            <a:r>
              <a:rPr lang="en-US" sz="1500" dirty="0">
                <a:solidFill>
                  <a:srgbClr val="00B0F0"/>
                </a:solidFill>
              </a:rPr>
              <a:t>, November 2018, 103(11):1–46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Prenatal Diagnosis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21-Hydroxylase 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been </a:t>
            </a:r>
            <a:r>
              <a:rPr lang="en-US" dirty="0"/>
              <a:t>advocated, because treatment of an affected </a:t>
            </a:r>
            <a:r>
              <a:rPr lang="en-US" dirty="0" smtClean="0"/>
              <a:t>female may </a:t>
            </a:r>
            <a:r>
              <a:rPr lang="en-US" b="1" i="1" dirty="0"/>
              <a:t>prevent masculinization </a:t>
            </a:r>
            <a:r>
              <a:rPr lang="en-US" dirty="0"/>
              <a:t>in </a:t>
            </a:r>
            <a:r>
              <a:rPr lang="en-US" dirty="0" smtClean="0"/>
              <a:t>utero</a:t>
            </a:r>
          </a:p>
          <a:p>
            <a:r>
              <a:rPr lang="en-US" dirty="0" smtClean="0"/>
              <a:t> </a:t>
            </a:r>
            <a:r>
              <a:rPr lang="en-US" dirty="0"/>
              <a:t>17-OHP can </a:t>
            </a:r>
            <a:r>
              <a:rPr lang="en-US" dirty="0" smtClean="0"/>
              <a:t>be assayed </a:t>
            </a:r>
            <a:r>
              <a:rPr lang="en-US" dirty="0"/>
              <a:t>in amniotic fluid, but the most robust approach </a:t>
            </a:r>
            <a:r>
              <a:rPr lang="en-US" dirty="0" smtClean="0"/>
              <a:t>is  the </a:t>
            </a:r>
            <a:r>
              <a:rPr lang="en-US" dirty="0"/>
              <a:t>rapid genotyping of fetal cells obtained by </a:t>
            </a:r>
            <a:r>
              <a:rPr lang="en-US" i="1" dirty="0" smtClean="0"/>
              <a:t>chorionic villous </a:t>
            </a:r>
            <a:r>
              <a:rPr lang="en-US" i="1" dirty="0"/>
              <a:t>sampling in early gestation. 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sz="1600" dirty="0" smtClean="0">
                <a:solidFill>
                  <a:srgbClr val="00B0F0"/>
                </a:solidFill>
              </a:rPr>
              <a:t>w538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fetus is known to be at </a:t>
            </a:r>
            <a:r>
              <a:rPr lang="en-US" dirty="0" smtClean="0"/>
              <a:t>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affected </a:t>
            </a:r>
            <a:r>
              <a:rPr lang="en-US" dirty="0"/>
              <a:t>sibling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partners are known to be heterozygous for one of the severe </a:t>
            </a:r>
            <a:r>
              <a:rPr lang="en-US" dirty="0" smtClean="0"/>
              <a:t>mutations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uptodate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Prenatal Diagnosis of 21-Hydroxylase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patients with known 21-hydroxylase deficiency (male or female) </a:t>
            </a:r>
            <a:r>
              <a:rPr lang="en-US" b="1" i="1" dirty="0"/>
              <a:t>seeking fertility</a:t>
            </a:r>
            <a:r>
              <a:rPr lang="en-US" dirty="0"/>
              <a:t>, determination of 17-OHP levels across an SST in the partner before conception will </a:t>
            </a:r>
            <a:r>
              <a:rPr lang="en-US" dirty="0">
                <a:solidFill>
                  <a:srgbClr val="C00000"/>
                </a:solidFill>
              </a:rPr>
              <a:t>uncover </a:t>
            </a:r>
            <a:r>
              <a:rPr lang="en-US" i="1" dirty="0" err="1"/>
              <a:t>nonclassic</a:t>
            </a:r>
            <a:r>
              <a:rPr lang="en-US" dirty="0"/>
              <a:t> or </a:t>
            </a:r>
            <a:r>
              <a:rPr lang="en-US" i="1" dirty="0"/>
              <a:t>heterozygote</a:t>
            </a:r>
            <a:r>
              <a:rPr lang="en-US" dirty="0"/>
              <a:t> cases and provide the endocrinologist/geneticist with some assignment of risk before pregnancy.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00B0F0"/>
                </a:solidFill>
              </a:rPr>
              <a:t>W538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diagnosis of 21-hydroxylase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parents with information </a:t>
            </a:r>
            <a:endParaRPr lang="en-US" dirty="0" smtClean="0"/>
          </a:p>
          <a:p>
            <a:r>
              <a:rPr lang="en-US" dirty="0" smtClean="0"/>
              <a:t>prenatal </a:t>
            </a:r>
            <a:r>
              <a:rPr lang="en-US" dirty="0"/>
              <a:t>therapy is </a:t>
            </a:r>
            <a:r>
              <a:rPr lang="en-US" dirty="0" smtClean="0"/>
              <a:t>contemplated</a:t>
            </a:r>
          </a:p>
          <a:p>
            <a:r>
              <a:rPr lang="en-US" dirty="0" smtClean="0"/>
              <a:t>However</a:t>
            </a:r>
            <a:r>
              <a:rPr lang="en-US" dirty="0"/>
              <a:t>, because adverse </a:t>
            </a:r>
            <a:r>
              <a:rPr lang="en-US" dirty="0" smtClean="0"/>
              <a:t>effects </a:t>
            </a:r>
            <a:r>
              <a:rPr lang="en-US" dirty="0"/>
              <a:t>of prenatal therapy (on the fetus and mother) have been described and long-term risks are unknown, the decision to treat should </a:t>
            </a:r>
            <a:r>
              <a:rPr lang="en-US" dirty="0" smtClean="0"/>
              <a:t>only be </a:t>
            </a:r>
            <a:r>
              <a:rPr lang="en-US" dirty="0"/>
              <a:t>considered in consultation with a highly experienced team in a research setting and after a detailed discussion with the pregnant </a:t>
            </a:r>
            <a:r>
              <a:rPr lang="en-US" dirty="0" smtClean="0"/>
              <a:t>couple.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uptodate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CONGENITAL ADRENAL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↓</a:t>
            </a:r>
            <a:r>
              <a:rPr lang="en-US" dirty="0" smtClean="0"/>
              <a:t>cortisol production </a:t>
            </a:r>
            <a:r>
              <a:rPr lang="en-US" dirty="0" smtClean="0">
                <a:latin typeface="Times New Roman"/>
                <a:cs typeface="Times New Roman"/>
              </a:rPr>
              <a:t>→↑</a:t>
            </a:r>
            <a:r>
              <a:rPr lang="en-US" dirty="0" smtClean="0"/>
              <a:t>(</a:t>
            </a:r>
            <a:r>
              <a:rPr lang="en-US" dirty="0"/>
              <a:t>ACTH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↑</a:t>
            </a:r>
            <a:r>
              <a:rPr lang="en-US" dirty="0" smtClean="0"/>
              <a:t> </a:t>
            </a:r>
            <a:r>
              <a:rPr lang="en-US" dirty="0"/>
              <a:t>ACTH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adrenal </a:t>
            </a:r>
            <a:r>
              <a:rPr lang="en-US" dirty="0"/>
              <a:t>hyperplasia 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/>
                <a:cs typeface="Times New Roman"/>
              </a:rPr>
              <a:t>↑</a:t>
            </a:r>
            <a:r>
              <a:rPr lang="en-US" dirty="0" smtClean="0"/>
              <a:t>accumulation of cortisol </a:t>
            </a:r>
            <a:r>
              <a:rPr lang="en-US" dirty="0"/>
              <a:t>precursors and/or overproduction of ACTH-dependent adrenal steroids along other </a:t>
            </a:r>
            <a:r>
              <a:rPr lang="en-US" dirty="0" smtClean="0"/>
              <a:t>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Chance </a:t>
            </a:r>
            <a:r>
              <a:rPr lang="en-US" dirty="0">
                <a:solidFill>
                  <a:srgbClr val="FF0000"/>
                </a:solidFill>
              </a:rPr>
              <a:t>of having CAH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fetus will have </a:t>
            </a:r>
            <a:r>
              <a:rPr lang="en-US" dirty="0" smtClean="0"/>
              <a:t>a 1:4 </a:t>
            </a:r>
            <a:r>
              <a:rPr lang="en-US" dirty="0"/>
              <a:t>chance of having CAH and a 1:2 chance of </a:t>
            </a:r>
            <a:r>
              <a:rPr lang="en-US" dirty="0" smtClean="0"/>
              <a:t>being female</a:t>
            </a:r>
            <a:r>
              <a:rPr lang="en-US" dirty="0"/>
              <a:t>; thus, there is a 1:8 chance that the fetus will </a:t>
            </a:r>
            <a:r>
              <a:rPr lang="en-US" dirty="0" smtClean="0"/>
              <a:t>be female </a:t>
            </a:r>
            <a:r>
              <a:rPr lang="en-US" dirty="0"/>
              <a:t>and have CAH. Because the period during </a:t>
            </a:r>
            <a:r>
              <a:rPr lang="en-US" dirty="0" smtClean="0"/>
              <a:t>which fetal </a:t>
            </a:r>
            <a:r>
              <a:rPr lang="en-US" dirty="0"/>
              <a:t>genitalia may become </a:t>
            </a:r>
            <a:r>
              <a:rPr lang="en-US" dirty="0" err="1"/>
              <a:t>virilized</a:t>
            </a:r>
            <a:r>
              <a:rPr lang="en-US" dirty="0"/>
              <a:t> begins ;</a:t>
            </a:r>
            <a:r>
              <a:rPr lang="en-US" dirty="0">
                <a:solidFill>
                  <a:srgbClr val="C00000"/>
                </a:solidFill>
              </a:rPr>
              <a:t>6 </a:t>
            </a:r>
            <a:r>
              <a:rPr lang="en-US" dirty="0" smtClean="0">
                <a:solidFill>
                  <a:srgbClr val="C00000"/>
                </a:solidFill>
              </a:rPr>
              <a:t>weeks </a:t>
            </a:r>
            <a:r>
              <a:rPr lang="en-US" dirty="0" smtClean="0"/>
              <a:t>after </a:t>
            </a:r>
            <a:r>
              <a:rPr lang="en-US" dirty="0"/>
              <a:t>conception, treatment must be started by </a:t>
            </a:r>
            <a:r>
              <a:rPr lang="en-US" dirty="0">
                <a:solidFill>
                  <a:srgbClr val="C00000"/>
                </a:solidFill>
              </a:rPr>
              <a:t>6 </a:t>
            </a:r>
            <a:r>
              <a:rPr lang="en-US" dirty="0" smtClean="0">
                <a:solidFill>
                  <a:srgbClr val="C00000"/>
                </a:solidFill>
              </a:rPr>
              <a:t>to 7 </a:t>
            </a:r>
            <a:r>
              <a:rPr lang="en-US" dirty="0">
                <a:solidFill>
                  <a:srgbClr val="C00000"/>
                </a:solidFill>
              </a:rPr>
              <a:t>weeks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it-IT" sz="1600" dirty="0" smtClean="0">
              <a:solidFill>
                <a:srgbClr val="00B0F0"/>
              </a:solidFill>
            </a:endParaRPr>
          </a:p>
          <a:p>
            <a:endParaRPr lang="it-IT" sz="1600" dirty="0">
              <a:solidFill>
                <a:srgbClr val="00B0F0"/>
              </a:solidFill>
            </a:endParaRPr>
          </a:p>
          <a:p>
            <a:r>
              <a:rPr lang="it-IT" sz="1600" dirty="0" smtClean="0">
                <a:solidFill>
                  <a:srgbClr val="00B0F0"/>
                </a:solidFill>
              </a:rPr>
              <a:t>Congenital </a:t>
            </a:r>
            <a:r>
              <a:rPr lang="it-IT" sz="1600" dirty="0">
                <a:solidFill>
                  <a:srgbClr val="00B0F0"/>
                </a:solidFill>
              </a:rPr>
              <a:t>Adrenal Hyperplasia Due to Steroid </a:t>
            </a:r>
            <a:r>
              <a:rPr lang="en-US" sz="1600" dirty="0">
                <a:solidFill>
                  <a:srgbClr val="00B0F0"/>
                </a:solidFill>
              </a:rPr>
              <a:t>21-Hydroxylase Deficiency: An Endocrine Society* Clinical Practice Guideline</a:t>
            </a:r>
          </a:p>
          <a:p>
            <a:r>
              <a:rPr lang="en-US" sz="1600" dirty="0">
                <a:solidFill>
                  <a:srgbClr val="00B0F0"/>
                </a:solidFill>
              </a:rPr>
              <a:t>J </a:t>
            </a:r>
            <a:r>
              <a:rPr lang="en-US" sz="1600" dirty="0" err="1">
                <a:solidFill>
                  <a:srgbClr val="00B0F0"/>
                </a:solidFill>
              </a:rPr>
              <a:t>Clin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Endocrinol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Metab</a:t>
            </a:r>
            <a:r>
              <a:rPr lang="en-US" sz="1600" dirty="0">
                <a:solidFill>
                  <a:srgbClr val="00B0F0"/>
                </a:solidFill>
              </a:rPr>
              <a:t>, November 2018, 103(11):1–46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pregnancies at risk for CAH would need to be treated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genetic diagnosis by </a:t>
            </a:r>
            <a:r>
              <a:rPr lang="en-US" b="1" i="1" dirty="0"/>
              <a:t>chorionic </a:t>
            </a:r>
            <a:r>
              <a:rPr lang="en-US" b="1" i="1" dirty="0" smtClean="0"/>
              <a:t>villous biopsy </a:t>
            </a:r>
            <a:r>
              <a:rPr lang="en-US" dirty="0"/>
              <a:t>cannot be performed </a:t>
            </a:r>
            <a:r>
              <a:rPr lang="en-US" dirty="0">
                <a:solidFill>
                  <a:srgbClr val="C00000"/>
                </a:solidFill>
              </a:rPr>
              <a:t>until 10 to 12 weeks</a:t>
            </a:r>
            <a:r>
              <a:rPr lang="en-US" dirty="0"/>
              <a:t>, </a:t>
            </a:r>
            <a:r>
              <a:rPr lang="en-US" dirty="0" smtClean="0"/>
              <a:t>all pregnancies </a:t>
            </a:r>
            <a:r>
              <a:rPr lang="en-US" dirty="0"/>
              <a:t>at risk for CAH would need to be </a:t>
            </a:r>
            <a:r>
              <a:rPr lang="en-US" dirty="0" smtClean="0"/>
              <a:t>treated, although </a:t>
            </a:r>
            <a:r>
              <a:rPr lang="en-US" dirty="0"/>
              <a:t>the treatment is directed at only one in </a:t>
            </a:r>
            <a:r>
              <a:rPr lang="en-US" dirty="0" smtClean="0"/>
              <a:t>eight fetuses.</a:t>
            </a:r>
          </a:p>
          <a:p>
            <a:endParaRPr lang="it-IT" dirty="0" smtClean="0">
              <a:solidFill>
                <a:srgbClr val="00B0F0"/>
              </a:solidFill>
            </a:endParaRPr>
          </a:p>
          <a:p>
            <a:endParaRPr lang="it-IT" dirty="0" smtClean="0">
              <a:solidFill>
                <a:srgbClr val="00B0F0"/>
              </a:solidFill>
            </a:endParaRPr>
          </a:p>
          <a:p>
            <a:endParaRPr lang="it-IT" dirty="0">
              <a:solidFill>
                <a:srgbClr val="00B0F0"/>
              </a:solidFill>
            </a:endParaRPr>
          </a:p>
          <a:p>
            <a:r>
              <a:rPr lang="it-IT" sz="1600" dirty="0" smtClean="0">
                <a:solidFill>
                  <a:srgbClr val="00B0F0"/>
                </a:solidFill>
              </a:rPr>
              <a:t>Congenital </a:t>
            </a:r>
            <a:r>
              <a:rPr lang="it-IT" sz="1600" dirty="0">
                <a:solidFill>
                  <a:srgbClr val="00B0F0"/>
                </a:solidFill>
              </a:rPr>
              <a:t>Adrenal Hyperplasia Due to Steroid </a:t>
            </a:r>
            <a:r>
              <a:rPr lang="en-US" sz="1600" dirty="0">
                <a:solidFill>
                  <a:srgbClr val="00B0F0"/>
                </a:solidFill>
              </a:rPr>
              <a:t>21-Hydroxylase Deficiency: An Endocrine Society* Clinical Practice Guideline</a:t>
            </a:r>
          </a:p>
          <a:p>
            <a:r>
              <a:rPr lang="en-US" sz="1600" dirty="0">
                <a:solidFill>
                  <a:srgbClr val="00B0F0"/>
                </a:solidFill>
              </a:rPr>
              <a:t>J </a:t>
            </a:r>
            <a:r>
              <a:rPr lang="en-US" sz="1600" dirty="0" err="1">
                <a:solidFill>
                  <a:srgbClr val="00B0F0"/>
                </a:solidFill>
              </a:rPr>
              <a:t>Clin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Endocrinol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Metab</a:t>
            </a:r>
            <a:r>
              <a:rPr lang="en-US" sz="1600" dirty="0">
                <a:solidFill>
                  <a:srgbClr val="00B0F0"/>
                </a:solidFill>
              </a:rPr>
              <a:t>, November 2018, 103(11):</a:t>
            </a:r>
            <a:r>
              <a:rPr lang="en-US" sz="1600" dirty="0" smtClean="0">
                <a:solidFill>
                  <a:srgbClr val="00B0F0"/>
                </a:solidFill>
              </a:rPr>
              <a:t>1–46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2.3 </a:t>
            </a:r>
            <a:r>
              <a:rPr lang="en-US" dirty="0" smtClean="0"/>
              <a:t>We advise </a:t>
            </a:r>
            <a:r>
              <a:rPr lang="en-US" dirty="0"/>
              <a:t>that research protocols for prenatal </a:t>
            </a:r>
            <a:r>
              <a:rPr lang="en-US" dirty="0" smtClean="0"/>
              <a:t>therapy include </a:t>
            </a:r>
            <a:r>
              <a:rPr lang="en-US" dirty="0"/>
              <a:t>genetic screening for </a:t>
            </a:r>
            <a:r>
              <a:rPr lang="en-US" i="1" dirty="0" smtClean="0">
                <a:solidFill>
                  <a:srgbClr val="C00000"/>
                </a:solidFill>
              </a:rPr>
              <a:t>Y-chromosomal DNA </a:t>
            </a:r>
            <a:r>
              <a:rPr lang="en-US" dirty="0"/>
              <a:t>in </a:t>
            </a:r>
            <a:r>
              <a:rPr lang="en-US" i="1" dirty="0"/>
              <a:t>maternal blood </a:t>
            </a:r>
            <a:r>
              <a:rPr lang="en-US" dirty="0"/>
              <a:t>to exclude male </a:t>
            </a:r>
            <a:r>
              <a:rPr lang="en-US" dirty="0" smtClean="0"/>
              <a:t>fetuses from </a:t>
            </a:r>
            <a:r>
              <a:rPr lang="en-US" dirty="0"/>
              <a:t>potential treatment groups. (Ungraded </a:t>
            </a:r>
            <a:r>
              <a:rPr lang="en-US" dirty="0" smtClean="0"/>
              <a:t>Good Practice </a:t>
            </a:r>
            <a:r>
              <a:rPr lang="en-US" dirty="0"/>
              <a:t>Statement</a:t>
            </a:r>
            <a:r>
              <a:rPr lang="en-US" dirty="0" smtClean="0"/>
              <a:t>)</a:t>
            </a:r>
          </a:p>
          <a:p>
            <a:endParaRPr lang="it-IT" sz="1600" dirty="0" smtClean="0">
              <a:solidFill>
                <a:srgbClr val="00B0F0"/>
              </a:solidFill>
            </a:endParaRPr>
          </a:p>
          <a:p>
            <a:endParaRPr lang="it-IT" sz="1600" dirty="0">
              <a:solidFill>
                <a:srgbClr val="00B0F0"/>
              </a:solidFill>
            </a:endParaRPr>
          </a:p>
          <a:p>
            <a:endParaRPr lang="it-IT" sz="1600" dirty="0" smtClean="0">
              <a:solidFill>
                <a:srgbClr val="00B0F0"/>
              </a:solidFill>
            </a:endParaRPr>
          </a:p>
          <a:p>
            <a:endParaRPr lang="it-IT" sz="1600" dirty="0">
              <a:solidFill>
                <a:srgbClr val="00B0F0"/>
              </a:solidFill>
            </a:endParaRPr>
          </a:p>
          <a:p>
            <a:endParaRPr lang="it-IT" sz="1600" dirty="0" smtClean="0">
              <a:solidFill>
                <a:srgbClr val="00B0F0"/>
              </a:solidFill>
            </a:endParaRPr>
          </a:p>
          <a:p>
            <a:r>
              <a:rPr lang="it-IT" sz="1600" dirty="0" smtClean="0">
                <a:solidFill>
                  <a:srgbClr val="00B0F0"/>
                </a:solidFill>
              </a:rPr>
              <a:t>Congenital Adrenal </a:t>
            </a:r>
            <a:r>
              <a:rPr lang="it-IT" sz="1600" dirty="0">
                <a:solidFill>
                  <a:srgbClr val="00B0F0"/>
                </a:solidFill>
              </a:rPr>
              <a:t>Hyperplasia Due to Steroid </a:t>
            </a:r>
            <a:r>
              <a:rPr lang="en-US" sz="1600" dirty="0">
                <a:solidFill>
                  <a:srgbClr val="00B0F0"/>
                </a:solidFill>
              </a:rPr>
              <a:t>21-Hydroxylase </a:t>
            </a:r>
            <a:r>
              <a:rPr lang="en-US" sz="1600" dirty="0" smtClean="0">
                <a:solidFill>
                  <a:srgbClr val="00B0F0"/>
                </a:solidFill>
              </a:rPr>
              <a:t>Deficiency</a:t>
            </a:r>
            <a:r>
              <a:rPr lang="en-US" sz="1600" dirty="0">
                <a:solidFill>
                  <a:srgbClr val="00B0F0"/>
                </a:solidFill>
              </a:rPr>
              <a:t>: An Endocrine Society* Clinical Practice Guideline</a:t>
            </a:r>
          </a:p>
          <a:p>
            <a:r>
              <a:rPr lang="en-US" sz="1600" dirty="0">
                <a:solidFill>
                  <a:srgbClr val="00B0F0"/>
                </a:solidFill>
              </a:rPr>
              <a:t>J </a:t>
            </a:r>
            <a:r>
              <a:rPr lang="en-US" sz="1600" dirty="0" err="1">
                <a:solidFill>
                  <a:srgbClr val="00B0F0"/>
                </a:solidFill>
              </a:rPr>
              <a:t>Clin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Endocrinol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Metab</a:t>
            </a:r>
            <a:r>
              <a:rPr lang="en-US" sz="1600" dirty="0">
                <a:solidFill>
                  <a:srgbClr val="00B0F0"/>
                </a:solidFill>
              </a:rPr>
              <a:t>, November 2018, 103(11):1–46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Newborn </a:t>
            </a:r>
            <a:r>
              <a:rPr lang="en-US" dirty="0"/>
              <a:t>screening for 21-hydroxylase deficiency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recommend that all newborn screening </a:t>
            </a:r>
            <a:r>
              <a:rPr lang="en-US" dirty="0" smtClean="0"/>
              <a:t>programs incorporate screening </a:t>
            </a:r>
            <a:r>
              <a:rPr lang="en-US" dirty="0"/>
              <a:t>for CAH due </a:t>
            </a:r>
            <a:r>
              <a:rPr lang="en-US" dirty="0" smtClean="0"/>
              <a:t>to 21-hydroxylase </a:t>
            </a:r>
            <a:r>
              <a:rPr lang="en-US" dirty="0"/>
              <a:t>deficiency (21OHD). (1</a:t>
            </a:r>
            <a:r>
              <a:rPr lang="en-US" dirty="0" smtClean="0"/>
              <a:t>|+++-)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sz="1600" dirty="0" smtClean="0">
                <a:solidFill>
                  <a:srgbClr val="00B0F0"/>
                </a:solidFill>
              </a:rPr>
              <a:t>Congenital </a:t>
            </a:r>
            <a:r>
              <a:rPr lang="it-IT" sz="1600" dirty="0">
                <a:solidFill>
                  <a:srgbClr val="00B0F0"/>
                </a:solidFill>
              </a:rPr>
              <a:t>Adrenal Hyperplasia Due to </a:t>
            </a:r>
            <a:r>
              <a:rPr lang="it-IT" sz="1600" dirty="0" smtClean="0">
                <a:solidFill>
                  <a:srgbClr val="00B0F0"/>
                </a:solidFill>
              </a:rPr>
              <a:t>Steroid </a:t>
            </a:r>
            <a:r>
              <a:rPr lang="en-US" sz="1600" dirty="0" smtClean="0">
                <a:solidFill>
                  <a:srgbClr val="00B0F0"/>
                </a:solidFill>
              </a:rPr>
              <a:t>21-Hydroxylase </a:t>
            </a:r>
            <a:r>
              <a:rPr lang="en-US" sz="1600" dirty="0">
                <a:solidFill>
                  <a:srgbClr val="00B0F0"/>
                </a:solidFill>
              </a:rPr>
              <a:t>Deficiency: An </a:t>
            </a:r>
            <a:r>
              <a:rPr lang="en-US" sz="1600" dirty="0" smtClean="0">
                <a:solidFill>
                  <a:srgbClr val="00B0F0"/>
                </a:solidFill>
              </a:rPr>
              <a:t>Endocrine Society</a:t>
            </a:r>
            <a:r>
              <a:rPr lang="en-US" sz="1600" dirty="0">
                <a:solidFill>
                  <a:srgbClr val="00B0F0"/>
                </a:solidFill>
              </a:rPr>
              <a:t>* Clinical Practice </a:t>
            </a:r>
            <a:r>
              <a:rPr lang="en-US" sz="1600" dirty="0" smtClean="0">
                <a:solidFill>
                  <a:srgbClr val="00B0F0"/>
                </a:solidFill>
              </a:rPr>
              <a:t>Guideline</a:t>
            </a:r>
          </a:p>
          <a:p>
            <a:r>
              <a:rPr lang="en-US" sz="1600" dirty="0">
                <a:solidFill>
                  <a:srgbClr val="00B0F0"/>
                </a:solidFill>
              </a:rPr>
              <a:t>J </a:t>
            </a:r>
            <a:r>
              <a:rPr lang="en-US" sz="1600" dirty="0" err="1">
                <a:solidFill>
                  <a:srgbClr val="00B0F0"/>
                </a:solidFill>
              </a:rPr>
              <a:t>Clin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Endocrinol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  <a:r>
              <a:rPr lang="en-US" sz="1600" dirty="0" err="1">
                <a:solidFill>
                  <a:srgbClr val="00B0F0"/>
                </a:solidFill>
              </a:rPr>
              <a:t>Metab</a:t>
            </a:r>
            <a:r>
              <a:rPr lang="en-US" sz="1600" dirty="0">
                <a:solidFill>
                  <a:srgbClr val="00B0F0"/>
                </a:solidFill>
              </a:rPr>
              <a:t>, November 2018, 103(11):1–46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enzyme is expressed </a:t>
            </a:r>
            <a:r>
              <a:rPr lang="en-US" dirty="0" smtClean="0"/>
              <a:t>in the </a:t>
            </a:r>
            <a:r>
              <a:rPr lang="en-US" dirty="0"/>
              <a:t>adrenal and the gonads and possesses both </a:t>
            </a:r>
            <a:r>
              <a:rPr lang="en-US" dirty="0" smtClean="0"/>
              <a:t>17α- hydroxylation </a:t>
            </a:r>
            <a:r>
              <a:rPr lang="en-US" dirty="0"/>
              <a:t>and 17,20-lyase activities, but rare </a:t>
            </a:r>
            <a:r>
              <a:rPr lang="en-US" dirty="0" smtClean="0"/>
              <a:t>patients with </a:t>
            </a:r>
            <a:r>
              <a:rPr lang="en-US" dirty="0"/>
              <a:t>isolated deficiency in the hydroxylation of 17-OHP or</a:t>
            </a:r>
          </a:p>
          <a:p>
            <a:r>
              <a:rPr lang="en-US" dirty="0"/>
              <a:t>17,20-lyase deficiency have been </a:t>
            </a:r>
            <a:r>
              <a:rPr lang="en-US" dirty="0" smtClean="0"/>
              <a:t>reported.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W539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313610"/>
            <a:ext cx="10515600" cy="1325563"/>
          </a:xfrm>
        </p:spPr>
        <p:txBody>
          <a:bodyPr/>
          <a:lstStyle/>
          <a:p>
            <a:r>
              <a:rPr lang="el-GR" b="1" dirty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Mutations within the </a:t>
            </a:r>
            <a:r>
              <a:rPr lang="en-US" i="1" dirty="0"/>
              <a:t>CYP17A1 </a:t>
            </a:r>
            <a:r>
              <a:rPr lang="en-US" dirty="0"/>
              <a:t>gene result in failure to synthesize cortisol (17α-hydroxylase activity), adrenal androgens (17,20-lyase activity), and gonadal steroids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not in the placenta or in ovarian granulosa </a:t>
            </a:r>
            <a:r>
              <a:rPr lang="en-US" dirty="0" smtClean="0"/>
              <a:t>cells </a:t>
            </a:r>
            <a:endParaRPr lang="en-US" dirty="0"/>
          </a:p>
          <a:p>
            <a:r>
              <a:rPr lang="en-US" dirty="0"/>
              <a:t>Therefore, in contrast to 21- and 11</a:t>
            </a:r>
            <a:r>
              <a:rPr lang="el-GR" dirty="0"/>
              <a:t>β-</a:t>
            </a:r>
            <a:r>
              <a:rPr lang="en-US" dirty="0"/>
              <a:t>hydroxylase deficiencies, 17</a:t>
            </a:r>
            <a:r>
              <a:rPr lang="el-GR" dirty="0"/>
              <a:t>α-</a:t>
            </a:r>
            <a:r>
              <a:rPr lang="en-US" dirty="0"/>
              <a:t>hydroxylase deficiency results in </a:t>
            </a:r>
            <a:r>
              <a:rPr lang="en-US" dirty="0">
                <a:solidFill>
                  <a:srgbClr val="C00000"/>
                </a:solidFill>
              </a:rPr>
              <a:t>adrenal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gonadal</a:t>
            </a:r>
            <a:r>
              <a:rPr lang="en-US" dirty="0"/>
              <a:t> insufficiency and causes 46,XY DSD</a:t>
            </a:r>
            <a:r>
              <a:rPr lang="en-US" dirty="0" smtClean="0"/>
              <a:t>.</a:t>
            </a:r>
          </a:p>
          <a:p>
            <a:r>
              <a:rPr lang="en-US" dirty="0"/>
              <a:t>ILD, in contrast, does not </a:t>
            </a:r>
            <a:r>
              <a:rPr lang="en-US" dirty="0" smtClean="0"/>
              <a:t>significantly lead to </a:t>
            </a:r>
            <a:r>
              <a:rPr lang="en-US" dirty="0"/>
              <a:t>adrenal hyperplasia and is more a form of gonadal </a:t>
            </a:r>
            <a:r>
              <a:rPr lang="en-US" dirty="0" smtClean="0"/>
              <a:t>insufficiency.*</a:t>
            </a:r>
            <a:endParaRPr lang="en-US" dirty="0"/>
          </a:p>
          <a:p>
            <a:r>
              <a:rPr lang="en-US" sz="1700" dirty="0" smtClean="0">
                <a:solidFill>
                  <a:srgbClr val="00B0F0"/>
                </a:solidFill>
              </a:rPr>
              <a:t>W539, 926</a:t>
            </a:r>
          </a:p>
          <a:p>
            <a:r>
              <a:rPr lang="en-US" sz="1700" dirty="0" smtClean="0">
                <a:solidFill>
                  <a:srgbClr val="00B0F0"/>
                </a:solidFill>
              </a:rPr>
              <a:t>*UPTODATE</a:t>
            </a:r>
          </a:p>
          <a:p>
            <a:r>
              <a:rPr lang="en-US" sz="1700" dirty="0">
                <a:solidFill>
                  <a:srgbClr val="00B0F0"/>
                </a:solidFill>
              </a:rPr>
              <a:t>Isolated 17,20-lyase </a:t>
            </a:r>
            <a:r>
              <a:rPr lang="en-US" sz="1700" dirty="0" smtClean="0">
                <a:solidFill>
                  <a:srgbClr val="00B0F0"/>
                </a:solidFill>
              </a:rPr>
              <a:t>deficiency </a:t>
            </a:r>
            <a:r>
              <a:rPr lang="en-US" sz="1700" dirty="0">
                <a:solidFill>
                  <a:srgbClr val="00B0F0"/>
                </a:solidFill>
              </a:rPr>
              <a:t>(ILD), DSD, disorder of sex development</a:t>
            </a:r>
          </a:p>
          <a:p>
            <a:endParaRPr lang="en-US" sz="17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Prevalence of </a:t>
            </a:r>
            <a:r>
              <a:rPr lang="el-GR" b="1" dirty="0" smtClean="0">
                <a:solidFill>
                  <a:srgbClr val="FF0000"/>
                </a:solidFill>
              </a:rPr>
              <a:t>17α-</a:t>
            </a:r>
            <a:r>
              <a:rPr lang="en-US" b="1" dirty="0" smtClean="0">
                <a:solidFill>
                  <a:srgbClr val="FF0000"/>
                </a:solidFill>
              </a:rPr>
              <a:t>Hydroxylase Deficiency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~ 1 </a:t>
            </a:r>
            <a:r>
              <a:rPr lang="en-US" dirty="0"/>
              <a:t>case per 50,000 </a:t>
            </a:r>
            <a:endParaRPr lang="en-US" dirty="0" smtClean="0"/>
          </a:p>
          <a:p>
            <a:r>
              <a:rPr lang="en-US" dirty="0" smtClean="0"/>
              <a:t>individuals </a:t>
            </a:r>
            <a:r>
              <a:rPr lang="en-US" dirty="0"/>
              <a:t>is reported in some areas, but in general the prevalence is lower than </a:t>
            </a:r>
            <a:r>
              <a:rPr lang="en-US" dirty="0" smtClean="0"/>
              <a:t>this</a:t>
            </a:r>
            <a:endParaRPr lang="en-US" dirty="0"/>
          </a:p>
          <a:p>
            <a:r>
              <a:rPr lang="en-US" dirty="0" smtClean="0"/>
              <a:t>150 cases (</a:t>
            </a:r>
            <a:r>
              <a:rPr lang="el-GR" dirty="0"/>
              <a:t>17α-</a:t>
            </a:r>
            <a:r>
              <a:rPr lang="en-US" dirty="0"/>
              <a:t>Hydroxylase </a:t>
            </a:r>
            <a:r>
              <a:rPr lang="en-US" dirty="0" smtClean="0"/>
              <a:t>Deficiency)</a:t>
            </a:r>
          </a:p>
          <a:p>
            <a:r>
              <a:rPr lang="en-US" dirty="0"/>
              <a:t>Brazil*(</a:t>
            </a:r>
            <a:r>
              <a:rPr lang="en-US" dirty="0" smtClean="0"/>
              <a:t>highest)</a:t>
            </a:r>
          </a:p>
          <a:p>
            <a:r>
              <a:rPr lang="en-US" dirty="0"/>
              <a:t>Isolated 17,20-lyase </a:t>
            </a:r>
            <a:r>
              <a:rPr lang="en-US" dirty="0" err="1" smtClean="0"/>
              <a:t>defciency</a:t>
            </a:r>
            <a:r>
              <a:rPr lang="en-US" dirty="0" smtClean="0"/>
              <a:t> </a:t>
            </a:r>
            <a:r>
              <a:rPr lang="en-US" dirty="0"/>
              <a:t>(ILD) is </a:t>
            </a:r>
            <a:r>
              <a:rPr lang="en-US" b="1" i="1" dirty="0"/>
              <a:t>extremely rare </a:t>
            </a:r>
            <a:r>
              <a:rPr lang="en-US" dirty="0" smtClean="0"/>
              <a:t>, </a:t>
            </a:r>
            <a:r>
              <a:rPr lang="en-US" dirty="0"/>
              <a:t>with only approximately </a:t>
            </a:r>
            <a:r>
              <a:rPr lang="en-US" b="1" i="1" dirty="0"/>
              <a:t>six</a:t>
            </a:r>
            <a:r>
              <a:rPr lang="en-US" dirty="0"/>
              <a:t> cases described</a:t>
            </a:r>
            <a:r>
              <a:rPr lang="en-US" dirty="0" smtClean="0"/>
              <a:t>.*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dirty="0" smtClean="0">
                <a:solidFill>
                  <a:srgbClr val="00B0F0"/>
                </a:solidFill>
              </a:rPr>
              <a:t>W539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*</a:t>
            </a:r>
            <a:r>
              <a:rPr lang="en-US" sz="1600" dirty="0" err="1" smtClean="0">
                <a:solidFill>
                  <a:srgbClr val="00B0F0"/>
                </a:solidFill>
              </a:rPr>
              <a:t>uptodate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17OHD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hallmarks </a:t>
            </a:r>
            <a:r>
              <a:rPr lang="en-US" dirty="0"/>
              <a:t>of 17OHD, </a:t>
            </a:r>
            <a:r>
              <a:rPr lang="en-US" dirty="0" smtClean="0"/>
              <a:t>first </a:t>
            </a:r>
            <a:r>
              <a:rPr lang="en-US" dirty="0"/>
              <a:t>described in 1966 </a:t>
            </a:r>
            <a:r>
              <a:rPr lang="en-US" dirty="0" smtClean="0"/>
              <a:t>, </a:t>
            </a:r>
            <a:r>
              <a:rPr lang="en-US" dirty="0"/>
              <a:t>include </a:t>
            </a:r>
            <a:endParaRPr lang="en-US" dirty="0" smtClean="0"/>
          </a:p>
          <a:p>
            <a:r>
              <a:rPr lang="en-US" dirty="0" smtClean="0"/>
              <a:t>hypertension </a:t>
            </a:r>
            <a:r>
              <a:rPr lang="en-US" dirty="0"/>
              <a:t>and hypokalemia due to the accumulation of cortisol precursors with mineralocorticoid activity upstream of the block, </a:t>
            </a:r>
            <a:endParaRPr lang="en-US" dirty="0" smtClean="0"/>
          </a:p>
          <a:p>
            <a:r>
              <a:rPr lang="en-US" dirty="0" smtClean="0"/>
              <a:t>plus sexual </a:t>
            </a:r>
            <a:r>
              <a:rPr lang="en-US" dirty="0"/>
              <a:t>infantilism due to inability to synthesize androgens and estrogens.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sz="1600" dirty="0" smtClean="0">
                <a:solidFill>
                  <a:srgbClr val="00B0F0"/>
                </a:solidFill>
              </a:rPr>
              <a:t>*UPTPDATE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" y="-49207"/>
            <a:ext cx="10045521" cy="68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Clinical manifestations of CAH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clinical manifestations </a:t>
            </a:r>
            <a:r>
              <a:rPr lang="en-US" dirty="0"/>
              <a:t>of the </a:t>
            </a:r>
            <a:r>
              <a:rPr lang="en-US" dirty="0" smtClean="0"/>
              <a:t>different </a:t>
            </a:r>
            <a:r>
              <a:rPr lang="en-US" dirty="0"/>
              <a:t>disorders are due to diminished production of cortisol and, depending upon the site of block, decreased or increased production of mineralocorticoids and/or androgens.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0" y="21592"/>
            <a:ext cx="8925060" cy="68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76"/>
            <a:ext cx="10515600" cy="567468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Figure 15-4 </a:t>
            </a:r>
            <a:r>
              <a:rPr lang="en-US" dirty="0"/>
              <a:t>Adrenal steroidogenesis. After the steroidogenic acute regulatory (</a:t>
            </a:r>
            <a:r>
              <a:rPr lang="en-US" dirty="0" err="1"/>
              <a:t>StAR</a:t>
            </a:r>
            <a:r>
              <a:rPr lang="en-US" dirty="0"/>
              <a:t>) protein-mediated uptake of cholesterol into mitochondria within adrenocortical </a:t>
            </a:r>
            <a:r>
              <a:rPr lang="en-US" dirty="0" smtClean="0"/>
              <a:t>cells, aldosterone</a:t>
            </a:r>
            <a:r>
              <a:rPr lang="en-US" dirty="0"/>
              <a:t>, cortisol, and adrenal androgens are synthesized through the coordinated action of a series of steroidogenic enzymes in a zone-specific fashion. The </a:t>
            </a:r>
            <a:r>
              <a:rPr lang="en-US" dirty="0" smtClean="0"/>
              <a:t>mitochondrial cytochrome </a:t>
            </a:r>
            <a:r>
              <a:rPr lang="en-US" dirty="0"/>
              <a:t>P450 (CYP) type I enzymes (CYP11A1, CYP11B1, CYP11B2) requiring electron transfer via </a:t>
            </a:r>
            <a:r>
              <a:rPr lang="en-US" dirty="0" err="1"/>
              <a:t>adrenodoxin</a:t>
            </a:r>
            <a:r>
              <a:rPr lang="en-US" dirty="0"/>
              <a:t> reductase (ADR) and </a:t>
            </a:r>
            <a:r>
              <a:rPr lang="en-US" dirty="0" err="1"/>
              <a:t>adrenodoxin</a:t>
            </a:r>
            <a:r>
              <a:rPr lang="en-US" dirty="0"/>
              <a:t> (</a:t>
            </a:r>
            <a:r>
              <a:rPr lang="en-US" dirty="0" err="1"/>
              <a:t>Adx</a:t>
            </a:r>
            <a:r>
              <a:rPr lang="en-US" dirty="0"/>
              <a:t>) are marked with a </a:t>
            </a:r>
            <a:r>
              <a:rPr lang="en-US" dirty="0" smtClean="0"/>
              <a:t>box labeled </a:t>
            </a:r>
            <a:r>
              <a:rPr lang="en-US" dirty="0"/>
              <a:t>ADR/</a:t>
            </a:r>
            <a:r>
              <a:rPr lang="en-US" dirty="0" err="1"/>
              <a:t>Adx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microsomal CYP type II enzymes (CYP17A1, CYP21A2) receive electrons from P450 oxidoreductase (circle labeled POR). </a:t>
            </a:r>
            <a:r>
              <a:rPr lang="en-US" dirty="0">
                <a:solidFill>
                  <a:srgbClr val="FF0000"/>
                </a:solidFill>
              </a:rPr>
              <a:t>The 17,20-lyase reaction </a:t>
            </a:r>
            <a:r>
              <a:rPr lang="en-US" dirty="0" smtClean="0">
                <a:solidFill>
                  <a:srgbClr val="FF0000"/>
                </a:solidFill>
              </a:rPr>
              <a:t>catalyzed by </a:t>
            </a:r>
            <a:r>
              <a:rPr lang="en-US" dirty="0">
                <a:solidFill>
                  <a:srgbClr val="FF0000"/>
                </a:solidFill>
              </a:rPr>
              <a:t>CYP17A1 requires, in addition to POR, cytochrome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5, indicated by a circle labeled b5</a:t>
            </a:r>
            <a:r>
              <a:rPr lang="en-US" dirty="0"/>
              <a:t>. Urinary steroid hormone metabolites are given in italics below the plasma hormones.</a:t>
            </a:r>
          </a:p>
          <a:p>
            <a:r>
              <a:rPr lang="en-US" dirty="0"/>
              <a:t>The asterisk (*) indicates 11-hydroxylation of 17-OH-progesterone to 21-deoxycortisol in cases of 21-hydroxylase deficiency. The adrenal conversion of androstenedione to</a:t>
            </a:r>
          </a:p>
          <a:p>
            <a:r>
              <a:rPr lang="en-US" dirty="0"/>
              <a:t>testosterone is catalyzed by the </a:t>
            </a:r>
            <a:r>
              <a:rPr lang="en-US" dirty="0" err="1"/>
              <a:t>aldo</a:t>
            </a:r>
            <a:r>
              <a:rPr lang="en-US" dirty="0"/>
              <a:t>-keto reductase AKR1C3 (HSD17B5). CYP11A1, P450 side-chain cleavage enzyme; CYP11B1, 11</a:t>
            </a:r>
            <a:r>
              <a:rPr lang="el-GR" dirty="0"/>
              <a:t>β-</a:t>
            </a:r>
            <a:r>
              <a:rPr lang="en-US" dirty="0"/>
              <a:t>hydroxylase; CYP11B2, aldosterone synthase;</a:t>
            </a:r>
          </a:p>
          <a:p>
            <a:r>
              <a:rPr lang="en-US" dirty="0"/>
              <a:t>CYP17A1, 17</a:t>
            </a:r>
            <a:r>
              <a:rPr lang="el-GR" dirty="0"/>
              <a:t>α-</a:t>
            </a:r>
            <a:r>
              <a:rPr lang="en-US" dirty="0"/>
              <a:t>hydroxylase; CYP21A2, 21-hydroxylase; DHEA, </a:t>
            </a:r>
            <a:r>
              <a:rPr lang="en-US" dirty="0" err="1"/>
              <a:t>dehydroepiandrosterone</a:t>
            </a:r>
            <a:r>
              <a:rPr lang="en-US" dirty="0"/>
              <a:t>; DHEA-S, </a:t>
            </a:r>
            <a:r>
              <a:rPr lang="en-US" dirty="0" err="1"/>
              <a:t>dehydroepiandrosterone</a:t>
            </a:r>
            <a:r>
              <a:rPr lang="en-US" dirty="0"/>
              <a:t> sulfate; H6PDH, hexose-6-phosphate dehydrogenase;</a:t>
            </a:r>
          </a:p>
          <a:p>
            <a:r>
              <a:rPr lang="en-US" dirty="0"/>
              <a:t>HSD11B1, 11</a:t>
            </a:r>
            <a:r>
              <a:rPr lang="el-GR" dirty="0"/>
              <a:t>β-</a:t>
            </a:r>
            <a:r>
              <a:rPr lang="en-US" dirty="0" err="1"/>
              <a:t>hydroxysteroid</a:t>
            </a:r>
            <a:r>
              <a:rPr lang="en-US" dirty="0"/>
              <a:t> dehydrogenase 1; HSD11B2, 11</a:t>
            </a:r>
            <a:r>
              <a:rPr lang="el-GR" dirty="0"/>
              <a:t>β-</a:t>
            </a:r>
            <a:r>
              <a:rPr lang="en-US" dirty="0" err="1"/>
              <a:t>hydroxysteroid</a:t>
            </a:r>
            <a:r>
              <a:rPr lang="en-US" dirty="0"/>
              <a:t> dehydrogenase 2; HSD17B, 17</a:t>
            </a:r>
            <a:r>
              <a:rPr lang="el-GR" dirty="0"/>
              <a:t>β-</a:t>
            </a:r>
            <a:r>
              <a:rPr lang="en-US" dirty="0" err="1"/>
              <a:t>hydroxysteroid</a:t>
            </a:r>
            <a:r>
              <a:rPr lang="en-US" dirty="0"/>
              <a:t> dehydrogenase; HSD3B2, 3</a:t>
            </a:r>
            <a:r>
              <a:rPr lang="el-GR" dirty="0"/>
              <a:t>β-</a:t>
            </a:r>
            <a:r>
              <a:rPr lang="en-US" dirty="0" err="1"/>
              <a:t>hydroxysteroid</a:t>
            </a:r>
            <a:endParaRPr lang="en-US" dirty="0"/>
          </a:p>
          <a:p>
            <a:r>
              <a:rPr lang="en-US" dirty="0"/>
              <a:t>dehydrogenase type 2; 17-OH-progesterone, 17</a:t>
            </a:r>
            <a:r>
              <a:rPr lang="el-GR" dirty="0"/>
              <a:t>α-</a:t>
            </a:r>
            <a:r>
              <a:rPr lang="en-US" dirty="0" err="1"/>
              <a:t>hydroxyprogesterone</a:t>
            </a:r>
            <a:r>
              <a:rPr lang="en-US" dirty="0"/>
              <a:t>; PAPSS2, 3′-phosphoadenosine, 5′-phosphosulfate synthase 2; SULT2A1, sulfotransferase 2A1;</a:t>
            </a:r>
          </a:p>
          <a:p>
            <a:r>
              <a:rPr lang="en-US" dirty="0"/>
              <a:t>THA, tetrahydro-11-dehydrocorticosterone; THB, </a:t>
            </a:r>
            <a:r>
              <a:rPr lang="en-US" dirty="0" err="1"/>
              <a:t>tetrahydro</a:t>
            </a:r>
            <a:r>
              <a:rPr lang="en-US" dirty="0"/>
              <a:t>-corticosterone; THALDO, </a:t>
            </a:r>
            <a:r>
              <a:rPr lang="en-US" dirty="0" err="1"/>
              <a:t>tetrahydro</a:t>
            </a:r>
            <a:r>
              <a:rPr lang="en-US" dirty="0"/>
              <a:t>-aldosterone; THDOC, tetrahydro-11-deoxycorticosterone; THF, </a:t>
            </a:r>
            <a:r>
              <a:rPr lang="en-US" dirty="0" err="1"/>
              <a:t>tetrahydro</a:t>
            </a:r>
            <a:r>
              <a:rPr lang="en-US" dirty="0"/>
              <a:t>-cortisol;</a:t>
            </a:r>
          </a:p>
          <a:p>
            <a:r>
              <a:rPr lang="en-US" dirty="0"/>
              <a:t>THS, tetrahydro-11-deoxycortisol.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 binds with high </a:t>
            </a:r>
            <a:r>
              <a:rPr lang="en-US" dirty="0" smtClean="0"/>
              <a:t>affinity </a:t>
            </a:r>
            <a:r>
              <a:rPr lang="en-US" dirty="0"/>
              <a:t>to the mineralocorticoid receptor and </a:t>
            </a:r>
            <a:r>
              <a:rPr lang="en-US" dirty="0" smtClean="0"/>
              <a:t>is not </a:t>
            </a:r>
            <a:r>
              <a:rPr lang="en-US" dirty="0"/>
              <a:t>a substrate for 11-beta-hydroxysteroid dehydrogenase type 2.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DOC </a:t>
            </a:r>
            <a:r>
              <a:rPr lang="en-US" dirty="0"/>
              <a:t>excess causes volume expansion, hypertension, and </a:t>
            </a:r>
            <a:r>
              <a:rPr lang="en-US" dirty="0" err="1"/>
              <a:t>kaluresis</a:t>
            </a:r>
            <a:r>
              <a:rPr lang="en-US" dirty="0"/>
              <a:t> despite suppressed renin and aldosterone production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err="1" smtClean="0">
                <a:solidFill>
                  <a:srgbClr val="00B0F0"/>
                </a:solidFill>
              </a:rPr>
              <a:t>uptodate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Corticosterone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i="1" dirty="0">
                <a:solidFill>
                  <a:srgbClr val="C00000"/>
                </a:solidFill>
              </a:rPr>
              <a:t>weaker glucocorticoid </a:t>
            </a:r>
            <a:r>
              <a:rPr lang="en-US" dirty="0" smtClean="0"/>
              <a:t>activity than </a:t>
            </a:r>
            <a:r>
              <a:rPr lang="en-US" dirty="0"/>
              <a:t>cortisol, but corticosterone excess generally </a:t>
            </a:r>
            <a:r>
              <a:rPr lang="en-US" b="1" i="1" dirty="0" smtClean="0">
                <a:solidFill>
                  <a:srgbClr val="C00000"/>
                </a:solidFill>
              </a:rPr>
              <a:t>prevents adrenal crises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>
                <a:solidFill>
                  <a:srgbClr val="00B0F0"/>
                </a:solidFill>
              </a:rPr>
              <a:t>W539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↑↑ </a:t>
            </a:r>
            <a:r>
              <a:rPr lang="en-US" dirty="0" smtClean="0"/>
              <a:t>corticosterone </a:t>
            </a:r>
            <a:r>
              <a:rPr lang="en-US" dirty="0"/>
              <a:t>and </a:t>
            </a:r>
            <a:r>
              <a:rPr lang="en-US" dirty="0" smtClean="0"/>
              <a:t>DOC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/>
              <a:t>severe hypokalemic </a:t>
            </a:r>
            <a:r>
              <a:rPr lang="en-US" dirty="0" smtClean="0"/>
              <a:t>hypertension</a:t>
            </a:r>
          </a:p>
          <a:p>
            <a:r>
              <a:rPr lang="en-US" dirty="0" smtClean="0"/>
              <a:t>Loss of 17,20-lyase activity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/>
              <a:t>46,XY </a:t>
            </a:r>
            <a:r>
              <a:rPr lang="en-US" dirty="0" smtClean="0"/>
              <a:t>DSD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</a:p>
          <a:p>
            <a:pPr lvl="1"/>
            <a:r>
              <a:rPr lang="en-US" dirty="0" err="1" smtClean="0"/>
              <a:t>undervirilization</a:t>
            </a:r>
            <a:r>
              <a:rPr lang="en-US" dirty="0" smtClean="0"/>
              <a:t> </a:t>
            </a:r>
            <a:r>
              <a:rPr lang="en-US" dirty="0"/>
              <a:t>in male newborns </a:t>
            </a:r>
          </a:p>
          <a:p>
            <a:pPr lvl="1"/>
            <a:r>
              <a:rPr lang="en-US" dirty="0"/>
              <a:t>primary amenorrhea in </a:t>
            </a:r>
            <a:r>
              <a:rPr lang="en-US" dirty="0" smtClean="0"/>
              <a:t>46,XX</a:t>
            </a:r>
          </a:p>
          <a:p>
            <a:r>
              <a:rPr lang="en-US" dirty="0"/>
              <a:t>There is lack of pubertal development due to </a:t>
            </a:r>
            <a:r>
              <a:rPr lang="en-US" dirty="0" err="1"/>
              <a:t>hypergonadotropic</a:t>
            </a:r>
            <a:r>
              <a:rPr lang="en-US" dirty="0"/>
              <a:t> hypogonadism in both sexes.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CYP17A1 </a:t>
            </a:r>
            <a:r>
              <a:rPr lang="en-US" dirty="0"/>
              <a:t>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CYP17A1 </a:t>
            </a:r>
            <a:r>
              <a:rPr lang="en-US" dirty="0"/>
              <a:t>gene consists of </a:t>
            </a:r>
            <a:r>
              <a:rPr lang="en-US" dirty="0">
                <a:solidFill>
                  <a:srgbClr val="C00000"/>
                </a:solidFill>
              </a:rPr>
              <a:t>eight exons </a:t>
            </a:r>
            <a:r>
              <a:rPr lang="en-US" dirty="0"/>
              <a:t>and is located on chromosome </a:t>
            </a:r>
            <a:r>
              <a:rPr lang="en-US" dirty="0">
                <a:solidFill>
                  <a:srgbClr val="C00000"/>
                </a:solidFill>
              </a:rPr>
              <a:t>10q24.3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w539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Mutations underlying isolated 17,20-lyase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Mutations </a:t>
            </a:r>
            <a:r>
              <a:rPr lang="en-US" dirty="0" smtClean="0"/>
              <a:t>underlying isolated </a:t>
            </a:r>
            <a:r>
              <a:rPr lang="en-US" dirty="0"/>
              <a:t>17,20-lyase deficiency are located within the </a:t>
            </a:r>
            <a:r>
              <a:rPr lang="en-US" dirty="0" smtClean="0"/>
              <a:t>area of </a:t>
            </a:r>
            <a:r>
              <a:rPr lang="en-US" dirty="0"/>
              <a:t>the CYP17A1 molecule that is thought to interact </a:t>
            </a:r>
            <a:r>
              <a:rPr lang="en-US" dirty="0" smtClean="0"/>
              <a:t>with the </a:t>
            </a:r>
            <a:r>
              <a:rPr lang="en-US" b="1" i="1" dirty="0"/>
              <a:t>cofactor cytochrome b5</a:t>
            </a:r>
            <a:r>
              <a:rPr lang="en-US" dirty="0"/>
              <a:t>, thereby disrupting the </a:t>
            </a:r>
            <a:r>
              <a:rPr lang="en-US" dirty="0" smtClean="0"/>
              <a:t>electron transfer </a:t>
            </a:r>
            <a:r>
              <a:rPr lang="en-US" dirty="0"/>
              <a:t>from POR to CYP17A1, specifically for the </a:t>
            </a:r>
            <a:r>
              <a:rPr lang="en-US" b="1" i="1" dirty="0" smtClean="0"/>
              <a:t>conversion of </a:t>
            </a:r>
            <a:r>
              <a:rPr lang="en-US" b="1" i="1" dirty="0"/>
              <a:t>17-hydroxypregnenolone to </a:t>
            </a:r>
            <a:r>
              <a:rPr lang="en-US" b="1" i="1" dirty="0" smtClean="0"/>
              <a:t>DHEA.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00B0F0"/>
                </a:solidFill>
              </a:rPr>
              <a:t>W541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diagnosis of </a:t>
            </a:r>
            <a:r>
              <a:rPr lang="el-GR" b="1" dirty="0">
                <a:solidFill>
                  <a:srgbClr val="C00000"/>
                </a:solidFill>
              </a:rPr>
              <a:t>17α-</a:t>
            </a:r>
            <a:r>
              <a:rPr lang="en-US" b="1" dirty="0">
                <a:solidFill>
                  <a:srgbClr val="C00000"/>
                </a:solidFill>
              </a:rPr>
              <a:t>Hydroxylase </a:t>
            </a:r>
            <a:r>
              <a:rPr lang="en-US" b="1" dirty="0" smtClean="0">
                <a:solidFill>
                  <a:srgbClr val="C00000"/>
                </a:solidFill>
              </a:rPr>
              <a:t>Deficiency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At the </a:t>
            </a:r>
            <a:r>
              <a:rPr lang="en-US" sz="3500" dirty="0"/>
              <a:t>time of puberty (</a:t>
            </a:r>
            <a:r>
              <a:rPr lang="en-US" sz="3500" dirty="0" smtClean="0"/>
              <a:t>usually)</a:t>
            </a:r>
            <a:endParaRPr lang="en-US" sz="3500" dirty="0"/>
          </a:p>
          <a:p>
            <a:r>
              <a:rPr lang="en-US" sz="3500" dirty="0" smtClean="0"/>
              <a:t>present with </a:t>
            </a:r>
          </a:p>
          <a:p>
            <a:pPr lvl="1"/>
            <a:r>
              <a:rPr lang="en-US" sz="3300" dirty="0" smtClean="0"/>
              <a:t>hypertension(Excess DOC </a:t>
            </a:r>
            <a:r>
              <a:rPr lang="en-US" sz="3300" dirty="0"/>
              <a:t>secretion </a:t>
            </a:r>
            <a:r>
              <a:rPr lang="en-US" sz="3300" dirty="0" smtClean="0"/>
              <a:t>)</a:t>
            </a:r>
          </a:p>
          <a:p>
            <a:pPr lvl="1"/>
            <a:r>
              <a:rPr lang="en-US" sz="3300" dirty="0" smtClean="0"/>
              <a:t> hypokalemic alkalosis</a:t>
            </a:r>
            <a:endParaRPr lang="en-US" sz="3300" dirty="0"/>
          </a:p>
          <a:p>
            <a:pPr lvl="1"/>
            <a:r>
              <a:rPr lang="en-US" sz="3300" dirty="0"/>
              <a:t>suppression of the renin-angiotensin system</a:t>
            </a:r>
          </a:p>
          <a:p>
            <a:pPr lvl="1"/>
            <a:r>
              <a:rPr lang="en-US" sz="3300" dirty="0" err="1" smtClean="0"/>
              <a:t>hypergonadotropic</a:t>
            </a:r>
            <a:r>
              <a:rPr lang="en-US" sz="3300" dirty="0" smtClean="0"/>
              <a:t> hypogonadism</a:t>
            </a:r>
            <a:endParaRPr lang="en-US" sz="3300" dirty="0"/>
          </a:p>
          <a:p>
            <a:pPr lvl="2"/>
            <a:r>
              <a:rPr lang="en-US" sz="3000" dirty="0" smtClean="0"/>
              <a:t>((lack </a:t>
            </a:r>
            <a:r>
              <a:rPr lang="en-US" sz="3000" dirty="0"/>
              <a:t>of CYP17A1 expression within the </a:t>
            </a:r>
            <a:r>
              <a:rPr lang="en-US" sz="3000" dirty="0" smtClean="0"/>
              <a:t>gonad and </a:t>
            </a:r>
            <a:r>
              <a:rPr lang="en-US" sz="3000" dirty="0"/>
              <a:t>impaired gonadal </a:t>
            </a:r>
            <a:r>
              <a:rPr lang="en-US" sz="3000" dirty="0" smtClean="0"/>
              <a:t>steroidogenesis. </a:t>
            </a:r>
          </a:p>
          <a:p>
            <a:pPr marL="914400" lvl="2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    ↑</a:t>
            </a:r>
            <a:r>
              <a:rPr lang="en-US" sz="3000" dirty="0" smtClean="0"/>
              <a:t>LH and FSH ))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W=541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patients (XX</a:t>
            </a:r>
            <a:r>
              <a:rPr lang="en-US" dirty="0" smtClean="0"/>
              <a:t>) with </a:t>
            </a:r>
            <a:br>
              <a:rPr lang="en-US" dirty="0" smtClean="0"/>
            </a:br>
            <a:r>
              <a:rPr lang="el-GR" b="1" dirty="0" smtClean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primary amenorrhea </a:t>
            </a:r>
            <a:r>
              <a:rPr lang="en-US" dirty="0"/>
              <a:t>with absent sexual </a:t>
            </a:r>
            <a:r>
              <a:rPr lang="en-US" dirty="0" smtClean="0"/>
              <a:t>characteristics</a:t>
            </a:r>
          </a:p>
          <a:p>
            <a:r>
              <a:rPr lang="en-US" dirty="0"/>
              <a:t>normal female </a:t>
            </a:r>
            <a:r>
              <a:rPr lang="en-US" dirty="0" smtClean="0"/>
              <a:t>internal and </a:t>
            </a:r>
            <a:r>
              <a:rPr lang="en-US" dirty="0"/>
              <a:t>external genital </a:t>
            </a:r>
            <a:r>
              <a:rPr lang="en-US" dirty="0" smtClean="0"/>
              <a:t>tracts</a:t>
            </a:r>
          </a:p>
          <a:p>
            <a:r>
              <a:rPr lang="en-US" dirty="0" smtClean="0"/>
              <a:t>but </a:t>
            </a:r>
            <a:r>
              <a:rPr lang="en-US" dirty="0"/>
              <a:t>the ovaries cannot </a:t>
            </a:r>
            <a:r>
              <a:rPr lang="en-US" dirty="0" smtClean="0"/>
              <a:t>secrete estrogens </a:t>
            </a:r>
            <a:r>
              <a:rPr lang="en-US" dirty="0"/>
              <a:t>at puberty, resulting in </a:t>
            </a:r>
            <a:r>
              <a:rPr lang="en-US" dirty="0">
                <a:solidFill>
                  <a:srgbClr val="C00000"/>
                </a:solidFill>
              </a:rPr>
              <a:t>absent breast </a:t>
            </a:r>
            <a:r>
              <a:rPr lang="en-US" dirty="0" smtClean="0"/>
              <a:t>development and </a:t>
            </a:r>
            <a:r>
              <a:rPr lang="en-US" dirty="0"/>
              <a:t>hypogonadism with elevated plasma </a:t>
            </a:r>
            <a:r>
              <a:rPr lang="en-US" dirty="0">
                <a:solidFill>
                  <a:srgbClr val="C00000"/>
                </a:solidFill>
              </a:rPr>
              <a:t>FSH and </a:t>
            </a:r>
            <a:r>
              <a:rPr lang="en-US" dirty="0" smtClean="0">
                <a:solidFill>
                  <a:srgbClr val="C00000"/>
                </a:solidFill>
              </a:rPr>
              <a:t>LH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levels.</a:t>
            </a:r>
          </a:p>
          <a:p>
            <a:r>
              <a:rPr lang="en-US" dirty="0"/>
              <a:t>The lack of adrenal and ovarian androgens can </a:t>
            </a:r>
            <a:r>
              <a:rPr lang="en-US" dirty="0" smtClean="0"/>
              <a:t>result in </a:t>
            </a:r>
            <a:r>
              <a:rPr lang="en-US" dirty="0"/>
              <a:t>little or no growth of </a:t>
            </a:r>
            <a:r>
              <a:rPr lang="en-US" dirty="0">
                <a:solidFill>
                  <a:srgbClr val="C00000"/>
                </a:solidFill>
              </a:rPr>
              <a:t>pubic and axillary hair</a:t>
            </a:r>
            <a:r>
              <a:rPr lang="en-US" dirty="0" smtClean="0"/>
              <a:t>.</a:t>
            </a:r>
          </a:p>
          <a:p>
            <a:r>
              <a:rPr lang="en-US" dirty="0"/>
              <a:t>the ovaries have a high proportion </a:t>
            </a:r>
            <a:r>
              <a:rPr lang="en-US" dirty="0" smtClean="0"/>
              <a:t>of </a:t>
            </a:r>
            <a:r>
              <a:rPr lang="en-US" dirty="0" err="1">
                <a:solidFill>
                  <a:srgbClr val="C00000"/>
                </a:solidFill>
              </a:rPr>
              <a:t>atretic</a:t>
            </a:r>
            <a:r>
              <a:rPr lang="en-US" dirty="0">
                <a:solidFill>
                  <a:srgbClr val="C00000"/>
                </a:solidFill>
              </a:rPr>
              <a:t> follicles</a:t>
            </a:r>
            <a:r>
              <a:rPr lang="en-US" dirty="0"/>
              <a:t>, and some ovaries contain an </a:t>
            </a:r>
            <a:r>
              <a:rPr lang="en-US" dirty="0" smtClean="0"/>
              <a:t>increased number </a:t>
            </a:r>
            <a:r>
              <a:rPr lang="en-US" dirty="0"/>
              <a:t>of enlarged follicular </a:t>
            </a:r>
            <a:r>
              <a:rPr lang="en-US" dirty="0" smtClean="0"/>
              <a:t>cysts.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700" dirty="0" smtClean="0">
                <a:solidFill>
                  <a:srgbClr val="00B0F0"/>
                </a:solidFill>
              </a:rPr>
              <a:t>W541&amp; 926</a:t>
            </a:r>
            <a:endParaRPr lang="en-US" sz="17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ale </a:t>
            </a:r>
            <a:r>
              <a:rPr lang="en-US" dirty="0"/>
              <a:t>patients (</a:t>
            </a:r>
            <a:r>
              <a:rPr lang="en-US" dirty="0" smtClean="0"/>
              <a:t>XY) </a:t>
            </a:r>
            <a:r>
              <a:rPr lang="en-US" dirty="0"/>
              <a:t>with </a:t>
            </a:r>
            <a:r>
              <a:rPr lang="en-US" dirty="0" smtClean="0"/>
              <a:t>complete </a:t>
            </a:r>
            <a:r>
              <a:rPr lang="en-US" dirty="0"/>
              <a:t>combined</a:t>
            </a:r>
            <a:br>
              <a:rPr lang="en-US" dirty="0"/>
            </a:br>
            <a:r>
              <a:rPr lang="el-GR" dirty="0"/>
              <a:t>17α-</a:t>
            </a:r>
            <a:r>
              <a:rPr lang="en-US" dirty="0"/>
              <a:t>hydroxylase/17,20-lyase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Female </a:t>
            </a:r>
            <a:r>
              <a:rPr lang="en-US" dirty="0"/>
              <a:t>external genitalia but absent uterus and fallopian </a:t>
            </a:r>
            <a:r>
              <a:rPr lang="en-US" dirty="0" smtClean="0"/>
              <a:t>tubes</a:t>
            </a:r>
          </a:p>
          <a:p>
            <a:r>
              <a:rPr lang="en-US" dirty="0" smtClean="0"/>
              <a:t>Intra-abdominal testes, </a:t>
            </a:r>
            <a:r>
              <a:rPr lang="en-US" dirty="0"/>
              <a:t>in the inguinal </a:t>
            </a:r>
            <a:r>
              <a:rPr lang="en-US" dirty="0" smtClean="0"/>
              <a:t>canal(common ), </a:t>
            </a:r>
            <a:r>
              <a:rPr lang="en-US" dirty="0"/>
              <a:t>or in the </a:t>
            </a:r>
            <a:r>
              <a:rPr lang="en-US" dirty="0" err="1"/>
              <a:t>labioscrotal</a:t>
            </a:r>
            <a:r>
              <a:rPr lang="en-US" dirty="0"/>
              <a:t> folds </a:t>
            </a:r>
            <a:r>
              <a:rPr lang="en-US" dirty="0" smtClean="0"/>
              <a:t>  (</a:t>
            </a:r>
            <a:r>
              <a:rPr lang="en-US" dirty="0"/>
              <a:t>should be </a:t>
            </a:r>
            <a:r>
              <a:rPr lang="en-US" dirty="0" smtClean="0"/>
              <a:t>removed)</a:t>
            </a:r>
          </a:p>
          <a:p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reared as </a:t>
            </a:r>
            <a:r>
              <a:rPr lang="en-US" dirty="0" smtClean="0"/>
              <a:t>females</a:t>
            </a:r>
          </a:p>
          <a:p>
            <a:r>
              <a:rPr lang="en-US" dirty="0" smtClean="0"/>
              <a:t>Blind </a:t>
            </a:r>
            <a:r>
              <a:rPr lang="en-US" dirty="0"/>
              <a:t>vaginal </a:t>
            </a:r>
            <a:r>
              <a:rPr lang="en-US" dirty="0" smtClean="0"/>
              <a:t>pouch</a:t>
            </a:r>
          </a:p>
          <a:p>
            <a:r>
              <a:rPr lang="en-US" dirty="0" err="1" smtClean="0"/>
              <a:t>Wolffian</a:t>
            </a:r>
            <a:r>
              <a:rPr lang="en-US" dirty="0" smtClean="0"/>
              <a:t> </a:t>
            </a:r>
            <a:r>
              <a:rPr lang="en-US" dirty="0"/>
              <a:t>derivatives are </a:t>
            </a:r>
            <a:r>
              <a:rPr lang="en-US" dirty="0" err="1"/>
              <a:t>hypoplastic</a:t>
            </a:r>
            <a:r>
              <a:rPr lang="en-US" dirty="0"/>
              <a:t>.</a:t>
            </a:r>
          </a:p>
          <a:p>
            <a:r>
              <a:rPr lang="en-US" dirty="0"/>
              <a:t>Bone age is frequently delayed, and prolonged </a:t>
            </a:r>
            <a:r>
              <a:rPr lang="en-US" dirty="0" smtClean="0"/>
              <a:t>linear growth </a:t>
            </a:r>
            <a:r>
              <a:rPr lang="en-US" dirty="0"/>
              <a:t>can lead to tall </a:t>
            </a:r>
            <a:r>
              <a:rPr lang="en-US" dirty="0" smtClean="0"/>
              <a:t>stature</a:t>
            </a:r>
          </a:p>
          <a:p>
            <a:r>
              <a:rPr lang="en-US" dirty="0" smtClean="0"/>
              <a:t>Pubic </a:t>
            </a:r>
            <a:r>
              <a:rPr lang="en-US" dirty="0"/>
              <a:t>and axillary hair </a:t>
            </a:r>
            <a:r>
              <a:rPr lang="en-US" dirty="0" smtClean="0"/>
              <a:t>is absent </a:t>
            </a:r>
            <a:r>
              <a:rPr lang="en-US" dirty="0"/>
              <a:t>or </a:t>
            </a:r>
            <a:r>
              <a:rPr lang="en-US" dirty="0" smtClean="0"/>
              <a:t>sparse</a:t>
            </a:r>
          </a:p>
          <a:p>
            <a:r>
              <a:rPr lang="en-US" dirty="0" err="1" smtClean="0"/>
              <a:t>Hypergonadotropic</a:t>
            </a:r>
            <a:r>
              <a:rPr lang="en-US" dirty="0" smtClean="0"/>
              <a:t> hypogonadism (failure </a:t>
            </a:r>
            <a:r>
              <a:rPr lang="en-US" dirty="0"/>
              <a:t>to </a:t>
            </a:r>
            <a:r>
              <a:rPr lang="en-US" dirty="0" smtClean="0"/>
              <a:t>develop </a:t>
            </a:r>
            <a:r>
              <a:rPr lang="en-US" dirty="0"/>
              <a:t>secondary </a:t>
            </a:r>
            <a:r>
              <a:rPr lang="en-US" dirty="0" smtClean="0"/>
              <a:t>sexual) characteristics </a:t>
            </a:r>
            <a:r>
              <a:rPr lang="en-US" dirty="0"/>
              <a:t>at puberty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1900" dirty="0" smtClean="0">
                <a:solidFill>
                  <a:srgbClr val="00B0F0"/>
                </a:solidFill>
              </a:rPr>
              <a:t>W541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lipoid adrenal hyperplasia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b="1" i="1" dirty="0" err="1"/>
              <a:t>StAR</a:t>
            </a:r>
            <a:r>
              <a:rPr lang="en-US" b="1" i="1" dirty="0"/>
              <a:t> deficiency </a:t>
            </a:r>
            <a:r>
              <a:rPr lang="en-US" dirty="0"/>
              <a:t>affecting </a:t>
            </a:r>
            <a:r>
              <a:rPr lang="en-US" dirty="0" smtClean="0"/>
              <a:t>mitochondrial cholesterol </a:t>
            </a:r>
            <a:r>
              <a:rPr lang="en-US" dirty="0"/>
              <a:t>uptake, is a </a:t>
            </a:r>
            <a:r>
              <a:rPr lang="en-US" dirty="0" err="1"/>
              <a:t>subform</a:t>
            </a:r>
            <a:r>
              <a:rPr lang="en-US" dirty="0"/>
              <a:t> of this disease </a:t>
            </a:r>
            <a:r>
              <a:rPr lang="en-US" dirty="0" smtClean="0"/>
              <a:t>complex with </a:t>
            </a:r>
            <a:r>
              <a:rPr lang="en-US" dirty="0"/>
              <a:t>the unique feature of </a:t>
            </a:r>
            <a:r>
              <a:rPr lang="en-US" dirty="0">
                <a:solidFill>
                  <a:srgbClr val="C00000"/>
                </a:solidFill>
              </a:rPr>
              <a:t>lipid accumulation</a:t>
            </a:r>
            <a:r>
              <a:rPr lang="en-US" dirty="0"/>
              <a:t> leading </a:t>
            </a:r>
            <a:r>
              <a:rPr lang="en-US" dirty="0" smtClean="0"/>
              <a:t>to cell </a:t>
            </a:r>
            <a:r>
              <a:rPr lang="en-US" dirty="0"/>
              <a:t>destruction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W533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8" y="94668"/>
            <a:ext cx="10722734" cy="1325563"/>
          </a:xfrm>
        </p:spPr>
        <p:txBody>
          <a:bodyPr>
            <a:normAutofit/>
          </a:bodyPr>
          <a:lstStyle/>
          <a:p>
            <a:r>
              <a:rPr lang="en-US" dirty="0"/>
              <a:t>Partial forms of combined </a:t>
            </a:r>
            <a:r>
              <a:rPr lang="en-US" dirty="0" smtClean="0"/>
              <a:t>17α-hydroxylase/17,20-lyase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545465"/>
            <a:ext cx="11204620" cy="46314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condition most </a:t>
            </a:r>
            <a:r>
              <a:rPr lang="en-US" dirty="0" smtClean="0"/>
              <a:t>frequently manifests </a:t>
            </a:r>
            <a:r>
              <a:rPr lang="en-US" dirty="0"/>
              <a:t>in a 46,XY infant with </a:t>
            </a:r>
            <a:endParaRPr lang="en-US" dirty="0" smtClean="0"/>
          </a:p>
          <a:p>
            <a:r>
              <a:rPr lang="en-US" dirty="0" smtClean="0"/>
              <a:t>Ambiguous genitalia or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evere </a:t>
            </a:r>
            <a:r>
              <a:rPr lang="en-US" dirty="0"/>
              <a:t>hypospadias </a:t>
            </a:r>
            <a:endParaRPr lang="en-US" dirty="0" smtClean="0"/>
          </a:p>
          <a:p>
            <a:r>
              <a:rPr lang="en-US" dirty="0" smtClean="0"/>
              <a:t>HTN </a:t>
            </a:r>
            <a:r>
              <a:rPr lang="en-US" dirty="0"/>
              <a:t>may or may not be present in partial </a:t>
            </a:r>
            <a:r>
              <a:rPr lang="en-US" dirty="0" smtClean="0"/>
              <a:t>forms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ldosterone </a:t>
            </a:r>
            <a:r>
              <a:rPr lang="en-US" dirty="0"/>
              <a:t>secretion may be normal or even </a:t>
            </a:r>
            <a:r>
              <a:rPr lang="en-US" dirty="0" smtClean="0"/>
              <a:t>elevated</a:t>
            </a:r>
            <a:endParaRPr lang="en-US" dirty="0"/>
          </a:p>
          <a:p>
            <a:r>
              <a:rPr lang="en-US" dirty="0"/>
              <a:t>Corticosterone levels, which </a:t>
            </a:r>
            <a:r>
              <a:rPr lang="en-US" dirty="0" smtClean="0"/>
              <a:t>are </a:t>
            </a:r>
            <a:r>
              <a:rPr lang="en-US" dirty="0"/>
              <a:t>usually 50- to </a:t>
            </a:r>
            <a:r>
              <a:rPr lang="en-US" dirty="0" smtClean="0"/>
              <a:t>100-fold </a:t>
            </a:r>
            <a:r>
              <a:rPr lang="en-US" dirty="0"/>
              <a:t>higher than normal, </a:t>
            </a:r>
            <a:r>
              <a:rPr lang="en-US" dirty="0" smtClean="0"/>
              <a:t>(prevent </a:t>
            </a:r>
            <a:r>
              <a:rPr lang="en-US" dirty="0"/>
              <a:t>symptoms of cortisol </a:t>
            </a:r>
            <a:r>
              <a:rPr lang="en-US" dirty="0" smtClean="0"/>
              <a:t>deficiency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Incomplete male </a:t>
            </a:r>
            <a:r>
              <a:rPr lang="en-US" dirty="0"/>
              <a:t>secondary sexual characteristics </a:t>
            </a:r>
            <a:r>
              <a:rPr lang="en-US" dirty="0" smtClean="0"/>
              <a:t>at puberty  </a:t>
            </a:r>
            <a:endParaRPr lang="en-US" dirty="0"/>
          </a:p>
          <a:p>
            <a:r>
              <a:rPr lang="en-US" dirty="0" smtClean="0"/>
              <a:t>Gynecomastia </a:t>
            </a:r>
            <a:r>
              <a:rPr lang="en-US" dirty="0"/>
              <a:t>is </a:t>
            </a:r>
            <a:r>
              <a:rPr lang="en-US" dirty="0" smtClean="0"/>
              <a:t>often seen</a:t>
            </a:r>
          </a:p>
          <a:p>
            <a:r>
              <a:rPr lang="en-US" dirty="0" smtClean="0"/>
              <a:t>This </a:t>
            </a:r>
            <a:r>
              <a:rPr lang="en-US" dirty="0"/>
              <a:t>rare condition has been associated with a </a:t>
            </a:r>
            <a:r>
              <a:rPr lang="en-US" dirty="0" smtClean="0"/>
              <a:t>phenylalanine deletion </a:t>
            </a:r>
            <a:r>
              <a:rPr lang="en-US" dirty="0"/>
              <a:t>at codon 53 or 54 and several </a:t>
            </a:r>
            <a:r>
              <a:rPr lang="en-US" dirty="0" smtClean="0"/>
              <a:t>missense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51514"/>
            <a:ext cx="8876504" cy="6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0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17,20-lyase </a:t>
            </a:r>
            <a:r>
              <a:rPr lang="en-US" dirty="0" smtClean="0"/>
              <a:t>activity(46,XY individuals)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In </a:t>
            </a:r>
            <a:r>
              <a:rPr lang="en-US" sz="5100" dirty="0"/>
              <a:t>a </a:t>
            </a:r>
            <a:r>
              <a:rPr lang="en-US" sz="5100" dirty="0" smtClean="0"/>
              <a:t>small number </a:t>
            </a:r>
            <a:r>
              <a:rPr lang="en-US" sz="5100" dirty="0"/>
              <a:t>of </a:t>
            </a:r>
            <a:r>
              <a:rPr lang="en-US" sz="5100" dirty="0" smtClean="0"/>
              <a:t>patients</a:t>
            </a:r>
          </a:p>
          <a:p>
            <a:r>
              <a:rPr lang="en-US" sz="5100" dirty="0" smtClean="0"/>
              <a:t>Normal </a:t>
            </a:r>
            <a:r>
              <a:rPr lang="en-US" sz="5100" dirty="0"/>
              <a:t>secretion of </a:t>
            </a:r>
            <a:r>
              <a:rPr lang="en-US" sz="5100" dirty="0" smtClean="0"/>
              <a:t>glucocorticoids and mineralocorticoids</a:t>
            </a:r>
          </a:p>
          <a:p>
            <a:pPr lvl="1"/>
            <a:r>
              <a:rPr lang="en-US" sz="5100" dirty="0" smtClean="0"/>
              <a:t>No </a:t>
            </a:r>
            <a:r>
              <a:rPr lang="en-US" sz="5100" dirty="0"/>
              <a:t>hypertension and hypokalemia</a:t>
            </a:r>
            <a:endParaRPr lang="en-US" sz="5100" dirty="0" smtClean="0"/>
          </a:p>
          <a:p>
            <a:r>
              <a:rPr lang="en-US" sz="5100" dirty="0" smtClean="0"/>
              <a:t>Marked </a:t>
            </a:r>
            <a:r>
              <a:rPr lang="en-US" sz="5100" dirty="0"/>
              <a:t>reduction in </a:t>
            </a:r>
            <a:r>
              <a:rPr lang="en-US" sz="5100" dirty="0" smtClean="0"/>
              <a:t>sex steroid synthesis</a:t>
            </a:r>
          </a:p>
          <a:p>
            <a:r>
              <a:rPr lang="en-US" sz="5100" dirty="0" smtClean="0"/>
              <a:t> Affected </a:t>
            </a:r>
            <a:r>
              <a:rPr lang="en-US" sz="5100" dirty="0"/>
              <a:t>girls develop only sparse pubic hair and </a:t>
            </a:r>
            <a:r>
              <a:rPr lang="en-US" sz="5100" dirty="0" smtClean="0"/>
              <a:t>can have dysmenorrhea</a:t>
            </a:r>
          </a:p>
          <a:p>
            <a:r>
              <a:rPr lang="en-US" sz="5100" dirty="0"/>
              <a:t>Genital ambiguity (male)</a:t>
            </a:r>
          </a:p>
          <a:p>
            <a:r>
              <a:rPr lang="en-US" sz="5100" dirty="0" smtClean="0"/>
              <a:t>Gynecomastia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estrogens derive from androgens, </a:t>
            </a:r>
            <a:r>
              <a:rPr lang="en-US" dirty="0" smtClean="0"/>
              <a:t>estrogen synthesis </a:t>
            </a:r>
            <a:r>
              <a:rPr lang="en-US" dirty="0"/>
              <a:t>is secondarily impaired, but since estradiol is an extremely potent inducer of breast development, particularly when androgens are low, some breast development may be seen.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err="1" smtClean="0">
                <a:solidFill>
                  <a:srgbClr val="00B0F0"/>
                </a:solidFill>
              </a:rPr>
              <a:t>uptodate</a:t>
            </a:r>
            <a:endParaRPr lang="en-US" sz="1600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9" y="1"/>
            <a:ext cx="7868990" cy="68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8" y="51515"/>
            <a:ext cx="10697384" cy="671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10754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defect in 17α-hydroxylation in the adrenal cortex </a:t>
            </a:r>
            <a:r>
              <a:rPr lang="en-US" dirty="0" smtClean="0"/>
              <a:t>and gonads </a:t>
            </a:r>
            <a:r>
              <a:rPr lang="en-US" dirty="0"/>
              <a:t>results </a:t>
            </a:r>
            <a:r>
              <a:rPr lang="en-US" dirty="0" smtClean="0"/>
              <a:t>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404"/>
            <a:ext cx="10515600" cy="48375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Impaired </a:t>
            </a:r>
            <a:r>
              <a:rPr lang="en-US" b="1" dirty="0">
                <a:solidFill>
                  <a:srgbClr val="C00000"/>
                </a:solidFill>
              </a:rPr>
              <a:t>synthesis </a:t>
            </a:r>
            <a:r>
              <a:rPr lang="en-US" b="1" dirty="0" smtClean="0">
                <a:solidFill>
                  <a:srgbClr val="C00000"/>
                </a:solidFill>
              </a:rPr>
              <a:t>of: </a:t>
            </a:r>
          </a:p>
          <a:p>
            <a:r>
              <a:rPr lang="en-US" dirty="0" smtClean="0"/>
              <a:t>17-OHP </a:t>
            </a:r>
            <a:r>
              <a:rPr lang="en-US" dirty="0"/>
              <a:t>and</a:t>
            </a:r>
          </a:p>
          <a:p>
            <a:r>
              <a:rPr lang="en-US" dirty="0" smtClean="0"/>
              <a:t>17-hydroxypregnenolone</a:t>
            </a:r>
          </a:p>
          <a:p>
            <a:r>
              <a:rPr lang="en-US" dirty="0" smtClean="0"/>
              <a:t>Cortisol</a:t>
            </a:r>
          </a:p>
          <a:p>
            <a:r>
              <a:rPr lang="en-US" dirty="0" smtClean="0"/>
              <a:t>androgens</a:t>
            </a:r>
            <a:endParaRPr lang="en-US" dirty="0"/>
          </a:p>
          <a:p>
            <a:r>
              <a:rPr lang="en-US" dirty="0" smtClean="0"/>
              <a:t>Estrogens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Increased :</a:t>
            </a:r>
          </a:p>
          <a:p>
            <a:r>
              <a:rPr lang="en-US" dirty="0" smtClean="0"/>
              <a:t>ACTH</a:t>
            </a:r>
          </a:p>
          <a:p>
            <a:r>
              <a:rPr lang="en-US" dirty="0" smtClean="0"/>
              <a:t>17-deoxysteroids </a:t>
            </a:r>
            <a:r>
              <a:rPr lang="en-US" dirty="0"/>
              <a:t>by the adrenal cortex</a:t>
            </a:r>
            <a:r>
              <a:rPr lang="en-US" dirty="0" smtClean="0"/>
              <a:t>,</a:t>
            </a:r>
            <a:r>
              <a:rPr lang="en-US" dirty="0"/>
              <a:t> including the mineralocorticoids </a:t>
            </a:r>
            <a:endParaRPr lang="en-US" dirty="0" smtClean="0"/>
          </a:p>
          <a:p>
            <a:r>
              <a:rPr lang="en-US" dirty="0" smtClean="0"/>
              <a:t>11-deoxycorticosterone (DOC)</a:t>
            </a:r>
          </a:p>
          <a:p>
            <a:r>
              <a:rPr lang="en-US" dirty="0" smtClean="0"/>
              <a:t>Corticosterone (</a:t>
            </a:r>
            <a:r>
              <a:rPr lang="en-US" dirty="0"/>
              <a:t>weak </a:t>
            </a:r>
            <a:r>
              <a:rPr lang="en-US" dirty="0" smtClean="0"/>
              <a:t>glucocorticoid)</a:t>
            </a:r>
          </a:p>
          <a:p>
            <a:r>
              <a:rPr lang="en-US" dirty="0" smtClean="0"/>
              <a:t>18-hydroxycorticosterone</a:t>
            </a:r>
          </a:p>
          <a:p>
            <a:r>
              <a:rPr lang="en-US" b="1" dirty="0">
                <a:solidFill>
                  <a:srgbClr val="002060"/>
                </a:solidFill>
              </a:rPr>
              <a:t>Diminished </a:t>
            </a:r>
            <a:r>
              <a:rPr lang="en-US" dirty="0"/>
              <a:t>aldosterone synthesis and secretion are </a:t>
            </a:r>
            <a:r>
              <a:rPr lang="en-US" dirty="0" smtClean="0"/>
              <a:t>sometimes reported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r>
              <a:rPr lang="en-US" dirty="0"/>
              <a:t>of 17α-hydroxylase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diagnosis of 17α-hydroxylase deficiency should </a:t>
            </a:r>
            <a:r>
              <a:rPr lang="en-US" dirty="0" smtClean="0"/>
              <a:t>be suspected </a:t>
            </a:r>
            <a:r>
              <a:rPr lang="en-US" dirty="0"/>
              <a:t>in all cases of </a:t>
            </a:r>
            <a:endParaRPr lang="en-US" dirty="0" smtClean="0"/>
          </a:p>
          <a:p>
            <a:r>
              <a:rPr lang="en-US" dirty="0" smtClean="0"/>
              <a:t>46,XY DSD</a:t>
            </a:r>
            <a:r>
              <a:rPr lang="en-US" dirty="0"/>
              <a:t>, and it is strongly </a:t>
            </a:r>
            <a:r>
              <a:rPr lang="en-US" dirty="0" smtClean="0"/>
              <a:t>supported by the discovery of hyporeninemic hypertension and hypokalemic alkalosis (</a:t>
            </a:r>
            <a:r>
              <a:rPr lang="en-US" dirty="0"/>
              <a:t>detected in early </a:t>
            </a:r>
            <a:r>
              <a:rPr lang="en-US" dirty="0" smtClean="0"/>
              <a:t>adulthood) and by a lack of secondary sex characteristics at puberty.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17α-hydroxylase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↑ </a:t>
            </a:r>
            <a:r>
              <a:rPr lang="en-US" dirty="0" smtClean="0"/>
              <a:t>ACTH</a:t>
            </a:r>
            <a:endParaRPr lang="en-US" dirty="0"/>
          </a:p>
          <a:p>
            <a:r>
              <a:rPr lang="en-US" dirty="0">
                <a:latin typeface="Times New Roman"/>
                <a:cs typeface="Times New Roman"/>
              </a:rPr>
              <a:t>↑ </a:t>
            </a:r>
            <a:r>
              <a:rPr lang="en-US" dirty="0" smtClean="0"/>
              <a:t>DOC </a:t>
            </a:r>
            <a:r>
              <a:rPr lang="en-US" dirty="0"/>
              <a:t>(&gt;100 </a:t>
            </a:r>
            <a:r>
              <a:rPr lang="en-US" dirty="0" smtClean="0"/>
              <a:t>ng/</a:t>
            </a:r>
            <a:r>
              <a:rPr lang="en-US" dirty="0" err="1" smtClean="0"/>
              <a:t>dL</a:t>
            </a:r>
            <a:r>
              <a:rPr lang="en-US" dirty="0"/>
              <a:t>[&gt;3 </a:t>
            </a:r>
            <a:r>
              <a:rPr lang="en-US" dirty="0" err="1"/>
              <a:t>nmol</a:t>
            </a:r>
            <a:r>
              <a:rPr lang="en-US" dirty="0"/>
              <a:t>/L]</a:t>
            </a:r>
            <a:r>
              <a:rPr lang="en-US" dirty="0" smtClean="0"/>
              <a:t>)</a:t>
            </a:r>
          </a:p>
          <a:p>
            <a:r>
              <a:rPr lang="en-US" dirty="0">
                <a:latin typeface="Times New Roman"/>
                <a:cs typeface="Times New Roman"/>
              </a:rPr>
              <a:t>↑ </a:t>
            </a:r>
            <a:r>
              <a:rPr lang="en-US" dirty="0" smtClean="0"/>
              <a:t>Corticosterone </a:t>
            </a:r>
            <a:r>
              <a:rPr lang="en-US" dirty="0"/>
              <a:t>(&gt;4000 ng/</a:t>
            </a:r>
            <a:r>
              <a:rPr lang="en-US" dirty="0" err="1"/>
              <a:t>dL</a:t>
            </a:r>
            <a:r>
              <a:rPr lang="en-US" dirty="0"/>
              <a:t> [&gt;116 </a:t>
            </a:r>
            <a:r>
              <a:rPr lang="en-US" dirty="0" err="1"/>
              <a:t>nmol</a:t>
            </a:r>
            <a:r>
              <a:rPr lang="en-US" dirty="0"/>
              <a:t>/L])</a:t>
            </a:r>
            <a:endParaRPr lang="en-US" dirty="0" smtClean="0"/>
          </a:p>
          <a:p>
            <a:r>
              <a:rPr lang="en-US" dirty="0">
                <a:latin typeface="Times New Roman"/>
                <a:cs typeface="Times New Roman"/>
              </a:rPr>
              <a:t>↑ </a:t>
            </a:r>
            <a:r>
              <a:rPr lang="en-US" dirty="0" smtClean="0"/>
              <a:t>progesterone</a:t>
            </a:r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↓ </a:t>
            </a:r>
            <a:r>
              <a:rPr lang="en-US" dirty="0" smtClean="0"/>
              <a:t>17α-OHP</a:t>
            </a:r>
          </a:p>
          <a:p>
            <a:r>
              <a:rPr lang="en-US" dirty="0">
                <a:latin typeface="Times New Roman"/>
                <a:cs typeface="Times New Roman"/>
              </a:rPr>
              <a:t>↓ </a:t>
            </a:r>
            <a:r>
              <a:rPr lang="en-US" dirty="0" smtClean="0"/>
              <a:t>cortisol</a:t>
            </a:r>
            <a:r>
              <a:rPr lang="en-US" dirty="0"/>
              <a:t>(&lt;5 mcg/</a:t>
            </a:r>
            <a:r>
              <a:rPr lang="en-US" dirty="0" err="1"/>
              <a:t>dL</a:t>
            </a:r>
            <a:r>
              <a:rPr lang="en-US" dirty="0"/>
              <a:t> [&lt;138 </a:t>
            </a:r>
            <a:r>
              <a:rPr lang="en-US" dirty="0" err="1"/>
              <a:t>nmol</a:t>
            </a:r>
            <a:r>
              <a:rPr lang="en-US" dirty="0"/>
              <a:t>/L</a:t>
            </a:r>
            <a:r>
              <a:rPr lang="en-US" dirty="0" smtClean="0"/>
              <a:t>])</a:t>
            </a:r>
          </a:p>
          <a:p>
            <a:r>
              <a:rPr lang="en-US" dirty="0">
                <a:latin typeface="Times New Roman"/>
                <a:cs typeface="Times New Roman"/>
              </a:rPr>
              <a:t>↓ </a:t>
            </a:r>
            <a:r>
              <a:rPr lang="en-US" dirty="0" smtClean="0"/>
              <a:t>gonadal </a:t>
            </a:r>
            <a:r>
              <a:rPr lang="en-US" dirty="0"/>
              <a:t>steroids </a:t>
            </a:r>
            <a:endParaRPr lang="en-US" dirty="0" smtClean="0"/>
          </a:p>
          <a:p>
            <a:r>
              <a:rPr lang="en-US" dirty="0"/>
              <a:t>aldosterone and renin are suppressed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characteristic feature of 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elevated </a:t>
            </a:r>
            <a:r>
              <a:rPr lang="en-US" dirty="0" smtClean="0"/>
              <a:t>17- </a:t>
            </a:r>
            <a:r>
              <a:rPr lang="en-US" dirty="0" err="1" smtClean="0"/>
              <a:t>hydroxyprogesterone</a:t>
            </a:r>
            <a:r>
              <a:rPr lang="en-US" dirty="0" smtClean="0"/>
              <a:t> </a:t>
            </a:r>
            <a:r>
              <a:rPr lang="en-US" dirty="0"/>
              <a:t>(17OHP)/androstenedione ratio (&gt;50) </a:t>
            </a:r>
            <a:r>
              <a:rPr lang="en-US" dirty="0" smtClean="0"/>
              <a:t>, </a:t>
            </a:r>
            <a:r>
              <a:rPr lang="en-US" dirty="0"/>
              <a:t>with all downstream (19-carbon) steroids reduced and 17-hydroxysteroids at or near normal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uptodate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Aldosterone synthase </a:t>
            </a:r>
            <a:r>
              <a:rPr lang="en-US" dirty="0" smtClean="0"/>
              <a:t>deficiency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Aldosterone synthase deficiency does not affect </a:t>
            </a:r>
            <a:r>
              <a:rPr lang="en-US" dirty="0" smtClean="0"/>
              <a:t>glucocorticoid biosynthesis </a:t>
            </a:r>
            <a:r>
              <a:rPr lang="en-US" dirty="0"/>
              <a:t>and does not lead to adrenal </a:t>
            </a:r>
            <a:r>
              <a:rPr lang="en-US" dirty="0" smtClean="0"/>
              <a:t>hyperplasia, but </a:t>
            </a:r>
            <a:r>
              <a:rPr lang="en-US" dirty="0"/>
              <a:t>it has been historically grouped into this </a:t>
            </a:r>
            <a:r>
              <a:rPr lang="en-US" dirty="0" smtClean="0"/>
              <a:t>disease complex.</a:t>
            </a:r>
          </a:p>
          <a:p>
            <a:r>
              <a:rPr lang="en-US" dirty="0" smtClean="0"/>
              <a:t>W533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treatment in classic 17OHD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mitigate the </a:t>
            </a:r>
            <a:r>
              <a:rPr lang="en-US" dirty="0" smtClean="0"/>
              <a:t>effects </a:t>
            </a:r>
            <a:r>
              <a:rPr lang="en-US" dirty="0"/>
              <a:t>of mineralocorticoid </a:t>
            </a:r>
            <a:r>
              <a:rPr lang="en-US" dirty="0" smtClean="0"/>
              <a:t>excess</a:t>
            </a:r>
            <a:endParaRPr lang="en-US" dirty="0"/>
          </a:p>
          <a:p>
            <a:r>
              <a:rPr lang="en-US" dirty="0" smtClean="0"/>
              <a:t>prevent </a:t>
            </a:r>
            <a:r>
              <a:rPr lang="en-US" dirty="0"/>
              <a:t>glucocorticoid </a:t>
            </a:r>
            <a:r>
              <a:rPr lang="en-US" dirty="0" err="1" smtClean="0"/>
              <a:t>deffciency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 smtClean="0"/>
              <a:t>restore </a:t>
            </a:r>
            <a:r>
              <a:rPr lang="en-US" dirty="0"/>
              <a:t>desired secondary sexual characteristics with attendant</a:t>
            </a:r>
          </a:p>
          <a:p>
            <a:r>
              <a:rPr lang="en-US" dirty="0" smtClean="0"/>
              <a:t>benefits </a:t>
            </a:r>
            <a:r>
              <a:rPr lang="en-US" dirty="0"/>
              <a:t>such as improved bone mineral density (BMD).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achieved by </a:t>
            </a:r>
            <a:endParaRPr lang="en-US" dirty="0" smtClean="0"/>
          </a:p>
          <a:p>
            <a:r>
              <a:rPr lang="en-US" dirty="0" smtClean="0"/>
              <a:t>mineralocorticoid </a:t>
            </a:r>
            <a:r>
              <a:rPr lang="en-US" dirty="0"/>
              <a:t>blockade and </a:t>
            </a:r>
            <a:endParaRPr lang="en-US" dirty="0" smtClean="0"/>
          </a:p>
          <a:p>
            <a:r>
              <a:rPr lang="en-US" dirty="0" smtClean="0"/>
              <a:t>physiologic </a:t>
            </a:r>
            <a:r>
              <a:rPr lang="en-US" dirty="0"/>
              <a:t>replacement of cortisol and sex steroids, rather than by </a:t>
            </a:r>
            <a:r>
              <a:rPr lang="en-US" dirty="0" err="1" smtClean="0"/>
              <a:t>supraphysiologic</a:t>
            </a:r>
            <a:r>
              <a:rPr lang="en-US" dirty="0"/>
              <a:t> </a:t>
            </a:r>
            <a:r>
              <a:rPr lang="en-US" dirty="0" smtClean="0"/>
              <a:t>suppressive </a:t>
            </a:r>
            <a:r>
              <a:rPr lang="en-US" dirty="0"/>
              <a:t>doses of glucocorticoid.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</a:t>
            </a:r>
            <a:r>
              <a:rPr lang="el-GR" b="1" dirty="0" smtClean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Glucocorticoid replacement reverses the DOC-induced suppression of the renin-angiotensin system and lowers blood pressure. </a:t>
            </a:r>
            <a:endParaRPr lang="en-US" dirty="0" smtClean="0"/>
          </a:p>
          <a:p>
            <a:r>
              <a:rPr lang="en-US" dirty="0"/>
              <a:t>For patients reared as female, spironolactone is the drug of choice to block the mineralocorticoid receptor. Medications are titrated based on monitoring blood pressure, DOC, and electrolytes; </a:t>
            </a:r>
            <a:r>
              <a:rPr lang="en-US" dirty="0" smtClean="0"/>
              <a:t>renin suppression </a:t>
            </a:r>
            <a:r>
              <a:rPr lang="en-US" dirty="0"/>
              <a:t>can persist for years, despite adequate therapy, in some </a:t>
            </a:r>
            <a:r>
              <a:rPr lang="en-US" dirty="0" smtClean="0"/>
              <a:t>cases.</a:t>
            </a:r>
          </a:p>
          <a:p>
            <a:r>
              <a:rPr lang="en-US" dirty="0"/>
              <a:t>Puberty is induced with low-dose estrogen at the expected time of </a:t>
            </a:r>
            <a:r>
              <a:rPr lang="en-US" dirty="0" err="1"/>
              <a:t>pubarche</a:t>
            </a:r>
            <a:r>
              <a:rPr lang="en-US" dirty="0"/>
              <a:t>. Cyclical withdrawal bleeding is only required for 46,XX females with an intact uterus. Androgen replacement has not </a:t>
            </a:r>
            <a:r>
              <a:rPr lang="en-US" dirty="0" smtClean="0"/>
              <a:t>been studied </a:t>
            </a:r>
            <a:r>
              <a:rPr lang="en-US" dirty="0"/>
              <a:t>in this disorder. </a:t>
            </a:r>
          </a:p>
          <a:p>
            <a:r>
              <a:rPr lang="en-US" sz="1500" dirty="0" err="1" smtClean="0">
                <a:solidFill>
                  <a:srgbClr val="00B0F0"/>
                </a:solidFill>
              </a:rPr>
              <a:t>uptodate</a:t>
            </a:r>
            <a:endParaRPr lang="en-US" sz="1500" b="1" dirty="0" smtClean="0">
              <a:solidFill>
                <a:srgbClr val="00B0F0"/>
              </a:solidFill>
            </a:endParaRPr>
          </a:p>
          <a:p>
            <a:r>
              <a:rPr lang="en-US" sz="1500" dirty="0" smtClean="0">
                <a:solidFill>
                  <a:srgbClr val="00B0F0"/>
                </a:solidFill>
              </a:rPr>
              <a:t>W </a:t>
            </a:r>
            <a:endParaRPr lang="en-US" sz="15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few cases of in vitro fertilization and a live birth in a 46,XX patient with incomplete 17OHD have been </a:t>
            </a:r>
            <a:r>
              <a:rPr lang="en-US" dirty="0" smtClean="0"/>
              <a:t>described.</a:t>
            </a:r>
          </a:p>
          <a:p>
            <a:r>
              <a:rPr lang="en-US" dirty="0"/>
              <a:t>The approach included ovulation induction with gonadotropin stimulation, </a:t>
            </a:r>
            <a:r>
              <a:rPr lang="en-US" dirty="0" smtClean="0"/>
              <a:t>egg retrieval</a:t>
            </a:r>
            <a:r>
              <a:rPr lang="en-US" dirty="0"/>
              <a:t>, and freezing of embryos. During the ovarian stimulation, adrenal and ovarian progesterone secretion were suppressed with dexamethasone and gonadotropin-releasing hormone (GnRH) </a:t>
            </a:r>
            <a:r>
              <a:rPr lang="en-US" dirty="0" smtClean="0"/>
              <a:t>agonist administration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Estradiol </a:t>
            </a:r>
            <a:r>
              <a:rPr lang="en-US" dirty="0" err="1"/>
              <a:t>valerate</a:t>
            </a:r>
            <a:r>
              <a:rPr lang="en-US" dirty="0"/>
              <a:t> was then given to prepare the endometrium and the frozen-thawed embryo transfer was performed.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1500" dirty="0" err="1" smtClean="0">
                <a:solidFill>
                  <a:srgbClr val="00B0F0"/>
                </a:solidFill>
              </a:rPr>
              <a:t>uptodate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46,XY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for 46,XY patients with a disorder of sex development (DSD) due to ILD and partial 17OHD is much more complex and incorporates attention to genital surgery for hypospadias or </a:t>
            </a:r>
            <a:r>
              <a:rPr lang="en-US" dirty="0" smtClean="0"/>
              <a:t>clitoral reduction </a:t>
            </a:r>
            <a:r>
              <a:rPr lang="en-US" dirty="0"/>
              <a:t>for those being reared as females. </a:t>
            </a:r>
            <a:endParaRPr lang="en-US" dirty="0" smtClean="0"/>
          </a:p>
          <a:p>
            <a:r>
              <a:rPr lang="en-US" dirty="0" smtClean="0"/>
              <a:t>Testosterone </a:t>
            </a:r>
            <a:r>
              <a:rPr lang="en-US" dirty="0"/>
              <a:t>replacement may be given to stimulate penile growth in childhood and then resumed in adolescence and </a:t>
            </a:r>
            <a:r>
              <a:rPr lang="en-US" dirty="0" smtClean="0"/>
              <a:t>adulthood.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err="1" smtClean="0">
                <a:solidFill>
                  <a:srgbClr val="00B0F0"/>
                </a:solidFill>
              </a:rPr>
              <a:t>uptodate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</a:t>
            </a:r>
            <a:r>
              <a:rPr lang="el-GR" b="1" dirty="0"/>
              <a:t>17α-</a:t>
            </a:r>
            <a:r>
              <a:rPr lang="en-US" b="1" dirty="0"/>
              <a:t>Hydroxylase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Replacement therapy with physiologic doses of glucocorticoids</a:t>
            </a:r>
          </a:p>
          <a:p>
            <a:r>
              <a:rPr lang="en-US" dirty="0"/>
              <a:t>suppresses DOC and corticosterone secretion</a:t>
            </a:r>
          </a:p>
          <a:p>
            <a:r>
              <a:rPr lang="en-US" dirty="0"/>
              <a:t>and normalizes serum potassium levels, blood pressure,</a:t>
            </a:r>
          </a:p>
          <a:p>
            <a:r>
              <a:rPr lang="en-US" dirty="0"/>
              <a:t>and plasma renin and aldosterone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hypokalemia can </a:t>
            </a:r>
            <a:r>
              <a:rPr lang="en-US" dirty="0"/>
              <a:t>be associated with life-threatening </a:t>
            </a:r>
            <a:r>
              <a:rPr lang="en-US" dirty="0">
                <a:solidFill>
                  <a:srgbClr val="C00000"/>
                </a:solidFill>
              </a:rPr>
              <a:t>cardiac </a:t>
            </a:r>
            <a:r>
              <a:rPr lang="en-US" dirty="0" smtClean="0">
                <a:solidFill>
                  <a:srgbClr val="C00000"/>
                </a:solidFill>
              </a:rPr>
              <a:t>arrhythmia</a:t>
            </a:r>
            <a:r>
              <a:rPr lang="en-US" dirty="0" smtClean="0"/>
              <a:t>, so </a:t>
            </a:r>
            <a:r>
              <a:rPr lang="en-US" dirty="0"/>
              <a:t>careful monitoring and treatment in the acute </a:t>
            </a:r>
            <a:r>
              <a:rPr lang="en-US" dirty="0" smtClean="0"/>
              <a:t>phase are </a:t>
            </a:r>
            <a:r>
              <a:rPr lang="en-US" dirty="0"/>
              <a:t>needed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Gonadectomy</a:t>
            </a:r>
            <a:r>
              <a:rPr lang="en-US" dirty="0" smtClean="0"/>
              <a:t> </a:t>
            </a:r>
            <a:r>
              <a:rPr lang="en-US" dirty="0"/>
              <a:t>is usually performed in </a:t>
            </a:r>
            <a:r>
              <a:rPr lang="en-US" dirty="0" smtClean="0"/>
              <a:t>46,XY patients </a:t>
            </a:r>
            <a:r>
              <a:rPr lang="en-US" dirty="0"/>
              <a:t>who have a female gender assignment once </a:t>
            </a:r>
            <a:r>
              <a:rPr lang="en-US" dirty="0" smtClean="0"/>
              <a:t>this is </a:t>
            </a:r>
            <a:r>
              <a:rPr lang="en-US" dirty="0"/>
              <a:t>established. </a:t>
            </a:r>
            <a:endParaRPr lang="en-US" dirty="0" smtClean="0"/>
          </a:p>
          <a:p>
            <a:r>
              <a:rPr lang="en-US" dirty="0" smtClean="0"/>
              <a:t>Appropriate </a:t>
            </a:r>
            <a:r>
              <a:rPr lang="en-US" dirty="0"/>
              <a:t>gonadal steroid </a:t>
            </a:r>
            <a:r>
              <a:rPr lang="en-US" dirty="0" smtClean="0"/>
              <a:t>replacement therapy </a:t>
            </a:r>
            <a:r>
              <a:rPr lang="en-US" dirty="0"/>
              <a:t>is indicated at puberty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1400" dirty="0" smtClean="0">
                <a:solidFill>
                  <a:srgbClr val="00B0F0"/>
                </a:solidFill>
              </a:rPr>
              <a:t>W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Cytochrome </a:t>
            </a:r>
            <a:r>
              <a:rPr lang="en-US" b="1" i="1" dirty="0"/>
              <a:t>b</a:t>
            </a:r>
            <a:r>
              <a:rPr lang="en-US" b="1" dirty="0"/>
              <a:t>5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splice site mutation in the </a:t>
            </a:r>
            <a:r>
              <a:rPr lang="en-US" dirty="0" smtClean="0"/>
              <a:t>17,20- </a:t>
            </a:r>
            <a:r>
              <a:rPr lang="en-US" dirty="0" err="1" smtClean="0"/>
              <a:t>lyase</a:t>
            </a:r>
            <a:r>
              <a:rPr lang="en-US" dirty="0" smtClean="0"/>
              <a:t> </a:t>
            </a:r>
            <a:r>
              <a:rPr lang="en-US" dirty="0"/>
              <a:t>redox partner cytochrome </a:t>
            </a:r>
            <a:r>
              <a:rPr lang="en-US" i="1" dirty="0"/>
              <a:t>b</a:t>
            </a:r>
            <a:r>
              <a:rPr lang="en-US" dirty="0"/>
              <a:t>5 was first reported in </a:t>
            </a:r>
            <a:r>
              <a:rPr lang="en-US" dirty="0" smtClean="0"/>
              <a:t>a 46,XY </a:t>
            </a:r>
            <a:r>
              <a:rPr lang="en-US" dirty="0"/>
              <a:t>child with ambiguous genitalia and </a:t>
            </a:r>
            <a:r>
              <a:rPr lang="en-US" dirty="0" err="1"/>
              <a:t>methemoglobinemia</a:t>
            </a:r>
            <a:r>
              <a:rPr lang="en-US" dirty="0"/>
              <a:t>,</a:t>
            </a:r>
          </a:p>
          <a:p>
            <a:r>
              <a:rPr lang="en-US" dirty="0"/>
              <a:t>although extensive hormone data were </a:t>
            </a:r>
            <a:r>
              <a:rPr lang="en-US" dirty="0" smtClean="0"/>
              <a:t>not reported.</a:t>
            </a:r>
          </a:p>
          <a:p>
            <a:r>
              <a:rPr lang="en-US" dirty="0" smtClean="0"/>
              <a:t>However</a:t>
            </a:r>
            <a:r>
              <a:rPr lang="en-US" dirty="0"/>
              <a:t>, homozygous nonsense and </a:t>
            </a:r>
            <a:r>
              <a:rPr lang="en-US" dirty="0" smtClean="0"/>
              <a:t>missense mutations </a:t>
            </a:r>
            <a:r>
              <a:rPr lang="en-US" dirty="0"/>
              <a:t>in this gene </a:t>
            </a:r>
            <a:r>
              <a:rPr lang="en-US" i="1" dirty="0"/>
              <a:t>(CYB5A) </a:t>
            </a:r>
            <a:r>
              <a:rPr lang="en-US" dirty="0"/>
              <a:t>have now been </a:t>
            </a:r>
            <a:r>
              <a:rPr lang="en-US" dirty="0" smtClean="0"/>
              <a:t>described in </a:t>
            </a:r>
            <a:r>
              <a:rPr lang="en-US" dirty="0"/>
              <a:t>46,XY children with severe hypospadias and a </a:t>
            </a:r>
            <a:r>
              <a:rPr lang="en-US" dirty="0" err="1" smtClean="0"/>
              <a:t>biochemic</a:t>
            </a:r>
            <a:r>
              <a:rPr lang="en-US" dirty="0" smtClean="0"/>
              <a:t> profile </a:t>
            </a:r>
            <a:r>
              <a:rPr lang="en-US" dirty="0"/>
              <a:t>consistent with isolated 17,20-lyase </a:t>
            </a:r>
            <a:r>
              <a:rPr lang="en-US" dirty="0" smtClean="0"/>
              <a:t>deficiency and </a:t>
            </a:r>
            <a:r>
              <a:rPr lang="en-US" dirty="0"/>
              <a:t>in a family with multiple affected members and </a:t>
            </a:r>
            <a:r>
              <a:rPr lang="en-US" dirty="0" smtClean="0"/>
              <a:t>a range </a:t>
            </a:r>
            <a:r>
              <a:rPr lang="en-US" dirty="0"/>
              <a:t>of genital </a:t>
            </a:r>
            <a:r>
              <a:rPr lang="en-US" dirty="0" smtClean="0"/>
              <a:t>phenotypes.</a:t>
            </a:r>
          </a:p>
          <a:p>
            <a:r>
              <a:rPr lang="en-US" dirty="0" smtClean="0"/>
              <a:t>Methemoglobin was elevated </a:t>
            </a:r>
            <a:r>
              <a:rPr lang="en-US" dirty="0"/>
              <a:t>above the normal range in all these cases, but </a:t>
            </a:r>
            <a:r>
              <a:rPr lang="en-US" dirty="0" smtClean="0"/>
              <a:t>it did </a:t>
            </a:r>
            <a:r>
              <a:rPr lang="en-US" dirty="0"/>
              <a:t>not result in clinical signs</a:t>
            </a:r>
            <a:r>
              <a:rPr lang="en-US" dirty="0" smtClean="0"/>
              <a:t>.</a:t>
            </a:r>
          </a:p>
          <a:p>
            <a:r>
              <a:rPr lang="en-US" sz="1700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" y="1"/>
            <a:ext cx="12193210" cy="80017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" y="1944709"/>
            <a:ext cx="11966255" cy="267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0" y="115911"/>
            <a:ext cx="6980675" cy="663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7179</TotalTime>
  <Words>3401</Words>
  <Application>Microsoft Office PowerPoint</Application>
  <PresentationFormat>Custom</PresentationFormat>
  <Paragraphs>529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CONGENITAL ADRENAL HYPERPLASIA</vt:lpstr>
      <vt:lpstr>CONGENITAL ADRENAL HYPERPLASIA</vt:lpstr>
      <vt:lpstr>CONGENITAL ADRENAL HYPERPLASIA</vt:lpstr>
      <vt:lpstr>Clinical manifestations of CAH</vt:lpstr>
      <vt:lpstr>Congenital lipoid adrenal hyperplasia</vt:lpstr>
      <vt:lpstr>Aldosterone synthase deficiency </vt:lpstr>
      <vt:lpstr>PowerPoint Presentation</vt:lpstr>
      <vt:lpstr>PowerPoint Presentation</vt:lpstr>
      <vt:lpstr>PowerPoint Presentation</vt:lpstr>
      <vt:lpstr>21-Hydroxylase Deficiency</vt:lpstr>
      <vt:lpstr>21-Hydroxylase Deficiency</vt:lpstr>
      <vt:lpstr>PowerPoint Presentation</vt:lpstr>
      <vt:lpstr>21-Hydroxylase Deficiency</vt:lpstr>
      <vt:lpstr>PowerPoint Presentation</vt:lpstr>
      <vt:lpstr>PowerPoint Presentation</vt:lpstr>
      <vt:lpstr>Simple Virilizing Form</vt:lpstr>
      <vt:lpstr>Simple Virilizing Form</vt:lpstr>
      <vt:lpstr>Simple Virilizing Form</vt:lpstr>
      <vt:lpstr>Salt-Wasting form of 21-Hydroxylase Deficiency</vt:lpstr>
      <vt:lpstr>The clinical signs and symptoms of salt wasting  </vt:lpstr>
      <vt:lpstr>Nonclassic or Late-Onset 21-Hydroxylase Deficiency</vt:lpstr>
      <vt:lpstr>Nonclassic or Late-Onset 21-Hydroxylase Deficiency</vt:lpstr>
      <vt:lpstr>Nonclassic or Late-Onset 21-Hydroxylase Deficiency</vt:lpstr>
      <vt:lpstr>Nonclassic or Late-Onset 21-Hydroxylase Deficiency</vt:lpstr>
      <vt:lpstr>Mutations in the human 21-hydroxylase gene</vt:lpstr>
      <vt:lpstr>Heterozygote 21-Hydroxylase Deficiency</vt:lpstr>
      <vt:lpstr>Molecular Genetics of CAH</vt:lpstr>
      <vt:lpstr>Diagnostic Criteria of 21-hydroxylase Deficiency </vt:lpstr>
      <vt:lpstr>Diagnostic Criteria</vt:lpstr>
      <vt:lpstr>Stimulation tests</vt:lpstr>
      <vt:lpstr>Diagnostic Criteria</vt:lpstr>
      <vt:lpstr>Diagnostic Criteria</vt:lpstr>
      <vt:lpstr>PowerPoint Presentation</vt:lpstr>
      <vt:lpstr>When do you suggest genotyping in individuals with CAH?</vt:lpstr>
      <vt:lpstr>Prenatal Diagnosis of 21-Hydroxylase D</vt:lpstr>
      <vt:lpstr>when a fetus is known to be at risk?</vt:lpstr>
      <vt:lpstr>Prenatal Diagnosis of 21-Hydroxylase D</vt:lpstr>
      <vt:lpstr>Prenatal diagnosis of 21-hydroxylase deficiency</vt:lpstr>
      <vt:lpstr>Chance of having CAH</vt:lpstr>
      <vt:lpstr>All pregnancies at risk for CAH would need to be treated</vt:lpstr>
      <vt:lpstr>PowerPoint Presentation</vt:lpstr>
      <vt:lpstr>Newborn screening for 21-hydroxylase deficiency </vt:lpstr>
      <vt:lpstr>17α-Hydroxylase Deficiency</vt:lpstr>
      <vt:lpstr>17α-Hydroxylase Deficiency</vt:lpstr>
      <vt:lpstr>17α-Hydroxylase Deficiency</vt:lpstr>
      <vt:lpstr>Prevalence of 17α-Hydroxylase Deficiency</vt:lpstr>
      <vt:lpstr>17OHD</vt:lpstr>
      <vt:lpstr>PowerPoint Presentation</vt:lpstr>
      <vt:lpstr>PowerPoint Presentation</vt:lpstr>
      <vt:lpstr>PowerPoint Presentation</vt:lpstr>
      <vt:lpstr>PowerPoint Presentation</vt:lpstr>
      <vt:lpstr>17α-Hydroxylase Deficiency</vt:lpstr>
      <vt:lpstr>17α-Hydroxylase Deficiency</vt:lpstr>
      <vt:lpstr>The CYP17A1 gene</vt:lpstr>
      <vt:lpstr>Mutations underlying isolated 17,20-lyase deficiency</vt:lpstr>
      <vt:lpstr>The diagnosis of 17α-Hydroxylase Deficiency</vt:lpstr>
      <vt:lpstr>Female patients (XX) with  17α-Hydroxylase Deficiency</vt:lpstr>
      <vt:lpstr>Male patients (XY) with complete combined 17α-hydroxylase/17,20-lyase deficiency</vt:lpstr>
      <vt:lpstr>Partial forms of combined 17α-hydroxylase/17,20-lyase deficiency</vt:lpstr>
      <vt:lpstr>PowerPoint Presentation</vt:lpstr>
      <vt:lpstr>Isolated 17,20-lyase activity(46,XY individuals)</vt:lpstr>
      <vt:lpstr>Breast development</vt:lpstr>
      <vt:lpstr>PowerPoint Presentation</vt:lpstr>
      <vt:lpstr>PowerPoint Presentation</vt:lpstr>
      <vt:lpstr>A defect in 17α-hydroxylation in the adrenal cortex and gonads results in:</vt:lpstr>
      <vt:lpstr>diagnosis of 17α-hydroxylase deficiency</vt:lpstr>
      <vt:lpstr>diagnosis of 17α-hydroxylase deficiency</vt:lpstr>
      <vt:lpstr>The characteristic feature of ILD</vt:lpstr>
      <vt:lpstr>The goals of treatment in classic 17OHD</vt:lpstr>
      <vt:lpstr>Treatment of 17α-Hydroxylase Deficiency</vt:lpstr>
      <vt:lpstr>Fertility</vt:lpstr>
      <vt:lpstr>Treatment for 46,XY patients</vt:lpstr>
      <vt:lpstr>Treatment of 17α-Hydroxylase Deficiency</vt:lpstr>
      <vt:lpstr>PowerPoint Presentation</vt:lpstr>
      <vt:lpstr>Cytochrome b5 Deficiency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Polycystic Ovary Syndrome</dc:title>
  <dc:creator>Amir</dc:creator>
  <cp:lastModifiedBy>tofighi</cp:lastModifiedBy>
  <cp:revision>401</cp:revision>
  <dcterms:created xsi:type="dcterms:W3CDTF">2018-01-26T16:05:30Z</dcterms:created>
  <dcterms:modified xsi:type="dcterms:W3CDTF">2018-11-30T05:56:57Z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