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308" r:id="rId2"/>
    <p:sldId id="309" r:id="rId3"/>
    <p:sldId id="310" r:id="rId4"/>
    <p:sldId id="311" r:id="rId5"/>
    <p:sldId id="312" r:id="rId6"/>
    <p:sldId id="286" r:id="rId7"/>
    <p:sldId id="289" r:id="rId8"/>
    <p:sldId id="288" r:id="rId9"/>
    <p:sldId id="291" r:id="rId10"/>
    <p:sldId id="292" r:id="rId11"/>
    <p:sldId id="293" r:id="rId12"/>
    <p:sldId id="283" r:id="rId13"/>
    <p:sldId id="284" r:id="rId14"/>
    <p:sldId id="285" r:id="rId15"/>
    <p:sldId id="294" r:id="rId16"/>
    <p:sldId id="296" r:id="rId17"/>
    <p:sldId id="295" r:id="rId18"/>
    <p:sldId id="303" r:id="rId19"/>
    <p:sldId id="314" r:id="rId20"/>
    <p:sldId id="315" r:id="rId21"/>
    <p:sldId id="316" r:id="rId22"/>
    <p:sldId id="317" r:id="rId23"/>
    <p:sldId id="322" r:id="rId24"/>
    <p:sldId id="305" r:id="rId25"/>
    <p:sldId id="306" r:id="rId26"/>
    <p:sldId id="307" r:id="rId27"/>
    <p:sldId id="319" r:id="rId28"/>
    <p:sldId id="320" r:id="rId29"/>
    <p:sldId id="321" r:id="rId30"/>
    <p:sldId id="313" r:id="rId31"/>
    <p:sldId id="278" r:id="rId32"/>
    <p:sldId id="279" r:id="rId33"/>
    <p:sldId id="280" r:id="rId34"/>
    <p:sldId id="282" r:id="rId35"/>
    <p:sldId id="256" r:id="rId36"/>
    <p:sldId id="259" r:id="rId37"/>
    <p:sldId id="260" r:id="rId38"/>
    <p:sldId id="261" r:id="rId39"/>
    <p:sldId id="262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97" r:id="rId51"/>
    <p:sldId id="298" r:id="rId52"/>
    <p:sldId id="299" r:id="rId53"/>
    <p:sldId id="300" r:id="rId54"/>
    <p:sldId id="301" r:id="rId55"/>
    <p:sldId id="30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3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A3A04-EE85-A441-BDF5-C1A5458B4854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7CFA7-559D-2442-B807-C61AEFD6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2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BB5DF-95AD-5647-BF1E-EDC5B486C43F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92A3-4656-D04E-874C-56CBCC10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10.07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275151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Metabolic actions of GLP-1 RAs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8-11-16 at 1.16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080" b="-87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43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Metabolic actions of GLP-1 RAs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8-11-16 at 1.17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91" b="-54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12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6 at 12.28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8" b="-28538"/>
          <a:stretch>
            <a:fillRect/>
          </a:stretch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346728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GLP-1 receptor agonists (GLP-1 RAs), </a:t>
            </a:r>
            <a:r>
              <a:rPr lang="en-US" dirty="0" smtClean="0"/>
              <a:t>which</a:t>
            </a:r>
          </a:p>
          <a:p>
            <a:r>
              <a:rPr lang="en-US" dirty="0" smtClean="0"/>
              <a:t> </a:t>
            </a:r>
            <a:r>
              <a:rPr lang="en-US" dirty="0"/>
              <a:t>1) correct six of the eight components of the Ominous Octet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2) prevent/reverse the progressive b-cell failure and rise in HbA1c,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3- </a:t>
            </a:r>
            <a:r>
              <a:rPr lang="en-US" dirty="0"/>
              <a:t>lower cardiovascular risk in T2D independent of their glucose-lowering ability </a:t>
            </a:r>
            <a:r>
              <a:rPr lang="en-US" dirty="0" smtClean="0"/>
              <a:t>, </a:t>
            </a:r>
            <a:r>
              <a:rPr lang="en-US" dirty="0"/>
              <a:t>should replace metformin as the </a:t>
            </a:r>
            <a:r>
              <a:rPr lang="en-US" dirty="0" smtClean="0"/>
              <a:t>recommended </a:t>
            </a:r>
            <a:r>
              <a:rPr lang="en-US" dirty="0"/>
              <a:t>first-line therapy in newly </a:t>
            </a:r>
            <a:r>
              <a:rPr lang="en-US" dirty="0" smtClean="0"/>
              <a:t>diagnosed </a:t>
            </a:r>
            <a:r>
              <a:rPr lang="en-US" dirty="0"/>
              <a:t>T2D patients.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2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6 at 12.34.3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" b="-493"/>
          <a:stretch/>
        </p:blipFill>
        <p:spPr>
          <a:xfrm>
            <a:off x="457200" y="0"/>
            <a:ext cx="8229600" cy="6381807"/>
          </a:xfrm>
        </p:spPr>
      </p:pic>
    </p:spTree>
    <p:extLst>
      <p:ext uri="{BB962C8B-B14F-4D97-AF65-F5344CB8AC3E}">
        <p14:creationId xmlns:p14="http://schemas.microsoft.com/office/powerpoint/2010/main" val="10098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6 at 1.18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62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9976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04.3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2673"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21059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8.59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3538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41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56"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18671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9.45.1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162516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10.14.4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38"/>
          <a:stretch/>
        </p:blipFill>
        <p:spPr>
          <a:xfrm>
            <a:off x="0" y="274638"/>
            <a:ext cx="9144000" cy="6204849"/>
          </a:xfrm>
        </p:spPr>
      </p:pic>
    </p:spTree>
    <p:extLst>
      <p:ext uri="{BB962C8B-B14F-4D97-AF65-F5344CB8AC3E}">
        <p14:creationId xmlns:p14="http://schemas.microsoft.com/office/powerpoint/2010/main" val="53803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9.51.2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/>
          <a:stretch/>
        </p:blipFill>
        <p:spPr>
          <a:xfrm>
            <a:off x="98930" y="274638"/>
            <a:ext cx="9045069" cy="6270625"/>
          </a:xfrm>
        </p:spPr>
      </p:pic>
    </p:spTree>
    <p:extLst>
      <p:ext uri="{BB962C8B-B14F-4D97-AF65-F5344CB8AC3E}">
        <p14:creationId xmlns:p14="http://schemas.microsoft.com/office/powerpoint/2010/main" val="14912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9.51.4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75734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9.52.1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b="12270"/>
          <a:stretch/>
        </p:blipFill>
        <p:spPr>
          <a:xfrm>
            <a:off x="457200" y="79277"/>
            <a:ext cx="8229600" cy="6778723"/>
          </a:xfrm>
        </p:spPr>
      </p:pic>
    </p:spTree>
    <p:extLst>
      <p:ext uri="{BB962C8B-B14F-4D97-AF65-F5344CB8AC3E}">
        <p14:creationId xmlns:p14="http://schemas.microsoft.com/office/powerpoint/2010/main" val="128950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conclusion, among patients with type 2 </a:t>
            </a:r>
            <a:r>
              <a:rPr lang="en-US" dirty="0" err="1"/>
              <a:t>dia</a:t>
            </a:r>
            <a:r>
              <a:rPr lang="en-US" dirty="0"/>
              <a:t>- </a:t>
            </a:r>
            <a:r>
              <a:rPr lang="en-US" dirty="0" err="1"/>
              <a:t>betes</a:t>
            </a:r>
            <a:r>
              <a:rPr lang="en-US" dirty="0"/>
              <a:t> at high cardiovascular risk, the rate of first occurrence of death from cardiovascular causes, nonfatal myocardial infarction, or nonfatal stroke was significantly lower in those receiving </a:t>
            </a:r>
            <a:r>
              <a:rPr lang="en-US" dirty="0" err="1" smtClean="0"/>
              <a:t>semaglutide</a:t>
            </a:r>
            <a:r>
              <a:rPr lang="en-US" dirty="0" smtClean="0"/>
              <a:t> </a:t>
            </a:r>
            <a:r>
              <a:rPr lang="en-US" dirty="0"/>
              <a:t>than in those receiving placebo, which confirmed </a:t>
            </a:r>
            <a:r>
              <a:rPr lang="en-US" dirty="0" err="1"/>
              <a:t>noninferiority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7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55.0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151631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56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248885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57.4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9"/>
          <a:stretch/>
        </p:blipFill>
        <p:spPr>
          <a:xfrm>
            <a:off x="0" y="274638"/>
            <a:ext cx="9102066" cy="5851525"/>
          </a:xfrm>
        </p:spPr>
      </p:pic>
    </p:spTree>
    <p:extLst>
      <p:ext uri="{BB962C8B-B14F-4D97-AF65-F5344CB8AC3E}">
        <p14:creationId xmlns:p14="http://schemas.microsoft.com/office/powerpoint/2010/main" val="418938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08.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28532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08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33513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09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/>
          <a:stretch/>
        </p:blipFill>
        <p:spPr>
          <a:xfrm>
            <a:off x="457200" y="274638"/>
            <a:ext cx="8644866" cy="6237287"/>
          </a:xfrm>
        </p:spPr>
      </p:pic>
    </p:spTree>
    <p:extLst>
      <p:ext uri="{BB962C8B-B14F-4D97-AF65-F5344CB8AC3E}">
        <p14:creationId xmlns:p14="http://schemas.microsoft.com/office/powerpoint/2010/main" val="350053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10.15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99037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8.48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191653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SEMAGLUTIDE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Recombinant human proteins and peptides, such as glucagon-like peptide-1 (GLP-1) receptor agonists and insulin analogs, have expanded the range of diabetes treatment options. For peptide- or protein-based drugs, </a:t>
            </a:r>
            <a:r>
              <a:rPr lang="en-US" dirty="0" err="1" smtClean="0"/>
              <a:t>proteolytic</a:t>
            </a:r>
            <a:r>
              <a:rPr lang="en-US" dirty="0" smtClean="0"/>
              <a:t> </a:t>
            </a:r>
            <a:r>
              <a:rPr lang="en-US" dirty="0"/>
              <a:t>degradation in the gastrointestinal tract poses a </a:t>
            </a:r>
            <a:r>
              <a:rPr lang="en-US" dirty="0" smtClean="0"/>
              <a:t>significant </a:t>
            </a:r>
            <a:r>
              <a:rPr lang="en-US" dirty="0"/>
              <a:t>challenge for developing oral formulations.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SEMAGLUTIDE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oral GLP-1 analog, using </a:t>
            </a:r>
            <a:r>
              <a:rPr lang="en-US" dirty="0" err="1"/>
              <a:t>semaglutide</a:t>
            </a:r>
            <a:r>
              <a:rPr lang="en-US" dirty="0"/>
              <a:t> in a tablet co-formulated with the absorption enhancer sodium </a:t>
            </a:r>
            <a:r>
              <a:rPr lang="en-US" i="1" dirty="0"/>
              <a:t>N</a:t>
            </a:r>
            <a:r>
              <a:rPr lang="en-US" dirty="0"/>
              <a:t>-[8 (2-hydroxylbenzoyl) amino] </a:t>
            </a:r>
            <a:r>
              <a:rPr lang="en-US" dirty="0" err="1"/>
              <a:t>caprylate</a:t>
            </a:r>
            <a:r>
              <a:rPr lang="en-US" dirty="0"/>
              <a:t> (SNAC), is in </a:t>
            </a:r>
            <a:r>
              <a:rPr lang="en-US" dirty="0" smtClean="0"/>
              <a:t>clinical </a:t>
            </a:r>
            <a:r>
              <a:rPr lang="en-US" dirty="0"/>
              <a:t>development for the treatment of type 2 diabetes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7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SEMAGLUTIDE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Semaglutide</a:t>
            </a:r>
            <a:r>
              <a:rPr lang="en-US" dirty="0" smtClean="0"/>
              <a:t> </a:t>
            </a:r>
            <a:r>
              <a:rPr lang="en-US" dirty="0"/>
              <a:t>tablets are absorbed in the stomach, where SNAC causes a localized increase in pH, leading to higher solubility and protection against </a:t>
            </a:r>
            <a:r>
              <a:rPr lang="en-US" dirty="0" err="1"/>
              <a:t>proteolytic</a:t>
            </a:r>
            <a:r>
              <a:rPr lang="en-US" dirty="0"/>
              <a:t> degradation.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4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SEMAGLUTIDE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dirty="0" smtClean="0"/>
              <a:t>common </a:t>
            </a:r>
            <a:r>
              <a:rPr lang="en-US" dirty="0"/>
              <a:t>adverse effects with this drug class are gastrointestinal, although events tend to be mild to moderate and transient. The oral formulation of </a:t>
            </a:r>
            <a:r>
              <a:rPr lang="en-US" dirty="0" err="1"/>
              <a:t>semaglutide</a:t>
            </a:r>
            <a:r>
              <a:rPr lang="en-US" dirty="0"/>
              <a:t> may improve </a:t>
            </a:r>
            <a:r>
              <a:rPr lang="en-US" dirty="0" smtClean="0"/>
              <a:t>acceptance </a:t>
            </a:r>
            <a:r>
              <a:rPr lang="en-US" dirty="0"/>
              <a:t>and </a:t>
            </a:r>
            <a:r>
              <a:rPr lang="en-US" dirty="0" smtClean="0"/>
              <a:t>adherence </a:t>
            </a:r>
            <a:r>
              <a:rPr lang="en-US" dirty="0"/>
              <a:t>for some patients compared with the injectable formulation of GLP-1 receptor agonists.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97" b="-12997"/>
          <a:stretch>
            <a:fillRect/>
          </a:stretch>
        </p:blipFill>
        <p:spPr>
          <a:xfrm>
            <a:off x="457200" y="293688"/>
            <a:ext cx="8229600" cy="5832475"/>
          </a:xfrm>
        </p:spPr>
      </p:pic>
    </p:spTree>
    <p:extLst>
      <p:ext uri="{BB962C8B-B14F-4D97-AF65-F5344CB8AC3E}">
        <p14:creationId xmlns:p14="http://schemas.microsoft.com/office/powerpoint/2010/main" val="370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54" b="-12654"/>
          <a:stretch>
            <a:fillRect/>
          </a:stretch>
        </p:blipFill>
        <p:spPr>
          <a:xfrm>
            <a:off x="457200" y="325438"/>
            <a:ext cx="8229600" cy="5800725"/>
          </a:xfrm>
        </p:spPr>
      </p:pic>
    </p:spTree>
    <p:extLst>
      <p:ext uri="{BB962C8B-B14F-4D97-AF65-F5344CB8AC3E}">
        <p14:creationId xmlns:p14="http://schemas.microsoft.com/office/powerpoint/2010/main" val="18175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2" b="-5432"/>
          <a:stretch/>
        </p:blipFill>
        <p:spPr>
          <a:xfrm>
            <a:off x="-1" y="423863"/>
            <a:ext cx="9144001" cy="5702300"/>
          </a:xfrm>
        </p:spPr>
      </p:pic>
    </p:spTree>
    <p:extLst>
      <p:ext uri="{BB962C8B-B14F-4D97-AF65-F5344CB8AC3E}">
        <p14:creationId xmlns:p14="http://schemas.microsoft.com/office/powerpoint/2010/main" val="309749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88" b="-10888"/>
          <a:stretch>
            <a:fillRect/>
          </a:stretch>
        </p:blipFill>
        <p:spPr>
          <a:xfrm>
            <a:off x="457200" y="488950"/>
            <a:ext cx="8229600" cy="5637213"/>
          </a:xfrm>
        </p:spPr>
      </p:pic>
    </p:spTree>
    <p:extLst>
      <p:ext uri="{BB962C8B-B14F-4D97-AF65-F5344CB8AC3E}">
        <p14:creationId xmlns:p14="http://schemas.microsoft.com/office/powerpoint/2010/main" val="292783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10.15.3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219865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91" b="-11591"/>
          <a:stretch>
            <a:fillRect/>
          </a:stretch>
        </p:blipFill>
        <p:spPr>
          <a:xfrm>
            <a:off x="457200" y="423863"/>
            <a:ext cx="8229600" cy="5702300"/>
          </a:xfrm>
        </p:spPr>
      </p:pic>
    </p:spTree>
    <p:extLst>
      <p:ext uri="{BB962C8B-B14F-4D97-AF65-F5344CB8AC3E}">
        <p14:creationId xmlns:p14="http://schemas.microsoft.com/office/powerpoint/2010/main" val="302491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8" b="-11248"/>
          <a:stretch>
            <a:fillRect/>
          </a:stretch>
        </p:blipFill>
        <p:spPr>
          <a:xfrm>
            <a:off x="457200" y="455613"/>
            <a:ext cx="8229600" cy="5670550"/>
          </a:xfrm>
        </p:spPr>
      </p:pic>
    </p:spTree>
    <p:extLst>
      <p:ext uri="{BB962C8B-B14F-4D97-AF65-F5344CB8AC3E}">
        <p14:creationId xmlns:p14="http://schemas.microsoft.com/office/powerpoint/2010/main" val="40021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54" b="-12654"/>
          <a:stretch>
            <a:fillRect/>
          </a:stretch>
        </p:blipFill>
        <p:spPr>
          <a:xfrm>
            <a:off x="457200" y="325438"/>
            <a:ext cx="8229600" cy="5800725"/>
          </a:xfrm>
        </p:spPr>
      </p:pic>
    </p:spTree>
    <p:extLst>
      <p:ext uri="{BB962C8B-B14F-4D97-AF65-F5344CB8AC3E}">
        <p14:creationId xmlns:p14="http://schemas.microsoft.com/office/powerpoint/2010/main" val="350254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91" b="-11591"/>
          <a:stretch>
            <a:fillRect/>
          </a:stretch>
        </p:blipFill>
        <p:spPr>
          <a:xfrm>
            <a:off x="457200" y="423863"/>
            <a:ext cx="8229600" cy="5702300"/>
          </a:xfrm>
        </p:spPr>
      </p:pic>
    </p:spTree>
    <p:extLst>
      <p:ext uri="{BB962C8B-B14F-4D97-AF65-F5344CB8AC3E}">
        <p14:creationId xmlns:p14="http://schemas.microsoft.com/office/powerpoint/2010/main" val="413874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97" b="-12997"/>
          <a:stretch>
            <a:fillRect/>
          </a:stretch>
        </p:blipFill>
        <p:spPr>
          <a:xfrm>
            <a:off x="457200" y="293688"/>
            <a:ext cx="8229600" cy="5832475"/>
          </a:xfrm>
        </p:spPr>
      </p:pic>
    </p:spTree>
    <p:extLst>
      <p:ext uri="{BB962C8B-B14F-4D97-AF65-F5344CB8AC3E}">
        <p14:creationId xmlns:p14="http://schemas.microsoft.com/office/powerpoint/2010/main" val="125823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94" b="-12294"/>
          <a:stretch>
            <a:fillRect/>
          </a:stretch>
        </p:blipFill>
        <p:spPr>
          <a:xfrm>
            <a:off x="457200" y="358775"/>
            <a:ext cx="8229600" cy="5767388"/>
          </a:xfrm>
        </p:spPr>
      </p:pic>
    </p:spTree>
    <p:extLst>
      <p:ext uri="{BB962C8B-B14F-4D97-AF65-F5344CB8AC3E}">
        <p14:creationId xmlns:p14="http://schemas.microsoft.com/office/powerpoint/2010/main" val="90648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2AniShap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54" b="-12654"/>
          <a:stretch>
            <a:fillRect/>
          </a:stretch>
        </p:blipFill>
        <p:spPr>
          <a:xfrm>
            <a:off x="457200" y="325438"/>
            <a:ext cx="8229600" cy="5800725"/>
          </a:xfrm>
        </p:spPr>
      </p:pic>
    </p:spTree>
    <p:extLst>
      <p:ext uri="{BB962C8B-B14F-4D97-AF65-F5344CB8AC3E}">
        <p14:creationId xmlns:p14="http://schemas.microsoft.com/office/powerpoint/2010/main" val="335683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1" b="-11951"/>
          <a:stretch>
            <a:fillRect/>
          </a:stretch>
        </p:blipFill>
        <p:spPr>
          <a:xfrm>
            <a:off x="457200" y="390525"/>
            <a:ext cx="8229600" cy="5735638"/>
          </a:xfrm>
        </p:spPr>
      </p:pic>
    </p:spTree>
    <p:extLst>
      <p:ext uri="{BB962C8B-B14F-4D97-AF65-F5344CB8AC3E}">
        <p14:creationId xmlns:p14="http://schemas.microsoft.com/office/powerpoint/2010/main" val="194841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91" b="-11591"/>
          <a:stretch>
            <a:fillRect/>
          </a:stretch>
        </p:blipFill>
        <p:spPr>
          <a:xfrm>
            <a:off x="457200" y="423863"/>
            <a:ext cx="8229600" cy="5702300"/>
          </a:xfrm>
        </p:spPr>
      </p:pic>
    </p:spTree>
    <p:extLst>
      <p:ext uri="{BB962C8B-B14F-4D97-AF65-F5344CB8AC3E}">
        <p14:creationId xmlns:p14="http://schemas.microsoft.com/office/powerpoint/2010/main" val="373383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91" b="-11591"/>
          <a:stretch>
            <a:fillRect/>
          </a:stretch>
        </p:blipFill>
        <p:spPr>
          <a:xfrm>
            <a:off x="457200" y="423863"/>
            <a:ext cx="8229600" cy="5702300"/>
          </a:xfrm>
        </p:spPr>
      </p:pic>
    </p:spTree>
    <p:extLst>
      <p:ext uri="{BB962C8B-B14F-4D97-AF65-F5344CB8AC3E}">
        <p14:creationId xmlns:p14="http://schemas.microsoft.com/office/powerpoint/2010/main" val="137500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10.15.4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212791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20.0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/>
          <a:stretch/>
        </p:blipFill>
        <p:spPr>
          <a:xfrm>
            <a:off x="0" y="274638"/>
            <a:ext cx="9144000" cy="5851525"/>
          </a:xfrm>
        </p:spPr>
      </p:pic>
      <p:sp>
        <p:nvSpPr>
          <p:cNvPr id="5" name="Rectangle 4"/>
          <p:cNvSpPr/>
          <p:nvPr/>
        </p:nvSpPr>
        <p:spPr>
          <a:xfrm>
            <a:off x="4389714" y="5978357"/>
            <a:ext cx="4246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JAMA October 17, 2017 Volume 318, Number 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5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23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61342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25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1" t="1" r="-2171" b="-8264"/>
          <a:stretch/>
        </p:blipFill>
        <p:spPr>
          <a:xfrm>
            <a:off x="0" y="274638"/>
            <a:ext cx="9144000" cy="6335090"/>
          </a:xfrm>
        </p:spPr>
      </p:pic>
    </p:spTree>
    <p:extLst>
      <p:ext uri="{BB962C8B-B14F-4D97-AF65-F5344CB8AC3E}">
        <p14:creationId xmlns:p14="http://schemas.microsoft.com/office/powerpoint/2010/main" val="100398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26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33261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29.0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4638"/>
            <a:ext cx="9144000" cy="5851525"/>
          </a:xfrm>
        </p:spPr>
      </p:pic>
    </p:spTree>
    <p:extLst>
      <p:ext uri="{BB962C8B-B14F-4D97-AF65-F5344CB8AC3E}">
        <p14:creationId xmlns:p14="http://schemas.microsoft.com/office/powerpoint/2010/main" val="53005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8 at 9.32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 b="3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11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35.5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/>
          <a:stretch/>
        </p:blipFill>
        <p:spPr>
          <a:xfrm>
            <a:off x="0" y="1600200"/>
            <a:ext cx="9069496" cy="4525963"/>
          </a:xfrm>
        </p:spPr>
      </p:pic>
    </p:spTree>
    <p:extLst>
      <p:ext uri="{BB962C8B-B14F-4D97-AF65-F5344CB8AC3E}">
        <p14:creationId xmlns:p14="http://schemas.microsoft.com/office/powerpoint/2010/main" val="161107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38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2651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38.0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" t="-1598" r="-5556" b="209"/>
          <a:stretch/>
        </p:blipFill>
        <p:spPr>
          <a:xfrm>
            <a:off x="0" y="111838"/>
            <a:ext cx="9144000" cy="7051415"/>
          </a:xfrm>
        </p:spPr>
      </p:pic>
    </p:spTree>
    <p:extLst>
      <p:ext uri="{BB962C8B-B14F-4D97-AF65-F5344CB8AC3E}">
        <p14:creationId xmlns:p14="http://schemas.microsoft.com/office/powerpoint/2010/main" val="42269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39.2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b="2095"/>
          <a:stretch/>
        </p:blipFill>
        <p:spPr>
          <a:xfrm>
            <a:off x="457200" y="1074488"/>
            <a:ext cx="8229600" cy="5502680"/>
          </a:xfrm>
        </p:spPr>
      </p:pic>
    </p:spTree>
    <p:extLst>
      <p:ext uri="{BB962C8B-B14F-4D97-AF65-F5344CB8AC3E}">
        <p14:creationId xmlns:p14="http://schemas.microsoft.com/office/powerpoint/2010/main" val="270106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400"/>
            <a:ext cx="8229600" cy="1840918"/>
          </a:xfrm>
        </p:spPr>
        <p:txBody>
          <a:bodyPr>
            <a:normAutofit fontScale="90000"/>
          </a:bodyPr>
          <a:lstStyle/>
          <a:p>
            <a:r>
              <a:rPr lang="en-US" dirty="0"/>
              <a:t>Metabolic actions of GLP-1 RAs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Pancreas: </a:t>
            </a:r>
            <a:endParaRPr lang="en-US" dirty="0"/>
          </a:p>
          <a:p>
            <a:r>
              <a:rPr lang="en-US" dirty="0"/>
              <a:t>Potentiate glucose-mediated insulin secretion </a:t>
            </a:r>
          </a:p>
          <a:p>
            <a:r>
              <a:rPr lang="en-US" dirty="0"/>
              <a:t>Preserve b-cell function/reverse b-cell failure </a:t>
            </a:r>
          </a:p>
          <a:p>
            <a:r>
              <a:rPr lang="en-US" dirty="0"/>
              <a:t>Inhibit glucagon secretion in</a:t>
            </a:r>
            <a:br>
              <a:rPr lang="en-US" dirty="0"/>
            </a:br>
            <a:r>
              <a:rPr lang="en-US" dirty="0"/>
              <a:t>a glucose-dependent fashion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6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45.0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334956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45.2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941"/>
          <a:stretch/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3929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conclude, there was no apparent effect of hepatic </a:t>
            </a:r>
            <a:r>
              <a:rPr lang="en-US" dirty="0" smtClean="0"/>
              <a:t>impairment</a:t>
            </a:r>
            <a:r>
              <a:rPr lang="en-US" dirty="0"/>
              <a:t>, regardless of severity, on the PK of </a:t>
            </a:r>
            <a:r>
              <a:rPr lang="en-US" dirty="0" err="1" smtClean="0"/>
              <a:t>semaglutide</a:t>
            </a:r>
            <a:r>
              <a:rPr lang="en-US" dirty="0" smtClean="0"/>
              <a:t> </a:t>
            </a:r>
            <a:r>
              <a:rPr lang="en-US" dirty="0"/>
              <a:t>when administered via the oral route, suggesting that dose adjustment may not be necessary.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8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0.58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170589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1-19 at 11.02.5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239984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 descr="Screen Shot 2018-11-19 at 11.11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4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051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Metabolic actions of GLP-1 RAs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8-11-16 at 12.42.5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"/>
          <a:stretch/>
        </p:blipFill>
        <p:spPr>
          <a:xfrm>
            <a:off x="0" y="1600200"/>
            <a:ext cx="9102066" cy="4525963"/>
          </a:xfrm>
        </p:spPr>
      </p:pic>
    </p:spTree>
    <p:extLst>
      <p:ext uri="{BB962C8B-B14F-4D97-AF65-F5344CB8AC3E}">
        <p14:creationId xmlns:p14="http://schemas.microsoft.com/office/powerpoint/2010/main" val="101072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Metabolic actions of GLP-1 RAs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8-11-16 at 12.41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257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Metabolic actions of GLP-1 RAs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8-11-16 at 1.14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932" b="-133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8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431</Words>
  <Application>Microsoft Macintosh PowerPoint</Application>
  <PresentationFormat>On-screen Show (4:3)</PresentationFormat>
  <Paragraphs>27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Metabolic actions of GLP-1 RAs  </vt:lpstr>
      <vt:lpstr>Metabolic actions of GLP-1 RAs  </vt:lpstr>
      <vt:lpstr>Metabolic actions of GLP-1 RAs  </vt:lpstr>
      <vt:lpstr>Metabolic actions of GLP-1 RAs  </vt:lpstr>
      <vt:lpstr>Metabolic actions of GLP-1 RAs  </vt:lpstr>
      <vt:lpstr>Metabolic actions of GLP-1 RAs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SEMAGLUTIDE</vt:lpstr>
      <vt:lpstr>ORAL SEMAGLUTIDE</vt:lpstr>
      <vt:lpstr>ORAL SEMAGLUTIDE</vt:lpstr>
      <vt:lpstr>ORAL SEMAGLUTIDE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Rezvanian</dc:creator>
  <cp:lastModifiedBy>Dr. Rezvanian</cp:lastModifiedBy>
  <cp:revision>28</cp:revision>
  <dcterms:created xsi:type="dcterms:W3CDTF">2018-10-03T05:34:53Z</dcterms:created>
  <dcterms:modified xsi:type="dcterms:W3CDTF">2018-11-19T19:48:58Z</dcterms:modified>
</cp:coreProperties>
</file>