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sldIdLst>
    <p:sldId id="373" r:id="rId9"/>
    <p:sldId id="256" r:id="rId10"/>
    <p:sldId id="257" r:id="rId11"/>
    <p:sldId id="258" r:id="rId12"/>
    <p:sldId id="339" r:id="rId13"/>
    <p:sldId id="338" r:id="rId14"/>
    <p:sldId id="337" r:id="rId15"/>
    <p:sldId id="263" r:id="rId16"/>
    <p:sldId id="269" r:id="rId17"/>
    <p:sldId id="270" r:id="rId18"/>
    <p:sldId id="342" r:id="rId19"/>
    <p:sldId id="271" r:id="rId20"/>
    <p:sldId id="272" r:id="rId21"/>
    <p:sldId id="278" r:id="rId22"/>
    <p:sldId id="273" r:id="rId23"/>
    <p:sldId id="274" r:id="rId24"/>
    <p:sldId id="276" r:id="rId25"/>
    <p:sldId id="280" r:id="rId26"/>
    <p:sldId id="330" r:id="rId27"/>
    <p:sldId id="331" r:id="rId28"/>
    <p:sldId id="329" r:id="rId29"/>
    <p:sldId id="279" r:id="rId30"/>
    <p:sldId id="281" r:id="rId31"/>
    <p:sldId id="287" r:id="rId32"/>
    <p:sldId id="288" r:id="rId33"/>
    <p:sldId id="325" r:id="rId34"/>
    <p:sldId id="369" r:id="rId35"/>
    <p:sldId id="370" r:id="rId36"/>
    <p:sldId id="356" r:id="rId37"/>
    <p:sldId id="358" r:id="rId38"/>
    <p:sldId id="359" r:id="rId39"/>
    <p:sldId id="360" r:id="rId40"/>
    <p:sldId id="361" r:id="rId41"/>
    <p:sldId id="362" r:id="rId42"/>
    <p:sldId id="363" r:id="rId43"/>
    <p:sldId id="365" r:id="rId44"/>
    <p:sldId id="366" r:id="rId45"/>
    <p:sldId id="371" r:id="rId46"/>
    <p:sldId id="372" r:id="rId47"/>
    <p:sldId id="354" r:id="rId48"/>
    <p:sldId id="368" r:id="rId49"/>
    <p:sldId id="343" r:id="rId50"/>
    <p:sldId id="292" r:id="rId51"/>
    <p:sldId id="344" r:id="rId52"/>
    <p:sldId id="345" r:id="rId53"/>
    <p:sldId id="294" r:id="rId54"/>
    <p:sldId id="353" r:id="rId55"/>
    <p:sldId id="340" r:id="rId56"/>
    <p:sldId id="295" r:id="rId57"/>
    <p:sldId id="334" r:id="rId58"/>
    <p:sldId id="336" r:id="rId59"/>
    <p:sldId id="298" r:id="rId60"/>
    <p:sldId id="299" r:id="rId61"/>
    <p:sldId id="300" r:id="rId62"/>
    <p:sldId id="301" r:id="rId63"/>
    <p:sldId id="302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311" r:id="rId73"/>
    <p:sldId id="312" r:id="rId74"/>
    <p:sldId id="327" r:id="rId75"/>
    <p:sldId id="313" r:id="rId76"/>
    <p:sldId id="314" r:id="rId77"/>
    <p:sldId id="316" r:id="rId78"/>
    <p:sldId id="317" r:id="rId79"/>
    <p:sldId id="318" r:id="rId80"/>
    <p:sldId id="319" r:id="rId81"/>
    <p:sldId id="320" r:id="rId82"/>
    <p:sldId id="322" r:id="rId83"/>
    <p:sldId id="324" r:id="rId84"/>
    <p:sldId id="374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85" d="100"/>
          <a:sy n="85" d="100"/>
        </p:scale>
        <p:origin x="5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tableStyles" Target="tableStyle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viewProps" Target="viewProps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0A9-3972-4B70-9F91-2E463BC017FA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0DA3C-BEBD-47EF-9140-16EF669E6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46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0A9-3972-4B70-9F91-2E463BC017FA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0DA3C-BEBD-47EF-9140-16EF669E6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8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0A9-3972-4B70-9F91-2E463BC017FA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0DA3C-BEBD-47EF-9140-16EF669E6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88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62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68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63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755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07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98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262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0A9-3972-4B70-9F91-2E463BC017FA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0DA3C-BEBD-47EF-9140-16EF669E6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20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595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288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62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27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211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40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80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34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00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71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0A9-3972-4B70-9F91-2E463BC017FA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0DA3C-BEBD-47EF-9140-16EF669E6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76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157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42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4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9982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43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2392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0371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302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1114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05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0A9-3972-4B70-9F91-2E463BC017FA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0DA3C-BEBD-47EF-9140-16EF669E6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89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761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8255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424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3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090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737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661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564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69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70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0A9-3972-4B70-9F91-2E463BC017FA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0DA3C-BEBD-47EF-9140-16EF669E6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014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9531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662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618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982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8092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149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644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4116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008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07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0A9-3972-4B70-9F91-2E463BC017FA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0DA3C-BEBD-47EF-9140-16EF669E6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214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975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4293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244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527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424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002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423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0728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0695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01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0A9-3972-4B70-9F91-2E463BC017FA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0DA3C-BEBD-47EF-9140-16EF669E6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77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776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647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7972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100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77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009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399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261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8531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73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0A9-3972-4B70-9F91-2E463BC017FA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0DA3C-BEBD-47EF-9140-16EF669E6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183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7473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3729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583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4765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457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633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1430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965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71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0A9-3972-4B70-9F91-2E463BC017FA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0DA3C-BEBD-47EF-9140-16EF669E6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3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010A9-3972-4B70-9F91-2E463BC017FA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0DA3C-BEBD-47EF-9140-16EF669E6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8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1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53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3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0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00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9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A3C415A-0784-E145-9BD5-9C07189AEF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C6F965A-ADF5-4F40-A384-5A06387C0E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6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94" y="237565"/>
            <a:ext cx="8852647" cy="648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4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610" y="1064172"/>
            <a:ext cx="10515600" cy="5270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</a:t>
            </a:r>
          </a:p>
          <a:p>
            <a:pPr marL="0" indent="0">
              <a:buNone/>
            </a:pPr>
            <a:r>
              <a:rPr lang="en-US" sz="3200" dirty="0"/>
              <a:t>-The other approach uses a singular </a:t>
            </a:r>
            <a:r>
              <a:rPr lang="en-US" sz="3200" b="1" dirty="0">
                <a:solidFill>
                  <a:srgbClr val="FF0000"/>
                </a:solidFill>
              </a:rPr>
              <a:t>75-g, 2-hour GTT.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  Either </a:t>
            </a:r>
            <a:r>
              <a:rPr lang="en-US" sz="3200" dirty="0"/>
              <a:t>approach is reasonable, and the choice may be </a:t>
            </a:r>
            <a:r>
              <a:rPr lang="en-US" sz="3200" dirty="0" smtClean="0"/>
              <a:t>made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</a:t>
            </a:r>
            <a:r>
              <a:rPr lang="en-US" sz="3200" dirty="0"/>
              <a:t>by the provider, depending on their ability to consistently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implement </a:t>
            </a:r>
            <a:r>
              <a:rPr lang="en-US" sz="3200" dirty="0"/>
              <a:t>an approach for their patient population with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available </a:t>
            </a:r>
            <a:r>
              <a:rPr lang="en-US" sz="3200" dirty="0"/>
              <a:t>resources.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8127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860" y="1698735"/>
            <a:ext cx="10515600" cy="395402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sz="3200" dirty="0" smtClean="0"/>
              <a:t>Given that  </a:t>
            </a:r>
            <a:r>
              <a:rPr lang="en-US" sz="3200" b="1" dirty="0" smtClean="0">
                <a:solidFill>
                  <a:srgbClr val="FF0000"/>
                </a:solidFill>
              </a:rPr>
              <a:t>90</a:t>
            </a:r>
            <a:r>
              <a:rPr lang="en-US" sz="3200" b="1" dirty="0">
                <a:solidFill>
                  <a:srgbClr val="FF0000"/>
                </a:solidFill>
              </a:rPr>
              <a:t>% </a:t>
            </a:r>
            <a:r>
              <a:rPr lang="en-US" sz="3200" dirty="0"/>
              <a:t>of pregnant women in the United States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present with at least one risk factor for GDM and </a:t>
            </a:r>
            <a:r>
              <a:rPr lang="en-US" sz="3200" b="1" dirty="0" smtClean="0">
                <a:solidFill>
                  <a:srgbClr val="FF0000"/>
                </a:solidFill>
              </a:rPr>
              <a:t>20%</a:t>
            </a:r>
            <a:r>
              <a:rPr lang="en-US" sz="3200" dirty="0" smtClean="0"/>
              <a:t> of </a:t>
            </a:r>
          </a:p>
          <a:p>
            <a:pPr marL="0" indent="0">
              <a:buNone/>
            </a:pPr>
            <a:r>
              <a:rPr lang="en-US" sz="3200" dirty="0" smtClean="0"/>
              <a:t>  those with no risk factors develop GDM, universal screening </a:t>
            </a:r>
          </a:p>
          <a:p>
            <a:pPr marL="0" indent="0">
              <a:buNone/>
            </a:pPr>
            <a:r>
              <a:rPr lang="en-US" sz="3200" dirty="0" smtClean="0"/>
              <a:t>  appears most appropriate.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4280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7027" y="1781504"/>
            <a:ext cx="10515600" cy="412268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/>
              <a:t>The </a:t>
            </a:r>
            <a:r>
              <a:rPr lang="en-US" sz="3200" dirty="0"/>
              <a:t>US Preventative Services Task Force (USPSTF)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performed </a:t>
            </a:r>
            <a:r>
              <a:rPr lang="en-US" sz="3200" dirty="0"/>
              <a:t>a systematic review on screening and deemed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sufficient </a:t>
            </a:r>
            <a:r>
              <a:rPr lang="en-US" sz="3200" dirty="0"/>
              <a:t>evidence to support universal screening but only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after </a:t>
            </a:r>
            <a:r>
              <a:rPr lang="en-US" sz="3200" dirty="0"/>
              <a:t>the achievement of 24 completed weeks’ </a:t>
            </a:r>
            <a:r>
              <a:rPr lang="en-US" sz="3200" dirty="0" smtClean="0"/>
              <a:t>gestation.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7340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5138" y="1600201"/>
            <a:ext cx="10515600" cy="49582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dirty="0" smtClean="0"/>
              <a:t> </a:t>
            </a:r>
          </a:p>
          <a:p>
            <a:pPr marL="0" indent="0">
              <a:buNone/>
            </a:pPr>
            <a:r>
              <a:rPr lang="en-US" sz="3200" dirty="0" smtClean="0"/>
              <a:t>  </a:t>
            </a:r>
            <a:r>
              <a:rPr lang="en-US" sz="3500" dirty="0" smtClean="0"/>
              <a:t>Accordingly</a:t>
            </a:r>
            <a:r>
              <a:rPr lang="en-US" sz="3500" dirty="0"/>
              <a:t>, conventional timing for screening per ACOG </a:t>
            </a:r>
          </a:p>
          <a:p>
            <a:pPr marL="0" indent="0">
              <a:buNone/>
            </a:pPr>
            <a:r>
              <a:rPr lang="en-US" sz="3500" dirty="0" smtClean="0"/>
              <a:t>  guidelines </a:t>
            </a:r>
            <a:r>
              <a:rPr lang="en-US" sz="3500" dirty="0"/>
              <a:t>remains between </a:t>
            </a:r>
            <a:r>
              <a:rPr lang="en-US" sz="3500" b="1" dirty="0">
                <a:solidFill>
                  <a:srgbClr val="FF0000"/>
                </a:solidFill>
              </a:rPr>
              <a:t>24 and 28 weeks, </a:t>
            </a:r>
            <a:r>
              <a:rPr lang="en-US" sz="3500" dirty="0"/>
              <a:t>provided </a:t>
            </a:r>
          </a:p>
          <a:p>
            <a:pPr marL="0" indent="0">
              <a:buNone/>
            </a:pPr>
            <a:r>
              <a:rPr lang="en-US" sz="3500" dirty="0" smtClean="0"/>
              <a:t>  there </a:t>
            </a:r>
            <a:r>
              <a:rPr lang="en-US" sz="3500" dirty="0"/>
              <a:t>is no reason to suspect underlying pregestational DM.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500" dirty="0"/>
          </a:p>
          <a:p>
            <a:pPr marL="0" indent="0">
              <a:buNone/>
            </a:pPr>
            <a:r>
              <a:rPr lang="en-US" sz="3500" dirty="0"/>
              <a:t> </a:t>
            </a:r>
            <a:r>
              <a:rPr lang="en-US" sz="3500" dirty="0" smtClean="0"/>
              <a:t> For </a:t>
            </a:r>
            <a:r>
              <a:rPr lang="en-US" sz="3500" dirty="0"/>
              <a:t>those suspected to be at increased risk for underlying </a:t>
            </a:r>
            <a:endParaRPr lang="en-US" sz="3500" dirty="0" smtClean="0"/>
          </a:p>
          <a:p>
            <a:pPr marL="0" indent="0">
              <a:buNone/>
            </a:pPr>
            <a:r>
              <a:rPr lang="en-US" sz="3500" dirty="0"/>
              <a:t> </a:t>
            </a:r>
            <a:r>
              <a:rPr lang="en-US" sz="3500" dirty="0" smtClean="0"/>
              <a:t> DM</a:t>
            </a:r>
            <a:r>
              <a:rPr lang="en-US" sz="3500" dirty="0"/>
              <a:t>, screening should not be delayed and may be performed </a:t>
            </a:r>
            <a:endParaRPr lang="en-US" sz="3500" dirty="0" smtClean="0"/>
          </a:p>
          <a:p>
            <a:pPr marL="0" indent="0">
              <a:buNone/>
            </a:pPr>
            <a:r>
              <a:rPr lang="en-US" sz="3500" dirty="0"/>
              <a:t> </a:t>
            </a:r>
            <a:r>
              <a:rPr lang="en-US" sz="3500" dirty="0" smtClean="0"/>
              <a:t> as </a:t>
            </a:r>
            <a:r>
              <a:rPr lang="en-US" sz="3500" dirty="0"/>
              <a:t>early as the first prenatal visit</a:t>
            </a:r>
            <a:r>
              <a:rPr lang="en-US" sz="3500" dirty="0" smtClean="0"/>
              <a:t>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 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8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14" y="244366"/>
            <a:ext cx="9750972" cy="6333796"/>
          </a:xfrm>
        </p:spPr>
      </p:pic>
    </p:spTree>
    <p:extLst>
      <p:ext uri="{BB962C8B-B14F-4D97-AF65-F5344CB8AC3E}">
        <p14:creationId xmlns:p14="http://schemas.microsoft.com/office/powerpoint/2010/main" val="377555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2" y="559676"/>
            <a:ext cx="9928334" cy="5994838"/>
          </a:xfrm>
        </p:spPr>
      </p:pic>
    </p:spTree>
    <p:extLst>
      <p:ext uri="{BB962C8B-B14F-4D97-AF65-F5344CB8AC3E}">
        <p14:creationId xmlns:p14="http://schemas.microsoft.com/office/powerpoint/2010/main" val="285631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97" y="421728"/>
            <a:ext cx="9695794" cy="5990895"/>
          </a:xfrm>
        </p:spPr>
      </p:pic>
    </p:spTree>
    <p:extLst>
      <p:ext uri="{BB962C8B-B14F-4D97-AF65-F5344CB8AC3E}">
        <p14:creationId xmlns:p14="http://schemas.microsoft.com/office/powerpoint/2010/main" val="10243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8766" y="492673"/>
            <a:ext cx="10022928" cy="603425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sz="3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 </a:t>
            </a:r>
            <a:r>
              <a:rPr lang="en-US" sz="5100" dirty="0" smtClean="0"/>
              <a:t>The </a:t>
            </a:r>
            <a:r>
              <a:rPr lang="en-US" sz="5100" b="1" dirty="0">
                <a:solidFill>
                  <a:srgbClr val="FF0000"/>
                </a:solidFill>
              </a:rPr>
              <a:t>50-g oral glucose </a:t>
            </a:r>
            <a:r>
              <a:rPr lang="en-US" sz="5100" dirty="0"/>
              <a:t>challenge can be taken regardless of </a:t>
            </a:r>
            <a:endParaRPr lang="en-US" sz="5100" dirty="0" smtClean="0"/>
          </a:p>
          <a:p>
            <a:pPr marL="0" indent="0">
              <a:buNone/>
            </a:pPr>
            <a:r>
              <a:rPr lang="en-US" sz="5100" dirty="0"/>
              <a:t> </a:t>
            </a:r>
            <a:r>
              <a:rPr lang="en-US" sz="5100" dirty="0" smtClean="0"/>
              <a:t>  fasting </a:t>
            </a:r>
            <a:r>
              <a:rPr lang="en-US" sz="5100" dirty="0"/>
              <a:t>or postprandial state with assessment of plasma </a:t>
            </a:r>
            <a:endParaRPr lang="en-US" sz="5100" dirty="0" smtClean="0"/>
          </a:p>
          <a:p>
            <a:pPr marL="0" indent="0">
              <a:buNone/>
            </a:pPr>
            <a:r>
              <a:rPr lang="en-US" sz="5100" dirty="0"/>
              <a:t> </a:t>
            </a:r>
            <a:r>
              <a:rPr lang="en-US" sz="5100" dirty="0" smtClean="0"/>
              <a:t>  glucose </a:t>
            </a:r>
            <a:r>
              <a:rPr lang="en-US" sz="5100" dirty="0"/>
              <a:t>1 hour after consumption. </a:t>
            </a:r>
            <a:endParaRPr lang="en-US" sz="5100" dirty="0" smtClean="0"/>
          </a:p>
          <a:p>
            <a:pPr marL="0" indent="0">
              <a:buNone/>
            </a:pPr>
            <a:r>
              <a:rPr lang="en-US" sz="5100" dirty="0" smtClean="0"/>
              <a:t>  </a:t>
            </a:r>
          </a:p>
          <a:p>
            <a:pPr marL="0" indent="0">
              <a:buNone/>
            </a:pPr>
            <a:r>
              <a:rPr lang="en-US" sz="5100" b="1" dirty="0"/>
              <a:t> </a:t>
            </a:r>
            <a:r>
              <a:rPr lang="en-US" sz="5100" b="1" dirty="0" smtClean="0"/>
              <a:t>  </a:t>
            </a:r>
          </a:p>
          <a:p>
            <a:pPr marL="0" indent="0">
              <a:buNone/>
            </a:pPr>
            <a:r>
              <a:rPr lang="en-US" sz="5100" b="1" dirty="0"/>
              <a:t> </a:t>
            </a:r>
            <a:r>
              <a:rPr lang="en-US" sz="5100" b="1" dirty="0" smtClean="0"/>
              <a:t>Positive screens</a:t>
            </a:r>
          </a:p>
          <a:p>
            <a:pPr marL="0" indent="0">
              <a:buNone/>
            </a:pPr>
            <a:r>
              <a:rPr lang="en-US" sz="5100" dirty="0" smtClean="0"/>
              <a:t>  </a:t>
            </a:r>
          </a:p>
          <a:p>
            <a:pPr marL="0" indent="0">
              <a:buNone/>
            </a:pPr>
            <a:r>
              <a:rPr lang="en-US" sz="5100" dirty="0"/>
              <a:t> </a:t>
            </a:r>
            <a:r>
              <a:rPr lang="en-US" sz="5100" dirty="0" smtClean="0"/>
              <a:t> 1- </a:t>
            </a:r>
            <a:r>
              <a:rPr lang="en-US" sz="5100" b="1" dirty="0">
                <a:solidFill>
                  <a:srgbClr val="FF0000"/>
                </a:solidFill>
              </a:rPr>
              <a:t>130 mg/</a:t>
            </a:r>
            <a:r>
              <a:rPr lang="en-US" sz="5100" b="1" dirty="0" err="1">
                <a:solidFill>
                  <a:srgbClr val="FF0000"/>
                </a:solidFill>
              </a:rPr>
              <a:t>dL</a:t>
            </a:r>
            <a:r>
              <a:rPr lang="en-US" sz="5100" dirty="0"/>
              <a:t> (7.2 mmol/L) 88% to 99% </a:t>
            </a:r>
            <a:r>
              <a:rPr lang="en-US" sz="5100" dirty="0" smtClean="0"/>
              <a:t>sensitivity and 66</a:t>
            </a:r>
            <a:r>
              <a:rPr lang="en-US" sz="5100" dirty="0"/>
              <a:t>% to 77% </a:t>
            </a:r>
            <a:endParaRPr lang="en-US" sz="5100" dirty="0" smtClean="0"/>
          </a:p>
          <a:p>
            <a:pPr marL="0" indent="0">
              <a:buNone/>
            </a:pPr>
            <a:r>
              <a:rPr lang="en-US" sz="5100" dirty="0"/>
              <a:t> </a:t>
            </a:r>
            <a:r>
              <a:rPr lang="en-US" sz="5100" dirty="0" smtClean="0"/>
              <a:t>  specificity</a:t>
            </a:r>
          </a:p>
          <a:p>
            <a:pPr marL="0" indent="0">
              <a:buNone/>
            </a:pPr>
            <a:r>
              <a:rPr lang="en-US" sz="5100" dirty="0"/>
              <a:t>  2- </a:t>
            </a:r>
            <a:r>
              <a:rPr lang="en-US" sz="5100" b="1" dirty="0">
                <a:solidFill>
                  <a:srgbClr val="FF0000"/>
                </a:solidFill>
              </a:rPr>
              <a:t>135 mg/</a:t>
            </a:r>
            <a:r>
              <a:rPr lang="en-US" sz="5100" b="1" dirty="0" err="1">
                <a:solidFill>
                  <a:srgbClr val="FF0000"/>
                </a:solidFill>
              </a:rPr>
              <a:t>dL</a:t>
            </a:r>
            <a:r>
              <a:rPr lang="en-US" sz="5100" b="1" dirty="0">
                <a:solidFill>
                  <a:srgbClr val="FF0000"/>
                </a:solidFill>
              </a:rPr>
              <a:t> </a:t>
            </a:r>
            <a:endParaRPr lang="en-US" sz="5100" dirty="0" smtClean="0"/>
          </a:p>
          <a:p>
            <a:pPr marL="0" indent="0">
              <a:buNone/>
            </a:pPr>
            <a:r>
              <a:rPr lang="en-US" sz="5100" dirty="0" smtClean="0"/>
              <a:t>  3- </a:t>
            </a:r>
            <a:r>
              <a:rPr lang="en-US" sz="5100" b="1" dirty="0" smtClean="0">
                <a:solidFill>
                  <a:srgbClr val="FF0000"/>
                </a:solidFill>
              </a:rPr>
              <a:t>140 mg/</a:t>
            </a:r>
            <a:r>
              <a:rPr lang="en-US" sz="5100" b="1" dirty="0" err="1" smtClean="0">
                <a:solidFill>
                  <a:srgbClr val="FF0000"/>
                </a:solidFill>
              </a:rPr>
              <a:t>dL</a:t>
            </a:r>
            <a:r>
              <a:rPr lang="en-US" sz="5100" b="1" dirty="0">
                <a:solidFill>
                  <a:srgbClr val="FF0000"/>
                </a:solidFill>
              </a:rPr>
              <a:t> </a:t>
            </a:r>
            <a:r>
              <a:rPr lang="en-US" sz="5100" dirty="0" smtClean="0"/>
              <a:t>(</a:t>
            </a:r>
            <a:r>
              <a:rPr lang="en-US" sz="5100" dirty="0"/>
              <a:t>7.8 </a:t>
            </a:r>
            <a:r>
              <a:rPr lang="en-US" sz="5100" dirty="0" smtClean="0"/>
              <a:t>mmol/L) 70</a:t>
            </a:r>
            <a:r>
              <a:rPr lang="en-US" sz="5100" dirty="0"/>
              <a:t>% to 88% sensitivity and 69% to 89% </a:t>
            </a:r>
            <a:endParaRPr lang="en-US" sz="5100" dirty="0" smtClean="0"/>
          </a:p>
          <a:p>
            <a:pPr marL="0" indent="0">
              <a:buNone/>
            </a:pPr>
            <a:r>
              <a:rPr lang="en-US" sz="5100" dirty="0"/>
              <a:t> </a:t>
            </a:r>
            <a:r>
              <a:rPr lang="en-US" sz="5100" dirty="0" smtClean="0"/>
              <a:t>  specificity</a:t>
            </a:r>
            <a:r>
              <a:rPr lang="en-US" sz="5100" dirty="0"/>
              <a:t>.</a:t>
            </a:r>
            <a:endParaRPr lang="en-US" sz="5100" dirty="0" smtClean="0"/>
          </a:p>
          <a:p>
            <a:pPr marL="0" indent="0">
              <a:buNone/>
            </a:pPr>
            <a:r>
              <a:rPr lang="en-US" sz="5100" dirty="0"/>
              <a:t> </a:t>
            </a:r>
            <a:r>
              <a:rPr lang="en-US" sz="5100" dirty="0" smtClean="0"/>
              <a:t>                                     </a:t>
            </a:r>
            <a:endParaRPr lang="en-US" sz="5100" dirty="0"/>
          </a:p>
        </p:txBody>
      </p:sp>
    </p:spTree>
    <p:extLst>
      <p:ext uri="{BB962C8B-B14F-4D97-AF65-F5344CB8AC3E}">
        <p14:creationId xmlns:p14="http://schemas.microsoft.com/office/powerpoint/2010/main" val="356959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25" y="701566"/>
            <a:ext cx="9865272" cy="5506105"/>
          </a:xfrm>
        </p:spPr>
      </p:pic>
    </p:spTree>
    <p:extLst>
      <p:ext uri="{BB962C8B-B14F-4D97-AF65-F5344CB8AC3E}">
        <p14:creationId xmlns:p14="http://schemas.microsoft.com/office/powerpoint/2010/main" val="105254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4369" y="851337"/>
            <a:ext cx="9810092" cy="5017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sz="3200" dirty="0" smtClean="0"/>
              <a:t>The </a:t>
            </a:r>
            <a:r>
              <a:rPr lang="en-US" sz="3200" dirty="0"/>
              <a:t>Eunice Kennedy Shriver National Institute of Child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Health and </a:t>
            </a:r>
            <a:r>
              <a:rPr lang="en-US" sz="3200" dirty="0"/>
              <a:t>Human Development Consensus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Development </a:t>
            </a:r>
            <a:r>
              <a:rPr lang="en-US" sz="3200" dirty="0"/>
              <a:t>Conference </a:t>
            </a:r>
            <a:r>
              <a:rPr lang="en-US" sz="3200" dirty="0" smtClean="0"/>
              <a:t>on Diagnosing </a:t>
            </a:r>
            <a:r>
              <a:rPr lang="en-US" sz="3200" dirty="0"/>
              <a:t>Gestational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Diabetes </a:t>
            </a:r>
            <a:r>
              <a:rPr lang="en-US" sz="3200" dirty="0"/>
              <a:t>recommended the continued </a:t>
            </a:r>
            <a:r>
              <a:rPr lang="en-US" sz="3200" dirty="0" smtClean="0"/>
              <a:t>use </a:t>
            </a:r>
            <a:r>
              <a:rPr lang="en-US" sz="3200" dirty="0"/>
              <a:t>of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the </a:t>
            </a:r>
            <a:r>
              <a:rPr lang="en-US" sz="3200" b="1" dirty="0">
                <a:solidFill>
                  <a:srgbClr val="FF0000"/>
                </a:solidFill>
              </a:rPr>
              <a:t>2-step</a:t>
            </a:r>
            <a:r>
              <a:rPr lang="en-US" sz="3200" dirty="0"/>
              <a:t> approach to screen for and diagnose </a:t>
            </a:r>
            <a:r>
              <a:rPr lang="en-US" sz="3200" dirty="0" smtClean="0"/>
              <a:t>GDM.</a:t>
            </a:r>
          </a:p>
          <a:p>
            <a:pPr marL="0" indent="0">
              <a:buNone/>
            </a:pP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046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1631" y="1521371"/>
            <a:ext cx="10488010" cy="4544412"/>
          </a:xfrm>
        </p:spPr>
        <p:txBody>
          <a:bodyPr>
            <a:normAutofit/>
          </a:bodyPr>
          <a:lstStyle/>
          <a:p>
            <a:endParaRPr lang="en-US" sz="4000" b="1" dirty="0" smtClean="0"/>
          </a:p>
          <a:p>
            <a:r>
              <a:rPr lang="en-US" sz="4000" b="1" dirty="0" smtClean="0"/>
              <a:t>Gestational </a:t>
            </a:r>
            <a:r>
              <a:rPr lang="en-US" sz="4000" b="1" dirty="0"/>
              <a:t>Diabetes </a:t>
            </a:r>
            <a:r>
              <a:rPr lang="en-US" sz="4000" b="1" dirty="0" smtClean="0"/>
              <a:t>Underpinning </a:t>
            </a:r>
          </a:p>
          <a:p>
            <a:r>
              <a:rPr lang="en-US" sz="4000" b="1" dirty="0" smtClean="0"/>
              <a:t>Principles</a:t>
            </a:r>
            <a:r>
              <a:rPr lang="en-US" sz="4000" b="1" dirty="0"/>
              <a:t>, Surveillance, and </a:t>
            </a:r>
            <a:r>
              <a:rPr lang="en-US" sz="4000" b="1" dirty="0" smtClean="0"/>
              <a:t>Management</a:t>
            </a:r>
          </a:p>
          <a:p>
            <a:endParaRPr lang="en-US" sz="4000" b="1" dirty="0" smtClean="0"/>
          </a:p>
          <a:p>
            <a:endParaRPr lang="en-US" sz="4000" b="1" dirty="0" smtClean="0"/>
          </a:p>
          <a:p>
            <a:r>
              <a:rPr lang="en-US" dirty="0" smtClean="0"/>
              <a:t>Jeffrey M. Denney, MD, MS, Kristen H. Quinn, MD, MS</a:t>
            </a:r>
          </a:p>
          <a:p>
            <a:r>
              <a:rPr lang="en-US" dirty="0" err="1" smtClean="0"/>
              <a:t>Obstet</a:t>
            </a:r>
            <a:r>
              <a:rPr lang="en-US" dirty="0" smtClean="0"/>
              <a:t> </a:t>
            </a:r>
            <a:r>
              <a:rPr lang="en-US" dirty="0" err="1" smtClean="0"/>
              <a:t>Gynecol</a:t>
            </a:r>
            <a:r>
              <a:rPr lang="en-US" dirty="0" smtClean="0"/>
              <a:t> </a:t>
            </a:r>
            <a:r>
              <a:rPr lang="en-US" dirty="0" err="1" smtClean="0"/>
              <a:t>Clin</a:t>
            </a:r>
            <a:r>
              <a:rPr lang="en-US" dirty="0" smtClean="0"/>
              <a:t> N Am 45 (2018)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15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131" y="1308538"/>
            <a:ext cx="9774621" cy="48833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3200" dirty="0" smtClean="0"/>
              <a:t>This </a:t>
            </a:r>
            <a:r>
              <a:rPr lang="en-US" sz="3200" dirty="0"/>
              <a:t>recommendation was based on the lack of evidence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for </a:t>
            </a:r>
            <a:r>
              <a:rPr lang="en-US" sz="3200" dirty="0"/>
              <a:t>improved clinical maternal or neonatal outcomes with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the </a:t>
            </a:r>
            <a:r>
              <a:rPr lang="en-US" sz="3200" b="1" dirty="0">
                <a:solidFill>
                  <a:srgbClr val="FF0000"/>
                </a:solidFill>
              </a:rPr>
              <a:t>1-step </a:t>
            </a:r>
            <a:r>
              <a:rPr lang="en-US" sz="3200" dirty="0"/>
              <a:t>approach (75-g 2hour GTT) and the increase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in </a:t>
            </a:r>
            <a:r>
              <a:rPr lang="en-US" sz="3200" dirty="0"/>
              <a:t>health care costs that would result.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Based </a:t>
            </a:r>
            <a:r>
              <a:rPr lang="en-US" sz="3200" dirty="0"/>
              <a:t>on this recommendation and a Cochrane </a:t>
            </a:r>
            <a:r>
              <a:rPr lang="en-US" sz="3200" dirty="0" smtClean="0"/>
              <a:t>Review</a:t>
            </a:r>
          </a:p>
          <a:p>
            <a:pPr marL="0" indent="0">
              <a:buNone/>
            </a:pPr>
            <a:r>
              <a:rPr lang="en-US" sz="3200" dirty="0" smtClean="0"/>
              <a:t> that </a:t>
            </a:r>
            <a:r>
              <a:rPr lang="en-US" sz="3200" dirty="0"/>
              <a:t>reported no specific screening strategy has shown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to </a:t>
            </a:r>
            <a:r>
              <a:rPr lang="en-US" sz="3200" dirty="0"/>
              <a:t>be optimal, </a:t>
            </a:r>
            <a:r>
              <a:rPr lang="en-US" sz="3200" b="1" dirty="0">
                <a:solidFill>
                  <a:srgbClr val="FF0000"/>
                </a:solidFill>
              </a:rPr>
              <a:t>ACOG</a:t>
            </a:r>
            <a:r>
              <a:rPr lang="en-US" sz="3200" dirty="0"/>
              <a:t> supports the </a:t>
            </a:r>
            <a:r>
              <a:rPr lang="en-US" sz="3200" b="1" dirty="0">
                <a:solidFill>
                  <a:srgbClr val="FF0000"/>
                </a:solidFill>
              </a:rPr>
              <a:t>2-step </a:t>
            </a:r>
            <a:r>
              <a:rPr lang="en-US" sz="3200" dirty="0" smtClean="0"/>
              <a:t>approach.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7075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062" y="1249418"/>
            <a:ext cx="10078107" cy="49275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Carpenter </a:t>
            </a:r>
            <a:r>
              <a:rPr lang="en-US" sz="3200" dirty="0"/>
              <a:t>and </a:t>
            </a:r>
            <a:r>
              <a:rPr lang="en-US" sz="3200" dirty="0" err="1" smtClean="0"/>
              <a:t>Coustan</a:t>
            </a:r>
            <a:r>
              <a:rPr lang="en-US" sz="3200" dirty="0" smtClean="0"/>
              <a:t> </a:t>
            </a:r>
            <a:r>
              <a:rPr lang="en-US" sz="3200" dirty="0"/>
              <a:t>report greater than </a:t>
            </a:r>
            <a:r>
              <a:rPr lang="en-US" sz="3200" b="1" dirty="0" smtClean="0">
                <a:solidFill>
                  <a:srgbClr val="FF0000"/>
                </a:solidFill>
              </a:rPr>
              <a:t>95% </a:t>
            </a:r>
            <a:r>
              <a:rPr lang="en-US" sz="3200" dirty="0" smtClean="0"/>
              <a:t>probability</a:t>
            </a:r>
          </a:p>
          <a:p>
            <a:pPr marL="0" indent="0">
              <a:buNone/>
            </a:pPr>
            <a:r>
              <a:rPr lang="en-US" sz="3200" dirty="0" smtClean="0"/>
              <a:t> of </a:t>
            </a:r>
            <a:r>
              <a:rPr lang="en-US" sz="3200" dirty="0"/>
              <a:t>GDM with 1 hour plasma glucose of greater than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182 mg/</a:t>
            </a:r>
            <a:r>
              <a:rPr lang="en-US" sz="3200" b="1" dirty="0" err="1" smtClean="0">
                <a:solidFill>
                  <a:srgbClr val="FF0000"/>
                </a:solidFill>
              </a:rPr>
              <a:t>dL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/>
              <a:t>following the </a:t>
            </a:r>
            <a:r>
              <a:rPr lang="en-US" sz="3200" b="1" dirty="0" smtClean="0">
                <a:solidFill>
                  <a:srgbClr val="FF0000"/>
                </a:solidFill>
              </a:rPr>
              <a:t>50-g</a:t>
            </a:r>
            <a:r>
              <a:rPr lang="en-US" sz="3200" dirty="0" smtClean="0"/>
              <a:t> challenge.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Other </a:t>
            </a:r>
            <a:r>
              <a:rPr lang="en-US" sz="3200" dirty="0"/>
              <a:t>studies report PPV of </a:t>
            </a:r>
            <a:r>
              <a:rPr lang="en-US" sz="3200" b="1" dirty="0">
                <a:solidFill>
                  <a:srgbClr val="FF0000"/>
                </a:solidFill>
              </a:rPr>
              <a:t>200 mg/</a:t>
            </a:r>
            <a:r>
              <a:rPr lang="en-US" sz="3200" b="1" dirty="0" err="1">
                <a:solidFill>
                  <a:srgbClr val="FF0000"/>
                </a:solidFill>
              </a:rPr>
              <a:t>dL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to range from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69</a:t>
            </a:r>
            <a:r>
              <a:rPr lang="en-US" sz="3200" b="1" dirty="0">
                <a:solidFill>
                  <a:srgbClr val="FF0000"/>
                </a:solidFill>
              </a:rPr>
              <a:t>% to 80</a:t>
            </a:r>
            <a:r>
              <a:rPr lang="en-US" sz="3200" b="1" dirty="0" smtClean="0">
                <a:solidFill>
                  <a:srgbClr val="FF0000"/>
                </a:solidFill>
              </a:rPr>
              <a:t>%. </a:t>
            </a:r>
            <a:r>
              <a:rPr lang="en-US" sz="3200" dirty="0"/>
              <a:t>The authors use </a:t>
            </a:r>
            <a:r>
              <a:rPr lang="en-US" sz="3200" b="1" dirty="0">
                <a:solidFill>
                  <a:srgbClr val="FF0000"/>
                </a:solidFill>
              </a:rPr>
              <a:t>200 mg/</a:t>
            </a:r>
            <a:r>
              <a:rPr lang="en-US" sz="3200" b="1" dirty="0" err="1">
                <a:solidFill>
                  <a:srgbClr val="FF0000"/>
                </a:solidFill>
              </a:rPr>
              <a:t>dL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as a threshold for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GDM </a:t>
            </a:r>
            <a:r>
              <a:rPr lang="en-US" sz="3200" dirty="0"/>
              <a:t>diagnosis and not requiring exposure to the 100-g </a:t>
            </a:r>
            <a:r>
              <a:rPr lang="en-US" sz="3200" dirty="0" smtClean="0"/>
              <a:t>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GTT</a:t>
            </a:r>
            <a:r>
              <a:rPr lang="en-US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3420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3490" y="1028700"/>
            <a:ext cx="9770680" cy="488336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GDM </a:t>
            </a:r>
            <a:r>
              <a:rPr lang="en-US" sz="3200" dirty="0"/>
              <a:t>as diagnosed on GTT by a list of criteria either </a:t>
            </a:r>
            <a:r>
              <a:rPr lang="en-US" sz="3200" dirty="0" smtClean="0"/>
              <a:t>by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the 1-step or by </a:t>
            </a:r>
            <a:r>
              <a:rPr lang="en-US" sz="3200" dirty="0"/>
              <a:t>the 2-step </a:t>
            </a:r>
            <a:r>
              <a:rPr lang="en-US" sz="3200" dirty="0" smtClean="0"/>
              <a:t>approaches.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The </a:t>
            </a:r>
            <a:r>
              <a:rPr lang="en-US" sz="3200" dirty="0"/>
              <a:t>authors’ group uses  </a:t>
            </a:r>
            <a:r>
              <a:rPr lang="en-US" sz="3200" dirty="0" smtClean="0"/>
              <a:t>a </a:t>
            </a:r>
            <a:r>
              <a:rPr lang="en-US" sz="3200" b="1" dirty="0">
                <a:solidFill>
                  <a:srgbClr val="FF0000"/>
                </a:solidFill>
              </a:rPr>
              <a:t>2-step</a:t>
            </a:r>
            <a:r>
              <a:rPr lang="en-US" sz="3200" dirty="0"/>
              <a:t> approach with the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Carpenter-</a:t>
            </a:r>
            <a:r>
              <a:rPr lang="en-US" sz="3200" dirty="0" err="1" smtClean="0"/>
              <a:t>Coustan</a:t>
            </a:r>
            <a:r>
              <a:rPr lang="en-US" sz="3200" dirty="0" smtClean="0"/>
              <a:t> </a:t>
            </a:r>
            <a:r>
              <a:rPr lang="en-US" sz="3200" dirty="0"/>
              <a:t>cut points.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They </a:t>
            </a:r>
            <a:r>
              <a:rPr lang="en-US" sz="3200" dirty="0"/>
              <a:t>have adopted a threshold of </a:t>
            </a:r>
            <a:r>
              <a:rPr lang="en-US" sz="3200" dirty="0" smtClean="0"/>
              <a:t>BS </a:t>
            </a:r>
            <a:r>
              <a:rPr lang="en-US" sz="3200" b="1" dirty="0" smtClean="0">
                <a:solidFill>
                  <a:srgbClr val="FF0000"/>
                </a:solidFill>
              </a:rPr>
              <a:t>»135 mg/</a:t>
            </a:r>
            <a:r>
              <a:rPr lang="en-US" sz="3200" b="1" dirty="0" err="1" smtClean="0">
                <a:solidFill>
                  <a:srgbClr val="FF0000"/>
                </a:solidFill>
              </a:rPr>
              <a:t>dL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dirty="0"/>
              <a:t>f</a:t>
            </a:r>
            <a:r>
              <a:rPr lang="en-US" sz="3200" dirty="0" smtClean="0"/>
              <a:t>or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the </a:t>
            </a:r>
            <a:r>
              <a:rPr lang="en-US" sz="3200" dirty="0"/>
              <a:t>50-g oral glucose challenge </a:t>
            </a:r>
            <a:r>
              <a:rPr lang="en-US" sz="3200" dirty="0" smtClean="0"/>
              <a:t>test</a:t>
            </a:r>
            <a:r>
              <a:rPr lang="en-US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5533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402021"/>
            <a:ext cx="8915400" cy="6148551"/>
          </a:xfrm>
        </p:spPr>
      </p:pic>
    </p:spTree>
    <p:extLst>
      <p:ext uri="{BB962C8B-B14F-4D97-AF65-F5344CB8AC3E}">
        <p14:creationId xmlns:p14="http://schemas.microsoft.com/office/powerpoint/2010/main" val="199628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0882" y="1545020"/>
            <a:ext cx="10230507" cy="4501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Management </a:t>
            </a:r>
            <a:r>
              <a:rPr lang="en-US" sz="3600" b="1" dirty="0">
                <a:solidFill>
                  <a:srgbClr val="FF0000"/>
                </a:solidFill>
              </a:rPr>
              <a:t>(Diet Control) 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200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/>
              <a:t> Dietary </a:t>
            </a:r>
            <a:r>
              <a:rPr lang="en-US" sz="3200" dirty="0"/>
              <a:t>changes are the mainstay of initial attempts in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glycemic </a:t>
            </a:r>
            <a:r>
              <a:rPr lang="en-US" sz="3200" dirty="0"/>
              <a:t>control following the diagnosis of GDM.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Data </a:t>
            </a:r>
            <a:r>
              <a:rPr lang="en-US" sz="3200" dirty="0"/>
              <a:t>demonstrate a clear association of postprandial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hyperglycemia and diet high </a:t>
            </a:r>
            <a:r>
              <a:rPr lang="en-US" sz="3200" b="1" dirty="0" smtClean="0">
                <a:solidFill>
                  <a:srgbClr val="FF0000"/>
                </a:solidFill>
              </a:rPr>
              <a:t>(&gt;</a:t>
            </a:r>
            <a:r>
              <a:rPr lang="en-US" sz="3200" b="1" dirty="0">
                <a:solidFill>
                  <a:srgbClr val="FF0000"/>
                </a:solidFill>
              </a:rPr>
              <a:t>55</a:t>
            </a:r>
            <a:r>
              <a:rPr lang="en-US" sz="3200" b="1" dirty="0" smtClean="0">
                <a:solidFill>
                  <a:srgbClr val="FF0000"/>
                </a:solidFill>
              </a:rPr>
              <a:t>%) </a:t>
            </a:r>
            <a:r>
              <a:rPr lang="en-US" sz="3200" dirty="0" smtClean="0"/>
              <a:t>in carbohydrate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content.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7423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671" y="1501588"/>
            <a:ext cx="9701280" cy="4779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 </a:t>
            </a:r>
            <a:r>
              <a:rPr lang="en-US" sz="3200" dirty="0" smtClean="0"/>
              <a:t>Because </a:t>
            </a:r>
            <a:r>
              <a:rPr lang="en-US" sz="3200" dirty="0"/>
              <a:t>carbohydrates are the sole macronutrient to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significantly </a:t>
            </a:r>
            <a:r>
              <a:rPr lang="en-US" sz="3200" dirty="0"/>
              <a:t>raise postprandial blood glucose, dietary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modification </a:t>
            </a:r>
            <a:r>
              <a:rPr lang="en-US" sz="3200" dirty="0"/>
              <a:t>predominantly consists of carbohydrate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restriction </a:t>
            </a:r>
            <a:r>
              <a:rPr lang="en-US" sz="3200" dirty="0"/>
              <a:t>and distribution evenly throughout the 3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main  meals </a:t>
            </a:r>
            <a:r>
              <a:rPr lang="en-US" sz="3200" dirty="0"/>
              <a:t>of the day. </a:t>
            </a: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0612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4489" y="1748117"/>
            <a:ext cx="10175328" cy="43971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 </a:t>
            </a:r>
            <a:r>
              <a:rPr lang="en-US" sz="3200" dirty="0" smtClean="0"/>
              <a:t>Glycemic </a:t>
            </a:r>
            <a:r>
              <a:rPr lang="en-US" sz="3200" dirty="0"/>
              <a:t>control is improved by </a:t>
            </a:r>
            <a:r>
              <a:rPr lang="en-US" sz="3200" dirty="0" smtClean="0"/>
              <a:t>avoiding </a:t>
            </a:r>
            <a:r>
              <a:rPr lang="en-US" sz="3200" dirty="0"/>
              <a:t>processed/red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 meat</a:t>
            </a:r>
            <a:r>
              <a:rPr lang="en-US" sz="3200" dirty="0"/>
              <a:t>, high-fat dairy, refined grains while </a:t>
            </a:r>
            <a:r>
              <a:rPr lang="en-US" sz="3200" dirty="0" smtClean="0"/>
              <a:t> favoring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vegetables</a:t>
            </a:r>
            <a:r>
              <a:rPr lang="en-US" sz="3200" dirty="0"/>
              <a:t>, fruit, whole grains, and fish.</a:t>
            </a:r>
          </a:p>
          <a:p>
            <a:pPr marL="0" indent="0">
              <a:buNone/>
            </a:pPr>
            <a:r>
              <a:rPr lang="en-US" sz="3200" dirty="0" smtClean="0"/>
              <a:t>  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638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66" y="776451"/>
            <a:ext cx="9747031" cy="5395749"/>
          </a:xfrm>
        </p:spPr>
      </p:pic>
    </p:spTree>
    <p:extLst>
      <p:ext uri="{BB962C8B-B14F-4D97-AF65-F5344CB8AC3E}">
        <p14:creationId xmlns:p14="http://schemas.microsoft.com/office/powerpoint/2010/main" val="175293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084728"/>
            <a:ext cx="9843248" cy="54102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/>
              <a:t> Recently</a:t>
            </a:r>
            <a:r>
              <a:rPr lang="en-US" sz="3200" dirty="0"/>
              <a:t>, investigators have evaluated the impact of </a:t>
            </a:r>
          </a:p>
          <a:p>
            <a:pPr marL="0" indent="0">
              <a:buNone/>
            </a:pPr>
            <a:r>
              <a:rPr lang="en-US" sz="3200" dirty="0" smtClean="0"/>
              <a:t>  a </a:t>
            </a:r>
            <a:r>
              <a:rPr lang="en-US" sz="3200" dirty="0"/>
              <a:t>diet  with low glycemic index(GI) for improvement of</a:t>
            </a:r>
          </a:p>
          <a:p>
            <a:pPr marL="0" indent="0">
              <a:buNone/>
            </a:pPr>
            <a:r>
              <a:rPr lang="en-US" sz="3200" dirty="0" smtClean="0"/>
              <a:t>  outcomes </a:t>
            </a:r>
            <a:r>
              <a:rPr lang="en-US" sz="3200" dirty="0"/>
              <a:t>in GDM.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GI </a:t>
            </a:r>
            <a:r>
              <a:rPr lang="en-US" sz="3200" dirty="0"/>
              <a:t>is the number associated with the carbohydrates in a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particular </a:t>
            </a:r>
            <a:r>
              <a:rPr lang="en-US" sz="3200" dirty="0"/>
              <a:t>type of food, indicating the </a:t>
            </a:r>
            <a:r>
              <a:rPr lang="en-US" sz="3200" dirty="0" smtClean="0"/>
              <a:t>individual’s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response (assessed by blood sugar level) relative to the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reference  food—pure glucose.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357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6082" y="412377"/>
            <a:ext cx="9282953" cy="617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3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145" y="1379483"/>
            <a:ext cx="11217165" cy="506861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sz="3200" dirty="0" smtClean="0"/>
              <a:t>GDM </a:t>
            </a:r>
            <a:r>
              <a:rPr lang="en-US" sz="3200" dirty="0"/>
              <a:t>as glycemic intolerance diagnosed at or beyond the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achievement of </a:t>
            </a:r>
            <a:r>
              <a:rPr lang="en-US" sz="3200" dirty="0"/>
              <a:t>20 completed </a:t>
            </a:r>
            <a:r>
              <a:rPr lang="en-US" sz="3200" dirty="0" smtClean="0"/>
              <a:t>weeks </a:t>
            </a:r>
            <a:r>
              <a:rPr lang="en-US" sz="3200" dirty="0"/>
              <a:t>of </a:t>
            </a:r>
            <a:r>
              <a:rPr lang="en-US" sz="3200" dirty="0" smtClean="0"/>
              <a:t>gestation.</a:t>
            </a:r>
          </a:p>
          <a:p>
            <a:pPr marL="0" indent="0">
              <a:buNone/>
            </a:pPr>
            <a:endParaRPr lang="en-US" sz="3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 </a:t>
            </a:r>
            <a:r>
              <a:rPr lang="en-US" sz="3200" dirty="0" smtClean="0"/>
              <a:t>GDM </a:t>
            </a:r>
            <a:r>
              <a:rPr lang="en-US" sz="3200" dirty="0"/>
              <a:t>affects </a:t>
            </a:r>
            <a:r>
              <a:rPr lang="en-US" sz="3200" b="1" dirty="0">
                <a:solidFill>
                  <a:srgbClr val="FF0000"/>
                </a:solidFill>
              </a:rPr>
              <a:t>3% to 25% </a:t>
            </a:r>
            <a:r>
              <a:rPr lang="en-US" sz="3200" dirty="0"/>
              <a:t>of </a:t>
            </a:r>
            <a:r>
              <a:rPr lang="en-US" sz="3200" dirty="0" smtClean="0"/>
              <a:t>pregnancies.</a:t>
            </a:r>
          </a:p>
          <a:p>
            <a:pPr marL="0" indent="0">
              <a:buNone/>
            </a:pPr>
            <a:r>
              <a:rPr lang="en-US" sz="3200" dirty="0" smtClean="0"/>
              <a:t>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 </a:t>
            </a:r>
            <a:r>
              <a:rPr lang="en-US" sz="3200" dirty="0" smtClean="0"/>
              <a:t>Increased </a:t>
            </a:r>
            <a:r>
              <a:rPr lang="en-US" sz="3200" dirty="0"/>
              <a:t>prevalence of </a:t>
            </a:r>
            <a:r>
              <a:rPr lang="en-US" sz="3200" dirty="0" smtClean="0"/>
              <a:t>GDM: African American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                                              Pacific Islander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                                              Hispanic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                                              Native </a:t>
            </a:r>
            <a:r>
              <a:rPr lang="en-US" sz="3200" dirty="0"/>
              <a:t>American </a:t>
            </a:r>
            <a:r>
              <a:rPr lang="en-US" sz="3200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736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GLYCEMIC LOAD (GL)</a:t>
            </a:r>
            <a:endParaRPr lang="en-US" dirty="0"/>
          </a:p>
        </p:txBody>
      </p:sp>
      <p:pic>
        <p:nvPicPr>
          <p:cNvPr id="4" name="Content Placeholder 3" descr="Screen Shot 2018-10-08 at 9.24.05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9" r="-1139"/>
          <a:stretch/>
        </p:blipFill>
        <p:spPr>
          <a:xfrm>
            <a:off x="1407458" y="1371600"/>
            <a:ext cx="9533965" cy="5230905"/>
          </a:xfrm>
        </p:spPr>
      </p:pic>
    </p:spTree>
    <p:extLst>
      <p:ext uri="{BB962C8B-B14F-4D97-AF65-F5344CB8AC3E}">
        <p14:creationId xmlns:p14="http://schemas.microsoft.com/office/powerpoint/2010/main" val="146061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747" y="335386"/>
            <a:ext cx="5246373" cy="3359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686" y="3195686"/>
            <a:ext cx="5010346" cy="339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1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414" y="509047"/>
            <a:ext cx="5439266" cy="3648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547" y="3024587"/>
            <a:ext cx="5769205" cy="366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9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44" y="189780"/>
            <a:ext cx="5736210" cy="37977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660" y="2493390"/>
            <a:ext cx="4788816" cy="411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4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664" y="240385"/>
            <a:ext cx="6037869" cy="31155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646" y="3539766"/>
            <a:ext cx="6285323" cy="30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962" y="179109"/>
            <a:ext cx="6330100" cy="3040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182" y="3643459"/>
            <a:ext cx="6070863" cy="29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04" y="1582271"/>
            <a:ext cx="8207189" cy="4827494"/>
          </a:xfrm>
        </p:spPr>
      </p:pic>
    </p:spTree>
    <p:extLst>
      <p:ext uri="{BB962C8B-B14F-4D97-AF65-F5344CB8AC3E}">
        <p14:creationId xmlns:p14="http://schemas.microsoft.com/office/powerpoint/2010/main" val="131943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06" y="1658472"/>
            <a:ext cx="8529919" cy="4603376"/>
          </a:xfrm>
        </p:spPr>
      </p:pic>
    </p:spTree>
    <p:extLst>
      <p:ext uri="{BB962C8B-B14F-4D97-AF65-F5344CB8AC3E}">
        <p14:creationId xmlns:p14="http://schemas.microsoft.com/office/powerpoint/2010/main" val="279319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58" y="843454"/>
            <a:ext cx="10515600" cy="50930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Gestational </a:t>
            </a:r>
            <a:r>
              <a:rPr lang="en-US" sz="3200" b="1" dirty="0">
                <a:solidFill>
                  <a:srgbClr val="FF0000"/>
                </a:solidFill>
              </a:rPr>
              <a:t>Weight Gain and Gestational Diabetes </a:t>
            </a:r>
            <a:r>
              <a:rPr lang="en-US" sz="3200" b="1" dirty="0" smtClean="0">
                <a:solidFill>
                  <a:srgbClr val="FF0000"/>
                </a:solidFill>
              </a:rPr>
              <a:t>Mellitus</a:t>
            </a:r>
          </a:p>
          <a:p>
            <a:pPr marL="0" indent="0">
              <a:buNone/>
            </a:pPr>
            <a:endParaRPr lang="en-US" sz="32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/>
              <a:t> </a:t>
            </a:r>
            <a:r>
              <a:rPr lang="en-US" sz="3200" dirty="0" smtClean="0"/>
              <a:t>Because </a:t>
            </a:r>
            <a:r>
              <a:rPr lang="en-US" sz="3200" dirty="0"/>
              <a:t>obesity and insulin resistance parallel one another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in </a:t>
            </a:r>
            <a:r>
              <a:rPr lang="en-US" sz="3200" dirty="0"/>
              <a:t>terms of comorbidity, the 2 conditions are somewhat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inseparable </a:t>
            </a:r>
            <a:r>
              <a:rPr lang="en-US" sz="3200" dirty="0"/>
              <a:t>in terms of clinical considerations.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Both</a:t>
            </a:r>
            <a:r>
              <a:rPr lang="en-US" sz="3200" dirty="0"/>
              <a:t>, if not well controlled, lead to increased risk of </a:t>
            </a:r>
            <a:r>
              <a:rPr lang="en-US" sz="3200" dirty="0" smtClean="0"/>
              <a:t>indicated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preterm </a:t>
            </a:r>
            <a:r>
              <a:rPr lang="en-US" sz="3200" dirty="0"/>
              <a:t>delivery, gestational hypertension, preeclampsia,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delivery </a:t>
            </a:r>
            <a:r>
              <a:rPr lang="en-US" sz="3200" dirty="0"/>
              <a:t>by cesarean, and fetal growth abnormalities.</a:t>
            </a:r>
          </a:p>
        </p:txBody>
      </p:sp>
    </p:spTree>
    <p:extLst>
      <p:ext uri="{BB962C8B-B14F-4D97-AF65-F5344CB8AC3E}">
        <p14:creationId xmlns:p14="http://schemas.microsoft.com/office/powerpoint/2010/main" val="240184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5314" y="1320361"/>
            <a:ext cx="9565727" cy="508832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sz="3000" dirty="0" smtClean="0"/>
              <a:t>Excessive </a:t>
            </a:r>
            <a:r>
              <a:rPr lang="en-US" sz="3000" dirty="0"/>
              <a:t>gestational weight gain correlates well with 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 onset of GDM. </a:t>
            </a:r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 Accordingly</a:t>
            </a:r>
            <a:r>
              <a:rPr lang="en-US" sz="3000" dirty="0"/>
              <a:t>, </a:t>
            </a:r>
            <a:r>
              <a:rPr lang="en-US" sz="3000" b="1" dirty="0">
                <a:solidFill>
                  <a:srgbClr val="FF0000"/>
                </a:solidFill>
              </a:rPr>
              <a:t>2009</a:t>
            </a:r>
            <a:r>
              <a:rPr lang="en-US" sz="3000" dirty="0"/>
              <a:t> </a:t>
            </a:r>
            <a:r>
              <a:rPr lang="en-US" sz="3000" b="1" dirty="0">
                <a:solidFill>
                  <a:srgbClr val="FF0000"/>
                </a:solidFill>
              </a:rPr>
              <a:t>IOM </a:t>
            </a:r>
            <a:r>
              <a:rPr lang="en-US" sz="3000" b="1" dirty="0" smtClean="0">
                <a:solidFill>
                  <a:srgbClr val="FF0000"/>
                </a:solidFill>
              </a:rPr>
              <a:t>Guidelines </a:t>
            </a:r>
            <a:r>
              <a:rPr lang="en-US" sz="3000" dirty="0" smtClean="0"/>
              <a:t>Institute of </a:t>
            </a:r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 Medicine(IOM</a:t>
            </a:r>
            <a:r>
              <a:rPr lang="en-US" sz="3000" dirty="0"/>
              <a:t>) weight gain guidelines in pregnancy for 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 weight </a:t>
            </a:r>
            <a:r>
              <a:rPr lang="en-US" sz="3000" dirty="0"/>
              <a:t>gain </a:t>
            </a:r>
            <a:r>
              <a:rPr lang="en-US" sz="3000" dirty="0" smtClean="0"/>
              <a:t>in pregnancy </a:t>
            </a:r>
            <a:r>
              <a:rPr lang="en-US" sz="3000" dirty="0"/>
              <a:t>provide direction for target 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 weight </a:t>
            </a:r>
            <a:r>
              <a:rPr lang="en-US" sz="3000" dirty="0"/>
              <a:t>gain as based </a:t>
            </a:r>
            <a:r>
              <a:rPr lang="en-US" sz="3000" dirty="0" smtClean="0"/>
              <a:t>on </a:t>
            </a:r>
            <a:r>
              <a:rPr lang="en-US" sz="3000" dirty="0"/>
              <a:t>intake body mass index (BMI</a:t>
            </a:r>
            <a:r>
              <a:rPr lang="en-US" sz="3000" dirty="0" smtClean="0"/>
              <a:t>).</a:t>
            </a:r>
            <a:r>
              <a:rPr lang="en-US" sz="3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63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2968"/>
            <a:ext cx="10515600" cy="4493995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en-US" sz="3200" b="1" dirty="0" smtClean="0">
                <a:solidFill>
                  <a:srgbClr val="FF0000"/>
                </a:solidFill>
              </a:rPr>
              <a:t>global </a:t>
            </a:r>
            <a:r>
              <a:rPr lang="en-US" sz="3200" b="1" dirty="0">
                <a:solidFill>
                  <a:srgbClr val="FF0000"/>
                </a:solidFill>
              </a:rPr>
              <a:t>prevalence of </a:t>
            </a:r>
            <a:r>
              <a:rPr lang="en-US" sz="3200" b="1" dirty="0" smtClean="0">
                <a:solidFill>
                  <a:srgbClr val="FF0000"/>
                </a:solidFill>
              </a:rPr>
              <a:t>GDM: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                              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                             1-increase </a:t>
            </a:r>
            <a:r>
              <a:rPr lang="en-US" sz="3200" dirty="0"/>
              <a:t>of maternal </a:t>
            </a:r>
            <a:r>
              <a:rPr lang="en-US" sz="3200" dirty="0" smtClean="0"/>
              <a:t>obesity</a:t>
            </a:r>
          </a:p>
          <a:p>
            <a:pPr marL="0" indent="0">
              <a:buNone/>
            </a:pPr>
            <a:r>
              <a:rPr lang="en-US" sz="3200" dirty="0" smtClean="0"/>
              <a:t>                                          2- delayed </a:t>
            </a:r>
            <a:r>
              <a:rPr lang="en-US" sz="3200" dirty="0"/>
              <a:t>child </a:t>
            </a:r>
            <a:r>
              <a:rPr lang="en-US" sz="3200" dirty="0" smtClean="0"/>
              <a:t>bearing</a:t>
            </a: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                                          3- sedative lifestyles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7768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042" y="36413"/>
            <a:ext cx="9139914" cy="5096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0" y="5305420"/>
            <a:ext cx="10919842" cy="148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1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8-10-08 at 9.38.34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"/>
          <a:stretch/>
        </p:blipFill>
        <p:spPr>
          <a:xfrm>
            <a:off x="1223683" y="274639"/>
            <a:ext cx="9897035" cy="6175467"/>
          </a:xfrm>
        </p:spPr>
      </p:pic>
    </p:spTree>
    <p:extLst>
      <p:ext uri="{BB962C8B-B14F-4D97-AF65-F5344CB8AC3E}">
        <p14:creationId xmlns:p14="http://schemas.microsoft.com/office/powerpoint/2010/main" val="358022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8214" y="1813034"/>
            <a:ext cx="9423838" cy="4091152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   Online </a:t>
            </a:r>
            <a:r>
              <a:rPr lang="en-US" sz="3200" dirty="0"/>
              <a:t>calculators based </a:t>
            </a:r>
            <a:r>
              <a:rPr lang="en-US" sz="3200" dirty="0" smtClean="0"/>
              <a:t>on </a:t>
            </a:r>
            <a:r>
              <a:rPr lang="en-US" sz="3200" dirty="0"/>
              <a:t>IOM guidelines to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individualize </a:t>
            </a:r>
            <a:r>
              <a:rPr lang="en-US" sz="3200" dirty="0"/>
              <a:t>the approach are </a:t>
            </a:r>
            <a:r>
              <a:rPr lang="en-US" sz="3200" dirty="0" smtClean="0"/>
              <a:t>available</a:t>
            </a:r>
            <a:r>
              <a:rPr lang="en-US" sz="3200" dirty="0"/>
              <a:t>.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 Regardless </a:t>
            </a:r>
            <a:r>
              <a:rPr lang="en-US" sz="3200" dirty="0"/>
              <a:t>of BMI, a typical goal for a patient’s </a:t>
            </a:r>
            <a:r>
              <a:rPr lang="en-US" sz="3200" dirty="0" smtClean="0"/>
              <a:t>calorie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intake </a:t>
            </a:r>
            <a:r>
              <a:rPr lang="en-US" sz="3200" dirty="0"/>
              <a:t>would be 30 to 35 calories per kilogram ideal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body </a:t>
            </a:r>
            <a:r>
              <a:rPr lang="en-US" sz="3200" dirty="0"/>
              <a:t>weight.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62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830" y="918341"/>
            <a:ext cx="10064969" cy="5439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Calorie intake : </a:t>
            </a:r>
            <a:r>
              <a:rPr lang="en-US" sz="3200" b="1" dirty="0" smtClean="0">
                <a:solidFill>
                  <a:srgbClr val="FF0000"/>
                </a:solidFill>
              </a:rPr>
              <a:t>30-35 kcal/kg  </a:t>
            </a:r>
            <a:r>
              <a:rPr lang="en-US" sz="3200" dirty="0" smtClean="0"/>
              <a:t>(Ideal body weight)</a:t>
            </a:r>
          </a:p>
          <a:p>
            <a:pPr marL="0" indent="0">
              <a:buNone/>
            </a:pPr>
            <a:r>
              <a:rPr lang="en-US" sz="3200" dirty="0" smtClean="0"/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500 </a:t>
            </a:r>
            <a:r>
              <a:rPr lang="en-US" sz="3200" b="1" dirty="0" err="1" smtClean="0">
                <a:solidFill>
                  <a:srgbClr val="FF0000"/>
                </a:solidFill>
              </a:rPr>
              <a:t>cal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/>
              <a:t>(125g) : protein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remained  calories : ½  fat  and ½ carbohydrates</a:t>
            </a:r>
          </a:p>
          <a:p>
            <a:pPr marL="0" indent="0">
              <a:buNone/>
            </a:pPr>
            <a:r>
              <a:rPr lang="en-US" sz="3200" dirty="0" smtClean="0"/>
              <a:t> Breakfast: </a:t>
            </a:r>
            <a:r>
              <a:rPr lang="en-US" sz="3200" b="1" dirty="0">
                <a:solidFill>
                  <a:srgbClr val="FF0000"/>
                </a:solidFill>
              </a:rPr>
              <a:t>24</a:t>
            </a:r>
            <a:r>
              <a:rPr lang="en-US" sz="3200" b="1" dirty="0" smtClean="0">
                <a:solidFill>
                  <a:srgbClr val="FF0000"/>
                </a:solidFill>
              </a:rPr>
              <a:t>%</a:t>
            </a:r>
            <a:r>
              <a:rPr lang="en-US" sz="3200" dirty="0" smtClean="0"/>
              <a:t> calories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lunch: </a:t>
            </a:r>
            <a:r>
              <a:rPr lang="en-US" sz="3200" b="1" dirty="0" smtClean="0">
                <a:solidFill>
                  <a:srgbClr val="FF0000"/>
                </a:solidFill>
              </a:rPr>
              <a:t>30%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Dinner: </a:t>
            </a:r>
            <a:r>
              <a:rPr lang="en-US" sz="3200" b="1" dirty="0" smtClean="0">
                <a:solidFill>
                  <a:srgbClr val="FF0000"/>
                </a:solidFill>
              </a:rPr>
              <a:t>33%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Bed time snacks: </a:t>
            </a:r>
            <a:r>
              <a:rPr lang="en-US" sz="3200" b="1" dirty="0" smtClean="0">
                <a:solidFill>
                  <a:srgbClr val="FF0000"/>
                </a:solidFill>
              </a:rPr>
              <a:t>13%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5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667" y="1308538"/>
            <a:ext cx="9510546" cy="50213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</a:t>
            </a:r>
            <a:r>
              <a:rPr lang="en-US" sz="3000" dirty="0" smtClean="0"/>
              <a:t>For </a:t>
            </a:r>
            <a:r>
              <a:rPr lang="en-US" sz="3000" dirty="0"/>
              <a:t>patients achieving target measures for </a:t>
            </a:r>
            <a:r>
              <a:rPr lang="en-US" sz="3000" dirty="0" smtClean="0"/>
              <a:t>glucose</a:t>
            </a:r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</a:t>
            </a:r>
            <a:r>
              <a:rPr lang="en-US" sz="3000" dirty="0"/>
              <a:t>control </a:t>
            </a:r>
            <a:r>
              <a:rPr lang="en-US" sz="3000" dirty="0" smtClean="0"/>
              <a:t>with </a:t>
            </a:r>
            <a:r>
              <a:rPr lang="en-US" sz="3000" dirty="0"/>
              <a:t>GDM diet, the diagnosis </a:t>
            </a:r>
            <a:r>
              <a:rPr lang="en-US" sz="3000" dirty="0" smtClean="0"/>
              <a:t>remains</a:t>
            </a:r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</a:t>
            </a:r>
            <a:r>
              <a:rPr lang="en-US" sz="3000" dirty="0"/>
              <a:t>diet-controlled GDM </a:t>
            </a:r>
            <a:r>
              <a:rPr lang="en-US" sz="3000" dirty="0" smtClean="0"/>
              <a:t>or </a:t>
            </a:r>
            <a:r>
              <a:rPr lang="en-US" sz="3000" b="1" dirty="0">
                <a:solidFill>
                  <a:srgbClr val="FF0000"/>
                </a:solidFill>
              </a:rPr>
              <a:t>GDMA1</a:t>
            </a:r>
            <a:r>
              <a:rPr lang="en-US" sz="3000" b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3000" dirty="0" smtClean="0"/>
              <a:t>  Some </a:t>
            </a:r>
            <a:r>
              <a:rPr lang="en-US" sz="3000" dirty="0"/>
              <a:t>patients will consistently demonstrate fasting 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blood </a:t>
            </a:r>
            <a:r>
              <a:rPr lang="en-US" sz="3000" dirty="0"/>
              <a:t>glucose greater than </a:t>
            </a:r>
            <a:r>
              <a:rPr lang="en-US" sz="3000" b="1" dirty="0">
                <a:solidFill>
                  <a:srgbClr val="FF0000"/>
                </a:solidFill>
              </a:rPr>
              <a:t>100 mg/</a:t>
            </a:r>
            <a:r>
              <a:rPr lang="en-US" sz="3000" b="1" dirty="0" err="1">
                <a:solidFill>
                  <a:srgbClr val="FF0000"/>
                </a:solidFill>
              </a:rPr>
              <a:t>dL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dirty="0"/>
              <a:t>along with a 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persistent pattern </a:t>
            </a:r>
            <a:r>
              <a:rPr lang="en-US" sz="3000" dirty="0"/>
              <a:t>of postprandial glucose measures 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greater </a:t>
            </a:r>
            <a:r>
              <a:rPr lang="en-US" sz="3000" dirty="0"/>
              <a:t>than </a:t>
            </a:r>
            <a:r>
              <a:rPr lang="en-US" sz="3000" b="1" dirty="0" smtClean="0">
                <a:solidFill>
                  <a:srgbClr val="FF0000"/>
                </a:solidFill>
              </a:rPr>
              <a:t>120 </a:t>
            </a:r>
            <a:r>
              <a:rPr lang="en-US" sz="3000" b="1" dirty="0">
                <a:solidFill>
                  <a:srgbClr val="FF0000"/>
                </a:solidFill>
              </a:rPr>
              <a:t>mg/</a:t>
            </a:r>
            <a:r>
              <a:rPr lang="en-US" sz="3000" b="1" dirty="0" err="1">
                <a:solidFill>
                  <a:srgbClr val="FF0000"/>
                </a:solidFill>
              </a:rPr>
              <a:t>dL</a:t>
            </a:r>
            <a:r>
              <a:rPr lang="en-US" sz="3000" b="1" dirty="0">
                <a:solidFill>
                  <a:srgbClr val="FF0000"/>
                </a:solidFill>
              </a:rPr>
              <a:t>  </a:t>
            </a:r>
            <a:r>
              <a:rPr lang="en-US" sz="3000" dirty="0"/>
              <a:t>despite the GDM </a:t>
            </a:r>
            <a:r>
              <a:rPr lang="en-US" sz="3000" dirty="0" smtClean="0"/>
              <a:t>diet, </a:t>
            </a:r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these </a:t>
            </a:r>
            <a:r>
              <a:rPr lang="en-US" sz="3000" dirty="0"/>
              <a:t>patients require </a:t>
            </a:r>
            <a:r>
              <a:rPr lang="en-US" sz="3000" dirty="0" smtClean="0"/>
              <a:t>medical </a:t>
            </a:r>
            <a:r>
              <a:rPr lang="en-US" sz="3000" dirty="0"/>
              <a:t>therapy and have </a:t>
            </a:r>
            <a:r>
              <a:rPr lang="en-US" sz="3000" b="1" dirty="0">
                <a:solidFill>
                  <a:srgbClr val="FF0000"/>
                </a:solidFill>
              </a:rPr>
              <a:t>GDMA2. </a:t>
            </a:r>
          </a:p>
          <a:p>
            <a:pPr marL="0" indent="0">
              <a:buNone/>
            </a:pPr>
            <a:endParaRPr lang="en-US" sz="3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3000" b="1" dirty="0">
              <a:solidFill>
                <a:srgbClr val="FF0000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7348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4272" y="2317532"/>
            <a:ext cx="9140059" cy="248307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000" dirty="0" smtClean="0"/>
              <a:t> Some </a:t>
            </a:r>
            <a:r>
              <a:rPr lang="en-US" sz="3000" dirty="0"/>
              <a:t>of these patients may have occult </a:t>
            </a:r>
            <a:r>
              <a:rPr lang="en-US" sz="3000" dirty="0" smtClean="0"/>
              <a:t>diabetes </a:t>
            </a:r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simply diagnosed </a:t>
            </a:r>
            <a:r>
              <a:rPr lang="en-US" sz="3000" dirty="0"/>
              <a:t>during pregnancy and may also 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fail to achieve </a:t>
            </a:r>
            <a:r>
              <a:rPr lang="en-US" sz="3000" dirty="0" err="1" smtClean="0"/>
              <a:t>euglycemia</a:t>
            </a:r>
            <a:r>
              <a:rPr lang="en-US" sz="3000" dirty="0" smtClean="0"/>
              <a:t> </a:t>
            </a:r>
            <a:r>
              <a:rPr lang="en-US" sz="3000" dirty="0"/>
              <a:t>with institution of the 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GDM </a:t>
            </a:r>
            <a:r>
              <a:rPr lang="en-US" sz="3000" dirty="0"/>
              <a:t>diet.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79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8152" y="582706"/>
            <a:ext cx="10140319" cy="592567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3000" b="1" dirty="0" smtClean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</a:rPr>
              <a:t>Management </a:t>
            </a:r>
            <a:r>
              <a:rPr lang="en-US" sz="3000" b="1" dirty="0">
                <a:solidFill>
                  <a:srgbClr val="FF0000"/>
                </a:solidFill>
              </a:rPr>
              <a:t>(Pharmacologic Control: </a:t>
            </a:r>
          </a:p>
          <a:p>
            <a:pPr marL="0" lvl="0" indent="0">
              <a:buNone/>
            </a:pPr>
            <a:r>
              <a:rPr lang="en-US" sz="3000" b="1" dirty="0" smtClean="0">
                <a:solidFill>
                  <a:srgbClr val="FF0000"/>
                </a:solidFill>
              </a:rPr>
              <a:t> Oral </a:t>
            </a:r>
            <a:r>
              <a:rPr lang="en-US" sz="3000" b="1" dirty="0">
                <a:solidFill>
                  <a:srgbClr val="FF0000"/>
                </a:solidFill>
              </a:rPr>
              <a:t>Hypoglycemic Agents and Insulin) 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Insulin </a:t>
            </a:r>
            <a:r>
              <a:rPr lang="en-US" sz="3000" dirty="0"/>
              <a:t>therapy has been the most well-studied and used 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  treatment </a:t>
            </a:r>
            <a:r>
              <a:rPr lang="en-US" sz="3000" dirty="0"/>
              <a:t>of both GDMA2 and DM and continues to be 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  endorsed </a:t>
            </a:r>
            <a:r>
              <a:rPr lang="en-US" sz="3000" dirty="0"/>
              <a:t>by the </a:t>
            </a:r>
            <a:r>
              <a:rPr lang="en-US" sz="3000" b="1" dirty="0">
                <a:solidFill>
                  <a:srgbClr val="FF0000"/>
                </a:solidFill>
              </a:rPr>
              <a:t>ADA</a:t>
            </a:r>
            <a:r>
              <a:rPr lang="en-US" sz="3000" dirty="0"/>
              <a:t> and </a:t>
            </a:r>
            <a:r>
              <a:rPr lang="en-US" sz="3000" b="1" dirty="0">
                <a:solidFill>
                  <a:srgbClr val="FF0000"/>
                </a:solidFill>
              </a:rPr>
              <a:t>ACOG </a:t>
            </a:r>
            <a:r>
              <a:rPr lang="en-US" sz="3000" dirty="0"/>
              <a:t>as an accepted therapy</a:t>
            </a:r>
            <a:r>
              <a:rPr lang="en-US" sz="3000" dirty="0" smtClean="0"/>
              <a:t>. </a:t>
            </a:r>
          </a:p>
          <a:p>
            <a:pPr marL="0" indent="0">
              <a:buNone/>
            </a:pPr>
            <a:r>
              <a:rPr lang="en-US" sz="3000" dirty="0" smtClean="0"/>
              <a:t>  Insulin </a:t>
            </a:r>
            <a:r>
              <a:rPr lang="en-US" sz="3000" dirty="0"/>
              <a:t>does not cross the placenta and is the only </a:t>
            </a:r>
            <a:r>
              <a:rPr lang="en-US" sz="3000" dirty="0" smtClean="0"/>
              <a:t>regimen </a:t>
            </a:r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approved </a:t>
            </a:r>
            <a:r>
              <a:rPr lang="en-US" sz="3000" dirty="0"/>
              <a:t>by the </a:t>
            </a:r>
            <a:r>
              <a:rPr lang="en-US" sz="3000" b="1" dirty="0" smtClean="0">
                <a:solidFill>
                  <a:srgbClr val="FF0000"/>
                </a:solidFill>
              </a:rPr>
              <a:t>FDA</a:t>
            </a:r>
            <a:r>
              <a:rPr lang="en-US" sz="3000" dirty="0" smtClean="0"/>
              <a:t> for treatment </a:t>
            </a:r>
            <a:r>
              <a:rPr lang="en-US" sz="3000" dirty="0"/>
              <a:t>of </a:t>
            </a:r>
            <a:r>
              <a:rPr lang="en-US" sz="3000" dirty="0" smtClean="0"/>
              <a:t>GDM. </a:t>
            </a:r>
          </a:p>
        </p:txBody>
      </p:sp>
    </p:spTree>
    <p:extLst>
      <p:ext uri="{BB962C8B-B14F-4D97-AF65-F5344CB8AC3E}">
        <p14:creationId xmlns:p14="http://schemas.microsoft.com/office/powerpoint/2010/main" val="26236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97" y="1336129"/>
            <a:ext cx="9289831" cy="3452648"/>
          </a:xfrm>
        </p:spPr>
      </p:pic>
    </p:spTree>
    <p:extLst>
      <p:ext uri="{BB962C8B-B14F-4D97-AF65-F5344CB8AC3E}">
        <p14:creationId xmlns:p14="http://schemas.microsoft.com/office/powerpoint/2010/main" val="427677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69" y="1036582"/>
            <a:ext cx="8958756" cy="4489231"/>
          </a:xfrm>
        </p:spPr>
      </p:pic>
    </p:spTree>
    <p:extLst>
      <p:ext uri="{BB962C8B-B14F-4D97-AF65-F5344CB8AC3E}">
        <p14:creationId xmlns:p14="http://schemas.microsoft.com/office/powerpoint/2010/main" val="195525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786" y="835572"/>
            <a:ext cx="9793013" cy="5462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A </a:t>
            </a:r>
            <a:r>
              <a:rPr lang="en-US" sz="3200" dirty="0"/>
              <a:t>commonly used protocol uses maternal weight and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gestational </a:t>
            </a:r>
            <a:r>
              <a:rPr lang="en-US" sz="3200" dirty="0"/>
              <a:t>age to calculate starting daily insulin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requirements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Total Daily Dose: </a:t>
            </a:r>
            <a:r>
              <a:rPr lang="en-US" sz="3200" b="1" dirty="0" smtClean="0">
                <a:solidFill>
                  <a:srgbClr val="FF0000"/>
                </a:solidFill>
              </a:rPr>
              <a:t>2/3</a:t>
            </a:r>
            <a:r>
              <a:rPr lang="en-US" sz="3200" dirty="0" smtClean="0"/>
              <a:t> long acting  insulin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                  </a:t>
            </a:r>
            <a:r>
              <a:rPr lang="en-US" sz="3200" b="1" dirty="0" smtClean="0">
                <a:solidFill>
                  <a:srgbClr val="FF0000"/>
                </a:solidFill>
              </a:rPr>
              <a:t>1/3</a:t>
            </a:r>
            <a:r>
              <a:rPr lang="en-US" sz="3200" dirty="0" smtClean="0"/>
              <a:t> short acting insulin </a:t>
            </a:r>
          </a:p>
          <a:p>
            <a:pPr marL="0" indent="0">
              <a:buNone/>
            </a:pPr>
            <a:r>
              <a:rPr lang="en-US" sz="3200" dirty="0" smtClean="0"/>
              <a:t>Short acting insulin: divided into </a:t>
            </a:r>
            <a:r>
              <a:rPr lang="en-US" sz="3200" b="1" dirty="0" smtClean="0">
                <a:solidFill>
                  <a:srgbClr val="FF0000"/>
                </a:solidFill>
              </a:rPr>
              <a:t>3 dose </a:t>
            </a:r>
            <a:r>
              <a:rPr lang="en-US" sz="3200" dirty="0" smtClean="0"/>
              <a:t>with meals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7095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031" y="543909"/>
            <a:ext cx="11087099" cy="610125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32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FF0000"/>
                </a:solidFill>
              </a:rPr>
              <a:t>The authors </a:t>
            </a:r>
            <a:r>
              <a:rPr lang="en-US" sz="3200" b="1" dirty="0">
                <a:solidFill>
                  <a:srgbClr val="FF0000"/>
                </a:solidFill>
              </a:rPr>
              <a:t>discuss the emphasis </a:t>
            </a:r>
            <a:r>
              <a:rPr lang="en-US" sz="3200" b="1" dirty="0" smtClean="0">
                <a:solidFill>
                  <a:srgbClr val="FF0000"/>
                </a:solidFill>
              </a:rPr>
              <a:t>on: </a:t>
            </a:r>
          </a:p>
          <a:p>
            <a:pPr marL="0" indent="0">
              <a:buNone/>
            </a:pPr>
            <a:endParaRPr lang="en-US" sz="3200" b="1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sz="3200" dirty="0" smtClean="0"/>
              <a:t>-Diet </a:t>
            </a:r>
            <a:r>
              <a:rPr lang="en-US" sz="3200" dirty="0"/>
              <a:t>and activity/exercise as means of controlling blood </a:t>
            </a:r>
            <a:r>
              <a:rPr lang="en-US" sz="3200" dirty="0" smtClean="0"/>
              <a:t>sugars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-</a:t>
            </a:r>
            <a:r>
              <a:rPr lang="en-US" sz="3200" dirty="0"/>
              <a:t>T</a:t>
            </a:r>
            <a:r>
              <a:rPr lang="en-US" sz="3200" dirty="0" smtClean="0"/>
              <a:t>he </a:t>
            </a:r>
            <a:r>
              <a:rPr lang="en-US" sz="3200" dirty="0"/>
              <a:t>usual schedule of glucose </a:t>
            </a:r>
            <a:r>
              <a:rPr lang="en-US" sz="3200" dirty="0" smtClean="0"/>
              <a:t>monitoring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-Indications </a:t>
            </a:r>
            <a:r>
              <a:rPr lang="en-US" sz="3200" dirty="0"/>
              <a:t>for medical </a:t>
            </a:r>
            <a:r>
              <a:rPr lang="en-US" sz="3200" dirty="0" smtClean="0"/>
              <a:t>treatment</a:t>
            </a:r>
          </a:p>
          <a:p>
            <a:pPr marL="0" indent="0">
              <a:buNone/>
            </a:pPr>
            <a:r>
              <a:rPr lang="en-US" sz="3200" dirty="0" smtClean="0"/>
              <a:t> -Fetal surveillance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-Timing </a:t>
            </a:r>
            <a:r>
              <a:rPr lang="en-US" sz="3200" dirty="0"/>
              <a:t>of </a:t>
            </a:r>
            <a:r>
              <a:rPr lang="en-US" sz="3200" dirty="0" smtClean="0"/>
              <a:t>delivery, </a:t>
            </a:r>
            <a:r>
              <a:rPr lang="en-US" sz="3200" dirty="0"/>
              <a:t>neonatal </a:t>
            </a:r>
            <a:r>
              <a:rPr lang="en-US" sz="3200" dirty="0" smtClean="0"/>
              <a:t>care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-Postpartum care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91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420" y="1541079"/>
            <a:ext cx="10037379" cy="4647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/>
              <a:t> In </a:t>
            </a:r>
            <a:r>
              <a:rPr lang="en-US" sz="3000" dirty="0"/>
              <a:t>addition, close surveillance of glucose values is also 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indicated in </a:t>
            </a:r>
            <a:r>
              <a:rPr lang="en-US" sz="3000" dirty="0"/>
              <a:t>patients with GDM who are receiving a course 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of </a:t>
            </a:r>
            <a:r>
              <a:rPr lang="en-US" sz="3000" dirty="0"/>
              <a:t>antenatal corticosteroids for fetal lung maturity</a:t>
            </a:r>
            <a:r>
              <a:rPr lang="en-US" sz="3000" dirty="0" smtClean="0"/>
              <a:t>.</a:t>
            </a:r>
          </a:p>
          <a:p>
            <a:pPr marL="0" indent="0">
              <a:buNone/>
            </a:pPr>
            <a:r>
              <a:rPr lang="en-US" sz="3000" dirty="0" smtClean="0"/>
              <a:t> </a:t>
            </a:r>
            <a:r>
              <a:rPr lang="en-US" sz="3000" dirty="0"/>
              <a:t>Corticosteroids are known to increase the risk of transient 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 hyperglycemia</a:t>
            </a:r>
            <a:r>
              <a:rPr lang="en-US" sz="3000" dirty="0"/>
              <a:t>, thus more frequent assessments of maternal 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 glucose </a:t>
            </a:r>
            <a:r>
              <a:rPr lang="en-US" sz="3000" dirty="0"/>
              <a:t>in this setting (eg, every 4 hours depending on initial 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 starting </a:t>
            </a:r>
            <a:r>
              <a:rPr lang="en-US" sz="3000" dirty="0"/>
              <a:t>glucose level) are </a:t>
            </a:r>
            <a:r>
              <a:rPr lang="en-US" sz="3000" dirty="0" smtClean="0"/>
              <a:t>appropriate.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5930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58" y="1825625"/>
            <a:ext cx="10100441" cy="373172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In </a:t>
            </a:r>
            <a:r>
              <a:rPr lang="en-US" sz="3200" dirty="0"/>
              <a:t>the setting of post–corticosteroid hyperglycemia,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patients </a:t>
            </a:r>
            <a:r>
              <a:rPr lang="en-US" sz="3200" dirty="0"/>
              <a:t>often require insulin coverage even if they were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previously </a:t>
            </a:r>
            <a:r>
              <a:rPr lang="en-US" sz="3200" dirty="0"/>
              <a:t>well controlled with </a:t>
            </a:r>
            <a:r>
              <a:rPr lang="en-US" sz="3200" dirty="0" smtClean="0"/>
              <a:t>diet.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6248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887" y="571500"/>
            <a:ext cx="10195034" cy="59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 Oral </a:t>
            </a:r>
            <a:r>
              <a:rPr lang="en-US" sz="3200" b="1" dirty="0">
                <a:solidFill>
                  <a:srgbClr val="FF0000"/>
                </a:solidFill>
              </a:rPr>
              <a:t>Hypoglycemic </a:t>
            </a:r>
            <a:r>
              <a:rPr lang="en-US" sz="3200" b="1" dirty="0" smtClean="0">
                <a:solidFill>
                  <a:srgbClr val="FF0000"/>
                </a:solidFill>
              </a:rPr>
              <a:t>Agents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sz="3200" dirty="0" smtClean="0"/>
              <a:t>Commonly </a:t>
            </a:r>
            <a:r>
              <a:rPr lang="en-US" sz="3200" dirty="0"/>
              <a:t>used oral hypoglycemic agents include both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glyburide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/>
              <a:t>and </a:t>
            </a:r>
            <a:r>
              <a:rPr lang="en-US" sz="3200" b="1" dirty="0">
                <a:solidFill>
                  <a:srgbClr val="FF0000"/>
                </a:solidFill>
              </a:rPr>
              <a:t>metformin.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endParaRPr lang="en-US" sz="3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200" dirty="0"/>
              <a:t>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Glyburide </a:t>
            </a:r>
            <a:r>
              <a:rPr lang="en-US" sz="3200" dirty="0"/>
              <a:t>is a second-generation </a:t>
            </a:r>
            <a:r>
              <a:rPr lang="en-US" sz="3200" dirty="0" smtClean="0"/>
              <a:t>sulfonylurea.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Initial </a:t>
            </a:r>
            <a:r>
              <a:rPr lang="en-US" sz="3200" dirty="0"/>
              <a:t>studies demonstrated no </a:t>
            </a:r>
            <a:r>
              <a:rPr lang="en-US" sz="3200" dirty="0" smtClean="0"/>
              <a:t>significant </a:t>
            </a:r>
            <a:r>
              <a:rPr lang="en-US" sz="3200" dirty="0"/>
              <a:t>transfer of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glyburide </a:t>
            </a:r>
            <a:r>
              <a:rPr lang="en-US" sz="3200" dirty="0"/>
              <a:t>in </a:t>
            </a:r>
            <a:r>
              <a:rPr lang="en-US" sz="3200" dirty="0" smtClean="0"/>
              <a:t>both </a:t>
            </a:r>
            <a:r>
              <a:rPr lang="en-US" sz="3200" dirty="0"/>
              <a:t>therapeutic and </a:t>
            </a:r>
            <a:r>
              <a:rPr lang="en-US" sz="3200" dirty="0" smtClean="0"/>
              <a:t>supratherapeutic dosing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concentrations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60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5541" y="725214"/>
            <a:ext cx="10058399" cy="5699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subsequent landmark randomized controlled trial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compared </a:t>
            </a:r>
            <a:r>
              <a:rPr lang="en-US" sz="3200" dirty="0"/>
              <a:t>the </a:t>
            </a:r>
            <a:r>
              <a:rPr lang="en-US" sz="3200" b="1" dirty="0">
                <a:solidFill>
                  <a:srgbClr val="FF0000"/>
                </a:solidFill>
              </a:rPr>
              <a:t>insulin</a:t>
            </a:r>
            <a:r>
              <a:rPr lang="en-US" sz="3200" dirty="0"/>
              <a:t> therapy to </a:t>
            </a:r>
            <a:r>
              <a:rPr lang="en-US" sz="3200" b="1" dirty="0">
                <a:solidFill>
                  <a:srgbClr val="FF0000"/>
                </a:solidFill>
              </a:rPr>
              <a:t>glyburide </a:t>
            </a:r>
            <a:r>
              <a:rPr lang="en-US" sz="3200" dirty="0"/>
              <a:t>in the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management of </a:t>
            </a:r>
            <a:r>
              <a:rPr lang="en-US" sz="3200" dirty="0"/>
              <a:t>GDM.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Not </a:t>
            </a:r>
            <a:r>
              <a:rPr lang="en-US" sz="3200" dirty="0"/>
              <a:t>only was there no detectable glyburide in cord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blood </a:t>
            </a:r>
            <a:r>
              <a:rPr lang="en-US" sz="3200" dirty="0"/>
              <a:t>but also maternal and neonatal outcomes were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similar with </a:t>
            </a:r>
            <a:r>
              <a:rPr lang="en-US" sz="3200" dirty="0"/>
              <a:t>respect to glycemic control and adverse events</a:t>
            </a:r>
            <a:r>
              <a:rPr lang="en-US" sz="3200" dirty="0" smtClean="0"/>
              <a:t>.</a:t>
            </a:r>
          </a:p>
          <a:p>
            <a:pPr marL="0" indent="0">
              <a:buNone/>
            </a:pPr>
            <a:r>
              <a:rPr lang="en-US" sz="3200" dirty="0" smtClean="0"/>
              <a:t>Notably</a:t>
            </a:r>
            <a:r>
              <a:rPr lang="en-US" sz="3200" dirty="0"/>
              <a:t>, subsequent data conflict the initial Langer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randomized </a:t>
            </a:r>
            <a:r>
              <a:rPr lang="en-US" sz="3200" dirty="0"/>
              <a:t>controlled trial reporting glyburide being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actively </a:t>
            </a:r>
            <a:r>
              <a:rPr lang="en-US" sz="3200" dirty="0"/>
              <a:t>transported from the fetus to the </a:t>
            </a:r>
            <a:r>
              <a:rPr lang="en-US" sz="3200" dirty="0" smtClean="0"/>
              <a:t>mother.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9827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009" y="1162707"/>
            <a:ext cx="10030811" cy="5194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Although </a:t>
            </a:r>
            <a:r>
              <a:rPr lang="en-US" sz="3200" dirty="0"/>
              <a:t>the range of fetal exposure varied widely,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9</a:t>
            </a:r>
            <a:r>
              <a:rPr lang="en-US" sz="3200" b="1" dirty="0">
                <a:solidFill>
                  <a:srgbClr val="FF0000"/>
                </a:solidFill>
              </a:rPr>
              <a:t>%</a:t>
            </a:r>
            <a:r>
              <a:rPr lang="en-US" sz="3200" dirty="0"/>
              <a:t> to </a:t>
            </a:r>
            <a:r>
              <a:rPr lang="en-US" sz="3200" b="1" dirty="0">
                <a:solidFill>
                  <a:srgbClr val="FF0000"/>
                </a:solidFill>
              </a:rPr>
              <a:t>70%</a:t>
            </a:r>
            <a:r>
              <a:rPr lang="en-US" sz="3200" dirty="0"/>
              <a:t>  </a:t>
            </a:r>
            <a:r>
              <a:rPr lang="en-US" sz="3200" dirty="0" smtClean="0"/>
              <a:t>maternal </a:t>
            </a:r>
            <a:r>
              <a:rPr lang="en-US" sz="3200" dirty="0"/>
              <a:t>glyburide concentration, these data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create </a:t>
            </a:r>
            <a:r>
              <a:rPr lang="en-US" sz="3200" dirty="0"/>
              <a:t>pause </a:t>
            </a:r>
            <a:r>
              <a:rPr lang="en-US" sz="3200" dirty="0" smtClean="0"/>
              <a:t>for consideration </a:t>
            </a:r>
            <a:r>
              <a:rPr lang="en-US" sz="3200" dirty="0"/>
              <a:t>of possible fetal risks</a:t>
            </a:r>
            <a:r>
              <a:rPr lang="en-US" sz="3200" dirty="0" smtClean="0"/>
              <a:t>.</a:t>
            </a:r>
          </a:p>
          <a:p>
            <a:pPr marL="0" indent="0">
              <a:buNone/>
            </a:pPr>
            <a:r>
              <a:rPr lang="en-US" sz="3200" dirty="0" smtClean="0"/>
              <a:t> </a:t>
            </a:r>
            <a:r>
              <a:rPr lang="en-US" sz="3200" dirty="0"/>
              <a:t>A 2015 meta-analysis showed therapeutic glyburide use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resulted </a:t>
            </a:r>
            <a:r>
              <a:rPr lang="en-US" sz="3200" dirty="0"/>
              <a:t>in a 2-fold increase in neonatal hypoglycemia</a:t>
            </a:r>
            <a:r>
              <a:rPr lang="en-US" sz="3200" dirty="0" smtClean="0"/>
              <a:t>,</a:t>
            </a:r>
          </a:p>
          <a:p>
            <a:pPr marL="0" indent="0">
              <a:buNone/>
            </a:pPr>
            <a:r>
              <a:rPr lang="en-US" sz="3200" dirty="0" smtClean="0"/>
              <a:t> </a:t>
            </a:r>
            <a:r>
              <a:rPr lang="en-US" sz="3200" dirty="0"/>
              <a:t>a 2-fold increase in macrosomia, and a 100-g increase in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mean </a:t>
            </a:r>
            <a:r>
              <a:rPr lang="en-US" sz="3200" dirty="0"/>
              <a:t>birth weight compared with traditional insulin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therapy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988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4238" y="1186355"/>
            <a:ext cx="10159562" cy="5194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In </a:t>
            </a:r>
            <a:r>
              <a:rPr lang="en-US" sz="3200" dirty="0"/>
              <a:t>addition, </a:t>
            </a:r>
            <a:r>
              <a:rPr lang="en-US" sz="3200" b="1" dirty="0">
                <a:solidFill>
                  <a:srgbClr val="FF0000"/>
                </a:solidFill>
              </a:rPr>
              <a:t>4%</a:t>
            </a:r>
            <a:r>
              <a:rPr lang="en-US" sz="3200" dirty="0"/>
              <a:t> to </a:t>
            </a:r>
            <a:r>
              <a:rPr lang="en-US" sz="3200" b="1" dirty="0">
                <a:solidFill>
                  <a:srgbClr val="FF0000"/>
                </a:solidFill>
              </a:rPr>
              <a:t>16% </a:t>
            </a:r>
            <a:r>
              <a:rPr lang="en-US" sz="3200" dirty="0"/>
              <a:t>of women who took glyburide as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initial therapy </a:t>
            </a:r>
            <a:r>
              <a:rPr lang="en-US" sz="3200" dirty="0"/>
              <a:t>eventually required the addition of </a:t>
            </a:r>
            <a:r>
              <a:rPr lang="en-US" sz="3200" dirty="0" smtClean="0"/>
              <a:t>insulin.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Metformin </a:t>
            </a:r>
            <a:r>
              <a:rPr lang="en-US" sz="3200" dirty="0"/>
              <a:t>is a biguanide used to improve both fertility and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glycemic </a:t>
            </a:r>
            <a:r>
              <a:rPr lang="en-US" sz="3200" dirty="0"/>
              <a:t>control by way of increasing insulin </a:t>
            </a:r>
            <a:r>
              <a:rPr lang="en-US" sz="3200" dirty="0" smtClean="0"/>
              <a:t>sensitivity.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Insulin </a:t>
            </a:r>
            <a:r>
              <a:rPr lang="en-US" sz="3200" dirty="0"/>
              <a:t>sensitivity is heightened by metformin via an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inhibitory effect </a:t>
            </a:r>
            <a:r>
              <a:rPr lang="en-US" sz="3200" dirty="0"/>
              <a:t>on hepatic glucose production and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intestinal  glucose absorption.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7074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6778" y="934108"/>
            <a:ext cx="10093873" cy="555734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Pharmacologic </a:t>
            </a:r>
            <a:r>
              <a:rPr lang="en-US" sz="3200" dirty="0"/>
              <a:t>studies demonstrate that metformin freely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crosses </a:t>
            </a:r>
            <a:r>
              <a:rPr lang="en-US" sz="3200" dirty="0"/>
              <a:t>the placenta, rendering a circulating </a:t>
            </a:r>
            <a:r>
              <a:rPr lang="en-US" sz="3200" dirty="0" smtClean="0"/>
              <a:t>fetal concentration </a:t>
            </a:r>
          </a:p>
          <a:p>
            <a:pPr marL="0" indent="0">
              <a:buNone/>
            </a:pPr>
            <a:r>
              <a:rPr lang="en-US" sz="3200" dirty="0" smtClean="0"/>
              <a:t>roughly </a:t>
            </a:r>
            <a:r>
              <a:rPr lang="en-US" sz="3200" b="1" dirty="0">
                <a:solidFill>
                  <a:srgbClr val="FF0000"/>
                </a:solidFill>
              </a:rPr>
              <a:t>50% </a:t>
            </a:r>
            <a:r>
              <a:rPr lang="en-US" sz="3200" dirty="0"/>
              <a:t>that found in maternal circulation</a:t>
            </a:r>
            <a:r>
              <a:rPr lang="en-US" sz="3200" dirty="0" smtClean="0"/>
              <a:t>.</a:t>
            </a:r>
          </a:p>
          <a:p>
            <a:pPr marL="0" indent="0">
              <a:buNone/>
            </a:pPr>
            <a:r>
              <a:rPr lang="en-US" sz="3200" dirty="0" smtClean="0"/>
              <a:t>Accordingly</a:t>
            </a:r>
            <a:r>
              <a:rPr lang="en-US" sz="3200" dirty="0"/>
              <a:t>, a landmark trial published by Rowan and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Colleagues called </a:t>
            </a:r>
            <a:r>
              <a:rPr lang="en-US" sz="3200" dirty="0"/>
              <a:t>the Metformin in Gestational Diabetes (MIG</a:t>
            </a:r>
            <a:r>
              <a:rPr lang="en-US" sz="3200" dirty="0" smtClean="0"/>
              <a:t>)</a:t>
            </a:r>
          </a:p>
          <a:p>
            <a:pPr marL="0" indent="0">
              <a:buNone/>
            </a:pPr>
            <a:r>
              <a:rPr lang="en-US" sz="3200" dirty="0" smtClean="0"/>
              <a:t>trial </a:t>
            </a:r>
            <a:r>
              <a:rPr lang="en-US" sz="3200" dirty="0"/>
              <a:t>compared the outcomes of </a:t>
            </a:r>
            <a:r>
              <a:rPr lang="en-US" sz="3200" b="1" dirty="0">
                <a:solidFill>
                  <a:srgbClr val="FF0000"/>
                </a:solidFill>
              </a:rPr>
              <a:t>751 </a:t>
            </a:r>
            <a:r>
              <a:rPr lang="en-US" sz="3200" dirty="0"/>
              <a:t>women </a:t>
            </a:r>
            <a:r>
              <a:rPr lang="en-US" sz="3200" dirty="0" smtClean="0"/>
              <a:t>and fetuses </a:t>
            </a:r>
          </a:p>
          <a:p>
            <a:pPr marL="0" indent="0">
              <a:buNone/>
            </a:pPr>
            <a:r>
              <a:rPr lang="en-US" sz="3200" dirty="0" smtClean="0"/>
              <a:t>allocated to either traditional insulin therapy or metformin for </a:t>
            </a:r>
          </a:p>
          <a:p>
            <a:pPr marL="0" indent="0">
              <a:buNone/>
            </a:pPr>
            <a:r>
              <a:rPr lang="en-US" sz="3200" dirty="0" smtClean="0"/>
              <a:t>the treatment </a:t>
            </a:r>
            <a:r>
              <a:rPr lang="en-US" sz="3200" dirty="0"/>
              <a:t>of GDM. </a:t>
            </a:r>
          </a:p>
        </p:txBody>
      </p:sp>
    </p:spTree>
    <p:extLst>
      <p:ext uri="{BB962C8B-B14F-4D97-AF65-F5344CB8AC3E}">
        <p14:creationId xmlns:p14="http://schemas.microsoft.com/office/powerpoint/2010/main" val="282787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5248" y="1261240"/>
            <a:ext cx="9958552" cy="5123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Although </a:t>
            </a:r>
            <a:r>
              <a:rPr lang="en-US" sz="3200" dirty="0"/>
              <a:t>there were no differences in congenital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malformations</a:t>
            </a:r>
            <a:r>
              <a:rPr lang="en-US" sz="3200" dirty="0"/>
              <a:t>, </a:t>
            </a:r>
            <a:r>
              <a:rPr lang="en-US" sz="3200" dirty="0" smtClean="0"/>
              <a:t>serious maternal </a:t>
            </a:r>
            <a:r>
              <a:rPr lang="en-US" sz="3200" dirty="0"/>
              <a:t>events, or </a:t>
            </a:r>
            <a:r>
              <a:rPr lang="en-US" sz="3200" dirty="0" smtClean="0"/>
              <a:t>serious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neonatal events</a:t>
            </a:r>
            <a:r>
              <a:rPr lang="en-US" sz="3200" dirty="0"/>
              <a:t>;</a:t>
            </a:r>
            <a:r>
              <a:rPr lang="en-US" sz="3200" dirty="0" smtClean="0"/>
              <a:t> </a:t>
            </a:r>
            <a:r>
              <a:rPr lang="en-US" sz="3200" dirty="0"/>
              <a:t>significant variance in outcome was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shown </a:t>
            </a:r>
            <a:r>
              <a:rPr lang="en-US" sz="3200" dirty="0"/>
              <a:t>with use </a:t>
            </a:r>
            <a:r>
              <a:rPr lang="en-US" sz="3200" dirty="0" smtClean="0"/>
              <a:t>of </a:t>
            </a:r>
            <a:r>
              <a:rPr lang="en-US" sz="3200" dirty="0"/>
              <a:t>metformin.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Namely</a:t>
            </a:r>
            <a:r>
              <a:rPr lang="en-US" sz="3200" dirty="0"/>
              <a:t>, metformin use resulted in significantly </a:t>
            </a:r>
            <a:r>
              <a:rPr lang="en-US" sz="3200" dirty="0" smtClean="0"/>
              <a:t>less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neonatal  hypoglycemia </a:t>
            </a:r>
            <a:r>
              <a:rPr lang="en-US" sz="3200" b="1" dirty="0">
                <a:solidFill>
                  <a:srgbClr val="FF0000"/>
                </a:solidFill>
              </a:rPr>
              <a:t>(3.3% vs 8.1%; P&lt;.008) </a:t>
            </a:r>
            <a:r>
              <a:rPr lang="en-US" sz="3200" dirty="0"/>
              <a:t>and an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unexpected  higher </a:t>
            </a:r>
            <a:r>
              <a:rPr lang="en-US" sz="3200" dirty="0"/>
              <a:t>rate of preterm delivery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(</a:t>
            </a:r>
            <a:r>
              <a:rPr lang="en-US" sz="3200" b="1" dirty="0">
                <a:solidFill>
                  <a:srgbClr val="FF0000"/>
                </a:solidFill>
              </a:rPr>
              <a:t>12.1% vs 7.6%; P 5 </a:t>
            </a:r>
            <a:r>
              <a:rPr lang="en-US" sz="3200" b="1" dirty="0" smtClean="0">
                <a:solidFill>
                  <a:srgbClr val="FF0000"/>
                </a:solidFill>
              </a:rPr>
              <a:t>= .</a:t>
            </a:r>
            <a:r>
              <a:rPr lang="en-US" sz="3200" b="1" dirty="0">
                <a:solidFill>
                  <a:srgbClr val="FF0000"/>
                </a:solidFill>
              </a:rPr>
              <a:t>04). </a:t>
            </a:r>
          </a:p>
        </p:txBody>
      </p:sp>
    </p:spTree>
    <p:extLst>
      <p:ext uri="{BB962C8B-B14F-4D97-AF65-F5344CB8AC3E}">
        <p14:creationId xmlns:p14="http://schemas.microsoft.com/office/powerpoint/2010/main" val="2770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431" y="1347952"/>
            <a:ext cx="9892861" cy="4993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A </a:t>
            </a:r>
            <a:r>
              <a:rPr lang="en-US" sz="3200" dirty="0"/>
              <a:t>2-year follow-up report on the MIG trial babies showed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those </a:t>
            </a:r>
            <a:r>
              <a:rPr lang="en-US" sz="3200" dirty="0"/>
              <a:t>in the metformin arm had more subcutaneous fat in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upper </a:t>
            </a:r>
            <a:r>
              <a:rPr lang="en-US" sz="3200" dirty="0"/>
              <a:t>arm and shoulder </a:t>
            </a:r>
            <a:r>
              <a:rPr lang="en-US" sz="3200" dirty="0" smtClean="0"/>
              <a:t>compared with </a:t>
            </a:r>
            <a:r>
              <a:rPr lang="en-US" sz="3200" dirty="0"/>
              <a:t>those </a:t>
            </a:r>
            <a:r>
              <a:rPr lang="en-US" sz="3200" dirty="0" smtClean="0"/>
              <a:t>in the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insulin arm. </a:t>
            </a: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 In </a:t>
            </a:r>
            <a:r>
              <a:rPr lang="en-US" sz="3200" dirty="0"/>
              <a:t>addition, </a:t>
            </a:r>
            <a:r>
              <a:rPr lang="en-US" sz="3200" b="1" dirty="0">
                <a:solidFill>
                  <a:srgbClr val="FF0000"/>
                </a:solidFill>
              </a:rPr>
              <a:t>26</a:t>
            </a:r>
            <a:r>
              <a:rPr lang="en-US" sz="3200" b="1" dirty="0" smtClean="0">
                <a:solidFill>
                  <a:srgbClr val="FF0000"/>
                </a:solidFill>
              </a:rPr>
              <a:t>%</a:t>
            </a:r>
            <a:r>
              <a:rPr lang="en-US" sz="3200" dirty="0" smtClean="0"/>
              <a:t> to </a:t>
            </a:r>
            <a:r>
              <a:rPr lang="en-US" sz="3200" b="1" dirty="0" smtClean="0">
                <a:solidFill>
                  <a:srgbClr val="FF0000"/>
                </a:solidFill>
              </a:rPr>
              <a:t>46</a:t>
            </a:r>
            <a:r>
              <a:rPr lang="en-US" sz="3200" b="1" dirty="0">
                <a:solidFill>
                  <a:srgbClr val="FF0000"/>
                </a:solidFill>
              </a:rPr>
              <a:t>% </a:t>
            </a:r>
            <a:r>
              <a:rPr lang="en-US" sz="3200" dirty="0" smtClean="0"/>
              <a:t>of patients </a:t>
            </a:r>
            <a:r>
              <a:rPr lang="en-US" sz="3200" dirty="0"/>
              <a:t>who took metformin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alone </a:t>
            </a:r>
            <a:r>
              <a:rPr lang="en-US" sz="3200" dirty="0"/>
              <a:t>eventually required </a:t>
            </a:r>
            <a:r>
              <a:rPr lang="en-US" sz="3200" dirty="0" smtClean="0"/>
              <a:t>insulin.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8740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896" y="1064171"/>
            <a:ext cx="9934903" cy="527750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 smtClean="0"/>
              <a:t>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Although </a:t>
            </a:r>
            <a:r>
              <a:rPr lang="en-US" sz="3200" dirty="0"/>
              <a:t>insulin therapy remains the standard therapy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recommended </a:t>
            </a:r>
            <a:r>
              <a:rPr lang="en-US" sz="3200" dirty="0"/>
              <a:t>by most, oral </a:t>
            </a:r>
            <a:r>
              <a:rPr lang="en-US" sz="3200" dirty="0" err="1" smtClean="0"/>
              <a:t>antihyperglycemic</a:t>
            </a:r>
            <a:r>
              <a:rPr lang="en-US" sz="3200" dirty="0" smtClean="0"/>
              <a:t> agents are a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reasonable alternative in patients who refuse to take or </a:t>
            </a:r>
            <a:r>
              <a:rPr lang="en-US" sz="3200" dirty="0"/>
              <a:t>are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unable </a:t>
            </a:r>
            <a:r>
              <a:rPr lang="en-US" sz="3200" dirty="0"/>
              <a:t>to comply with insulin therapy. Providers should have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a </a:t>
            </a:r>
            <a:r>
              <a:rPr lang="en-US" sz="3200" dirty="0"/>
              <a:t>thorough discussion of the published outcome data and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unknown </a:t>
            </a:r>
            <a:r>
              <a:rPr lang="en-US" sz="3200" dirty="0"/>
              <a:t>long-term effects of </a:t>
            </a:r>
            <a:r>
              <a:rPr lang="en-US" sz="3200" dirty="0" err="1"/>
              <a:t>transplacental</a:t>
            </a:r>
            <a:r>
              <a:rPr lang="en-US" sz="3200" dirty="0"/>
              <a:t> passage of oral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agents.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1709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3" y="603030"/>
            <a:ext cx="11295994" cy="5722883"/>
          </a:xfrm>
        </p:spPr>
      </p:pic>
    </p:spTree>
    <p:extLst>
      <p:ext uri="{BB962C8B-B14F-4D97-AF65-F5344CB8AC3E}">
        <p14:creationId xmlns:p14="http://schemas.microsoft.com/office/powerpoint/2010/main" val="48713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569" y="1091762"/>
            <a:ext cx="10515600" cy="5428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    Fetal Surveillance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Given </a:t>
            </a:r>
            <a:r>
              <a:rPr lang="en-US" sz="3200" dirty="0"/>
              <a:t>the effect of hyperglycemia on fetal growth and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well-being</a:t>
            </a:r>
            <a:r>
              <a:rPr lang="en-US" sz="3200" dirty="0"/>
              <a:t>, women diagnosed with GDM are typically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followed </a:t>
            </a:r>
            <a:r>
              <a:rPr lang="en-US" sz="3200" dirty="0"/>
              <a:t>with serial biometry and amniotic fluid volume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assessment</a:t>
            </a:r>
            <a:r>
              <a:rPr lang="en-US" sz="3200" dirty="0"/>
              <a:t>. Frequency of such assessments is typically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performed </a:t>
            </a:r>
            <a:r>
              <a:rPr lang="en-US" sz="3200" dirty="0"/>
              <a:t>every </a:t>
            </a:r>
            <a:r>
              <a:rPr lang="en-US" sz="3200" b="1" dirty="0">
                <a:solidFill>
                  <a:srgbClr val="FF0000"/>
                </a:solidFill>
              </a:rPr>
              <a:t>4 to 6 weeks </a:t>
            </a:r>
            <a:r>
              <a:rPr lang="en-US" sz="3200" dirty="0"/>
              <a:t>from time of diagnosis of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GDM </a:t>
            </a:r>
            <a:r>
              <a:rPr lang="en-US" sz="3200" dirty="0"/>
              <a:t>to delivery. </a:t>
            </a:r>
          </a:p>
        </p:txBody>
      </p:sp>
    </p:spTree>
    <p:extLst>
      <p:ext uri="{BB962C8B-B14F-4D97-AF65-F5344CB8AC3E}">
        <p14:creationId xmlns:p14="http://schemas.microsoft.com/office/powerpoint/2010/main" val="82685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7789" y="1945032"/>
            <a:ext cx="9886523" cy="38237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Indications </a:t>
            </a:r>
            <a:r>
              <a:rPr lang="en-US" sz="3200" dirty="0"/>
              <a:t>for antepartum fetal testing include insulin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or oral </a:t>
            </a:r>
            <a:r>
              <a:rPr lang="en-US" sz="3200" dirty="0"/>
              <a:t>hypoglycemic requirement, polyhydramnios,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onset </a:t>
            </a:r>
            <a:r>
              <a:rPr lang="en-US" sz="3200" dirty="0"/>
              <a:t>of </a:t>
            </a:r>
            <a:r>
              <a:rPr lang="en-US" sz="3200" dirty="0" smtClean="0"/>
              <a:t> gestational </a:t>
            </a:r>
            <a:r>
              <a:rPr lang="en-US" sz="3200" dirty="0"/>
              <a:t>hypertension, or, less commonly in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/>
              <a:t> </a:t>
            </a:r>
            <a:r>
              <a:rPr lang="en-US" sz="3200" smtClean="0"/>
              <a:t>the </a:t>
            </a:r>
            <a:r>
              <a:rPr lang="en-US" sz="3200"/>
              <a:t>setting </a:t>
            </a:r>
            <a:r>
              <a:rPr lang="en-US" sz="3200" smtClean="0"/>
              <a:t> </a:t>
            </a:r>
            <a:r>
              <a:rPr lang="en-US" sz="3200" dirty="0" smtClean="0"/>
              <a:t>of </a:t>
            </a:r>
            <a:r>
              <a:rPr lang="en-US" sz="3200" dirty="0"/>
              <a:t>GDM, growth restriction.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80866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0882" y="1312479"/>
            <a:ext cx="10214741" cy="51797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Either </a:t>
            </a:r>
            <a:r>
              <a:rPr lang="en-US" sz="3200" dirty="0"/>
              <a:t>weekly biophysical profile or twice weekly </a:t>
            </a:r>
            <a:r>
              <a:rPr lang="en-US" sz="3200" dirty="0" err="1"/>
              <a:t>nonstress</a:t>
            </a:r>
            <a:r>
              <a:rPr lang="en-US" sz="3200" dirty="0"/>
              <a:t>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tests </a:t>
            </a:r>
            <a:r>
              <a:rPr lang="en-US" sz="3200" dirty="0"/>
              <a:t>with weekly amniotic fluid indices after </a:t>
            </a:r>
            <a:r>
              <a:rPr lang="en-US" sz="3200" b="1" dirty="0">
                <a:solidFill>
                  <a:srgbClr val="FF0000"/>
                </a:solidFill>
              </a:rPr>
              <a:t>32 weeks </a:t>
            </a:r>
            <a:r>
              <a:rPr lang="en-US" sz="3200" dirty="0"/>
              <a:t>are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acceptable </a:t>
            </a:r>
            <a:r>
              <a:rPr lang="en-US" sz="3200" dirty="0"/>
              <a:t>and equivalent for ensuring fetal well-being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when indicated.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There </a:t>
            </a:r>
            <a:r>
              <a:rPr lang="en-US" sz="3200" dirty="0"/>
              <a:t>is currently no consensus regarding antepartum fetal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testing </a:t>
            </a:r>
            <a:r>
              <a:rPr lang="en-US" sz="3200" dirty="0"/>
              <a:t>for women with </a:t>
            </a:r>
            <a:r>
              <a:rPr lang="en-US" sz="3200" b="1" dirty="0">
                <a:solidFill>
                  <a:srgbClr val="FF0000"/>
                </a:solidFill>
              </a:rPr>
              <a:t>GDMA1</a:t>
            </a:r>
            <a:r>
              <a:rPr lang="en-US" sz="3200" dirty="0"/>
              <a:t> because studies have not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demonstrated </a:t>
            </a:r>
            <a:r>
              <a:rPr lang="en-US" sz="3200" dirty="0"/>
              <a:t>an increased risk of stillbirth in these patients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before </a:t>
            </a:r>
            <a:r>
              <a:rPr lang="en-US" sz="3200" b="1" dirty="0">
                <a:solidFill>
                  <a:srgbClr val="FF0000"/>
                </a:solidFill>
              </a:rPr>
              <a:t>40 </a:t>
            </a:r>
            <a:r>
              <a:rPr lang="en-US" sz="3200" b="1" dirty="0" smtClean="0">
                <a:solidFill>
                  <a:srgbClr val="FF0000"/>
                </a:solidFill>
              </a:rPr>
              <a:t>weeks.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2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4325" y="1273066"/>
            <a:ext cx="10515600" cy="53374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  Intrapartum </a:t>
            </a:r>
            <a:r>
              <a:rPr lang="en-US" sz="3200" b="1" dirty="0">
                <a:solidFill>
                  <a:srgbClr val="FF0000"/>
                </a:solidFill>
              </a:rPr>
              <a:t>Management and Delivery Timing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Provided </a:t>
            </a:r>
            <a:r>
              <a:rPr lang="en-US" sz="3200" dirty="0"/>
              <a:t>glucose measures demonstrate good control </a:t>
            </a:r>
            <a:r>
              <a:rPr lang="en-US" sz="3200" dirty="0" smtClean="0"/>
              <a:t>with</a:t>
            </a:r>
          </a:p>
          <a:p>
            <a:pPr marL="0" indent="0">
              <a:buNone/>
            </a:pPr>
            <a:r>
              <a:rPr lang="en-US" sz="3200" dirty="0" smtClean="0"/>
              <a:t>  diet </a:t>
            </a:r>
            <a:r>
              <a:rPr lang="en-US" sz="3200" dirty="0"/>
              <a:t>alone and serial ultrasound demonstrates normal </a:t>
            </a:r>
            <a:r>
              <a:rPr lang="en-US" sz="3200" dirty="0" smtClean="0"/>
              <a:t> </a:t>
            </a:r>
          </a:p>
          <a:p>
            <a:pPr marL="0" indent="0">
              <a:buNone/>
            </a:pPr>
            <a:r>
              <a:rPr lang="en-US" sz="3200" dirty="0"/>
              <a:t>  </a:t>
            </a:r>
            <a:r>
              <a:rPr lang="en-US" sz="3200" dirty="0" smtClean="0"/>
              <a:t>growth and </a:t>
            </a:r>
            <a:r>
              <a:rPr lang="en-US" sz="3200" dirty="0"/>
              <a:t>amniotic fluid volume, the patient essentially has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uncomplicated </a:t>
            </a:r>
            <a:r>
              <a:rPr lang="en-US" sz="3200" b="1" dirty="0">
                <a:solidFill>
                  <a:srgbClr val="FF0000"/>
                </a:solidFill>
              </a:rPr>
              <a:t>GDMA1</a:t>
            </a:r>
            <a:r>
              <a:rPr lang="en-US" sz="3200" dirty="0"/>
              <a:t> and does not require timed </a:t>
            </a:r>
            <a:r>
              <a:rPr lang="en-US" sz="3200" dirty="0" smtClean="0"/>
              <a:t>delivery</a:t>
            </a:r>
          </a:p>
          <a:p>
            <a:pPr marL="0" indent="0">
              <a:buNone/>
            </a:pPr>
            <a:r>
              <a:rPr lang="en-US" sz="3200" dirty="0" smtClean="0"/>
              <a:t>  before </a:t>
            </a:r>
            <a:r>
              <a:rPr lang="en-US" sz="3200" b="1" dirty="0">
                <a:solidFill>
                  <a:srgbClr val="FF0000"/>
                </a:solidFill>
              </a:rPr>
              <a:t>41 weeks 0 days. </a:t>
            </a:r>
          </a:p>
        </p:txBody>
      </p:sp>
    </p:spTree>
    <p:extLst>
      <p:ext uri="{BB962C8B-B14F-4D97-AF65-F5344CB8AC3E}">
        <p14:creationId xmlns:p14="http://schemas.microsoft.com/office/powerpoint/2010/main" val="18967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948" y="1675086"/>
            <a:ext cx="10273862" cy="4587766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   Notably</a:t>
            </a:r>
            <a:r>
              <a:rPr lang="en-US" sz="3200" dirty="0"/>
              <a:t>, ACOG does allow for the role of elective delivery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in term </a:t>
            </a:r>
            <a:r>
              <a:rPr lang="en-US" sz="3200" dirty="0"/>
              <a:t>patients with good dating following the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achievement  of </a:t>
            </a:r>
            <a:r>
              <a:rPr lang="en-US" sz="3200" b="1" dirty="0">
                <a:solidFill>
                  <a:srgbClr val="FF0000"/>
                </a:solidFill>
              </a:rPr>
              <a:t>39 weeks’ </a:t>
            </a:r>
            <a:r>
              <a:rPr lang="en-US" sz="3200" dirty="0"/>
              <a:t>gestational </a:t>
            </a:r>
            <a:r>
              <a:rPr lang="en-US" sz="3200" dirty="0" smtClean="0"/>
              <a:t>age.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Hence</a:t>
            </a:r>
            <a:r>
              <a:rPr lang="en-US" sz="3200" dirty="0"/>
              <a:t>, timing for delivery in those who are term albeit less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than </a:t>
            </a:r>
            <a:r>
              <a:rPr lang="en-US" sz="3200" b="1" dirty="0">
                <a:solidFill>
                  <a:srgbClr val="FF0000"/>
                </a:solidFill>
              </a:rPr>
              <a:t>41 weeks </a:t>
            </a:r>
            <a:r>
              <a:rPr lang="en-US" sz="3200" dirty="0"/>
              <a:t>can be individualized with patient and the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obstetric </a:t>
            </a:r>
            <a:r>
              <a:rPr lang="en-US" sz="3200" dirty="0"/>
              <a:t>provider.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72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8118" y="1458310"/>
            <a:ext cx="9363635" cy="49070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/>
              <a:t>  </a:t>
            </a:r>
          </a:p>
          <a:p>
            <a:pPr marL="0" indent="0">
              <a:buNone/>
            </a:pPr>
            <a:r>
              <a:rPr lang="en-US" sz="3000" dirty="0" smtClean="0"/>
              <a:t> </a:t>
            </a:r>
            <a:r>
              <a:rPr lang="en-US" sz="3200" dirty="0" smtClean="0"/>
              <a:t>On </a:t>
            </a:r>
            <a:r>
              <a:rPr lang="en-US" sz="3200" dirty="0"/>
              <a:t>the contrary, patients with GDMA2 are likely best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served </a:t>
            </a:r>
            <a:r>
              <a:rPr lang="en-US" sz="3200" dirty="0"/>
              <a:t>by </a:t>
            </a:r>
            <a:r>
              <a:rPr lang="en-US" sz="3200" dirty="0" smtClean="0"/>
              <a:t>delivery at </a:t>
            </a:r>
            <a:r>
              <a:rPr lang="en-US" sz="3200" b="1" dirty="0">
                <a:solidFill>
                  <a:srgbClr val="FF0000"/>
                </a:solidFill>
              </a:rPr>
              <a:t>39 0/7 to 39 6/7 weeks </a:t>
            </a:r>
            <a:r>
              <a:rPr lang="en-US" sz="3200" dirty="0"/>
              <a:t>of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gestation given increased risk </a:t>
            </a:r>
            <a:r>
              <a:rPr lang="en-US" sz="3200" dirty="0"/>
              <a:t>of  </a:t>
            </a:r>
            <a:r>
              <a:rPr lang="en-US" sz="3200" dirty="0" smtClean="0"/>
              <a:t>stillbirth in patients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who require insulin or oral hypoglycemic  medication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for glucose control.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5582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57" y="1521372"/>
            <a:ext cx="9927021" cy="48951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Moreover</a:t>
            </a:r>
            <a:r>
              <a:rPr lang="en-US" sz="3200" dirty="0"/>
              <a:t>, recent data indicate inducing labor actually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does not </a:t>
            </a:r>
            <a:r>
              <a:rPr lang="en-US" sz="3200" dirty="0"/>
              <a:t>increase risk for cesarean delivery and that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induction </a:t>
            </a:r>
            <a:r>
              <a:rPr lang="en-US" sz="3200" dirty="0"/>
              <a:t>at  </a:t>
            </a:r>
            <a:r>
              <a:rPr lang="en-US" sz="3200" b="1" dirty="0" smtClean="0">
                <a:solidFill>
                  <a:srgbClr val="FF0000"/>
                </a:solidFill>
              </a:rPr>
              <a:t>39 </a:t>
            </a:r>
            <a:r>
              <a:rPr lang="en-US" sz="3200" b="1" dirty="0">
                <a:solidFill>
                  <a:srgbClr val="FF0000"/>
                </a:solidFill>
              </a:rPr>
              <a:t>weeks </a:t>
            </a:r>
            <a:r>
              <a:rPr lang="en-US" sz="3200" dirty="0"/>
              <a:t>yields lower failure rate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(</a:t>
            </a:r>
            <a:r>
              <a:rPr lang="en-US" sz="3200" dirty="0"/>
              <a:t>as defined by cesarean) </a:t>
            </a:r>
            <a:r>
              <a:rPr lang="en-US" sz="3200" dirty="0" smtClean="0"/>
              <a:t>than </a:t>
            </a:r>
            <a:r>
              <a:rPr lang="en-US" sz="3200" dirty="0"/>
              <a:t>induction at </a:t>
            </a:r>
            <a:r>
              <a:rPr lang="en-US" sz="3200" b="1" dirty="0">
                <a:solidFill>
                  <a:srgbClr val="FF0000"/>
                </a:solidFill>
              </a:rPr>
              <a:t>40 or 41 </a:t>
            </a:r>
            <a:r>
              <a:rPr lang="en-US" sz="3200" b="1" dirty="0" smtClean="0">
                <a:solidFill>
                  <a:srgbClr val="FF0000"/>
                </a:solidFill>
              </a:rPr>
              <a:t>weeks.</a:t>
            </a:r>
            <a:r>
              <a:rPr lang="en-US" sz="3200" b="1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0874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9416" y="1927333"/>
            <a:ext cx="10104383" cy="3968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In </a:t>
            </a:r>
            <a:r>
              <a:rPr lang="en-US" sz="3200" dirty="0"/>
              <a:t>women with poor </a:t>
            </a:r>
            <a:r>
              <a:rPr lang="en-US" sz="3200" dirty="0" smtClean="0"/>
              <a:t> glycemic </a:t>
            </a:r>
            <a:r>
              <a:rPr lang="en-US" sz="3200" dirty="0"/>
              <a:t>control despite medical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intervention</a:t>
            </a:r>
            <a:r>
              <a:rPr lang="en-US" sz="3200" dirty="0"/>
              <a:t>, delivery </a:t>
            </a:r>
            <a:r>
              <a:rPr lang="en-US" sz="3200" dirty="0" smtClean="0"/>
              <a:t>before </a:t>
            </a:r>
            <a:r>
              <a:rPr lang="en-US" sz="3200" b="1" dirty="0" smtClean="0">
                <a:solidFill>
                  <a:srgbClr val="FF0000"/>
                </a:solidFill>
              </a:rPr>
              <a:t>39 </a:t>
            </a:r>
            <a:r>
              <a:rPr lang="en-US" sz="3200" b="1" dirty="0">
                <a:solidFill>
                  <a:srgbClr val="FF0000"/>
                </a:solidFill>
              </a:rPr>
              <a:t>weeks</a:t>
            </a:r>
            <a:r>
              <a:rPr lang="en-US" sz="3200" dirty="0"/>
              <a:t> may be warranted.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Recommendations </a:t>
            </a:r>
            <a:r>
              <a:rPr lang="en-US" sz="3200" dirty="0"/>
              <a:t>for delivery </a:t>
            </a:r>
            <a:r>
              <a:rPr lang="en-US" sz="3200" dirty="0" smtClean="0"/>
              <a:t> timing </a:t>
            </a:r>
            <a:r>
              <a:rPr lang="en-US" sz="3200" dirty="0"/>
              <a:t>should incorporate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consideration </a:t>
            </a:r>
            <a:r>
              <a:rPr lang="en-US" sz="3200" dirty="0"/>
              <a:t>for risks of </a:t>
            </a:r>
            <a:r>
              <a:rPr lang="en-US" sz="3200" dirty="0" smtClean="0"/>
              <a:t> prematurity </a:t>
            </a:r>
            <a:r>
              <a:rPr lang="en-US" sz="3200" dirty="0"/>
              <a:t>and ongoing risk of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stillbirth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46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230" y="1485899"/>
            <a:ext cx="10578663" cy="4884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  Delivery Mode </a:t>
            </a:r>
            <a:endParaRPr lang="en-US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Simply </a:t>
            </a:r>
            <a:r>
              <a:rPr lang="en-US" sz="3200" dirty="0"/>
              <a:t>stated, GDM is not an indication for </a:t>
            </a:r>
            <a:r>
              <a:rPr lang="en-US" sz="3200" dirty="0" smtClean="0"/>
              <a:t>cesarean  delivery</a:t>
            </a:r>
            <a:r>
              <a:rPr lang="en-US" sz="3200" dirty="0"/>
              <a:t>.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That </a:t>
            </a:r>
            <a:r>
              <a:rPr lang="en-US" sz="3200" dirty="0"/>
              <a:t>being said, GDM places a fetus at greater risk for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macrosomia </a:t>
            </a:r>
            <a:r>
              <a:rPr lang="en-US" sz="3200" dirty="0"/>
              <a:t>as defined by an estimated fetal weight (EFW)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in </a:t>
            </a:r>
            <a:r>
              <a:rPr lang="en-US" sz="3200" dirty="0"/>
              <a:t>excess of </a:t>
            </a:r>
            <a:r>
              <a:rPr lang="en-US" sz="3200" b="1" dirty="0">
                <a:solidFill>
                  <a:srgbClr val="FF0000"/>
                </a:solidFill>
              </a:rPr>
              <a:t>4500 g</a:t>
            </a:r>
            <a:r>
              <a:rPr lang="en-US" sz="3200" dirty="0"/>
              <a:t> for pregnancies affected by GDM/DM per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the most </a:t>
            </a:r>
            <a:r>
              <a:rPr lang="en-US" sz="3200" dirty="0"/>
              <a:t>recent ACOG Practice Bulletin</a:t>
            </a:r>
            <a:r>
              <a:rPr lang="en-US" sz="3200" dirty="0" smtClean="0"/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9264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4303" y="1564728"/>
            <a:ext cx="10287000" cy="4319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In </a:t>
            </a:r>
            <a:r>
              <a:rPr lang="en-US" sz="3200" dirty="0"/>
              <a:t>addition, fetuses often show an accelerated growth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pattern with </a:t>
            </a:r>
            <a:r>
              <a:rPr lang="en-US" sz="3200" dirty="0"/>
              <a:t>abnormally low </a:t>
            </a:r>
            <a:r>
              <a:rPr lang="en-US" sz="3200" dirty="0" smtClean="0"/>
              <a:t>head circumference/abdominal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circumference </a:t>
            </a:r>
            <a:r>
              <a:rPr lang="en-US" sz="3200" dirty="0"/>
              <a:t>ratio even in the absence of macrosomia.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These </a:t>
            </a:r>
            <a:r>
              <a:rPr lang="en-US" sz="3200" dirty="0"/>
              <a:t>growth patterns are important risk factors for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complications, such as shoulder dystocia, </a:t>
            </a:r>
            <a:r>
              <a:rPr lang="en-US" sz="3200" dirty="0" err="1" smtClean="0"/>
              <a:t>Erb</a:t>
            </a:r>
            <a:r>
              <a:rPr lang="en-US" sz="3200" dirty="0" smtClean="0"/>
              <a:t> palsy, and </a:t>
            </a:r>
          </a:p>
          <a:p>
            <a:pPr marL="0" indent="0">
              <a:buNone/>
            </a:pPr>
            <a:r>
              <a:rPr lang="en-US" sz="3200" dirty="0" smtClean="0"/>
              <a:t> third/fourth degree lacerations.</a:t>
            </a:r>
          </a:p>
        </p:txBody>
      </p:sp>
    </p:spTree>
    <p:extLst>
      <p:ext uri="{BB962C8B-B14F-4D97-AF65-F5344CB8AC3E}">
        <p14:creationId xmlns:p14="http://schemas.microsoft.com/office/powerpoint/2010/main" val="361654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2478"/>
            <a:ext cx="10515600" cy="518291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3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/>
              <a:t>These </a:t>
            </a:r>
            <a:r>
              <a:rPr lang="en-US" sz="3200" dirty="0"/>
              <a:t>risks highlight the need for accurate diagnosis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and proper  management </a:t>
            </a:r>
            <a:r>
              <a:rPr lang="en-US" sz="3200" dirty="0"/>
              <a:t>of GDM.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/>
              <a:t> </a:t>
            </a:r>
            <a:r>
              <a:rPr lang="en-US" sz="3200" dirty="0"/>
              <a:t>In normal </a:t>
            </a:r>
            <a:r>
              <a:rPr lang="en-US" sz="3200" dirty="0" smtClean="0"/>
              <a:t>pregnancy, a </a:t>
            </a:r>
            <a:r>
              <a:rPr lang="en-US" sz="3200" dirty="0"/>
              <a:t>myriad of physiologic alterations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occur </a:t>
            </a:r>
            <a:r>
              <a:rPr lang="en-US" sz="3200" dirty="0"/>
              <a:t>to promote the growth and development of the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conceptus</a:t>
            </a:r>
            <a:r>
              <a:rPr lang="en-US" sz="3200" dirty="0"/>
              <a:t>. </a:t>
            </a: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6226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996" y="1233652"/>
            <a:ext cx="10340866" cy="52704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  Insulin </a:t>
            </a:r>
            <a:r>
              <a:rPr lang="en-US" sz="3200" b="1" dirty="0">
                <a:solidFill>
                  <a:srgbClr val="FF0000"/>
                </a:solidFill>
              </a:rPr>
              <a:t>Glucose Tolerance Test Protocol and Glycemic 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 Monitoring </a:t>
            </a:r>
            <a:r>
              <a:rPr lang="en-US" sz="3200" b="1" dirty="0">
                <a:solidFill>
                  <a:srgbClr val="FF0000"/>
                </a:solidFill>
              </a:rPr>
              <a:t>Protocol </a:t>
            </a:r>
            <a:r>
              <a:rPr lang="en-US" sz="3200" b="1" dirty="0" smtClean="0">
                <a:solidFill>
                  <a:srgbClr val="FF0000"/>
                </a:solidFill>
              </a:rPr>
              <a:t>Intrapartum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 Given </a:t>
            </a:r>
            <a:r>
              <a:rPr lang="en-US" sz="3200" dirty="0"/>
              <a:t>that labor increases glucose utilization, hyperglycemia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in </a:t>
            </a:r>
            <a:r>
              <a:rPr lang="en-US" sz="3200" dirty="0"/>
              <a:t>women not requiring medical control of GDM is rare.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Hence</a:t>
            </a:r>
            <a:r>
              <a:rPr lang="en-US" sz="3200" dirty="0"/>
              <a:t>, practitioners may periodically monitor glucose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every </a:t>
            </a:r>
            <a:r>
              <a:rPr lang="en-US" sz="3200" b="1" dirty="0">
                <a:solidFill>
                  <a:srgbClr val="FF0000"/>
                </a:solidFill>
              </a:rPr>
              <a:t>4 hours </a:t>
            </a:r>
            <a:r>
              <a:rPr lang="en-US" sz="3200" dirty="0"/>
              <a:t>intrapartum for </a:t>
            </a:r>
            <a:r>
              <a:rPr lang="en-US" sz="3200" b="1" dirty="0">
                <a:solidFill>
                  <a:srgbClr val="FF0000"/>
                </a:solidFill>
              </a:rPr>
              <a:t>GDMA1. </a:t>
            </a:r>
          </a:p>
        </p:txBody>
      </p:sp>
    </p:spTree>
    <p:extLst>
      <p:ext uri="{BB962C8B-B14F-4D97-AF65-F5344CB8AC3E}">
        <p14:creationId xmlns:p14="http://schemas.microsoft.com/office/powerpoint/2010/main" val="19989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286" y="1391307"/>
            <a:ext cx="10494579" cy="4955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On </a:t>
            </a:r>
            <a:r>
              <a:rPr lang="en-US" sz="3200" dirty="0"/>
              <a:t>the contrary, gestational diabetics requiring either oral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hypoglycemic </a:t>
            </a:r>
            <a:r>
              <a:rPr lang="en-US" sz="3200" dirty="0"/>
              <a:t>medications or insulin </a:t>
            </a:r>
            <a:r>
              <a:rPr lang="en-US" sz="3200" b="1" dirty="0">
                <a:solidFill>
                  <a:srgbClr val="FF0000"/>
                </a:solidFill>
              </a:rPr>
              <a:t>(GDMA2) </a:t>
            </a:r>
            <a:r>
              <a:rPr lang="en-US" sz="3200" dirty="0"/>
              <a:t>respond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similarly </a:t>
            </a:r>
            <a:r>
              <a:rPr lang="en-US" sz="3200" dirty="0"/>
              <a:t>to DM in labor and are best served by every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  1- </a:t>
            </a:r>
            <a:r>
              <a:rPr lang="en-US" sz="3200" b="1" dirty="0">
                <a:solidFill>
                  <a:srgbClr val="FF0000"/>
                </a:solidFill>
              </a:rPr>
              <a:t>to 2-hour </a:t>
            </a:r>
            <a:r>
              <a:rPr lang="en-US" sz="3200" dirty="0"/>
              <a:t>glucose assessments in the intrapartum period.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Although </a:t>
            </a:r>
            <a:r>
              <a:rPr lang="en-US" sz="3200" dirty="0"/>
              <a:t>ketoacidosis is rare in </a:t>
            </a:r>
            <a:r>
              <a:rPr lang="en-US" sz="3200" b="1" dirty="0" smtClean="0">
                <a:solidFill>
                  <a:srgbClr val="FF0000"/>
                </a:solidFill>
              </a:rPr>
              <a:t>GDMA2</a:t>
            </a:r>
            <a:r>
              <a:rPr lang="en-US" sz="3200" b="1" dirty="0" smtClean="0"/>
              <a:t>,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dirty="0"/>
              <a:t>intrapartum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maternal hyperglycemia </a:t>
            </a:r>
            <a:r>
              <a:rPr lang="en-US" sz="3200" dirty="0"/>
              <a:t>may cause an acute increase in fetal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insulin, placing </a:t>
            </a:r>
            <a:r>
              <a:rPr lang="en-US" sz="3200" dirty="0"/>
              <a:t>the fetus at heightened risk for neonatal 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hypoglycemia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32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305" y="1399191"/>
            <a:ext cx="10082047" cy="49038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authors’ group initiates an insulin drip upon maternal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blood </a:t>
            </a:r>
            <a:r>
              <a:rPr lang="en-US" sz="3200" dirty="0"/>
              <a:t>glucose at or greater than </a:t>
            </a:r>
            <a:r>
              <a:rPr lang="en-US" sz="3200" b="1" dirty="0">
                <a:solidFill>
                  <a:srgbClr val="FF0000"/>
                </a:solidFill>
              </a:rPr>
              <a:t>120 mg/</a:t>
            </a:r>
            <a:r>
              <a:rPr lang="en-US" sz="3200" b="1" dirty="0" err="1">
                <a:solidFill>
                  <a:srgbClr val="FF0000"/>
                </a:solidFill>
              </a:rPr>
              <a:t>dL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dirty="0"/>
              <a:t>with the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addition of </a:t>
            </a:r>
            <a:r>
              <a:rPr lang="en-US" sz="3200" dirty="0"/>
              <a:t>D5 </a:t>
            </a:r>
            <a:r>
              <a:rPr lang="en-US" sz="3200" dirty="0" smtClean="0"/>
              <a:t>(dextrose 5%) ½ </a:t>
            </a:r>
            <a:r>
              <a:rPr lang="en-US" sz="3200" dirty="0"/>
              <a:t>NS </a:t>
            </a:r>
            <a:r>
              <a:rPr lang="en-US" sz="3200" dirty="0" smtClean="0"/>
              <a:t>(normal saline) at</a:t>
            </a:r>
          </a:p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125 </a:t>
            </a:r>
            <a:r>
              <a:rPr lang="en-US" sz="3200" b="1" dirty="0">
                <a:solidFill>
                  <a:srgbClr val="FF0000"/>
                </a:solidFill>
              </a:rPr>
              <a:t>cc/h </a:t>
            </a:r>
            <a:r>
              <a:rPr lang="en-US" sz="3200" dirty="0"/>
              <a:t>provided </a:t>
            </a:r>
            <a:r>
              <a:rPr lang="en-US" sz="3200" dirty="0" smtClean="0"/>
              <a:t>glucose </a:t>
            </a:r>
            <a:r>
              <a:rPr lang="en-US" sz="3200" dirty="0"/>
              <a:t>levels are less than </a:t>
            </a:r>
            <a:r>
              <a:rPr lang="en-US" sz="3200" b="1" dirty="0">
                <a:solidFill>
                  <a:srgbClr val="FF0000"/>
                </a:solidFill>
              </a:rPr>
              <a:t>200 mg/</a:t>
            </a:r>
            <a:r>
              <a:rPr lang="en-US" sz="3200" b="1" dirty="0" err="1">
                <a:solidFill>
                  <a:srgbClr val="FF0000"/>
                </a:solidFill>
              </a:rPr>
              <a:t>dL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200" dirty="0" smtClean="0"/>
              <a:t>Similarly</a:t>
            </a:r>
            <a:r>
              <a:rPr lang="en-US" sz="3200" dirty="0"/>
              <a:t>, in a survey </a:t>
            </a:r>
            <a:r>
              <a:rPr lang="en-US" sz="3200" dirty="0" smtClean="0"/>
              <a:t>of </a:t>
            </a:r>
            <a:r>
              <a:rPr lang="en-US" sz="3200" dirty="0"/>
              <a:t>academic medical centers,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60</a:t>
            </a:r>
            <a:r>
              <a:rPr lang="en-US" sz="3200" b="1" dirty="0">
                <a:solidFill>
                  <a:srgbClr val="FF0000"/>
                </a:solidFill>
              </a:rPr>
              <a:t>%</a:t>
            </a:r>
            <a:r>
              <a:rPr lang="en-US" sz="3200" dirty="0"/>
              <a:t> </a:t>
            </a:r>
            <a:r>
              <a:rPr lang="en-US" sz="3200" dirty="0" smtClean="0"/>
              <a:t>aimed to </a:t>
            </a:r>
            <a:r>
              <a:rPr lang="en-US" sz="3200" dirty="0"/>
              <a:t>maintain </a:t>
            </a:r>
            <a:r>
              <a:rPr lang="en-US" sz="3200" dirty="0" smtClean="0"/>
              <a:t>maternal glucose </a:t>
            </a:r>
            <a:r>
              <a:rPr lang="en-US" sz="3200" b="1" dirty="0">
                <a:solidFill>
                  <a:srgbClr val="FF0000"/>
                </a:solidFill>
              </a:rPr>
              <a:t>less than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110mg/</a:t>
            </a:r>
            <a:r>
              <a:rPr lang="en-US" sz="3200" b="1" dirty="0" err="1" smtClean="0">
                <a:solidFill>
                  <a:srgbClr val="FF0000"/>
                </a:solidFill>
              </a:rPr>
              <a:t>dL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dirty="0"/>
              <a:t>whereas  </a:t>
            </a:r>
            <a:r>
              <a:rPr lang="en-US" sz="3200" b="1" dirty="0" smtClean="0">
                <a:solidFill>
                  <a:srgbClr val="FF0000"/>
                </a:solidFill>
              </a:rPr>
              <a:t>30</a:t>
            </a:r>
            <a:r>
              <a:rPr lang="en-US" sz="3200" b="1" dirty="0">
                <a:solidFill>
                  <a:srgbClr val="FF0000"/>
                </a:solidFill>
              </a:rPr>
              <a:t>%</a:t>
            </a:r>
            <a:r>
              <a:rPr lang="en-US" sz="3200" dirty="0"/>
              <a:t> targeted a </a:t>
            </a:r>
            <a:r>
              <a:rPr lang="en-US" sz="3200" dirty="0" smtClean="0"/>
              <a:t>value between </a:t>
            </a:r>
          </a:p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110 </a:t>
            </a:r>
            <a:r>
              <a:rPr lang="en-US" sz="3200" b="1" dirty="0">
                <a:solidFill>
                  <a:srgbClr val="FF0000"/>
                </a:solidFill>
              </a:rPr>
              <a:t>and 150 </a:t>
            </a:r>
            <a:r>
              <a:rPr lang="en-US" sz="3200" b="1" dirty="0" smtClean="0">
                <a:solidFill>
                  <a:srgbClr val="FF0000"/>
                </a:solidFill>
              </a:rPr>
              <a:t>mg/</a:t>
            </a:r>
            <a:r>
              <a:rPr lang="en-US" sz="3200" b="1" dirty="0" err="1" smtClean="0">
                <a:solidFill>
                  <a:srgbClr val="FF0000"/>
                </a:solidFill>
              </a:rPr>
              <a:t>dL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9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421" y="1387366"/>
            <a:ext cx="10017671" cy="49227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  Postpartum Screening 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Many </a:t>
            </a:r>
            <a:r>
              <a:rPr lang="en-US" sz="3200" dirty="0"/>
              <a:t>women with GDM are pregestational diabetics that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were </a:t>
            </a:r>
            <a:r>
              <a:rPr lang="en-US" sz="3200" dirty="0"/>
              <a:t>first detected in pregnancy, and women with true GDM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are </a:t>
            </a:r>
            <a:r>
              <a:rPr lang="en-US" sz="3200" dirty="0"/>
              <a:t>at risk for the development of DM later in </a:t>
            </a:r>
            <a:r>
              <a:rPr lang="en-US" sz="3200" dirty="0" smtClean="0"/>
              <a:t>life.</a:t>
            </a:r>
          </a:p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  70%</a:t>
            </a:r>
            <a:r>
              <a:rPr lang="en-US" sz="3200" dirty="0" smtClean="0"/>
              <a:t> </a:t>
            </a:r>
            <a:r>
              <a:rPr lang="en-US" sz="3200" dirty="0"/>
              <a:t>of women with GDM will develop DM at some point in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their </a:t>
            </a:r>
            <a:r>
              <a:rPr lang="en-US" sz="3200" dirty="0"/>
              <a:t>life, and </a:t>
            </a:r>
            <a:r>
              <a:rPr lang="en-US" sz="3200" b="1" dirty="0">
                <a:solidFill>
                  <a:srgbClr val="FF0000"/>
                </a:solidFill>
              </a:rPr>
              <a:t>40% to 50% </a:t>
            </a:r>
            <a:r>
              <a:rPr lang="en-US" sz="3200" dirty="0"/>
              <a:t>of those women will develop DM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within </a:t>
            </a:r>
            <a:r>
              <a:rPr lang="en-US" sz="3200" b="1" dirty="0">
                <a:solidFill>
                  <a:srgbClr val="FF0000"/>
                </a:solidFill>
              </a:rPr>
              <a:t>10 years.</a:t>
            </a:r>
          </a:p>
        </p:txBody>
      </p:sp>
    </p:spTree>
    <p:extLst>
      <p:ext uri="{BB962C8B-B14F-4D97-AF65-F5344CB8AC3E}">
        <p14:creationId xmlns:p14="http://schemas.microsoft.com/office/powerpoint/2010/main" val="40558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476" y="1316421"/>
            <a:ext cx="10108324" cy="47808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Hence, all </a:t>
            </a:r>
            <a:r>
              <a:rPr lang="en-US" sz="3200" dirty="0" smtClean="0"/>
              <a:t>women should receive screening for DM with </a:t>
            </a:r>
          </a:p>
          <a:p>
            <a:pPr marL="0" indent="0">
              <a:buNone/>
            </a:pPr>
            <a:r>
              <a:rPr lang="en-US" sz="3200" dirty="0" smtClean="0"/>
              <a:t>a </a:t>
            </a:r>
            <a:r>
              <a:rPr lang="en-US" sz="3200" b="1" dirty="0" smtClean="0">
                <a:solidFill>
                  <a:srgbClr val="FF0000"/>
                </a:solidFill>
              </a:rPr>
              <a:t>75-g GTT  </a:t>
            </a:r>
            <a:r>
              <a:rPr lang="en-US" sz="3200" dirty="0" smtClean="0"/>
              <a:t>at </a:t>
            </a:r>
            <a:r>
              <a:rPr lang="en-US" sz="3200" b="1" dirty="0" smtClean="0">
                <a:solidFill>
                  <a:srgbClr val="FF0000"/>
                </a:solidFill>
              </a:rPr>
              <a:t>6 to 12 weeks </a:t>
            </a:r>
            <a:r>
              <a:rPr lang="en-US" sz="3200" dirty="0" smtClean="0"/>
              <a:t>postpartum</a:t>
            </a:r>
            <a:r>
              <a:rPr lang="en-US" sz="3200" dirty="0"/>
              <a:t>. </a:t>
            </a:r>
            <a:r>
              <a:rPr lang="en-US" sz="3200" dirty="0" smtClean="0"/>
              <a:t>If negative, they </a:t>
            </a:r>
          </a:p>
          <a:p>
            <a:pPr marL="0" indent="0">
              <a:buNone/>
            </a:pPr>
            <a:r>
              <a:rPr lang="en-US" sz="3200" dirty="0" smtClean="0"/>
              <a:t>should continue to be rescreened </a:t>
            </a:r>
            <a:r>
              <a:rPr lang="en-US" sz="3200" b="1" dirty="0" smtClean="0">
                <a:solidFill>
                  <a:srgbClr val="FF0000"/>
                </a:solidFill>
              </a:rPr>
              <a:t>every 3 years </a:t>
            </a:r>
            <a:r>
              <a:rPr lang="en-US" sz="3200" dirty="0" smtClean="0"/>
              <a:t>with their </a:t>
            </a:r>
          </a:p>
          <a:p>
            <a:pPr marL="0" indent="0">
              <a:buNone/>
            </a:pPr>
            <a:r>
              <a:rPr lang="en-US" sz="3200" dirty="0" smtClean="0"/>
              <a:t>primary care provider.</a:t>
            </a:r>
          </a:p>
          <a:p>
            <a:pPr marL="0" indent="0">
              <a:buNone/>
            </a:pPr>
            <a:r>
              <a:rPr lang="en-US" sz="3200" dirty="0" smtClean="0"/>
              <a:t>Women </a:t>
            </a:r>
            <a:r>
              <a:rPr lang="en-US" sz="3200" dirty="0"/>
              <a:t>with a positive 2-hour GTT are diagnosed with DM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and </a:t>
            </a:r>
            <a:r>
              <a:rPr lang="en-US" sz="3200" dirty="0"/>
              <a:t>should be managed or referred for long-term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management accordingly.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6066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3944" y="2116521"/>
            <a:ext cx="10251529" cy="32792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Unfortunately</a:t>
            </a:r>
            <a:r>
              <a:rPr lang="en-US" sz="3200" dirty="0"/>
              <a:t>, women seeing a primary care physician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after delivery </a:t>
            </a:r>
            <a:r>
              <a:rPr lang="en-US" sz="3200" dirty="0"/>
              <a:t>often fail to disclose the fact their recent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pregnancy  was </a:t>
            </a:r>
            <a:r>
              <a:rPr lang="en-US" sz="3200" dirty="0"/>
              <a:t>complicated by GDM. </a:t>
            </a:r>
          </a:p>
        </p:txBody>
      </p:sp>
    </p:spTree>
    <p:extLst>
      <p:ext uri="{BB962C8B-B14F-4D97-AF65-F5344CB8AC3E}">
        <p14:creationId xmlns:p14="http://schemas.microsoft.com/office/powerpoint/2010/main" val="418030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79" y="831630"/>
            <a:ext cx="10093873" cy="5557345"/>
          </a:xfrm>
        </p:spPr>
      </p:pic>
    </p:spTree>
    <p:extLst>
      <p:ext uri="{BB962C8B-B14F-4D97-AF65-F5344CB8AC3E}">
        <p14:creationId xmlns:p14="http://schemas.microsoft.com/office/powerpoint/2010/main" val="312192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47" y="470648"/>
            <a:ext cx="8633011" cy="603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7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552" y="1060231"/>
            <a:ext cx="10515600" cy="5502987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sz="3200" dirty="0" smtClean="0"/>
              <a:t>A </a:t>
            </a:r>
            <a:r>
              <a:rPr lang="en-US" sz="3200" dirty="0"/>
              <a:t>euglycemic state is maintained despite the fetus’ energy 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demands  via </a:t>
            </a:r>
            <a:r>
              <a:rPr lang="en-US" sz="3200" dirty="0"/>
              <a:t>a compensatory and proliferative response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within </a:t>
            </a:r>
            <a:r>
              <a:rPr lang="en-US" sz="3200" dirty="0"/>
              <a:t>the maternal  </a:t>
            </a:r>
            <a:r>
              <a:rPr lang="en-US" sz="3200" dirty="0" smtClean="0"/>
              <a:t>pancreas</a:t>
            </a:r>
            <a:r>
              <a:rPr lang="en-US" sz="3200" dirty="0"/>
              <a:t>, namely the beta islet cells</a:t>
            </a:r>
            <a:r>
              <a:rPr lang="en-US" sz="3200" dirty="0" smtClean="0"/>
              <a:t>. </a:t>
            </a:r>
            <a:endParaRPr lang="en-US" sz="3200" dirty="0"/>
          </a:p>
          <a:p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 </a:t>
            </a:r>
            <a:r>
              <a:rPr lang="en-US" sz="3200" dirty="0" smtClean="0"/>
              <a:t>In </a:t>
            </a:r>
            <a:r>
              <a:rPr lang="en-US" sz="3200" dirty="0"/>
              <a:t>women who ultimately develop GDM, </a:t>
            </a:r>
            <a:r>
              <a:rPr lang="en-US" sz="3200" dirty="0" smtClean="0"/>
              <a:t>pancreatic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beta-cell compensation </a:t>
            </a:r>
            <a:r>
              <a:rPr lang="en-US" sz="3200" dirty="0"/>
              <a:t>fails to meet the metabolic </a:t>
            </a:r>
            <a:r>
              <a:rPr lang="en-US" sz="3200" dirty="0" smtClean="0"/>
              <a:t>demands,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creating a hyperglycemic </a:t>
            </a:r>
            <a:r>
              <a:rPr lang="en-US" sz="3200" dirty="0"/>
              <a:t>state.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6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552" y="1154823"/>
            <a:ext cx="10515600" cy="5435163"/>
          </a:xfrm>
        </p:spPr>
        <p:txBody>
          <a:bodyPr/>
          <a:lstStyle/>
          <a:p>
            <a:pPr marL="0" indent="0">
              <a:buNone/>
            </a:pPr>
            <a:endParaRPr lang="en-US" sz="3200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FF0000"/>
                </a:solidFill>
              </a:rPr>
              <a:t>Two </a:t>
            </a:r>
            <a:r>
              <a:rPr lang="en-US" sz="3200" b="1" dirty="0">
                <a:solidFill>
                  <a:srgbClr val="FF0000"/>
                </a:solidFill>
              </a:rPr>
              <a:t>approaches to identifying GDM </a:t>
            </a:r>
            <a:r>
              <a:rPr lang="en-US" sz="3200" b="1" dirty="0" smtClean="0">
                <a:solidFill>
                  <a:srgbClr val="FF0000"/>
                </a:solidFill>
              </a:rPr>
              <a:t>exist: </a:t>
            </a:r>
          </a:p>
          <a:p>
            <a:pPr marL="0" indent="0">
              <a:buNone/>
            </a:pPr>
            <a:endParaRPr lang="en-US" sz="3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200" dirty="0"/>
              <a:t> -</a:t>
            </a:r>
            <a:r>
              <a:rPr lang="en-US" sz="3200" dirty="0" smtClean="0"/>
              <a:t>The </a:t>
            </a:r>
            <a:r>
              <a:rPr lang="en-US" sz="3200" dirty="0"/>
              <a:t>most commonly used is the </a:t>
            </a:r>
            <a:r>
              <a:rPr lang="en-US" sz="3200" b="1" dirty="0">
                <a:solidFill>
                  <a:srgbClr val="FF0000"/>
                </a:solidFill>
              </a:rPr>
              <a:t>2-step</a:t>
            </a:r>
            <a:r>
              <a:rPr lang="en-US" sz="3200" dirty="0"/>
              <a:t> approach using an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initial </a:t>
            </a:r>
            <a:r>
              <a:rPr lang="en-US" sz="3200" b="1" dirty="0">
                <a:solidFill>
                  <a:srgbClr val="FF0000"/>
                </a:solidFill>
              </a:rPr>
              <a:t>1-hour </a:t>
            </a:r>
            <a:r>
              <a:rPr lang="en-US" sz="3200" dirty="0"/>
              <a:t>screening </a:t>
            </a:r>
            <a:r>
              <a:rPr lang="en-US" sz="3200" b="1" dirty="0">
                <a:solidFill>
                  <a:srgbClr val="FF0000"/>
                </a:solidFill>
              </a:rPr>
              <a:t>50-g</a:t>
            </a:r>
            <a:r>
              <a:rPr lang="en-US" sz="3200" dirty="0"/>
              <a:t> glucose challenge </a:t>
            </a:r>
            <a:r>
              <a:rPr lang="en-US" sz="3200" dirty="0" smtClean="0"/>
              <a:t>test.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If </a:t>
            </a:r>
            <a:r>
              <a:rPr lang="en-US" sz="3200" dirty="0"/>
              <a:t>negative, no further testing is required.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Screen </a:t>
            </a:r>
            <a:r>
              <a:rPr lang="en-US" sz="3200" dirty="0"/>
              <a:t>positive individuals must undergo a formal diagnostic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evaluation </a:t>
            </a:r>
            <a:r>
              <a:rPr lang="en-US" sz="3200" dirty="0"/>
              <a:t>with a </a:t>
            </a:r>
            <a:r>
              <a:rPr lang="en-US" sz="3200" b="1" dirty="0">
                <a:solidFill>
                  <a:srgbClr val="FF0000"/>
                </a:solidFill>
              </a:rPr>
              <a:t>100-g 3-hour </a:t>
            </a:r>
            <a:r>
              <a:rPr lang="en-US" sz="3200" dirty="0"/>
              <a:t>oral glucose tolerance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test(GTT</a:t>
            </a:r>
            <a:r>
              <a:rPr lang="en-US" sz="3200" dirty="0"/>
              <a:t>). 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400165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2912</Words>
  <Application>Microsoft Office PowerPoint</Application>
  <PresentationFormat>Widescreen</PresentationFormat>
  <Paragraphs>399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77</vt:i4>
      </vt:variant>
    </vt:vector>
  </HeadingPairs>
  <TitlesOfParts>
    <vt:vector size="89" baseType="lpstr">
      <vt:lpstr>Arial</vt:lpstr>
      <vt:lpstr>Calibri</vt:lpstr>
      <vt:lpstr>Calibri Light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GLYCEMIC LOAD (GL)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159</cp:revision>
  <dcterms:created xsi:type="dcterms:W3CDTF">2018-10-04T14:21:52Z</dcterms:created>
  <dcterms:modified xsi:type="dcterms:W3CDTF">2018-10-08T21:07:15Z</dcterms:modified>
</cp:coreProperties>
</file>