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5" r:id="rId4"/>
  </p:sldMasterIdLst>
  <p:notesMasterIdLst>
    <p:notesMasterId r:id="rId83"/>
  </p:notesMasterIdLst>
  <p:handoutMasterIdLst>
    <p:handoutMasterId r:id="rId84"/>
  </p:handoutMasterIdLst>
  <p:sldIdLst>
    <p:sldId id="266" r:id="rId5"/>
    <p:sldId id="256" r:id="rId6"/>
    <p:sldId id="274" r:id="rId7"/>
    <p:sldId id="275" r:id="rId8"/>
    <p:sldId id="276" r:id="rId9"/>
    <p:sldId id="277" r:id="rId10"/>
    <p:sldId id="278" r:id="rId11"/>
    <p:sldId id="273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9" r:id="rId22"/>
    <p:sldId id="290" r:id="rId23"/>
    <p:sldId id="291" r:id="rId24"/>
    <p:sldId id="288" r:id="rId25"/>
    <p:sldId id="292" r:id="rId26"/>
    <p:sldId id="293" r:id="rId27"/>
    <p:sldId id="294" r:id="rId28"/>
    <p:sldId id="296" r:id="rId29"/>
    <p:sldId id="295" r:id="rId30"/>
    <p:sldId id="297" r:id="rId31"/>
    <p:sldId id="298" r:id="rId32"/>
    <p:sldId id="299" r:id="rId33"/>
    <p:sldId id="300" r:id="rId34"/>
    <p:sldId id="301" r:id="rId35"/>
    <p:sldId id="302" r:id="rId36"/>
    <p:sldId id="304" r:id="rId37"/>
    <p:sldId id="303" r:id="rId38"/>
    <p:sldId id="305" r:id="rId39"/>
    <p:sldId id="307" r:id="rId40"/>
    <p:sldId id="308" r:id="rId41"/>
    <p:sldId id="309" r:id="rId42"/>
    <p:sldId id="310" r:id="rId43"/>
    <p:sldId id="311" r:id="rId44"/>
    <p:sldId id="306" r:id="rId45"/>
    <p:sldId id="312" r:id="rId46"/>
    <p:sldId id="313" r:id="rId47"/>
    <p:sldId id="315" r:id="rId48"/>
    <p:sldId id="317" r:id="rId49"/>
    <p:sldId id="316" r:id="rId50"/>
    <p:sldId id="314" r:id="rId51"/>
    <p:sldId id="318" r:id="rId52"/>
    <p:sldId id="319" r:id="rId53"/>
    <p:sldId id="321" r:id="rId54"/>
    <p:sldId id="320" r:id="rId55"/>
    <p:sldId id="322" r:id="rId56"/>
    <p:sldId id="323" r:id="rId57"/>
    <p:sldId id="324" r:id="rId58"/>
    <p:sldId id="325" r:id="rId59"/>
    <p:sldId id="326" r:id="rId60"/>
    <p:sldId id="328" r:id="rId61"/>
    <p:sldId id="329" r:id="rId62"/>
    <p:sldId id="330" r:id="rId63"/>
    <p:sldId id="331" r:id="rId64"/>
    <p:sldId id="348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272" r:id="rId8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74" autoAdjust="0"/>
  </p:normalViewPr>
  <p:slideViewPr>
    <p:cSldViewPr snapToGrid="0" showGuides="1">
      <p:cViewPr varScale="1">
        <p:scale>
          <a:sx n="79" d="100"/>
          <a:sy n="79" d="100"/>
        </p:scale>
        <p:origin x="773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01.10.2018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5DBC-FE48-443B-8B1F-967B144B5CC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2939-6313-4855-852A-6B7B81C6C8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5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31931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37863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41169" y="391628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11728" y="3600147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49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3277" y="3706238"/>
            <a:ext cx="9797228" cy="194454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931005" y="6418455"/>
            <a:ext cx="334813" cy="2937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435361" y="6409038"/>
            <a:ext cx="756639" cy="312437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8544230" y="3118051"/>
            <a:ext cx="3647770" cy="763940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42724" y="3340242"/>
            <a:ext cx="45719" cy="45719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 userDrawn="1"/>
        </p:nvSpPr>
        <p:spPr>
          <a:xfrm>
            <a:off x="4973128" y="5483259"/>
            <a:ext cx="7207377" cy="58020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4988998" y="5454605"/>
            <a:ext cx="7194363" cy="196174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42723" y="5373227"/>
            <a:ext cx="45719" cy="45719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4985651" y="5772540"/>
            <a:ext cx="7202791" cy="391328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1306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931005" y="6418455"/>
            <a:ext cx="334813" cy="2937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435361" y="6409038"/>
            <a:ext cx="756639" cy="312437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42724" y="3340242"/>
            <a:ext cx="45719" cy="45719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4988998" y="5454605"/>
            <a:ext cx="7194363" cy="196174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42723" y="5373227"/>
            <a:ext cx="45719" cy="45719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4985651" y="5772540"/>
            <a:ext cx="7202791" cy="391328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2249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290" y="15052"/>
            <a:ext cx="2718019" cy="4980562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9394" y="939195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3621248" y="8896"/>
            <a:ext cx="380824" cy="3363583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398537" cy="3374757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789394" y="2081620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789394" y="2870859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4721083" y="1787929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577549" y="-832"/>
            <a:ext cx="699653" cy="1888523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558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166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123054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627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9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712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236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0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1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7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09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2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3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9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44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8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9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5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3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7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8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01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11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27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MM.DD.20XX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11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00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MM.DD.20XX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11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97" r:id="rId14"/>
    <p:sldLayoutId id="2147483689" r:id="rId15"/>
    <p:sldLayoutId id="2147483690" r:id="rId16"/>
    <p:sldLayoutId id="2147483691" r:id="rId17"/>
    <p:sldLayoutId id="2147483693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3" r:id="rId24"/>
    <p:sldLayoutId id="2147483674" r:id="rId25"/>
    <p:sldLayoutId id="2147483664" r:id="rId26"/>
    <p:sldLayoutId id="2147483672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6808&amp;clcid=0x409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1" y="-102889"/>
            <a:ext cx="6517532" cy="3511685"/>
          </a:xfrm>
        </p:spPr>
        <p:txBody>
          <a:bodyPr/>
          <a:lstStyle/>
          <a:p>
            <a:r>
              <a:rPr lang="en-US" sz="4400" b="1" dirty="0"/>
              <a:t>2018 European Thyroid </a:t>
            </a:r>
            <a:r>
              <a:rPr lang="en-US" sz="4400" b="1" dirty="0" smtClean="0"/>
              <a:t>Association Guideline </a:t>
            </a:r>
            <a:r>
              <a:rPr lang="en-US" sz="4400" b="1" dirty="0"/>
              <a:t>for the Management </a:t>
            </a:r>
            <a:r>
              <a:rPr lang="en-US" sz="4400" b="1" dirty="0" smtClean="0"/>
              <a:t>of Graves</a:t>
            </a:r>
            <a:r>
              <a:rPr lang="en-US" sz="4400" b="1" dirty="0"/>
              <a:t>’ Hyperthyroidism</a:t>
            </a:r>
            <a:endParaRPr lang="ru-RU" sz="4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Presented By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G. </a:t>
            </a:r>
            <a:r>
              <a:rPr lang="en-US" dirty="0" err="1" smtClean="0">
                <a:solidFill>
                  <a:srgbClr val="002060"/>
                </a:solidFill>
              </a:rPr>
              <a:t>Taghipour</a:t>
            </a:r>
            <a:r>
              <a:rPr lang="en-US" dirty="0" smtClean="0">
                <a:solidFill>
                  <a:srgbClr val="002060"/>
                </a:solidFill>
              </a:rPr>
              <a:t>, MD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102" y="3921474"/>
            <a:ext cx="4007795" cy="94982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Eur</a:t>
            </a:r>
            <a:r>
              <a:rPr lang="en-US" dirty="0"/>
              <a:t> Thyroid J 2018</a:t>
            </a:r>
            <a:r>
              <a:rPr lang="en-US" dirty="0" smtClean="0"/>
              <a:t>;</a:t>
            </a:r>
          </a:p>
          <a:p>
            <a:r>
              <a:rPr lang="en-US" dirty="0" smtClean="0"/>
              <a:t>7:167–186</a:t>
            </a:r>
            <a:endParaRPr lang="ru-R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r="1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Serology: </a:t>
            </a:r>
            <a:r>
              <a:rPr lang="en-US" dirty="0"/>
              <a:t>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0559" y="2505333"/>
            <a:ext cx="7623101" cy="333625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The measurement of TSH-R-Ab is a sensitive </a:t>
            </a:r>
            <a:r>
              <a:rPr lang="en-US" sz="2400" b="0" dirty="0" smtClean="0"/>
              <a:t>and specific </a:t>
            </a:r>
            <a:r>
              <a:rPr lang="en-US" sz="2400" b="0" dirty="0"/>
              <a:t>tool for rapid and accurate diagnosis and differential diagnosis of Graves’ hyperthyroidism. 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When technically available, differentiation of TSH-</a:t>
            </a:r>
            <a:r>
              <a:rPr lang="en-US" sz="2400" b="0" dirty="0" err="1"/>
              <a:t>RAb</a:t>
            </a:r>
            <a:r>
              <a:rPr lang="en-US" sz="2400" b="0" dirty="0"/>
              <a:t> functionality is helpful and predictive in </a:t>
            </a:r>
            <a:r>
              <a:rPr lang="en-US" sz="2400" b="0" dirty="0" smtClean="0"/>
              <a:t>Graves’ patients </a:t>
            </a:r>
            <a:r>
              <a:rPr lang="en-US" sz="2400" b="0" dirty="0"/>
              <a:t>during pregnancy/postpartum, as well as </a:t>
            </a:r>
            <a:r>
              <a:rPr lang="en-US" sz="2400" b="0" dirty="0" smtClean="0"/>
              <a:t>for </a:t>
            </a:r>
            <a:r>
              <a:rPr lang="en-US" sz="2400" b="0" dirty="0" err="1" smtClean="0"/>
              <a:t>extrathyroidal</a:t>
            </a:r>
            <a:r>
              <a:rPr lang="en-US" sz="2400" b="0" dirty="0" smtClean="0"/>
              <a:t> </a:t>
            </a:r>
            <a:r>
              <a:rPr lang="en-US" sz="2400" b="0" dirty="0"/>
              <a:t>manifestations.</a:t>
            </a:r>
            <a:endParaRPr lang="en-US" sz="2400" b="0" dirty="0" smtClean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5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1898649"/>
            <a:ext cx="10515599" cy="4531333"/>
          </a:xfrm>
        </p:spPr>
        <p:txBody>
          <a:bodyPr/>
          <a:lstStyle/>
          <a:p>
            <a:pPr algn="l"/>
            <a:r>
              <a:rPr lang="en-US" sz="2400" dirty="0"/>
              <a:t>Ordinarily, there is no indication for CT scan, MRI, or PET-CT of the thyroid gland.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</a:rPr>
              <a:t>Thyroid US is a convenient, noninvasive, rapid, and accurate tool in the initial work-up of GD patients. </a:t>
            </a:r>
            <a:endParaRPr lang="en-US" sz="3200" dirty="0" smtClean="0">
              <a:solidFill>
                <a:srgbClr val="0070C0"/>
              </a:solidFill>
            </a:endParaRPr>
          </a:p>
          <a:p>
            <a:pPr algn="l"/>
            <a:r>
              <a:rPr lang="en-US" sz="2400" dirty="0" smtClean="0"/>
              <a:t>It aids in </a:t>
            </a:r>
            <a:r>
              <a:rPr lang="en-US" sz="2400" dirty="0"/>
              <a:t>the diagnosis, without exposing the patient to </a:t>
            </a:r>
            <a:r>
              <a:rPr lang="en-US" sz="2400" dirty="0" smtClean="0"/>
              <a:t>ionizing irradiation</a:t>
            </a:r>
            <a:r>
              <a:rPr lang="en-US" sz="2400" dirty="0"/>
              <a:t>, and assists in determining the underlying etiology of thyrotoxicosis and detecting concomitant thyroid </a:t>
            </a:r>
            <a:r>
              <a:rPr lang="en-US" sz="2400" dirty="0" smtClean="0"/>
              <a:t>nodules.</a:t>
            </a:r>
          </a:p>
          <a:p>
            <a:pPr algn="l"/>
            <a:r>
              <a:rPr lang="en-US" sz="2400" dirty="0"/>
              <a:t>Imaging results are highly dependent on equipment and the experience of the </a:t>
            </a:r>
            <a:r>
              <a:rPr lang="en-US" sz="2400" dirty="0" smtClean="0"/>
              <a:t>investigator. A </a:t>
            </a:r>
            <a:r>
              <a:rPr lang="en-US" sz="2400" dirty="0"/>
              <a:t>high-frequency linear probe should be used. </a:t>
            </a:r>
            <a:endParaRPr lang="en-US" sz="2400" dirty="0" smtClean="0"/>
          </a:p>
          <a:p>
            <a:pPr algn="l"/>
            <a:r>
              <a:rPr lang="en-US" sz="2400" dirty="0" smtClean="0"/>
              <a:t>GD </a:t>
            </a:r>
            <a:r>
              <a:rPr lang="en-US" sz="2400" dirty="0"/>
              <a:t>is often, but not invariably, characterized by diffuse </a:t>
            </a:r>
            <a:r>
              <a:rPr lang="en-US" sz="2400" dirty="0" smtClean="0"/>
              <a:t>thyroid enlargement </a:t>
            </a:r>
            <a:r>
              <a:rPr lang="en-US" sz="2400" dirty="0"/>
              <a:t>and by </a:t>
            </a:r>
            <a:r>
              <a:rPr lang="en-US" sz="2400" dirty="0" err="1"/>
              <a:t>hypoechogenicity</a:t>
            </a:r>
            <a:r>
              <a:rPr lang="en-US" sz="2400" dirty="0"/>
              <a:t>, both assessed </a:t>
            </a:r>
            <a:r>
              <a:rPr lang="en-US" sz="2400" dirty="0" smtClean="0"/>
              <a:t>by US </a:t>
            </a:r>
            <a:r>
              <a:rPr lang="en-US" sz="2400" dirty="0"/>
              <a:t>and conventional grey scale analysis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14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850" y="1926617"/>
            <a:ext cx="10553457" cy="4531333"/>
          </a:xfrm>
        </p:spPr>
        <p:txBody>
          <a:bodyPr/>
          <a:lstStyle/>
          <a:p>
            <a:pPr algn="l"/>
            <a:r>
              <a:rPr lang="en-US" sz="2400" dirty="0"/>
              <a:t>A color-flow or power Doppler examination characterizes vascular patterns and quantifies thyroid </a:t>
            </a:r>
            <a:r>
              <a:rPr lang="en-US" sz="2400" dirty="0" smtClean="0"/>
              <a:t>vascularity. </a:t>
            </a:r>
          </a:p>
          <a:p>
            <a:pPr algn="l"/>
            <a:r>
              <a:rPr lang="en-US" sz="2400" dirty="0" smtClean="0"/>
              <a:t>The </a:t>
            </a:r>
            <a:r>
              <a:rPr lang="en-US" sz="2400" dirty="0"/>
              <a:t>latter is significantly increased in untreated </a:t>
            </a:r>
            <a:r>
              <a:rPr lang="en-US" sz="2400" dirty="0" smtClean="0"/>
              <a:t>GD and </a:t>
            </a:r>
            <a:r>
              <a:rPr lang="en-US" sz="2400" dirty="0"/>
              <a:t>typically shows a pulsatile pattern called “thyroid inferno” that is multiple small areas of increased </a:t>
            </a:r>
            <a:r>
              <a:rPr lang="en-US" sz="2400" dirty="0" err="1"/>
              <a:t>intrathyroidal</a:t>
            </a:r>
            <a:r>
              <a:rPr lang="en-US" sz="2400" dirty="0"/>
              <a:t> flow seen diffusely throughout the </a:t>
            </a:r>
            <a:r>
              <a:rPr lang="en-US" sz="2400" dirty="0" smtClean="0"/>
              <a:t>gland.</a:t>
            </a:r>
          </a:p>
          <a:p>
            <a:pPr algn="l"/>
            <a:r>
              <a:rPr lang="en-US" sz="3200" dirty="0" smtClean="0">
                <a:solidFill>
                  <a:srgbClr val="0070C0"/>
                </a:solidFill>
              </a:rPr>
              <a:t>Typical US patterns </a:t>
            </a:r>
            <a:r>
              <a:rPr lang="en-US" sz="3200" dirty="0">
                <a:solidFill>
                  <a:srgbClr val="0070C0"/>
                </a:solidFill>
              </a:rPr>
              <a:t>combined with positive TSH-R-Ab obviate </a:t>
            </a:r>
            <a:r>
              <a:rPr lang="en-US" sz="3200" dirty="0" smtClean="0">
                <a:solidFill>
                  <a:srgbClr val="0070C0"/>
                </a:solidFill>
              </a:rPr>
              <a:t>the need </a:t>
            </a:r>
            <a:r>
              <a:rPr lang="en-US" sz="3200" dirty="0">
                <a:solidFill>
                  <a:srgbClr val="0070C0"/>
                </a:solidFill>
              </a:rPr>
              <a:t>for scintigraphy in the vast majority of cases. </a:t>
            </a:r>
            <a:endParaRPr lang="en-US" sz="3200" dirty="0" smtClean="0">
              <a:solidFill>
                <a:srgbClr val="0070C0"/>
              </a:solidFill>
            </a:endParaRPr>
          </a:p>
          <a:p>
            <a:pPr algn="l"/>
            <a:r>
              <a:rPr lang="en-US" sz="3200" dirty="0" smtClean="0">
                <a:solidFill>
                  <a:srgbClr val="0070C0"/>
                </a:solidFill>
              </a:rPr>
              <a:t>However</a:t>
            </a:r>
            <a:r>
              <a:rPr lang="en-US" sz="3200" dirty="0">
                <a:solidFill>
                  <a:srgbClr val="0070C0"/>
                </a:solidFill>
              </a:rPr>
              <a:t>, thyroid scintigraphy may be useful in the </a:t>
            </a:r>
            <a:r>
              <a:rPr lang="en-US" sz="3200" dirty="0" smtClean="0">
                <a:solidFill>
                  <a:srgbClr val="0070C0"/>
                </a:solidFill>
              </a:rPr>
              <a:t>assessment of </a:t>
            </a:r>
            <a:r>
              <a:rPr lang="en-US" sz="3200" dirty="0">
                <a:solidFill>
                  <a:srgbClr val="0070C0"/>
                </a:solidFill>
              </a:rPr>
              <a:t>patients prior to radioactive iodine (RAI) treatment, especially when facing coexistent multinodular </a:t>
            </a:r>
            <a:r>
              <a:rPr lang="en-US" sz="3200" dirty="0" smtClean="0">
                <a:solidFill>
                  <a:srgbClr val="0070C0"/>
                </a:solidFill>
              </a:rPr>
              <a:t>goiter.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Imaging: </a:t>
            </a:r>
            <a:r>
              <a:rPr lang="en-US" dirty="0"/>
              <a:t>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0559" y="2505333"/>
            <a:ext cx="7623101" cy="333625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US examination, comprising conventional grey </a:t>
            </a:r>
            <a:r>
              <a:rPr lang="en-US" sz="2400" b="0" dirty="0" smtClean="0"/>
              <a:t>scale analysis </a:t>
            </a:r>
            <a:r>
              <a:rPr lang="en-US" sz="2400" b="0" dirty="0"/>
              <a:t>and color-flow or power Doppler examination is recommended as the imaging procedure to support the diagnosis of Graves’ hyperthyroidism</a:t>
            </a:r>
            <a:r>
              <a:rPr lang="en-US" sz="2400" b="0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Scintigraphy of the thyroid is suggested when </a:t>
            </a:r>
            <a:r>
              <a:rPr lang="en-US" sz="2400" b="0" dirty="0" smtClean="0"/>
              <a:t>thyroid nodularity </a:t>
            </a:r>
            <a:r>
              <a:rPr lang="en-US" sz="2400" b="0" dirty="0"/>
              <a:t>coexists with hyperthyroidism, and prior </a:t>
            </a:r>
            <a:r>
              <a:rPr lang="en-US" sz="2400" b="0" dirty="0" smtClean="0"/>
              <a:t>to RAI </a:t>
            </a:r>
            <a:r>
              <a:rPr lang="en-US" sz="2400" b="0" dirty="0"/>
              <a:t>therapy.</a:t>
            </a:r>
            <a:endParaRPr lang="en-US" sz="2400" b="0" dirty="0" smtClean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52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1" b="9871"/>
          <a:stretch>
            <a:fillRect/>
          </a:stretch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853" y="2263140"/>
            <a:ext cx="5584947" cy="4594860"/>
          </a:xfrm>
        </p:spPr>
        <p:txBody>
          <a:bodyPr/>
          <a:lstStyle/>
          <a:p>
            <a:r>
              <a:rPr lang="en-US" sz="2400" dirty="0"/>
              <a:t>Medical Treatment:</a:t>
            </a:r>
            <a:endParaRPr lang="en-US" sz="2400" dirty="0" smtClean="0"/>
          </a:p>
          <a:p>
            <a:r>
              <a:rPr lang="en-US" sz="2400" b="0" dirty="0"/>
              <a:t>Graves’ hyperthyroidism is treated by reducing </a:t>
            </a:r>
            <a:r>
              <a:rPr lang="en-US" sz="2400" b="0" dirty="0" smtClean="0"/>
              <a:t>TH synthesis</a:t>
            </a:r>
            <a:r>
              <a:rPr lang="en-US" sz="2400" b="0" dirty="0"/>
              <a:t>, using ATD, or by reducing the amount of thyroid tissue with RAI treatment or total </a:t>
            </a:r>
            <a:r>
              <a:rPr lang="en-US" sz="2400" b="0" dirty="0" smtClean="0"/>
              <a:t>thyroidectomy</a:t>
            </a:r>
          </a:p>
          <a:p>
            <a:endParaRPr lang="en-US" sz="2400" dirty="0" smtClean="0"/>
          </a:p>
          <a:p>
            <a:r>
              <a:rPr lang="en-US" sz="2400" dirty="0" smtClean="0"/>
              <a:t>RAI Treatment</a:t>
            </a:r>
          </a:p>
          <a:p>
            <a:endParaRPr lang="en-US" sz="2400" dirty="0" smtClean="0"/>
          </a:p>
          <a:p>
            <a:r>
              <a:rPr lang="en-US" sz="2400" dirty="0"/>
              <a:t>Surgery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98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6125"/>
            <a:ext cx="10515600" cy="676275"/>
          </a:xfrm>
        </p:spPr>
        <p:txBody>
          <a:bodyPr/>
          <a:lstStyle/>
          <a:p>
            <a:r>
              <a:rPr lang="en-US" dirty="0" smtClean="0"/>
              <a:t>Management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1850" y="1171005"/>
            <a:ext cx="10515599" cy="406749"/>
          </a:xfrm>
        </p:spPr>
        <p:txBody>
          <a:bodyPr/>
          <a:lstStyle/>
          <a:p>
            <a:r>
              <a:rPr lang="en-US" dirty="0"/>
              <a:t>Algorithm for the management of a patient with Graves’ hyperthyroidism.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59" y="1794869"/>
            <a:ext cx="7712233" cy="50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Medical </a:t>
            </a:r>
            <a:r>
              <a:rPr lang="en-US" dirty="0" smtClean="0"/>
              <a:t>Treatment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850" y="2007579"/>
            <a:ext cx="10515599" cy="4531333"/>
          </a:xfrm>
        </p:spPr>
        <p:txBody>
          <a:bodyPr/>
          <a:lstStyle/>
          <a:p>
            <a:pPr algn="l"/>
            <a:r>
              <a:rPr lang="en-US" sz="2400" dirty="0"/>
              <a:t>ATD represent the predominant therapy in </a:t>
            </a:r>
            <a:r>
              <a:rPr lang="en-US" sz="2400" dirty="0" smtClean="0"/>
              <a:t>Europe, Asia</a:t>
            </a:r>
            <a:r>
              <a:rPr lang="en-US" sz="2400" dirty="0"/>
              <a:t>, and in the meantime in the </a:t>
            </a:r>
            <a:r>
              <a:rPr lang="en-US" sz="2400" dirty="0" smtClean="0"/>
              <a:t>USA. </a:t>
            </a:r>
            <a:r>
              <a:rPr lang="en-US" sz="2400" dirty="0"/>
              <a:t>The </a:t>
            </a:r>
            <a:r>
              <a:rPr lang="en-US" sz="2400" dirty="0" smtClean="0"/>
              <a:t>main ATD </a:t>
            </a:r>
            <a:r>
              <a:rPr lang="en-US" sz="2400" dirty="0"/>
              <a:t>are </a:t>
            </a:r>
            <a:r>
              <a:rPr lang="en-US" sz="2400" dirty="0" err="1"/>
              <a:t>thionamides</a:t>
            </a:r>
            <a:r>
              <a:rPr lang="en-US" sz="2400" dirty="0"/>
              <a:t>, such as </a:t>
            </a:r>
            <a:r>
              <a:rPr lang="en-US" sz="2400" dirty="0" err="1"/>
              <a:t>propylthiouracil</a:t>
            </a:r>
            <a:r>
              <a:rPr lang="en-US" sz="2400" dirty="0"/>
              <a:t> (PTU</a:t>
            </a:r>
            <a:r>
              <a:rPr lang="en-US" sz="2400" dirty="0" smtClean="0"/>
              <a:t>), </a:t>
            </a:r>
            <a:r>
              <a:rPr lang="en-US" sz="2400" dirty="0" err="1" smtClean="0"/>
              <a:t>carbimazole</a:t>
            </a:r>
            <a:r>
              <a:rPr lang="en-US" sz="2400" dirty="0" smtClean="0"/>
              <a:t> </a:t>
            </a:r>
            <a:r>
              <a:rPr lang="en-US" sz="2400" dirty="0"/>
              <a:t>(CBZ), and the active metabolite of the </a:t>
            </a:r>
            <a:r>
              <a:rPr lang="en-US" sz="2400" dirty="0" smtClean="0"/>
              <a:t>latter, </a:t>
            </a:r>
            <a:r>
              <a:rPr lang="en-US" sz="2400" dirty="0" err="1" smtClean="0"/>
              <a:t>methimazole</a:t>
            </a:r>
            <a:r>
              <a:rPr lang="en-US" sz="2400" dirty="0" smtClean="0"/>
              <a:t> </a:t>
            </a:r>
            <a:r>
              <a:rPr lang="en-US" sz="2400" dirty="0"/>
              <a:t>(MMI). </a:t>
            </a:r>
            <a:endParaRPr lang="en-US" sz="2400" dirty="0" smtClean="0"/>
          </a:p>
          <a:p>
            <a:pPr algn="l"/>
            <a:r>
              <a:rPr lang="en-US" sz="2400" dirty="0" smtClean="0"/>
              <a:t>CBZ </a:t>
            </a:r>
            <a:r>
              <a:rPr lang="en-US" sz="2400" dirty="0"/>
              <a:t>is not an active substance; </a:t>
            </a:r>
            <a:r>
              <a:rPr lang="en-US" sz="2400" dirty="0" smtClean="0"/>
              <a:t>it has </a:t>
            </a:r>
            <a:r>
              <a:rPr lang="en-US" sz="2400" dirty="0"/>
              <a:t>to be </a:t>
            </a:r>
            <a:r>
              <a:rPr lang="en-US" sz="2400" dirty="0" err="1"/>
              <a:t>decarboxylated</a:t>
            </a:r>
            <a:r>
              <a:rPr lang="en-US" sz="2400" dirty="0"/>
              <a:t> to MMI in the liver. </a:t>
            </a:r>
            <a:r>
              <a:rPr lang="en-US" sz="2400" dirty="0" err="1"/>
              <a:t>Thionamides</a:t>
            </a:r>
            <a:r>
              <a:rPr lang="en-US" sz="2400" dirty="0"/>
              <a:t> inhibit the coupling of iodothyronines and </a:t>
            </a:r>
            <a:r>
              <a:rPr lang="en-US" sz="2400" dirty="0" smtClean="0"/>
              <a:t>hence reduce </a:t>
            </a:r>
            <a:r>
              <a:rPr lang="en-US" sz="2400" dirty="0"/>
              <a:t>the biosynthesis of </a:t>
            </a:r>
            <a:r>
              <a:rPr lang="en-US" sz="2400" dirty="0" smtClean="0"/>
              <a:t>TH. </a:t>
            </a:r>
          </a:p>
          <a:p>
            <a:pPr algn="l"/>
            <a:endParaRPr lang="en-US" sz="2400" dirty="0" smtClean="0"/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All </a:t>
            </a:r>
            <a:r>
              <a:rPr lang="en-US" sz="2800" dirty="0">
                <a:solidFill>
                  <a:srgbClr val="FF0000"/>
                </a:solidFill>
              </a:rPr>
              <a:t>inhibit the function of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800" dirty="0" err="1" smtClean="0">
                <a:solidFill>
                  <a:srgbClr val="FF0000"/>
                </a:solidFill>
              </a:rPr>
              <a:t>thyroperoxidase</a:t>
            </a:r>
            <a:r>
              <a:rPr lang="en-US" sz="2800" dirty="0">
                <a:solidFill>
                  <a:srgbClr val="FF0000"/>
                </a:solidFill>
              </a:rPr>
              <a:t>, reducing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oxidation </a:t>
            </a:r>
            <a:r>
              <a:rPr lang="en-US" sz="2800" dirty="0">
                <a:solidFill>
                  <a:srgbClr val="FF0000"/>
                </a:solidFill>
              </a:rPr>
              <a:t>and the </a:t>
            </a:r>
            <a:r>
              <a:rPr lang="en-US" sz="2800" dirty="0" err="1">
                <a:solidFill>
                  <a:srgbClr val="FF0000"/>
                </a:solidFill>
              </a:rPr>
              <a:t>organification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of iodide.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666"/>
          <a:stretch/>
        </p:blipFill>
        <p:spPr>
          <a:xfrm>
            <a:off x="5558097" y="4164315"/>
            <a:ext cx="5130223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Treatment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2863" y="1825017"/>
            <a:ext cx="10533137" cy="4531333"/>
          </a:xfrm>
        </p:spPr>
        <p:txBody>
          <a:bodyPr/>
          <a:lstStyle/>
          <a:p>
            <a:pPr algn="l"/>
            <a:r>
              <a:rPr lang="en-US" sz="2400" dirty="0"/>
              <a:t>ATD are indicated as </a:t>
            </a:r>
            <a:r>
              <a:rPr lang="en-US" sz="2400" dirty="0" smtClean="0"/>
              <a:t>a first-line </a:t>
            </a:r>
            <a:r>
              <a:rPr lang="en-US" sz="2400" dirty="0"/>
              <a:t>treatment of GD, particularly in younger subjects, and for short-term treatment of GD before </a:t>
            </a:r>
            <a:r>
              <a:rPr lang="en-US" sz="2400" dirty="0" smtClean="0"/>
              <a:t>RAI therapy </a:t>
            </a:r>
            <a:r>
              <a:rPr lang="en-US" sz="2400" dirty="0"/>
              <a:t>or </a:t>
            </a:r>
            <a:r>
              <a:rPr lang="en-US" sz="2400" dirty="0" smtClean="0"/>
              <a:t>thyroidectomy.</a:t>
            </a:r>
          </a:p>
          <a:p>
            <a:pPr algn="l"/>
            <a:r>
              <a:rPr lang="en-US" sz="2400" dirty="0"/>
              <a:t>ATD reduce TSH-</a:t>
            </a:r>
            <a:r>
              <a:rPr lang="en-US" sz="2400" dirty="0" err="1"/>
              <a:t>RAb</a:t>
            </a:r>
            <a:r>
              <a:rPr lang="en-US" sz="2400" dirty="0"/>
              <a:t> levels and enhance rates of remission compared to </a:t>
            </a:r>
            <a:r>
              <a:rPr lang="en-US" sz="2400" dirty="0" smtClean="0"/>
              <a:t>no therapy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/>
            <a:r>
              <a:rPr lang="en-US" sz="2400" dirty="0" smtClean="0"/>
              <a:t>PTU </a:t>
            </a:r>
            <a:r>
              <a:rPr lang="en-US" sz="2400" dirty="0"/>
              <a:t>at higher doses inhibits </a:t>
            </a:r>
            <a:r>
              <a:rPr lang="en-US" sz="2400" dirty="0" err="1"/>
              <a:t>deiodination</a:t>
            </a:r>
            <a:r>
              <a:rPr lang="en-US" sz="2400" dirty="0"/>
              <a:t> of </a:t>
            </a:r>
            <a:r>
              <a:rPr lang="en-US" sz="2400" dirty="0" smtClean="0"/>
              <a:t>T4 </a:t>
            </a:r>
            <a:r>
              <a:rPr lang="en-US" sz="2400" dirty="0"/>
              <a:t>to T3. </a:t>
            </a:r>
            <a:r>
              <a:rPr lang="en-US" sz="2400" dirty="0" smtClean="0"/>
              <a:t>The initial </a:t>
            </a:r>
            <a:r>
              <a:rPr lang="en-US" sz="2400" dirty="0"/>
              <a:t>dose </a:t>
            </a:r>
            <a:r>
              <a:rPr lang="en-US" sz="2400" dirty="0" smtClean="0"/>
              <a:t>of </a:t>
            </a:r>
            <a:r>
              <a:rPr lang="en-US" sz="2800" dirty="0" smtClean="0">
                <a:solidFill>
                  <a:srgbClr val="0070C0"/>
                </a:solidFill>
              </a:rPr>
              <a:t>MMI </a:t>
            </a:r>
            <a:r>
              <a:rPr lang="en-US" sz="2400" dirty="0"/>
              <a:t>is usually </a:t>
            </a:r>
            <a:r>
              <a:rPr lang="en-US" sz="2800" dirty="0">
                <a:solidFill>
                  <a:srgbClr val="0070C0"/>
                </a:solidFill>
              </a:rPr>
              <a:t>10–30 mg </a:t>
            </a:r>
            <a:r>
              <a:rPr lang="en-US" sz="2400" dirty="0"/>
              <a:t>once daily depending on the severity of hyperthyroidism (CBZ </a:t>
            </a:r>
            <a:r>
              <a:rPr lang="en-US" sz="2400" dirty="0" smtClean="0"/>
              <a:t>15–40 mg/day</a:t>
            </a:r>
            <a:r>
              <a:rPr lang="en-US" sz="2400" dirty="0"/>
              <a:t>). </a:t>
            </a:r>
            <a:endParaRPr lang="en-US" sz="2400" dirty="0" smtClean="0"/>
          </a:p>
          <a:p>
            <a:pPr algn="l"/>
            <a:r>
              <a:rPr lang="en-US" sz="2400" dirty="0" smtClean="0"/>
              <a:t>PTU </a:t>
            </a:r>
            <a:r>
              <a:rPr lang="en-US" sz="2400" dirty="0"/>
              <a:t>is given at a dose of </a:t>
            </a:r>
            <a:r>
              <a:rPr lang="en-US" sz="3200" dirty="0">
                <a:solidFill>
                  <a:srgbClr val="0070C0"/>
                </a:solidFill>
              </a:rPr>
              <a:t>100 mg every 8 h</a:t>
            </a:r>
            <a:r>
              <a:rPr lang="en-US" sz="2400" dirty="0"/>
              <a:t>, </a:t>
            </a:r>
            <a:r>
              <a:rPr lang="en-US" sz="2400" dirty="0" smtClean="0"/>
              <a:t>and divided </a:t>
            </a:r>
            <a:r>
              <a:rPr lang="en-US" sz="2400" dirty="0"/>
              <a:t>doses are given throughout the course. The starting dose of ATD can be gradually reduced (titration regimen) as thyrotoxicosis improves.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38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5D49-E249-409D-B751-A559433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44" y="2134675"/>
            <a:ext cx="3719616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Medical Treatment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DFB08-8A98-4B84-945E-34868D1E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18</a:t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490" y="321776"/>
            <a:ext cx="5319982" cy="639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Treatment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8528" y="1732419"/>
            <a:ext cx="10218177" cy="4896458"/>
          </a:xfrm>
        </p:spPr>
        <p:txBody>
          <a:bodyPr/>
          <a:lstStyle/>
          <a:p>
            <a:pPr algn="l"/>
            <a:r>
              <a:rPr lang="en-US" sz="2400" dirty="0"/>
              <a:t>Thyroid function </a:t>
            </a:r>
            <a:r>
              <a:rPr lang="en-US" sz="2400" dirty="0" smtClean="0"/>
              <a:t>tests are </a:t>
            </a:r>
            <a:r>
              <a:rPr lang="en-US" sz="2400" dirty="0"/>
              <a:t>reviewed 3–4 weeks after starting treatment, and </a:t>
            </a:r>
            <a:r>
              <a:rPr lang="en-US" sz="2400" dirty="0" smtClean="0"/>
              <a:t>the dose </a:t>
            </a:r>
            <a:r>
              <a:rPr lang="en-US" sz="2400" dirty="0"/>
              <a:t>is titrated based on free T4 and free T3 levels. </a:t>
            </a:r>
            <a:endParaRPr lang="en-US" sz="2400" dirty="0" smtClean="0"/>
          </a:p>
          <a:p>
            <a:pPr algn="l"/>
            <a:r>
              <a:rPr lang="en-US" sz="2400" dirty="0" smtClean="0"/>
              <a:t>The usual daily </a:t>
            </a:r>
            <a:r>
              <a:rPr lang="en-US" sz="2400" dirty="0"/>
              <a:t>maintenance doses of ATD in the titration </a:t>
            </a:r>
            <a:r>
              <a:rPr lang="en-US" sz="2400" dirty="0" smtClean="0"/>
              <a:t>regimen are </a:t>
            </a:r>
            <a:r>
              <a:rPr lang="en-US" sz="2800" dirty="0">
                <a:solidFill>
                  <a:srgbClr val="0070C0"/>
                </a:solidFill>
              </a:rPr>
              <a:t>2.5–10 mg of MMI and 50–100 mg of PTU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Alternatively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MMI</a:t>
            </a:r>
            <a:r>
              <a:rPr lang="en-US" sz="2400" dirty="0"/>
              <a:t> daily doses of </a:t>
            </a:r>
            <a:r>
              <a:rPr lang="en-US" sz="2400" dirty="0">
                <a:solidFill>
                  <a:srgbClr val="0070C0"/>
                </a:solidFill>
              </a:rPr>
              <a:t>30 mg </a:t>
            </a:r>
            <a:r>
              <a:rPr lang="en-US" sz="2400" dirty="0"/>
              <a:t>may be given </a:t>
            </a:r>
            <a:r>
              <a:rPr lang="en-US" sz="2400" dirty="0" smtClean="0"/>
              <a:t>combined with </a:t>
            </a:r>
            <a:r>
              <a:rPr lang="en-US" sz="2400" dirty="0">
                <a:solidFill>
                  <a:srgbClr val="0070C0"/>
                </a:solidFill>
              </a:rPr>
              <a:t>levothyroxine</a:t>
            </a:r>
            <a:r>
              <a:rPr lang="en-US" sz="2400" dirty="0"/>
              <a:t> (L-T4) supplementation (block and replace regimen) to avoid drug-induced </a:t>
            </a:r>
            <a:r>
              <a:rPr lang="en-US" sz="2400" dirty="0" smtClean="0"/>
              <a:t>hypothyroidism.</a:t>
            </a:r>
          </a:p>
          <a:p>
            <a:pPr algn="l"/>
            <a:r>
              <a:rPr lang="en-US" sz="2400" dirty="0" smtClean="0"/>
              <a:t>Initial reports suggesting superior remission rates with the block-replace regimen have not been reproduced.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Epidemiology and Pathogenesis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1" y="1877051"/>
            <a:ext cx="11256799" cy="200428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Hyperthyroidism occurs due to an </a:t>
            </a:r>
            <a:r>
              <a:rPr lang="en-US" sz="2400" dirty="0" smtClean="0">
                <a:solidFill>
                  <a:schemeClr val="tx1"/>
                </a:solidFill>
              </a:rPr>
              <a:t>inappropriately high </a:t>
            </a:r>
            <a:r>
              <a:rPr lang="en-US" sz="2400" dirty="0">
                <a:solidFill>
                  <a:schemeClr val="tx1"/>
                </a:solidFill>
              </a:rPr>
              <a:t>synthesis and secretion of thyroid hormone (TH) </a:t>
            </a:r>
            <a:r>
              <a:rPr lang="en-US" sz="2400" dirty="0" smtClean="0">
                <a:solidFill>
                  <a:schemeClr val="tx1"/>
                </a:solidFill>
              </a:rPr>
              <a:t>by the thyroid.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 increases tissue thermogenesis </a:t>
            </a:r>
            <a:r>
              <a:rPr lang="en-US" sz="2400" dirty="0" smtClean="0">
                <a:solidFill>
                  <a:schemeClr val="tx1"/>
                </a:solidFill>
              </a:rPr>
              <a:t>and the </a:t>
            </a:r>
            <a:r>
              <a:rPr lang="en-US" sz="2400" dirty="0">
                <a:solidFill>
                  <a:schemeClr val="tx1"/>
                </a:solidFill>
              </a:rPr>
              <a:t>basal metabolic rate, and reduces serum </a:t>
            </a:r>
            <a:r>
              <a:rPr lang="en-US" sz="2400" dirty="0" smtClean="0">
                <a:solidFill>
                  <a:schemeClr val="tx1"/>
                </a:solidFill>
              </a:rPr>
              <a:t>cholesterol levels </a:t>
            </a:r>
            <a:r>
              <a:rPr lang="en-US" sz="2400" dirty="0">
                <a:solidFill>
                  <a:schemeClr val="tx1"/>
                </a:solidFill>
              </a:rPr>
              <a:t>and systemic vascular resistance.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B906A6D-64CC-4021-B842-B0B179AB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771" y="5972783"/>
            <a:ext cx="11016544" cy="885217"/>
          </a:xfrm>
        </p:spPr>
        <p:txBody>
          <a:bodyPr/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The prevalence </a:t>
            </a:r>
            <a:r>
              <a:rPr lang="en-US" sz="2200" dirty="0">
                <a:solidFill>
                  <a:schemeClr val="tx1"/>
                </a:solidFill>
              </a:rPr>
              <a:t>of hyperthyroidism is 1.2–1.6, 0.5–0.6 </a:t>
            </a:r>
            <a:r>
              <a:rPr lang="en-US" sz="2200" dirty="0" smtClean="0">
                <a:solidFill>
                  <a:schemeClr val="tx1"/>
                </a:solidFill>
              </a:rPr>
              <a:t>overt and </a:t>
            </a:r>
            <a:r>
              <a:rPr lang="en-US" sz="2200" dirty="0">
                <a:solidFill>
                  <a:schemeClr val="tx1"/>
                </a:solidFill>
              </a:rPr>
              <a:t>0.7–1.0% </a:t>
            </a:r>
            <a:r>
              <a:rPr lang="en-US" sz="2200" dirty="0" smtClean="0">
                <a:solidFill>
                  <a:schemeClr val="tx1"/>
                </a:solidFill>
              </a:rPr>
              <a:t>subclinical.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8" b="30208"/>
          <a:stretch>
            <a:fillRect/>
          </a:stretch>
        </p:blipFill>
        <p:spPr>
          <a:xfrm>
            <a:off x="2394772" y="3706238"/>
            <a:ext cx="9797228" cy="1944540"/>
          </a:xfrm>
        </p:spPr>
      </p:pic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Treatment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1825017"/>
            <a:ext cx="10218177" cy="4896458"/>
          </a:xfrm>
        </p:spPr>
        <p:txBody>
          <a:bodyPr/>
          <a:lstStyle/>
          <a:p>
            <a:pPr algn="l"/>
            <a:r>
              <a:rPr lang="en-US" sz="2400" dirty="0"/>
              <a:t>The optimal duration of ATD therapy for the </a:t>
            </a:r>
            <a:r>
              <a:rPr lang="en-US" sz="2400" dirty="0" smtClean="0"/>
              <a:t>titration regimen </a:t>
            </a:r>
            <a:r>
              <a:rPr lang="en-US" sz="2400" dirty="0"/>
              <a:t>is 12–18 </a:t>
            </a:r>
            <a:r>
              <a:rPr lang="en-US" sz="2400" dirty="0" smtClean="0"/>
              <a:t>months. </a:t>
            </a:r>
            <a:r>
              <a:rPr lang="en-US" sz="2400" dirty="0"/>
              <a:t>Continued L-T4 treatment following initial ATD therapy does not provide </a:t>
            </a:r>
            <a:r>
              <a:rPr lang="en-US" sz="2400" dirty="0" smtClean="0"/>
              <a:t>any benefit </a:t>
            </a:r>
            <a:r>
              <a:rPr lang="en-US" sz="2400" dirty="0"/>
              <a:t>in terms of the recurrence of </a:t>
            </a:r>
            <a:r>
              <a:rPr lang="en-US" sz="2400" dirty="0" smtClean="0"/>
              <a:t>hyperthyroidism. </a:t>
            </a:r>
          </a:p>
          <a:p>
            <a:pPr algn="l"/>
            <a:r>
              <a:rPr lang="en-US" sz="2400" smtClean="0"/>
              <a:t>Monitoring </a:t>
            </a:r>
            <a:r>
              <a:rPr lang="en-US" sz="2400" dirty="0"/>
              <a:t>the titers of functional stimulatory and blocking TSH-R-Ab during treatment help in predicting the </a:t>
            </a:r>
            <a:r>
              <a:rPr lang="en-US" sz="2400" dirty="0" smtClean="0"/>
              <a:t>outcome. </a:t>
            </a:r>
            <a:r>
              <a:rPr lang="en-US" sz="2400" dirty="0" smtClean="0">
                <a:solidFill>
                  <a:srgbClr val="0070C0"/>
                </a:solidFill>
              </a:rPr>
              <a:t>Patients with </a:t>
            </a:r>
            <a:r>
              <a:rPr lang="en-US" sz="2400" dirty="0">
                <a:solidFill>
                  <a:srgbClr val="0070C0"/>
                </a:solidFill>
              </a:rPr>
              <a:t>persistently high TSH-R-Ab at 12–18 months </a:t>
            </a:r>
            <a:r>
              <a:rPr lang="en-US" sz="2400" dirty="0" smtClean="0">
                <a:solidFill>
                  <a:srgbClr val="0070C0"/>
                </a:solidFill>
              </a:rPr>
              <a:t>can continue </a:t>
            </a:r>
            <a:r>
              <a:rPr lang="en-US" sz="2400" dirty="0">
                <a:solidFill>
                  <a:srgbClr val="0070C0"/>
                </a:solidFill>
              </a:rPr>
              <a:t>MMI therapy, repeating the TSH-R-Ab measurement after an additional 12 months, or opt for </a:t>
            </a:r>
            <a:r>
              <a:rPr lang="en-US" sz="2400" dirty="0" smtClean="0">
                <a:solidFill>
                  <a:srgbClr val="0070C0"/>
                </a:solidFill>
              </a:rPr>
              <a:t>RAI or thyroidectomy. </a:t>
            </a:r>
            <a:r>
              <a:rPr lang="en-US" sz="2400" dirty="0">
                <a:solidFill>
                  <a:srgbClr val="0070C0"/>
                </a:solidFill>
              </a:rPr>
              <a:t>In line with this, arguments </a:t>
            </a:r>
            <a:r>
              <a:rPr lang="en-US" sz="2400" dirty="0" smtClean="0">
                <a:solidFill>
                  <a:srgbClr val="0070C0"/>
                </a:solidFill>
              </a:rPr>
              <a:t>for an </a:t>
            </a:r>
            <a:r>
              <a:rPr lang="en-US" sz="2400" dirty="0">
                <a:solidFill>
                  <a:srgbClr val="0070C0"/>
                </a:solidFill>
              </a:rPr>
              <a:t>extended use of ATD in both adults and children with GD have been </a:t>
            </a:r>
            <a:r>
              <a:rPr lang="en-US" sz="2400" dirty="0" smtClean="0">
                <a:solidFill>
                  <a:srgbClr val="0070C0"/>
                </a:solidFill>
              </a:rPr>
              <a:t>published.</a:t>
            </a:r>
          </a:p>
          <a:p>
            <a:pPr algn="l"/>
            <a:r>
              <a:rPr lang="en-US" sz="2400" dirty="0"/>
              <a:t>Relapse is most </a:t>
            </a:r>
            <a:r>
              <a:rPr lang="en-US" sz="2400" dirty="0" smtClean="0"/>
              <a:t>likely within </a:t>
            </a:r>
            <a:r>
              <a:rPr lang="en-US" sz="2400" dirty="0"/>
              <a:t>the first 6–12 months after ATD withdrawal, </a:t>
            </a:r>
            <a:r>
              <a:rPr lang="en-US" sz="2400" dirty="0" smtClean="0"/>
              <a:t>but may </a:t>
            </a:r>
            <a:r>
              <a:rPr lang="en-US" sz="2400" dirty="0"/>
              <a:t>occur years later</a:t>
            </a:r>
            <a:r>
              <a:rPr lang="en-US" sz="2400" dirty="0">
                <a:solidFill>
                  <a:srgbClr val="00B0F0"/>
                </a:solidFill>
              </a:rPr>
              <a:t>. Patients with severe hyperthyroidism, large goiters, or persistent high titers of </a:t>
            </a:r>
            <a:r>
              <a:rPr lang="en-US" sz="2400" dirty="0" smtClean="0">
                <a:solidFill>
                  <a:srgbClr val="00B0F0"/>
                </a:solidFill>
              </a:rPr>
              <a:t>TSH-R-Ab are </a:t>
            </a:r>
            <a:r>
              <a:rPr lang="en-US" sz="2400" dirty="0">
                <a:solidFill>
                  <a:srgbClr val="00B0F0"/>
                </a:solidFill>
              </a:rPr>
              <a:t>most likely to relapse when treatment stops, but </a:t>
            </a:r>
            <a:r>
              <a:rPr lang="en-US" sz="2400" dirty="0" smtClean="0">
                <a:solidFill>
                  <a:srgbClr val="00B0F0"/>
                </a:solidFill>
              </a:rPr>
              <a:t>the outcome </a:t>
            </a:r>
            <a:r>
              <a:rPr lang="en-US" sz="2400" dirty="0">
                <a:solidFill>
                  <a:srgbClr val="00B0F0"/>
                </a:solidFill>
              </a:rPr>
              <a:t>is difficult to predict</a:t>
            </a:r>
            <a:r>
              <a:rPr lang="en-US" sz="2400" dirty="0"/>
              <a:t>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53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Medical Treatment: 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0559" y="2505333"/>
            <a:ext cx="7623101" cy="333625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Patients with newly diagnosed Graves’ hyperthyroidism should be treated with ATD. RAI therapy or thyroidectomy may be considered in patients who </a:t>
            </a:r>
            <a:r>
              <a:rPr lang="en-US" sz="2400" b="0" dirty="0" smtClean="0"/>
              <a:t>prefer this approach.</a:t>
            </a:r>
            <a:endParaRPr lang="en-US" sz="24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smtClean="0"/>
              <a:t>MMI </a:t>
            </a:r>
            <a:r>
              <a:rPr lang="en-US" sz="2400" b="0" dirty="0"/>
              <a:t>(CBZ) should be used in every non-pregnant patient who chooses ATD therapy for Graves’ hyperthyroidism.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smtClean="0"/>
              <a:t>MMI </a:t>
            </a:r>
            <a:r>
              <a:rPr lang="en-US" sz="2400" b="0" dirty="0"/>
              <a:t>is administered for 12–18 months then discontinued if the TSH and TSH-R-Ab levels are normal.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31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Medical Treatment: 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0559" y="2505333"/>
            <a:ext cx="7623101" cy="333625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smtClean="0"/>
              <a:t>Measurement </a:t>
            </a:r>
            <a:r>
              <a:rPr lang="en-US" sz="2400" b="0" dirty="0"/>
              <a:t>of TSH-R-Ab levels prior to </a:t>
            </a:r>
            <a:r>
              <a:rPr lang="en-US" sz="2400" b="0" dirty="0" smtClean="0"/>
              <a:t>stopping ATD </a:t>
            </a:r>
            <a:r>
              <a:rPr lang="en-US" sz="2400" b="0" dirty="0"/>
              <a:t>therapy is recommended, as it aids in </a:t>
            </a:r>
            <a:r>
              <a:rPr lang="en-US" sz="2400" b="0" dirty="0" smtClean="0"/>
              <a:t>predicting which </a:t>
            </a:r>
            <a:r>
              <a:rPr lang="en-US" sz="2400" b="0" dirty="0"/>
              <a:t>patients can be weaned from the </a:t>
            </a:r>
            <a:r>
              <a:rPr lang="en-US" sz="2400" b="0" dirty="0" smtClean="0"/>
              <a:t>medication, with </a:t>
            </a:r>
            <a:r>
              <a:rPr lang="en-US" sz="2400" b="0" dirty="0"/>
              <a:t>normal levels indicating a greater chance of remission.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smtClean="0"/>
              <a:t>Patients </a:t>
            </a:r>
            <a:r>
              <a:rPr lang="en-US" sz="2400" b="0" dirty="0"/>
              <a:t>with persistently high TSH-R-Ab at </a:t>
            </a:r>
            <a:r>
              <a:rPr lang="en-US" sz="2400" b="0" dirty="0" smtClean="0"/>
              <a:t>12–18 months </a:t>
            </a:r>
            <a:r>
              <a:rPr lang="en-US" sz="2400" b="0" dirty="0"/>
              <a:t>can continue MMI therapy, repeating </a:t>
            </a:r>
            <a:r>
              <a:rPr lang="en-US" sz="2400" b="0" dirty="0" smtClean="0"/>
              <a:t>the TSH-R-Ab </a:t>
            </a:r>
            <a:r>
              <a:rPr lang="en-US" sz="2400" b="0" dirty="0"/>
              <a:t>measurement after an additional </a:t>
            </a:r>
            <a:r>
              <a:rPr lang="en-US" sz="2400" b="0" dirty="0" smtClean="0"/>
              <a:t>12 months</a:t>
            </a:r>
            <a:r>
              <a:rPr lang="en-US" sz="2400" b="0" dirty="0"/>
              <a:t>, or opt for RAI or thyroidectomy.</a:t>
            </a:r>
            <a:endParaRPr lang="en-US" sz="2400" b="0" dirty="0" smtClean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03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Events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356350"/>
            <a:ext cx="2743200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3252" y="1825017"/>
            <a:ext cx="5253537" cy="4896458"/>
          </a:xfrm>
        </p:spPr>
        <p:txBody>
          <a:bodyPr/>
          <a:lstStyle/>
          <a:p>
            <a:pPr algn="l"/>
            <a:r>
              <a:rPr lang="en-US" sz="2400" dirty="0"/>
              <a:t>Common side effects of ATD </a:t>
            </a:r>
            <a:r>
              <a:rPr lang="en-US" sz="2400" dirty="0" smtClean="0"/>
              <a:t>are </a:t>
            </a:r>
            <a:r>
              <a:rPr lang="en-US" sz="2400" dirty="0"/>
              <a:t>rash, </a:t>
            </a:r>
            <a:r>
              <a:rPr lang="en-US" sz="2400" dirty="0" err="1"/>
              <a:t>urticaria</a:t>
            </a:r>
            <a:r>
              <a:rPr lang="en-US" sz="2400" dirty="0"/>
              <a:t>, and arthralgia (1–5</a:t>
            </a:r>
            <a:r>
              <a:rPr lang="en-US" sz="2400" dirty="0" smtClean="0"/>
              <a:t>%).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Minor </a:t>
            </a:r>
            <a:r>
              <a:rPr lang="en-US" sz="2400" dirty="0"/>
              <a:t>cutaneous </a:t>
            </a:r>
            <a:r>
              <a:rPr lang="en-US" sz="2400" dirty="0" smtClean="0"/>
              <a:t>reactions are </a:t>
            </a:r>
            <a:r>
              <a:rPr lang="en-US" sz="2400" dirty="0"/>
              <a:t>managed with concurrent antihistamine </a:t>
            </a:r>
            <a:r>
              <a:rPr lang="en-US" sz="2400" dirty="0" smtClean="0"/>
              <a:t>therapy without </a:t>
            </a:r>
            <a:r>
              <a:rPr lang="en-US" sz="2400" dirty="0"/>
              <a:t>stopping the ATD. </a:t>
            </a:r>
            <a:endParaRPr lang="en-US" sz="2400" dirty="0" smtClean="0"/>
          </a:p>
          <a:p>
            <a:pPr algn="l"/>
            <a:r>
              <a:rPr lang="en-US" sz="2400" dirty="0" smtClean="0"/>
              <a:t>These </a:t>
            </a:r>
            <a:r>
              <a:rPr lang="en-US" sz="2400" dirty="0"/>
              <a:t>may resolve spontaneously or after substituting an alternative </a:t>
            </a:r>
            <a:r>
              <a:rPr lang="en-US" sz="2400" dirty="0" smtClean="0"/>
              <a:t>ATD.</a:t>
            </a:r>
          </a:p>
          <a:p>
            <a:pPr algn="l"/>
            <a:r>
              <a:rPr lang="en-US" sz="3200" dirty="0">
                <a:solidFill>
                  <a:srgbClr val="00B050"/>
                </a:solidFill>
              </a:rPr>
              <a:t>In </a:t>
            </a:r>
            <a:r>
              <a:rPr lang="en-US" sz="3200" dirty="0" smtClean="0">
                <a:solidFill>
                  <a:srgbClr val="00B050"/>
                </a:solidFill>
              </a:rPr>
              <a:t>the case </a:t>
            </a:r>
            <a:r>
              <a:rPr lang="en-US" sz="3200" dirty="0">
                <a:solidFill>
                  <a:srgbClr val="00B050"/>
                </a:solidFill>
              </a:rPr>
              <a:t>of a serious allergic reaction, prescribing the alternative drug is not recommended. 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6432" y="2088901"/>
            <a:ext cx="5075264" cy="47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Events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850" y="1961542"/>
            <a:ext cx="10218177" cy="4896458"/>
          </a:xfrm>
        </p:spPr>
        <p:txBody>
          <a:bodyPr/>
          <a:lstStyle/>
          <a:p>
            <a:pPr algn="l"/>
            <a:r>
              <a:rPr lang="en-US" sz="2400" dirty="0"/>
              <a:t>Rare but major side </a:t>
            </a:r>
            <a:r>
              <a:rPr lang="en-US" sz="2400" dirty="0" smtClean="0"/>
              <a:t>effects </a:t>
            </a:r>
            <a:r>
              <a:rPr lang="en-US" sz="2400" dirty="0"/>
              <a:t>include hepatitis, a lupus-like syndrome, and agranulocytosis (neutrophil count &lt;500/mL), which occurs </a:t>
            </a:r>
            <a:r>
              <a:rPr lang="en-US" sz="2400" dirty="0" smtClean="0"/>
              <a:t>in 0.1–1.0</a:t>
            </a:r>
            <a:r>
              <a:rPr lang="en-US" sz="2400" dirty="0"/>
              <a:t>% of </a:t>
            </a:r>
            <a:r>
              <a:rPr lang="en-US" sz="2400" dirty="0" smtClean="0"/>
              <a:t>cases.</a:t>
            </a:r>
          </a:p>
          <a:p>
            <a:pPr algn="l"/>
            <a:r>
              <a:rPr lang="en-US" sz="2400" dirty="0" smtClean="0"/>
              <a:t>Agranulocytosis </a:t>
            </a:r>
            <a:r>
              <a:rPr lang="en-US" sz="2400" dirty="0"/>
              <a:t>tend to </a:t>
            </a:r>
            <a:r>
              <a:rPr lang="en-US" sz="2400" dirty="0" smtClean="0">
                <a:solidFill>
                  <a:srgbClr val="00B050"/>
                </a:solidFill>
              </a:rPr>
              <a:t>occur abruptly </a:t>
            </a:r>
            <a:r>
              <a:rPr lang="en-US" sz="2400" dirty="0">
                <a:solidFill>
                  <a:srgbClr val="00B050"/>
                </a:solidFill>
              </a:rPr>
              <a:t>within 3 months </a:t>
            </a:r>
            <a:r>
              <a:rPr lang="en-US" sz="2400" dirty="0"/>
              <a:t>after the initiation of </a:t>
            </a:r>
            <a:r>
              <a:rPr lang="en-US" sz="2400" dirty="0" smtClean="0"/>
              <a:t>ATD therapy. MMI </a:t>
            </a:r>
            <a:r>
              <a:rPr lang="en-US" sz="2400" dirty="0"/>
              <a:t>(CBZ) and PTU exert dissimilar incidence </a:t>
            </a:r>
            <a:r>
              <a:rPr lang="en-US" sz="2400" dirty="0" smtClean="0"/>
              <a:t>rates of </a:t>
            </a:r>
            <a:r>
              <a:rPr lang="en-US" sz="2400" dirty="0"/>
              <a:t>hepatotoxicity. </a:t>
            </a:r>
            <a:endParaRPr lang="en-US" sz="2400" dirty="0" smtClean="0"/>
          </a:p>
          <a:p>
            <a:pPr algn="l"/>
            <a:r>
              <a:rPr lang="en-US" sz="2400" dirty="0" smtClean="0"/>
              <a:t>PTU-associated </a:t>
            </a:r>
            <a:r>
              <a:rPr lang="en-US" sz="2400" dirty="0"/>
              <a:t>hepatotoxicity </a:t>
            </a:r>
            <a:r>
              <a:rPr lang="en-US" sz="2400" dirty="0" smtClean="0"/>
              <a:t>occurs foremost </a:t>
            </a:r>
            <a:r>
              <a:rPr lang="en-US" sz="2400" dirty="0"/>
              <a:t>in children in contrast to that associated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MMI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/>
              <a:t>which is usually milder with a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cholestatic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pattern</a:t>
            </a:r>
            <a:r>
              <a:rPr lang="en-US" sz="2400" dirty="0" smtClean="0"/>
              <a:t>. </a:t>
            </a:r>
          </a:p>
          <a:p>
            <a:pPr algn="l"/>
            <a:r>
              <a:rPr lang="en-US" sz="2400" dirty="0" smtClean="0"/>
              <a:t>ATD are stopped </a:t>
            </a:r>
            <a:r>
              <a:rPr lang="en-US" sz="2400" dirty="0"/>
              <a:t>and not restarted if a patient develops major </a:t>
            </a:r>
            <a:r>
              <a:rPr lang="en-US" sz="2400" dirty="0" smtClean="0"/>
              <a:t>side effects</a:t>
            </a:r>
            <a:r>
              <a:rPr lang="en-US" sz="2400" dirty="0"/>
              <a:t>. Patients should be given written instructions regarding the symptoms of possible agranulocytosis (e.g</a:t>
            </a:r>
            <a:r>
              <a:rPr lang="en-US" sz="2400" dirty="0" smtClean="0"/>
              <a:t>., sore </a:t>
            </a:r>
            <a:r>
              <a:rPr lang="en-US" sz="2400" dirty="0"/>
              <a:t>throat, fever, mouth ulcers) and the need to </a:t>
            </a:r>
            <a:r>
              <a:rPr lang="en-US" sz="2400" dirty="0" smtClean="0"/>
              <a:t>stop treatment </a:t>
            </a:r>
            <a:r>
              <a:rPr lang="en-US" sz="2400" dirty="0"/>
              <a:t>pending a complete blood count. </a:t>
            </a:r>
            <a:endParaRPr lang="en-US" sz="2400" dirty="0" smtClean="0"/>
          </a:p>
          <a:p>
            <a:pPr algn="l"/>
            <a:r>
              <a:rPr lang="en-US" sz="2800" dirty="0" smtClean="0">
                <a:solidFill>
                  <a:srgbClr val="00B050"/>
                </a:solidFill>
              </a:rPr>
              <a:t>The </a:t>
            </a:r>
            <a:r>
              <a:rPr lang="en-US" sz="2800" dirty="0">
                <a:solidFill>
                  <a:srgbClr val="00B050"/>
                </a:solidFill>
              </a:rPr>
              <a:t>use </a:t>
            </a:r>
            <a:r>
              <a:rPr lang="en-US" sz="2800" dirty="0" smtClean="0">
                <a:solidFill>
                  <a:srgbClr val="00B050"/>
                </a:solidFill>
              </a:rPr>
              <a:t>of routine </a:t>
            </a:r>
            <a:r>
              <a:rPr lang="en-US" sz="2800" dirty="0">
                <a:solidFill>
                  <a:srgbClr val="00B050"/>
                </a:solidFill>
              </a:rPr>
              <a:t>hematological and liver function tests is not useful, as the onset of agranulocytosis is abrupt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Adverse Events: 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0559" y="2505333"/>
            <a:ext cx="7623101" cy="333625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Patients should be informed of potential side effects </a:t>
            </a:r>
            <a:r>
              <a:rPr lang="en-US" sz="2400" b="0" dirty="0" smtClean="0"/>
              <a:t>of ATD </a:t>
            </a:r>
            <a:r>
              <a:rPr lang="en-US" sz="2400" b="0" dirty="0"/>
              <a:t>and the necessity of informing the </a:t>
            </a:r>
            <a:r>
              <a:rPr lang="en-US" sz="2400" b="0" dirty="0" smtClean="0"/>
              <a:t>physician promptly </a:t>
            </a:r>
            <a:r>
              <a:rPr lang="en-US" sz="2400" b="0" dirty="0"/>
              <a:t>if they should develop jaundice, light-colored stools, dark urine, fever, pharyngitis, or cystitis</a:t>
            </a:r>
            <a:r>
              <a:rPr lang="en-US" sz="2400" b="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 In patients taking ATD, a differential white blood </a:t>
            </a:r>
            <a:r>
              <a:rPr lang="en-US" sz="2400" b="0" dirty="0" smtClean="0"/>
              <a:t>cell count </a:t>
            </a:r>
            <a:r>
              <a:rPr lang="en-US" sz="2400" b="0" dirty="0"/>
              <a:t>should be obtained during febrile illness </a:t>
            </a:r>
            <a:r>
              <a:rPr lang="en-US" sz="2400" b="0" dirty="0" smtClean="0"/>
              <a:t>and/or pharyngitis</a:t>
            </a:r>
            <a:r>
              <a:rPr lang="en-US" sz="2400" b="0" dirty="0"/>
              <a:t>, and liver function should be assessed </a:t>
            </a:r>
            <a:r>
              <a:rPr lang="en-US" sz="2400" b="0" dirty="0" smtClean="0"/>
              <a:t>in those </a:t>
            </a:r>
            <a:r>
              <a:rPr lang="en-US" sz="2400" b="0" dirty="0"/>
              <a:t>who experience jaundice, light-colored stools, </a:t>
            </a:r>
            <a:r>
              <a:rPr lang="en-US" sz="2400" b="0" dirty="0" smtClean="0"/>
              <a:t>or dark </a:t>
            </a:r>
            <a:r>
              <a:rPr lang="en-US" sz="2400" b="0" dirty="0"/>
              <a:t>urine.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7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Beta-Adrenergic Blockade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1825017"/>
            <a:ext cx="10218177" cy="4896458"/>
          </a:xfrm>
        </p:spPr>
        <p:txBody>
          <a:bodyPr/>
          <a:lstStyle/>
          <a:p>
            <a:pPr algn="l"/>
            <a:r>
              <a:rPr lang="en-US" sz="2400" dirty="0"/>
              <a:t>Propranolol (20–40 mg every 6 h) or longer acting beta-blockers (i.e., atenolol/</a:t>
            </a:r>
            <a:r>
              <a:rPr lang="en-US" sz="2400" dirty="0" err="1"/>
              <a:t>bisoprolol</a:t>
            </a:r>
            <a:r>
              <a:rPr lang="en-US" sz="2400" dirty="0"/>
              <a:t>), are useful to control adrenergic symptoms such as palpitations and tremor, especially in the early stages before ATD take effect.</a:t>
            </a:r>
          </a:p>
          <a:p>
            <a:pPr algn="l"/>
            <a:r>
              <a:rPr lang="en-US" sz="2400" dirty="0"/>
              <a:t>High doses of propranolol (40 mg 4 times daily) </a:t>
            </a:r>
            <a:r>
              <a:rPr lang="en-US" sz="2400" dirty="0" smtClean="0"/>
              <a:t>inhibit peripheral </a:t>
            </a:r>
            <a:r>
              <a:rPr lang="en-US" sz="2400" dirty="0"/>
              <a:t>conversion of T4 to T3. </a:t>
            </a:r>
            <a:r>
              <a:rPr lang="en-US" sz="2400" dirty="0" err="1"/>
              <a:t>Cardioselective</a:t>
            </a:r>
            <a:r>
              <a:rPr lang="en-US" sz="2400" dirty="0"/>
              <a:t> </a:t>
            </a:r>
            <a:r>
              <a:rPr lang="en-US" sz="2400" dirty="0" err="1"/>
              <a:t>betablockers</a:t>
            </a:r>
            <a:r>
              <a:rPr lang="en-US" sz="2400" dirty="0"/>
              <a:t> with higher </a:t>
            </a:r>
            <a:r>
              <a:rPr lang="en-US" sz="2400" dirty="0" err="1"/>
              <a:t>cardioprotective</a:t>
            </a:r>
            <a:r>
              <a:rPr lang="en-US" sz="2400" dirty="0"/>
              <a:t> effects and superior prevention of atrial fibrillation represent an </a:t>
            </a:r>
            <a:r>
              <a:rPr lang="en-US" sz="2400" dirty="0" smtClean="0"/>
              <a:t>alternative choice</a:t>
            </a:r>
            <a:r>
              <a:rPr lang="en-US" sz="2400" dirty="0"/>
              <a:t>, especially for patients with asthma. </a:t>
            </a:r>
            <a:endParaRPr lang="en-US" sz="2400" dirty="0" smtClean="0"/>
          </a:p>
          <a:p>
            <a:pPr algn="l"/>
            <a:r>
              <a:rPr lang="en-US" sz="2400" dirty="0" smtClean="0"/>
              <a:t>Anticoagulation </a:t>
            </a:r>
            <a:r>
              <a:rPr lang="en-US" sz="2400" dirty="0"/>
              <a:t>with warfarin or direct oral anticoagulants should </a:t>
            </a:r>
            <a:r>
              <a:rPr lang="en-US" sz="2400" dirty="0" smtClean="0"/>
              <a:t>be considered </a:t>
            </a:r>
            <a:r>
              <a:rPr lang="en-US" sz="2400" dirty="0"/>
              <a:t>in all patients with atrial fibrillation. </a:t>
            </a:r>
            <a:endParaRPr lang="en-US" sz="2400" dirty="0" smtClean="0"/>
          </a:p>
          <a:p>
            <a:pPr algn="l"/>
            <a:r>
              <a:rPr lang="en-US" sz="2400" dirty="0" smtClean="0"/>
              <a:t>If </a:t>
            </a:r>
            <a:r>
              <a:rPr lang="en-US" sz="2400" dirty="0"/>
              <a:t>digoxin is used, increased doses are often needed in the </a:t>
            </a:r>
            <a:r>
              <a:rPr lang="en-US" sz="2400" dirty="0" err="1"/>
              <a:t>thyrotoxic</a:t>
            </a:r>
            <a:r>
              <a:rPr lang="en-US" sz="2400" dirty="0"/>
              <a:t> state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37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5720419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Beta-Adrenergic Blockade: 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0559" y="2505333"/>
            <a:ext cx="7623101" cy="333625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Beta-adrenergic blockade is recommended in all suitable patients with Graves’ hyperthyroidism.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2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Relapse after a Course of ATD Treatment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0390" y="1961542"/>
            <a:ext cx="10218177" cy="4896458"/>
          </a:xfrm>
        </p:spPr>
        <p:txBody>
          <a:bodyPr/>
          <a:lstStyle/>
          <a:p>
            <a:pPr algn="l"/>
            <a:r>
              <a:rPr lang="en-US" sz="2400" dirty="0" err="1" smtClean="0"/>
              <a:t>Orbitopathy</a:t>
            </a:r>
            <a:r>
              <a:rPr lang="en-US" sz="2400" dirty="0"/>
              <a:t>, smoking, </a:t>
            </a:r>
            <a:r>
              <a:rPr lang="en-US" sz="2400" dirty="0" smtClean="0"/>
              <a:t>thyroid volume</a:t>
            </a:r>
            <a:r>
              <a:rPr lang="en-US" sz="2400" dirty="0"/>
              <a:t>, free T4, total T3, and TSH-R-Ab were significantly associated with relapse. </a:t>
            </a:r>
            <a:endParaRPr lang="en-US" sz="2400" dirty="0" smtClean="0"/>
          </a:p>
          <a:p>
            <a:pPr algn="l"/>
            <a:r>
              <a:rPr lang="en-US" sz="2400" dirty="0" smtClean="0"/>
              <a:t>Lower </a:t>
            </a:r>
            <a:r>
              <a:rPr lang="en-US" sz="2400" dirty="0"/>
              <a:t>age, higher serum TSH-R-Ab and free </a:t>
            </a:r>
            <a:r>
              <a:rPr lang="en-US" sz="2400" dirty="0" smtClean="0"/>
              <a:t>T4, larger </a:t>
            </a:r>
            <a:r>
              <a:rPr lang="en-US" sz="2400" dirty="0"/>
              <a:t>goiters at diagnosis, PTPN22 C/T </a:t>
            </a:r>
            <a:r>
              <a:rPr lang="en-US" sz="2400" dirty="0" smtClean="0"/>
              <a:t>polymorphism, and </a:t>
            </a:r>
            <a:r>
              <a:rPr lang="en-US" sz="2400" dirty="0"/>
              <a:t>HLA subtypes DQB1*02, DQA1*05, and </a:t>
            </a:r>
            <a:r>
              <a:rPr lang="en-US" sz="2400" dirty="0" smtClean="0"/>
              <a:t>DRB1*03 were </a:t>
            </a:r>
            <a:r>
              <a:rPr lang="en-US" sz="2400" dirty="0"/>
              <a:t>independent predictors for recurrence.</a:t>
            </a:r>
          </a:p>
          <a:p>
            <a:pPr algn="l"/>
            <a:r>
              <a:rPr lang="en-US" sz="2400" dirty="0"/>
              <a:t>On the other hand, the benefits of long-term </a:t>
            </a:r>
            <a:r>
              <a:rPr lang="en-US" sz="2400" dirty="0" smtClean="0"/>
              <a:t>ATD treatment </a:t>
            </a:r>
            <a:r>
              <a:rPr lang="en-US" sz="2400" dirty="0"/>
              <a:t>after recurrence were shown in patients </a:t>
            </a:r>
            <a:r>
              <a:rPr lang="en-US" sz="2400" dirty="0" smtClean="0"/>
              <a:t>with GD </a:t>
            </a:r>
            <a:r>
              <a:rPr lang="en-US" sz="2400" dirty="0"/>
              <a:t>relapse after the discontinuation of ATD therapy </a:t>
            </a:r>
            <a:r>
              <a:rPr lang="en-US" sz="2400" dirty="0" smtClean="0"/>
              <a:t>for 12–24 months. </a:t>
            </a:r>
          </a:p>
          <a:p>
            <a:pPr algn="l"/>
            <a:r>
              <a:rPr lang="en-US" sz="2400" dirty="0" smtClean="0"/>
              <a:t>Either </a:t>
            </a:r>
            <a:r>
              <a:rPr lang="en-US" sz="2400" dirty="0"/>
              <a:t>RAI treatment and L-T4 replacement or MMI (2.5–7 mg/daily) were used. No notable side effects were observed</a:t>
            </a:r>
            <a:r>
              <a:rPr lang="en-US" sz="2400" dirty="0" smtClean="0"/>
              <a:t>.</a:t>
            </a:r>
          </a:p>
          <a:p>
            <a:pPr algn="l"/>
            <a:r>
              <a:rPr lang="en-US" sz="3200" dirty="0" smtClean="0">
                <a:solidFill>
                  <a:srgbClr val="0070C0"/>
                </a:solidFill>
              </a:rPr>
              <a:t>Thus</a:t>
            </a:r>
            <a:r>
              <a:rPr lang="en-US" sz="3200" dirty="0">
                <a:solidFill>
                  <a:srgbClr val="0070C0"/>
                </a:solidFill>
              </a:rPr>
              <a:t>, low MMI doses were </a:t>
            </a:r>
            <a:r>
              <a:rPr lang="en-US" sz="3200" dirty="0" smtClean="0">
                <a:solidFill>
                  <a:srgbClr val="0070C0"/>
                </a:solidFill>
              </a:rPr>
              <a:t>efficient, safe</a:t>
            </a:r>
            <a:r>
              <a:rPr lang="en-US" sz="3200" dirty="0">
                <a:solidFill>
                  <a:srgbClr val="0070C0"/>
                </a:solidFill>
              </a:rPr>
              <a:t>, and offered better outcomes for GO than RAI treatment</a:t>
            </a:r>
            <a:r>
              <a:rPr lang="en-US" sz="2400" dirty="0"/>
              <a:t>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63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5720419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Relapse after a Course of ATD Treatment: 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0559" y="2505333"/>
            <a:ext cx="7623101" cy="333625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If a patient with GD becomes hyperthyroid after completing a first course of ATD, definitive treatment </a:t>
            </a:r>
            <a:r>
              <a:rPr lang="en-US" sz="2400" b="0" dirty="0" smtClean="0"/>
              <a:t>with RAI </a:t>
            </a:r>
            <a:r>
              <a:rPr lang="en-US" sz="2400" b="0" dirty="0"/>
              <a:t>or thyroidectomy is recommended. </a:t>
            </a:r>
            <a:r>
              <a:rPr lang="en-US" sz="2400" b="0" dirty="0" smtClean="0"/>
              <a:t>Continued long-term </a:t>
            </a:r>
            <a:r>
              <a:rPr lang="en-US" sz="2400" b="0" dirty="0"/>
              <a:t>low-dose MMI can be considered in patients not in remission who prefer this approach.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30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Epidemiology and Pathogenesis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1" y="1877051"/>
            <a:ext cx="11003879" cy="456266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complications of untreated hyperthyroidism </a:t>
            </a:r>
            <a:r>
              <a:rPr lang="en-US" sz="2400" dirty="0" smtClean="0">
                <a:solidFill>
                  <a:schemeClr val="tx1"/>
                </a:solidFill>
              </a:rPr>
              <a:t>include: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Weight loss, Osteoporosis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Fragility </a:t>
            </a:r>
            <a:r>
              <a:rPr lang="en-US" sz="2400" dirty="0">
                <a:solidFill>
                  <a:schemeClr val="tx1"/>
                </a:solidFill>
              </a:rPr>
              <a:t>fractures, </a:t>
            </a:r>
            <a:r>
              <a:rPr lang="en-US" sz="2400" dirty="0" smtClean="0">
                <a:solidFill>
                  <a:schemeClr val="tx1"/>
                </a:solidFill>
              </a:rPr>
              <a:t>Atrial </a:t>
            </a:r>
            <a:r>
              <a:rPr lang="en-US" sz="2400" dirty="0">
                <a:solidFill>
                  <a:schemeClr val="tx1"/>
                </a:solidFill>
              </a:rPr>
              <a:t>fibrillation, </a:t>
            </a:r>
            <a:r>
              <a:rPr lang="en-US" sz="2400" dirty="0" smtClean="0">
                <a:solidFill>
                  <a:schemeClr val="tx1"/>
                </a:solidFill>
              </a:rPr>
              <a:t>Embolic </a:t>
            </a:r>
            <a:r>
              <a:rPr lang="en-US" sz="2400" dirty="0">
                <a:solidFill>
                  <a:schemeClr val="tx1"/>
                </a:solidFill>
              </a:rPr>
              <a:t>events, and </a:t>
            </a:r>
            <a:r>
              <a:rPr lang="en-US" sz="2400" dirty="0" smtClean="0">
                <a:solidFill>
                  <a:schemeClr val="tx1"/>
                </a:solidFill>
              </a:rPr>
              <a:t>Cardiovascular dysfunction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 most frequent </a:t>
            </a:r>
            <a:r>
              <a:rPr lang="en-US" sz="2400" dirty="0" smtClean="0">
                <a:solidFill>
                  <a:schemeClr val="tx1"/>
                </a:solidFill>
              </a:rPr>
              <a:t>causes are </a:t>
            </a:r>
            <a:r>
              <a:rPr lang="en-US" sz="2800" dirty="0">
                <a:solidFill>
                  <a:srgbClr val="0070C0"/>
                </a:solidFill>
              </a:rPr>
              <a:t>Graves’ disease (GD)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800" dirty="0">
                <a:solidFill>
                  <a:srgbClr val="0070C0"/>
                </a:solidFill>
              </a:rPr>
              <a:t> toxic nodular goiter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GD</a:t>
            </a:r>
            <a:r>
              <a:rPr lang="en-US" sz="2400" dirty="0" smtClean="0">
                <a:solidFill>
                  <a:schemeClr val="tx1"/>
                </a:solidFill>
              </a:rPr>
              <a:t> is the </a:t>
            </a:r>
            <a:r>
              <a:rPr lang="en-US" sz="2400" dirty="0">
                <a:solidFill>
                  <a:schemeClr val="tx1"/>
                </a:solidFill>
              </a:rPr>
              <a:t>most prevalent cause of hyperthyroidism in </a:t>
            </a:r>
            <a:r>
              <a:rPr lang="en-US" sz="2400" dirty="0" err="1">
                <a:solidFill>
                  <a:schemeClr val="tx1"/>
                </a:solidFill>
              </a:rPr>
              <a:t>iodinereplete</a:t>
            </a:r>
            <a:r>
              <a:rPr lang="en-US" sz="2400" dirty="0">
                <a:solidFill>
                  <a:schemeClr val="tx1"/>
                </a:solidFill>
              </a:rPr>
              <a:t> geographical areas, with 20–30 annual cases </a:t>
            </a:r>
            <a:r>
              <a:rPr lang="en-US" sz="2400" dirty="0" smtClean="0">
                <a:solidFill>
                  <a:schemeClr val="tx1"/>
                </a:solidFill>
              </a:rPr>
              <a:t>per 100,000 individuals.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GD</a:t>
            </a:r>
            <a:r>
              <a:rPr lang="en-US" sz="2400" dirty="0">
                <a:solidFill>
                  <a:schemeClr val="tx1"/>
                </a:solidFill>
              </a:rPr>
              <a:t> occurs more often in </a:t>
            </a:r>
            <a:r>
              <a:rPr lang="en-US" sz="2400" dirty="0" smtClean="0">
                <a:solidFill>
                  <a:schemeClr val="tx1"/>
                </a:solidFill>
              </a:rPr>
              <a:t>women and </a:t>
            </a:r>
            <a:r>
              <a:rPr lang="en-US" sz="2400" dirty="0">
                <a:solidFill>
                  <a:schemeClr val="tx1"/>
                </a:solidFill>
              </a:rPr>
              <a:t>has a population prevalence of 1–1.5%. Approximately 3% of women and 0.5% of men develop GD </a:t>
            </a:r>
            <a:r>
              <a:rPr lang="en-US" sz="2400" dirty="0" smtClean="0">
                <a:solidFill>
                  <a:schemeClr val="tx1"/>
                </a:solidFill>
              </a:rPr>
              <a:t>during their lifetime.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peak incidence of </a:t>
            </a:r>
            <a:r>
              <a:rPr lang="en-US" sz="2400" dirty="0">
                <a:solidFill>
                  <a:srgbClr val="0070C0"/>
                </a:solidFill>
              </a:rPr>
              <a:t>GD</a:t>
            </a:r>
            <a:r>
              <a:rPr lang="en-US" sz="2400" dirty="0">
                <a:solidFill>
                  <a:schemeClr val="tx1"/>
                </a:solidFill>
              </a:rPr>
              <a:t> occurs </a:t>
            </a:r>
            <a:r>
              <a:rPr lang="en-US" sz="2400" dirty="0" smtClean="0">
                <a:solidFill>
                  <a:schemeClr val="tx1"/>
                </a:solidFill>
              </a:rPr>
              <a:t>among patients </a:t>
            </a:r>
            <a:r>
              <a:rPr lang="en-US" sz="2400" dirty="0">
                <a:solidFill>
                  <a:schemeClr val="tx1"/>
                </a:solidFill>
              </a:rPr>
              <a:t>aged 30–60 years, with an increased </a:t>
            </a:r>
            <a:r>
              <a:rPr lang="en-US" sz="2400" dirty="0" smtClean="0">
                <a:solidFill>
                  <a:schemeClr val="tx1"/>
                </a:solidFill>
              </a:rPr>
              <a:t>incidence among </a:t>
            </a:r>
            <a:r>
              <a:rPr lang="en-US" sz="2400" dirty="0">
                <a:solidFill>
                  <a:schemeClr val="tx1"/>
                </a:solidFill>
              </a:rPr>
              <a:t>African Americans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6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326"/>
            <a:ext cx="10515600" cy="676275"/>
          </a:xfrm>
        </p:spPr>
        <p:txBody>
          <a:bodyPr/>
          <a:lstStyle/>
          <a:p>
            <a:r>
              <a:rPr lang="en-US" dirty="0"/>
              <a:t>Subclinical Graves’ Hyperthyroidism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458" y="1833502"/>
            <a:ext cx="10189982" cy="4988990"/>
          </a:xfrm>
        </p:spPr>
        <p:txBody>
          <a:bodyPr/>
          <a:lstStyle/>
          <a:p>
            <a:pPr algn="l"/>
            <a:r>
              <a:rPr lang="en-US" sz="2400" dirty="0" smtClean="0"/>
              <a:t>In </a:t>
            </a:r>
            <a:r>
              <a:rPr lang="en-US" sz="2400" dirty="0"/>
              <a:t>addition, in the presence </a:t>
            </a:r>
            <a:r>
              <a:rPr lang="en-US" sz="2400" dirty="0" smtClean="0"/>
              <a:t>of TSH-R-Ab </a:t>
            </a:r>
            <a:r>
              <a:rPr lang="en-US" sz="2400" dirty="0"/>
              <a:t>indicating “subclinical” GD, the rate of progression to overt hyperthyroidism is up to 30% in the subsequent 3 </a:t>
            </a:r>
            <a:r>
              <a:rPr lang="en-US" sz="2400" dirty="0" smtClean="0"/>
              <a:t>years. </a:t>
            </a:r>
          </a:p>
          <a:p>
            <a:pPr algn="l"/>
            <a:r>
              <a:rPr lang="en-US" sz="2400" dirty="0" smtClean="0"/>
              <a:t>Therefore</a:t>
            </a:r>
            <a:r>
              <a:rPr lang="en-US" sz="2400" dirty="0"/>
              <a:t>, despite the absence </a:t>
            </a:r>
            <a:r>
              <a:rPr lang="en-US" sz="2400" dirty="0" smtClean="0"/>
              <a:t>of randomized </a:t>
            </a:r>
            <a:r>
              <a:rPr lang="en-US" sz="2400" dirty="0"/>
              <a:t>trials, treatment is indicated in patients older than 65 years with a TSH that is persistently &lt;0.1 </a:t>
            </a:r>
            <a:r>
              <a:rPr lang="en-US" sz="2400" dirty="0" err="1" smtClean="0"/>
              <a:t>mIU</a:t>
            </a:r>
            <a:r>
              <a:rPr lang="en-US" sz="2400" dirty="0" smtClean="0"/>
              <a:t>/L to </a:t>
            </a:r>
            <a:r>
              <a:rPr lang="en-US" sz="2400" dirty="0"/>
              <a:t>potentially avoid these serious adverse events and </a:t>
            </a:r>
            <a:r>
              <a:rPr lang="en-US" sz="2400" dirty="0" smtClean="0"/>
              <a:t>the risk </a:t>
            </a:r>
            <a:r>
              <a:rPr lang="en-US" sz="2400" dirty="0"/>
              <a:t>of progression to overt hyperthyroidism. </a:t>
            </a:r>
            <a:endParaRPr lang="en-US" sz="2400" dirty="0" smtClean="0"/>
          </a:p>
          <a:p>
            <a:pPr algn="l"/>
            <a:r>
              <a:rPr lang="en-US" sz="3200" dirty="0" smtClean="0">
                <a:solidFill>
                  <a:schemeClr val="accent1"/>
                </a:solidFill>
              </a:rPr>
              <a:t>Treatment might </a:t>
            </a:r>
            <a:r>
              <a:rPr lang="en-US" sz="3200" dirty="0">
                <a:solidFill>
                  <a:schemeClr val="accent1"/>
                </a:solidFill>
              </a:rPr>
              <a:t>be considered in patients older than 65 years </a:t>
            </a:r>
            <a:r>
              <a:rPr lang="en-US" sz="3200" dirty="0" smtClean="0">
                <a:solidFill>
                  <a:schemeClr val="accent1"/>
                </a:solidFill>
              </a:rPr>
              <a:t>with TSH </a:t>
            </a:r>
            <a:r>
              <a:rPr lang="en-US" sz="3200" dirty="0">
                <a:solidFill>
                  <a:schemeClr val="accent1"/>
                </a:solidFill>
              </a:rPr>
              <a:t>levels of 0.1–0.39 </a:t>
            </a:r>
            <a:r>
              <a:rPr lang="en-US" sz="3200" dirty="0" err="1">
                <a:solidFill>
                  <a:schemeClr val="accent1"/>
                </a:solidFill>
              </a:rPr>
              <a:t>mIU</a:t>
            </a:r>
            <a:r>
              <a:rPr lang="en-US" sz="3200" dirty="0">
                <a:solidFill>
                  <a:schemeClr val="accent1"/>
                </a:solidFill>
              </a:rPr>
              <a:t>/L because of their </a:t>
            </a:r>
            <a:r>
              <a:rPr lang="en-US" sz="3200" dirty="0" smtClean="0">
                <a:solidFill>
                  <a:schemeClr val="accent1"/>
                </a:solidFill>
              </a:rPr>
              <a:t>increased risk </a:t>
            </a:r>
            <a:r>
              <a:rPr lang="en-US" sz="3200" dirty="0">
                <a:solidFill>
                  <a:schemeClr val="accent1"/>
                </a:solidFill>
              </a:rPr>
              <a:t>of atrial fibrillation, and might also be reasonable </a:t>
            </a:r>
            <a:r>
              <a:rPr lang="en-US" sz="3200" dirty="0" smtClean="0">
                <a:solidFill>
                  <a:schemeClr val="accent1"/>
                </a:solidFill>
              </a:rPr>
              <a:t>in younger </a:t>
            </a:r>
            <a:r>
              <a:rPr lang="en-US" sz="3200" dirty="0">
                <a:solidFill>
                  <a:schemeClr val="accent1"/>
                </a:solidFill>
              </a:rPr>
              <a:t>(&lt;65 years) symptomatic patients with TSH &lt;</a:t>
            </a:r>
            <a:r>
              <a:rPr lang="en-US" sz="3200" dirty="0" smtClean="0">
                <a:solidFill>
                  <a:schemeClr val="accent1"/>
                </a:solidFill>
              </a:rPr>
              <a:t>0.1 </a:t>
            </a:r>
            <a:r>
              <a:rPr lang="en-US" sz="3200" dirty="0" err="1" smtClean="0">
                <a:solidFill>
                  <a:schemeClr val="accent1"/>
                </a:solidFill>
              </a:rPr>
              <a:t>mIU</a:t>
            </a:r>
            <a:r>
              <a:rPr lang="en-US" sz="3200" dirty="0" smtClean="0">
                <a:solidFill>
                  <a:schemeClr val="accent1"/>
                </a:solidFill>
              </a:rPr>
              <a:t>/L </a:t>
            </a:r>
            <a:r>
              <a:rPr lang="en-US" sz="3200" dirty="0">
                <a:solidFill>
                  <a:schemeClr val="accent1"/>
                </a:solidFill>
              </a:rPr>
              <a:t>because of the risk of progression, especially in </a:t>
            </a:r>
            <a:r>
              <a:rPr lang="en-US" sz="3200" dirty="0" smtClean="0">
                <a:solidFill>
                  <a:schemeClr val="accent1"/>
                </a:solidFill>
              </a:rPr>
              <a:t>the presence </a:t>
            </a:r>
            <a:r>
              <a:rPr lang="en-US" sz="3200" dirty="0">
                <a:solidFill>
                  <a:schemeClr val="accent1"/>
                </a:solidFill>
              </a:rPr>
              <a:t>of risk factors or comorbidity</a:t>
            </a:r>
            <a:r>
              <a:rPr lang="en-US" sz="2400" dirty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292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5720419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Subclinical Graves’ Hyperthyroidism: 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0560" y="2505333"/>
            <a:ext cx="7415618" cy="333625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Treatment of SH is recommended in Graves’ </a:t>
            </a:r>
            <a:r>
              <a:rPr lang="en-US" sz="2400" b="0" dirty="0" smtClean="0"/>
              <a:t>patients &gt;65 </a:t>
            </a:r>
            <a:r>
              <a:rPr lang="en-US" sz="2400" b="0" dirty="0"/>
              <a:t>years with serum TSH levels that are </a:t>
            </a:r>
            <a:r>
              <a:rPr lang="en-US" sz="2400" b="0" dirty="0" smtClean="0"/>
              <a:t>persistently &lt;0.1 </a:t>
            </a:r>
            <a:r>
              <a:rPr lang="en-US" sz="2400" b="0" dirty="0" err="1"/>
              <a:t>mIU</a:t>
            </a:r>
            <a:r>
              <a:rPr lang="en-US" sz="2400" b="0" dirty="0"/>
              <a:t>/L. 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15 ATD should be the first choice of treatment of </a:t>
            </a:r>
            <a:r>
              <a:rPr lang="en-US" sz="2400" b="0" dirty="0" smtClean="0"/>
              <a:t>Graves’ SH</a:t>
            </a:r>
            <a:r>
              <a:rPr lang="en-US" sz="2400" b="0" dirty="0"/>
              <a:t>.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20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Storm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1825017"/>
            <a:ext cx="10218177" cy="4896458"/>
          </a:xfrm>
        </p:spPr>
        <p:txBody>
          <a:bodyPr/>
          <a:lstStyle/>
          <a:p>
            <a:pPr algn="l"/>
            <a:r>
              <a:rPr lang="en-US" sz="2400" dirty="0"/>
              <a:t>With a mortality rate estimated at 10%, the life-threatening thyroid storm demands a rapid diagnosis </a:t>
            </a:r>
            <a:r>
              <a:rPr lang="en-US" sz="2400" dirty="0" smtClean="0"/>
              <a:t>and emergency treatment. </a:t>
            </a:r>
          </a:p>
          <a:p>
            <a:pPr algn="l"/>
            <a:r>
              <a:rPr lang="en-US" sz="2400" dirty="0" smtClean="0"/>
              <a:t>The </a:t>
            </a:r>
            <a:r>
              <a:rPr lang="en-US" sz="2400" dirty="0"/>
              <a:t>condition </a:t>
            </a:r>
            <a:r>
              <a:rPr lang="en-US" sz="2400" dirty="0" smtClean="0"/>
              <a:t>manifests as </a:t>
            </a:r>
            <a:r>
              <a:rPr lang="en-US" sz="2400" dirty="0"/>
              <a:t>decompensation of multiple organs with </a:t>
            </a:r>
            <a:r>
              <a:rPr lang="en-US" sz="2400" dirty="0" smtClean="0"/>
              <a:t>impaired consciousness</a:t>
            </a:r>
            <a:r>
              <a:rPr lang="en-US" sz="2400" dirty="0"/>
              <a:t>, high fever, heart failure, diarrhea, </a:t>
            </a:r>
            <a:r>
              <a:rPr lang="en-US" sz="2400" dirty="0" smtClean="0"/>
              <a:t>and jaundice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/>
            <a:r>
              <a:rPr lang="en-US" sz="2400" dirty="0" smtClean="0"/>
              <a:t>Diagnostic </a:t>
            </a:r>
            <a:r>
              <a:rPr lang="en-US" sz="2400" dirty="0"/>
              <a:t>criteria for thyroid storm in patients with severe Graves’ thyrotoxicosis include hyperpyrexia, tachycardia, arrhythmia, congestive heart failure, agitation, delirium, psychosis, stupor, coma, </a:t>
            </a:r>
            <a:r>
              <a:rPr lang="en-US" sz="2400" dirty="0" smtClean="0"/>
              <a:t>nausea, vomiting</a:t>
            </a:r>
            <a:r>
              <a:rPr lang="en-US" sz="2400" dirty="0"/>
              <a:t>, diarrhea, hepatic failure, and the presence </a:t>
            </a:r>
            <a:r>
              <a:rPr lang="en-US" sz="2400" dirty="0" smtClean="0"/>
              <a:t>of an </a:t>
            </a:r>
            <a:r>
              <a:rPr lang="en-US" sz="2400" dirty="0"/>
              <a:t>identified </a:t>
            </a:r>
            <a:r>
              <a:rPr lang="en-US" sz="2400" dirty="0" smtClean="0"/>
              <a:t>precipitant. </a:t>
            </a:r>
          </a:p>
          <a:p>
            <a:pPr algn="l"/>
            <a:r>
              <a:rPr lang="en-US" sz="2400" dirty="0" smtClean="0"/>
              <a:t>The </a:t>
            </a:r>
            <a:r>
              <a:rPr lang="en-US" sz="2400" dirty="0"/>
              <a:t>“</a:t>
            </a:r>
            <a:r>
              <a:rPr lang="en-US" sz="2400" dirty="0" smtClean="0"/>
              <a:t>Burch-</a:t>
            </a:r>
            <a:r>
              <a:rPr lang="en-US" sz="2400" dirty="0" err="1" smtClean="0"/>
              <a:t>Wartofsky</a:t>
            </a:r>
            <a:r>
              <a:rPr lang="en-US" sz="2400" dirty="0" smtClean="0"/>
              <a:t> Point </a:t>
            </a:r>
            <a:r>
              <a:rPr lang="en-US" sz="2400" dirty="0"/>
              <a:t>Scale” system grades the severity of </a:t>
            </a:r>
            <a:r>
              <a:rPr lang="en-US" sz="2400" dirty="0" smtClean="0"/>
              <a:t>individual manifestations</a:t>
            </a:r>
            <a:r>
              <a:rPr lang="en-US" sz="2400" dirty="0"/>
              <a:t>, with a point total of ≥45 consistent </a:t>
            </a:r>
            <a:r>
              <a:rPr lang="en-US" sz="2400" dirty="0" smtClean="0"/>
              <a:t>with thyroid </a:t>
            </a:r>
            <a:r>
              <a:rPr lang="en-US" sz="2400" dirty="0"/>
              <a:t>storm, 25–44 points classified as impending thyroid storm, and &lt;25 points indicating that thyroid </a:t>
            </a:r>
            <a:r>
              <a:rPr lang="en-US" sz="2400" dirty="0" smtClean="0"/>
              <a:t>storm as </a:t>
            </a:r>
            <a:r>
              <a:rPr lang="en-US" sz="2400" dirty="0"/>
              <a:t>unlikely.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567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Storm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1825017"/>
            <a:ext cx="10218177" cy="4896458"/>
          </a:xfrm>
        </p:spPr>
        <p:txBody>
          <a:bodyPr/>
          <a:lstStyle/>
          <a:p>
            <a:pPr algn="l"/>
            <a:r>
              <a:rPr lang="en-US" sz="2400" dirty="0" smtClean="0"/>
              <a:t>Nationwide </a:t>
            </a:r>
            <a:r>
              <a:rPr lang="en-US" sz="2400" dirty="0"/>
              <a:t>surveys in Japan have </a:t>
            </a:r>
            <a:r>
              <a:rPr lang="en-US" sz="2400" dirty="0" smtClean="0"/>
              <a:t>revealed the </a:t>
            </a:r>
            <a:r>
              <a:rPr lang="en-US" sz="2400" dirty="0"/>
              <a:t>high morbidity and mortality rates of this </a:t>
            </a:r>
            <a:r>
              <a:rPr lang="en-US" sz="2400" dirty="0" smtClean="0"/>
              <a:t>condition and </a:t>
            </a:r>
            <a:r>
              <a:rPr lang="en-US" sz="2400" dirty="0"/>
              <a:t>have subsequently offered a multimodality treatment,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including intravenous MMI or PTU (40 or 400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mg every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8 h), glucocorticoids (methylprednisolone 50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mg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i.v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), beta-blockers (propranolol 40 mg every 6 h),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and monitoring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in an intensive care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unit</a:t>
            </a:r>
            <a:r>
              <a:rPr lang="en-US" sz="2400" dirty="0" smtClean="0"/>
              <a:t>. </a:t>
            </a:r>
          </a:p>
          <a:p>
            <a:pPr algn="l"/>
            <a:r>
              <a:rPr lang="en-US" sz="2400" dirty="0" smtClean="0"/>
              <a:t>The </a:t>
            </a:r>
            <a:r>
              <a:rPr lang="en-US" sz="2400" dirty="0"/>
              <a:t>most common cause of death from thyroid storm was multiple organ failure, followed by heart and respiratory failure, arrhythmia, disseminated intravascular coagulation, gastrointestinal perforation, hypoxic brain syndrome, </a:t>
            </a:r>
            <a:r>
              <a:rPr lang="en-US" sz="2400" dirty="0" smtClean="0"/>
              <a:t>and sepsis</a:t>
            </a:r>
          </a:p>
        </p:txBody>
      </p:sp>
    </p:spTree>
    <p:extLst>
      <p:ext uri="{BB962C8B-B14F-4D97-AF65-F5344CB8AC3E}">
        <p14:creationId xmlns:p14="http://schemas.microsoft.com/office/powerpoint/2010/main" val="7850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5720419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Thyroid Storm: 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0560" y="2505333"/>
            <a:ext cx="7415618" cy="333625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A multimodality treatment approach to GD </a:t>
            </a:r>
            <a:r>
              <a:rPr lang="en-US" sz="2400" b="0" dirty="0" smtClean="0"/>
              <a:t>patients with </a:t>
            </a:r>
            <a:r>
              <a:rPr lang="en-US" sz="2400" b="0" dirty="0"/>
              <a:t>thyroid storm should be used, including </a:t>
            </a:r>
            <a:r>
              <a:rPr lang="en-US" sz="2400" b="0" dirty="0" smtClean="0"/>
              <a:t>ATD therapy</a:t>
            </a:r>
            <a:r>
              <a:rPr lang="en-US" sz="2400" b="0" dirty="0"/>
              <a:t>, glucocorticoid administration, beta-adrenergic blockade, cooling blankets, volume </a:t>
            </a:r>
            <a:r>
              <a:rPr lang="en-US" sz="2400" b="0" dirty="0" smtClean="0"/>
              <a:t>resuscitation, nutritional </a:t>
            </a:r>
            <a:r>
              <a:rPr lang="en-US" sz="2400" b="0" dirty="0"/>
              <a:t>support, respiratory care, and </a:t>
            </a:r>
            <a:r>
              <a:rPr lang="en-US" sz="2400" b="0" dirty="0" smtClean="0"/>
              <a:t>monitoring in </a:t>
            </a:r>
            <a:r>
              <a:rPr lang="en-US" sz="2400" b="0" dirty="0"/>
              <a:t>an intensive care unit.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90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 Treatment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9932" y="1961542"/>
            <a:ext cx="10218177" cy="4896458"/>
          </a:xfrm>
        </p:spPr>
        <p:txBody>
          <a:bodyPr/>
          <a:lstStyle/>
          <a:p>
            <a:pPr algn="l"/>
            <a:r>
              <a:rPr lang="en-US" sz="2400" dirty="0" smtClean="0"/>
              <a:t>The </a:t>
            </a:r>
            <a:r>
              <a:rPr lang="en-US" sz="2400" dirty="0"/>
              <a:t>cellular effect of the ionizing radiation leads to genetic damage, mutations, or cell death. </a:t>
            </a:r>
            <a:endParaRPr lang="en-US" sz="2400" dirty="0" smtClean="0"/>
          </a:p>
          <a:p>
            <a:pPr algn="l"/>
            <a:r>
              <a:rPr lang="en-US" sz="2400" dirty="0" smtClean="0"/>
              <a:t>The DNA </a:t>
            </a:r>
            <a:r>
              <a:rPr lang="en-US" sz="2400" dirty="0"/>
              <a:t>damage from radiation is mediated via a combination of direct effects, through breakage of </a:t>
            </a:r>
            <a:r>
              <a:rPr lang="en-US" sz="2400" dirty="0" smtClean="0"/>
              <a:t>molecular bonds</a:t>
            </a:r>
            <a:r>
              <a:rPr lang="en-US" sz="2400" dirty="0"/>
              <a:t>, or indirectly through the formation of free radicals. </a:t>
            </a:r>
            <a:endParaRPr lang="en-US" sz="2400" dirty="0" smtClean="0"/>
          </a:p>
          <a:p>
            <a:pPr algn="l"/>
            <a:r>
              <a:rPr lang="en-US" sz="2400" dirty="0" smtClean="0"/>
              <a:t>This </a:t>
            </a:r>
            <a:r>
              <a:rPr lang="en-US" sz="2400" dirty="0"/>
              <a:t>leads to a decrease in thyroid function </a:t>
            </a:r>
            <a:r>
              <a:rPr lang="en-US" sz="2400" dirty="0" smtClean="0"/>
              <a:t>and/or reduction </a:t>
            </a:r>
            <a:r>
              <a:rPr lang="en-US" sz="2400" dirty="0"/>
              <a:t>in thyroid size. </a:t>
            </a:r>
            <a:endParaRPr lang="en-US" sz="2400" dirty="0" smtClean="0"/>
          </a:p>
          <a:p>
            <a:pPr algn="l"/>
            <a:r>
              <a:rPr lang="en-US" sz="2400" dirty="0" smtClean="0"/>
              <a:t>There </a:t>
            </a:r>
            <a:r>
              <a:rPr lang="en-US" sz="2400" dirty="0"/>
              <a:t>are neither good measures of individual </a:t>
            </a:r>
            <a:r>
              <a:rPr lang="en-US" sz="2400" dirty="0" err="1"/>
              <a:t>radiosensitivity</a:t>
            </a:r>
            <a:r>
              <a:rPr lang="en-US" sz="2400" dirty="0"/>
              <a:t> nor ideal methods </a:t>
            </a:r>
            <a:r>
              <a:rPr lang="en-US" sz="2400" dirty="0" smtClean="0"/>
              <a:t>of predicting </a:t>
            </a:r>
            <a:r>
              <a:rPr lang="en-US" sz="2400" dirty="0"/>
              <a:t>the clinical response to RAI therapy.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97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and Applied RAI Dose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9273" y="2054140"/>
            <a:ext cx="10218177" cy="4896458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00B050"/>
                </a:solidFill>
              </a:rPr>
              <a:t>Patients with side-effects to or recurrence after a </a:t>
            </a:r>
            <a:r>
              <a:rPr lang="en-US" sz="3200" dirty="0" smtClean="0">
                <a:solidFill>
                  <a:srgbClr val="00B050"/>
                </a:solidFill>
              </a:rPr>
              <a:t>course of </a:t>
            </a:r>
            <a:r>
              <a:rPr lang="en-US" sz="3200" dirty="0">
                <a:solidFill>
                  <a:srgbClr val="00B050"/>
                </a:solidFill>
              </a:rPr>
              <a:t>ATD, cardiac arrhythmias, and </a:t>
            </a:r>
            <a:r>
              <a:rPr lang="en-US" sz="3200" dirty="0" err="1">
                <a:solidFill>
                  <a:srgbClr val="00B050"/>
                </a:solidFill>
              </a:rPr>
              <a:t>thyrotoxic</a:t>
            </a:r>
            <a:r>
              <a:rPr lang="en-US" sz="3200" dirty="0">
                <a:solidFill>
                  <a:srgbClr val="00B050"/>
                </a:solidFill>
              </a:rPr>
              <a:t> periodic paralysis are candidates for RAI. Only one study has compared the ATD, surgery, and RAI </a:t>
            </a:r>
            <a:r>
              <a:rPr lang="en-US" sz="3200" dirty="0" smtClean="0">
                <a:solidFill>
                  <a:srgbClr val="00B050"/>
                </a:solidFill>
              </a:rPr>
              <a:t>head-to-head</a:t>
            </a:r>
            <a:r>
              <a:rPr lang="en-US" sz="2400" dirty="0" smtClean="0"/>
              <a:t>. </a:t>
            </a:r>
          </a:p>
          <a:p>
            <a:pPr algn="l"/>
            <a:r>
              <a:rPr lang="en-US" sz="2400" dirty="0" smtClean="0"/>
              <a:t>In that </a:t>
            </a:r>
            <a:r>
              <a:rPr lang="en-US" sz="2400" dirty="0"/>
              <a:t>randomized study, the risk of relapse was highest after ATD, but there were no significant differences in </a:t>
            </a:r>
            <a:r>
              <a:rPr lang="en-US" sz="2400" dirty="0" smtClean="0"/>
              <a:t>sick leave </a:t>
            </a:r>
            <a:r>
              <a:rPr lang="en-US" sz="2400" dirty="0"/>
              <a:t>or satisfaction with the therapy</a:t>
            </a:r>
            <a:r>
              <a:rPr lang="en-US" sz="2400" dirty="0" smtClean="0"/>
              <a:t>.</a:t>
            </a:r>
          </a:p>
          <a:p>
            <a:pPr algn="l"/>
            <a:r>
              <a:rPr lang="en-US" sz="3600" dirty="0" smtClean="0">
                <a:solidFill>
                  <a:srgbClr val="00B0F0"/>
                </a:solidFill>
              </a:rPr>
              <a:t>RAI </a:t>
            </a:r>
            <a:r>
              <a:rPr lang="en-US" sz="3600" dirty="0">
                <a:solidFill>
                  <a:srgbClr val="00B0F0"/>
                </a:solidFill>
              </a:rPr>
              <a:t>is contraindicated in pregnancy and during breast feeding, and conception should be postponed until at least 6 months </a:t>
            </a:r>
            <a:r>
              <a:rPr lang="en-US" sz="3600" dirty="0" smtClean="0">
                <a:solidFill>
                  <a:srgbClr val="00B0F0"/>
                </a:solidFill>
              </a:rPr>
              <a:t>after the </a:t>
            </a:r>
            <a:r>
              <a:rPr lang="en-US" sz="3600" dirty="0">
                <a:solidFill>
                  <a:srgbClr val="00B0F0"/>
                </a:solidFill>
              </a:rPr>
              <a:t>therapy. </a:t>
            </a:r>
            <a:endParaRPr lang="en-US" sz="36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and Applied RAI Dose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1825017"/>
            <a:ext cx="10218177" cy="4896458"/>
          </a:xfrm>
        </p:spPr>
        <p:txBody>
          <a:bodyPr/>
          <a:lstStyle/>
          <a:p>
            <a:pPr algn="l"/>
            <a:r>
              <a:rPr lang="en-US" sz="3200" dirty="0" smtClean="0"/>
              <a:t>There </a:t>
            </a:r>
            <a:r>
              <a:rPr lang="en-US" sz="3200" dirty="0"/>
              <a:t>is no evidence of detrimental effects </a:t>
            </a:r>
            <a:r>
              <a:rPr lang="en-US" sz="3200" dirty="0" smtClean="0"/>
              <a:t>on long-term </a:t>
            </a:r>
            <a:r>
              <a:rPr lang="en-US" sz="3200" dirty="0"/>
              <a:t>fertility, miscarriage, stillbirths, or </a:t>
            </a:r>
            <a:r>
              <a:rPr lang="en-US" sz="3200" dirty="0" smtClean="0"/>
              <a:t>congenital defects </a:t>
            </a:r>
            <a:r>
              <a:rPr lang="en-US" sz="3200" dirty="0"/>
              <a:t>in the </a:t>
            </a:r>
            <a:r>
              <a:rPr lang="en-US" sz="3200" dirty="0" smtClean="0"/>
              <a:t>offspring. </a:t>
            </a:r>
          </a:p>
          <a:p>
            <a:pPr algn="l"/>
            <a:r>
              <a:rPr lang="en-US" sz="3200" dirty="0" smtClean="0"/>
              <a:t>The </a:t>
            </a:r>
            <a:r>
              <a:rPr lang="en-US" sz="3200" dirty="0"/>
              <a:t>same 6-month </a:t>
            </a:r>
            <a:r>
              <a:rPr lang="en-US" sz="3200" dirty="0" smtClean="0"/>
              <a:t>period applies </a:t>
            </a:r>
            <a:r>
              <a:rPr lang="en-US" sz="3200" dirty="0"/>
              <a:t>for </a:t>
            </a:r>
            <a:r>
              <a:rPr lang="en-US" sz="3200" dirty="0" smtClean="0"/>
              <a:t>males.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971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Thyroid Function and Size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1825017"/>
            <a:ext cx="10218177" cy="4896458"/>
          </a:xfrm>
        </p:spPr>
        <p:txBody>
          <a:bodyPr/>
          <a:lstStyle/>
          <a:p>
            <a:pPr algn="l"/>
            <a:r>
              <a:rPr lang="en-US" sz="2400" dirty="0"/>
              <a:t>Thyroid function is normalized within 3–12 </a:t>
            </a:r>
            <a:r>
              <a:rPr lang="en-US" sz="2400" dirty="0" smtClean="0"/>
              <a:t>months after </a:t>
            </a:r>
            <a:r>
              <a:rPr lang="en-US" sz="2400" dirty="0"/>
              <a:t>RAI therapy in 50–90% of </a:t>
            </a:r>
            <a:r>
              <a:rPr lang="en-US" sz="2400" dirty="0" smtClean="0"/>
              <a:t>patients. </a:t>
            </a:r>
          </a:p>
          <a:p>
            <a:pPr algn="l"/>
            <a:r>
              <a:rPr lang="en-US" sz="2400" dirty="0" smtClean="0"/>
              <a:t>The patient should </a:t>
            </a:r>
            <a:r>
              <a:rPr lang="en-US" sz="2400" dirty="0"/>
              <a:t>be informed that repeated doses of RAI may </a:t>
            </a:r>
            <a:r>
              <a:rPr lang="en-US" sz="2400" dirty="0" smtClean="0"/>
              <a:t>be needed</a:t>
            </a:r>
            <a:r>
              <a:rPr lang="en-US" sz="2400" dirty="0"/>
              <a:t>. </a:t>
            </a:r>
            <a:r>
              <a:rPr lang="en-US" sz="2800" dirty="0">
                <a:solidFill>
                  <a:srgbClr val="0070C0"/>
                </a:solidFill>
              </a:rPr>
              <a:t>The incidence rate of hypothyroidism is </a:t>
            </a:r>
            <a:r>
              <a:rPr lang="en-US" sz="2800" dirty="0" smtClean="0">
                <a:solidFill>
                  <a:srgbClr val="0070C0"/>
                </a:solidFill>
              </a:rPr>
              <a:t>5–50% after </a:t>
            </a:r>
            <a:r>
              <a:rPr lang="en-US" sz="2800" dirty="0">
                <a:solidFill>
                  <a:srgbClr val="0070C0"/>
                </a:solidFill>
              </a:rPr>
              <a:t>the first year, and is positively associated with </a:t>
            </a:r>
            <a:r>
              <a:rPr lang="en-US" sz="2800" dirty="0" smtClean="0">
                <a:solidFill>
                  <a:srgbClr val="0070C0"/>
                </a:solidFill>
              </a:rPr>
              <a:t>the thyroid </a:t>
            </a:r>
            <a:r>
              <a:rPr lang="en-US" sz="2800" dirty="0">
                <a:solidFill>
                  <a:srgbClr val="0070C0"/>
                </a:solidFill>
              </a:rPr>
              <a:t>RAI dose. 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l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This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is followed by a yearly hypothyroidism rate of 3–5%, which is largely independent of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RAI dose. Even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with low-dose RAI, which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increases persistent/recurrent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disease, hypothyroidism is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inevitable. </a:t>
            </a:r>
          </a:p>
          <a:p>
            <a:pPr algn="l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Thyroid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size is normalized within a year of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RAI. </a:t>
            </a:r>
          </a:p>
          <a:p>
            <a:pPr algn="l"/>
            <a:r>
              <a:rPr lang="en-US" sz="2400" dirty="0" smtClean="0"/>
              <a:t>RAI </a:t>
            </a:r>
            <a:r>
              <a:rPr lang="en-US" sz="2400" dirty="0"/>
              <a:t>is not contraindicated in large goiters, even </a:t>
            </a:r>
            <a:r>
              <a:rPr lang="en-US" sz="2400" dirty="0" smtClean="0"/>
              <a:t>if partially </a:t>
            </a:r>
            <a:r>
              <a:rPr lang="en-US" sz="2400" dirty="0"/>
              <a:t>retrosternal or intrathoracic</a:t>
            </a:r>
            <a:r>
              <a:rPr lang="en-US" sz="3600" dirty="0">
                <a:solidFill>
                  <a:srgbClr val="00B050"/>
                </a:solidFill>
              </a:rPr>
              <a:t>. ATD should </a:t>
            </a:r>
            <a:r>
              <a:rPr lang="en-US" sz="3600" dirty="0" smtClean="0">
                <a:solidFill>
                  <a:srgbClr val="00B050"/>
                </a:solidFill>
              </a:rPr>
              <a:t>be temporarily </a:t>
            </a:r>
            <a:r>
              <a:rPr lang="en-US" sz="3600" dirty="0">
                <a:solidFill>
                  <a:srgbClr val="00B050"/>
                </a:solidFill>
              </a:rPr>
              <a:t>paused for a week before and after RAI therapy</a:t>
            </a:r>
            <a:endParaRPr lang="en-US" sz="36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Effects of RAI Therapy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4908" y="1825017"/>
            <a:ext cx="10218177" cy="4896458"/>
          </a:xfrm>
        </p:spPr>
        <p:txBody>
          <a:bodyPr/>
          <a:lstStyle/>
          <a:p>
            <a:pPr algn="l"/>
            <a:r>
              <a:rPr lang="en-US" sz="2400" dirty="0"/>
              <a:t>There may be thyroid pain, swelling, and </a:t>
            </a:r>
            <a:r>
              <a:rPr lang="en-US" sz="2400" dirty="0" err="1"/>
              <a:t>sialoadenitis</a:t>
            </a:r>
            <a:r>
              <a:rPr lang="en-US" sz="2400" dirty="0"/>
              <a:t>.</a:t>
            </a:r>
          </a:p>
          <a:p>
            <a:pPr algn="l"/>
            <a:r>
              <a:rPr lang="en-US" sz="2400" dirty="0"/>
              <a:t>GD is associated with increased morbidity and </a:t>
            </a:r>
            <a:r>
              <a:rPr lang="en-US" sz="2400" dirty="0" smtClean="0"/>
              <a:t>mortality. </a:t>
            </a:r>
          </a:p>
          <a:p>
            <a:pPr algn="l"/>
            <a:r>
              <a:rPr lang="en-US" sz="2400" dirty="0" smtClean="0"/>
              <a:t>Its </a:t>
            </a:r>
            <a:r>
              <a:rPr lang="en-US" sz="2400" dirty="0"/>
              <a:t>treatment decreases </a:t>
            </a:r>
            <a:r>
              <a:rPr lang="en-US" sz="2400" dirty="0" smtClean="0"/>
              <a:t>mortality, while RAI </a:t>
            </a:r>
            <a:r>
              <a:rPr lang="en-US" sz="2400" dirty="0"/>
              <a:t>per se does not increase </a:t>
            </a:r>
            <a:r>
              <a:rPr lang="en-US" sz="2400" dirty="0" smtClean="0"/>
              <a:t>mortality. </a:t>
            </a:r>
          </a:p>
          <a:p>
            <a:pPr algn="l"/>
            <a:r>
              <a:rPr lang="en-US" sz="2400" dirty="0" smtClean="0"/>
              <a:t>There </a:t>
            </a:r>
            <a:r>
              <a:rPr lang="en-US" sz="2400" dirty="0"/>
              <a:t>is neither evidence of increased thyroid cancer nor total </a:t>
            </a:r>
            <a:r>
              <a:rPr lang="en-US" sz="2400" dirty="0" smtClean="0"/>
              <a:t>cancer mortality </a:t>
            </a:r>
            <a:r>
              <a:rPr lang="en-US" sz="2400" dirty="0"/>
              <a:t>following RAI </a:t>
            </a:r>
            <a:r>
              <a:rPr lang="en-US" sz="2400" dirty="0" smtClean="0"/>
              <a:t>therapy. </a:t>
            </a:r>
          </a:p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Transient </a:t>
            </a:r>
            <a:r>
              <a:rPr lang="en-US" sz="3600" dirty="0">
                <a:solidFill>
                  <a:srgbClr val="00B050"/>
                </a:solidFill>
              </a:rPr>
              <a:t>hyperthyroidism can be prevented by pre-RAI ATD treatment, </a:t>
            </a:r>
            <a:r>
              <a:rPr lang="en-US" sz="3600" dirty="0" smtClean="0">
                <a:solidFill>
                  <a:srgbClr val="00B050"/>
                </a:solidFill>
              </a:rPr>
              <a:t>but only </a:t>
            </a:r>
            <a:r>
              <a:rPr lang="en-US" sz="3600" dirty="0">
                <a:solidFill>
                  <a:srgbClr val="00B050"/>
                </a:solidFill>
              </a:rPr>
              <a:t>if ATD are resumed </a:t>
            </a:r>
            <a:r>
              <a:rPr lang="en-US" sz="3600" dirty="0" smtClean="0">
                <a:solidFill>
                  <a:srgbClr val="00B050"/>
                </a:solidFill>
              </a:rPr>
              <a:t>post-RAI.</a:t>
            </a:r>
          </a:p>
        </p:txBody>
      </p:sp>
    </p:spTree>
    <p:extLst>
      <p:ext uri="{BB962C8B-B14F-4D97-AF65-F5344CB8AC3E}">
        <p14:creationId xmlns:p14="http://schemas.microsoft.com/office/powerpoint/2010/main" val="17665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Graves’ disease (GD)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0559" y="2089189"/>
            <a:ext cx="7623101" cy="2906426"/>
          </a:xfrm>
        </p:spPr>
        <p:txBody>
          <a:bodyPr>
            <a:noAutofit/>
          </a:bodyPr>
          <a:lstStyle/>
          <a:p>
            <a:r>
              <a:rPr lang="en-US" sz="2400" b="0" dirty="0"/>
              <a:t>GD is an organ-specific autoimmune disease </a:t>
            </a:r>
            <a:r>
              <a:rPr lang="en-US" sz="2400" b="0" dirty="0" smtClean="0"/>
              <a:t>whose major </a:t>
            </a:r>
            <a:r>
              <a:rPr lang="en-US" sz="2400" b="0" dirty="0"/>
              <a:t>manifestations are owing to circulating autoantibodies (Ab) that stimulate the thyroid-stimulating hormone receptor (TSH-R) leading to hyperthyroidism </a:t>
            </a:r>
            <a:r>
              <a:rPr lang="en-US" sz="2400" b="0" dirty="0" smtClean="0"/>
              <a:t>and goiter</a:t>
            </a:r>
            <a:r>
              <a:rPr lang="en-US" sz="2400" b="0" dirty="0"/>
              <a:t>. </a:t>
            </a:r>
            <a:endParaRPr lang="en-US" sz="2400" b="0" dirty="0" smtClean="0"/>
          </a:p>
          <a:p>
            <a:r>
              <a:rPr lang="en-US" sz="2400" b="0" dirty="0" smtClean="0"/>
              <a:t>TSH-R-stimulating </a:t>
            </a:r>
            <a:r>
              <a:rPr lang="en-US" sz="2400" b="0" dirty="0"/>
              <a:t>Ab are predominantly of </a:t>
            </a:r>
            <a:r>
              <a:rPr lang="en-US" sz="2400" b="0" dirty="0" smtClean="0"/>
              <a:t>the IgG1 </a:t>
            </a:r>
            <a:r>
              <a:rPr lang="en-US" sz="2400" b="0" dirty="0"/>
              <a:t>isotype and bind to a discontinuous epitope in </a:t>
            </a:r>
            <a:r>
              <a:rPr lang="en-US" sz="2400" b="0" dirty="0" smtClean="0"/>
              <a:t>the leucine-rich </a:t>
            </a:r>
            <a:r>
              <a:rPr lang="en-US" sz="2400" b="0" dirty="0"/>
              <a:t>domain of the TSH-R extracellular </a:t>
            </a:r>
            <a:r>
              <a:rPr lang="en-US" sz="2400" b="0" dirty="0" smtClean="0"/>
              <a:t>domain, bounded </a:t>
            </a:r>
            <a:r>
              <a:rPr lang="en-US" sz="2400" b="0" dirty="0"/>
              <a:t>roughly by amino acids </a:t>
            </a:r>
            <a:r>
              <a:rPr lang="en-US" sz="2400" b="0" dirty="0" smtClean="0"/>
              <a:t>20–260.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3" b="7393"/>
          <a:stretch>
            <a:fillRect/>
          </a:stretch>
        </p:blipFill>
        <p:spPr/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7787" y="5362970"/>
            <a:ext cx="9212096" cy="1179824"/>
          </a:xfrm>
        </p:spPr>
        <p:txBody>
          <a:bodyPr>
            <a:noAutofit/>
          </a:bodyPr>
          <a:lstStyle/>
          <a:p>
            <a:r>
              <a:rPr lang="en-US" sz="2400" b="0" dirty="0"/>
              <a:t>TSH-R also interacts with IGF1 receptors (IGF1R) on the surface of </a:t>
            </a:r>
            <a:r>
              <a:rPr lang="en-US" sz="2400" b="0" dirty="0" err="1"/>
              <a:t>thyrocytes</a:t>
            </a:r>
            <a:r>
              <a:rPr lang="en-US" sz="2400" b="0" dirty="0"/>
              <a:t> and on orbital fibroblasts, with </a:t>
            </a:r>
            <a:r>
              <a:rPr lang="en-US" sz="2400" b="0" dirty="0" smtClean="0"/>
              <a:t>the TSH-R-Ab </a:t>
            </a:r>
            <a:r>
              <a:rPr lang="en-US" sz="2400" b="0" dirty="0"/>
              <a:t>interaction with TSH-R activating </a:t>
            </a:r>
            <a:r>
              <a:rPr lang="en-US" sz="2400" b="0" dirty="0" smtClean="0"/>
              <a:t>both IGF1R </a:t>
            </a:r>
            <a:r>
              <a:rPr lang="en-US" sz="2400" b="0" dirty="0"/>
              <a:t>downstream pathways and TSH-R </a:t>
            </a:r>
            <a:r>
              <a:rPr lang="en-US" sz="2400" b="0" dirty="0" smtClean="0"/>
              <a:t>signaling. 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5962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Effects of RAI Therapy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880" y="1825017"/>
            <a:ext cx="10413419" cy="4896458"/>
          </a:xfrm>
        </p:spPr>
        <p:txBody>
          <a:bodyPr/>
          <a:lstStyle/>
          <a:p>
            <a:pPr algn="l"/>
            <a:r>
              <a:rPr lang="en-US" sz="2400" dirty="0" smtClean="0"/>
              <a:t>Post therapy </a:t>
            </a:r>
            <a:r>
              <a:rPr lang="en-US" sz="2400" dirty="0" smtClean="0"/>
              <a:t>flare-up </a:t>
            </a:r>
            <a:r>
              <a:rPr lang="en-US" sz="2400" dirty="0"/>
              <a:t>relates to high TSH-R-Ab levels. </a:t>
            </a:r>
            <a:endParaRPr lang="en-US" sz="2400" dirty="0" smtClean="0"/>
          </a:p>
          <a:p>
            <a:pPr algn="l"/>
            <a:r>
              <a:rPr lang="en-US" sz="2400" dirty="0" smtClean="0"/>
              <a:t>It </a:t>
            </a:r>
            <a:r>
              <a:rPr lang="en-US" sz="2400" dirty="0"/>
              <a:t>is difficult </a:t>
            </a:r>
            <a:r>
              <a:rPr lang="en-US" sz="2400" dirty="0" smtClean="0"/>
              <a:t>to differentiate </a:t>
            </a:r>
            <a:r>
              <a:rPr lang="en-US" sz="2400" dirty="0"/>
              <a:t>between treatment failure and transient hyperthyroidism. </a:t>
            </a:r>
            <a:endParaRPr lang="en-US" sz="2400" dirty="0" smtClean="0"/>
          </a:p>
          <a:p>
            <a:pPr algn="l"/>
            <a:r>
              <a:rPr lang="en-US" sz="2400" dirty="0" smtClean="0"/>
              <a:t>However</a:t>
            </a:r>
            <a:r>
              <a:rPr lang="en-US" sz="2400" dirty="0"/>
              <a:t>, if thyrotoxicosis has not improved after 3 months, treatment failure is likely. </a:t>
            </a:r>
            <a:endParaRPr lang="en-US" sz="2400" dirty="0" smtClean="0"/>
          </a:p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Transient </a:t>
            </a:r>
            <a:r>
              <a:rPr lang="en-US" sz="2800" dirty="0">
                <a:solidFill>
                  <a:srgbClr val="0070C0"/>
                </a:solidFill>
              </a:rPr>
              <a:t>hypothyroidism is seen in 3–20% of cases and </a:t>
            </a:r>
            <a:r>
              <a:rPr lang="en-US" sz="2800" dirty="0" smtClean="0">
                <a:solidFill>
                  <a:srgbClr val="0070C0"/>
                </a:solidFill>
              </a:rPr>
              <a:t>does not </a:t>
            </a:r>
            <a:r>
              <a:rPr lang="en-US" sz="2800" dirty="0">
                <a:solidFill>
                  <a:srgbClr val="0070C0"/>
                </a:solidFill>
              </a:rPr>
              <a:t>invariably lead to permanent hypothyroidism, </a:t>
            </a:r>
            <a:r>
              <a:rPr lang="en-US" sz="2800" dirty="0" smtClean="0">
                <a:solidFill>
                  <a:srgbClr val="0070C0"/>
                </a:solidFill>
              </a:rPr>
              <a:t>but treatment </a:t>
            </a:r>
            <a:r>
              <a:rPr lang="en-US" sz="2800" dirty="0">
                <a:solidFill>
                  <a:srgbClr val="0070C0"/>
                </a:solidFill>
              </a:rPr>
              <a:t>with TH is generally recommended to </a:t>
            </a:r>
            <a:r>
              <a:rPr lang="en-US" sz="2800" dirty="0" smtClean="0">
                <a:solidFill>
                  <a:srgbClr val="0070C0"/>
                </a:solidFill>
              </a:rPr>
              <a:t>avoid the </a:t>
            </a:r>
            <a:r>
              <a:rPr lang="en-US" sz="2800" dirty="0">
                <a:solidFill>
                  <a:srgbClr val="0070C0"/>
                </a:solidFill>
              </a:rPr>
              <a:t>development of or a flare-up of GO. 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l"/>
            <a:r>
              <a:rPr lang="en-US" sz="2400" dirty="0" smtClean="0"/>
              <a:t>De </a:t>
            </a:r>
            <a:r>
              <a:rPr lang="en-US" sz="2400" dirty="0"/>
              <a:t>novo or </a:t>
            </a:r>
            <a:r>
              <a:rPr lang="en-US" sz="2400" dirty="0" smtClean="0"/>
              <a:t>flare-up </a:t>
            </a:r>
            <a:r>
              <a:rPr lang="en-US" sz="2400" dirty="0"/>
              <a:t>of GO is seen in 15–33% of cases after RAI </a:t>
            </a:r>
            <a:r>
              <a:rPr lang="en-US" sz="2400" dirty="0" smtClean="0"/>
              <a:t>therapy. </a:t>
            </a:r>
          </a:p>
          <a:p>
            <a:pPr algn="l"/>
            <a:r>
              <a:rPr lang="en-US" sz="2400" dirty="0" smtClean="0"/>
              <a:t>Prophylactic </a:t>
            </a:r>
            <a:r>
              <a:rPr lang="en-US" sz="2400" dirty="0"/>
              <a:t>glucocorticoids prevent this </a:t>
            </a:r>
            <a:r>
              <a:rPr lang="en-US" sz="2400" dirty="0" smtClean="0"/>
              <a:t>without influencing </a:t>
            </a:r>
            <a:r>
              <a:rPr lang="en-US" sz="2400" dirty="0"/>
              <a:t>the ultimate outcome of thyroid function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700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5720419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RAI Treatment: 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0560" y="2505333"/>
            <a:ext cx="7415618" cy="333625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There are no absolute indications for RAI therapy, </a:t>
            </a:r>
            <a:r>
              <a:rPr lang="en-US" sz="2400" b="0" dirty="0" smtClean="0"/>
              <a:t>but it </a:t>
            </a:r>
            <a:r>
              <a:rPr lang="en-US" sz="2400" b="0" dirty="0"/>
              <a:t>is often recommended for patients with </a:t>
            </a:r>
            <a:r>
              <a:rPr lang="en-US" sz="2400" b="0" dirty="0" smtClean="0"/>
              <a:t>side-effects to </a:t>
            </a:r>
            <a:r>
              <a:rPr lang="en-US" sz="2400" b="0" dirty="0"/>
              <a:t>or recurrence after a course of </a:t>
            </a:r>
            <a:r>
              <a:rPr lang="en-US" sz="2400" b="0" dirty="0" smtClean="0"/>
              <a:t>ATD.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Verbal as well as written information on all aspects </a:t>
            </a:r>
            <a:r>
              <a:rPr lang="en-US" sz="2400" b="0" dirty="0" smtClean="0"/>
              <a:t>of efficacy </a:t>
            </a:r>
            <a:r>
              <a:rPr lang="en-US" sz="2400" b="0" dirty="0"/>
              <a:t>and potential side-effects of RAI </a:t>
            </a:r>
            <a:r>
              <a:rPr lang="en-US" sz="2400" b="0" dirty="0" smtClean="0"/>
              <a:t>therapy should </a:t>
            </a:r>
            <a:r>
              <a:rPr lang="en-US" sz="2400" b="0" dirty="0"/>
              <a:t>be provided</a:t>
            </a:r>
            <a:r>
              <a:rPr lang="en-US" sz="2400" b="0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If ATD are used before RAI therapy they should </a:t>
            </a:r>
            <a:r>
              <a:rPr lang="en-US" sz="2400" b="0" dirty="0" smtClean="0"/>
              <a:t>be paused </a:t>
            </a:r>
            <a:r>
              <a:rPr lang="en-US" sz="2400" b="0" dirty="0"/>
              <a:t>around 1 week before and after therapy in order not to decrease the efficacy of RAI therapy. 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3" b="73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5720419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RAI Treatment: 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0560" y="2505333"/>
            <a:ext cx="7415618" cy="333625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No dose calculation can secure long-term </a:t>
            </a:r>
            <a:r>
              <a:rPr lang="en-US" sz="2400" b="0" dirty="0" err="1"/>
              <a:t>euthyroidism</a:t>
            </a:r>
            <a:r>
              <a:rPr lang="en-US" sz="2400" b="0" dirty="0"/>
              <a:t> and it is fully acceptable to offer a fixed dose </a:t>
            </a:r>
            <a:r>
              <a:rPr lang="en-US" sz="2400" b="0" dirty="0" smtClean="0"/>
              <a:t>of RAI</a:t>
            </a:r>
            <a:r>
              <a:rPr lang="en-US" sz="2400" b="0" dirty="0"/>
              <a:t>. 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smtClean="0"/>
              <a:t> </a:t>
            </a:r>
            <a:r>
              <a:rPr lang="en-US" sz="2400" b="0" dirty="0"/>
              <a:t>Pregnancy and breast feeding constitute absolute contraindications to RAI therapy. 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smtClean="0"/>
              <a:t>Conception </a:t>
            </a:r>
            <a:r>
              <a:rPr lang="en-US" sz="2400" b="0" dirty="0"/>
              <a:t>should be postponed until at least </a:t>
            </a:r>
            <a:r>
              <a:rPr lang="en-US" sz="2400" b="0" dirty="0" smtClean="0"/>
              <a:t>6 months </a:t>
            </a:r>
            <a:r>
              <a:rPr lang="en-US" sz="2400" b="0" dirty="0"/>
              <a:t>after RAI in both males and females. 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smtClean="0"/>
              <a:t>If </a:t>
            </a:r>
            <a:r>
              <a:rPr lang="en-US" sz="2400" b="0" dirty="0"/>
              <a:t>used in children, ablative doses aiming at rapid hypothyroidism should be administered. 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3" b="73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15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43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1825017"/>
            <a:ext cx="10218177" cy="4896458"/>
          </a:xfrm>
        </p:spPr>
        <p:txBody>
          <a:bodyPr/>
          <a:lstStyle/>
          <a:p>
            <a:pPr algn="l"/>
            <a:r>
              <a:rPr lang="en-US" sz="2400" dirty="0"/>
              <a:t>Thyroidectomy is the least commonly selected treatment for newly diagnosed Graves’ hyperthyroidism. </a:t>
            </a:r>
            <a:endParaRPr lang="en-US" sz="2400" dirty="0" smtClean="0"/>
          </a:p>
          <a:p>
            <a:pPr algn="l"/>
            <a:r>
              <a:rPr lang="en-US" sz="2400" dirty="0" smtClean="0"/>
              <a:t>However</a:t>
            </a:r>
            <a:r>
              <a:rPr lang="en-US" sz="2400" dirty="0"/>
              <a:t>, thyroidectomy is an effective treatment when goiter is </a:t>
            </a:r>
            <a:r>
              <a:rPr lang="en-US" sz="2400" dirty="0" smtClean="0"/>
              <a:t>large, there </a:t>
            </a:r>
            <a:r>
              <a:rPr lang="en-US" sz="2400" dirty="0"/>
              <a:t>is coincident primary hyperparathyroidism or suspicion of malignant nodules, the patient wishes to </a:t>
            </a:r>
            <a:r>
              <a:rPr lang="en-US" sz="2400" dirty="0" smtClean="0"/>
              <a:t>avoid exposure </a:t>
            </a:r>
            <a:r>
              <a:rPr lang="en-US" sz="2400" dirty="0"/>
              <a:t>to ATD or </a:t>
            </a:r>
            <a:r>
              <a:rPr lang="en-US" sz="2400" dirty="0" smtClean="0"/>
              <a:t>RAI, </a:t>
            </a:r>
            <a:r>
              <a:rPr lang="en-US" sz="2400" dirty="0"/>
              <a:t>or facilities for RAI treatment are not </a:t>
            </a:r>
            <a:r>
              <a:rPr lang="en-US" sz="2400" dirty="0" smtClean="0"/>
              <a:t>available. </a:t>
            </a:r>
          </a:p>
          <a:p>
            <a:pPr algn="l"/>
            <a:r>
              <a:rPr lang="en-US" sz="2400" dirty="0" smtClean="0"/>
              <a:t>Advantages </a:t>
            </a:r>
            <a:r>
              <a:rPr lang="en-US" sz="2400" dirty="0"/>
              <a:t>of </a:t>
            </a:r>
            <a:r>
              <a:rPr lang="en-US" sz="2400" dirty="0" smtClean="0"/>
              <a:t>thyroidectomy include </a:t>
            </a:r>
            <a:r>
              <a:rPr lang="en-US" sz="2400" dirty="0"/>
              <a:t>the absence of radiation risk, the rapid control </a:t>
            </a:r>
            <a:r>
              <a:rPr lang="en-US" sz="2400" dirty="0" smtClean="0"/>
              <a:t>of hyperthyroidism</a:t>
            </a:r>
            <a:r>
              <a:rPr lang="en-US" sz="2400" dirty="0"/>
              <a:t>, and the usual absence of </a:t>
            </a:r>
            <a:r>
              <a:rPr lang="en-US" sz="2400" dirty="0" smtClean="0"/>
              <a:t>detrimental effects </a:t>
            </a:r>
            <a:r>
              <a:rPr lang="en-US" sz="2400" dirty="0"/>
              <a:t>on GO (Table 4).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952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356350"/>
            <a:ext cx="2743200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3252" y="1825017"/>
            <a:ext cx="10744198" cy="1330277"/>
          </a:xfrm>
        </p:spPr>
        <p:txBody>
          <a:bodyPr/>
          <a:lstStyle/>
          <a:p>
            <a:pPr algn="l"/>
            <a:r>
              <a:rPr lang="en-US" sz="2400" dirty="0"/>
              <a:t>However, thyroidectomy is a high-cost procedure requiring hospitalization, it bears an anesthetic and surgical risk, a permanent scar is left, and there may be complications. Similar to RAI, long-term L-T4 replacement therapy is required to maintain </a:t>
            </a:r>
            <a:r>
              <a:rPr lang="en-US" sz="2400" dirty="0" err="1"/>
              <a:t>euthyroidism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989" y="3337857"/>
            <a:ext cx="10621461" cy="32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45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1825017"/>
            <a:ext cx="10218177" cy="4896458"/>
          </a:xfrm>
        </p:spPr>
        <p:txBody>
          <a:bodyPr/>
          <a:lstStyle/>
          <a:p>
            <a:pPr algn="l"/>
            <a:r>
              <a:rPr lang="en-US" sz="2400" dirty="0"/>
              <a:t>If surgery is selected, total thyroidectomy is the procedure of choice, because it bears the same risk of complications as bilateral subtotal thyroidectomy, while </a:t>
            </a:r>
            <a:r>
              <a:rPr lang="en-US" sz="2400" dirty="0" smtClean="0"/>
              <a:t>the rate </a:t>
            </a:r>
            <a:r>
              <a:rPr lang="en-US" sz="2400" dirty="0"/>
              <a:t>of recurrent hyperthyroidism is </a:t>
            </a:r>
            <a:r>
              <a:rPr lang="en-US" sz="2400" dirty="0" smtClean="0"/>
              <a:t>lower.</a:t>
            </a:r>
            <a:endParaRPr lang="en-US" sz="2400" dirty="0"/>
          </a:p>
          <a:p>
            <a:pPr algn="l"/>
            <a:r>
              <a:rPr lang="en-US" sz="2400" dirty="0"/>
              <a:t>Whether thyroidectomy is more effective than RAI as </a:t>
            </a:r>
            <a:r>
              <a:rPr lang="en-US" sz="2400" dirty="0" smtClean="0"/>
              <a:t>a definitive </a:t>
            </a:r>
            <a:r>
              <a:rPr lang="en-US" sz="2400" dirty="0"/>
              <a:t>treatment preventing relapses of hyperthyroidism is a matter of debate due to conflicting results </a:t>
            </a:r>
            <a:r>
              <a:rPr lang="en-US" sz="2400" dirty="0" smtClean="0"/>
              <a:t>of two </a:t>
            </a:r>
            <a:r>
              <a:rPr lang="en-US" sz="2400" dirty="0"/>
              <a:t>systematic reviews – favoring </a:t>
            </a:r>
            <a:r>
              <a:rPr lang="en-US" sz="2400" dirty="0" smtClean="0"/>
              <a:t>thyroidectomy, or </a:t>
            </a:r>
            <a:r>
              <a:rPr lang="en-US" sz="2400" dirty="0"/>
              <a:t>showing no significant differences between the </a:t>
            </a:r>
            <a:r>
              <a:rPr lang="en-US" sz="2400" dirty="0" smtClean="0"/>
              <a:t>two treatments.</a:t>
            </a:r>
          </a:p>
          <a:p>
            <a:pPr algn="l"/>
            <a:r>
              <a:rPr lang="en-US" sz="2400" dirty="0"/>
              <a:t>To minimize the risk of complications (hypoparathyroidism, laryngeal nerve palsy, wound infection, hemorrhage), surgery should be performed by a skilled </a:t>
            </a:r>
            <a:r>
              <a:rPr lang="en-US" sz="2400" dirty="0" err="1"/>
              <a:t>highvolume</a:t>
            </a:r>
            <a:r>
              <a:rPr lang="en-US" sz="2400" dirty="0"/>
              <a:t> </a:t>
            </a:r>
            <a:r>
              <a:rPr lang="en-US" sz="2400" dirty="0" smtClean="0"/>
              <a:t>surgeon. </a:t>
            </a:r>
          </a:p>
          <a:p>
            <a:pPr algn="l"/>
            <a:r>
              <a:rPr lang="en-US" sz="2400" dirty="0" smtClean="0"/>
              <a:t>To </a:t>
            </a:r>
            <a:r>
              <a:rPr lang="en-US" sz="2400" dirty="0"/>
              <a:t>minimize the risk of intra- </a:t>
            </a:r>
            <a:r>
              <a:rPr lang="en-US" sz="2400" dirty="0" smtClean="0"/>
              <a:t>or postoperative </a:t>
            </a:r>
            <a:r>
              <a:rPr lang="en-US" sz="2400" dirty="0"/>
              <a:t>exacerbation of thyrotoxicosis, hyperthyroidism should be adequately controlled by ATD treatment prior to </a:t>
            </a:r>
            <a:r>
              <a:rPr lang="en-US" sz="2400" dirty="0" smtClean="0"/>
              <a:t>surgery. </a:t>
            </a:r>
          </a:p>
        </p:txBody>
      </p:sp>
    </p:spTree>
    <p:extLst>
      <p:ext uri="{BB962C8B-B14F-4D97-AF65-F5344CB8AC3E}">
        <p14:creationId xmlns:p14="http://schemas.microsoft.com/office/powerpoint/2010/main" val="6709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2095017"/>
            <a:ext cx="10218177" cy="4626457"/>
          </a:xfrm>
        </p:spPr>
        <p:txBody>
          <a:bodyPr/>
          <a:lstStyle/>
          <a:p>
            <a:pPr algn="l"/>
            <a:r>
              <a:rPr lang="en-US" sz="2400" dirty="0"/>
              <a:t>The use of a saturated solution of potassium iodide (SSKI) is helpful in the immediate preoperative period (10 days) to decrease </a:t>
            </a:r>
            <a:r>
              <a:rPr lang="en-US" sz="2400" dirty="0" smtClean="0"/>
              <a:t>thyroid vascularity </a:t>
            </a:r>
            <a:r>
              <a:rPr lang="en-US" sz="2400" dirty="0"/>
              <a:t>and intraoperative blood </a:t>
            </a:r>
            <a:r>
              <a:rPr lang="en-US" sz="2400" dirty="0" smtClean="0"/>
              <a:t>loss. </a:t>
            </a:r>
          </a:p>
          <a:p>
            <a:pPr algn="l"/>
            <a:r>
              <a:rPr lang="en-US" sz="2400" dirty="0" smtClean="0"/>
              <a:t>However, this </a:t>
            </a:r>
            <a:r>
              <a:rPr lang="en-US" sz="2400" dirty="0"/>
              <a:t>preparation is used by less than 40% of </a:t>
            </a:r>
            <a:r>
              <a:rPr lang="en-US" sz="2400" dirty="0" err="1" smtClean="0"/>
              <a:t>thyroidologists</a:t>
            </a:r>
            <a:r>
              <a:rPr lang="en-US" sz="2400" dirty="0" smtClean="0"/>
              <a:t>. </a:t>
            </a:r>
            <a:r>
              <a:rPr lang="en-US" sz="2400" dirty="0"/>
              <a:t>When thyroidectomy must be performed before an adequate control of </a:t>
            </a:r>
            <a:r>
              <a:rPr lang="en-US" sz="2400" dirty="0" smtClean="0"/>
              <a:t>hyperthyroidism </a:t>
            </a:r>
            <a:r>
              <a:rPr lang="en-US" sz="2400" dirty="0"/>
              <a:t>is </a:t>
            </a:r>
            <a:r>
              <a:rPr lang="en-US" sz="2400" dirty="0" smtClean="0"/>
              <a:t>achieved, in </a:t>
            </a:r>
            <a:r>
              <a:rPr lang="en-US" sz="2400" dirty="0"/>
              <a:t>addition to ATD, beta-blockers, glucocorticoids, </a:t>
            </a:r>
            <a:r>
              <a:rPr lang="en-US" sz="2400" dirty="0" smtClean="0"/>
              <a:t>and eventually </a:t>
            </a:r>
            <a:r>
              <a:rPr lang="en-US" sz="2400" dirty="0"/>
              <a:t>SSKI may be helpful. </a:t>
            </a:r>
            <a:endParaRPr lang="en-US" sz="2400" dirty="0" smtClean="0"/>
          </a:p>
          <a:p>
            <a:pPr algn="l"/>
            <a:r>
              <a:rPr lang="en-US" sz="2400" dirty="0" smtClean="0"/>
              <a:t>Vitamin </a:t>
            </a:r>
            <a:r>
              <a:rPr lang="en-US" sz="2400" dirty="0"/>
              <a:t>D </a:t>
            </a:r>
            <a:r>
              <a:rPr lang="en-US" sz="2400" dirty="0" smtClean="0"/>
              <a:t>deficiency should </a:t>
            </a:r>
            <a:r>
              <a:rPr lang="en-US" sz="2400" dirty="0"/>
              <a:t>be corrected prior to surgery to reduce the risk </a:t>
            </a:r>
            <a:r>
              <a:rPr lang="en-US" sz="2400" dirty="0" smtClean="0"/>
              <a:t>of postoperative hypocalcemia.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04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5720419" cy="782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Surgery: </a:t>
            </a:r>
            <a:r>
              <a:rPr lang="en-US" dirty="0"/>
              <a:t>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47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0641" y="1961323"/>
            <a:ext cx="7415618" cy="333625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If surgery is selected, total thyroidectomy is the procedure of choice, and should be performed by a </a:t>
            </a:r>
            <a:r>
              <a:rPr lang="en-US" sz="2400" b="0" dirty="0" smtClean="0"/>
              <a:t>skilled surgeon </a:t>
            </a:r>
            <a:r>
              <a:rPr lang="en-US" sz="2400" b="0" dirty="0"/>
              <a:t>with high annual volumes of thyroidectomies.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err="1" smtClean="0"/>
              <a:t>Euthyroidism</a:t>
            </a:r>
            <a:r>
              <a:rPr lang="en-US" sz="2400" b="0" dirty="0" smtClean="0"/>
              <a:t> </a:t>
            </a:r>
            <a:r>
              <a:rPr lang="en-US" sz="2400" b="0" dirty="0"/>
              <a:t>should be restored by ATD prior to surgery to avoid </a:t>
            </a:r>
            <a:r>
              <a:rPr lang="en-US" sz="2400" b="0" dirty="0" err="1"/>
              <a:t>peri</a:t>
            </a:r>
            <a:r>
              <a:rPr lang="en-US" sz="2400" b="0" dirty="0"/>
              <a:t>- or postoperative exacerbation of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thyrotoxicosis. 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smtClean="0"/>
              <a:t>Vitamin </a:t>
            </a:r>
            <a:r>
              <a:rPr lang="en-US" sz="2400" b="0" dirty="0"/>
              <a:t>D deficiency should be corrected to </a:t>
            </a:r>
            <a:r>
              <a:rPr lang="en-US" sz="2400" b="0" dirty="0" smtClean="0"/>
              <a:t>reduce the </a:t>
            </a:r>
            <a:r>
              <a:rPr lang="en-US" sz="2400" b="0" dirty="0"/>
              <a:t>postoperative risk of hypocalcemia. 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smtClean="0"/>
              <a:t>A </a:t>
            </a:r>
            <a:r>
              <a:rPr lang="en-US" sz="2400" b="0" dirty="0"/>
              <a:t>solution containing potassium iodide can be </a:t>
            </a:r>
            <a:r>
              <a:rPr lang="en-US" sz="2400" b="0" dirty="0" smtClean="0"/>
              <a:t>given for </a:t>
            </a:r>
            <a:r>
              <a:rPr lang="en-US" sz="2400" b="0" dirty="0"/>
              <a:t>10 days prior to surgery. .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25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of Graves’ Hyperthyroidism in </a:t>
            </a:r>
            <a:r>
              <a:rPr lang="en-US" dirty="0" smtClean="0"/>
              <a:t>Patients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err="1"/>
              <a:t>Orbitopathy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987" y="1739016"/>
            <a:ext cx="11256799" cy="200428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Thyroid dysfunction, both hyper- and hypothyroidism, can influence the course of GO. </a:t>
            </a:r>
            <a:r>
              <a:rPr lang="en-US" sz="2400" dirty="0" smtClean="0">
                <a:solidFill>
                  <a:schemeClr val="tx1"/>
                </a:solidFill>
              </a:rPr>
              <a:t>Prompt restoration and </a:t>
            </a:r>
            <a:r>
              <a:rPr lang="en-US" sz="2400" dirty="0">
                <a:solidFill>
                  <a:schemeClr val="tx1"/>
                </a:solidFill>
              </a:rPr>
              <a:t>stable maintenance of </a:t>
            </a:r>
            <a:r>
              <a:rPr lang="en-US" sz="2400" dirty="0" err="1">
                <a:solidFill>
                  <a:schemeClr val="tx1"/>
                </a:solidFill>
              </a:rPr>
              <a:t>euthyroidism</a:t>
            </a:r>
            <a:r>
              <a:rPr lang="en-US" sz="2400" dirty="0">
                <a:solidFill>
                  <a:schemeClr val="tx1"/>
                </a:solidFill>
              </a:rPr>
              <a:t> are priorities </a:t>
            </a:r>
            <a:r>
              <a:rPr lang="en-US" sz="2400" dirty="0" smtClean="0">
                <a:solidFill>
                  <a:schemeClr val="tx1"/>
                </a:solidFill>
              </a:rPr>
              <a:t>in patients </a:t>
            </a:r>
            <a:r>
              <a:rPr lang="en-US" sz="2400" dirty="0">
                <a:solidFill>
                  <a:schemeClr val="tx1"/>
                </a:solidFill>
              </a:rPr>
              <a:t>with GO. 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How </a:t>
            </a:r>
            <a:r>
              <a:rPr lang="en-US" sz="2400" dirty="0">
                <a:solidFill>
                  <a:schemeClr val="tx1"/>
                </a:solidFill>
              </a:rPr>
              <a:t>to manage hyperthyroidism </a:t>
            </a:r>
            <a:r>
              <a:rPr lang="en-US" sz="2400" dirty="0" smtClean="0">
                <a:solidFill>
                  <a:schemeClr val="tx1"/>
                </a:solidFill>
              </a:rPr>
              <a:t>when GO </a:t>
            </a:r>
            <a:r>
              <a:rPr lang="en-US" sz="2400" dirty="0">
                <a:solidFill>
                  <a:schemeClr val="tx1"/>
                </a:solidFill>
              </a:rPr>
              <a:t>is present is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however</a:t>
            </a:r>
            <a:r>
              <a:rPr lang="en-US" sz="2400" dirty="0">
                <a:solidFill>
                  <a:schemeClr val="tx1"/>
                </a:solidFill>
              </a:rPr>
              <a:t>, a challenging </a:t>
            </a:r>
            <a:r>
              <a:rPr lang="en-US" sz="2400" dirty="0" smtClean="0">
                <a:solidFill>
                  <a:schemeClr val="tx1"/>
                </a:solidFill>
              </a:rPr>
              <a:t>dilemma.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48</a:t>
            </a:fld>
            <a:endParaRPr lang="ru-RU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4" b="24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45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of Graves’ Hyperthyroidism in Patients</a:t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err="1"/>
              <a:t>Orbitopathy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2095017"/>
            <a:ext cx="10218177" cy="4626457"/>
          </a:xfrm>
        </p:spPr>
        <p:txBody>
          <a:bodyPr/>
          <a:lstStyle/>
          <a:p>
            <a:pPr algn="l"/>
            <a:r>
              <a:rPr lang="en-US" sz="2400" dirty="0"/>
              <a:t>ATD per se do not influence the natural course of GO, </a:t>
            </a:r>
            <a:r>
              <a:rPr lang="en-US" sz="2400" dirty="0" smtClean="0"/>
              <a:t>but might </a:t>
            </a:r>
            <a:r>
              <a:rPr lang="en-US" sz="2400" dirty="0"/>
              <a:t>be beneficial for GO indirectly, as a consequence </a:t>
            </a:r>
            <a:r>
              <a:rPr lang="en-US" sz="2400" dirty="0" smtClean="0"/>
              <a:t>of the </a:t>
            </a:r>
            <a:r>
              <a:rPr lang="en-US" sz="2400" dirty="0"/>
              <a:t>restoration of </a:t>
            </a:r>
            <a:r>
              <a:rPr lang="en-US" sz="2400" dirty="0" err="1" smtClean="0"/>
              <a:t>euthyroidism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Hypothyroidism </a:t>
            </a:r>
            <a:r>
              <a:rPr lang="en-US" sz="2400" dirty="0"/>
              <a:t>can also cause the progression of </a:t>
            </a:r>
            <a:r>
              <a:rPr lang="en-US" sz="2400" dirty="0" smtClean="0"/>
              <a:t>GO. RAI causes </a:t>
            </a:r>
            <a:r>
              <a:rPr lang="en-US" sz="2400" dirty="0"/>
              <a:t>the progression or de novo occurrence of </a:t>
            </a:r>
            <a:r>
              <a:rPr lang="en-US" sz="2400" dirty="0" smtClean="0"/>
              <a:t>GO, </a:t>
            </a:r>
            <a:r>
              <a:rPr lang="en-US" sz="2400" dirty="0"/>
              <a:t>particularly in </a:t>
            </a:r>
            <a:r>
              <a:rPr lang="en-US" sz="2400" dirty="0" smtClean="0"/>
              <a:t>smokers, </a:t>
            </a:r>
            <a:r>
              <a:rPr lang="en-US" sz="2400" dirty="0"/>
              <a:t>those with </a:t>
            </a:r>
            <a:r>
              <a:rPr lang="en-US" sz="2400" dirty="0" smtClean="0"/>
              <a:t>preexisting </a:t>
            </a:r>
            <a:r>
              <a:rPr lang="en-US" sz="2400" dirty="0"/>
              <a:t>and recent-onset </a:t>
            </a:r>
            <a:r>
              <a:rPr lang="en-US" sz="2400" dirty="0" smtClean="0"/>
              <a:t>GO, </a:t>
            </a:r>
            <a:r>
              <a:rPr lang="en-US" sz="2400" dirty="0"/>
              <a:t>late </a:t>
            </a:r>
            <a:r>
              <a:rPr lang="en-US" sz="2400" dirty="0" smtClean="0"/>
              <a:t>correction of </a:t>
            </a:r>
            <a:r>
              <a:rPr lang="en-US" sz="2400" dirty="0"/>
              <a:t>post-RAI </a:t>
            </a:r>
            <a:r>
              <a:rPr lang="en-US" sz="2400" dirty="0" smtClean="0"/>
              <a:t>hypothyroidism, and </a:t>
            </a:r>
            <a:r>
              <a:rPr lang="en-US" sz="2400" dirty="0"/>
              <a:t>high TSH-</a:t>
            </a:r>
            <a:r>
              <a:rPr lang="en-US" sz="2400" dirty="0" err="1"/>
              <a:t>RAb</a:t>
            </a:r>
            <a:r>
              <a:rPr lang="en-US" sz="2400" dirty="0"/>
              <a:t> </a:t>
            </a:r>
            <a:r>
              <a:rPr lang="en-US" sz="2400" dirty="0" smtClean="0"/>
              <a:t>levels. </a:t>
            </a:r>
          </a:p>
          <a:p>
            <a:pPr algn="l"/>
            <a:r>
              <a:rPr lang="en-US" sz="2400" dirty="0" smtClean="0"/>
              <a:t>In </a:t>
            </a:r>
            <a:r>
              <a:rPr lang="en-US" sz="2400" dirty="0"/>
              <a:t>patients at risk of RAI-associated </a:t>
            </a:r>
            <a:r>
              <a:rPr lang="en-US" sz="2400" dirty="0" smtClean="0"/>
              <a:t>GO occurrence </a:t>
            </a:r>
            <a:r>
              <a:rPr lang="en-US" sz="2400" dirty="0"/>
              <a:t>or progression, oral low-dose steroid </a:t>
            </a:r>
            <a:r>
              <a:rPr lang="en-US" sz="2400" dirty="0" smtClean="0"/>
              <a:t>prophylaxis </a:t>
            </a:r>
            <a:r>
              <a:rPr lang="en-US" sz="2400" dirty="0"/>
              <a:t>is effective, as shown by two </a:t>
            </a:r>
            <a:r>
              <a:rPr lang="en-US" sz="2400" dirty="0" smtClean="0"/>
              <a:t>RCTs </a:t>
            </a:r>
            <a:r>
              <a:rPr lang="en-US" sz="2400" dirty="0"/>
              <a:t>and two </a:t>
            </a:r>
            <a:r>
              <a:rPr lang="en-US" sz="2400" dirty="0" smtClean="0"/>
              <a:t>meta-analyses. </a:t>
            </a:r>
          </a:p>
          <a:p>
            <a:pPr algn="l"/>
            <a:r>
              <a:rPr lang="en-US" sz="2400" dirty="0" smtClean="0"/>
              <a:t>Steroid </a:t>
            </a:r>
            <a:r>
              <a:rPr lang="en-US" sz="2400" dirty="0"/>
              <a:t>prophylaxis can be avoided in patients with absent or </a:t>
            </a:r>
            <a:r>
              <a:rPr lang="en-US" sz="2400" dirty="0" smtClean="0"/>
              <a:t>inactive GO </a:t>
            </a:r>
            <a:r>
              <a:rPr lang="en-US" sz="2400" dirty="0"/>
              <a:t>if other risk factors for RAI-associated progression </a:t>
            </a:r>
            <a:r>
              <a:rPr lang="en-US" sz="2400" dirty="0" smtClean="0"/>
              <a:t>of GO </a:t>
            </a:r>
            <a:r>
              <a:rPr lang="en-US" sz="2400" dirty="0"/>
              <a:t>are </a:t>
            </a:r>
            <a:r>
              <a:rPr lang="en-US" sz="2400" dirty="0" smtClean="0"/>
              <a:t>absent. </a:t>
            </a:r>
            <a:r>
              <a:rPr lang="en-US" sz="2400" dirty="0"/>
              <a:t>Thyroidectomy does not </a:t>
            </a:r>
            <a:r>
              <a:rPr lang="en-US" sz="2400" dirty="0" smtClean="0"/>
              <a:t>seem to </a:t>
            </a:r>
            <a:r>
              <a:rPr lang="en-US" sz="2400" dirty="0"/>
              <a:t>impact the natural history of GO</a:t>
            </a:r>
          </a:p>
        </p:txBody>
      </p:sp>
    </p:spTree>
    <p:extLst>
      <p:ext uri="{BB962C8B-B14F-4D97-AF65-F5344CB8AC3E}">
        <p14:creationId xmlns:p14="http://schemas.microsoft.com/office/powerpoint/2010/main" val="18014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Epidemiology and Pathogenesis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1" y="1877051"/>
            <a:ext cx="11003879" cy="456266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Circulating stimulatory TSH-R-Ab binding to </a:t>
            </a:r>
            <a:r>
              <a:rPr lang="en-US" sz="2400" dirty="0" smtClean="0">
                <a:solidFill>
                  <a:schemeClr val="tx1"/>
                </a:solidFill>
              </a:rPr>
              <a:t>the TSH-R </a:t>
            </a:r>
            <a:r>
              <a:rPr lang="en-US" sz="2400" dirty="0">
                <a:solidFill>
                  <a:schemeClr val="tx1"/>
                </a:solidFill>
              </a:rPr>
              <a:t>enhance the production of intracellular </a:t>
            </a:r>
            <a:r>
              <a:rPr lang="en-US" sz="2400" dirty="0" smtClean="0">
                <a:solidFill>
                  <a:schemeClr val="tx1"/>
                </a:solidFill>
              </a:rPr>
              <a:t>cyclic AMP</a:t>
            </a:r>
            <a:r>
              <a:rPr lang="en-US" sz="2400" dirty="0">
                <a:solidFill>
                  <a:schemeClr val="tx1"/>
                </a:solidFill>
              </a:rPr>
              <a:t>, leading to the release of TH and </a:t>
            </a:r>
            <a:r>
              <a:rPr lang="en-US" sz="2400" dirty="0" err="1">
                <a:solidFill>
                  <a:schemeClr val="tx1"/>
                </a:solidFill>
              </a:rPr>
              <a:t>thyrocyte</a:t>
            </a:r>
            <a:r>
              <a:rPr lang="en-US" sz="2400" dirty="0">
                <a:solidFill>
                  <a:schemeClr val="tx1"/>
                </a:solidFill>
              </a:rPr>
              <a:t> growth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About 30% of GD patients have family members </a:t>
            </a:r>
            <a:r>
              <a:rPr lang="en-US" sz="2400" dirty="0" smtClean="0">
                <a:solidFill>
                  <a:schemeClr val="tx1"/>
                </a:solidFill>
              </a:rPr>
              <a:t>who also </a:t>
            </a:r>
            <a:r>
              <a:rPr lang="en-US" sz="2400" dirty="0">
                <a:solidFill>
                  <a:schemeClr val="tx1"/>
                </a:solidFill>
              </a:rPr>
              <a:t>have GD or Hashimoto’s thyroiditis. </a:t>
            </a:r>
            <a:r>
              <a:rPr lang="en-US" sz="2400" dirty="0" smtClean="0">
                <a:solidFill>
                  <a:schemeClr val="tx1"/>
                </a:solidFill>
              </a:rPr>
              <a:t>Twin studies have </a:t>
            </a:r>
            <a:r>
              <a:rPr lang="en-US" sz="2400" dirty="0">
                <a:solidFill>
                  <a:schemeClr val="tx1"/>
                </a:solidFill>
              </a:rPr>
              <a:t>shown that 80% of the susceptibility to GD is </a:t>
            </a:r>
            <a:r>
              <a:rPr lang="en-US" sz="2400" dirty="0" smtClean="0">
                <a:solidFill>
                  <a:schemeClr val="tx1"/>
                </a:solidFill>
              </a:rPr>
              <a:t>genetic.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 smtClean="0">
                <a:solidFill>
                  <a:schemeClr val="tx1"/>
                </a:solidFill>
              </a:rPr>
              <a:t>noncoding variant </a:t>
            </a:r>
            <a:r>
              <a:rPr lang="en-US" sz="2400" dirty="0">
                <a:solidFill>
                  <a:schemeClr val="tx1"/>
                </a:solidFill>
              </a:rPr>
              <a:t>within the TSH-R gene itself also confers susceptibility. 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Environmental </a:t>
            </a:r>
            <a:r>
              <a:rPr lang="en-US" sz="2400" dirty="0">
                <a:solidFill>
                  <a:schemeClr val="tx1"/>
                </a:solidFill>
              </a:rPr>
              <a:t>factors, such as </a:t>
            </a:r>
            <a:r>
              <a:rPr lang="en-US" sz="2400" dirty="0" smtClean="0">
                <a:solidFill>
                  <a:schemeClr val="tx1"/>
                </a:solidFill>
              </a:rPr>
              <a:t>Cigarette </a:t>
            </a:r>
            <a:r>
              <a:rPr lang="en-US" sz="2400" dirty="0">
                <a:solidFill>
                  <a:schemeClr val="tx1"/>
                </a:solidFill>
              </a:rPr>
              <a:t>smoking, </a:t>
            </a:r>
            <a:r>
              <a:rPr lang="en-US" sz="2400" dirty="0" smtClean="0">
                <a:solidFill>
                  <a:schemeClr val="tx1"/>
                </a:solidFill>
              </a:rPr>
              <a:t>High </a:t>
            </a:r>
            <a:r>
              <a:rPr lang="en-US" sz="2400" dirty="0">
                <a:solidFill>
                  <a:schemeClr val="tx1"/>
                </a:solidFill>
              </a:rPr>
              <a:t>dietary iodine intake, </a:t>
            </a:r>
            <a:r>
              <a:rPr lang="en-US" sz="2400" dirty="0" smtClean="0">
                <a:solidFill>
                  <a:schemeClr val="tx1"/>
                </a:solidFill>
              </a:rPr>
              <a:t>Stress</a:t>
            </a:r>
            <a:r>
              <a:rPr lang="en-US" sz="2400" dirty="0">
                <a:solidFill>
                  <a:schemeClr val="tx1"/>
                </a:solidFill>
              </a:rPr>
              <a:t>, and </a:t>
            </a:r>
            <a:r>
              <a:rPr lang="en-US" sz="2400" dirty="0" smtClean="0">
                <a:solidFill>
                  <a:schemeClr val="tx1"/>
                </a:solidFill>
              </a:rPr>
              <a:t>Pregnancy</a:t>
            </a:r>
            <a:r>
              <a:rPr lang="en-US" sz="2400" dirty="0">
                <a:solidFill>
                  <a:schemeClr val="tx1"/>
                </a:solidFill>
              </a:rPr>
              <a:t>, also </a:t>
            </a:r>
            <a:r>
              <a:rPr lang="en-US" sz="2400" dirty="0" smtClean="0">
                <a:solidFill>
                  <a:schemeClr val="tx1"/>
                </a:solidFill>
              </a:rPr>
              <a:t>Predispose </a:t>
            </a: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sz="2400" dirty="0" smtClean="0">
                <a:solidFill>
                  <a:schemeClr val="tx1"/>
                </a:solidFill>
              </a:rPr>
              <a:t>GD.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8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of Graves’ Hyperthyroidism in Patients</a:t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err="1"/>
              <a:t>Orbitopathy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356350"/>
            <a:ext cx="2743200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50</a:t>
            </a:fld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902" y="1955429"/>
            <a:ext cx="6451741" cy="44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Mild and Inactive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51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2095017"/>
            <a:ext cx="10218177" cy="4626457"/>
          </a:xfrm>
        </p:spPr>
        <p:txBody>
          <a:bodyPr/>
          <a:lstStyle/>
          <a:p>
            <a:pPr algn="l"/>
            <a:r>
              <a:rPr lang="en-US" sz="2400" dirty="0"/>
              <a:t>Treatment for hyperthyroidism is unlikely to cause ocular changes and, therefore, is chosen irrespective of </a:t>
            </a:r>
            <a:r>
              <a:rPr lang="en-US" sz="2400" dirty="0" smtClean="0"/>
              <a:t>GO. 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If </a:t>
            </a:r>
            <a:r>
              <a:rPr lang="en-US" sz="2400" dirty="0"/>
              <a:t>RAI treatment is selected, steroid prophylaxis is not indicated unless other risk factors for GO progression </a:t>
            </a:r>
            <a:r>
              <a:rPr lang="en-US" sz="2400" dirty="0" smtClean="0"/>
              <a:t>exist. 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Rehabilitative </a:t>
            </a:r>
            <a:r>
              <a:rPr lang="en-US" sz="2400" dirty="0"/>
              <a:t>surgery may be required for cosmetic or functional reasons.</a:t>
            </a:r>
          </a:p>
        </p:txBody>
      </p:sp>
    </p:spTree>
    <p:extLst>
      <p:ext uri="{BB962C8B-B14F-4D97-AF65-F5344CB8AC3E}">
        <p14:creationId xmlns:p14="http://schemas.microsoft.com/office/powerpoint/2010/main" val="12459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Mild and Active GO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52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2095017"/>
            <a:ext cx="10218177" cy="4626457"/>
          </a:xfrm>
        </p:spPr>
        <p:txBody>
          <a:bodyPr/>
          <a:lstStyle/>
          <a:p>
            <a:pPr algn="l"/>
            <a:r>
              <a:rPr lang="en-US" sz="2400" dirty="0"/>
              <a:t>Treatment of hyperthyroidism is mostly </a:t>
            </a:r>
            <a:r>
              <a:rPr lang="en-US" sz="2400" dirty="0" smtClean="0"/>
              <a:t>independent of </a:t>
            </a:r>
            <a:r>
              <a:rPr lang="en-US" sz="2400" dirty="0"/>
              <a:t>GO and relies on established </a:t>
            </a:r>
            <a:r>
              <a:rPr lang="en-US" sz="2400" dirty="0" smtClean="0"/>
              <a:t>criteria. 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There </a:t>
            </a:r>
            <a:r>
              <a:rPr lang="en-US" sz="2400" dirty="0"/>
              <a:t>is </a:t>
            </a:r>
            <a:r>
              <a:rPr lang="en-US" sz="2400" dirty="0" smtClean="0"/>
              <a:t>no RCT </a:t>
            </a:r>
            <a:r>
              <a:rPr lang="en-US" sz="2400" dirty="0"/>
              <a:t>evidence </a:t>
            </a:r>
            <a:r>
              <a:rPr lang="en-US" sz="2400" dirty="0" smtClean="0"/>
              <a:t>that the </a:t>
            </a:r>
            <a:r>
              <a:rPr lang="en-US" sz="2400" dirty="0"/>
              <a:t>long-term outcome of GO of </a:t>
            </a:r>
            <a:r>
              <a:rPr lang="en-US" sz="2400" dirty="0" smtClean="0"/>
              <a:t>this degree </a:t>
            </a:r>
            <a:r>
              <a:rPr lang="en-US" sz="2400" dirty="0"/>
              <a:t>is better using ATD than definitive treatment</a:t>
            </a:r>
            <a:r>
              <a:rPr lang="en-US" sz="2400" dirty="0" smtClean="0"/>
              <a:t>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Steroid prophylaxis is indicated if RAI treatment is </a:t>
            </a:r>
            <a:r>
              <a:rPr lang="en-US" sz="2400" dirty="0" smtClean="0"/>
              <a:t>employed. 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If </a:t>
            </a:r>
            <a:r>
              <a:rPr lang="en-US" sz="2400" dirty="0"/>
              <a:t>ATD treatment is chosen, a 6-month selenium supplementation improves mild and active </a:t>
            </a:r>
            <a:r>
              <a:rPr lang="en-US" sz="2400" dirty="0" smtClean="0"/>
              <a:t>GO and </a:t>
            </a:r>
            <a:r>
              <a:rPr lang="en-US" sz="2400" dirty="0"/>
              <a:t>prevents its progression to more severe </a:t>
            </a:r>
            <a:r>
              <a:rPr lang="en-US" sz="2400" dirty="0" smtClean="0"/>
              <a:t>forms.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62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Moderate-to-Severe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53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561" y="2611255"/>
            <a:ext cx="10218177" cy="1319515"/>
          </a:xfrm>
        </p:spPr>
        <p:txBody>
          <a:bodyPr/>
          <a:lstStyle/>
          <a:p>
            <a:pPr algn="l"/>
            <a:r>
              <a:rPr lang="en-US" sz="2400" dirty="0"/>
              <a:t>The choice of thyroid treatment is mostly </a:t>
            </a:r>
            <a:r>
              <a:rPr lang="en-US" sz="2400" dirty="0" smtClean="0"/>
              <a:t>independent of </a:t>
            </a:r>
            <a:r>
              <a:rPr lang="en-US" sz="2400" dirty="0"/>
              <a:t>GO. </a:t>
            </a:r>
            <a:endParaRPr lang="en-US" sz="2400" dirty="0" smtClean="0"/>
          </a:p>
          <a:p>
            <a:pPr algn="l"/>
            <a:r>
              <a:rPr lang="en-US" sz="2400" dirty="0" smtClean="0"/>
              <a:t>If </a:t>
            </a:r>
            <a:r>
              <a:rPr lang="en-US" sz="2400" dirty="0"/>
              <a:t>RAI is selected, steroid prophylaxis can </a:t>
            </a:r>
            <a:r>
              <a:rPr lang="en-US" sz="2400" dirty="0" smtClean="0"/>
              <a:t>be avoided </a:t>
            </a:r>
            <a:r>
              <a:rPr lang="en-US" sz="2400" dirty="0"/>
              <a:t>if other risk factors for GO reactivation are </a:t>
            </a:r>
            <a:r>
              <a:rPr lang="en-US" sz="2400" dirty="0" smtClean="0"/>
              <a:t>absent.</a:t>
            </a: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 txBox="1">
            <a:spLocks/>
          </p:cNvSpPr>
          <p:nvPr/>
        </p:nvSpPr>
        <p:spPr>
          <a:xfrm>
            <a:off x="477690" y="1756096"/>
            <a:ext cx="10515600" cy="676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and Inactive GO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561" y="4671710"/>
            <a:ext cx="10218177" cy="1684640"/>
          </a:xfrm>
        </p:spPr>
        <p:txBody>
          <a:bodyPr/>
          <a:lstStyle/>
          <a:p>
            <a:pPr algn="l"/>
            <a:r>
              <a:rPr lang="en-US" sz="2400" dirty="0"/>
              <a:t>Rapid correction of hyperthyroidism with ATD </a:t>
            </a:r>
            <a:r>
              <a:rPr lang="en-US" sz="2400" dirty="0" smtClean="0"/>
              <a:t>and stable </a:t>
            </a:r>
            <a:r>
              <a:rPr lang="en-US" sz="2400" dirty="0"/>
              <a:t>maintenance of </a:t>
            </a:r>
            <a:r>
              <a:rPr lang="en-US" sz="2400" dirty="0" err="1"/>
              <a:t>euthyroidism</a:t>
            </a:r>
            <a:r>
              <a:rPr lang="en-US" sz="2400" dirty="0"/>
              <a:t> are, per se, </a:t>
            </a:r>
            <a:r>
              <a:rPr lang="en-US" sz="2400" dirty="0" smtClean="0"/>
              <a:t>beneficial for </a:t>
            </a:r>
            <a:r>
              <a:rPr lang="en-US" sz="2400" dirty="0"/>
              <a:t>GO and therefore strongly </a:t>
            </a:r>
            <a:r>
              <a:rPr lang="en-US" sz="2400" dirty="0" smtClean="0"/>
              <a:t>recommended. </a:t>
            </a:r>
          </a:p>
          <a:p>
            <a:pPr algn="l"/>
            <a:r>
              <a:rPr lang="en-US" sz="2400" dirty="0" smtClean="0"/>
              <a:t>Thyroid </a:t>
            </a:r>
            <a:r>
              <a:rPr lang="en-US" sz="2400" dirty="0"/>
              <a:t>ablation has been alternatively </a:t>
            </a:r>
            <a:r>
              <a:rPr lang="en-US" sz="2400" dirty="0" smtClean="0"/>
              <a:t>advocated. </a:t>
            </a:r>
          </a:p>
          <a:p>
            <a:pPr algn="l"/>
            <a:r>
              <a:rPr lang="en-US" sz="2400" dirty="0" smtClean="0"/>
              <a:t>Prompt </a:t>
            </a:r>
            <a:r>
              <a:rPr lang="en-US" sz="2400" dirty="0"/>
              <a:t>therapy for GO is warranted.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 txBox="1">
            <a:spLocks/>
          </p:cNvSpPr>
          <p:nvPr/>
        </p:nvSpPr>
        <p:spPr>
          <a:xfrm>
            <a:off x="477690" y="3833069"/>
            <a:ext cx="10515600" cy="676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and Active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Sight-Threatening GO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54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2095017"/>
            <a:ext cx="10218177" cy="4626457"/>
          </a:xfrm>
        </p:spPr>
        <p:txBody>
          <a:bodyPr/>
          <a:lstStyle/>
          <a:p>
            <a:pPr algn="l"/>
            <a:r>
              <a:rPr lang="en-US" sz="2400" dirty="0"/>
              <a:t>Sight-threatening GO is an endocrine emergency because of the risk of sight loss due to </a:t>
            </a:r>
            <a:r>
              <a:rPr lang="en-US" sz="2400" dirty="0" err="1"/>
              <a:t>dysthyroid</a:t>
            </a:r>
            <a:r>
              <a:rPr lang="en-US" sz="2400" dirty="0"/>
              <a:t> optic neuropathy and/or corneal breakdown. 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Hyperthyroidism must </a:t>
            </a:r>
            <a:r>
              <a:rPr lang="en-US" sz="2400" dirty="0"/>
              <a:t>be treated with ATD and immediate treatment </a:t>
            </a:r>
            <a:r>
              <a:rPr lang="en-US" sz="2400" dirty="0" smtClean="0"/>
              <a:t>with high-dose </a:t>
            </a:r>
            <a:r>
              <a:rPr lang="en-US" sz="2400" dirty="0"/>
              <a:t>intravenous steroids is imperative with subsequent orbital decompression if response to steroids is inadequate within 2–4 </a:t>
            </a:r>
            <a:r>
              <a:rPr lang="en-US" sz="2400" dirty="0" smtClean="0"/>
              <a:t>weeks.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8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5720419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Patients</a:t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err="1"/>
              <a:t>Orbitopathy</a:t>
            </a:r>
            <a:r>
              <a:rPr lang="en-US" dirty="0"/>
              <a:t>: 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55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0640" y="2505333"/>
            <a:ext cx="7612387" cy="257595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In patients with GO, hyperthyroidism should </a:t>
            </a:r>
            <a:r>
              <a:rPr lang="en-US" sz="2400" b="0" dirty="0" smtClean="0"/>
              <a:t>be promptly </a:t>
            </a:r>
            <a:r>
              <a:rPr lang="en-US" sz="2400" b="0" dirty="0"/>
              <a:t>controlled by ATD, and </a:t>
            </a:r>
            <a:r>
              <a:rPr lang="en-US" sz="2400" b="0" dirty="0" err="1"/>
              <a:t>euthyroidism</a:t>
            </a:r>
            <a:r>
              <a:rPr lang="en-US" sz="2400" b="0" dirty="0"/>
              <a:t> </a:t>
            </a:r>
            <a:r>
              <a:rPr lang="en-US" sz="2400" b="0" dirty="0" smtClean="0"/>
              <a:t>stably maintained</a:t>
            </a:r>
            <a:r>
              <a:rPr lang="en-US" sz="2400" b="0" dirty="0"/>
              <a:t>. 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smtClean="0"/>
              <a:t>Patients </a:t>
            </a:r>
            <a:r>
              <a:rPr lang="en-US" sz="2400" b="0" dirty="0"/>
              <a:t>treated with RAI should receive steroid prophylaxis if mild and active GO preexists or there </a:t>
            </a:r>
            <a:r>
              <a:rPr lang="en-US" sz="2400" b="0" dirty="0" smtClean="0"/>
              <a:t>are risk </a:t>
            </a:r>
            <a:r>
              <a:rPr lang="en-US" sz="2400" b="0" dirty="0"/>
              <a:t>factors for RAI-associated GO occurrence or progression. </a:t>
            </a:r>
            <a:endParaRPr lang="en-US" sz="2400" b="0" dirty="0" smtClean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26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5720419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Patients</a:t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err="1"/>
              <a:t>Orbitopathy</a:t>
            </a:r>
            <a:r>
              <a:rPr lang="en-US" dirty="0"/>
              <a:t>: 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56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0640" y="2125217"/>
            <a:ext cx="7612387" cy="423113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smtClean="0"/>
              <a:t>In </a:t>
            </a:r>
            <a:r>
              <a:rPr lang="en-US" sz="2400" b="0" dirty="0"/>
              <a:t>patients with moderate-to-severe and active </a:t>
            </a:r>
            <a:r>
              <a:rPr lang="en-US" sz="2400" b="0" dirty="0" smtClean="0"/>
              <a:t>GO, treatment </a:t>
            </a:r>
            <a:r>
              <a:rPr lang="en-US" sz="2400" b="0" dirty="0"/>
              <a:t>of GO should be the priority. </a:t>
            </a:r>
            <a:r>
              <a:rPr lang="en-US" sz="2400" b="0" dirty="0" err="1" smtClean="0"/>
              <a:t>Euthyroidism</a:t>
            </a:r>
            <a:r>
              <a:rPr lang="en-US" sz="2400" b="0" dirty="0" smtClean="0"/>
              <a:t> should </a:t>
            </a:r>
            <a:r>
              <a:rPr lang="en-US" sz="2400" b="0" dirty="0"/>
              <a:t>be promptly restored with ATD and </a:t>
            </a:r>
            <a:r>
              <a:rPr lang="en-US" sz="2400" b="0" dirty="0" smtClean="0"/>
              <a:t>stably maintained</a:t>
            </a:r>
            <a:r>
              <a:rPr lang="en-US" sz="2400" b="0" dirty="0"/>
              <a:t>. 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smtClean="0"/>
              <a:t>Patients </a:t>
            </a:r>
            <a:r>
              <a:rPr lang="en-US" sz="2400" b="0" dirty="0"/>
              <a:t>with sight-threatening GO should be </a:t>
            </a:r>
            <a:r>
              <a:rPr lang="en-US" sz="2400" b="0" dirty="0" smtClean="0"/>
              <a:t>treated with </a:t>
            </a:r>
            <a:r>
              <a:rPr lang="en-US" sz="2400" b="0" dirty="0"/>
              <a:t>ATD. 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smtClean="0"/>
              <a:t>Treatment </a:t>
            </a:r>
            <a:r>
              <a:rPr lang="en-US" sz="2400" b="0" dirty="0"/>
              <a:t>for hyperthyroidism in patients with inactive GO can be selected independently of GO.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96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81" y="891251"/>
            <a:ext cx="4624667" cy="1123287"/>
          </a:xfrm>
        </p:spPr>
        <p:txBody>
          <a:bodyPr>
            <a:normAutofit fontScale="90000"/>
          </a:bodyPr>
          <a:lstStyle/>
          <a:p>
            <a:r>
              <a:rPr lang="en-US" dirty="0"/>
              <a:t>Pregnancy and Postpartum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57</a:t>
            </a:fld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854" y="2263140"/>
            <a:ext cx="4589524" cy="4594860"/>
          </a:xfrm>
        </p:spPr>
        <p:txBody>
          <a:bodyPr/>
          <a:lstStyle/>
          <a:p>
            <a:r>
              <a:rPr lang="en-US" sz="2400" dirty="0"/>
              <a:t>The choice of therapy depends on the patient’s preference, disease history, the presence of high TSH-R-Ab </a:t>
            </a:r>
            <a:r>
              <a:rPr lang="en-US" sz="2400" dirty="0" smtClean="0"/>
              <a:t>levels, and </a:t>
            </a:r>
            <a:r>
              <a:rPr lang="en-US" sz="2400" dirty="0"/>
              <a:t>the timescale for conception </a:t>
            </a:r>
            <a:endParaRPr lang="en-US" sz="2400" dirty="0" smtClean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" b="2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1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Women Planning Pregnancy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58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206" y="1799343"/>
            <a:ext cx="10418744" cy="4626457"/>
          </a:xfrm>
        </p:spPr>
        <p:txBody>
          <a:bodyPr/>
          <a:lstStyle/>
          <a:p>
            <a:pPr algn="l"/>
            <a:r>
              <a:rPr lang="en-US" sz="2400" dirty="0" smtClean="0"/>
              <a:t>Pregnancy should </a:t>
            </a:r>
            <a:r>
              <a:rPr lang="en-US" sz="2400" dirty="0"/>
              <a:t>be postponed if hyperthyroidism is </a:t>
            </a:r>
            <a:r>
              <a:rPr lang="en-US" sz="2400" dirty="0" smtClean="0"/>
              <a:t>inadequately controlled </a:t>
            </a:r>
            <a:r>
              <a:rPr lang="en-US" sz="2400" dirty="0"/>
              <a:t>until </a:t>
            </a:r>
            <a:r>
              <a:rPr lang="en-US" sz="2400" dirty="0" err="1"/>
              <a:t>euthyroidism</a:t>
            </a:r>
            <a:r>
              <a:rPr lang="en-US" sz="2400" dirty="0"/>
              <a:t> is reached and confirmed </a:t>
            </a:r>
            <a:r>
              <a:rPr lang="en-US" sz="2400" dirty="0" smtClean="0"/>
              <a:t>on two </a:t>
            </a:r>
            <a:r>
              <a:rPr lang="en-US" sz="2400" dirty="0"/>
              <a:t>occasions over 2 months on a stable therapeutic regimen. Patients should be informed about: </a:t>
            </a:r>
            <a:endParaRPr lang="en-US" sz="2400" dirty="0" smtClean="0"/>
          </a:p>
          <a:p>
            <a:pPr marL="914400" lvl="1" indent="-457200">
              <a:buAutoNum type="arabicParenBoth"/>
            </a:pPr>
            <a:r>
              <a:rPr lang="en-US" sz="2200" i="0" dirty="0" smtClean="0"/>
              <a:t>the increased risk </a:t>
            </a:r>
            <a:r>
              <a:rPr lang="en-US" sz="2200" i="0" dirty="0"/>
              <a:t>of ATD-associated birth defects; </a:t>
            </a:r>
            <a:endParaRPr lang="en-US" sz="2200" i="0" dirty="0" smtClean="0"/>
          </a:p>
          <a:p>
            <a:pPr marL="914400" lvl="1" indent="-457200">
              <a:buAutoNum type="arabicParenBoth"/>
            </a:pPr>
            <a:r>
              <a:rPr lang="en-US" sz="2200" i="0" dirty="0" smtClean="0"/>
              <a:t>the </a:t>
            </a:r>
            <a:r>
              <a:rPr lang="en-US" sz="2200" i="0" dirty="0"/>
              <a:t>possibility </a:t>
            </a:r>
            <a:r>
              <a:rPr lang="en-US" sz="2200" i="0" dirty="0" smtClean="0"/>
              <a:t>of stopping </a:t>
            </a:r>
            <a:r>
              <a:rPr lang="en-US" sz="2200" i="0" dirty="0"/>
              <a:t>ATD during gestational weeks 6–10; </a:t>
            </a:r>
            <a:endParaRPr lang="en-US" sz="2200" i="0" dirty="0" smtClean="0"/>
          </a:p>
          <a:p>
            <a:pPr marL="914400" lvl="1" indent="-457200">
              <a:buAutoNum type="arabicParenBoth"/>
            </a:pPr>
            <a:r>
              <a:rPr lang="en-US" sz="2200" i="0" dirty="0" smtClean="0"/>
              <a:t>the </a:t>
            </a:r>
            <a:r>
              <a:rPr lang="en-US" sz="2200" i="0" dirty="0"/>
              <a:t>preference for PTU, when ATD are necessary before/during </a:t>
            </a:r>
            <a:r>
              <a:rPr lang="en-US" sz="2200" i="0" dirty="0" smtClean="0"/>
              <a:t>the first </a:t>
            </a:r>
            <a:r>
              <a:rPr lang="en-US" sz="2200" i="0" dirty="0"/>
              <a:t>trimester of pregnancy</a:t>
            </a:r>
            <a:r>
              <a:rPr lang="en-US" sz="2200" i="0" dirty="0" smtClean="0"/>
              <a:t>;</a:t>
            </a:r>
          </a:p>
          <a:p>
            <a:pPr lvl="1"/>
            <a:r>
              <a:rPr lang="en-US" sz="2200" i="0" dirty="0" smtClean="0"/>
              <a:t>(</a:t>
            </a:r>
            <a:r>
              <a:rPr lang="en-US" sz="2200" i="0" dirty="0"/>
              <a:t>4) the advice to switch </a:t>
            </a:r>
            <a:r>
              <a:rPr lang="en-US" sz="2200" i="0" dirty="0" smtClean="0"/>
              <a:t>from PTU </a:t>
            </a:r>
            <a:r>
              <a:rPr lang="en-US" sz="2200" i="0" dirty="0"/>
              <a:t>to MMI after 16 weeks of pregnancy; </a:t>
            </a:r>
            <a:endParaRPr lang="en-US" sz="2200" i="0" dirty="0" smtClean="0"/>
          </a:p>
          <a:p>
            <a:pPr lvl="1"/>
            <a:r>
              <a:rPr lang="en-US" sz="2200" i="0" dirty="0" smtClean="0"/>
              <a:t>(5) </a:t>
            </a:r>
            <a:r>
              <a:rPr lang="en-US" sz="2200" i="0" dirty="0"/>
              <a:t>not </a:t>
            </a:r>
            <a:r>
              <a:rPr lang="en-US" sz="2200" i="0" dirty="0" smtClean="0"/>
              <a:t>to use </a:t>
            </a:r>
            <a:r>
              <a:rPr lang="en-US" sz="2200" i="0" dirty="0"/>
              <a:t>block-replacement therapy. </a:t>
            </a:r>
            <a:endParaRPr lang="en-US" sz="2200" i="0" dirty="0" smtClean="0"/>
          </a:p>
          <a:p>
            <a:pPr algn="l"/>
            <a:r>
              <a:rPr lang="en-US" sz="2400" dirty="0" smtClean="0"/>
              <a:t>Pregnancy </a:t>
            </a:r>
            <a:r>
              <a:rPr lang="en-US" sz="2400" dirty="0"/>
              <a:t>should be delayed for 6 months post-RAI, and contraception is </a:t>
            </a:r>
            <a:r>
              <a:rPr lang="en-US" sz="2400" dirty="0" smtClean="0"/>
              <a:t>advised during </a:t>
            </a:r>
            <a:r>
              <a:rPr lang="en-US" sz="2400" dirty="0"/>
              <a:t>that period. </a:t>
            </a:r>
            <a:endParaRPr lang="en-US" sz="2400" dirty="0" smtClean="0"/>
          </a:p>
          <a:p>
            <a:pPr algn="l"/>
            <a:r>
              <a:rPr lang="en-US" sz="2400" dirty="0" smtClean="0"/>
              <a:t>Thyroidectomy </a:t>
            </a:r>
            <a:r>
              <a:rPr lang="en-US" sz="2400" dirty="0"/>
              <a:t>is indicated in the </a:t>
            </a:r>
            <a:r>
              <a:rPr lang="en-US" sz="2400" dirty="0" smtClean="0"/>
              <a:t>case of </a:t>
            </a:r>
            <a:r>
              <a:rPr lang="en-US" sz="2400" dirty="0"/>
              <a:t>contraindications/rejection of ATD/RAI. </a:t>
            </a:r>
            <a:endParaRPr lang="en-US" sz="2400" dirty="0" smtClean="0"/>
          </a:p>
          <a:p>
            <a:pPr algn="l"/>
            <a:r>
              <a:rPr lang="en-US" sz="2400" dirty="0" smtClean="0"/>
              <a:t>After surgery, </a:t>
            </a:r>
            <a:r>
              <a:rPr lang="en-US" sz="2400" dirty="0" err="1" smtClean="0"/>
              <a:t>euthyroidism</a:t>
            </a:r>
            <a:r>
              <a:rPr lang="en-US" sz="2400" dirty="0" smtClean="0"/>
              <a:t> </a:t>
            </a:r>
            <a:r>
              <a:rPr lang="en-US" sz="2400" dirty="0"/>
              <a:t>should be confirmed prior to conception.</a:t>
            </a:r>
          </a:p>
        </p:txBody>
      </p:sp>
    </p:spTree>
    <p:extLst>
      <p:ext uri="{BB962C8B-B14F-4D97-AF65-F5344CB8AC3E}">
        <p14:creationId xmlns:p14="http://schemas.microsoft.com/office/powerpoint/2010/main" val="26866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5720419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Women Planning Pregnancy: 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59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0640" y="2125217"/>
            <a:ext cx="7612387" cy="423113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Women with GD of reproductive age should be offered preconception counseling and be stably </a:t>
            </a:r>
            <a:r>
              <a:rPr lang="en-US" sz="2400" b="0" dirty="0" err="1"/>
              <a:t>euthyroid</a:t>
            </a:r>
            <a:r>
              <a:rPr lang="en-US" sz="2400" b="0" dirty="0"/>
              <a:t> before attempting pregnancy</a:t>
            </a:r>
            <a:r>
              <a:rPr lang="en-US" sz="2400" b="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Women with GD should be instructed to </a:t>
            </a:r>
            <a:r>
              <a:rPr lang="en-US" sz="2400" b="0" dirty="0" smtClean="0"/>
              <a:t>immediately confirm </a:t>
            </a:r>
            <a:r>
              <a:rPr lang="en-US" sz="2400" b="0" dirty="0"/>
              <a:t>pregnancy and contact their physician</a:t>
            </a:r>
            <a:r>
              <a:rPr lang="en-US" sz="2400" b="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Women treated with MMI should be switched to </a:t>
            </a:r>
            <a:r>
              <a:rPr lang="en-US" sz="2400" b="0" dirty="0" smtClean="0"/>
              <a:t>PTU when </a:t>
            </a:r>
            <a:r>
              <a:rPr lang="en-US" sz="2400" b="0" dirty="0"/>
              <a:t>planning pregnancy and/or during the first trimester of pregnancy.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62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115" y="2374900"/>
            <a:ext cx="5181123" cy="3981450"/>
          </a:xfrm>
        </p:spPr>
        <p:txBody>
          <a:bodyPr/>
          <a:lstStyle/>
          <a:p>
            <a:r>
              <a:rPr lang="en-US" sz="2400" dirty="0" smtClean="0"/>
              <a:t>Serology:</a:t>
            </a:r>
          </a:p>
          <a:p>
            <a:r>
              <a:rPr lang="en-US" sz="2400" b="0" dirty="0">
                <a:solidFill>
                  <a:srgbClr val="0070C0"/>
                </a:solidFill>
              </a:rPr>
              <a:t>Serum TSH</a:t>
            </a:r>
            <a:r>
              <a:rPr lang="en-US" sz="2400" b="0" dirty="0"/>
              <a:t> measurement has the highest </a:t>
            </a:r>
            <a:r>
              <a:rPr lang="en-US" sz="2400" b="0" dirty="0" smtClean="0"/>
              <a:t>sensitivity and </a:t>
            </a:r>
            <a:r>
              <a:rPr lang="en-US" sz="2400" b="0" dirty="0"/>
              <a:t>specificity of any single blood test used in the evaluation of suspected hyperthyroidism and </a:t>
            </a:r>
            <a:r>
              <a:rPr lang="en-US" sz="2400" b="0" dirty="0">
                <a:solidFill>
                  <a:srgbClr val="FF0000"/>
                </a:solidFill>
              </a:rPr>
              <a:t>should be</a:t>
            </a:r>
            <a:r>
              <a:rPr lang="en-US" sz="2400" b="0" dirty="0"/>
              <a:t> </a:t>
            </a:r>
            <a:r>
              <a:rPr lang="en-US" sz="2400" b="0" dirty="0" smtClean="0"/>
              <a:t>used as </a:t>
            </a:r>
            <a:r>
              <a:rPr lang="en-US" sz="2400" b="0" dirty="0"/>
              <a:t>an initial screening </a:t>
            </a:r>
            <a:r>
              <a:rPr lang="en-US" sz="2400" b="0" dirty="0" smtClean="0"/>
              <a:t>test.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Imaging: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r="1361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811114" y="5657671"/>
            <a:ext cx="9636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addition to thyroid function and TSH-R-Ab determination, most clinicians would request thyroid </a:t>
            </a:r>
            <a:r>
              <a:rPr lang="en-US" sz="2400" dirty="0">
                <a:solidFill>
                  <a:srgbClr val="0070C0"/>
                </a:solidFill>
              </a:rPr>
              <a:t>ultrasound</a:t>
            </a:r>
            <a:r>
              <a:rPr lang="en-US" sz="2400" dirty="0"/>
              <a:t> (US) and less often isotope scanning 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86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Pregnant Women and GD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60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7478" y="1662818"/>
            <a:ext cx="10418744" cy="5058657"/>
          </a:xfrm>
        </p:spPr>
        <p:txBody>
          <a:bodyPr/>
          <a:lstStyle/>
          <a:p>
            <a:pPr algn="l"/>
            <a:r>
              <a:rPr lang="en-US" sz="2400" dirty="0"/>
              <a:t>The initial ATD daily dose depends on the severity </a:t>
            </a:r>
            <a:r>
              <a:rPr lang="en-US" sz="2400" dirty="0" smtClean="0"/>
              <a:t>of hyperthyroidism</a:t>
            </a:r>
            <a:r>
              <a:rPr lang="en-US" sz="2400" dirty="0"/>
              <a:t>: MMI 5–15 mg, CBZ 10–30 mg, </a:t>
            </a:r>
            <a:r>
              <a:rPr lang="en-US" sz="2400" dirty="0" smtClean="0"/>
              <a:t>PTU 50–200 mg. 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MMI </a:t>
            </a:r>
            <a:r>
              <a:rPr lang="en-US" sz="2400" dirty="0"/>
              <a:t>(CBZ) </a:t>
            </a:r>
            <a:r>
              <a:rPr lang="en-US" sz="2400" dirty="0" err="1"/>
              <a:t>embryopathy</a:t>
            </a:r>
            <a:r>
              <a:rPr lang="en-US" sz="2400" dirty="0"/>
              <a:t>, including dysmorphic </a:t>
            </a:r>
            <a:r>
              <a:rPr lang="en-US" sz="2400" dirty="0" err="1"/>
              <a:t>facies</a:t>
            </a:r>
            <a:r>
              <a:rPr lang="en-US" sz="2400" dirty="0"/>
              <a:t>, aplasia cutis, </a:t>
            </a:r>
            <a:r>
              <a:rPr lang="en-US" sz="2400" dirty="0" err="1"/>
              <a:t>choanal</a:t>
            </a:r>
            <a:r>
              <a:rPr lang="en-US" sz="2400" dirty="0"/>
              <a:t> or esophageal atresia, abdominal wall defects, </a:t>
            </a:r>
            <a:r>
              <a:rPr lang="en-US" sz="2400" dirty="0" err="1"/>
              <a:t>umbilicocele</a:t>
            </a:r>
            <a:r>
              <a:rPr lang="en-US" sz="2400" dirty="0"/>
              <a:t>, </a:t>
            </a:r>
            <a:r>
              <a:rPr lang="en-US" sz="2400" dirty="0" smtClean="0"/>
              <a:t>and ventricular </a:t>
            </a:r>
            <a:r>
              <a:rPr lang="en-US" sz="2400" dirty="0"/>
              <a:t>septal defects, affects 2–4% of children </a:t>
            </a:r>
            <a:r>
              <a:rPr lang="en-US" sz="2400" dirty="0" smtClean="0"/>
              <a:t>who have </a:t>
            </a:r>
            <a:r>
              <a:rPr lang="en-US" sz="2400" dirty="0"/>
              <a:t>been exposed to MMI, especially during </a:t>
            </a:r>
            <a:r>
              <a:rPr lang="en-US" sz="2400" dirty="0" smtClean="0"/>
              <a:t>gestational weeks 6–10</a:t>
            </a:r>
            <a:r>
              <a:rPr lang="en-US" sz="2400" dirty="0" smtClean="0"/>
              <a:t>.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The </a:t>
            </a:r>
            <a:r>
              <a:rPr lang="en-US" sz="2400" dirty="0"/>
              <a:t>prevalence of birth defects </a:t>
            </a:r>
            <a:r>
              <a:rPr lang="en-US" sz="2400" dirty="0" smtClean="0"/>
              <a:t>is the </a:t>
            </a:r>
            <a:r>
              <a:rPr lang="en-US" sz="2400" dirty="0"/>
              <a:t>same with PTU, but the spectrum of defects is less severe, primarily consisting of face and neck cysts and urinary tract abnormalities in </a:t>
            </a:r>
            <a:r>
              <a:rPr lang="en-US" sz="2400" dirty="0" smtClean="0"/>
              <a:t>males. </a:t>
            </a:r>
          </a:p>
        </p:txBody>
      </p:sp>
    </p:spTree>
    <p:extLst>
      <p:ext uri="{BB962C8B-B14F-4D97-AF65-F5344CB8AC3E}">
        <p14:creationId xmlns:p14="http://schemas.microsoft.com/office/powerpoint/2010/main" val="3170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Pregnant Women and GD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61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7478" y="1662818"/>
            <a:ext cx="10418744" cy="5058657"/>
          </a:xfrm>
        </p:spPr>
        <p:txBody>
          <a:bodyPr/>
          <a:lstStyle/>
          <a:p>
            <a:pPr algn="l"/>
            <a:r>
              <a:rPr lang="en-US" sz="2400" dirty="0" smtClean="0"/>
              <a:t>Propranolol </a:t>
            </a:r>
            <a:r>
              <a:rPr lang="en-US" sz="2400" dirty="0" smtClean="0"/>
              <a:t>10–40 </a:t>
            </a:r>
            <a:r>
              <a:rPr lang="en-US" sz="2400" dirty="0"/>
              <a:t>mg, 3–4 times daily may be used; however, </a:t>
            </a:r>
            <a:r>
              <a:rPr lang="en-US" sz="2400" dirty="0" smtClean="0"/>
              <a:t>long-term treatment </a:t>
            </a:r>
            <a:r>
              <a:rPr lang="en-US" sz="2400" dirty="0"/>
              <a:t>should be avoided since beta-blockers </a:t>
            </a:r>
            <a:r>
              <a:rPr lang="en-US" sz="2400" dirty="0" smtClean="0"/>
              <a:t>may cause </a:t>
            </a:r>
            <a:r>
              <a:rPr lang="en-US" sz="2400" dirty="0"/>
              <a:t>intrauterine growth restriction, fetal </a:t>
            </a:r>
            <a:r>
              <a:rPr lang="en-US" sz="2400" dirty="0" smtClean="0"/>
              <a:t>bradycardia, and </a:t>
            </a:r>
            <a:r>
              <a:rPr lang="en-US" sz="2400" dirty="0"/>
              <a:t>neonatal </a:t>
            </a:r>
            <a:r>
              <a:rPr lang="en-US" sz="2400" dirty="0" smtClean="0"/>
              <a:t>hypoglycemia. 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Thyroidectomy may be </a:t>
            </a:r>
            <a:r>
              <a:rPr lang="en-US" sz="2400" dirty="0"/>
              <a:t>indicated in the case of allergy/contraindications </a:t>
            </a:r>
            <a:r>
              <a:rPr lang="en-US" sz="2400" dirty="0" smtClean="0"/>
              <a:t>to ATD </a:t>
            </a:r>
            <a:r>
              <a:rPr lang="en-US" sz="2400" dirty="0"/>
              <a:t>and should be performed in the second trimester </a:t>
            </a:r>
            <a:r>
              <a:rPr lang="en-US" sz="2400" dirty="0" smtClean="0"/>
              <a:t>of </a:t>
            </a:r>
            <a:r>
              <a:rPr lang="en-US" sz="2400" dirty="0" smtClean="0"/>
              <a:t>pregnancy.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Only 5% of TSH-R-Ab-negative patients relapse within 8 weeks after ATD withdrawal. 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89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Pregnant Women and GD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62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206" y="1799343"/>
            <a:ext cx="10418744" cy="4626457"/>
          </a:xfrm>
        </p:spPr>
        <p:txBody>
          <a:bodyPr/>
          <a:lstStyle/>
          <a:p>
            <a:pPr algn="l"/>
            <a:r>
              <a:rPr lang="en-US" sz="2400" dirty="0" smtClean="0"/>
              <a:t>Therefore</a:t>
            </a:r>
            <a:r>
              <a:rPr lang="en-US" sz="2400" dirty="0"/>
              <a:t>, </a:t>
            </a:r>
            <a:r>
              <a:rPr lang="en-US" sz="2400" dirty="0" smtClean="0"/>
              <a:t>when pregnancy </a:t>
            </a:r>
            <a:r>
              <a:rPr lang="en-US" sz="2400" dirty="0"/>
              <a:t>is determined and remission is probable, </a:t>
            </a:r>
            <a:r>
              <a:rPr lang="en-US" sz="2400" dirty="0" smtClean="0"/>
              <a:t>ATD can </a:t>
            </a:r>
            <a:r>
              <a:rPr lang="en-US" sz="2400" dirty="0"/>
              <a:t>be withdrawn and thyroid function monitored </a:t>
            </a:r>
            <a:r>
              <a:rPr lang="en-US" sz="2400" dirty="0" smtClean="0"/>
              <a:t>every 2 </a:t>
            </a:r>
            <a:r>
              <a:rPr lang="en-US" sz="2400" dirty="0"/>
              <a:t>weeks during the first trimester of pregnancy. </a:t>
            </a:r>
            <a:endParaRPr lang="en-US" sz="2400" dirty="0" smtClean="0"/>
          </a:p>
          <a:p>
            <a:pPr algn="l"/>
            <a:r>
              <a:rPr lang="en-US" sz="2400" dirty="0" smtClean="0"/>
              <a:t>If the pregnant </a:t>
            </a:r>
            <a:r>
              <a:rPr lang="en-US" sz="2400" dirty="0"/>
              <a:t>woman remains </a:t>
            </a:r>
            <a:r>
              <a:rPr lang="en-US" sz="2400" dirty="0" err="1"/>
              <a:t>euthyroid</a:t>
            </a:r>
            <a:r>
              <a:rPr lang="en-US" sz="2400" dirty="0"/>
              <a:t>, thyroid function </a:t>
            </a:r>
            <a:r>
              <a:rPr lang="en-US" sz="2400" dirty="0" smtClean="0"/>
              <a:t>is monitored </a:t>
            </a:r>
            <a:r>
              <a:rPr lang="en-US" sz="2400" dirty="0"/>
              <a:t>every 4 weeks during the second/third trimester. 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A </a:t>
            </a:r>
            <a:r>
              <a:rPr lang="en-US" sz="2400" dirty="0"/>
              <a:t>treatment period of less than 6 months, a high daily ATD dose, high levels of TSH-R-Ab, </a:t>
            </a:r>
            <a:r>
              <a:rPr lang="en-US" sz="2400" dirty="0" smtClean="0"/>
              <a:t>low/suppressed serum </a:t>
            </a:r>
            <a:r>
              <a:rPr lang="en-US" sz="2400" dirty="0"/>
              <a:t>TSH levels while on medication, and the </a:t>
            </a:r>
            <a:r>
              <a:rPr lang="en-US" sz="2400" dirty="0" smtClean="0"/>
              <a:t>presence of </a:t>
            </a:r>
            <a:r>
              <a:rPr lang="en-US" sz="2400" dirty="0"/>
              <a:t>GO increased the recurrence risk after ATD </a:t>
            </a:r>
            <a:r>
              <a:rPr lang="en-US" sz="2400" dirty="0" smtClean="0"/>
              <a:t>withdrawal. </a:t>
            </a:r>
          </a:p>
          <a:p>
            <a:pPr algn="l"/>
            <a:r>
              <a:rPr lang="en-US" sz="2400" dirty="0" smtClean="0"/>
              <a:t>Maternal </a:t>
            </a:r>
            <a:r>
              <a:rPr lang="en-US" sz="2400" dirty="0"/>
              <a:t>FT4 (or TT4) values should </a:t>
            </a:r>
            <a:r>
              <a:rPr lang="en-US" sz="2400" dirty="0" smtClean="0"/>
              <a:t>be maintained </a:t>
            </a:r>
            <a:r>
              <a:rPr lang="en-US" sz="2400" dirty="0"/>
              <a:t>at the upper limit of the </a:t>
            </a:r>
            <a:r>
              <a:rPr lang="en-US" sz="2400" dirty="0" smtClean="0"/>
              <a:t>pregnancy-specific thyroid </a:t>
            </a:r>
            <a:r>
              <a:rPr lang="en-US" sz="2400" dirty="0"/>
              <a:t>function </a:t>
            </a:r>
            <a:r>
              <a:rPr lang="en-US" sz="2400" dirty="0" smtClean="0"/>
              <a:t>tests.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06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Pregnant Women and GD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63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736" y="1912455"/>
            <a:ext cx="10418744" cy="4626457"/>
          </a:xfrm>
        </p:spPr>
        <p:txBody>
          <a:bodyPr/>
          <a:lstStyle/>
          <a:p>
            <a:pPr algn="l"/>
            <a:r>
              <a:rPr lang="en-US" sz="2400" dirty="0"/>
              <a:t>During the third </a:t>
            </a:r>
            <a:r>
              <a:rPr lang="en-US" sz="2400" dirty="0" smtClean="0"/>
              <a:t>trimester, discontinuation </a:t>
            </a:r>
            <a:r>
              <a:rPr lang="en-US" sz="2400" dirty="0"/>
              <a:t>of ATD is often feasible due to the disappearance of maternal </a:t>
            </a:r>
            <a:r>
              <a:rPr lang="en-US" sz="2400" dirty="0" smtClean="0"/>
              <a:t>TSH-R-Ab. </a:t>
            </a:r>
          </a:p>
          <a:p>
            <a:pPr algn="l"/>
            <a:r>
              <a:rPr lang="en-US" sz="2400" dirty="0" smtClean="0"/>
              <a:t>In contrast, monitoring </a:t>
            </a:r>
            <a:r>
              <a:rPr lang="en-US" sz="2400" dirty="0"/>
              <a:t>for the onset of neonatal </a:t>
            </a:r>
            <a:r>
              <a:rPr lang="en-US" sz="2400" dirty="0" err="1"/>
              <a:t>dysthyroidism</a:t>
            </a:r>
            <a:r>
              <a:rPr lang="en-US" sz="2400" dirty="0"/>
              <a:t> is indicated in the presence of high TSH-R-Ab serum </a:t>
            </a:r>
            <a:r>
              <a:rPr lang="en-US" sz="2400" dirty="0" smtClean="0"/>
              <a:t>levels (&gt;</a:t>
            </a:r>
            <a:r>
              <a:rPr lang="en-US" sz="2400" dirty="0"/>
              <a:t>3 times the cut-off) in the mother in late </a:t>
            </a:r>
            <a:r>
              <a:rPr lang="en-US" sz="2400" dirty="0" smtClean="0"/>
              <a:t>pregnancy. </a:t>
            </a:r>
          </a:p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In </a:t>
            </a:r>
            <a:r>
              <a:rPr lang="en-US" sz="2800" dirty="0">
                <a:solidFill>
                  <a:srgbClr val="0070C0"/>
                </a:solidFill>
              </a:rPr>
              <a:t>line with this and as a strong recommendation, all patients with a history of autoimmune </a:t>
            </a:r>
            <a:r>
              <a:rPr lang="en-US" sz="2800" dirty="0" smtClean="0">
                <a:solidFill>
                  <a:srgbClr val="0070C0"/>
                </a:solidFill>
              </a:rPr>
              <a:t>thyroid disease </a:t>
            </a:r>
            <a:r>
              <a:rPr lang="en-US" sz="2800" dirty="0">
                <a:solidFill>
                  <a:srgbClr val="0070C0"/>
                </a:solidFill>
              </a:rPr>
              <a:t>should have their TSH-R-Ab serum levels measured at the first presentation of pregnancy using either </a:t>
            </a:r>
            <a:r>
              <a:rPr lang="en-US" sz="2800" dirty="0" smtClean="0">
                <a:solidFill>
                  <a:srgbClr val="0070C0"/>
                </a:solidFill>
              </a:rPr>
              <a:t>a sensitive </a:t>
            </a:r>
            <a:r>
              <a:rPr lang="en-US" sz="2800" dirty="0">
                <a:solidFill>
                  <a:srgbClr val="0070C0"/>
                </a:solidFill>
              </a:rPr>
              <a:t>binding or a functional cell-based bioassay, and, if they are elevated, again at 18–22 weeks of </a:t>
            </a:r>
            <a:r>
              <a:rPr lang="en-US" sz="2800" dirty="0" smtClean="0">
                <a:solidFill>
                  <a:srgbClr val="0070C0"/>
                </a:solidFill>
              </a:rPr>
              <a:t>gestation. </a:t>
            </a:r>
          </a:p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Finally</a:t>
            </a:r>
            <a:r>
              <a:rPr lang="en-US" sz="2400" dirty="0">
                <a:solidFill>
                  <a:srgbClr val="002060"/>
                </a:solidFill>
              </a:rPr>
              <a:t>, fetal/neonatal hyperthyroidism requires an acute management, including </a:t>
            </a:r>
            <a:r>
              <a:rPr lang="en-US" sz="2400" dirty="0" smtClean="0">
                <a:solidFill>
                  <a:srgbClr val="002060"/>
                </a:solidFill>
              </a:rPr>
              <a:t>MMI, beta-blockade</a:t>
            </a:r>
            <a:r>
              <a:rPr lang="en-US" sz="2400" dirty="0">
                <a:solidFill>
                  <a:srgbClr val="002060"/>
                </a:solidFill>
              </a:rPr>
              <a:t>, and cardiovascular support therapy</a:t>
            </a:r>
          </a:p>
        </p:txBody>
      </p:sp>
    </p:spTree>
    <p:extLst>
      <p:ext uri="{BB962C8B-B14F-4D97-AF65-F5344CB8AC3E}">
        <p14:creationId xmlns:p14="http://schemas.microsoft.com/office/powerpoint/2010/main" val="4989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5720419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Pregnant Women and GD: 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64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0640" y="2125217"/>
            <a:ext cx="7612387" cy="423113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All patients with a history of autoimmune thyroid disease should have their TSH-R-Ab serum levels measured at the first presentation of pregnancy using either a sensitive binding or a functional cell-based bioassay and, if they are elevated, again at 18–22 weeks </a:t>
            </a:r>
            <a:r>
              <a:rPr lang="en-US" sz="2400" b="0" dirty="0" smtClean="0"/>
              <a:t>of gestation</a:t>
            </a:r>
            <a:r>
              <a:rPr lang="en-US" sz="2400" b="0" dirty="0"/>
              <a:t>. 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If the maternal TSH-R-Ab concentration remains </a:t>
            </a:r>
            <a:r>
              <a:rPr lang="en-US" sz="2400" b="0" dirty="0" smtClean="0"/>
              <a:t>high (&gt;</a:t>
            </a:r>
            <a:r>
              <a:rPr lang="en-US" sz="2400" b="0" dirty="0"/>
              <a:t>3 times the cut-off), monitoring of the fetus for thyroid dysfunction throughout pregnancy is recommended.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1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5720419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Pregnant Women and GD: 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65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0640" y="2125217"/>
            <a:ext cx="7612387" cy="423113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During pregnancy the lowest possible dose of </a:t>
            </a:r>
            <a:r>
              <a:rPr lang="en-US" sz="2400" b="0" dirty="0" smtClean="0"/>
              <a:t>ATD should </a:t>
            </a:r>
            <a:r>
              <a:rPr lang="en-US" sz="2400" b="0" dirty="0"/>
              <a:t>be given and the block-and-replace ATD regimen is discouraged.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Maternal FT4 (TT4) and TSH should be measured every 2 weeks after the initiation of therapy, and every </a:t>
            </a:r>
            <a:r>
              <a:rPr lang="en-US" sz="2400" b="0" dirty="0" smtClean="0"/>
              <a:t>4 weeks </a:t>
            </a:r>
            <a:r>
              <a:rPr lang="en-US" sz="2400" b="0" dirty="0"/>
              <a:t>after achieving the target value</a:t>
            </a:r>
            <a:r>
              <a:rPr lang="en-US" sz="2400" b="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A change from PTU to MMI should be considered </a:t>
            </a:r>
            <a:r>
              <a:rPr lang="en-US" sz="2400" b="0" dirty="0" smtClean="0"/>
              <a:t>if ATD </a:t>
            </a:r>
            <a:r>
              <a:rPr lang="en-US" sz="2400" b="0" dirty="0"/>
              <a:t>are required after 16 weeks gestation. 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In women on a low dose of MMI (&lt;5–10 mg/day) </a:t>
            </a:r>
            <a:r>
              <a:rPr lang="en-US" sz="2400" b="0" dirty="0" smtClean="0"/>
              <a:t>or PTU </a:t>
            </a:r>
            <a:r>
              <a:rPr lang="en-US" sz="2400" b="0" dirty="0"/>
              <a:t>(&lt;50–100 mg/day), ATD may be stopped </a:t>
            </a:r>
            <a:r>
              <a:rPr lang="en-US" sz="2400" b="0" dirty="0" smtClean="0"/>
              <a:t>during gestation </a:t>
            </a:r>
            <a:r>
              <a:rPr lang="en-US" sz="2400" b="0" dirty="0"/>
              <a:t>prior to weeks 6–10.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85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Postpartum Phase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66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206" y="1799343"/>
            <a:ext cx="10418744" cy="4626457"/>
          </a:xfrm>
        </p:spPr>
        <p:txBody>
          <a:bodyPr/>
          <a:lstStyle/>
          <a:p>
            <a:pPr algn="l"/>
            <a:r>
              <a:rPr lang="en-US" sz="2400" dirty="0"/>
              <a:t>The risk of GD recurrence was highest 7–9 </a:t>
            </a:r>
            <a:r>
              <a:rPr lang="en-US" sz="2400" dirty="0" smtClean="0"/>
              <a:t>months postpartum </a:t>
            </a:r>
            <a:r>
              <a:rPr lang="en-US" sz="2400" dirty="0"/>
              <a:t>(RR 3.8) in studies conducted in </a:t>
            </a:r>
            <a:r>
              <a:rPr lang="en-US" sz="2400" dirty="0" smtClean="0"/>
              <a:t>Denmark and Japan. 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Only </a:t>
            </a:r>
            <a:r>
              <a:rPr lang="en-US" sz="2400" dirty="0"/>
              <a:t>small amounts of ATD </a:t>
            </a:r>
            <a:r>
              <a:rPr lang="en-US" sz="2400" dirty="0" smtClean="0"/>
              <a:t>enter into </a:t>
            </a:r>
            <a:r>
              <a:rPr lang="en-US" sz="2400" dirty="0"/>
              <a:t>breast milk, and low doses of PTU (&lt;250 mg) </a:t>
            </a:r>
            <a:r>
              <a:rPr lang="en-US" sz="2400" dirty="0" smtClean="0"/>
              <a:t>and MMI </a:t>
            </a:r>
            <a:r>
              <a:rPr lang="en-US" sz="2400" dirty="0"/>
              <a:t>(&lt;20 mg) are considered safe for the mother </a:t>
            </a:r>
            <a:r>
              <a:rPr lang="en-US" sz="2400" dirty="0" smtClean="0"/>
              <a:t>and child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ATD </a:t>
            </a:r>
            <a:r>
              <a:rPr lang="en-US" sz="2400" dirty="0"/>
              <a:t>should be taken after having breastfed </a:t>
            </a:r>
            <a:r>
              <a:rPr lang="en-US" sz="2400" dirty="0" smtClean="0"/>
              <a:t>the child </a:t>
            </a:r>
            <a:r>
              <a:rPr lang="en-US" sz="2400" dirty="0"/>
              <a:t>and in divided doses </a:t>
            </a:r>
          </a:p>
        </p:txBody>
      </p:sp>
    </p:spTree>
    <p:extLst>
      <p:ext uri="{BB962C8B-B14F-4D97-AF65-F5344CB8AC3E}">
        <p14:creationId xmlns:p14="http://schemas.microsoft.com/office/powerpoint/2010/main" val="11541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5720419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Pregnant Women and GD: Recommendations </a:t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67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0640" y="2125217"/>
            <a:ext cx="7612387" cy="423113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Lactating women with GD should be offered the </a:t>
            </a:r>
            <a:r>
              <a:rPr lang="en-US" sz="2400" b="0" dirty="0" smtClean="0"/>
              <a:t>same treatments </a:t>
            </a:r>
            <a:r>
              <a:rPr lang="en-US" sz="2400" b="0" dirty="0"/>
              <a:t>as non-lactating women. 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smtClean="0"/>
              <a:t>MMI </a:t>
            </a:r>
            <a:r>
              <a:rPr lang="en-US" sz="2400" b="0" dirty="0"/>
              <a:t>is recommended during lactation, given the concerns about PTU-mediated hepatotoxicity.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46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56" y="2395960"/>
            <a:ext cx="4984692" cy="2685326"/>
          </a:xfrm>
        </p:spPr>
        <p:txBody>
          <a:bodyPr>
            <a:normAutofit/>
          </a:bodyPr>
          <a:lstStyle/>
          <a:p>
            <a:r>
              <a:rPr lang="en-US" dirty="0"/>
              <a:t>The Elderly, Children and Adolescents, and Immune</a:t>
            </a:r>
            <a:br>
              <a:rPr lang="en-US" dirty="0"/>
            </a:br>
            <a:r>
              <a:rPr lang="en-US" dirty="0"/>
              <a:t>Reconstitution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68</a:t>
            </a:fld>
            <a:endParaRPr lang="ru-RU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r="1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44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Elderly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69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9545" y="1729893"/>
            <a:ext cx="10418744" cy="4626457"/>
          </a:xfrm>
        </p:spPr>
        <p:txBody>
          <a:bodyPr/>
          <a:lstStyle/>
          <a:p>
            <a:pPr algn="l"/>
            <a:r>
              <a:rPr lang="en-US" sz="2400" dirty="0"/>
              <a:t>Although the incidence of GD decreases with advancing age, cases may still occur in patients in their 8th and 9th decades of life. </a:t>
            </a:r>
            <a:endParaRPr lang="en-US" sz="2400" dirty="0" smtClean="0"/>
          </a:p>
          <a:p>
            <a:pPr algn="l"/>
            <a:r>
              <a:rPr lang="en-US" sz="2400" dirty="0" smtClean="0"/>
              <a:t>A </a:t>
            </a:r>
            <a:r>
              <a:rPr lang="en-US" sz="2400" dirty="0"/>
              <a:t>typical presentation with </a:t>
            </a:r>
            <a:r>
              <a:rPr lang="en-US" sz="2400" dirty="0" smtClean="0"/>
              <a:t>weight loss</a:t>
            </a:r>
            <a:r>
              <a:rPr lang="en-US" sz="2400" dirty="0"/>
              <a:t>, tremor, agitation, and heat intolerance can </a:t>
            </a:r>
            <a:r>
              <a:rPr lang="en-US" sz="2400" dirty="0" smtClean="0"/>
              <a:t>occur; however</a:t>
            </a:r>
            <a:r>
              <a:rPr lang="en-US" sz="2400" dirty="0"/>
              <a:t>, older individuals sometimes present with </a:t>
            </a:r>
            <a:r>
              <a:rPr lang="en-US" sz="2400" dirty="0" smtClean="0"/>
              <a:t>subtle symptoms </a:t>
            </a:r>
            <a:r>
              <a:rPr lang="en-US" sz="2400" dirty="0"/>
              <a:t>such as fatigue, mood disturbance, or breathlessness (termed “apathetic thyrotoxicosis”). </a:t>
            </a:r>
            <a:endParaRPr lang="en-US" sz="2400" dirty="0" smtClean="0"/>
          </a:p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Dramatic presentations </a:t>
            </a:r>
            <a:r>
              <a:rPr lang="en-US" sz="2800" dirty="0">
                <a:solidFill>
                  <a:srgbClr val="0070C0"/>
                </a:solidFill>
              </a:rPr>
              <a:t>with atrial fibrillation, congestive </a:t>
            </a:r>
            <a:r>
              <a:rPr lang="en-US" sz="2800" dirty="0" smtClean="0">
                <a:solidFill>
                  <a:srgbClr val="0070C0"/>
                </a:solidFill>
              </a:rPr>
              <a:t>cardiac failure</a:t>
            </a:r>
            <a:r>
              <a:rPr lang="en-US" sz="2800" dirty="0">
                <a:solidFill>
                  <a:srgbClr val="0070C0"/>
                </a:solidFill>
              </a:rPr>
              <a:t>, or ischemic acute coronary syndrome are </a:t>
            </a:r>
            <a:r>
              <a:rPr lang="en-US" sz="2800" dirty="0" smtClean="0">
                <a:solidFill>
                  <a:srgbClr val="0070C0"/>
                </a:solidFill>
              </a:rPr>
              <a:t>also more </a:t>
            </a:r>
            <a:r>
              <a:rPr lang="en-US" sz="2800" dirty="0">
                <a:solidFill>
                  <a:srgbClr val="0070C0"/>
                </a:solidFill>
              </a:rPr>
              <a:t>frequent in older people. 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Treatment </a:t>
            </a:r>
            <a:r>
              <a:rPr lang="en-US" sz="2800" dirty="0">
                <a:solidFill>
                  <a:srgbClr val="0070C0"/>
                </a:solidFill>
              </a:rPr>
              <a:t>for those </a:t>
            </a:r>
            <a:r>
              <a:rPr lang="en-US" sz="2800" dirty="0" smtClean="0">
                <a:solidFill>
                  <a:srgbClr val="0070C0"/>
                </a:solidFill>
              </a:rPr>
              <a:t>with severe </a:t>
            </a:r>
            <a:r>
              <a:rPr lang="en-US" sz="2800" dirty="0">
                <a:solidFill>
                  <a:srgbClr val="0070C0"/>
                </a:solidFill>
              </a:rPr>
              <a:t>thyrotoxicosis should be along similar lines to </a:t>
            </a:r>
            <a:r>
              <a:rPr lang="en-US" sz="2800" dirty="0" smtClean="0">
                <a:solidFill>
                  <a:srgbClr val="0070C0"/>
                </a:solidFill>
              </a:rPr>
              <a:t>that in </a:t>
            </a:r>
            <a:r>
              <a:rPr lang="en-US" sz="2800" dirty="0">
                <a:solidFill>
                  <a:srgbClr val="0070C0"/>
                </a:solidFill>
              </a:rPr>
              <a:t>younger people, with an initial course of ATD to </a:t>
            </a:r>
            <a:r>
              <a:rPr lang="en-US" sz="2800" dirty="0" smtClean="0">
                <a:solidFill>
                  <a:srgbClr val="0070C0"/>
                </a:solidFill>
              </a:rPr>
              <a:t>render the </a:t>
            </a:r>
            <a:r>
              <a:rPr lang="en-US" sz="2800" dirty="0">
                <a:solidFill>
                  <a:srgbClr val="0070C0"/>
                </a:solidFill>
              </a:rPr>
              <a:t>patient </a:t>
            </a:r>
            <a:r>
              <a:rPr lang="en-US" sz="2800" dirty="0" err="1">
                <a:solidFill>
                  <a:srgbClr val="0070C0"/>
                </a:solidFill>
              </a:rPr>
              <a:t>euthyroid</a:t>
            </a:r>
            <a:r>
              <a:rPr lang="en-US" sz="2800" dirty="0">
                <a:solidFill>
                  <a:srgbClr val="0070C0"/>
                </a:solidFill>
              </a:rPr>
              <a:t>, along with beta-blockers if appropriate.</a:t>
            </a:r>
          </a:p>
        </p:txBody>
      </p:sp>
    </p:spTree>
    <p:extLst>
      <p:ext uri="{BB962C8B-B14F-4D97-AF65-F5344CB8AC3E}">
        <p14:creationId xmlns:p14="http://schemas.microsoft.com/office/powerpoint/2010/main" val="12576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6125"/>
            <a:ext cx="10515600" cy="676275"/>
          </a:xfrm>
        </p:spPr>
        <p:txBody>
          <a:bodyPr/>
          <a:lstStyle/>
          <a:p>
            <a:r>
              <a:rPr lang="en-US" dirty="0"/>
              <a:t>Diagnosis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1850" y="1171005"/>
            <a:ext cx="10515599" cy="406749"/>
          </a:xfrm>
        </p:spPr>
        <p:txBody>
          <a:bodyPr/>
          <a:lstStyle/>
          <a:p>
            <a:r>
              <a:rPr lang="en-US" dirty="0"/>
              <a:t>Algorithm for investigating a patient with suspected Graves’ hyperthyroidism.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046" y="1842199"/>
            <a:ext cx="7893154" cy="501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Elderly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70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206" y="1729893"/>
            <a:ext cx="10418744" cy="4626457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70C0"/>
                </a:solidFill>
              </a:rPr>
              <a:t>If there is atrial fibrillation or other tachyarrhythmia or cardiac compromise, it is good practice to </a:t>
            </a:r>
            <a:r>
              <a:rPr lang="en-US" sz="2400" dirty="0" smtClean="0">
                <a:solidFill>
                  <a:srgbClr val="0070C0"/>
                </a:solidFill>
              </a:rPr>
              <a:t>proceed to </a:t>
            </a:r>
            <a:r>
              <a:rPr lang="en-US" sz="2400" dirty="0">
                <a:solidFill>
                  <a:srgbClr val="0070C0"/>
                </a:solidFill>
              </a:rPr>
              <a:t>early definitive therapy, normally with RAI, to </a:t>
            </a:r>
            <a:r>
              <a:rPr lang="en-US" sz="2400" dirty="0" smtClean="0">
                <a:solidFill>
                  <a:srgbClr val="0070C0"/>
                </a:solidFill>
              </a:rPr>
              <a:t>prevent any </a:t>
            </a:r>
            <a:r>
              <a:rPr lang="en-US" sz="2400" dirty="0">
                <a:solidFill>
                  <a:srgbClr val="0070C0"/>
                </a:solidFill>
              </a:rPr>
              <a:t>further heart complication from recurrent hyperthyroidism. 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In </a:t>
            </a:r>
            <a:r>
              <a:rPr lang="en-US" sz="2400" dirty="0">
                <a:solidFill>
                  <a:srgbClr val="0070C0"/>
                </a:solidFill>
              </a:rPr>
              <a:t>older or frail patients with milder hyperthyroidism and without cardiac compromise, </a:t>
            </a:r>
            <a:r>
              <a:rPr lang="en-US" sz="2400" dirty="0" smtClean="0">
                <a:solidFill>
                  <a:srgbClr val="0070C0"/>
                </a:solidFill>
              </a:rPr>
              <a:t>long-term low-dose </a:t>
            </a:r>
            <a:r>
              <a:rPr lang="en-US" sz="2400" dirty="0">
                <a:solidFill>
                  <a:srgbClr val="0070C0"/>
                </a:solidFill>
              </a:rPr>
              <a:t>MMI (CBZ) 2.5–5 mg daily is an effective </a:t>
            </a:r>
            <a:r>
              <a:rPr lang="en-US" sz="2400" dirty="0" smtClean="0">
                <a:solidFill>
                  <a:srgbClr val="0070C0"/>
                </a:solidFill>
              </a:rPr>
              <a:t>and well-tolerated </a:t>
            </a:r>
            <a:r>
              <a:rPr lang="en-US" sz="2400" dirty="0">
                <a:solidFill>
                  <a:srgbClr val="0070C0"/>
                </a:solidFill>
              </a:rPr>
              <a:t>treatment, especially when there is no access to RAI and/or contraindication to thyroidectomy.</a:t>
            </a:r>
          </a:p>
          <a:p>
            <a:pPr algn="l"/>
            <a:r>
              <a:rPr lang="en-US" sz="2400" dirty="0"/>
              <a:t>Older patients are more likely to suffer severe consequences from ATD-induced </a:t>
            </a:r>
            <a:r>
              <a:rPr lang="en-US" sz="2400" dirty="0" smtClean="0"/>
              <a:t>agranulocytosis, </a:t>
            </a:r>
            <a:r>
              <a:rPr lang="en-US" sz="2400" dirty="0"/>
              <a:t>and </a:t>
            </a:r>
            <a:r>
              <a:rPr lang="en-US" sz="2400" dirty="0" smtClean="0"/>
              <a:t>it is </a:t>
            </a:r>
            <a:r>
              <a:rPr lang="en-US" sz="2400" dirty="0"/>
              <a:t>important to be meticulous in warning people </a:t>
            </a:r>
            <a:r>
              <a:rPr lang="en-US" sz="2400" dirty="0" smtClean="0"/>
              <a:t>about this </a:t>
            </a:r>
            <a:r>
              <a:rPr lang="en-US" sz="2400" dirty="0"/>
              <a:t>issue, and providing written information to family </a:t>
            </a:r>
            <a:r>
              <a:rPr lang="en-US" sz="2400" dirty="0" smtClean="0"/>
              <a:t>or caregivers </a:t>
            </a:r>
            <a:r>
              <a:rPr lang="en-US" sz="2400" dirty="0"/>
              <a:t>in the case of cognitive impairment. </a:t>
            </a:r>
            <a:endParaRPr lang="en-US" sz="2400" dirty="0" smtClean="0"/>
          </a:p>
          <a:p>
            <a:pPr algn="l"/>
            <a:r>
              <a:rPr lang="en-US" sz="2400" dirty="0" smtClean="0"/>
              <a:t>In </a:t>
            </a:r>
            <a:r>
              <a:rPr lang="en-US" sz="2400" dirty="0"/>
              <a:t>addition, older patients have a higher chance of </a:t>
            </a:r>
            <a:r>
              <a:rPr lang="en-US" sz="2400" dirty="0" smtClean="0"/>
              <a:t>developing GO, </a:t>
            </a:r>
            <a:r>
              <a:rPr lang="en-US" sz="2400" dirty="0"/>
              <a:t>so should be carefully assessed for this: </a:t>
            </a:r>
            <a:r>
              <a:rPr lang="en-US" sz="2400" dirty="0" smtClean="0"/>
              <a:t>where relevant</a:t>
            </a:r>
            <a:r>
              <a:rPr lang="en-US" sz="2400" dirty="0"/>
              <a:t>, smoking cessation advice should be given </a:t>
            </a:r>
            <a:r>
              <a:rPr lang="en-US" sz="2400" dirty="0" smtClean="0"/>
              <a:t>and treatment-related </a:t>
            </a:r>
            <a:r>
              <a:rPr lang="en-US" sz="2400" dirty="0"/>
              <a:t>hypothyroidism should be </a:t>
            </a:r>
            <a:r>
              <a:rPr lang="en-US" sz="2400" dirty="0" smtClean="0"/>
              <a:t>assiduously avoided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0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5720419" cy="782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Elderly: </a:t>
            </a:r>
            <a:br>
              <a:rPr lang="en-US" dirty="0" smtClean="0"/>
            </a:br>
            <a:r>
              <a:rPr lang="en-US" dirty="0" smtClean="0"/>
              <a:t>Recommendations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71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0640" y="2125217"/>
            <a:ext cx="7612387" cy="423113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Older patients who have had atrial fibrillation, </a:t>
            </a:r>
            <a:r>
              <a:rPr lang="en-US" sz="2400" b="0" dirty="0" smtClean="0"/>
              <a:t>cardiac failure</a:t>
            </a:r>
            <a:r>
              <a:rPr lang="en-US" sz="2400" b="0" dirty="0"/>
              <a:t>, or cardiac ischemic symptoms precipitated </a:t>
            </a:r>
            <a:r>
              <a:rPr lang="en-US" sz="2400" b="0" dirty="0" smtClean="0"/>
              <a:t>by hyperthyroidism </a:t>
            </a:r>
            <a:r>
              <a:rPr lang="en-US" sz="2400" b="0" dirty="0"/>
              <a:t>should undergo definitive </a:t>
            </a:r>
            <a:r>
              <a:rPr lang="en-US" sz="2400" b="0" dirty="0" smtClean="0"/>
              <a:t>therapy, usually </a:t>
            </a:r>
            <a:r>
              <a:rPr lang="en-US" sz="2400" b="0" dirty="0"/>
              <a:t>RAI</a:t>
            </a:r>
            <a:r>
              <a:rPr lang="en-US" sz="2400" b="0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Long-term MMI (CBZ) should be considered as a satisfactory treatment for older individuals with </a:t>
            </a:r>
            <a:r>
              <a:rPr lang="en-US" sz="2400" b="0" dirty="0" smtClean="0"/>
              <a:t>mild GD</a:t>
            </a:r>
            <a:r>
              <a:rPr lang="en-US" sz="2400" b="0" dirty="0"/>
              <a:t>. 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8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Childhood and Adolescence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72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206" y="1799343"/>
            <a:ext cx="10418744" cy="4626457"/>
          </a:xfrm>
        </p:spPr>
        <p:txBody>
          <a:bodyPr/>
          <a:lstStyle/>
          <a:p>
            <a:pPr algn="l"/>
            <a:r>
              <a:rPr lang="en-US" sz="2400" dirty="0"/>
              <a:t>Children and teenagers frequently present late </a:t>
            </a:r>
            <a:r>
              <a:rPr lang="en-US" sz="2400" dirty="0" smtClean="0"/>
              <a:t>with GD </a:t>
            </a:r>
            <a:r>
              <a:rPr lang="en-US" sz="2400" dirty="0"/>
              <a:t>and in retrospect features such as impaired educational performance, change in behavior, anxiety, or </a:t>
            </a:r>
            <a:r>
              <a:rPr lang="en-US" sz="2400" dirty="0" smtClean="0"/>
              <a:t>sleep disturbance </a:t>
            </a:r>
            <a:r>
              <a:rPr lang="en-US" sz="2400" dirty="0"/>
              <a:t>may have been present for years before </a:t>
            </a:r>
            <a:r>
              <a:rPr lang="en-US" sz="2400" dirty="0" smtClean="0"/>
              <a:t>the cause </a:t>
            </a:r>
            <a:r>
              <a:rPr lang="en-US" sz="2400" dirty="0"/>
              <a:t>is recognized. </a:t>
            </a:r>
            <a:endParaRPr lang="en-US" sz="2400" dirty="0" smtClean="0"/>
          </a:p>
          <a:p>
            <a:pPr algn="l"/>
            <a:r>
              <a:rPr lang="en-US" sz="2400" dirty="0" smtClean="0"/>
              <a:t>Importantly</a:t>
            </a:r>
            <a:r>
              <a:rPr lang="en-US" sz="2400" dirty="0"/>
              <a:t>, the diagnosis is </a:t>
            </a:r>
            <a:r>
              <a:rPr lang="en-US" sz="2400" dirty="0" smtClean="0"/>
              <a:t>easily overlooked </a:t>
            </a:r>
            <a:r>
              <a:rPr lang="en-US" sz="2400" dirty="0"/>
              <a:t>in teenage girls with weight loss who are assumed to have an eating disorder. 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The </a:t>
            </a:r>
            <a:r>
              <a:rPr lang="en-US" sz="2400" dirty="0"/>
              <a:t>outcome of </a:t>
            </a:r>
            <a:r>
              <a:rPr lang="en-US" sz="2400" dirty="0" smtClean="0"/>
              <a:t>ATD treatment </a:t>
            </a:r>
            <a:r>
              <a:rPr lang="en-US" sz="2400" dirty="0"/>
              <a:t>of younger people with GD is </a:t>
            </a:r>
            <a:r>
              <a:rPr lang="en-US" sz="2400" dirty="0" smtClean="0"/>
              <a:t>disappointing, as </a:t>
            </a:r>
            <a:r>
              <a:rPr lang="en-US" sz="2400" dirty="0"/>
              <a:t>compared to the results in adults. </a:t>
            </a:r>
            <a:endParaRPr lang="en-US" sz="2400" dirty="0" smtClean="0"/>
          </a:p>
          <a:p>
            <a:pPr algn="l"/>
            <a:r>
              <a:rPr lang="en-US" sz="2400" dirty="0" smtClean="0"/>
              <a:t>Remission </a:t>
            </a:r>
            <a:r>
              <a:rPr lang="en-US" sz="2400" dirty="0"/>
              <a:t>rates following 2 or more years of ATD therapy do not </a:t>
            </a:r>
            <a:r>
              <a:rPr lang="en-US" sz="2400" dirty="0" smtClean="0"/>
              <a:t>exceed 25</a:t>
            </a:r>
            <a:r>
              <a:rPr lang="en-US" sz="2400" dirty="0"/>
              <a:t>% </a:t>
            </a:r>
            <a:r>
              <a:rPr lang="en-US" sz="2400" dirty="0" smtClean="0"/>
              <a:t>and </a:t>
            </a:r>
            <a:r>
              <a:rPr lang="en-US" sz="2400" dirty="0"/>
              <a:t>this necessitates longer-term </a:t>
            </a:r>
            <a:r>
              <a:rPr lang="en-US" sz="2400" dirty="0" smtClean="0"/>
              <a:t>ATD administration </a:t>
            </a:r>
            <a:r>
              <a:rPr lang="en-US" sz="2400" dirty="0"/>
              <a:t>in most children.</a:t>
            </a:r>
          </a:p>
        </p:txBody>
      </p:sp>
    </p:spTree>
    <p:extLst>
      <p:ext uri="{BB962C8B-B14F-4D97-AF65-F5344CB8AC3E}">
        <p14:creationId xmlns:p14="http://schemas.microsoft.com/office/powerpoint/2010/main" val="30564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Childhood and Adolescence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73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206" y="1799343"/>
            <a:ext cx="10418744" cy="4626457"/>
          </a:xfrm>
        </p:spPr>
        <p:txBody>
          <a:bodyPr/>
          <a:lstStyle/>
          <a:p>
            <a:pPr algn="l"/>
            <a:r>
              <a:rPr lang="en-US" sz="2400" dirty="0"/>
              <a:t>Furthermore, there is </a:t>
            </a:r>
            <a:r>
              <a:rPr lang="en-US" sz="2400" dirty="0" smtClean="0"/>
              <a:t>a higher </a:t>
            </a:r>
            <a:r>
              <a:rPr lang="en-US" sz="2400" dirty="0"/>
              <a:t>prevalence of adverse reactions to ATD in children and this means that PTU is no longer recommended for use in childhood, owing to hepatic failure in up </a:t>
            </a:r>
            <a:r>
              <a:rPr lang="en-US" sz="2400" dirty="0" smtClean="0"/>
              <a:t>to 1 </a:t>
            </a:r>
            <a:r>
              <a:rPr lang="en-US" sz="2400" dirty="0"/>
              <a:t>in 2,000 children </a:t>
            </a:r>
            <a:r>
              <a:rPr lang="en-US" sz="2400" dirty="0" smtClean="0"/>
              <a:t>exposed. </a:t>
            </a:r>
          </a:p>
          <a:p>
            <a:pPr algn="l"/>
            <a:r>
              <a:rPr lang="en-US" sz="2400" dirty="0" smtClean="0"/>
              <a:t>If </a:t>
            </a:r>
            <a:r>
              <a:rPr lang="en-US" sz="2400" dirty="0"/>
              <a:t>children </a:t>
            </a:r>
            <a:r>
              <a:rPr lang="en-US" sz="2400" dirty="0" smtClean="0"/>
              <a:t>develop adverse </a:t>
            </a:r>
            <a:r>
              <a:rPr lang="en-US" sz="2400" dirty="0"/>
              <a:t>reactions while taking ATD, early surgery </a:t>
            </a:r>
            <a:r>
              <a:rPr lang="en-US" sz="2400" dirty="0" smtClean="0"/>
              <a:t>with total </a:t>
            </a:r>
            <a:r>
              <a:rPr lang="en-US" sz="2400" dirty="0"/>
              <a:t>thyroidectomy is generally recommended. </a:t>
            </a:r>
            <a:endParaRPr lang="en-US" sz="2400" dirty="0" smtClean="0"/>
          </a:p>
          <a:p>
            <a:pPr algn="l"/>
            <a:r>
              <a:rPr lang="en-US" sz="2400" dirty="0" smtClean="0"/>
              <a:t>Over </a:t>
            </a:r>
            <a:r>
              <a:rPr lang="en-US" sz="2400" dirty="0"/>
              <a:t>recent years, more confidence has been gained about </a:t>
            </a:r>
            <a:r>
              <a:rPr lang="en-US" sz="2400" dirty="0" smtClean="0"/>
              <a:t>the safety </a:t>
            </a:r>
            <a:r>
              <a:rPr lang="en-US" sz="2400" dirty="0"/>
              <a:t>of RAI, particularly in </a:t>
            </a:r>
            <a:r>
              <a:rPr lang="en-US" sz="2400" dirty="0" err="1"/>
              <a:t>postpubertal</a:t>
            </a:r>
            <a:r>
              <a:rPr lang="en-US" sz="2400" dirty="0"/>
              <a:t> younger </a:t>
            </a:r>
            <a:r>
              <a:rPr lang="en-US" sz="2400" dirty="0" smtClean="0"/>
              <a:t>people. </a:t>
            </a:r>
          </a:p>
          <a:p>
            <a:pPr algn="l"/>
            <a:r>
              <a:rPr lang="en-US" sz="2400" dirty="0" smtClean="0"/>
              <a:t>Thus</a:t>
            </a:r>
            <a:r>
              <a:rPr lang="en-US" sz="2400" dirty="0"/>
              <a:t>, long-term low-dose MMI (CBZ) followed, if necessary, by surgery or RAI when the </a:t>
            </a:r>
            <a:r>
              <a:rPr lang="en-US" sz="2400" dirty="0" smtClean="0"/>
              <a:t>child reaches </a:t>
            </a:r>
            <a:r>
              <a:rPr lang="en-US" sz="2400" dirty="0"/>
              <a:t>a suitable age (16 years or older) is frequently </a:t>
            </a:r>
            <a:r>
              <a:rPr lang="en-US" sz="2400" dirty="0" smtClean="0"/>
              <a:t>the sequence </a:t>
            </a:r>
            <a:r>
              <a:rPr lang="en-US" sz="2400" dirty="0"/>
              <a:t>of therapy in this age group. </a:t>
            </a:r>
            <a:endParaRPr lang="en-US" sz="2400" dirty="0" smtClean="0"/>
          </a:p>
          <a:p>
            <a:pPr algn="l"/>
            <a:r>
              <a:rPr lang="en-US" sz="2400" dirty="0" smtClean="0"/>
              <a:t>Any </a:t>
            </a:r>
            <a:r>
              <a:rPr lang="en-US" sz="2400" dirty="0"/>
              <a:t>episode </a:t>
            </a:r>
            <a:r>
              <a:rPr lang="en-US" sz="2400" dirty="0" smtClean="0"/>
              <a:t>of hyperthyroidism </a:t>
            </a:r>
            <a:r>
              <a:rPr lang="en-US" sz="2400" dirty="0"/>
              <a:t>or hypothyroidism (as a </a:t>
            </a:r>
            <a:r>
              <a:rPr lang="en-US" sz="2400" dirty="0" smtClean="0"/>
              <a:t>consequence of </a:t>
            </a:r>
            <a:r>
              <a:rPr lang="en-US" sz="2400" dirty="0"/>
              <a:t>treatment), will likely have an effect on </a:t>
            </a:r>
            <a:r>
              <a:rPr lang="en-US" sz="2400" dirty="0" smtClean="0"/>
              <a:t>educational progress</a:t>
            </a:r>
            <a:r>
              <a:rPr lang="en-US" sz="2400" dirty="0"/>
              <a:t>, and this factor should be taken into account </a:t>
            </a:r>
            <a:r>
              <a:rPr lang="en-US" sz="2400" dirty="0" smtClean="0"/>
              <a:t>in all </a:t>
            </a:r>
            <a:r>
              <a:rPr lang="en-US" sz="2400" dirty="0"/>
              <a:t>decision making.</a:t>
            </a:r>
          </a:p>
        </p:txBody>
      </p:sp>
    </p:spTree>
    <p:extLst>
      <p:ext uri="{BB962C8B-B14F-4D97-AF65-F5344CB8AC3E}">
        <p14:creationId xmlns:p14="http://schemas.microsoft.com/office/powerpoint/2010/main" val="14076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6090809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Childhood and Adolescence: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Recommendations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74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0640" y="2125217"/>
            <a:ext cx="7612387" cy="423113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PTU should be avoided in children and adolescents. 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47 Long-term MMI (CBZ) should be the mainstay </a:t>
            </a:r>
            <a:r>
              <a:rPr lang="en-US" sz="2400" b="0" dirty="0" smtClean="0"/>
              <a:t>of treatment </a:t>
            </a:r>
            <a:r>
              <a:rPr lang="en-US" sz="2400" b="0" dirty="0"/>
              <a:t>in children with GD. </a:t>
            </a: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48 Thyroidectomy is the primary definitive therapy </a:t>
            </a:r>
            <a:r>
              <a:rPr lang="en-US" sz="2400" b="0" dirty="0" smtClean="0"/>
              <a:t>in childhood</a:t>
            </a:r>
            <a:r>
              <a:rPr lang="en-US" sz="2400" b="0" dirty="0"/>
              <a:t>, but in </a:t>
            </a:r>
            <a:r>
              <a:rPr lang="en-US" sz="2400" b="0" dirty="0" err="1"/>
              <a:t>postpubertal</a:t>
            </a:r>
            <a:r>
              <a:rPr lang="en-US" sz="2400" b="0" dirty="0"/>
              <a:t> children RAI can </a:t>
            </a:r>
            <a:r>
              <a:rPr lang="en-US" sz="2400" b="0" dirty="0" smtClean="0"/>
              <a:t>be considered. </a:t>
            </a:r>
            <a:endParaRPr lang="en-US" sz="2400" b="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89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Immune Reconstitution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75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206" y="1799343"/>
            <a:ext cx="10418744" cy="4626457"/>
          </a:xfrm>
        </p:spPr>
        <p:txBody>
          <a:bodyPr/>
          <a:lstStyle/>
          <a:p>
            <a:pPr algn="l"/>
            <a:r>
              <a:rPr lang="en-US" sz="2400" dirty="0"/>
              <a:t>The first demonstration of immune </a:t>
            </a:r>
            <a:r>
              <a:rPr lang="en-US" sz="2400" dirty="0" smtClean="0"/>
              <a:t>reconstitution GD </a:t>
            </a:r>
            <a:r>
              <a:rPr lang="en-US" sz="2400" dirty="0"/>
              <a:t>was in multiple sclerosis patients who had </a:t>
            </a:r>
            <a:r>
              <a:rPr lang="en-US" sz="2400" dirty="0" smtClean="0"/>
              <a:t>received lymphocyte-depleting </a:t>
            </a:r>
            <a:r>
              <a:rPr lang="en-US" sz="2400" dirty="0" err="1"/>
              <a:t>alemtuzumab</a:t>
            </a:r>
            <a:r>
              <a:rPr lang="en-US" sz="2400" dirty="0"/>
              <a:t> (Campath-H1)</a:t>
            </a:r>
          </a:p>
          <a:p>
            <a:pPr algn="l"/>
            <a:r>
              <a:rPr lang="en-US" sz="2400" dirty="0"/>
              <a:t>antibody </a:t>
            </a:r>
            <a:r>
              <a:rPr lang="en-US" sz="2400" dirty="0" smtClean="0"/>
              <a:t>treatment. </a:t>
            </a:r>
          </a:p>
          <a:p>
            <a:pPr algn="l"/>
            <a:r>
              <a:rPr lang="en-US" sz="2400" dirty="0" smtClean="0"/>
              <a:t>This </a:t>
            </a:r>
            <a:r>
              <a:rPr lang="en-US" sz="2400" dirty="0"/>
              <a:t>treatment causes </a:t>
            </a:r>
            <a:r>
              <a:rPr lang="en-US" sz="2400" dirty="0" smtClean="0"/>
              <a:t>initial </a:t>
            </a:r>
            <a:r>
              <a:rPr lang="en-US" sz="2400" dirty="0" err="1" smtClean="0"/>
              <a:t>lymphopenia</a:t>
            </a:r>
            <a:r>
              <a:rPr lang="en-US" sz="2400" dirty="0"/>
              <a:t>, but 12–24 months later 20–30% of patients developed TSH-R-Ab-positive GD, as lymphocyte populations recover. </a:t>
            </a:r>
            <a:endParaRPr lang="en-US" sz="2400" dirty="0" smtClean="0"/>
          </a:p>
          <a:p>
            <a:pPr algn="l"/>
            <a:r>
              <a:rPr lang="en-US" sz="2400" dirty="0" smtClean="0"/>
              <a:t>A </a:t>
            </a:r>
            <a:r>
              <a:rPr lang="en-US" sz="2400" dirty="0"/>
              <a:t>similar pattern of GD </a:t>
            </a:r>
            <a:r>
              <a:rPr lang="en-US" sz="2400" dirty="0" smtClean="0"/>
              <a:t>has been </a:t>
            </a:r>
            <a:r>
              <a:rPr lang="en-US" sz="2400" dirty="0"/>
              <a:t>observed in patients with HIV who have </a:t>
            </a:r>
            <a:r>
              <a:rPr lang="en-US" sz="2400" dirty="0" smtClean="0"/>
              <a:t>received effective </a:t>
            </a:r>
            <a:r>
              <a:rPr lang="en-US" sz="2400" dirty="0"/>
              <a:t>highly active antiretroviral therapy, with hyperthyroidism developing as CD4 lymphocyte </a:t>
            </a:r>
            <a:r>
              <a:rPr lang="en-US" sz="2400" dirty="0" smtClean="0"/>
              <a:t>counts increase. </a:t>
            </a:r>
          </a:p>
          <a:p>
            <a:pPr algn="l"/>
            <a:r>
              <a:rPr lang="en-US" sz="2400" dirty="0" smtClean="0"/>
              <a:t>Immune </a:t>
            </a:r>
            <a:r>
              <a:rPr lang="en-US" sz="2400" dirty="0"/>
              <a:t>reconstitution GD has </a:t>
            </a:r>
            <a:r>
              <a:rPr lang="en-US" sz="2400" dirty="0" smtClean="0"/>
              <a:t>also been </a:t>
            </a:r>
            <a:r>
              <a:rPr lang="en-US" sz="2400" dirty="0"/>
              <a:t>observed in bone marrow transplant patients. </a:t>
            </a:r>
            <a:r>
              <a:rPr lang="en-US" sz="2400" dirty="0" smtClean="0"/>
              <a:t>In most </a:t>
            </a:r>
            <a:r>
              <a:rPr lang="en-US" sz="2400" dirty="0"/>
              <a:t>cases, the hyperthyroidism is manageable and, depending on the underlying condition, it is not an indication to discontinue the </a:t>
            </a:r>
            <a:r>
              <a:rPr lang="en-US" sz="2400" dirty="0" smtClean="0"/>
              <a:t>immunomodulatory therapy that </a:t>
            </a:r>
            <a:r>
              <a:rPr lang="en-US" sz="2400" dirty="0"/>
              <a:t>precipitated it. </a:t>
            </a:r>
          </a:p>
        </p:txBody>
      </p:sp>
    </p:spTree>
    <p:extLst>
      <p:ext uri="{BB962C8B-B14F-4D97-AF65-F5344CB8AC3E}">
        <p14:creationId xmlns:p14="http://schemas.microsoft.com/office/powerpoint/2010/main" val="15293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Immune Reconstitution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76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206" y="1799343"/>
            <a:ext cx="10418744" cy="4626457"/>
          </a:xfrm>
        </p:spPr>
        <p:txBody>
          <a:bodyPr/>
          <a:lstStyle/>
          <a:p>
            <a:pPr algn="l"/>
            <a:r>
              <a:rPr lang="en-US" sz="2400" dirty="0"/>
              <a:t>Although initial reports </a:t>
            </a:r>
            <a:r>
              <a:rPr lang="en-US" sz="2400" dirty="0" smtClean="0"/>
              <a:t>suggested that </a:t>
            </a:r>
            <a:r>
              <a:rPr lang="en-US" sz="2400" dirty="0"/>
              <a:t>definitive therapy was warranted in these </a:t>
            </a:r>
            <a:r>
              <a:rPr lang="en-US" sz="2400" dirty="0" smtClean="0"/>
              <a:t>patients, additional </a:t>
            </a:r>
            <a:r>
              <a:rPr lang="en-US" sz="2400" dirty="0"/>
              <a:t>experience now suggests that they can </a:t>
            </a:r>
            <a:r>
              <a:rPr lang="en-US" sz="2400" dirty="0" smtClean="0"/>
              <a:t>be managed </a:t>
            </a:r>
            <a:r>
              <a:rPr lang="en-US" sz="2400" dirty="0"/>
              <a:t>similarly to patients with “spontaneous” </a:t>
            </a:r>
            <a:r>
              <a:rPr lang="en-US" sz="2400" dirty="0" smtClean="0"/>
              <a:t>GD. </a:t>
            </a:r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However</a:t>
            </a:r>
            <a:r>
              <a:rPr lang="en-US" sz="2400" dirty="0"/>
              <a:t>, as the immunological “insult” may be transient in these cases, a reasonable approach is </a:t>
            </a:r>
            <a:r>
              <a:rPr lang="en-US" sz="2400" dirty="0" smtClean="0"/>
              <a:t>to treat </a:t>
            </a:r>
            <a:r>
              <a:rPr lang="en-US" sz="2400" dirty="0"/>
              <a:t>with ATD until circulating TSH-R-Ab become undetectable.</a:t>
            </a:r>
          </a:p>
        </p:txBody>
      </p:sp>
    </p:spTree>
    <p:extLst>
      <p:ext uri="{BB962C8B-B14F-4D97-AF65-F5344CB8AC3E}">
        <p14:creationId xmlns:p14="http://schemas.microsoft.com/office/powerpoint/2010/main" val="27086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94" y="939195"/>
            <a:ext cx="6090809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Immune Reconstitution: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Recommendations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77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0640" y="2125217"/>
            <a:ext cx="7612387" cy="423113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Graves’ hyperthyroidism precipitated by an immunomodulatory therapy is not a mandatory indication </a:t>
            </a:r>
            <a:r>
              <a:rPr lang="en-US" sz="2400" b="0" dirty="0" smtClean="0"/>
              <a:t>to stop </a:t>
            </a:r>
            <a:r>
              <a:rPr lang="en-US" sz="2400" b="0" dirty="0"/>
              <a:t>that precipitating treatment, nor is it a </a:t>
            </a:r>
            <a:r>
              <a:rPr lang="en-US" sz="2400" b="0" dirty="0" smtClean="0"/>
              <a:t>mandatory indication </a:t>
            </a:r>
            <a:r>
              <a:rPr lang="en-US" sz="2400" b="0" dirty="0"/>
              <a:t>for definitive therapy for hyperthyroidism.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smtClean="0"/>
              <a:t>Sequential </a:t>
            </a:r>
            <a:r>
              <a:rPr lang="en-US" sz="2400" b="0" dirty="0"/>
              <a:t>monitoring of serum TSH-R-Ab levels </a:t>
            </a:r>
            <a:r>
              <a:rPr lang="en-US" sz="2400" b="0" dirty="0" smtClean="0"/>
              <a:t>can be </a:t>
            </a:r>
            <a:r>
              <a:rPr lang="en-US" sz="2400" b="0" dirty="0"/>
              <a:t>used to guide the duration of ATD therapy in patients with immune reconstitution GD.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50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78</a:t>
            </a:fld>
            <a:endParaRPr lang="ru-RU" dirty="0"/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solidFill>
                  <a:srgbClr val="0070C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Serology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1898649"/>
            <a:ext cx="10515599" cy="4531333"/>
          </a:xfrm>
        </p:spPr>
        <p:txBody>
          <a:bodyPr/>
          <a:lstStyle/>
          <a:p>
            <a:pPr algn="l"/>
            <a:r>
              <a:rPr lang="en-US" sz="2400" dirty="0" smtClean="0"/>
              <a:t>Diagnostic </a:t>
            </a:r>
            <a:r>
              <a:rPr lang="en-US" sz="2400" dirty="0"/>
              <a:t>accuracy improves when both a serum TSH and free T4 are </a:t>
            </a:r>
            <a:r>
              <a:rPr lang="en-US" sz="2400" dirty="0" smtClean="0"/>
              <a:t>assessed at </a:t>
            </a:r>
            <a:r>
              <a:rPr lang="en-US" sz="2400" dirty="0"/>
              <a:t>the time of the initial evaluation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The </a:t>
            </a:r>
            <a:r>
              <a:rPr lang="en-US" sz="2400" dirty="0"/>
              <a:t>relationship between free T4 and TSH (when the pituitary-thyroid </a:t>
            </a:r>
            <a:r>
              <a:rPr lang="en-US" sz="2400" dirty="0" smtClean="0"/>
              <a:t>axis is </a:t>
            </a:r>
            <a:r>
              <a:rPr lang="en-US" sz="2400" dirty="0"/>
              <a:t>intact) is an inverse log-linear relationship; </a:t>
            </a:r>
            <a:r>
              <a:rPr lang="en-US" sz="2400" dirty="0" smtClean="0"/>
              <a:t>therefore, small </a:t>
            </a:r>
            <a:r>
              <a:rPr lang="en-US" sz="2400" dirty="0"/>
              <a:t>changes in free T4 result in large changes in serum TSH concentrations. </a:t>
            </a:r>
            <a:endParaRPr lang="en-US" sz="2400" dirty="0" smtClean="0"/>
          </a:p>
          <a:p>
            <a:pPr algn="l"/>
            <a:r>
              <a:rPr lang="en-US" sz="2400" dirty="0" smtClean="0"/>
              <a:t>Serum </a:t>
            </a:r>
            <a:r>
              <a:rPr lang="en-US" sz="2400" dirty="0"/>
              <a:t>TSH levels are </a:t>
            </a:r>
            <a:r>
              <a:rPr lang="en-US" sz="2400" dirty="0" smtClean="0"/>
              <a:t>considerably more </a:t>
            </a:r>
            <a:r>
              <a:rPr lang="en-US" sz="2400" dirty="0"/>
              <a:t>sensitive than direct TH measurements for assessing TH </a:t>
            </a:r>
            <a:r>
              <a:rPr lang="en-US" sz="2400" dirty="0" smtClean="0"/>
              <a:t>excess.</a:t>
            </a:r>
          </a:p>
          <a:p>
            <a:pPr algn="l"/>
            <a:r>
              <a:rPr lang="en-US" sz="2400" dirty="0"/>
              <a:t>In overt hyperthyroidism, </a:t>
            </a:r>
            <a:r>
              <a:rPr lang="en-US" sz="2400" dirty="0" smtClean="0"/>
              <a:t>both serum </a:t>
            </a:r>
            <a:r>
              <a:rPr lang="en-US" sz="2400" dirty="0"/>
              <a:t>free T4 and T3 concentrations are elevated, </a:t>
            </a:r>
            <a:r>
              <a:rPr lang="en-US" sz="2400" dirty="0" smtClean="0"/>
              <a:t>and serum </a:t>
            </a:r>
            <a:r>
              <a:rPr lang="en-US" sz="2400" dirty="0"/>
              <a:t>TSH is suppressed; </a:t>
            </a:r>
            <a:endParaRPr lang="en-US" sz="2400" dirty="0" smtClean="0"/>
          </a:p>
          <a:p>
            <a:pPr algn="l"/>
            <a:r>
              <a:rPr lang="en-US" sz="2400" dirty="0" smtClean="0"/>
              <a:t>however</a:t>
            </a:r>
            <a:r>
              <a:rPr lang="en-US" sz="2400" dirty="0"/>
              <a:t>, in milder hyperthyroidism, serum total T4 and free T4 levels can be </a:t>
            </a:r>
            <a:r>
              <a:rPr lang="en-US" sz="2400" dirty="0" smtClean="0"/>
              <a:t>normal, only </a:t>
            </a:r>
            <a:r>
              <a:rPr lang="en-US" sz="2400" dirty="0"/>
              <a:t>serum free T3 may be elevated, with an </a:t>
            </a:r>
            <a:r>
              <a:rPr lang="en-US" sz="2400" dirty="0" smtClean="0"/>
              <a:t>undetectable serum TSH.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03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Serology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343" y="1898649"/>
            <a:ext cx="10218177" cy="4531333"/>
          </a:xfrm>
        </p:spPr>
        <p:txBody>
          <a:bodyPr/>
          <a:lstStyle/>
          <a:p>
            <a:pPr algn="l"/>
            <a:r>
              <a:rPr lang="en-US" sz="2400" dirty="0"/>
              <a:t>TSH-R-Ab are specific biomarkers for </a:t>
            </a:r>
            <a:r>
              <a:rPr lang="en-US" sz="2400" dirty="0" smtClean="0"/>
              <a:t>GD.</a:t>
            </a:r>
            <a:endParaRPr lang="en-US" sz="2400" dirty="0"/>
          </a:p>
          <a:p>
            <a:pPr lvl="1"/>
            <a:endParaRPr lang="en-US" sz="2400" b="0" i="0" dirty="0" smtClean="0"/>
          </a:p>
          <a:p>
            <a:pPr algn="l"/>
            <a:r>
              <a:rPr lang="en-US" sz="2400" dirty="0" smtClean="0"/>
              <a:t>Also</a:t>
            </a:r>
            <a:r>
              <a:rPr lang="en-US" sz="2400" dirty="0"/>
              <a:t>, </a:t>
            </a:r>
            <a:r>
              <a:rPr lang="en-US" sz="2400" dirty="0" err="1"/>
              <a:t>TSAb</a:t>
            </a:r>
            <a:r>
              <a:rPr lang="en-US" sz="2400" dirty="0"/>
              <a:t> is a highly sensitive and predictive biomarker for the </a:t>
            </a:r>
            <a:r>
              <a:rPr lang="en-US" sz="2400" dirty="0" err="1"/>
              <a:t>extrathyroidal</a:t>
            </a:r>
            <a:r>
              <a:rPr lang="en-US" sz="2400" dirty="0"/>
              <a:t> manifestations of </a:t>
            </a:r>
            <a:r>
              <a:rPr lang="en-US" sz="2400" dirty="0" smtClean="0"/>
              <a:t>GD </a:t>
            </a:r>
            <a:r>
              <a:rPr lang="en-US" sz="2400" dirty="0"/>
              <a:t>as well as a useful predictive measure of fetal or neonatal </a:t>
            </a:r>
            <a:r>
              <a:rPr lang="en-US" sz="2400" dirty="0" smtClean="0"/>
              <a:t>hyperthyroidism. 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Finally</a:t>
            </a:r>
            <a:r>
              <a:rPr lang="en-US" sz="2400" dirty="0"/>
              <a:t>, the </a:t>
            </a:r>
            <a:r>
              <a:rPr lang="en-US" sz="2400" dirty="0" smtClean="0"/>
              <a:t>incorporation and </a:t>
            </a:r>
            <a:r>
              <a:rPr lang="en-US" sz="2400" dirty="0"/>
              <a:t>early utilization of </a:t>
            </a:r>
            <a:r>
              <a:rPr lang="en-US" sz="2400" dirty="0" err="1"/>
              <a:t>TSAb</a:t>
            </a:r>
            <a:r>
              <a:rPr lang="en-US" sz="2400" dirty="0"/>
              <a:t> into current diagnostic algorithms conferred a 46% shortened time to diagnosis </a:t>
            </a:r>
            <a:r>
              <a:rPr lang="en-US" sz="2400" dirty="0" smtClean="0"/>
              <a:t>of GD </a:t>
            </a:r>
            <a:r>
              <a:rPr lang="en-US" sz="2400" dirty="0"/>
              <a:t>and a cost saving of </a:t>
            </a:r>
            <a:r>
              <a:rPr lang="en-US" sz="2400" dirty="0" smtClean="0"/>
              <a:t>47%.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95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6266</Words>
  <Application>Microsoft Office PowerPoint</Application>
  <PresentationFormat>Widescreen</PresentationFormat>
  <Paragraphs>449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Arial</vt:lpstr>
      <vt:lpstr>Calibri</vt:lpstr>
      <vt:lpstr>Calibri Light</vt:lpstr>
      <vt:lpstr>Wingdings</vt:lpstr>
      <vt:lpstr>Office Theme</vt:lpstr>
      <vt:lpstr>2018 European Thyroid Association Guideline for the Management of Graves’ Hyperthyroidism</vt:lpstr>
      <vt:lpstr>Epidemiology and Pathogenesis</vt:lpstr>
      <vt:lpstr>Epidemiology and Pathogenesis</vt:lpstr>
      <vt:lpstr>Graves’ disease (GD)</vt:lpstr>
      <vt:lpstr>Epidemiology and Pathogenesis</vt:lpstr>
      <vt:lpstr>Diagnosis</vt:lpstr>
      <vt:lpstr>Diagnosis</vt:lpstr>
      <vt:lpstr>Serology</vt:lpstr>
      <vt:lpstr>Serology</vt:lpstr>
      <vt:lpstr>Serology: Recommendations  </vt:lpstr>
      <vt:lpstr>Imaging</vt:lpstr>
      <vt:lpstr>Imaging</vt:lpstr>
      <vt:lpstr>Imaging: Recommendations  </vt:lpstr>
      <vt:lpstr>Management</vt:lpstr>
      <vt:lpstr>Management</vt:lpstr>
      <vt:lpstr>Medical Treatment</vt:lpstr>
      <vt:lpstr>Medical Treatment</vt:lpstr>
      <vt:lpstr>Medical Treatment</vt:lpstr>
      <vt:lpstr>Medical Treatment</vt:lpstr>
      <vt:lpstr>Medical Treatment</vt:lpstr>
      <vt:lpstr>Medical Treatment: Recommendations  </vt:lpstr>
      <vt:lpstr>Medical Treatment: Recommendations  </vt:lpstr>
      <vt:lpstr>Adverse Events</vt:lpstr>
      <vt:lpstr>Adverse Events</vt:lpstr>
      <vt:lpstr>Adverse Events: Recommendations  </vt:lpstr>
      <vt:lpstr>Beta-Adrenergic Blockade</vt:lpstr>
      <vt:lpstr>Beta-Adrenergic Blockade: Recommendations  </vt:lpstr>
      <vt:lpstr>Relapse after a Course of ATD Treatment</vt:lpstr>
      <vt:lpstr>Relapse after a Course of ATD Treatment: Recommendations  </vt:lpstr>
      <vt:lpstr>Subclinical Graves’ Hyperthyroidism</vt:lpstr>
      <vt:lpstr>Subclinical Graves’ Hyperthyroidism: Recommendations  </vt:lpstr>
      <vt:lpstr>Thyroid Storm</vt:lpstr>
      <vt:lpstr>Thyroid Storm</vt:lpstr>
      <vt:lpstr>Thyroid Storm: Recommendations  </vt:lpstr>
      <vt:lpstr>RAI Treatment</vt:lpstr>
      <vt:lpstr>Indications and Applied RAI Dose</vt:lpstr>
      <vt:lpstr>Indications and Applied RAI Dose</vt:lpstr>
      <vt:lpstr>Effect on Thyroid Function and Size</vt:lpstr>
      <vt:lpstr>Adverse Effects of RAI Therapy</vt:lpstr>
      <vt:lpstr>Adverse Effects of RAI Therapy</vt:lpstr>
      <vt:lpstr>RAI Treatment: Recommendations  </vt:lpstr>
      <vt:lpstr>RAI Treatment: Recommendations  </vt:lpstr>
      <vt:lpstr>Surgery</vt:lpstr>
      <vt:lpstr>Surgery</vt:lpstr>
      <vt:lpstr>Surgery</vt:lpstr>
      <vt:lpstr>Surgery</vt:lpstr>
      <vt:lpstr>Surgery: Recommendations  </vt:lpstr>
      <vt:lpstr>Treatment of Graves’ Hyperthyroidism in Patients with Orbitopathy</vt:lpstr>
      <vt:lpstr>Treatment of Graves’ Hyperthyroidism in Patients with Orbitopathy</vt:lpstr>
      <vt:lpstr>Treatment of Graves’ Hyperthyroidism in Patients with Orbitopathy</vt:lpstr>
      <vt:lpstr>Mild and Inactive</vt:lpstr>
      <vt:lpstr>Mild and Active GO</vt:lpstr>
      <vt:lpstr>Moderate-to-Severe</vt:lpstr>
      <vt:lpstr>Sight-Threatening GO</vt:lpstr>
      <vt:lpstr>Patients with Orbitopathy: Recommendations  </vt:lpstr>
      <vt:lpstr>Patients with Orbitopathy: Recommendations  </vt:lpstr>
      <vt:lpstr>Pregnancy and Postpartum</vt:lpstr>
      <vt:lpstr>Women Planning Pregnancy</vt:lpstr>
      <vt:lpstr>Women Planning Pregnancy: Recommendations  </vt:lpstr>
      <vt:lpstr>Pregnant Women and GD</vt:lpstr>
      <vt:lpstr>Pregnant Women and GD</vt:lpstr>
      <vt:lpstr>Pregnant Women and GD</vt:lpstr>
      <vt:lpstr>Pregnant Women and GD</vt:lpstr>
      <vt:lpstr>Pregnant Women and GD: Recommendations  </vt:lpstr>
      <vt:lpstr>Pregnant Women and GD: Recommendations  </vt:lpstr>
      <vt:lpstr>Postpartum Phase</vt:lpstr>
      <vt:lpstr>Pregnant Women and GD: Recommendations  </vt:lpstr>
      <vt:lpstr>The Elderly, Children and Adolescents, and Immune Reconstitution</vt:lpstr>
      <vt:lpstr>Elderly</vt:lpstr>
      <vt:lpstr>Elderly</vt:lpstr>
      <vt:lpstr>Elderly:  Recommendations  </vt:lpstr>
      <vt:lpstr>Childhood and Adolescence</vt:lpstr>
      <vt:lpstr>Childhood and Adolescence</vt:lpstr>
      <vt:lpstr>Childhood and Adolescence:  Recommendations  </vt:lpstr>
      <vt:lpstr>Immune Reconstitution</vt:lpstr>
      <vt:lpstr>Immune Reconstitution</vt:lpstr>
      <vt:lpstr>Immune Reconstitution:  Recommendations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2018-09-28T17:14:28Z</dcterms:created>
  <dcterms:modified xsi:type="dcterms:W3CDTF">2018-10-01T18:51:07Z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