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12" r:id="rId3"/>
    <p:sldId id="256" r:id="rId4"/>
    <p:sldId id="257" r:id="rId5"/>
    <p:sldId id="308" r:id="rId6"/>
    <p:sldId id="258" r:id="rId7"/>
    <p:sldId id="259" r:id="rId8"/>
    <p:sldId id="260" r:id="rId9"/>
    <p:sldId id="262" r:id="rId10"/>
    <p:sldId id="309" r:id="rId11"/>
    <p:sldId id="313" r:id="rId12"/>
    <p:sldId id="263" r:id="rId13"/>
    <p:sldId id="264" r:id="rId14"/>
    <p:sldId id="265" r:id="rId15"/>
    <p:sldId id="266" r:id="rId16"/>
    <p:sldId id="267" r:id="rId17"/>
    <p:sldId id="268" r:id="rId18"/>
    <p:sldId id="269" r:id="rId19"/>
    <p:sldId id="279" r:id="rId20"/>
    <p:sldId id="280" r:id="rId21"/>
    <p:sldId id="281" r:id="rId22"/>
    <p:sldId id="314" r:id="rId23"/>
    <p:sldId id="270" r:id="rId24"/>
    <p:sldId id="271" r:id="rId25"/>
    <p:sldId id="272" r:id="rId26"/>
    <p:sldId id="277" r:id="rId27"/>
    <p:sldId id="273" r:id="rId28"/>
    <p:sldId id="274" r:id="rId29"/>
    <p:sldId id="275" r:id="rId30"/>
    <p:sldId id="276" r:id="rId31"/>
    <p:sldId id="282" r:id="rId32"/>
    <p:sldId id="283" r:id="rId33"/>
    <p:sldId id="284" r:id="rId34"/>
    <p:sldId id="285" r:id="rId35"/>
    <p:sldId id="286" r:id="rId36"/>
    <p:sldId id="278" r:id="rId37"/>
    <p:sldId id="296" r:id="rId38"/>
    <p:sldId id="287" r:id="rId39"/>
    <p:sldId id="297" r:id="rId40"/>
    <p:sldId id="289" r:id="rId41"/>
    <p:sldId id="290" r:id="rId42"/>
    <p:sldId id="291" r:id="rId43"/>
    <p:sldId id="292" r:id="rId44"/>
    <p:sldId id="293" r:id="rId45"/>
    <p:sldId id="294" r:id="rId46"/>
    <p:sldId id="295" r:id="rId47"/>
    <p:sldId id="298" r:id="rId48"/>
    <p:sldId id="299" r:id="rId49"/>
    <p:sldId id="300" r:id="rId50"/>
    <p:sldId id="301" r:id="rId51"/>
    <p:sldId id="302" r:id="rId52"/>
    <p:sldId id="288" r:id="rId53"/>
    <p:sldId id="303" r:id="rId54"/>
    <p:sldId id="304" r:id="rId55"/>
    <p:sldId id="305" r:id="rId56"/>
    <p:sldId id="306" r:id="rId57"/>
    <p:sldId id="315" r:id="rId58"/>
    <p:sldId id="307"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D4806-AB55-4CD4-9F9A-232F0E100EC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D4806-AB55-4CD4-9F9A-232F0E100EC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D4806-AB55-4CD4-9F9A-232F0E100EC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D4806-AB55-4CD4-9F9A-232F0E100EC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D4806-AB55-4CD4-9F9A-232F0E100ECD}"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D4806-AB55-4CD4-9F9A-232F0E100EC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D4806-AB55-4CD4-9F9A-232F0E100ECD}" type="datetimeFigureOut">
              <a:rPr lang="en-US" smtClean="0"/>
              <a:pPr/>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D4806-AB55-4CD4-9F9A-232F0E100ECD}" type="datetimeFigureOut">
              <a:rPr lang="en-US" smtClean="0"/>
              <a:pPr/>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D4806-AB55-4CD4-9F9A-232F0E100ECD}" type="datetimeFigureOut">
              <a:rPr lang="en-US" smtClean="0"/>
              <a:pPr/>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4806-AB55-4CD4-9F9A-232F0E100EC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D4806-AB55-4CD4-9F9A-232F0E100ECD}" type="datetimeFigureOut">
              <a:rPr lang="en-US" smtClean="0"/>
              <a:pPr/>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E1595-8C1C-4A30-8C8A-BFA73BC012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D4806-AB55-4CD4-9F9A-232F0E100ECD}" type="datetimeFigureOut">
              <a:rPr lang="en-US" smtClean="0"/>
              <a:pPr/>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E1595-8C1C-4A30-8C8A-BFA73BC012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8600" y="1447800"/>
            <a:ext cx="8610600" cy="3124200"/>
            <a:chOff x="1248" y="1104"/>
            <a:chExt cx="4512" cy="1384"/>
          </a:xfrm>
        </p:grpSpPr>
        <p:sp>
          <p:nvSpPr>
            <p:cNvPr id="13317" name="Freeform 5"/>
            <p:cNvSpPr>
              <a:spLocks/>
            </p:cNvSpPr>
            <p:nvPr/>
          </p:nvSpPr>
          <p:spPr bwMode="auto">
            <a:xfrm>
              <a:off x="4371" y="1241"/>
              <a:ext cx="44" cy="81"/>
            </a:xfrm>
            <a:custGeom>
              <a:avLst/>
              <a:gdLst/>
              <a:ahLst/>
              <a:cxnLst>
                <a:cxn ang="0">
                  <a:pos x="44" y="81"/>
                </a:cxn>
                <a:cxn ang="0">
                  <a:pos x="38" y="75"/>
                </a:cxn>
                <a:cxn ang="0">
                  <a:pos x="38" y="69"/>
                </a:cxn>
                <a:cxn ang="0">
                  <a:pos x="32" y="69"/>
                </a:cxn>
                <a:cxn ang="0">
                  <a:pos x="32" y="62"/>
                </a:cxn>
                <a:cxn ang="0">
                  <a:pos x="32" y="56"/>
                </a:cxn>
                <a:cxn ang="0">
                  <a:pos x="25" y="56"/>
                </a:cxn>
                <a:cxn ang="0">
                  <a:pos x="25" y="50"/>
                </a:cxn>
                <a:cxn ang="0">
                  <a:pos x="19" y="50"/>
                </a:cxn>
                <a:cxn ang="0">
                  <a:pos x="19" y="50"/>
                </a:cxn>
                <a:cxn ang="0">
                  <a:pos x="19" y="44"/>
                </a:cxn>
                <a:cxn ang="0">
                  <a:pos x="13" y="44"/>
                </a:cxn>
                <a:cxn ang="0">
                  <a:pos x="13" y="44"/>
                </a:cxn>
                <a:cxn ang="0">
                  <a:pos x="13" y="38"/>
                </a:cxn>
                <a:cxn ang="0">
                  <a:pos x="13" y="38"/>
                </a:cxn>
                <a:cxn ang="0">
                  <a:pos x="6" y="31"/>
                </a:cxn>
                <a:cxn ang="0">
                  <a:pos x="6" y="31"/>
                </a:cxn>
                <a:cxn ang="0">
                  <a:pos x="6" y="25"/>
                </a:cxn>
                <a:cxn ang="0">
                  <a:pos x="6" y="25"/>
                </a:cxn>
                <a:cxn ang="0">
                  <a:pos x="6" y="25"/>
                </a:cxn>
                <a:cxn ang="0">
                  <a:pos x="6" y="25"/>
                </a:cxn>
                <a:cxn ang="0">
                  <a:pos x="6" y="25"/>
                </a:cxn>
                <a:cxn ang="0">
                  <a:pos x="0" y="19"/>
                </a:cxn>
                <a:cxn ang="0">
                  <a:pos x="0" y="19"/>
                </a:cxn>
                <a:cxn ang="0">
                  <a:pos x="0" y="19"/>
                </a:cxn>
                <a:cxn ang="0">
                  <a:pos x="0" y="19"/>
                </a:cxn>
                <a:cxn ang="0">
                  <a:pos x="0" y="13"/>
                </a:cxn>
                <a:cxn ang="0">
                  <a:pos x="0" y="13"/>
                </a:cxn>
                <a:cxn ang="0">
                  <a:pos x="0" y="13"/>
                </a:cxn>
                <a:cxn ang="0">
                  <a:pos x="0" y="13"/>
                </a:cxn>
                <a:cxn ang="0">
                  <a:pos x="0" y="6"/>
                </a:cxn>
                <a:cxn ang="0">
                  <a:pos x="0" y="6"/>
                </a:cxn>
                <a:cxn ang="0">
                  <a:pos x="0" y="6"/>
                </a:cxn>
                <a:cxn ang="0">
                  <a:pos x="6" y="6"/>
                </a:cxn>
                <a:cxn ang="0">
                  <a:pos x="6" y="0"/>
                </a:cxn>
                <a:cxn ang="0">
                  <a:pos x="6" y="0"/>
                </a:cxn>
                <a:cxn ang="0">
                  <a:pos x="13" y="6"/>
                </a:cxn>
                <a:cxn ang="0">
                  <a:pos x="13" y="6"/>
                </a:cxn>
                <a:cxn ang="0">
                  <a:pos x="13" y="13"/>
                </a:cxn>
                <a:cxn ang="0">
                  <a:pos x="19" y="19"/>
                </a:cxn>
                <a:cxn ang="0">
                  <a:pos x="19" y="25"/>
                </a:cxn>
                <a:cxn ang="0">
                  <a:pos x="25" y="31"/>
                </a:cxn>
                <a:cxn ang="0">
                  <a:pos x="25" y="38"/>
                </a:cxn>
                <a:cxn ang="0">
                  <a:pos x="32" y="44"/>
                </a:cxn>
                <a:cxn ang="0">
                  <a:pos x="32" y="50"/>
                </a:cxn>
                <a:cxn ang="0">
                  <a:pos x="38" y="56"/>
                </a:cxn>
                <a:cxn ang="0">
                  <a:pos x="38" y="69"/>
                </a:cxn>
                <a:cxn ang="0">
                  <a:pos x="38" y="75"/>
                </a:cxn>
                <a:cxn ang="0">
                  <a:pos x="44" y="81"/>
                </a:cxn>
              </a:cxnLst>
              <a:rect l="0" t="0" r="r" b="b"/>
              <a:pathLst>
                <a:path w="44" h="81">
                  <a:moveTo>
                    <a:pt x="44" y="81"/>
                  </a:moveTo>
                  <a:lnTo>
                    <a:pt x="38" y="75"/>
                  </a:lnTo>
                  <a:lnTo>
                    <a:pt x="38" y="69"/>
                  </a:lnTo>
                  <a:lnTo>
                    <a:pt x="32" y="69"/>
                  </a:lnTo>
                  <a:lnTo>
                    <a:pt x="32" y="62"/>
                  </a:lnTo>
                  <a:lnTo>
                    <a:pt x="32" y="56"/>
                  </a:lnTo>
                  <a:lnTo>
                    <a:pt x="25" y="56"/>
                  </a:lnTo>
                  <a:lnTo>
                    <a:pt x="25" y="50"/>
                  </a:lnTo>
                  <a:lnTo>
                    <a:pt x="19" y="50"/>
                  </a:lnTo>
                  <a:lnTo>
                    <a:pt x="19" y="50"/>
                  </a:lnTo>
                  <a:lnTo>
                    <a:pt x="19" y="44"/>
                  </a:lnTo>
                  <a:lnTo>
                    <a:pt x="13" y="44"/>
                  </a:lnTo>
                  <a:lnTo>
                    <a:pt x="13" y="44"/>
                  </a:lnTo>
                  <a:lnTo>
                    <a:pt x="13" y="38"/>
                  </a:lnTo>
                  <a:lnTo>
                    <a:pt x="13" y="38"/>
                  </a:lnTo>
                  <a:lnTo>
                    <a:pt x="6" y="31"/>
                  </a:lnTo>
                  <a:lnTo>
                    <a:pt x="6" y="31"/>
                  </a:lnTo>
                  <a:lnTo>
                    <a:pt x="6" y="25"/>
                  </a:lnTo>
                  <a:lnTo>
                    <a:pt x="6" y="25"/>
                  </a:lnTo>
                  <a:lnTo>
                    <a:pt x="6" y="25"/>
                  </a:lnTo>
                  <a:lnTo>
                    <a:pt x="6" y="25"/>
                  </a:lnTo>
                  <a:lnTo>
                    <a:pt x="6" y="25"/>
                  </a:lnTo>
                  <a:lnTo>
                    <a:pt x="0" y="19"/>
                  </a:lnTo>
                  <a:lnTo>
                    <a:pt x="0" y="19"/>
                  </a:lnTo>
                  <a:lnTo>
                    <a:pt x="0" y="19"/>
                  </a:lnTo>
                  <a:lnTo>
                    <a:pt x="0" y="19"/>
                  </a:lnTo>
                  <a:lnTo>
                    <a:pt x="0" y="13"/>
                  </a:lnTo>
                  <a:lnTo>
                    <a:pt x="0" y="13"/>
                  </a:lnTo>
                  <a:lnTo>
                    <a:pt x="0" y="13"/>
                  </a:lnTo>
                  <a:lnTo>
                    <a:pt x="0" y="13"/>
                  </a:lnTo>
                  <a:lnTo>
                    <a:pt x="0" y="6"/>
                  </a:lnTo>
                  <a:lnTo>
                    <a:pt x="0" y="6"/>
                  </a:lnTo>
                  <a:lnTo>
                    <a:pt x="0" y="6"/>
                  </a:lnTo>
                  <a:lnTo>
                    <a:pt x="6" y="6"/>
                  </a:lnTo>
                  <a:lnTo>
                    <a:pt x="6" y="0"/>
                  </a:lnTo>
                  <a:lnTo>
                    <a:pt x="6" y="0"/>
                  </a:lnTo>
                  <a:lnTo>
                    <a:pt x="13" y="6"/>
                  </a:lnTo>
                  <a:lnTo>
                    <a:pt x="13" y="6"/>
                  </a:lnTo>
                  <a:lnTo>
                    <a:pt x="13" y="13"/>
                  </a:lnTo>
                  <a:lnTo>
                    <a:pt x="19" y="19"/>
                  </a:lnTo>
                  <a:lnTo>
                    <a:pt x="19" y="25"/>
                  </a:lnTo>
                  <a:lnTo>
                    <a:pt x="25" y="31"/>
                  </a:lnTo>
                  <a:lnTo>
                    <a:pt x="25" y="38"/>
                  </a:lnTo>
                  <a:lnTo>
                    <a:pt x="32" y="44"/>
                  </a:lnTo>
                  <a:lnTo>
                    <a:pt x="32" y="50"/>
                  </a:lnTo>
                  <a:lnTo>
                    <a:pt x="38" y="56"/>
                  </a:lnTo>
                  <a:lnTo>
                    <a:pt x="38" y="69"/>
                  </a:lnTo>
                  <a:lnTo>
                    <a:pt x="38" y="75"/>
                  </a:lnTo>
                  <a:lnTo>
                    <a:pt x="44" y="8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18" name="Freeform 6"/>
            <p:cNvSpPr>
              <a:spLocks/>
            </p:cNvSpPr>
            <p:nvPr/>
          </p:nvSpPr>
          <p:spPr bwMode="auto">
            <a:xfrm>
              <a:off x="4723" y="1266"/>
              <a:ext cx="157" cy="904"/>
            </a:xfrm>
            <a:custGeom>
              <a:avLst/>
              <a:gdLst/>
              <a:ahLst/>
              <a:cxnLst>
                <a:cxn ang="0">
                  <a:pos x="25" y="25"/>
                </a:cxn>
                <a:cxn ang="0">
                  <a:pos x="44" y="69"/>
                </a:cxn>
                <a:cxn ang="0">
                  <a:pos x="50" y="94"/>
                </a:cxn>
                <a:cxn ang="0">
                  <a:pos x="50" y="106"/>
                </a:cxn>
                <a:cxn ang="0">
                  <a:pos x="50" y="112"/>
                </a:cxn>
                <a:cxn ang="0">
                  <a:pos x="44" y="119"/>
                </a:cxn>
                <a:cxn ang="0">
                  <a:pos x="38" y="119"/>
                </a:cxn>
                <a:cxn ang="0">
                  <a:pos x="38" y="119"/>
                </a:cxn>
                <a:cxn ang="0">
                  <a:pos x="50" y="187"/>
                </a:cxn>
                <a:cxn ang="0">
                  <a:pos x="69" y="306"/>
                </a:cxn>
                <a:cxn ang="0">
                  <a:pos x="94" y="405"/>
                </a:cxn>
                <a:cxn ang="0">
                  <a:pos x="113" y="499"/>
                </a:cxn>
                <a:cxn ang="0">
                  <a:pos x="126" y="574"/>
                </a:cxn>
                <a:cxn ang="0">
                  <a:pos x="138" y="642"/>
                </a:cxn>
                <a:cxn ang="0">
                  <a:pos x="151" y="711"/>
                </a:cxn>
                <a:cxn ang="0">
                  <a:pos x="157" y="773"/>
                </a:cxn>
                <a:cxn ang="0">
                  <a:pos x="157" y="804"/>
                </a:cxn>
                <a:cxn ang="0">
                  <a:pos x="157" y="811"/>
                </a:cxn>
                <a:cxn ang="0">
                  <a:pos x="157" y="817"/>
                </a:cxn>
                <a:cxn ang="0">
                  <a:pos x="151" y="829"/>
                </a:cxn>
                <a:cxn ang="0">
                  <a:pos x="151" y="842"/>
                </a:cxn>
                <a:cxn ang="0">
                  <a:pos x="145" y="854"/>
                </a:cxn>
                <a:cxn ang="0">
                  <a:pos x="138" y="873"/>
                </a:cxn>
                <a:cxn ang="0">
                  <a:pos x="138" y="892"/>
                </a:cxn>
                <a:cxn ang="0">
                  <a:pos x="132" y="848"/>
                </a:cxn>
                <a:cxn ang="0">
                  <a:pos x="113" y="736"/>
                </a:cxn>
                <a:cxn ang="0">
                  <a:pos x="101" y="624"/>
                </a:cxn>
                <a:cxn ang="0">
                  <a:pos x="76" y="511"/>
                </a:cxn>
                <a:cxn ang="0">
                  <a:pos x="57" y="399"/>
                </a:cxn>
                <a:cxn ang="0">
                  <a:pos x="38" y="293"/>
                </a:cxn>
                <a:cxn ang="0">
                  <a:pos x="19" y="193"/>
                </a:cxn>
                <a:cxn ang="0">
                  <a:pos x="6" y="100"/>
                </a:cxn>
                <a:cxn ang="0">
                  <a:pos x="0" y="50"/>
                </a:cxn>
                <a:cxn ang="0">
                  <a:pos x="0" y="37"/>
                </a:cxn>
                <a:cxn ang="0">
                  <a:pos x="6" y="31"/>
                </a:cxn>
                <a:cxn ang="0">
                  <a:pos x="6" y="25"/>
                </a:cxn>
                <a:cxn ang="0">
                  <a:pos x="6" y="13"/>
                </a:cxn>
                <a:cxn ang="0">
                  <a:pos x="13" y="13"/>
                </a:cxn>
                <a:cxn ang="0">
                  <a:pos x="13" y="6"/>
                </a:cxn>
                <a:cxn ang="0">
                  <a:pos x="13" y="0"/>
                </a:cxn>
              </a:cxnLst>
              <a:rect l="0" t="0" r="r" b="b"/>
              <a:pathLst>
                <a:path w="157" h="904">
                  <a:moveTo>
                    <a:pt x="13" y="0"/>
                  </a:moveTo>
                  <a:lnTo>
                    <a:pt x="25" y="25"/>
                  </a:lnTo>
                  <a:lnTo>
                    <a:pt x="38" y="50"/>
                  </a:lnTo>
                  <a:lnTo>
                    <a:pt x="44" y="69"/>
                  </a:lnTo>
                  <a:lnTo>
                    <a:pt x="50" y="81"/>
                  </a:lnTo>
                  <a:lnTo>
                    <a:pt x="50" y="94"/>
                  </a:lnTo>
                  <a:lnTo>
                    <a:pt x="50" y="100"/>
                  </a:lnTo>
                  <a:lnTo>
                    <a:pt x="50" y="106"/>
                  </a:lnTo>
                  <a:lnTo>
                    <a:pt x="50" y="112"/>
                  </a:lnTo>
                  <a:lnTo>
                    <a:pt x="50" y="112"/>
                  </a:lnTo>
                  <a:lnTo>
                    <a:pt x="50" y="112"/>
                  </a:lnTo>
                  <a:lnTo>
                    <a:pt x="44" y="119"/>
                  </a:lnTo>
                  <a:lnTo>
                    <a:pt x="44" y="119"/>
                  </a:lnTo>
                  <a:lnTo>
                    <a:pt x="38" y="119"/>
                  </a:lnTo>
                  <a:lnTo>
                    <a:pt x="38" y="119"/>
                  </a:lnTo>
                  <a:lnTo>
                    <a:pt x="38" y="119"/>
                  </a:lnTo>
                  <a:lnTo>
                    <a:pt x="38" y="119"/>
                  </a:lnTo>
                  <a:lnTo>
                    <a:pt x="50" y="187"/>
                  </a:lnTo>
                  <a:lnTo>
                    <a:pt x="63" y="249"/>
                  </a:lnTo>
                  <a:lnTo>
                    <a:pt x="69" y="306"/>
                  </a:lnTo>
                  <a:lnTo>
                    <a:pt x="82" y="355"/>
                  </a:lnTo>
                  <a:lnTo>
                    <a:pt x="94" y="405"/>
                  </a:lnTo>
                  <a:lnTo>
                    <a:pt x="101" y="455"/>
                  </a:lnTo>
                  <a:lnTo>
                    <a:pt x="113" y="499"/>
                  </a:lnTo>
                  <a:lnTo>
                    <a:pt x="120" y="536"/>
                  </a:lnTo>
                  <a:lnTo>
                    <a:pt x="126" y="574"/>
                  </a:lnTo>
                  <a:lnTo>
                    <a:pt x="132" y="611"/>
                  </a:lnTo>
                  <a:lnTo>
                    <a:pt x="138" y="642"/>
                  </a:lnTo>
                  <a:lnTo>
                    <a:pt x="145" y="680"/>
                  </a:lnTo>
                  <a:lnTo>
                    <a:pt x="151" y="711"/>
                  </a:lnTo>
                  <a:lnTo>
                    <a:pt x="151" y="742"/>
                  </a:lnTo>
                  <a:lnTo>
                    <a:pt x="157" y="773"/>
                  </a:lnTo>
                  <a:lnTo>
                    <a:pt x="157" y="804"/>
                  </a:lnTo>
                  <a:lnTo>
                    <a:pt x="157" y="804"/>
                  </a:lnTo>
                  <a:lnTo>
                    <a:pt x="157" y="804"/>
                  </a:lnTo>
                  <a:lnTo>
                    <a:pt x="157" y="811"/>
                  </a:lnTo>
                  <a:lnTo>
                    <a:pt x="157" y="811"/>
                  </a:lnTo>
                  <a:lnTo>
                    <a:pt x="157" y="817"/>
                  </a:lnTo>
                  <a:lnTo>
                    <a:pt x="151" y="823"/>
                  </a:lnTo>
                  <a:lnTo>
                    <a:pt x="151" y="829"/>
                  </a:lnTo>
                  <a:lnTo>
                    <a:pt x="151" y="835"/>
                  </a:lnTo>
                  <a:lnTo>
                    <a:pt x="151" y="842"/>
                  </a:lnTo>
                  <a:lnTo>
                    <a:pt x="145" y="848"/>
                  </a:lnTo>
                  <a:lnTo>
                    <a:pt x="145" y="854"/>
                  </a:lnTo>
                  <a:lnTo>
                    <a:pt x="145" y="867"/>
                  </a:lnTo>
                  <a:lnTo>
                    <a:pt x="138" y="873"/>
                  </a:lnTo>
                  <a:lnTo>
                    <a:pt x="138" y="885"/>
                  </a:lnTo>
                  <a:lnTo>
                    <a:pt x="138" y="892"/>
                  </a:lnTo>
                  <a:lnTo>
                    <a:pt x="132" y="904"/>
                  </a:lnTo>
                  <a:lnTo>
                    <a:pt x="132" y="848"/>
                  </a:lnTo>
                  <a:lnTo>
                    <a:pt x="126" y="792"/>
                  </a:lnTo>
                  <a:lnTo>
                    <a:pt x="113" y="736"/>
                  </a:lnTo>
                  <a:lnTo>
                    <a:pt x="107" y="680"/>
                  </a:lnTo>
                  <a:lnTo>
                    <a:pt x="101" y="624"/>
                  </a:lnTo>
                  <a:lnTo>
                    <a:pt x="88" y="567"/>
                  </a:lnTo>
                  <a:lnTo>
                    <a:pt x="76" y="511"/>
                  </a:lnTo>
                  <a:lnTo>
                    <a:pt x="69" y="455"/>
                  </a:lnTo>
                  <a:lnTo>
                    <a:pt x="57" y="399"/>
                  </a:lnTo>
                  <a:lnTo>
                    <a:pt x="50" y="343"/>
                  </a:lnTo>
                  <a:lnTo>
                    <a:pt x="38" y="293"/>
                  </a:lnTo>
                  <a:lnTo>
                    <a:pt x="25" y="243"/>
                  </a:lnTo>
                  <a:lnTo>
                    <a:pt x="19" y="193"/>
                  </a:lnTo>
                  <a:lnTo>
                    <a:pt x="13" y="143"/>
                  </a:lnTo>
                  <a:lnTo>
                    <a:pt x="6" y="100"/>
                  </a:lnTo>
                  <a:lnTo>
                    <a:pt x="0" y="56"/>
                  </a:lnTo>
                  <a:lnTo>
                    <a:pt x="0" y="50"/>
                  </a:lnTo>
                  <a:lnTo>
                    <a:pt x="0" y="44"/>
                  </a:lnTo>
                  <a:lnTo>
                    <a:pt x="0" y="37"/>
                  </a:lnTo>
                  <a:lnTo>
                    <a:pt x="0" y="31"/>
                  </a:lnTo>
                  <a:lnTo>
                    <a:pt x="6" y="31"/>
                  </a:lnTo>
                  <a:lnTo>
                    <a:pt x="6" y="25"/>
                  </a:lnTo>
                  <a:lnTo>
                    <a:pt x="6" y="25"/>
                  </a:lnTo>
                  <a:lnTo>
                    <a:pt x="6" y="19"/>
                  </a:lnTo>
                  <a:lnTo>
                    <a:pt x="6" y="13"/>
                  </a:lnTo>
                  <a:lnTo>
                    <a:pt x="6" y="13"/>
                  </a:lnTo>
                  <a:lnTo>
                    <a:pt x="13" y="13"/>
                  </a:lnTo>
                  <a:lnTo>
                    <a:pt x="13" y="6"/>
                  </a:lnTo>
                  <a:lnTo>
                    <a:pt x="13" y="6"/>
                  </a:lnTo>
                  <a:lnTo>
                    <a:pt x="13" y="6"/>
                  </a:lnTo>
                  <a:lnTo>
                    <a:pt x="13" y="0"/>
                  </a:lnTo>
                  <a:lnTo>
                    <a:pt x="1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19" name="Freeform 7"/>
            <p:cNvSpPr>
              <a:spLocks/>
            </p:cNvSpPr>
            <p:nvPr/>
          </p:nvSpPr>
          <p:spPr bwMode="auto">
            <a:xfrm>
              <a:off x="3994" y="1291"/>
              <a:ext cx="625" cy="805"/>
            </a:xfrm>
            <a:custGeom>
              <a:avLst/>
              <a:gdLst/>
              <a:ahLst/>
              <a:cxnLst>
                <a:cxn ang="0">
                  <a:pos x="132" y="424"/>
                </a:cxn>
                <a:cxn ang="0">
                  <a:pos x="164" y="393"/>
                </a:cxn>
                <a:cxn ang="0">
                  <a:pos x="189" y="368"/>
                </a:cxn>
                <a:cxn ang="0">
                  <a:pos x="208" y="343"/>
                </a:cxn>
                <a:cxn ang="0">
                  <a:pos x="195" y="343"/>
                </a:cxn>
                <a:cxn ang="0">
                  <a:pos x="182" y="324"/>
                </a:cxn>
                <a:cxn ang="0">
                  <a:pos x="176" y="299"/>
                </a:cxn>
                <a:cxn ang="0">
                  <a:pos x="170" y="274"/>
                </a:cxn>
                <a:cxn ang="0">
                  <a:pos x="182" y="218"/>
                </a:cxn>
                <a:cxn ang="0">
                  <a:pos x="308" y="143"/>
                </a:cxn>
                <a:cxn ang="0">
                  <a:pos x="484" y="75"/>
                </a:cxn>
                <a:cxn ang="0">
                  <a:pos x="610" y="37"/>
                </a:cxn>
                <a:cxn ang="0">
                  <a:pos x="591" y="50"/>
                </a:cxn>
                <a:cxn ang="0">
                  <a:pos x="465" y="100"/>
                </a:cxn>
                <a:cxn ang="0">
                  <a:pos x="308" y="150"/>
                </a:cxn>
                <a:cxn ang="0">
                  <a:pos x="189" y="218"/>
                </a:cxn>
                <a:cxn ang="0">
                  <a:pos x="176" y="249"/>
                </a:cxn>
                <a:cxn ang="0">
                  <a:pos x="189" y="256"/>
                </a:cxn>
                <a:cxn ang="0">
                  <a:pos x="214" y="268"/>
                </a:cxn>
                <a:cxn ang="0">
                  <a:pos x="239" y="274"/>
                </a:cxn>
                <a:cxn ang="0">
                  <a:pos x="258" y="281"/>
                </a:cxn>
                <a:cxn ang="0">
                  <a:pos x="283" y="299"/>
                </a:cxn>
                <a:cxn ang="0">
                  <a:pos x="283" y="318"/>
                </a:cxn>
                <a:cxn ang="0">
                  <a:pos x="258" y="337"/>
                </a:cxn>
                <a:cxn ang="0">
                  <a:pos x="239" y="343"/>
                </a:cxn>
                <a:cxn ang="0">
                  <a:pos x="201" y="374"/>
                </a:cxn>
                <a:cxn ang="0">
                  <a:pos x="157" y="418"/>
                </a:cxn>
                <a:cxn ang="0">
                  <a:pos x="107" y="455"/>
                </a:cxn>
                <a:cxn ang="0">
                  <a:pos x="101" y="505"/>
                </a:cxn>
                <a:cxn ang="0">
                  <a:pos x="113" y="611"/>
                </a:cxn>
                <a:cxn ang="0">
                  <a:pos x="120" y="717"/>
                </a:cxn>
                <a:cxn ang="0">
                  <a:pos x="107" y="798"/>
                </a:cxn>
                <a:cxn ang="0">
                  <a:pos x="88" y="736"/>
                </a:cxn>
                <a:cxn ang="0">
                  <a:pos x="82" y="648"/>
                </a:cxn>
                <a:cxn ang="0">
                  <a:pos x="69" y="567"/>
                </a:cxn>
                <a:cxn ang="0">
                  <a:pos x="57" y="505"/>
                </a:cxn>
                <a:cxn ang="0">
                  <a:pos x="50" y="493"/>
                </a:cxn>
                <a:cxn ang="0">
                  <a:pos x="32" y="499"/>
                </a:cxn>
                <a:cxn ang="0">
                  <a:pos x="13" y="511"/>
                </a:cxn>
                <a:cxn ang="0">
                  <a:pos x="0" y="511"/>
                </a:cxn>
                <a:cxn ang="0">
                  <a:pos x="6" y="511"/>
                </a:cxn>
                <a:cxn ang="0">
                  <a:pos x="13" y="505"/>
                </a:cxn>
                <a:cxn ang="0">
                  <a:pos x="32" y="493"/>
                </a:cxn>
                <a:cxn ang="0">
                  <a:pos x="50" y="474"/>
                </a:cxn>
                <a:cxn ang="0">
                  <a:pos x="38" y="337"/>
                </a:cxn>
                <a:cxn ang="0">
                  <a:pos x="13" y="212"/>
                </a:cxn>
                <a:cxn ang="0">
                  <a:pos x="0" y="118"/>
                </a:cxn>
                <a:cxn ang="0">
                  <a:pos x="0" y="25"/>
                </a:cxn>
                <a:cxn ang="0">
                  <a:pos x="6" y="0"/>
                </a:cxn>
                <a:cxn ang="0">
                  <a:pos x="19" y="6"/>
                </a:cxn>
                <a:cxn ang="0">
                  <a:pos x="25" y="19"/>
                </a:cxn>
                <a:cxn ang="0">
                  <a:pos x="25" y="25"/>
                </a:cxn>
                <a:cxn ang="0">
                  <a:pos x="32" y="56"/>
                </a:cxn>
                <a:cxn ang="0">
                  <a:pos x="44" y="118"/>
                </a:cxn>
                <a:cxn ang="0">
                  <a:pos x="57" y="224"/>
                </a:cxn>
                <a:cxn ang="0">
                  <a:pos x="82" y="393"/>
                </a:cxn>
              </a:cxnLst>
              <a:rect l="0" t="0" r="r" b="b"/>
              <a:pathLst>
                <a:path w="622" h="810">
                  <a:moveTo>
                    <a:pt x="94" y="443"/>
                  </a:moveTo>
                  <a:lnTo>
                    <a:pt x="107" y="436"/>
                  </a:lnTo>
                  <a:lnTo>
                    <a:pt x="120" y="430"/>
                  </a:lnTo>
                  <a:lnTo>
                    <a:pt x="132" y="424"/>
                  </a:lnTo>
                  <a:lnTo>
                    <a:pt x="138" y="411"/>
                  </a:lnTo>
                  <a:lnTo>
                    <a:pt x="145" y="405"/>
                  </a:lnTo>
                  <a:lnTo>
                    <a:pt x="157" y="405"/>
                  </a:lnTo>
                  <a:lnTo>
                    <a:pt x="164" y="393"/>
                  </a:lnTo>
                  <a:lnTo>
                    <a:pt x="170" y="387"/>
                  </a:lnTo>
                  <a:lnTo>
                    <a:pt x="176" y="380"/>
                  </a:lnTo>
                  <a:lnTo>
                    <a:pt x="182" y="374"/>
                  </a:lnTo>
                  <a:lnTo>
                    <a:pt x="189" y="368"/>
                  </a:lnTo>
                  <a:lnTo>
                    <a:pt x="195" y="362"/>
                  </a:lnTo>
                  <a:lnTo>
                    <a:pt x="201" y="355"/>
                  </a:lnTo>
                  <a:lnTo>
                    <a:pt x="208" y="349"/>
                  </a:lnTo>
                  <a:lnTo>
                    <a:pt x="208" y="343"/>
                  </a:lnTo>
                  <a:lnTo>
                    <a:pt x="214" y="337"/>
                  </a:lnTo>
                  <a:lnTo>
                    <a:pt x="208" y="343"/>
                  </a:lnTo>
                  <a:lnTo>
                    <a:pt x="201" y="343"/>
                  </a:lnTo>
                  <a:lnTo>
                    <a:pt x="195" y="343"/>
                  </a:lnTo>
                  <a:lnTo>
                    <a:pt x="189" y="343"/>
                  </a:lnTo>
                  <a:lnTo>
                    <a:pt x="189" y="337"/>
                  </a:lnTo>
                  <a:lnTo>
                    <a:pt x="182" y="330"/>
                  </a:lnTo>
                  <a:lnTo>
                    <a:pt x="182" y="324"/>
                  </a:lnTo>
                  <a:lnTo>
                    <a:pt x="176" y="318"/>
                  </a:lnTo>
                  <a:lnTo>
                    <a:pt x="176" y="312"/>
                  </a:lnTo>
                  <a:lnTo>
                    <a:pt x="176" y="306"/>
                  </a:lnTo>
                  <a:lnTo>
                    <a:pt x="176" y="299"/>
                  </a:lnTo>
                  <a:lnTo>
                    <a:pt x="170" y="293"/>
                  </a:lnTo>
                  <a:lnTo>
                    <a:pt x="170" y="287"/>
                  </a:lnTo>
                  <a:lnTo>
                    <a:pt x="170" y="281"/>
                  </a:lnTo>
                  <a:lnTo>
                    <a:pt x="170" y="274"/>
                  </a:lnTo>
                  <a:lnTo>
                    <a:pt x="170" y="274"/>
                  </a:lnTo>
                  <a:lnTo>
                    <a:pt x="164" y="256"/>
                  </a:lnTo>
                  <a:lnTo>
                    <a:pt x="164" y="237"/>
                  </a:lnTo>
                  <a:lnTo>
                    <a:pt x="182" y="218"/>
                  </a:lnTo>
                  <a:lnTo>
                    <a:pt x="201" y="200"/>
                  </a:lnTo>
                  <a:lnTo>
                    <a:pt x="233" y="181"/>
                  </a:lnTo>
                  <a:lnTo>
                    <a:pt x="264" y="162"/>
                  </a:lnTo>
                  <a:lnTo>
                    <a:pt x="308" y="143"/>
                  </a:lnTo>
                  <a:lnTo>
                    <a:pt x="352" y="125"/>
                  </a:lnTo>
                  <a:lnTo>
                    <a:pt x="396" y="106"/>
                  </a:lnTo>
                  <a:lnTo>
                    <a:pt x="440" y="94"/>
                  </a:lnTo>
                  <a:lnTo>
                    <a:pt x="484" y="75"/>
                  </a:lnTo>
                  <a:lnTo>
                    <a:pt x="522" y="62"/>
                  </a:lnTo>
                  <a:lnTo>
                    <a:pt x="559" y="50"/>
                  </a:lnTo>
                  <a:lnTo>
                    <a:pt x="591" y="44"/>
                  </a:lnTo>
                  <a:lnTo>
                    <a:pt x="610" y="37"/>
                  </a:lnTo>
                  <a:lnTo>
                    <a:pt x="622" y="31"/>
                  </a:lnTo>
                  <a:lnTo>
                    <a:pt x="622" y="37"/>
                  </a:lnTo>
                  <a:lnTo>
                    <a:pt x="610" y="44"/>
                  </a:lnTo>
                  <a:lnTo>
                    <a:pt x="591" y="50"/>
                  </a:lnTo>
                  <a:lnTo>
                    <a:pt x="566" y="62"/>
                  </a:lnTo>
                  <a:lnTo>
                    <a:pt x="534" y="75"/>
                  </a:lnTo>
                  <a:lnTo>
                    <a:pt x="497" y="81"/>
                  </a:lnTo>
                  <a:lnTo>
                    <a:pt x="465" y="100"/>
                  </a:lnTo>
                  <a:lnTo>
                    <a:pt x="427" y="106"/>
                  </a:lnTo>
                  <a:lnTo>
                    <a:pt x="390" y="125"/>
                  </a:lnTo>
                  <a:lnTo>
                    <a:pt x="346" y="137"/>
                  </a:lnTo>
                  <a:lnTo>
                    <a:pt x="308" y="150"/>
                  </a:lnTo>
                  <a:lnTo>
                    <a:pt x="277" y="168"/>
                  </a:lnTo>
                  <a:lnTo>
                    <a:pt x="239" y="187"/>
                  </a:lnTo>
                  <a:lnTo>
                    <a:pt x="214" y="200"/>
                  </a:lnTo>
                  <a:lnTo>
                    <a:pt x="189" y="218"/>
                  </a:lnTo>
                  <a:lnTo>
                    <a:pt x="170" y="237"/>
                  </a:lnTo>
                  <a:lnTo>
                    <a:pt x="170" y="237"/>
                  </a:lnTo>
                  <a:lnTo>
                    <a:pt x="170" y="243"/>
                  </a:lnTo>
                  <a:lnTo>
                    <a:pt x="176" y="249"/>
                  </a:lnTo>
                  <a:lnTo>
                    <a:pt x="176" y="249"/>
                  </a:lnTo>
                  <a:lnTo>
                    <a:pt x="182" y="256"/>
                  </a:lnTo>
                  <a:lnTo>
                    <a:pt x="182" y="256"/>
                  </a:lnTo>
                  <a:lnTo>
                    <a:pt x="189" y="256"/>
                  </a:lnTo>
                  <a:lnTo>
                    <a:pt x="195" y="262"/>
                  </a:lnTo>
                  <a:lnTo>
                    <a:pt x="201" y="262"/>
                  </a:lnTo>
                  <a:lnTo>
                    <a:pt x="208" y="268"/>
                  </a:lnTo>
                  <a:lnTo>
                    <a:pt x="214" y="268"/>
                  </a:lnTo>
                  <a:lnTo>
                    <a:pt x="220" y="268"/>
                  </a:lnTo>
                  <a:lnTo>
                    <a:pt x="226" y="274"/>
                  </a:lnTo>
                  <a:lnTo>
                    <a:pt x="233" y="274"/>
                  </a:lnTo>
                  <a:lnTo>
                    <a:pt x="239" y="274"/>
                  </a:lnTo>
                  <a:lnTo>
                    <a:pt x="245" y="274"/>
                  </a:lnTo>
                  <a:lnTo>
                    <a:pt x="245" y="274"/>
                  </a:lnTo>
                  <a:lnTo>
                    <a:pt x="252" y="274"/>
                  </a:lnTo>
                  <a:lnTo>
                    <a:pt x="258" y="281"/>
                  </a:lnTo>
                  <a:lnTo>
                    <a:pt x="264" y="287"/>
                  </a:lnTo>
                  <a:lnTo>
                    <a:pt x="270" y="287"/>
                  </a:lnTo>
                  <a:lnTo>
                    <a:pt x="277" y="293"/>
                  </a:lnTo>
                  <a:lnTo>
                    <a:pt x="283" y="299"/>
                  </a:lnTo>
                  <a:lnTo>
                    <a:pt x="283" y="306"/>
                  </a:lnTo>
                  <a:lnTo>
                    <a:pt x="289" y="312"/>
                  </a:lnTo>
                  <a:lnTo>
                    <a:pt x="289" y="312"/>
                  </a:lnTo>
                  <a:lnTo>
                    <a:pt x="283" y="318"/>
                  </a:lnTo>
                  <a:lnTo>
                    <a:pt x="283" y="324"/>
                  </a:lnTo>
                  <a:lnTo>
                    <a:pt x="277" y="330"/>
                  </a:lnTo>
                  <a:lnTo>
                    <a:pt x="270" y="330"/>
                  </a:lnTo>
                  <a:lnTo>
                    <a:pt x="258" y="337"/>
                  </a:lnTo>
                  <a:lnTo>
                    <a:pt x="245" y="337"/>
                  </a:lnTo>
                  <a:lnTo>
                    <a:pt x="239" y="337"/>
                  </a:lnTo>
                  <a:lnTo>
                    <a:pt x="239" y="337"/>
                  </a:lnTo>
                  <a:lnTo>
                    <a:pt x="239" y="343"/>
                  </a:lnTo>
                  <a:lnTo>
                    <a:pt x="226" y="349"/>
                  </a:lnTo>
                  <a:lnTo>
                    <a:pt x="220" y="355"/>
                  </a:lnTo>
                  <a:lnTo>
                    <a:pt x="214" y="368"/>
                  </a:lnTo>
                  <a:lnTo>
                    <a:pt x="201" y="374"/>
                  </a:lnTo>
                  <a:lnTo>
                    <a:pt x="189" y="387"/>
                  </a:lnTo>
                  <a:lnTo>
                    <a:pt x="182" y="399"/>
                  </a:lnTo>
                  <a:lnTo>
                    <a:pt x="170" y="405"/>
                  </a:lnTo>
                  <a:lnTo>
                    <a:pt x="157" y="418"/>
                  </a:lnTo>
                  <a:lnTo>
                    <a:pt x="145" y="430"/>
                  </a:lnTo>
                  <a:lnTo>
                    <a:pt x="132" y="443"/>
                  </a:lnTo>
                  <a:lnTo>
                    <a:pt x="120" y="449"/>
                  </a:lnTo>
                  <a:lnTo>
                    <a:pt x="107" y="455"/>
                  </a:lnTo>
                  <a:lnTo>
                    <a:pt x="94" y="461"/>
                  </a:lnTo>
                  <a:lnTo>
                    <a:pt x="94" y="474"/>
                  </a:lnTo>
                  <a:lnTo>
                    <a:pt x="101" y="486"/>
                  </a:lnTo>
                  <a:lnTo>
                    <a:pt x="101" y="505"/>
                  </a:lnTo>
                  <a:lnTo>
                    <a:pt x="107" y="530"/>
                  </a:lnTo>
                  <a:lnTo>
                    <a:pt x="107" y="555"/>
                  </a:lnTo>
                  <a:lnTo>
                    <a:pt x="113" y="580"/>
                  </a:lnTo>
                  <a:lnTo>
                    <a:pt x="113" y="611"/>
                  </a:lnTo>
                  <a:lnTo>
                    <a:pt x="120" y="636"/>
                  </a:lnTo>
                  <a:lnTo>
                    <a:pt x="120" y="661"/>
                  </a:lnTo>
                  <a:lnTo>
                    <a:pt x="120" y="692"/>
                  </a:lnTo>
                  <a:lnTo>
                    <a:pt x="120" y="717"/>
                  </a:lnTo>
                  <a:lnTo>
                    <a:pt x="120" y="742"/>
                  </a:lnTo>
                  <a:lnTo>
                    <a:pt x="120" y="767"/>
                  </a:lnTo>
                  <a:lnTo>
                    <a:pt x="113" y="786"/>
                  </a:lnTo>
                  <a:lnTo>
                    <a:pt x="107" y="798"/>
                  </a:lnTo>
                  <a:lnTo>
                    <a:pt x="94" y="810"/>
                  </a:lnTo>
                  <a:lnTo>
                    <a:pt x="94" y="786"/>
                  </a:lnTo>
                  <a:lnTo>
                    <a:pt x="94" y="761"/>
                  </a:lnTo>
                  <a:lnTo>
                    <a:pt x="88" y="736"/>
                  </a:lnTo>
                  <a:lnTo>
                    <a:pt x="88" y="717"/>
                  </a:lnTo>
                  <a:lnTo>
                    <a:pt x="82" y="692"/>
                  </a:lnTo>
                  <a:lnTo>
                    <a:pt x="82" y="667"/>
                  </a:lnTo>
                  <a:lnTo>
                    <a:pt x="82" y="648"/>
                  </a:lnTo>
                  <a:lnTo>
                    <a:pt x="76" y="630"/>
                  </a:lnTo>
                  <a:lnTo>
                    <a:pt x="76" y="611"/>
                  </a:lnTo>
                  <a:lnTo>
                    <a:pt x="69" y="586"/>
                  </a:lnTo>
                  <a:lnTo>
                    <a:pt x="69" y="567"/>
                  </a:lnTo>
                  <a:lnTo>
                    <a:pt x="63" y="555"/>
                  </a:lnTo>
                  <a:lnTo>
                    <a:pt x="63" y="536"/>
                  </a:lnTo>
                  <a:lnTo>
                    <a:pt x="63" y="517"/>
                  </a:lnTo>
                  <a:lnTo>
                    <a:pt x="57" y="505"/>
                  </a:lnTo>
                  <a:lnTo>
                    <a:pt x="57" y="493"/>
                  </a:lnTo>
                  <a:lnTo>
                    <a:pt x="57" y="486"/>
                  </a:lnTo>
                  <a:lnTo>
                    <a:pt x="50" y="493"/>
                  </a:lnTo>
                  <a:lnTo>
                    <a:pt x="50" y="493"/>
                  </a:lnTo>
                  <a:lnTo>
                    <a:pt x="44" y="493"/>
                  </a:lnTo>
                  <a:lnTo>
                    <a:pt x="44" y="493"/>
                  </a:lnTo>
                  <a:lnTo>
                    <a:pt x="38" y="499"/>
                  </a:lnTo>
                  <a:lnTo>
                    <a:pt x="32" y="499"/>
                  </a:lnTo>
                  <a:lnTo>
                    <a:pt x="25" y="505"/>
                  </a:lnTo>
                  <a:lnTo>
                    <a:pt x="25" y="505"/>
                  </a:lnTo>
                  <a:lnTo>
                    <a:pt x="19" y="511"/>
                  </a:lnTo>
                  <a:lnTo>
                    <a:pt x="13" y="511"/>
                  </a:lnTo>
                  <a:lnTo>
                    <a:pt x="6" y="511"/>
                  </a:lnTo>
                  <a:lnTo>
                    <a:pt x="6" y="511"/>
                  </a:lnTo>
                  <a:lnTo>
                    <a:pt x="6" y="511"/>
                  </a:lnTo>
                  <a:lnTo>
                    <a:pt x="0" y="511"/>
                  </a:lnTo>
                  <a:lnTo>
                    <a:pt x="6" y="511"/>
                  </a:lnTo>
                  <a:lnTo>
                    <a:pt x="6" y="511"/>
                  </a:lnTo>
                  <a:lnTo>
                    <a:pt x="6" y="511"/>
                  </a:lnTo>
                  <a:lnTo>
                    <a:pt x="6" y="511"/>
                  </a:lnTo>
                  <a:lnTo>
                    <a:pt x="6" y="511"/>
                  </a:lnTo>
                  <a:lnTo>
                    <a:pt x="13" y="511"/>
                  </a:lnTo>
                  <a:lnTo>
                    <a:pt x="13" y="505"/>
                  </a:lnTo>
                  <a:lnTo>
                    <a:pt x="13" y="505"/>
                  </a:lnTo>
                  <a:lnTo>
                    <a:pt x="19" y="499"/>
                  </a:lnTo>
                  <a:lnTo>
                    <a:pt x="19" y="499"/>
                  </a:lnTo>
                  <a:lnTo>
                    <a:pt x="25" y="499"/>
                  </a:lnTo>
                  <a:lnTo>
                    <a:pt x="32" y="493"/>
                  </a:lnTo>
                  <a:lnTo>
                    <a:pt x="32" y="486"/>
                  </a:lnTo>
                  <a:lnTo>
                    <a:pt x="38" y="486"/>
                  </a:lnTo>
                  <a:lnTo>
                    <a:pt x="44" y="480"/>
                  </a:lnTo>
                  <a:lnTo>
                    <a:pt x="50" y="474"/>
                  </a:lnTo>
                  <a:lnTo>
                    <a:pt x="57" y="468"/>
                  </a:lnTo>
                  <a:lnTo>
                    <a:pt x="50" y="418"/>
                  </a:lnTo>
                  <a:lnTo>
                    <a:pt x="44" y="374"/>
                  </a:lnTo>
                  <a:lnTo>
                    <a:pt x="38" y="337"/>
                  </a:lnTo>
                  <a:lnTo>
                    <a:pt x="32" y="299"/>
                  </a:lnTo>
                  <a:lnTo>
                    <a:pt x="25" y="268"/>
                  </a:lnTo>
                  <a:lnTo>
                    <a:pt x="19" y="243"/>
                  </a:lnTo>
                  <a:lnTo>
                    <a:pt x="13" y="212"/>
                  </a:lnTo>
                  <a:lnTo>
                    <a:pt x="13" y="187"/>
                  </a:lnTo>
                  <a:lnTo>
                    <a:pt x="6" y="162"/>
                  </a:lnTo>
                  <a:lnTo>
                    <a:pt x="6" y="143"/>
                  </a:lnTo>
                  <a:lnTo>
                    <a:pt x="0" y="118"/>
                  </a:lnTo>
                  <a:lnTo>
                    <a:pt x="0" y="100"/>
                  </a:lnTo>
                  <a:lnTo>
                    <a:pt x="0" y="75"/>
                  </a:lnTo>
                  <a:lnTo>
                    <a:pt x="0" y="50"/>
                  </a:lnTo>
                  <a:lnTo>
                    <a:pt x="0" y="25"/>
                  </a:lnTo>
                  <a:lnTo>
                    <a:pt x="0" y="0"/>
                  </a:lnTo>
                  <a:lnTo>
                    <a:pt x="0" y="0"/>
                  </a:lnTo>
                  <a:lnTo>
                    <a:pt x="6" y="0"/>
                  </a:lnTo>
                  <a:lnTo>
                    <a:pt x="6" y="0"/>
                  </a:lnTo>
                  <a:lnTo>
                    <a:pt x="13" y="6"/>
                  </a:lnTo>
                  <a:lnTo>
                    <a:pt x="13" y="6"/>
                  </a:lnTo>
                  <a:lnTo>
                    <a:pt x="19" y="6"/>
                  </a:lnTo>
                  <a:lnTo>
                    <a:pt x="19" y="6"/>
                  </a:lnTo>
                  <a:lnTo>
                    <a:pt x="19" y="12"/>
                  </a:lnTo>
                  <a:lnTo>
                    <a:pt x="19" y="12"/>
                  </a:lnTo>
                  <a:lnTo>
                    <a:pt x="25" y="12"/>
                  </a:lnTo>
                  <a:lnTo>
                    <a:pt x="25" y="19"/>
                  </a:lnTo>
                  <a:lnTo>
                    <a:pt x="25" y="19"/>
                  </a:lnTo>
                  <a:lnTo>
                    <a:pt x="25" y="25"/>
                  </a:lnTo>
                  <a:lnTo>
                    <a:pt x="25" y="25"/>
                  </a:lnTo>
                  <a:lnTo>
                    <a:pt x="25" y="25"/>
                  </a:lnTo>
                  <a:lnTo>
                    <a:pt x="25" y="31"/>
                  </a:lnTo>
                  <a:lnTo>
                    <a:pt x="32" y="37"/>
                  </a:lnTo>
                  <a:lnTo>
                    <a:pt x="32" y="50"/>
                  </a:lnTo>
                  <a:lnTo>
                    <a:pt x="32" y="56"/>
                  </a:lnTo>
                  <a:lnTo>
                    <a:pt x="38" y="69"/>
                  </a:lnTo>
                  <a:lnTo>
                    <a:pt x="38" y="87"/>
                  </a:lnTo>
                  <a:lnTo>
                    <a:pt x="38" y="100"/>
                  </a:lnTo>
                  <a:lnTo>
                    <a:pt x="44" y="118"/>
                  </a:lnTo>
                  <a:lnTo>
                    <a:pt x="44" y="143"/>
                  </a:lnTo>
                  <a:lnTo>
                    <a:pt x="50" y="168"/>
                  </a:lnTo>
                  <a:lnTo>
                    <a:pt x="50" y="193"/>
                  </a:lnTo>
                  <a:lnTo>
                    <a:pt x="57" y="224"/>
                  </a:lnTo>
                  <a:lnTo>
                    <a:pt x="63" y="262"/>
                  </a:lnTo>
                  <a:lnTo>
                    <a:pt x="69" y="299"/>
                  </a:lnTo>
                  <a:lnTo>
                    <a:pt x="76" y="343"/>
                  </a:lnTo>
                  <a:lnTo>
                    <a:pt x="82" y="393"/>
                  </a:lnTo>
                  <a:lnTo>
                    <a:pt x="94" y="44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0" name="Freeform 8"/>
            <p:cNvSpPr>
              <a:spLocks/>
            </p:cNvSpPr>
            <p:nvPr/>
          </p:nvSpPr>
          <p:spPr bwMode="auto">
            <a:xfrm>
              <a:off x="2907" y="1328"/>
              <a:ext cx="836" cy="367"/>
            </a:xfrm>
            <a:custGeom>
              <a:avLst/>
              <a:gdLst/>
              <a:ahLst/>
              <a:cxnLst>
                <a:cxn ang="0">
                  <a:pos x="830" y="7"/>
                </a:cxn>
                <a:cxn ang="0">
                  <a:pos x="804" y="13"/>
                </a:cxn>
                <a:cxn ang="0">
                  <a:pos x="767" y="25"/>
                </a:cxn>
                <a:cxn ang="0">
                  <a:pos x="716" y="44"/>
                </a:cxn>
                <a:cxn ang="0">
                  <a:pos x="654" y="63"/>
                </a:cxn>
                <a:cxn ang="0">
                  <a:pos x="584" y="81"/>
                </a:cxn>
                <a:cxn ang="0">
                  <a:pos x="515" y="106"/>
                </a:cxn>
                <a:cxn ang="0">
                  <a:pos x="440" y="131"/>
                </a:cxn>
                <a:cxn ang="0">
                  <a:pos x="358" y="163"/>
                </a:cxn>
                <a:cxn ang="0">
                  <a:pos x="270" y="194"/>
                </a:cxn>
                <a:cxn ang="0">
                  <a:pos x="195" y="225"/>
                </a:cxn>
                <a:cxn ang="0">
                  <a:pos x="126" y="256"/>
                </a:cxn>
                <a:cxn ang="0">
                  <a:pos x="75" y="287"/>
                </a:cxn>
                <a:cxn ang="0">
                  <a:pos x="38" y="312"/>
                </a:cxn>
                <a:cxn ang="0">
                  <a:pos x="25" y="337"/>
                </a:cxn>
                <a:cxn ang="0">
                  <a:pos x="44" y="362"/>
                </a:cxn>
                <a:cxn ang="0">
                  <a:pos x="63" y="368"/>
                </a:cxn>
                <a:cxn ang="0">
                  <a:pos x="57" y="368"/>
                </a:cxn>
                <a:cxn ang="0">
                  <a:pos x="44" y="368"/>
                </a:cxn>
                <a:cxn ang="0">
                  <a:pos x="31" y="368"/>
                </a:cxn>
                <a:cxn ang="0">
                  <a:pos x="25" y="368"/>
                </a:cxn>
                <a:cxn ang="0">
                  <a:pos x="13" y="362"/>
                </a:cxn>
                <a:cxn ang="0">
                  <a:pos x="6" y="356"/>
                </a:cxn>
                <a:cxn ang="0">
                  <a:pos x="0" y="337"/>
                </a:cxn>
                <a:cxn ang="0">
                  <a:pos x="6" y="318"/>
                </a:cxn>
                <a:cxn ang="0">
                  <a:pos x="25" y="293"/>
                </a:cxn>
                <a:cxn ang="0">
                  <a:pos x="69" y="269"/>
                </a:cxn>
                <a:cxn ang="0">
                  <a:pos x="126" y="237"/>
                </a:cxn>
                <a:cxn ang="0">
                  <a:pos x="189" y="212"/>
                </a:cxn>
                <a:cxn ang="0">
                  <a:pos x="270" y="181"/>
                </a:cxn>
                <a:cxn ang="0">
                  <a:pos x="352" y="150"/>
                </a:cxn>
                <a:cxn ang="0">
                  <a:pos x="434" y="119"/>
                </a:cxn>
                <a:cxn ang="0">
                  <a:pos x="509" y="94"/>
                </a:cxn>
                <a:cxn ang="0">
                  <a:pos x="578" y="69"/>
                </a:cxn>
                <a:cxn ang="0">
                  <a:pos x="641" y="50"/>
                </a:cxn>
                <a:cxn ang="0">
                  <a:pos x="704" y="32"/>
                </a:cxn>
                <a:cxn ang="0">
                  <a:pos x="754" y="19"/>
                </a:cxn>
                <a:cxn ang="0">
                  <a:pos x="792" y="7"/>
                </a:cxn>
                <a:cxn ang="0">
                  <a:pos x="823" y="0"/>
                </a:cxn>
                <a:cxn ang="0">
                  <a:pos x="836" y="0"/>
                </a:cxn>
              </a:cxnLst>
              <a:rect l="0" t="0" r="r" b="b"/>
              <a:pathLst>
                <a:path w="836" h="368">
                  <a:moveTo>
                    <a:pt x="836" y="0"/>
                  </a:moveTo>
                  <a:lnTo>
                    <a:pt x="830" y="7"/>
                  </a:lnTo>
                  <a:lnTo>
                    <a:pt x="823" y="7"/>
                  </a:lnTo>
                  <a:lnTo>
                    <a:pt x="804" y="13"/>
                  </a:lnTo>
                  <a:lnTo>
                    <a:pt x="786" y="19"/>
                  </a:lnTo>
                  <a:lnTo>
                    <a:pt x="767" y="25"/>
                  </a:lnTo>
                  <a:lnTo>
                    <a:pt x="742" y="32"/>
                  </a:lnTo>
                  <a:lnTo>
                    <a:pt x="716" y="44"/>
                  </a:lnTo>
                  <a:lnTo>
                    <a:pt x="685" y="50"/>
                  </a:lnTo>
                  <a:lnTo>
                    <a:pt x="654" y="63"/>
                  </a:lnTo>
                  <a:lnTo>
                    <a:pt x="622" y="75"/>
                  </a:lnTo>
                  <a:lnTo>
                    <a:pt x="584" y="81"/>
                  </a:lnTo>
                  <a:lnTo>
                    <a:pt x="553" y="94"/>
                  </a:lnTo>
                  <a:lnTo>
                    <a:pt x="515" y="106"/>
                  </a:lnTo>
                  <a:lnTo>
                    <a:pt x="478" y="119"/>
                  </a:lnTo>
                  <a:lnTo>
                    <a:pt x="440" y="131"/>
                  </a:lnTo>
                  <a:lnTo>
                    <a:pt x="402" y="144"/>
                  </a:lnTo>
                  <a:lnTo>
                    <a:pt x="358" y="163"/>
                  </a:lnTo>
                  <a:lnTo>
                    <a:pt x="314" y="175"/>
                  </a:lnTo>
                  <a:lnTo>
                    <a:pt x="270" y="194"/>
                  </a:lnTo>
                  <a:lnTo>
                    <a:pt x="233" y="212"/>
                  </a:lnTo>
                  <a:lnTo>
                    <a:pt x="195" y="225"/>
                  </a:lnTo>
                  <a:lnTo>
                    <a:pt x="157" y="237"/>
                  </a:lnTo>
                  <a:lnTo>
                    <a:pt x="126" y="256"/>
                  </a:lnTo>
                  <a:lnTo>
                    <a:pt x="94" y="269"/>
                  </a:lnTo>
                  <a:lnTo>
                    <a:pt x="75" y="287"/>
                  </a:lnTo>
                  <a:lnTo>
                    <a:pt x="50" y="300"/>
                  </a:lnTo>
                  <a:lnTo>
                    <a:pt x="38" y="312"/>
                  </a:lnTo>
                  <a:lnTo>
                    <a:pt x="31" y="325"/>
                  </a:lnTo>
                  <a:lnTo>
                    <a:pt x="25" y="337"/>
                  </a:lnTo>
                  <a:lnTo>
                    <a:pt x="31" y="350"/>
                  </a:lnTo>
                  <a:lnTo>
                    <a:pt x="44" y="362"/>
                  </a:lnTo>
                  <a:lnTo>
                    <a:pt x="63" y="368"/>
                  </a:lnTo>
                  <a:lnTo>
                    <a:pt x="63" y="368"/>
                  </a:lnTo>
                  <a:lnTo>
                    <a:pt x="57" y="368"/>
                  </a:lnTo>
                  <a:lnTo>
                    <a:pt x="57" y="368"/>
                  </a:lnTo>
                  <a:lnTo>
                    <a:pt x="50" y="368"/>
                  </a:lnTo>
                  <a:lnTo>
                    <a:pt x="44" y="368"/>
                  </a:lnTo>
                  <a:lnTo>
                    <a:pt x="38" y="368"/>
                  </a:lnTo>
                  <a:lnTo>
                    <a:pt x="31" y="368"/>
                  </a:lnTo>
                  <a:lnTo>
                    <a:pt x="25" y="368"/>
                  </a:lnTo>
                  <a:lnTo>
                    <a:pt x="25" y="368"/>
                  </a:lnTo>
                  <a:lnTo>
                    <a:pt x="19" y="368"/>
                  </a:lnTo>
                  <a:lnTo>
                    <a:pt x="13" y="362"/>
                  </a:lnTo>
                  <a:lnTo>
                    <a:pt x="6" y="362"/>
                  </a:lnTo>
                  <a:lnTo>
                    <a:pt x="6" y="356"/>
                  </a:lnTo>
                  <a:lnTo>
                    <a:pt x="0" y="343"/>
                  </a:lnTo>
                  <a:lnTo>
                    <a:pt x="0" y="337"/>
                  </a:lnTo>
                  <a:lnTo>
                    <a:pt x="0" y="325"/>
                  </a:lnTo>
                  <a:lnTo>
                    <a:pt x="6" y="318"/>
                  </a:lnTo>
                  <a:lnTo>
                    <a:pt x="13" y="306"/>
                  </a:lnTo>
                  <a:lnTo>
                    <a:pt x="25" y="293"/>
                  </a:lnTo>
                  <a:lnTo>
                    <a:pt x="44" y="281"/>
                  </a:lnTo>
                  <a:lnTo>
                    <a:pt x="69" y="269"/>
                  </a:lnTo>
                  <a:lnTo>
                    <a:pt x="94" y="256"/>
                  </a:lnTo>
                  <a:lnTo>
                    <a:pt x="126" y="237"/>
                  </a:lnTo>
                  <a:lnTo>
                    <a:pt x="157" y="225"/>
                  </a:lnTo>
                  <a:lnTo>
                    <a:pt x="189" y="212"/>
                  </a:lnTo>
                  <a:lnTo>
                    <a:pt x="226" y="194"/>
                  </a:lnTo>
                  <a:lnTo>
                    <a:pt x="270" y="181"/>
                  </a:lnTo>
                  <a:lnTo>
                    <a:pt x="308" y="163"/>
                  </a:lnTo>
                  <a:lnTo>
                    <a:pt x="352" y="150"/>
                  </a:lnTo>
                  <a:lnTo>
                    <a:pt x="390" y="131"/>
                  </a:lnTo>
                  <a:lnTo>
                    <a:pt x="434" y="119"/>
                  </a:lnTo>
                  <a:lnTo>
                    <a:pt x="478" y="106"/>
                  </a:lnTo>
                  <a:lnTo>
                    <a:pt x="509" y="94"/>
                  </a:lnTo>
                  <a:lnTo>
                    <a:pt x="547" y="81"/>
                  </a:lnTo>
                  <a:lnTo>
                    <a:pt x="578" y="69"/>
                  </a:lnTo>
                  <a:lnTo>
                    <a:pt x="610" y="63"/>
                  </a:lnTo>
                  <a:lnTo>
                    <a:pt x="641" y="50"/>
                  </a:lnTo>
                  <a:lnTo>
                    <a:pt x="672" y="44"/>
                  </a:lnTo>
                  <a:lnTo>
                    <a:pt x="704" y="32"/>
                  </a:lnTo>
                  <a:lnTo>
                    <a:pt x="729" y="25"/>
                  </a:lnTo>
                  <a:lnTo>
                    <a:pt x="754" y="19"/>
                  </a:lnTo>
                  <a:lnTo>
                    <a:pt x="773" y="13"/>
                  </a:lnTo>
                  <a:lnTo>
                    <a:pt x="792" y="7"/>
                  </a:lnTo>
                  <a:lnTo>
                    <a:pt x="811" y="7"/>
                  </a:lnTo>
                  <a:lnTo>
                    <a:pt x="823" y="0"/>
                  </a:lnTo>
                  <a:lnTo>
                    <a:pt x="830" y="0"/>
                  </a:lnTo>
                  <a:lnTo>
                    <a:pt x="836" y="0"/>
                  </a:lnTo>
                  <a:lnTo>
                    <a:pt x="83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1" name="Freeform 9"/>
            <p:cNvSpPr>
              <a:spLocks/>
            </p:cNvSpPr>
            <p:nvPr/>
          </p:nvSpPr>
          <p:spPr bwMode="auto">
            <a:xfrm>
              <a:off x="5188" y="1640"/>
              <a:ext cx="182" cy="144"/>
            </a:xfrm>
            <a:custGeom>
              <a:avLst/>
              <a:gdLst/>
              <a:ahLst/>
              <a:cxnLst>
                <a:cxn ang="0">
                  <a:pos x="182" y="62"/>
                </a:cxn>
                <a:cxn ang="0">
                  <a:pos x="182" y="69"/>
                </a:cxn>
                <a:cxn ang="0">
                  <a:pos x="182" y="75"/>
                </a:cxn>
                <a:cxn ang="0">
                  <a:pos x="176" y="81"/>
                </a:cxn>
                <a:cxn ang="0">
                  <a:pos x="170" y="94"/>
                </a:cxn>
                <a:cxn ang="0">
                  <a:pos x="164" y="100"/>
                </a:cxn>
                <a:cxn ang="0">
                  <a:pos x="157" y="106"/>
                </a:cxn>
                <a:cxn ang="0">
                  <a:pos x="151" y="112"/>
                </a:cxn>
                <a:cxn ang="0">
                  <a:pos x="145" y="119"/>
                </a:cxn>
                <a:cxn ang="0">
                  <a:pos x="138" y="125"/>
                </a:cxn>
                <a:cxn ang="0">
                  <a:pos x="126" y="131"/>
                </a:cxn>
                <a:cxn ang="0">
                  <a:pos x="113" y="131"/>
                </a:cxn>
                <a:cxn ang="0">
                  <a:pos x="101" y="137"/>
                </a:cxn>
                <a:cxn ang="0">
                  <a:pos x="88" y="144"/>
                </a:cxn>
                <a:cxn ang="0">
                  <a:pos x="76" y="144"/>
                </a:cxn>
                <a:cxn ang="0">
                  <a:pos x="63" y="144"/>
                </a:cxn>
                <a:cxn ang="0">
                  <a:pos x="44" y="144"/>
                </a:cxn>
                <a:cxn ang="0">
                  <a:pos x="69" y="137"/>
                </a:cxn>
                <a:cxn ang="0">
                  <a:pos x="88" y="125"/>
                </a:cxn>
                <a:cxn ang="0">
                  <a:pos x="107" y="119"/>
                </a:cxn>
                <a:cxn ang="0">
                  <a:pos x="120" y="112"/>
                </a:cxn>
                <a:cxn ang="0">
                  <a:pos x="126" y="100"/>
                </a:cxn>
                <a:cxn ang="0">
                  <a:pos x="132" y="94"/>
                </a:cxn>
                <a:cxn ang="0">
                  <a:pos x="132" y="87"/>
                </a:cxn>
                <a:cxn ang="0">
                  <a:pos x="132" y="75"/>
                </a:cxn>
                <a:cxn ang="0">
                  <a:pos x="126" y="69"/>
                </a:cxn>
                <a:cxn ang="0">
                  <a:pos x="120" y="62"/>
                </a:cxn>
                <a:cxn ang="0">
                  <a:pos x="107" y="62"/>
                </a:cxn>
                <a:cxn ang="0">
                  <a:pos x="88" y="56"/>
                </a:cxn>
                <a:cxn ang="0">
                  <a:pos x="69" y="56"/>
                </a:cxn>
                <a:cxn ang="0">
                  <a:pos x="50" y="62"/>
                </a:cxn>
                <a:cxn ang="0">
                  <a:pos x="25" y="62"/>
                </a:cxn>
                <a:cxn ang="0">
                  <a:pos x="0" y="69"/>
                </a:cxn>
                <a:cxn ang="0">
                  <a:pos x="6" y="50"/>
                </a:cxn>
                <a:cxn ang="0">
                  <a:pos x="13" y="38"/>
                </a:cxn>
                <a:cxn ang="0">
                  <a:pos x="19" y="25"/>
                </a:cxn>
                <a:cxn ang="0">
                  <a:pos x="32" y="13"/>
                </a:cxn>
                <a:cxn ang="0">
                  <a:pos x="50" y="6"/>
                </a:cxn>
                <a:cxn ang="0">
                  <a:pos x="63" y="6"/>
                </a:cxn>
                <a:cxn ang="0">
                  <a:pos x="76" y="0"/>
                </a:cxn>
                <a:cxn ang="0">
                  <a:pos x="94" y="6"/>
                </a:cxn>
                <a:cxn ang="0">
                  <a:pos x="113" y="6"/>
                </a:cxn>
                <a:cxn ang="0">
                  <a:pos x="126" y="13"/>
                </a:cxn>
                <a:cxn ang="0">
                  <a:pos x="145" y="19"/>
                </a:cxn>
                <a:cxn ang="0">
                  <a:pos x="151" y="25"/>
                </a:cxn>
                <a:cxn ang="0">
                  <a:pos x="164" y="31"/>
                </a:cxn>
                <a:cxn ang="0">
                  <a:pos x="176" y="44"/>
                </a:cxn>
                <a:cxn ang="0">
                  <a:pos x="182" y="50"/>
                </a:cxn>
                <a:cxn ang="0">
                  <a:pos x="182" y="62"/>
                </a:cxn>
              </a:cxnLst>
              <a:rect l="0" t="0" r="r" b="b"/>
              <a:pathLst>
                <a:path w="182" h="144">
                  <a:moveTo>
                    <a:pt x="182" y="62"/>
                  </a:moveTo>
                  <a:lnTo>
                    <a:pt x="182" y="69"/>
                  </a:lnTo>
                  <a:lnTo>
                    <a:pt x="182" y="75"/>
                  </a:lnTo>
                  <a:lnTo>
                    <a:pt x="176" y="81"/>
                  </a:lnTo>
                  <a:lnTo>
                    <a:pt x="170" y="94"/>
                  </a:lnTo>
                  <a:lnTo>
                    <a:pt x="164" y="100"/>
                  </a:lnTo>
                  <a:lnTo>
                    <a:pt x="157" y="106"/>
                  </a:lnTo>
                  <a:lnTo>
                    <a:pt x="151" y="112"/>
                  </a:lnTo>
                  <a:lnTo>
                    <a:pt x="145" y="119"/>
                  </a:lnTo>
                  <a:lnTo>
                    <a:pt x="138" y="125"/>
                  </a:lnTo>
                  <a:lnTo>
                    <a:pt x="126" y="131"/>
                  </a:lnTo>
                  <a:lnTo>
                    <a:pt x="113" y="131"/>
                  </a:lnTo>
                  <a:lnTo>
                    <a:pt x="101" y="137"/>
                  </a:lnTo>
                  <a:lnTo>
                    <a:pt x="88" y="144"/>
                  </a:lnTo>
                  <a:lnTo>
                    <a:pt x="76" y="144"/>
                  </a:lnTo>
                  <a:lnTo>
                    <a:pt x="63" y="144"/>
                  </a:lnTo>
                  <a:lnTo>
                    <a:pt x="44" y="144"/>
                  </a:lnTo>
                  <a:lnTo>
                    <a:pt x="69" y="137"/>
                  </a:lnTo>
                  <a:lnTo>
                    <a:pt x="88" y="125"/>
                  </a:lnTo>
                  <a:lnTo>
                    <a:pt x="107" y="119"/>
                  </a:lnTo>
                  <a:lnTo>
                    <a:pt x="120" y="112"/>
                  </a:lnTo>
                  <a:lnTo>
                    <a:pt x="126" y="100"/>
                  </a:lnTo>
                  <a:lnTo>
                    <a:pt x="132" y="94"/>
                  </a:lnTo>
                  <a:lnTo>
                    <a:pt x="132" y="87"/>
                  </a:lnTo>
                  <a:lnTo>
                    <a:pt x="132" y="75"/>
                  </a:lnTo>
                  <a:lnTo>
                    <a:pt x="126" y="69"/>
                  </a:lnTo>
                  <a:lnTo>
                    <a:pt x="120" y="62"/>
                  </a:lnTo>
                  <a:lnTo>
                    <a:pt x="107" y="62"/>
                  </a:lnTo>
                  <a:lnTo>
                    <a:pt x="88" y="56"/>
                  </a:lnTo>
                  <a:lnTo>
                    <a:pt x="69" y="56"/>
                  </a:lnTo>
                  <a:lnTo>
                    <a:pt x="50" y="62"/>
                  </a:lnTo>
                  <a:lnTo>
                    <a:pt x="25" y="62"/>
                  </a:lnTo>
                  <a:lnTo>
                    <a:pt x="0" y="69"/>
                  </a:lnTo>
                  <a:lnTo>
                    <a:pt x="6" y="50"/>
                  </a:lnTo>
                  <a:lnTo>
                    <a:pt x="13" y="38"/>
                  </a:lnTo>
                  <a:lnTo>
                    <a:pt x="19" y="25"/>
                  </a:lnTo>
                  <a:lnTo>
                    <a:pt x="32" y="13"/>
                  </a:lnTo>
                  <a:lnTo>
                    <a:pt x="50" y="6"/>
                  </a:lnTo>
                  <a:lnTo>
                    <a:pt x="63" y="6"/>
                  </a:lnTo>
                  <a:lnTo>
                    <a:pt x="76" y="0"/>
                  </a:lnTo>
                  <a:lnTo>
                    <a:pt x="94" y="6"/>
                  </a:lnTo>
                  <a:lnTo>
                    <a:pt x="113" y="6"/>
                  </a:lnTo>
                  <a:lnTo>
                    <a:pt x="126" y="13"/>
                  </a:lnTo>
                  <a:lnTo>
                    <a:pt x="145" y="19"/>
                  </a:lnTo>
                  <a:lnTo>
                    <a:pt x="151" y="25"/>
                  </a:lnTo>
                  <a:lnTo>
                    <a:pt x="164" y="31"/>
                  </a:lnTo>
                  <a:lnTo>
                    <a:pt x="176" y="44"/>
                  </a:lnTo>
                  <a:lnTo>
                    <a:pt x="182" y="50"/>
                  </a:lnTo>
                  <a:lnTo>
                    <a:pt x="182"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2" name="Freeform 10"/>
            <p:cNvSpPr>
              <a:spLocks/>
            </p:cNvSpPr>
            <p:nvPr/>
          </p:nvSpPr>
          <p:spPr bwMode="auto">
            <a:xfrm>
              <a:off x="3988" y="1628"/>
              <a:ext cx="1696" cy="835"/>
            </a:xfrm>
            <a:custGeom>
              <a:avLst/>
              <a:gdLst/>
              <a:ahLst/>
              <a:cxnLst>
                <a:cxn ang="0">
                  <a:pos x="1621" y="149"/>
                </a:cxn>
                <a:cxn ang="0">
                  <a:pos x="1697" y="286"/>
                </a:cxn>
                <a:cxn ang="0">
                  <a:pos x="1596" y="399"/>
                </a:cxn>
                <a:cxn ang="0">
                  <a:pos x="1495" y="355"/>
                </a:cxn>
                <a:cxn ang="0">
                  <a:pos x="1401" y="417"/>
                </a:cxn>
                <a:cxn ang="0">
                  <a:pos x="1320" y="386"/>
                </a:cxn>
                <a:cxn ang="0">
                  <a:pos x="1150" y="424"/>
                </a:cxn>
                <a:cxn ang="0">
                  <a:pos x="1081" y="330"/>
                </a:cxn>
                <a:cxn ang="0">
                  <a:pos x="993" y="405"/>
                </a:cxn>
                <a:cxn ang="0">
                  <a:pos x="1125" y="536"/>
                </a:cxn>
                <a:cxn ang="0">
                  <a:pos x="1150" y="567"/>
                </a:cxn>
                <a:cxn ang="0">
                  <a:pos x="1131" y="604"/>
                </a:cxn>
                <a:cxn ang="0">
                  <a:pos x="848" y="642"/>
                </a:cxn>
                <a:cxn ang="0">
                  <a:pos x="584" y="823"/>
                </a:cxn>
                <a:cxn ang="0">
                  <a:pos x="452" y="766"/>
                </a:cxn>
                <a:cxn ang="0">
                  <a:pos x="521" y="548"/>
                </a:cxn>
                <a:cxn ang="0">
                  <a:pos x="534" y="480"/>
                </a:cxn>
                <a:cxn ang="0">
                  <a:pos x="509" y="430"/>
                </a:cxn>
                <a:cxn ang="0">
                  <a:pos x="465" y="505"/>
                </a:cxn>
                <a:cxn ang="0">
                  <a:pos x="352" y="586"/>
                </a:cxn>
                <a:cxn ang="0">
                  <a:pos x="226" y="505"/>
                </a:cxn>
                <a:cxn ang="0">
                  <a:pos x="220" y="330"/>
                </a:cxn>
                <a:cxn ang="0">
                  <a:pos x="182" y="430"/>
                </a:cxn>
                <a:cxn ang="0">
                  <a:pos x="113" y="604"/>
                </a:cxn>
                <a:cxn ang="0">
                  <a:pos x="19" y="548"/>
                </a:cxn>
                <a:cxn ang="0">
                  <a:pos x="6" y="380"/>
                </a:cxn>
                <a:cxn ang="0">
                  <a:pos x="25" y="442"/>
                </a:cxn>
                <a:cxn ang="0">
                  <a:pos x="94" y="548"/>
                </a:cxn>
                <a:cxn ang="0">
                  <a:pos x="163" y="430"/>
                </a:cxn>
                <a:cxn ang="0">
                  <a:pos x="226" y="249"/>
                </a:cxn>
                <a:cxn ang="0">
                  <a:pos x="245" y="361"/>
                </a:cxn>
                <a:cxn ang="0">
                  <a:pos x="283" y="505"/>
                </a:cxn>
                <a:cxn ang="0">
                  <a:pos x="421" y="498"/>
                </a:cxn>
                <a:cxn ang="0">
                  <a:pos x="459" y="262"/>
                </a:cxn>
                <a:cxn ang="0">
                  <a:pos x="440" y="187"/>
                </a:cxn>
                <a:cxn ang="0">
                  <a:pos x="452" y="168"/>
                </a:cxn>
                <a:cxn ang="0">
                  <a:pos x="521" y="355"/>
                </a:cxn>
                <a:cxn ang="0">
                  <a:pos x="628" y="480"/>
                </a:cxn>
                <a:cxn ang="0">
                  <a:pos x="691" y="467"/>
                </a:cxn>
                <a:cxn ang="0">
                  <a:pos x="723" y="430"/>
                </a:cxn>
                <a:cxn ang="0">
                  <a:pos x="628" y="205"/>
                </a:cxn>
                <a:cxn ang="0">
                  <a:pos x="628" y="162"/>
                </a:cxn>
                <a:cxn ang="0">
                  <a:pos x="697" y="268"/>
                </a:cxn>
                <a:cxn ang="0">
                  <a:pos x="760" y="405"/>
                </a:cxn>
                <a:cxn ang="0">
                  <a:pos x="704" y="523"/>
                </a:cxn>
                <a:cxn ang="0">
                  <a:pos x="578" y="536"/>
                </a:cxn>
                <a:cxn ang="0">
                  <a:pos x="484" y="629"/>
                </a:cxn>
                <a:cxn ang="0">
                  <a:pos x="528" y="766"/>
                </a:cxn>
                <a:cxn ang="0">
                  <a:pos x="716" y="673"/>
                </a:cxn>
                <a:cxn ang="0">
                  <a:pos x="949" y="530"/>
                </a:cxn>
                <a:cxn ang="0">
                  <a:pos x="974" y="380"/>
                </a:cxn>
                <a:cxn ang="0">
                  <a:pos x="1068" y="262"/>
                </a:cxn>
                <a:cxn ang="0">
                  <a:pos x="1244" y="367"/>
                </a:cxn>
                <a:cxn ang="0">
                  <a:pos x="1338" y="311"/>
                </a:cxn>
                <a:cxn ang="0">
                  <a:pos x="1408" y="355"/>
                </a:cxn>
                <a:cxn ang="0">
                  <a:pos x="1495" y="280"/>
                </a:cxn>
                <a:cxn ang="0">
                  <a:pos x="1552" y="330"/>
                </a:cxn>
                <a:cxn ang="0">
                  <a:pos x="1646" y="330"/>
                </a:cxn>
                <a:cxn ang="0">
                  <a:pos x="1596" y="193"/>
                </a:cxn>
                <a:cxn ang="0">
                  <a:pos x="1527" y="56"/>
                </a:cxn>
                <a:cxn ang="0">
                  <a:pos x="1533" y="31"/>
                </a:cxn>
                <a:cxn ang="0">
                  <a:pos x="1539" y="6"/>
                </a:cxn>
              </a:cxnLst>
              <a:rect l="0" t="0" r="r" b="b"/>
              <a:pathLst>
                <a:path w="1697" h="835">
                  <a:moveTo>
                    <a:pt x="1546" y="0"/>
                  </a:moveTo>
                  <a:lnTo>
                    <a:pt x="1552" y="25"/>
                  </a:lnTo>
                  <a:lnTo>
                    <a:pt x="1558" y="43"/>
                  </a:lnTo>
                  <a:lnTo>
                    <a:pt x="1571" y="68"/>
                  </a:lnTo>
                  <a:lnTo>
                    <a:pt x="1583" y="87"/>
                  </a:lnTo>
                  <a:lnTo>
                    <a:pt x="1596" y="106"/>
                  </a:lnTo>
                  <a:lnTo>
                    <a:pt x="1609" y="124"/>
                  </a:lnTo>
                  <a:lnTo>
                    <a:pt x="1621" y="149"/>
                  </a:lnTo>
                  <a:lnTo>
                    <a:pt x="1634" y="168"/>
                  </a:lnTo>
                  <a:lnTo>
                    <a:pt x="1646" y="187"/>
                  </a:lnTo>
                  <a:lnTo>
                    <a:pt x="1659" y="205"/>
                  </a:lnTo>
                  <a:lnTo>
                    <a:pt x="1671" y="224"/>
                  </a:lnTo>
                  <a:lnTo>
                    <a:pt x="1678" y="237"/>
                  </a:lnTo>
                  <a:lnTo>
                    <a:pt x="1684" y="255"/>
                  </a:lnTo>
                  <a:lnTo>
                    <a:pt x="1690" y="274"/>
                  </a:lnTo>
                  <a:lnTo>
                    <a:pt x="1697" y="286"/>
                  </a:lnTo>
                  <a:lnTo>
                    <a:pt x="1697" y="299"/>
                  </a:lnTo>
                  <a:lnTo>
                    <a:pt x="1684" y="324"/>
                  </a:lnTo>
                  <a:lnTo>
                    <a:pt x="1671" y="343"/>
                  </a:lnTo>
                  <a:lnTo>
                    <a:pt x="1659" y="361"/>
                  </a:lnTo>
                  <a:lnTo>
                    <a:pt x="1646" y="374"/>
                  </a:lnTo>
                  <a:lnTo>
                    <a:pt x="1627" y="386"/>
                  </a:lnTo>
                  <a:lnTo>
                    <a:pt x="1615" y="392"/>
                  </a:lnTo>
                  <a:lnTo>
                    <a:pt x="1596" y="399"/>
                  </a:lnTo>
                  <a:lnTo>
                    <a:pt x="1577" y="399"/>
                  </a:lnTo>
                  <a:lnTo>
                    <a:pt x="1565" y="399"/>
                  </a:lnTo>
                  <a:lnTo>
                    <a:pt x="1546" y="399"/>
                  </a:lnTo>
                  <a:lnTo>
                    <a:pt x="1533" y="392"/>
                  </a:lnTo>
                  <a:lnTo>
                    <a:pt x="1521" y="380"/>
                  </a:lnTo>
                  <a:lnTo>
                    <a:pt x="1508" y="374"/>
                  </a:lnTo>
                  <a:lnTo>
                    <a:pt x="1502" y="367"/>
                  </a:lnTo>
                  <a:lnTo>
                    <a:pt x="1495" y="355"/>
                  </a:lnTo>
                  <a:lnTo>
                    <a:pt x="1495" y="343"/>
                  </a:lnTo>
                  <a:lnTo>
                    <a:pt x="1477" y="361"/>
                  </a:lnTo>
                  <a:lnTo>
                    <a:pt x="1464" y="374"/>
                  </a:lnTo>
                  <a:lnTo>
                    <a:pt x="1452" y="386"/>
                  </a:lnTo>
                  <a:lnTo>
                    <a:pt x="1439" y="399"/>
                  </a:lnTo>
                  <a:lnTo>
                    <a:pt x="1426" y="405"/>
                  </a:lnTo>
                  <a:lnTo>
                    <a:pt x="1414" y="411"/>
                  </a:lnTo>
                  <a:lnTo>
                    <a:pt x="1401" y="417"/>
                  </a:lnTo>
                  <a:lnTo>
                    <a:pt x="1395" y="417"/>
                  </a:lnTo>
                  <a:lnTo>
                    <a:pt x="1382" y="417"/>
                  </a:lnTo>
                  <a:lnTo>
                    <a:pt x="1370" y="417"/>
                  </a:lnTo>
                  <a:lnTo>
                    <a:pt x="1357" y="411"/>
                  </a:lnTo>
                  <a:lnTo>
                    <a:pt x="1351" y="405"/>
                  </a:lnTo>
                  <a:lnTo>
                    <a:pt x="1338" y="399"/>
                  </a:lnTo>
                  <a:lnTo>
                    <a:pt x="1332" y="392"/>
                  </a:lnTo>
                  <a:lnTo>
                    <a:pt x="1320" y="386"/>
                  </a:lnTo>
                  <a:lnTo>
                    <a:pt x="1313" y="380"/>
                  </a:lnTo>
                  <a:lnTo>
                    <a:pt x="1282" y="405"/>
                  </a:lnTo>
                  <a:lnTo>
                    <a:pt x="1250" y="424"/>
                  </a:lnTo>
                  <a:lnTo>
                    <a:pt x="1225" y="430"/>
                  </a:lnTo>
                  <a:lnTo>
                    <a:pt x="1206" y="436"/>
                  </a:lnTo>
                  <a:lnTo>
                    <a:pt x="1188" y="436"/>
                  </a:lnTo>
                  <a:lnTo>
                    <a:pt x="1169" y="430"/>
                  </a:lnTo>
                  <a:lnTo>
                    <a:pt x="1150" y="424"/>
                  </a:lnTo>
                  <a:lnTo>
                    <a:pt x="1137" y="411"/>
                  </a:lnTo>
                  <a:lnTo>
                    <a:pt x="1131" y="399"/>
                  </a:lnTo>
                  <a:lnTo>
                    <a:pt x="1118" y="380"/>
                  </a:lnTo>
                  <a:lnTo>
                    <a:pt x="1106" y="367"/>
                  </a:lnTo>
                  <a:lnTo>
                    <a:pt x="1100" y="355"/>
                  </a:lnTo>
                  <a:lnTo>
                    <a:pt x="1093" y="343"/>
                  </a:lnTo>
                  <a:lnTo>
                    <a:pt x="1087" y="336"/>
                  </a:lnTo>
                  <a:lnTo>
                    <a:pt x="1081" y="330"/>
                  </a:lnTo>
                  <a:lnTo>
                    <a:pt x="1068" y="330"/>
                  </a:lnTo>
                  <a:lnTo>
                    <a:pt x="1049" y="330"/>
                  </a:lnTo>
                  <a:lnTo>
                    <a:pt x="1030" y="336"/>
                  </a:lnTo>
                  <a:lnTo>
                    <a:pt x="1012" y="349"/>
                  </a:lnTo>
                  <a:lnTo>
                    <a:pt x="999" y="361"/>
                  </a:lnTo>
                  <a:lnTo>
                    <a:pt x="993" y="374"/>
                  </a:lnTo>
                  <a:lnTo>
                    <a:pt x="993" y="386"/>
                  </a:lnTo>
                  <a:lnTo>
                    <a:pt x="993" y="405"/>
                  </a:lnTo>
                  <a:lnTo>
                    <a:pt x="999" y="424"/>
                  </a:lnTo>
                  <a:lnTo>
                    <a:pt x="1005" y="442"/>
                  </a:lnTo>
                  <a:lnTo>
                    <a:pt x="1018" y="461"/>
                  </a:lnTo>
                  <a:lnTo>
                    <a:pt x="1030" y="473"/>
                  </a:lnTo>
                  <a:lnTo>
                    <a:pt x="1049" y="492"/>
                  </a:lnTo>
                  <a:lnTo>
                    <a:pt x="1074" y="511"/>
                  </a:lnTo>
                  <a:lnTo>
                    <a:pt x="1100" y="523"/>
                  </a:lnTo>
                  <a:lnTo>
                    <a:pt x="1125" y="536"/>
                  </a:lnTo>
                  <a:lnTo>
                    <a:pt x="1156" y="548"/>
                  </a:lnTo>
                  <a:lnTo>
                    <a:pt x="1156" y="548"/>
                  </a:lnTo>
                  <a:lnTo>
                    <a:pt x="1156" y="555"/>
                  </a:lnTo>
                  <a:lnTo>
                    <a:pt x="1156" y="555"/>
                  </a:lnTo>
                  <a:lnTo>
                    <a:pt x="1156" y="561"/>
                  </a:lnTo>
                  <a:lnTo>
                    <a:pt x="1150" y="561"/>
                  </a:lnTo>
                  <a:lnTo>
                    <a:pt x="1150" y="567"/>
                  </a:lnTo>
                  <a:lnTo>
                    <a:pt x="1150" y="567"/>
                  </a:lnTo>
                  <a:lnTo>
                    <a:pt x="1150" y="573"/>
                  </a:lnTo>
                  <a:lnTo>
                    <a:pt x="1150" y="579"/>
                  </a:lnTo>
                  <a:lnTo>
                    <a:pt x="1150" y="586"/>
                  </a:lnTo>
                  <a:lnTo>
                    <a:pt x="1144" y="586"/>
                  </a:lnTo>
                  <a:lnTo>
                    <a:pt x="1144" y="592"/>
                  </a:lnTo>
                  <a:lnTo>
                    <a:pt x="1144" y="592"/>
                  </a:lnTo>
                  <a:lnTo>
                    <a:pt x="1137" y="598"/>
                  </a:lnTo>
                  <a:lnTo>
                    <a:pt x="1131" y="604"/>
                  </a:lnTo>
                  <a:lnTo>
                    <a:pt x="1125" y="611"/>
                  </a:lnTo>
                  <a:lnTo>
                    <a:pt x="1081" y="592"/>
                  </a:lnTo>
                  <a:lnTo>
                    <a:pt x="1043" y="586"/>
                  </a:lnTo>
                  <a:lnTo>
                    <a:pt x="999" y="586"/>
                  </a:lnTo>
                  <a:lnTo>
                    <a:pt x="961" y="592"/>
                  </a:lnTo>
                  <a:lnTo>
                    <a:pt x="924" y="604"/>
                  </a:lnTo>
                  <a:lnTo>
                    <a:pt x="886" y="623"/>
                  </a:lnTo>
                  <a:lnTo>
                    <a:pt x="848" y="642"/>
                  </a:lnTo>
                  <a:lnTo>
                    <a:pt x="811" y="667"/>
                  </a:lnTo>
                  <a:lnTo>
                    <a:pt x="779" y="692"/>
                  </a:lnTo>
                  <a:lnTo>
                    <a:pt x="748" y="717"/>
                  </a:lnTo>
                  <a:lnTo>
                    <a:pt x="716" y="742"/>
                  </a:lnTo>
                  <a:lnTo>
                    <a:pt x="685" y="766"/>
                  </a:lnTo>
                  <a:lnTo>
                    <a:pt x="647" y="791"/>
                  </a:lnTo>
                  <a:lnTo>
                    <a:pt x="616" y="810"/>
                  </a:lnTo>
                  <a:lnTo>
                    <a:pt x="584" y="823"/>
                  </a:lnTo>
                  <a:lnTo>
                    <a:pt x="553" y="829"/>
                  </a:lnTo>
                  <a:lnTo>
                    <a:pt x="534" y="835"/>
                  </a:lnTo>
                  <a:lnTo>
                    <a:pt x="521" y="829"/>
                  </a:lnTo>
                  <a:lnTo>
                    <a:pt x="503" y="823"/>
                  </a:lnTo>
                  <a:lnTo>
                    <a:pt x="490" y="816"/>
                  </a:lnTo>
                  <a:lnTo>
                    <a:pt x="477" y="804"/>
                  </a:lnTo>
                  <a:lnTo>
                    <a:pt x="465" y="785"/>
                  </a:lnTo>
                  <a:lnTo>
                    <a:pt x="452" y="766"/>
                  </a:lnTo>
                  <a:lnTo>
                    <a:pt x="446" y="748"/>
                  </a:lnTo>
                  <a:lnTo>
                    <a:pt x="446" y="723"/>
                  </a:lnTo>
                  <a:lnTo>
                    <a:pt x="446" y="698"/>
                  </a:lnTo>
                  <a:lnTo>
                    <a:pt x="452" y="673"/>
                  </a:lnTo>
                  <a:lnTo>
                    <a:pt x="465" y="642"/>
                  </a:lnTo>
                  <a:lnTo>
                    <a:pt x="477" y="611"/>
                  </a:lnTo>
                  <a:lnTo>
                    <a:pt x="496" y="579"/>
                  </a:lnTo>
                  <a:lnTo>
                    <a:pt x="521" y="548"/>
                  </a:lnTo>
                  <a:lnTo>
                    <a:pt x="553" y="517"/>
                  </a:lnTo>
                  <a:lnTo>
                    <a:pt x="553" y="511"/>
                  </a:lnTo>
                  <a:lnTo>
                    <a:pt x="547" y="505"/>
                  </a:lnTo>
                  <a:lnTo>
                    <a:pt x="547" y="498"/>
                  </a:lnTo>
                  <a:lnTo>
                    <a:pt x="540" y="492"/>
                  </a:lnTo>
                  <a:lnTo>
                    <a:pt x="540" y="492"/>
                  </a:lnTo>
                  <a:lnTo>
                    <a:pt x="534" y="486"/>
                  </a:lnTo>
                  <a:lnTo>
                    <a:pt x="534" y="480"/>
                  </a:lnTo>
                  <a:lnTo>
                    <a:pt x="528" y="480"/>
                  </a:lnTo>
                  <a:lnTo>
                    <a:pt x="528" y="473"/>
                  </a:lnTo>
                  <a:lnTo>
                    <a:pt x="528" y="467"/>
                  </a:lnTo>
                  <a:lnTo>
                    <a:pt x="521" y="461"/>
                  </a:lnTo>
                  <a:lnTo>
                    <a:pt x="521" y="455"/>
                  </a:lnTo>
                  <a:lnTo>
                    <a:pt x="515" y="449"/>
                  </a:lnTo>
                  <a:lnTo>
                    <a:pt x="509" y="442"/>
                  </a:lnTo>
                  <a:lnTo>
                    <a:pt x="509" y="430"/>
                  </a:lnTo>
                  <a:lnTo>
                    <a:pt x="503" y="424"/>
                  </a:lnTo>
                  <a:lnTo>
                    <a:pt x="496" y="430"/>
                  </a:lnTo>
                  <a:lnTo>
                    <a:pt x="496" y="436"/>
                  </a:lnTo>
                  <a:lnTo>
                    <a:pt x="496" y="449"/>
                  </a:lnTo>
                  <a:lnTo>
                    <a:pt x="490" y="461"/>
                  </a:lnTo>
                  <a:lnTo>
                    <a:pt x="484" y="480"/>
                  </a:lnTo>
                  <a:lnTo>
                    <a:pt x="477" y="492"/>
                  </a:lnTo>
                  <a:lnTo>
                    <a:pt x="465" y="505"/>
                  </a:lnTo>
                  <a:lnTo>
                    <a:pt x="459" y="517"/>
                  </a:lnTo>
                  <a:lnTo>
                    <a:pt x="446" y="536"/>
                  </a:lnTo>
                  <a:lnTo>
                    <a:pt x="433" y="548"/>
                  </a:lnTo>
                  <a:lnTo>
                    <a:pt x="421" y="561"/>
                  </a:lnTo>
                  <a:lnTo>
                    <a:pt x="408" y="567"/>
                  </a:lnTo>
                  <a:lnTo>
                    <a:pt x="389" y="579"/>
                  </a:lnTo>
                  <a:lnTo>
                    <a:pt x="371" y="586"/>
                  </a:lnTo>
                  <a:lnTo>
                    <a:pt x="352" y="586"/>
                  </a:lnTo>
                  <a:lnTo>
                    <a:pt x="333" y="586"/>
                  </a:lnTo>
                  <a:lnTo>
                    <a:pt x="308" y="579"/>
                  </a:lnTo>
                  <a:lnTo>
                    <a:pt x="289" y="573"/>
                  </a:lnTo>
                  <a:lnTo>
                    <a:pt x="270" y="561"/>
                  </a:lnTo>
                  <a:lnTo>
                    <a:pt x="258" y="548"/>
                  </a:lnTo>
                  <a:lnTo>
                    <a:pt x="245" y="536"/>
                  </a:lnTo>
                  <a:lnTo>
                    <a:pt x="239" y="517"/>
                  </a:lnTo>
                  <a:lnTo>
                    <a:pt x="226" y="505"/>
                  </a:lnTo>
                  <a:lnTo>
                    <a:pt x="220" y="486"/>
                  </a:lnTo>
                  <a:lnTo>
                    <a:pt x="220" y="467"/>
                  </a:lnTo>
                  <a:lnTo>
                    <a:pt x="214" y="442"/>
                  </a:lnTo>
                  <a:lnTo>
                    <a:pt x="214" y="424"/>
                  </a:lnTo>
                  <a:lnTo>
                    <a:pt x="214" y="399"/>
                  </a:lnTo>
                  <a:lnTo>
                    <a:pt x="214" y="380"/>
                  </a:lnTo>
                  <a:lnTo>
                    <a:pt x="214" y="355"/>
                  </a:lnTo>
                  <a:lnTo>
                    <a:pt x="220" y="330"/>
                  </a:lnTo>
                  <a:lnTo>
                    <a:pt x="220" y="305"/>
                  </a:lnTo>
                  <a:lnTo>
                    <a:pt x="214" y="311"/>
                  </a:lnTo>
                  <a:lnTo>
                    <a:pt x="207" y="324"/>
                  </a:lnTo>
                  <a:lnTo>
                    <a:pt x="201" y="336"/>
                  </a:lnTo>
                  <a:lnTo>
                    <a:pt x="195" y="355"/>
                  </a:lnTo>
                  <a:lnTo>
                    <a:pt x="195" y="380"/>
                  </a:lnTo>
                  <a:lnTo>
                    <a:pt x="188" y="405"/>
                  </a:lnTo>
                  <a:lnTo>
                    <a:pt x="182" y="430"/>
                  </a:lnTo>
                  <a:lnTo>
                    <a:pt x="176" y="455"/>
                  </a:lnTo>
                  <a:lnTo>
                    <a:pt x="170" y="486"/>
                  </a:lnTo>
                  <a:lnTo>
                    <a:pt x="163" y="511"/>
                  </a:lnTo>
                  <a:lnTo>
                    <a:pt x="157" y="536"/>
                  </a:lnTo>
                  <a:lnTo>
                    <a:pt x="151" y="561"/>
                  </a:lnTo>
                  <a:lnTo>
                    <a:pt x="138" y="579"/>
                  </a:lnTo>
                  <a:lnTo>
                    <a:pt x="126" y="592"/>
                  </a:lnTo>
                  <a:lnTo>
                    <a:pt x="113" y="604"/>
                  </a:lnTo>
                  <a:lnTo>
                    <a:pt x="100" y="611"/>
                  </a:lnTo>
                  <a:lnTo>
                    <a:pt x="88" y="604"/>
                  </a:lnTo>
                  <a:lnTo>
                    <a:pt x="69" y="604"/>
                  </a:lnTo>
                  <a:lnTo>
                    <a:pt x="56" y="598"/>
                  </a:lnTo>
                  <a:lnTo>
                    <a:pt x="50" y="586"/>
                  </a:lnTo>
                  <a:lnTo>
                    <a:pt x="38" y="573"/>
                  </a:lnTo>
                  <a:lnTo>
                    <a:pt x="25" y="561"/>
                  </a:lnTo>
                  <a:lnTo>
                    <a:pt x="19" y="548"/>
                  </a:lnTo>
                  <a:lnTo>
                    <a:pt x="12" y="530"/>
                  </a:lnTo>
                  <a:lnTo>
                    <a:pt x="6" y="511"/>
                  </a:lnTo>
                  <a:lnTo>
                    <a:pt x="0" y="492"/>
                  </a:lnTo>
                  <a:lnTo>
                    <a:pt x="0" y="473"/>
                  </a:lnTo>
                  <a:lnTo>
                    <a:pt x="0" y="449"/>
                  </a:lnTo>
                  <a:lnTo>
                    <a:pt x="0" y="430"/>
                  </a:lnTo>
                  <a:lnTo>
                    <a:pt x="0" y="405"/>
                  </a:lnTo>
                  <a:lnTo>
                    <a:pt x="6" y="380"/>
                  </a:lnTo>
                  <a:lnTo>
                    <a:pt x="12" y="361"/>
                  </a:lnTo>
                  <a:lnTo>
                    <a:pt x="19" y="367"/>
                  </a:lnTo>
                  <a:lnTo>
                    <a:pt x="19" y="374"/>
                  </a:lnTo>
                  <a:lnTo>
                    <a:pt x="19" y="380"/>
                  </a:lnTo>
                  <a:lnTo>
                    <a:pt x="19" y="399"/>
                  </a:lnTo>
                  <a:lnTo>
                    <a:pt x="19" y="411"/>
                  </a:lnTo>
                  <a:lnTo>
                    <a:pt x="25" y="430"/>
                  </a:lnTo>
                  <a:lnTo>
                    <a:pt x="25" y="442"/>
                  </a:lnTo>
                  <a:lnTo>
                    <a:pt x="31" y="461"/>
                  </a:lnTo>
                  <a:lnTo>
                    <a:pt x="38" y="480"/>
                  </a:lnTo>
                  <a:lnTo>
                    <a:pt x="38" y="492"/>
                  </a:lnTo>
                  <a:lnTo>
                    <a:pt x="50" y="511"/>
                  </a:lnTo>
                  <a:lnTo>
                    <a:pt x="56" y="523"/>
                  </a:lnTo>
                  <a:lnTo>
                    <a:pt x="63" y="536"/>
                  </a:lnTo>
                  <a:lnTo>
                    <a:pt x="75" y="542"/>
                  </a:lnTo>
                  <a:lnTo>
                    <a:pt x="94" y="548"/>
                  </a:lnTo>
                  <a:lnTo>
                    <a:pt x="107" y="555"/>
                  </a:lnTo>
                  <a:lnTo>
                    <a:pt x="119" y="555"/>
                  </a:lnTo>
                  <a:lnTo>
                    <a:pt x="132" y="542"/>
                  </a:lnTo>
                  <a:lnTo>
                    <a:pt x="138" y="530"/>
                  </a:lnTo>
                  <a:lnTo>
                    <a:pt x="144" y="511"/>
                  </a:lnTo>
                  <a:lnTo>
                    <a:pt x="151" y="486"/>
                  </a:lnTo>
                  <a:lnTo>
                    <a:pt x="157" y="461"/>
                  </a:lnTo>
                  <a:lnTo>
                    <a:pt x="163" y="430"/>
                  </a:lnTo>
                  <a:lnTo>
                    <a:pt x="170" y="405"/>
                  </a:lnTo>
                  <a:lnTo>
                    <a:pt x="176" y="374"/>
                  </a:lnTo>
                  <a:lnTo>
                    <a:pt x="182" y="349"/>
                  </a:lnTo>
                  <a:lnTo>
                    <a:pt x="188" y="324"/>
                  </a:lnTo>
                  <a:lnTo>
                    <a:pt x="195" y="299"/>
                  </a:lnTo>
                  <a:lnTo>
                    <a:pt x="201" y="274"/>
                  </a:lnTo>
                  <a:lnTo>
                    <a:pt x="214" y="262"/>
                  </a:lnTo>
                  <a:lnTo>
                    <a:pt x="226" y="249"/>
                  </a:lnTo>
                  <a:lnTo>
                    <a:pt x="245" y="243"/>
                  </a:lnTo>
                  <a:lnTo>
                    <a:pt x="245" y="255"/>
                  </a:lnTo>
                  <a:lnTo>
                    <a:pt x="251" y="268"/>
                  </a:lnTo>
                  <a:lnTo>
                    <a:pt x="251" y="280"/>
                  </a:lnTo>
                  <a:lnTo>
                    <a:pt x="251" y="299"/>
                  </a:lnTo>
                  <a:lnTo>
                    <a:pt x="245" y="318"/>
                  </a:lnTo>
                  <a:lnTo>
                    <a:pt x="245" y="336"/>
                  </a:lnTo>
                  <a:lnTo>
                    <a:pt x="245" y="361"/>
                  </a:lnTo>
                  <a:lnTo>
                    <a:pt x="245" y="380"/>
                  </a:lnTo>
                  <a:lnTo>
                    <a:pt x="245" y="405"/>
                  </a:lnTo>
                  <a:lnTo>
                    <a:pt x="245" y="424"/>
                  </a:lnTo>
                  <a:lnTo>
                    <a:pt x="245" y="442"/>
                  </a:lnTo>
                  <a:lnTo>
                    <a:pt x="251" y="467"/>
                  </a:lnTo>
                  <a:lnTo>
                    <a:pt x="258" y="480"/>
                  </a:lnTo>
                  <a:lnTo>
                    <a:pt x="270" y="498"/>
                  </a:lnTo>
                  <a:lnTo>
                    <a:pt x="283" y="505"/>
                  </a:lnTo>
                  <a:lnTo>
                    <a:pt x="302" y="517"/>
                  </a:lnTo>
                  <a:lnTo>
                    <a:pt x="308" y="517"/>
                  </a:lnTo>
                  <a:lnTo>
                    <a:pt x="320" y="517"/>
                  </a:lnTo>
                  <a:lnTo>
                    <a:pt x="339" y="517"/>
                  </a:lnTo>
                  <a:lnTo>
                    <a:pt x="358" y="517"/>
                  </a:lnTo>
                  <a:lnTo>
                    <a:pt x="377" y="511"/>
                  </a:lnTo>
                  <a:lnTo>
                    <a:pt x="396" y="505"/>
                  </a:lnTo>
                  <a:lnTo>
                    <a:pt x="421" y="498"/>
                  </a:lnTo>
                  <a:lnTo>
                    <a:pt x="440" y="486"/>
                  </a:lnTo>
                  <a:lnTo>
                    <a:pt x="459" y="467"/>
                  </a:lnTo>
                  <a:lnTo>
                    <a:pt x="471" y="449"/>
                  </a:lnTo>
                  <a:lnTo>
                    <a:pt x="484" y="424"/>
                  </a:lnTo>
                  <a:lnTo>
                    <a:pt x="484" y="392"/>
                  </a:lnTo>
                  <a:lnTo>
                    <a:pt x="484" y="355"/>
                  </a:lnTo>
                  <a:lnTo>
                    <a:pt x="477" y="311"/>
                  </a:lnTo>
                  <a:lnTo>
                    <a:pt x="459" y="262"/>
                  </a:lnTo>
                  <a:lnTo>
                    <a:pt x="440" y="205"/>
                  </a:lnTo>
                  <a:lnTo>
                    <a:pt x="433" y="205"/>
                  </a:lnTo>
                  <a:lnTo>
                    <a:pt x="433" y="199"/>
                  </a:lnTo>
                  <a:lnTo>
                    <a:pt x="433" y="199"/>
                  </a:lnTo>
                  <a:lnTo>
                    <a:pt x="433" y="199"/>
                  </a:lnTo>
                  <a:lnTo>
                    <a:pt x="433" y="193"/>
                  </a:lnTo>
                  <a:lnTo>
                    <a:pt x="433" y="193"/>
                  </a:lnTo>
                  <a:lnTo>
                    <a:pt x="440" y="187"/>
                  </a:lnTo>
                  <a:lnTo>
                    <a:pt x="440" y="187"/>
                  </a:lnTo>
                  <a:lnTo>
                    <a:pt x="440" y="180"/>
                  </a:lnTo>
                  <a:lnTo>
                    <a:pt x="446" y="180"/>
                  </a:lnTo>
                  <a:lnTo>
                    <a:pt x="446" y="174"/>
                  </a:lnTo>
                  <a:lnTo>
                    <a:pt x="446" y="174"/>
                  </a:lnTo>
                  <a:lnTo>
                    <a:pt x="452" y="174"/>
                  </a:lnTo>
                  <a:lnTo>
                    <a:pt x="452" y="174"/>
                  </a:lnTo>
                  <a:lnTo>
                    <a:pt x="452" y="168"/>
                  </a:lnTo>
                  <a:lnTo>
                    <a:pt x="459" y="168"/>
                  </a:lnTo>
                  <a:lnTo>
                    <a:pt x="471" y="193"/>
                  </a:lnTo>
                  <a:lnTo>
                    <a:pt x="484" y="224"/>
                  </a:lnTo>
                  <a:lnTo>
                    <a:pt x="490" y="249"/>
                  </a:lnTo>
                  <a:lnTo>
                    <a:pt x="503" y="274"/>
                  </a:lnTo>
                  <a:lnTo>
                    <a:pt x="509" y="305"/>
                  </a:lnTo>
                  <a:lnTo>
                    <a:pt x="515" y="330"/>
                  </a:lnTo>
                  <a:lnTo>
                    <a:pt x="521" y="355"/>
                  </a:lnTo>
                  <a:lnTo>
                    <a:pt x="528" y="380"/>
                  </a:lnTo>
                  <a:lnTo>
                    <a:pt x="540" y="399"/>
                  </a:lnTo>
                  <a:lnTo>
                    <a:pt x="547" y="424"/>
                  </a:lnTo>
                  <a:lnTo>
                    <a:pt x="559" y="436"/>
                  </a:lnTo>
                  <a:lnTo>
                    <a:pt x="572" y="455"/>
                  </a:lnTo>
                  <a:lnTo>
                    <a:pt x="584" y="467"/>
                  </a:lnTo>
                  <a:lnTo>
                    <a:pt x="603" y="480"/>
                  </a:lnTo>
                  <a:lnTo>
                    <a:pt x="628" y="480"/>
                  </a:lnTo>
                  <a:lnTo>
                    <a:pt x="653" y="486"/>
                  </a:lnTo>
                  <a:lnTo>
                    <a:pt x="653" y="480"/>
                  </a:lnTo>
                  <a:lnTo>
                    <a:pt x="660" y="480"/>
                  </a:lnTo>
                  <a:lnTo>
                    <a:pt x="660" y="480"/>
                  </a:lnTo>
                  <a:lnTo>
                    <a:pt x="666" y="480"/>
                  </a:lnTo>
                  <a:lnTo>
                    <a:pt x="672" y="473"/>
                  </a:lnTo>
                  <a:lnTo>
                    <a:pt x="679" y="473"/>
                  </a:lnTo>
                  <a:lnTo>
                    <a:pt x="691" y="467"/>
                  </a:lnTo>
                  <a:lnTo>
                    <a:pt x="697" y="467"/>
                  </a:lnTo>
                  <a:lnTo>
                    <a:pt x="704" y="461"/>
                  </a:lnTo>
                  <a:lnTo>
                    <a:pt x="710" y="455"/>
                  </a:lnTo>
                  <a:lnTo>
                    <a:pt x="716" y="449"/>
                  </a:lnTo>
                  <a:lnTo>
                    <a:pt x="716" y="442"/>
                  </a:lnTo>
                  <a:lnTo>
                    <a:pt x="723" y="442"/>
                  </a:lnTo>
                  <a:lnTo>
                    <a:pt x="723" y="436"/>
                  </a:lnTo>
                  <a:lnTo>
                    <a:pt x="723" y="430"/>
                  </a:lnTo>
                  <a:lnTo>
                    <a:pt x="723" y="424"/>
                  </a:lnTo>
                  <a:lnTo>
                    <a:pt x="704" y="367"/>
                  </a:lnTo>
                  <a:lnTo>
                    <a:pt x="685" y="318"/>
                  </a:lnTo>
                  <a:lnTo>
                    <a:pt x="666" y="280"/>
                  </a:lnTo>
                  <a:lnTo>
                    <a:pt x="653" y="255"/>
                  </a:lnTo>
                  <a:lnTo>
                    <a:pt x="641" y="230"/>
                  </a:lnTo>
                  <a:lnTo>
                    <a:pt x="635" y="218"/>
                  </a:lnTo>
                  <a:lnTo>
                    <a:pt x="628" y="205"/>
                  </a:lnTo>
                  <a:lnTo>
                    <a:pt x="622" y="199"/>
                  </a:lnTo>
                  <a:lnTo>
                    <a:pt x="616" y="193"/>
                  </a:lnTo>
                  <a:lnTo>
                    <a:pt x="616" y="193"/>
                  </a:lnTo>
                  <a:lnTo>
                    <a:pt x="616" y="187"/>
                  </a:lnTo>
                  <a:lnTo>
                    <a:pt x="622" y="187"/>
                  </a:lnTo>
                  <a:lnTo>
                    <a:pt x="622" y="180"/>
                  </a:lnTo>
                  <a:lnTo>
                    <a:pt x="628" y="174"/>
                  </a:lnTo>
                  <a:lnTo>
                    <a:pt x="628" y="162"/>
                  </a:lnTo>
                  <a:lnTo>
                    <a:pt x="635" y="143"/>
                  </a:lnTo>
                  <a:lnTo>
                    <a:pt x="641" y="156"/>
                  </a:lnTo>
                  <a:lnTo>
                    <a:pt x="647" y="174"/>
                  </a:lnTo>
                  <a:lnTo>
                    <a:pt x="660" y="187"/>
                  </a:lnTo>
                  <a:lnTo>
                    <a:pt x="666" y="205"/>
                  </a:lnTo>
                  <a:lnTo>
                    <a:pt x="679" y="224"/>
                  </a:lnTo>
                  <a:lnTo>
                    <a:pt x="691" y="243"/>
                  </a:lnTo>
                  <a:lnTo>
                    <a:pt x="697" y="268"/>
                  </a:lnTo>
                  <a:lnTo>
                    <a:pt x="710" y="286"/>
                  </a:lnTo>
                  <a:lnTo>
                    <a:pt x="723" y="305"/>
                  </a:lnTo>
                  <a:lnTo>
                    <a:pt x="729" y="324"/>
                  </a:lnTo>
                  <a:lnTo>
                    <a:pt x="741" y="343"/>
                  </a:lnTo>
                  <a:lnTo>
                    <a:pt x="748" y="361"/>
                  </a:lnTo>
                  <a:lnTo>
                    <a:pt x="748" y="380"/>
                  </a:lnTo>
                  <a:lnTo>
                    <a:pt x="754" y="392"/>
                  </a:lnTo>
                  <a:lnTo>
                    <a:pt x="760" y="405"/>
                  </a:lnTo>
                  <a:lnTo>
                    <a:pt x="760" y="411"/>
                  </a:lnTo>
                  <a:lnTo>
                    <a:pt x="760" y="430"/>
                  </a:lnTo>
                  <a:lnTo>
                    <a:pt x="754" y="449"/>
                  </a:lnTo>
                  <a:lnTo>
                    <a:pt x="748" y="467"/>
                  </a:lnTo>
                  <a:lnTo>
                    <a:pt x="741" y="480"/>
                  </a:lnTo>
                  <a:lnTo>
                    <a:pt x="729" y="498"/>
                  </a:lnTo>
                  <a:lnTo>
                    <a:pt x="716" y="511"/>
                  </a:lnTo>
                  <a:lnTo>
                    <a:pt x="704" y="523"/>
                  </a:lnTo>
                  <a:lnTo>
                    <a:pt x="691" y="530"/>
                  </a:lnTo>
                  <a:lnTo>
                    <a:pt x="672" y="542"/>
                  </a:lnTo>
                  <a:lnTo>
                    <a:pt x="653" y="548"/>
                  </a:lnTo>
                  <a:lnTo>
                    <a:pt x="641" y="548"/>
                  </a:lnTo>
                  <a:lnTo>
                    <a:pt x="622" y="548"/>
                  </a:lnTo>
                  <a:lnTo>
                    <a:pt x="603" y="548"/>
                  </a:lnTo>
                  <a:lnTo>
                    <a:pt x="591" y="542"/>
                  </a:lnTo>
                  <a:lnTo>
                    <a:pt x="578" y="536"/>
                  </a:lnTo>
                  <a:lnTo>
                    <a:pt x="559" y="523"/>
                  </a:lnTo>
                  <a:lnTo>
                    <a:pt x="553" y="530"/>
                  </a:lnTo>
                  <a:lnTo>
                    <a:pt x="547" y="542"/>
                  </a:lnTo>
                  <a:lnTo>
                    <a:pt x="534" y="555"/>
                  </a:lnTo>
                  <a:lnTo>
                    <a:pt x="521" y="573"/>
                  </a:lnTo>
                  <a:lnTo>
                    <a:pt x="503" y="586"/>
                  </a:lnTo>
                  <a:lnTo>
                    <a:pt x="496" y="611"/>
                  </a:lnTo>
                  <a:lnTo>
                    <a:pt x="484" y="629"/>
                  </a:lnTo>
                  <a:lnTo>
                    <a:pt x="471" y="648"/>
                  </a:lnTo>
                  <a:lnTo>
                    <a:pt x="465" y="673"/>
                  </a:lnTo>
                  <a:lnTo>
                    <a:pt x="459" y="692"/>
                  </a:lnTo>
                  <a:lnTo>
                    <a:pt x="465" y="710"/>
                  </a:lnTo>
                  <a:lnTo>
                    <a:pt x="471" y="729"/>
                  </a:lnTo>
                  <a:lnTo>
                    <a:pt x="484" y="742"/>
                  </a:lnTo>
                  <a:lnTo>
                    <a:pt x="496" y="754"/>
                  </a:lnTo>
                  <a:lnTo>
                    <a:pt x="528" y="766"/>
                  </a:lnTo>
                  <a:lnTo>
                    <a:pt x="559" y="773"/>
                  </a:lnTo>
                  <a:lnTo>
                    <a:pt x="572" y="766"/>
                  </a:lnTo>
                  <a:lnTo>
                    <a:pt x="591" y="760"/>
                  </a:lnTo>
                  <a:lnTo>
                    <a:pt x="616" y="748"/>
                  </a:lnTo>
                  <a:lnTo>
                    <a:pt x="635" y="735"/>
                  </a:lnTo>
                  <a:lnTo>
                    <a:pt x="660" y="717"/>
                  </a:lnTo>
                  <a:lnTo>
                    <a:pt x="691" y="698"/>
                  </a:lnTo>
                  <a:lnTo>
                    <a:pt x="716" y="673"/>
                  </a:lnTo>
                  <a:lnTo>
                    <a:pt x="748" y="654"/>
                  </a:lnTo>
                  <a:lnTo>
                    <a:pt x="779" y="629"/>
                  </a:lnTo>
                  <a:lnTo>
                    <a:pt x="804" y="611"/>
                  </a:lnTo>
                  <a:lnTo>
                    <a:pt x="836" y="586"/>
                  </a:lnTo>
                  <a:lnTo>
                    <a:pt x="867" y="567"/>
                  </a:lnTo>
                  <a:lnTo>
                    <a:pt x="899" y="548"/>
                  </a:lnTo>
                  <a:lnTo>
                    <a:pt x="924" y="536"/>
                  </a:lnTo>
                  <a:lnTo>
                    <a:pt x="949" y="530"/>
                  </a:lnTo>
                  <a:lnTo>
                    <a:pt x="974" y="523"/>
                  </a:lnTo>
                  <a:lnTo>
                    <a:pt x="968" y="505"/>
                  </a:lnTo>
                  <a:lnTo>
                    <a:pt x="961" y="486"/>
                  </a:lnTo>
                  <a:lnTo>
                    <a:pt x="961" y="461"/>
                  </a:lnTo>
                  <a:lnTo>
                    <a:pt x="961" y="442"/>
                  </a:lnTo>
                  <a:lnTo>
                    <a:pt x="961" y="424"/>
                  </a:lnTo>
                  <a:lnTo>
                    <a:pt x="968" y="399"/>
                  </a:lnTo>
                  <a:lnTo>
                    <a:pt x="974" y="380"/>
                  </a:lnTo>
                  <a:lnTo>
                    <a:pt x="980" y="361"/>
                  </a:lnTo>
                  <a:lnTo>
                    <a:pt x="993" y="336"/>
                  </a:lnTo>
                  <a:lnTo>
                    <a:pt x="999" y="324"/>
                  </a:lnTo>
                  <a:lnTo>
                    <a:pt x="1012" y="305"/>
                  </a:lnTo>
                  <a:lnTo>
                    <a:pt x="1024" y="293"/>
                  </a:lnTo>
                  <a:lnTo>
                    <a:pt x="1037" y="280"/>
                  </a:lnTo>
                  <a:lnTo>
                    <a:pt x="1056" y="268"/>
                  </a:lnTo>
                  <a:lnTo>
                    <a:pt x="1068" y="262"/>
                  </a:lnTo>
                  <a:lnTo>
                    <a:pt x="1087" y="255"/>
                  </a:lnTo>
                  <a:lnTo>
                    <a:pt x="1112" y="293"/>
                  </a:lnTo>
                  <a:lnTo>
                    <a:pt x="1131" y="324"/>
                  </a:lnTo>
                  <a:lnTo>
                    <a:pt x="1156" y="343"/>
                  </a:lnTo>
                  <a:lnTo>
                    <a:pt x="1181" y="355"/>
                  </a:lnTo>
                  <a:lnTo>
                    <a:pt x="1200" y="367"/>
                  </a:lnTo>
                  <a:lnTo>
                    <a:pt x="1219" y="367"/>
                  </a:lnTo>
                  <a:lnTo>
                    <a:pt x="1244" y="367"/>
                  </a:lnTo>
                  <a:lnTo>
                    <a:pt x="1257" y="361"/>
                  </a:lnTo>
                  <a:lnTo>
                    <a:pt x="1276" y="355"/>
                  </a:lnTo>
                  <a:lnTo>
                    <a:pt x="1294" y="349"/>
                  </a:lnTo>
                  <a:lnTo>
                    <a:pt x="1307" y="336"/>
                  </a:lnTo>
                  <a:lnTo>
                    <a:pt x="1313" y="330"/>
                  </a:lnTo>
                  <a:lnTo>
                    <a:pt x="1326" y="324"/>
                  </a:lnTo>
                  <a:lnTo>
                    <a:pt x="1332" y="311"/>
                  </a:lnTo>
                  <a:lnTo>
                    <a:pt x="1338" y="311"/>
                  </a:lnTo>
                  <a:lnTo>
                    <a:pt x="1338" y="305"/>
                  </a:lnTo>
                  <a:lnTo>
                    <a:pt x="1345" y="324"/>
                  </a:lnTo>
                  <a:lnTo>
                    <a:pt x="1351" y="330"/>
                  </a:lnTo>
                  <a:lnTo>
                    <a:pt x="1357" y="343"/>
                  </a:lnTo>
                  <a:lnTo>
                    <a:pt x="1370" y="349"/>
                  </a:lnTo>
                  <a:lnTo>
                    <a:pt x="1382" y="355"/>
                  </a:lnTo>
                  <a:lnTo>
                    <a:pt x="1395" y="355"/>
                  </a:lnTo>
                  <a:lnTo>
                    <a:pt x="1408" y="355"/>
                  </a:lnTo>
                  <a:lnTo>
                    <a:pt x="1420" y="355"/>
                  </a:lnTo>
                  <a:lnTo>
                    <a:pt x="1433" y="349"/>
                  </a:lnTo>
                  <a:lnTo>
                    <a:pt x="1445" y="343"/>
                  </a:lnTo>
                  <a:lnTo>
                    <a:pt x="1452" y="330"/>
                  </a:lnTo>
                  <a:lnTo>
                    <a:pt x="1464" y="324"/>
                  </a:lnTo>
                  <a:lnTo>
                    <a:pt x="1477" y="311"/>
                  </a:lnTo>
                  <a:lnTo>
                    <a:pt x="1489" y="299"/>
                  </a:lnTo>
                  <a:lnTo>
                    <a:pt x="1495" y="280"/>
                  </a:lnTo>
                  <a:lnTo>
                    <a:pt x="1502" y="268"/>
                  </a:lnTo>
                  <a:lnTo>
                    <a:pt x="1502" y="280"/>
                  </a:lnTo>
                  <a:lnTo>
                    <a:pt x="1508" y="293"/>
                  </a:lnTo>
                  <a:lnTo>
                    <a:pt x="1514" y="305"/>
                  </a:lnTo>
                  <a:lnTo>
                    <a:pt x="1521" y="311"/>
                  </a:lnTo>
                  <a:lnTo>
                    <a:pt x="1527" y="318"/>
                  </a:lnTo>
                  <a:lnTo>
                    <a:pt x="1539" y="324"/>
                  </a:lnTo>
                  <a:lnTo>
                    <a:pt x="1552" y="330"/>
                  </a:lnTo>
                  <a:lnTo>
                    <a:pt x="1558" y="330"/>
                  </a:lnTo>
                  <a:lnTo>
                    <a:pt x="1571" y="330"/>
                  </a:lnTo>
                  <a:lnTo>
                    <a:pt x="1583" y="330"/>
                  </a:lnTo>
                  <a:lnTo>
                    <a:pt x="1596" y="330"/>
                  </a:lnTo>
                  <a:lnTo>
                    <a:pt x="1609" y="330"/>
                  </a:lnTo>
                  <a:lnTo>
                    <a:pt x="1621" y="330"/>
                  </a:lnTo>
                  <a:lnTo>
                    <a:pt x="1634" y="330"/>
                  </a:lnTo>
                  <a:lnTo>
                    <a:pt x="1646" y="330"/>
                  </a:lnTo>
                  <a:lnTo>
                    <a:pt x="1653" y="330"/>
                  </a:lnTo>
                  <a:lnTo>
                    <a:pt x="1653" y="311"/>
                  </a:lnTo>
                  <a:lnTo>
                    <a:pt x="1646" y="293"/>
                  </a:lnTo>
                  <a:lnTo>
                    <a:pt x="1634" y="274"/>
                  </a:lnTo>
                  <a:lnTo>
                    <a:pt x="1627" y="249"/>
                  </a:lnTo>
                  <a:lnTo>
                    <a:pt x="1615" y="230"/>
                  </a:lnTo>
                  <a:lnTo>
                    <a:pt x="1602" y="212"/>
                  </a:lnTo>
                  <a:lnTo>
                    <a:pt x="1596" y="193"/>
                  </a:lnTo>
                  <a:lnTo>
                    <a:pt x="1583" y="174"/>
                  </a:lnTo>
                  <a:lnTo>
                    <a:pt x="1571" y="149"/>
                  </a:lnTo>
                  <a:lnTo>
                    <a:pt x="1558" y="131"/>
                  </a:lnTo>
                  <a:lnTo>
                    <a:pt x="1552" y="118"/>
                  </a:lnTo>
                  <a:lnTo>
                    <a:pt x="1546" y="99"/>
                  </a:lnTo>
                  <a:lnTo>
                    <a:pt x="1533" y="81"/>
                  </a:lnTo>
                  <a:lnTo>
                    <a:pt x="1527" y="68"/>
                  </a:lnTo>
                  <a:lnTo>
                    <a:pt x="1527" y="56"/>
                  </a:lnTo>
                  <a:lnTo>
                    <a:pt x="1527" y="43"/>
                  </a:lnTo>
                  <a:lnTo>
                    <a:pt x="1527" y="43"/>
                  </a:lnTo>
                  <a:lnTo>
                    <a:pt x="1527" y="43"/>
                  </a:lnTo>
                  <a:lnTo>
                    <a:pt x="1527" y="37"/>
                  </a:lnTo>
                  <a:lnTo>
                    <a:pt x="1527" y="37"/>
                  </a:lnTo>
                  <a:lnTo>
                    <a:pt x="1527" y="37"/>
                  </a:lnTo>
                  <a:lnTo>
                    <a:pt x="1527" y="31"/>
                  </a:lnTo>
                  <a:lnTo>
                    <a:pt x="1533" y="31"/>
                  </a:lnTo>
                  <a:lnTo>
                    <a:pt x="1533" y="25"/>
                  </a:lnTo>
                  <a:lnTo>
                    <a:pt x="1533" y="25"/>
                  </a:lnTo>
                  <a:lnTo>
                    <a:pt x="1539" y="18"/>
                  </a:lnTo>
                  <a:lnTo>
                    <a:pt x="1539" y="18"/>
                  </a:lnTo>
                  <a:lnTo>
                    <a:pt x="1539" y="18"/>
                  </a:lnTo>
                  <a:lnTo>
                    <a:pt x="1539" y="12"/>
                  </a:lnTo>
                  <a:lnTo>
                    <a:pt x="1539" y="12"/>
                  </a:lnTo>
                  <a:lnTo>
                    <a:pt x="1539" y="6"/>
                  </a:lnTo>
                  <a:lnTo>
                    <a:pt x="1546"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3" name="Freeform 11"/>
            <p:cNvSpPr>
              <a:spLocks/>
            </p:cNvSpPr>
            <p:nvPr/>
          </p:nvSpPr>
          <p:spPr bwMode="auto">
            <a:xfrm>
              <a:off x="4918" y="1646"/>
              <a:ext cx="122" cy="125"/>
            </a:xfrm>
            <a:custGeom>
              <a:avLst/>
              <a:gdLst/>
              <a:ahLst/>
              <a:cxnLst>
                <a:cxn ang="0">
                  <a:pos x="119" y="19"/>
                </a:cxn>
                <a:cxn ang="0">
                  <a:pos x="113" y="25"/>
                </a:cxn>
                <a:cxn ang="0">
                  <a:pos x="107" y="32"/>
                </a:cxn>
                <a:cxn ang="0">
                  <a:pos x="107" y="44"/>
                </a:cxn>
                <a:cxn ang="0">
                  <a:pos x="100" y="56"/>
                </a:cxn>
                <a:cxn ang="0">
                  <a:pos x="94" y="69"/>
                </a:cxn>
                <a:cxn ang="0">
                  <a:pos x="94" y="94"/>
                </a:cxn>
                <a:cxn ang="0">
                  <a:pos x="88" y="113"/>
                </a:cxn>
                <a:cxn ang="0">
                  <a:pos x="75" y="113"/>
                </a:cxn>
                <a:cxn ang="0">
                  <a:pos x="56" y="88"/>
                </a:cxn>
                <a:cxn ang="0">
                  <a:pos x="38" y="75"/>
                </a:cxn>
                <a:cxn ang="0">
                  <a:pos x="25" y="56"/>
                </a:cxn>
                <a:cxn ang="0">
                  <a:pos x="19" y="50"/>
                </a:cxn>
                <a:cxn ang="0">
                  <a:pos x="6" y="44"/>
                </a:cxn>
                <a:cxn ang="0">
                  <a:pos x="0" y="44"/>
                </a:cxn>
                <a:cxn ang="0">
                  <a:pos x="0" y="38"/>
                </a:cxn>
                <a:cxn ang="0">
                  <a:pos x="0" y="32"/>
                </a:cxn>
                <a:cxn ang="0">
                  <a:pos x="6" y="25"/>
                </a:cxn>
                <a:cxn ang="0">
                  <a:pos x="12" y="25"/>
                </a:cxn>
                <a:cxn ang="0">
                  <a:pos x="19" y="32"/>
                </a:cxn>
                <a:cxn ang="0">
                  <a:pos x="25" y="38"/>
                </a:cxn>
                <a:cxn ang="0">
                  <a:pos x="38" y="50"/>
                </a:cxn>
                <a:cxn ang="0">
                  <a:pos x="50" y="63"/>
                </a:cxn>
                <a:cxn ang="0">
                  <a:pos x="63" y="75"/>
                </a:cxn>
                <a:cxn ang="0">
                  <a:pos x="75" y="75"/>
                </a:cxn>
                <a:cxn ang="0">
                  <a:pos x="82" y="63"/>
                </a:cxn>
                <a:cxn ang="0">
                  <a:pos x="82" y="44"/>
                </a:cxn>
                <a:cxn ang="0">
                  <a:pos x="88" y="25"/>
                </a:cxn>
                <a:cxn ang="0">
                  <a:pos x="94" y="13"/>
                </a:cxn>
                <a:cxn ang="0">
                  <a:pos x="100" y="0"/>
                </a:cxn>
                <a:cxn ang="0">
                  <a:pos x="107" y="0"/>
                </a:cxn>
                <a:cxn ang="0">
                  <a:pos x="113" y="13"/>
                </a:cxn>
              </a:cxnLst>
              <a:rect l="0" t="0" r="r" b="b"/>
              <a:pathLst>
                <a:path w="119" h="125">
                  <a:moveTo>
                    <a:pt x="119" y="19"/>
                  </a:moveTo>
                  <a:lnTo>
                    <a:pt x="119" y="19"/>
                  </a:lnTo>
                  <a:lnTo>
                    <a:pt x="113" y="25"/>
                  </a:lnTo>
                  <a:lnTo>
                    <a:pt x="113" y="25"/>
                  </a:lnTo>
                  <a:lnTo>
                    <a:pt x="107" y="32"/>
                  </a:lnTo>
                  <a:lnTo>
                    <a:pt x="107" y="32"/>
                  </a:lnTo>
                  <a:lnTo>
                    <a:pt x="107" y="38"/>
                  </a:lnTo>
                  <a:lnTo>
                    <a:pt x="107" y="44"/>
                  </a:lnTo>
                  <a:lnTo>
                    <a:pt x="100" y="50"/>
                  </a:lnTo>
                  <a:lnTo>
                    <a:pt x="100" y="56"/>
                  </a:lnTo>
                  <a:lnTo>
                    <a:pt x="100" y="63"/>
                  </a:lnTo>
                  <a:lnTo>
                    <a:pt x="94" y="69"/>
                  </a:lnTo>
                  <a:lnTo>
                    <a:pt x="94" y="81"/>
                  </a:lnTo>
                  <a:lnTo>
                    <a:pt x="94" y="94"/>
                  </a:lnTo>
                  <a:lnTo>
                    <a:pt x="88" y="100"/>
                  </a:lnTo>
                  <a:lnTo>
                    <a:pt x="88" y="113"/>
                  </a:lnTo>
                  <a:lnTo>
                    <a:pt x="88" y="125"/>
                  </a:lnTo>
                  <a:lnTo>
                    <a:pt x="75" y="113"/>
                  </a:lnTo>
                  <a:lnTo>
                    <a:pt x="69" y="100"/>
                  </a:lnTo>
                  <a:lnTo>
                    <a:pt x="56" y="88"/>
                  </a:lnTo>
                  <a:lnTo>
                    <a:pt x="50" y="81"/>
                  </a:lnTo>
                  <a:lnTo>
                    <a:pt x="38" y="75"/>
                  </a:lnTo>
                  <a:lnTo>
                    <a:pt x="31" y="63"/>
                  </a:lnTo>
                  <a:lnTo>
                    <a:pt x="25" y="56"/>
                  </a:lnTo>
                  <a:lnTo>
                    <a:pt x="19" y="50"/>
                  </a:lnTo>
                  <a:lnTo>
                    <a:pt x="19" y="50"/>
                  </a:lnTo>
                  <a:lnTo>
                    <a:pt x="12" y="50"/>
                  </a:lnTo>
                  <a:lnTo>
                    <a:pt x="6" y="44"/>
                  </a:lnTo>
                  <a:lnTo>
                    <a:pt x="6" y="44"/>
                  </a:lnTo>
                  <a:lnTo>
                    <a:pt x="0" y="44"/>
                  </a:lnTo>
                  <a:lnTo>
                    <a:pt x="0" y="38"/>
                  </a:lnTo>
                  <a:lnTo>
                    <a:pt x="0" y="38"/>
                  </a:lnTo>
                  <a:lnTo>
                    <a:pt x="0" y="38"/>
                  </a:lnTo>
                  <a:lnTo>
                    <a:pt x="0" y="32"/>
                  </a:lnTo>
                  <a:lnTo>
                    <a:pt x="0" y="32"/>
                  </a:lnTo>
                  <a:lnTo>
                    <a:pt x="6" y="25"/>
                  </a:lnTo>
                  <a:lnTo>
                    <a:pt x="6" y="25"/>
                  </a:lnTo>
                  <a:lnTo>
                    <a:pt x="12" y="25"/>
                  </a:lnTo>
                  <a:lnTo>
                    <a:pt x="12" y="25"/>
                  </a:lnTo>
                  <a:lnTo>
                    <a:pt x="19" y="32"/>
                  </a:lnTo>
                  <a:lnTo>
                    <a:pt x="25" y="38"/>
                  </a:lnTo>
                  <a:lnTo>
                    <a:pt x="25" y="38"/>
                  </a:lnTo>
                  <a:lnTo>
                    <a:pt x="31" y="44"/>
                  </a:lnTo>
                  <a:lnTo>
                    <a:pt x="38" y="50"/>
                  </a:lnTo>
                  <a:lnTo>
                    <a:pt x="44" y="56"/>
                  </a:lnTo>
                  <a:lnTo>
                    <a:pt x="50" y="63"/>
                  </a:lnTo>
                  <a:lnTo>
                    <a:pt x="56" y="69"/>
                  </a:lnTo>
                  <a:lnTo>
                    <a:pt x="63" y="75"/>
                  </a:lnTo>
                  <a:lnTo>
                    <a:pt x="69" y="81"/>
                  </a:lnTo>
                  <a:lnTo>
                    <a:pt x="75" y="75"/>
                  </a:lnTo>
                  <a:lnTo>
                    <a:pt x="75" y="69"/>
                  </a:lnTo>
                  <a:lnTo>
                    <a:pt x="82" y="63"/>
                  </a:lnTo>
                  <a:lnTo>
                    <a:pt x="82" y="50"/>
                  </a:lnTo>
                  <a:lnTo>
                    <a:pt x="82" y="44"/>
                  </a:lnTo>
                  <a:lnTo>
                    <a:pt x="88" y="38"/>
                  </a:lnTo>
                  <a:lnTo>
                    <a:pt x="88" y="25"/>
                  </a:lnTo>
                  <a:lnTo>
                    <a:pt x="88" y="19"/>
                  </a:lnTo>
                  <a:lnTo>
                    <a:pt x="94" y="13"/>
                  </a:lnTo>
                  <a:lnTo>
                    <a:pt x="94" y="7"/>
                  </a:lnTo>
                  <a:lnTo>
                    <a:pt x="100" y="0"/>
                  </a:lnTo>
                  <a:lnTo>
                    <a:pt x="100" y="0"/>
                  </a:lnTo>
                  <a:lnTo>
                    <a:pt x="107" y="0"/>
                  </a:lnTo>
                  <a:lnTo>
                    <a:pt x="107"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4" name="Freeform 12"/>
            <p:cNvSpPr>
              <a:spLocks/>
            </p:cNvSpPr>
            <p:nvPr/>
          </p:nvSpPr>
          <p:spPr bwMode="auto">
            <a:xfrm>
              <a:off x="2976" y="1914"/>
              <a:ext cx="94" cy="82"/>
            </a:xfrm>
            <a:custGeom>
              <a:avLst/>
              <a:gdLst/>
              <a:ahLst/>
              <a:cxnLst>
                <a:cxn ang="0">
                  <a:pos x="32" y="0"/>
                </a:cxn>
                <a:cxn ang="0">
                  <a:pos x="38" y="0"/>
                </a:cxn>
                <a:cxn ang="0">
                  <a:pos x="44" y="7"/>
                </a:cxn>
                <a:cxn ang="0">
                  <a:pos x="57" y="7"/>
                </a:cxn>
                <a:cxn ang="0">
                  <a:pos x="63" y="13"/>
                </a:cxn>
                <a:cxn ang="0">
                  <a:pos x="69" y="19"/>
                </a:cxn>
                <a:cxn ang="0">
                  <a:pos x="82" y="25"/>
                </a:cxn>
                <a:cxn ang="0">
                  <a:pos x="88" y="32"/>
                </a:cxn>
                <a:cxn ang="0">
                  <a:pos x="88" y="44"/>
                </a:cxn>
                <a:cxn ang="0">
                  <a:pos x="82" y="57"/>
                </a:cxn>
                <a:cxn ang="0">
                  <a:pos x="69" y="69"/>
                </a:cxn>
                <a:cxn ang="0">
                  <a:pos x="63" y="75"/>
                </a:cxn>
                <a:cxn ang="0">
                  <a:pos x="63" y="81"/>
                </a:cxn>
                <a:cxn ang="0">
                  <a:pos x="63" y="81"/>
                </a:cxn>
                <a:cxn ang="0">
                  <a:pos x="57" y="88"/>
                </a:cxn>
                <a:cxn ang="0">
                  <a:pos x="57" y="88"/>
                </a:cxn>
                <a:cxn ang="0">
                  <a:pos x="50" y="81"/>
                </a:cxn>
                <a:cxn ang="0">
                  <a:pos x="38" y="75"/>
                </a:cxn>
                <a:cxn ang="0">
                  <a:pos x="32" y="75"/>
                </a:cxn>
                <a:cxn ang="0">
                  <a:pos x="25" y="69"/>
                </a:cxn>
                <a:cxn ang="0">
                  <a:pos x="19" y="63"/>
                </a:cxn>
                <a:cxn ang="0">
                  <a:pos x="13" y="57"/>
                </a:cxn>
                <a:cxn ang="0">
                  <a:pos x="6" y="50"/>
                </a:cxn>
                <a:cxn ang="0">
                  <a:pos x="0" y="44"/>
                </a:cxn>
                <a:cxn ang="0">
                  <a:pos x="6" y="38"/>
                </a:cxn>
                <a:cxn ang="0">
                  <a:pos x="6" y="32"/>
                </a:cxn>
                <a:cxn ang="0">
                  <a:pos x="13" y="25"/>
                </a:cxn>
                <a:cxn ang="0">
                  <a:pos x="19" y="19"/>
                </a:cxn>
                <a:cxn ang="0">
                  <a:pos x="25" y="13"/>
                </a:cxn>
                <a:cxn ang="0">
                  <a:pos x="25" y="7"/>
                </a:cxn>
                <a:cxn ang="0">
                  <a:pos x="32" y="0"/>
                </a:cxn>
                <a:cxn ang="0">
                  <a:pos x="32" y="0"/>
                </a:cxn>
              </a:cxnLst>
              <a:rect l="0" t="0" r="r" b="b"/>
              <a:pathLst>
                <a:path w="94" h="88">
                  <a:moveTo>
                    <a:pt x="32" y="0"/>
                  </a:moveTo>
                  <a:lnTo>
                    <a:pt x="32" y="0"/>
                  </a:lnTo>
                  <a:lnTo>
                    <a:pt x="38" y="0"/>
                  </a:lnTo>
                  <a:lnTo>
                    <a:pt x="38" y="0"/>
                  </a:lnTo>
                  <a:lnTo>
                    <a:pt x="44" y="0"/>
                  </a:lnTo>
                  <a:lnTo>
                    <a:pt x="44" y="7"/>
                  </a:lnTo>
                  <a:lnTo>
                    <a:pt x="50" y="7"/>
                  </a:lnTo>
                  <a:lnTo>
                    <a:pt x="57" y="7"/>
                  </a:lnTo>
                  <a:lnTo>
                    <a:pt x="57" y="7"/>
                  </a:lnTo>
                  <a:lnTo>
                    <a:pt x="63" y="13"/>
                  </a:lnTo>
                  <a:lnTo>
                    <a:pt x="63" y="13"/>
                  </a:lnTo>
                  <a:lnTo>
                    <a:pt x="69" y="19"/>
                  </a:lnTo>
                  <a:lnTo>
                    <a:pt x="76" y="19"/>
                  </a:lnTo>
                  <a:lnTo>
                    <a:pt x="82" y="25"/>
                  </a:lnTo>
                  <a:lnTo>
                    <a:pt x="82" y="32"/>
                  </a:lnTo>
                  <a:lnTo>
                    <a:pt x="88" y="32"/>
                  </a:lnTo>
                  <a:lnTo>
                    <a:pt x="94" y="38"/>
                  </a:lnTo>
                  <a:lnTo>
                    <a:pt x="88" y="44"/>
                  </a:lnTo>
                  <a:lnTo>
                    <a:pt x="82" y="50"/>
                  </a:lnTo>
                  <a:lnTo>
                    <a:pt x="82" y="57"/>
                  </a:lnTo>
                  <a:lnTo>
                    <a:pt x="76" y="63"/>
                  </a:lnTo>
                  <a:lnTo>
                    <a:pt x="69" y="69"/>
                  </a:lnTo>
                  <a:lnTo>
                    <a:pt x="69" y="75"/>
                  </a:lnTo>
                  <a:lnTo>
                    <a:pt x="63" y="75"/>
                  </a:lnTo>
                  <a:lnTo>
                    <a:pt x="63" y="81"/>
                  </a:lnTo>
                  <a:lnTo>
                    <a:pt x="63" y="81"/>
                  </a:lnTo>
                  <a:lnTo>
                    <a:pt x="63" y="81"/>
                  </a:lnTo>
                  <a:lnTo>
                    <a:pt x="63" y="81"/>
                  </a:lnTo>
                  <a:lnTo>
                    <a:pt x="57" y="88"/>
                  </a:lnTo>
                  <a:lnTo>
                    <a:pt x="57" y="88"/>
                  </a:lnTo>
                  <a:lnTo>
                    <a:pt x="57" y="88"/>
                  </a:lnTo>
                  <a:lnTo>
                    <a:pt x="57" y="88"/>
                  </a:lnTo>
                  <a:lnTo>
                    <a:pt x="57" y="81"/>
                  </a:lnTo>
                  <a:lnTo>
                    <a:pt x="50" y="81"/>
                  </a:lnTo>
                  <a:lnTo>
                    <a:pt x="44" y="81"/>
                  </a:lnTo>
                  <a:lnTo>
                    <a:pt x="38" y="75"/>
                  </a:lnTo>
                  <a:lnTo>
                    <a:pt x="38" y="75"/>
                  </a:lnTo>
                  <a:lnTo>
                    <a:pt x="32" y="75"/>
                  </a:lnTo>
                  <a:lnTo>
                    <a:pt x="32" y="69"/>
                  </a:lnTo>
                  <a:lnTo>
                    <a:pt x="25" y="69"/>
                  </a:lnTo>
                  <a:lnTo>
                    <a:pt x="25" y="69"/>
                  </a:lnTo>
                  <a:lnTo>
                    <a:pt x="19" y="63"/>
                  </a:lnTo>
                  <a:lnTo>
                    <a:pt x="19" y="63"/>
                  </a:lnTo>
                  <a:lnTo>
                    <a:pt x="13" y="57"/>
                  </a:lnTo>
                  <a:lnTo>
                    <a:pt x="13" y="57"/>
                  </a:lnTo>
                  <a:lnTo>
                    <a:pt x="6" y="50"/>
                  </a:lnTo>
                  <a:lnTo>
                    <a:pt x="6" y="50"/>
                  </a:lnTo>
                  <a:lnTo>
                    <a:pt x="0" y="44"/>
                  </a:lnTo>
                  <a:lnTo>
                    <a:pt x="6" y="44"/>
                  </a:lnTo>
                  <a:lnTo>
                    <a:pt x="6" y="38"/>
                  </a:lnTo>
                  <a:lnTo>
                    <a:pt x="6" y="38"/>
                  </a:lnTo>
                  <a:lnTo>
                    <a:pt x="6" y="32"/>
                  </a:lnTo>
                  <a:lnTo>
                    <a:pt x="13" y="32"/>
                  </a:lnTo>
                  <a:lnTo>
                    <a:pt x="13" y="25"/>
                  </a:lnTo>
                  <a:lnTo>
                    <a:pt x="13" y="25"/>
                  </a:lnTo>
                  <a:lnTo>
                    <a:pt x="19" y="19"/>
                  </a:lnTo>
                  <a:lnTo>
                    <a:pt x="19" y="13"/>
                  </a:lnTo>
                  <a:lnTo>
                    <a:pt x="25" y="13"/>
                  </a:lnTo>
                  <a:lnTo>
                    <a:pt x="25" y="7"/>
                  </a:lnTo>
                  <a:lnTo>
                    <a:pt x="25" y="7"/>
                  </a:lnTo>
                  <a:lnTo>
                    <a:pt x="32" y="7"/>
                  </a:lnTo>
                  <a:lnTo>
                    <a:pt x="32" y="0"/>
                  </a:lnTo>
                  <a:lnTo>
                    <a:pt x="32" y="0"/>
                  </a:lnTo>
                  <a:lnTo>
                    <a:pt x="3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5" name="Freeform 13"/>
            <p:cNvSpPr>
              <a:spLocks/>
            </p:cNvSpPr>
            <p:nvPr/>
          </p:nvSpPr>
          <p:spPr bwMode="auto">
            <a:xfrm>
              <a:off x="3636" y="1952"/>
              <a:ext cx="44" cy="112"/>
            </a:xfrm>
            <a:custGeom>
              <a:avLst/>
              <a:gdLst/>
              <a:ahLst/>
              <a:cxnLst>
                <a:cxn ang="0">
                  <a:pos x="44" y="75"/>
                </a:cxn>
                <a:cxn ang="0">
                  <a:pos x="44" y="81"/>
                </a:cxn>
                <a:cxn ang="0">
                  <a:pos x="44" y="81"/>
                </a:cxn>
                <a:cxn ang="0">
                  <a:pos x="44" y="87"/>
                </a:cxn>
                <a:cxn ang="0">
                  <a:pos x="38" y="87"/>
                </a:cxn>
                <a:cxn ang="0">
                  <a:pos x="38" y="93"/>
                </a:cxn>
                <a:cxn ang="0">
                  <a:pos x="38" y="93"/>
                </a:cxn>
                <a:cxn ang="0">
                  <a:pos x="38" y="100"/>
                </a:cxn>
                <a:cxn ang="0">
                  <a:pos x="38" y="100"/>
                </a:cxn>
                <a:cxn ang="0">
                  <a:pos x="38" y="100"/>
                </a:cxn>
                <a:cxn ang="0">
                  <a:pos x="38" y="106"/>
                </a:cxn>
                <a:cxn ang="0">
                  <a:pos x="38" y="106"/>
                </a:cxn>
                <a:cxn ang="0">
                  <a:pos x="38" y="106"/>
                </a:cxn>
                <a:cxn ang="0">
                  <a:pos x="31" y="106"/>
                </a:cxn>
                <a:cxn ang="0">
                  <a:pos x="31" y="106"/>
                </a:cxn>
                <a:cxn ang="0">
                  <a:pos x="31" y="112"/>
                </a:cxn>
                <a:cxn ang="0">
                  <a:pos x="31" y="112"/>
                </a:cxn>
                <a:cxn ang="0">
                  <a:pos x="25" y="106"/>
                </a:cxn>
                <a:cxn ang="0">
                  <a:pos x="13" y="93"/>
                </a:cxn>
                <a:cxn ang="0">
                  <a:pos x="6" y="87"/>
                </a:cxn>
                <a:cxn ang="0">
                  <a:pos x="6" y="75"/>
                </a:cxn>
                <a:cxn ang="0">
                  <a:pos x="0" y="68"/>
                </a:cxn>
                <a:cxn ang="0">
                  <a:pos x="0" y="56"/>
                </a:cxn>
                <a:cxn ang="0">
                  <a:pos x="0" y="56"/>
                </a:cxn>
                <a:cxn ang="0">
                  <a:pos x="0" y="43"/>
                </a:cxn>
                <a:cxn ang="0">
                  <a:pos x="6" y="37"/>
                </a:cxn>
                <a:cxn ang="0">
                  <a:pos x="6" y="31"/>
                </a:cxn>
                <a:cxn ang="0">
                  <a:pos x="13" y="25"/>
                </a:cxn>
                <a:cxn ang="0">
                  <a:pos x="19" y="19"/>
                </a:cxn>
                <a:cxn ang="0">
                  <a:pos x="19" y="12"/>
                </a:cxn>
                <a:cxn ang="0">
                  <a:pos x="25" y="6"/>
                </a:cxn>
                <a:cxn ang="0">
                  <a:pos x="25" y="0"/>
                </a:cxn>
                <a:cxn ang="0">
                  <a:pos x="25" y="0"/>
                </a:cxn>
                <a:cxn ang="0">
                  <a:pos x="19" y="12"/>
                </a:cxn>
                <a:cxn ang="0">
                  <a:pos x="19" y="25"/>
                </a:cxn>
                <a:cxn ang="0">
                  <a:pos x="13" y="37"/>
                </a:cxn>
                <a:cxn ang="0">
                  <a:pos x="13" y="50"/>
                </a:cxn>
                <a:cxn ang="0">
                  <a:pos x="13" y="56"/>
                </a:cxn>
                <a:cxn ang="0">
                  <a:pos x="13" y="62"/>
                </a:cxn>
                <a:cxn ang="0">
                  <a:pos x="13" y="68"/>
                </a:cxn>
                <a:cxn ang="0">
                  <a:pos x="19" y="75"/>
                </a:cxn>
                <a:cxn ang="0">
                  <a:pos x="19" y="75"/>
                </a:cxn>
                <a:cxn ang="0">
                  <a:pos x="19" y="81"/>
                </a:cxn>
                <a:cxn ang="0">
                  <a:pos x="25" y="81"/>
                </a:cxn>
                <a:cxn ang="0">
                  <a:pos x="31" y="81"/>
                </a:cxn>
                <a:cxn ang="0">
                  <a:pos x="31" y="81"/>
                </a:cxn>
                <a:cxn ang="0">
                  <a:pos x="38" y="81"/>
                </a:cxn>
                <a:cxn ang="0">
                  <a:pos x="38" y="75"/>
                </a:cxn>
                <a:cxn ang="0">
                  <a:pos x="44" y="75"/>
                </a:cxn>
              </a:cxnLst>
              <a:rect l="0" t="0" r="r" b="b"/>
              <a:pathLst>
                <a:path w="44" h="112">
                  <a:moveTo>
                    <a:pt x="44" y="75"/>
                  </a:moveTo>
                  <a:lnTo>
                    <a:pt x="44" y="81"/>
                  </a:lnTo>
                  <a:lnTo>
                    <a:pt x="44" y="81"/>
                  </a:lnTo>
                  <a:lnTo>
                    <a:pt x="44" y="87"/>
                  </a:lnTo>
                  <a:lnTo>
                    <a:pt x="38" y="87"/>
                  </a:lnTo>
                  <a:lnTo>
                    <a:pt x="38" y="93"/>
                  </a:lnTo>
                  <a:lnTo>
                    <a:pt x="38" y="93"/>
                  </a:lnTo>
                  <a:lnTo>
                    <a:pt x="38" y="100"/>
                  </a:lnTo>
                  <a:lnTo>
                    <a:pt x="38" y="100"/>
                  </a:lnTo>
                  <a:lnTo>
                    <a:pt x="38" y="100"/>
                  </a:lnTo>
                  <a:lnTo>
                    <a:pt x="38" y="106"/>
                  </a:lnTo>
                  <a:lnTo>
                    <a:pt x="38" y="106"/>
                  </a:lnTo>
                  <a:lnTo>
                    <a:pt x="38" y="106"/>
                  </a:lnTo>
                  <a:lnTo>
                    <a:pt x="31" y="106"/>
                  </a:lnTo>
                  <a:lnTo>
                    <a:pt x="31" y="106"/>
                  </a:lnTo>
                  <a:lnTo>
                    <a:pt x="31" y="112"/>
                  </a:lnTo>
                  <a:lnTo>
                    <a:pt x="31" y="112"/>
                  </a:lnTo>
                  <a:lnTo>
                    <a:pt x="25" y="106"/>
                  </a:lnTo>
                  <a:lnTo>
                    <a:pt x="13" y="93"/>
                  </a:lnTo>
                  <a:lnTo>
                    <a:pt x="6" y="87"/>
                  </a:lnTo>
                  <a:lnTo>
                    <a:pt x="6" y="75"/>
                  </a:lnTo>
                  <a:lnTo>
                    <a:pt x="0" y="68"/>
                  </a:lnTo>
                  <a:lnTo>
                    <a:pt x="0" y="56"/>
                  </a:lnTo>
                  <a:lnTo>
                    <a:pt x="0" y="56"/>
                  </a:lnTo>
                  <a:lnTo>
                    <a:pt x="0" y="43"/>
                  </a:lnTo>
                  <a:lnTo>
                    <a:pt x="6" y="37"/>
                  </a:lnTo>
                  <a:lnTo>
                    <a:pt x="6" y="31"/>
                  </a:lnTo>
                  <a:lnTo>
                    <a:pt x="13" y="25"/>
                  </a:lnTo>
                  <a:lnTo>
                    <a:pt x="19" y="19"/>
                  </a:lnTo>
                  <a:lnTo>
                    <a:pt x="19" y="12"/>
                  </a:lnTo>
                  <a:lnTo>
                    <a:pt x="25" y="6"/>
                  </a:lnTo>
                  <a:lnTo>
                    <a:pt x="25" y="0"/>
                  </a:lnTo>
                  <a:lnTo>
                    <a:pt x="25" y="0"/>
                  </a:lnTo>
                  <a:lnTo>
                    <a:pt x="19" y="12"/>
                  </a:lnTo>
                  <a:lnTo>
                    <a:pt x="19" y="25"/>
                  </a:lnTo>
                  <a:lnTo>
                    <a:pt x="13" y="37"/>
                  </a:lnTo>
                  <a:lnTo>
                    <a:pt x="13" y="50"/>
                  </a:lnTo>
                  <a:lnTo>
                    <a:pt x="13" y="56"/>
                  </a:lnTo>
                  <a:lnTo>
                    <a:pt x="13" y="62"/>
                  </a:lnTo>
                  <a:lnTo>
                    <a:pt x="13" y="68"/>
                  </a:lnTo>
                  <a:lnTo>
                    <a:pt x="19" y="75"/>
                  </a:lnTo>
                  <a:lnTo>
                    <a:pt x="19" y="75"/>
                  </a:lnTo>
                  <a:lnTo>
                    <a:pt x="19" y="81"/>
                  </a:lnTo>
                  <a:lnTo>
                    <a:pt x="25" y="81"/>
                  </a:lnTo>
                  <a:lnTo>
                    <a:pt x="31" y="81"/>
                  </a:lnTo>
                  <a:lnTo>
                    <a:pt x="31" y="81"/>
                  </a:lnTo>
                  <a:lnTo>
                    <a:pt x="38" y="81"/>
                  </a:lnTo>
                  <a:lnTo>
                    <a:pt x="38" y="75"/>
                  </a:lnTo>
                  <a:lnTo>
                    <a:pt x="44" y="7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6" name="Freeform 14"/>
            <p:cNvSpPr>
              <a:spLocks/>
            </p:cNvSpPr>
            <p:nvPr/>
          </p:nvSpPr>
          <p:spPr bwMode="auto">
            <a:xfrm>
              <a:off x="5584" y="2145"/>
              <a:ext cx="101" cy="102"/>
            </a:xfrm>
            <a:custGeom>
              <a:avLst/>
              <a:gdLst/>
              <a:ahLst/>
              <a:cxnLst>
                <a:cxn ang="0">
                  <a:pos x="44" y="0"/>
                </a:cxn>
                <a:cxn ang="0">
                  <a:pos x="50" y="6"/>
                </a:cxn>
                <a:cxn ang="0">
                  <a:pos x="57" y="13"/>
                </a:cxn>
                <a:cxn ang="0">
                  <a:pos x="63" y="19"/>
                </a:cxn>
                <a:cxn ang="0">
                  <a:pos x="75" y="25"/>
                </a:cxn>
                <a:cxn ang="0">
                  <a:pos x="82" y="31"/>
                </a:cxn>
                <a:cxn ang="0">
                  <a:pos x="88" y="38"/>
                </a:cxn>
                <a:cxn ang="0">
                  <a:pos x="94" y="44"/>
                </a:cxn>
                <a:cxn ang="0">
                  <a:pos x="101" y="44"/>
                </a:cxn>
                <a:cxn ang="0">
                  <a:pos x="94" y="50"/>
                </a:cxn>
                <a:cxn ang="0">
                  <a:pos x="88" y="62"/>
                </a:cxn>
                <a:cxn ang="0">
                  <a:pos x="82" y="69"/>
                </a:cxn>
                <a:cxn ang="0">
                  <a:pos x="75" y="75"/>
                </a:cxn>
                <a:cxn ang="0">
                  <a:pos x="69" y="87"/>
                </a:cxn>
                <a:cxn ang="0">
                  <a:pos x="63" y="94"/>
                </a:cxn>
                <a:cxn ang="0">
                  <a:pos x="57" y="100"/>
                </a:cxn>
                <a:cxn ang="0">
                  <a:pos x="57" y="94"/>
                </a:cxn>
                <a:cxn ang="0">
                  <a:pos x="50" y="87"/>
                </a:cxn>
                <a:cxn ang="0">
                  <a:pos x="44" y="81"/>
                </a:cxn>
                <a:cxn ang="0">
                  <a:pos x="38" y="75"/>
                </a:cxn>
                <a:cxn ang="0">
                  <a:pos x="31" y="69"/>
                </a:cxn>
                <a:cxn ang="0">
                  <a:pos x="25" y="69"/>
                </a:cxn>
                <a:cxn ang="0">
                  <a:pos x="19" y="56"/>
                </a:cxn>
                <a:cxn ang="0">
                  <a:pos x="6" y="50"/>
                </a:cxn>
                <a:cxn ang="0">
                  <a:pos x="6" y="44"/>
                </a:cxn>
                <a:cxn ang="0">
                  <a:pos x="13" y="38"/>
                </a:cxn>
                <a:cxn ang="0">
                  <a:pos x="19" y="31"/>
                </a:cxn>
                <a:cxn ang="0">
                  <a:pos x="25" y="25"/>
                </a:cxn>
                <a:cxn ang="0">
                  <a:pos x="25" y="19"/>
                </a:cxn>
                <a:cxn ang="0">
                  <a:pos x="31" y="13"/>
                </a:cxn>
                <a:cxn ang="0">
                  <a:pos x="38" y="6"/>
                </a:cxn>
                <a:cxn ang="0">
                  <a:pos x="38" y="0"/>
                </a:cxn>
              </a:cxnLst>
              <a:rect l="0" t="0" r="r" b="b"/>
              <a:pathLst>
                <a:path w="101" h="100">
                  <a:moveTo>
                    <a:pt x="44" y="0"/>
                  </a:moveTo>
                  <a:lnTo>
                    <a:pt x="44" y="0"/>
                  </a:lnTo>
                  <a:lnTo>
                    <a:pt x="50" y="6"/>
                  </a:lnTo>
                  <a:lnTo>
                    <a:pt x="50" y="6"/>
                  </a:lnTo>
                  <a:lnTo>
                    <a:pt x="57" y="13"/>
                  </a:lnTo>
                  <a:lnTo>
                    <a:pt x="57" y="13"/>
                  </a:lnTo>
                  <a:lnTo>
                    <a:pt x="63" y="13"/>
                  </a:lnTo>
                  <a:lnTo>
                    <a:pt x="63" y="19"/>
                  </a:lnTo>
                  <a:lnTo>
                    <a:pt x="69" y="19"/>
                  </a:lnTo>
                  <a:lnTo>
                    <a:pt x="75" y="25"/>
                  </a:lnTo>
                  <a:lnTo>
                    <a:pt x="75" y="25"/>
                  </a:lnTo>
                  <a:lnTo>
                    <a:pt x="82" y="31"/>
                  </a:lnTo>
                  <a:lnTo>
                    <a:pt x="88" y="31"/>
                  </a:lnTo>
                  <a:lnTo>
                    <a:pt x="88" y="38"/>
                  </a:lnTo>
                  <a:lnTo>
                    <a:pt x="94" y="38"/>
                  </a:lnTo>
                  <a:lnTo>
                    <a:pt x="94" y="44"/>
                  </a:lnTo>
                  <a:lnTo>
                    <a:pt x="101" y="44"/>
                  </a:lnTo>
                  <a:lnTo>
                    <a:pt x="101" y="44"/>
                  </a:lnTo>
                  <a:lnTo>
                    <a:pt x="94" y="50"/>
                  </a:lnTo>
                  <a:lnTo>
                    <a:pt x="94" y="50"/>
                  </a:lnTo>
                  <a:lnTo>
                    <a:pt x="94" y="56"/>
                  </a:lnTo>
                  <a:lnTo>
                    <a:pt x="88" y="62"/>
                  </a:lnTo>
                  <a:lnTo>
                    <a:pt x="88" y="62"/>
                  </a:lnTo>
                  <a:lnTo>
                    <a:pt x="82" y="69"/>
                  </a:lnTo>
                  <a:lnTo>
                    <a:pt x="75" y="75"/>
                  </a:lnTo>
                  <a:lnTo>
                    <a:pt x="75" y="75"/>
                  </a:lnTo>
                  <a:lnTo>
                    <a:pt x="69" y="81"/>
                  </a:lnTo>
                  <a:lnTo>
                    <a:pt x="69" y="87"/>
                  </a:lnTo>
                  <a:lnTo>
                    <a:pt x="63" y="87"/>
                  </a:lnTo>
                  <a:lnTo>
                    <a:pt x="63" y="94"/>
                  </a:lnTo>
                  <a:lnTo>
                    <a:pt x="57" y="94"/>
                  </a:lnTo>
                  <a:lnTo>
                    <a:pt x="57" y="100"/>
                  </a:lnTo>
                  <a:lnTo>
                    <a:pt x="57" y="100"/>
                  </a:lnTo>
                  <a:lnTo>
                    <a:pt x="57" y="94"/>
                  </a:lnTo>
                  <a:lnTo>
                    <a:pt x="50" y="94"/>
                  </a:lnTo>
                  <a:lnTo>
                    <a:pt x="50" y="87"/>
                  </a:lnTo>
                  <a:lnTo>
                    <a:pt x="50" y="87"/>
                  </a:lnTo>
                  <a:lnTo>
                    <a:pt x="44" y="81"/>
                  </a:lnTo>
                  <a:lnTo>
                    <a:pt x="38" y="81"/>
                  </a:lnTo>
                  <a:lnTo>
                    <a:pt x="38" y="75"/>
                  </a:lnTo>
                  <a:lnTo>
                    <a:pt x="38" y="75"/>
                  </a:lnTo>
                  <a:lnTo>
                    <a:pt x="31" y="69"/>
                  </a:lnTo>
                  <a:lnTo>
                    <a:pt x="25" y="69"/>
                  </a:lnTo>
                  <a:lnTo>
                    <a:pt x="25" y="69"/>
                  </a:lnTo>
                  <a:lnTo>
                    <a:pt x="19" y="62"/>
                  </a:lnTo>
                  <a:lnTo>
                    <a:pt x="19" y="56"/>
                  </a:lnTo>
                  <a:lnTo>
                    <a:pt x="13" y="56"/>
                  </a:lnTo>
                  <a:lnTo>
                    <a:pt x="6" y="50"/>
                  </a:lnTo>
                  <a:lnTo>
                    <a:pt x="0" y="44"/>
                  </a:lnTo>
                  <a:lnTo>
                    <a:pt x="6" y="44"/>
                  </a:lnTo>
                  <a:lnTo>
                    <a:pt x="6" y="38"/>
                  </a:lnTo>
                  <a:lnTo>
                    <a:pt x="13" y="38"/>
                  </a:lnTo>
                  <a:lnTo>
                    <a:pt x="13" y="31"/>
                  </a:lnTo>
                  <a:lnTo>
                    <a:pt x="19" y="31"/>
                  </a:lnTo>
                  <a:lnTo>
                    <a:pt x="19" y="25"/>
                  </a:lnTo>
                  <a:lnTo>
                    <a:pt x="25" y="25"/>
                  </a:lnTo>
                  <a:lnTo>
                    <a:pt x="25" y="19"/>
                  </a:lnTo>
                  <a:lnTo>
                    <a:pt x="25" y="19"/>
                  </a:lnTo>
                  <a:lnTo>
                    <a:pt x="31" y="13"/>
                  </a:lnTo>
                  <a:lnTo>
                    <a:pt x="31" y="13"/>
                  </a:lnTo>
                  <a:lnTo>
                    <a:pt x="31" y="13"/>
                  </a:lnTo>
                  <a:lnTo>
                    <a:pt x="38" y="6"/>
                  </a:lnTo>
                  <a:lnTo>
                    <a:pt x="38" y="6"/>
                  </a:lnTo>
                  <a:lnTo>
                    <a:pt x="38" y="0"/>
                  </a:lnTo>
                  <a:lnTo>
                    <a:pt x="4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7" name="Freeform 15"/>
            <p:cNvSpPr>
              <a:spLocks/>
            </p:cNvSpPr>
            <p:nvPr/>
          </p:nvSpPr>
          <p:spPr bwMode="auto">
            <a:xfrm>
              <a:off x="5113" y="2245"/>
              <a:ext cx="352" cy="174"/>
            </a:xfrm>
            <a:custGeom>
              <a:avLst/>
              <a:gdLst/>
              <a:ahLst/>
              <a:cxnLst>
                <a:cxn ang="0">
                  <a:pos x="295" y="56"/>
                </a:cxn>
                <a:cxn ang="0">
                  <a:pos x="283" y="68"/>
                </a:cxn>
                <a:cxn ang="0">
                  <a:pos x="276" y="68"/>
                </a:cxn>
                <a:cxn ang="0">
                  <a:pos x="257" y="75"/>
                </a:cxn>
                <a:cxn ang="0">
                  <a:pos x="245" y="68"/>
                </a:cxn>
                <a:cxn ang="0">
                  <a:pos x="226" y="68"/>
                </a:cxn>
                <a:cxn ang="0">
                  <a:pos x="201" y="93"/>
                </a:cxn>
                <a:cxn ang="0">
                  <a:pos x="169" y="118"/>
                </a:cxn>
                <a:cxn ang="0">
                  <a:pos x="138" y="137"/>
                </a:cxn>
                <a:cxn ang="0">
                  <a:pos x="113" y="156"/>
                </a:cxn>
                <a:cxn ang="0">
                  <a:pos x="81" y="168"/>
                </a:cxn>
                <a:cxn ang="0">
                  <a:pos x="56" y="174"/>
                </a:cxn>
                <a:cxn ang="0">
                  <a:pos x="37" y="174"/>
                </a:cxn>
                <a:cxn ang="0">
                  <a:pos x="19" y="174"/>
                </a:cxn>
                <a:cxn ang="0">
                  <a:pos x="6" y="174"/>
                </a:cxn>
                <a:cxn ang="0">
                  <a:pos x="6" y="168"/>
                </a:cxn>
                <a:cxn ang="0">
                  <a:pos x="37" y="162"/>
                </a:cxn>
                <a:cxn ang="0">
                  <a:pos x="94" y="137"/>
                </a:cxn>
                <a:cxn ang="0">
                  <a:pos x="151" y="106"/>
                </a:cxn>
                <a:cxn ang="0">
                  <a:pos x="195" y="75"/>
                </a:cxn>
                <a:cxn ang="0">
                  <a:pos x="226" y="50"/>
                </a:cxn>
                <a:cxn ang="0">
                  <a:pos x="245" y="50"/>
                </a:cxn>
                <a:cxn ang="0">
                  <a:pos x="270" y="56"/>
                </a:cxn>
                <a:cxn ang="0">
                  <a:pos x="276" y="50"/>
                </a:cxn>
                <a:cxn ang="0">
                  <a:pos x="283" y="31"/>
                </a:cxn>
                <a:cxn ang="0">
                  <a:pos x="289" y="25"/>
                </a:cxn>
                <a:cxn ang="0">
                  <a:pos x="301" y="19"/>
                </a:cxn>
                <a:cxn ang="0">
                  <a:pos x="308" y="37"/>
                </a:cxn>
                <a:cxn ang="0">
                  <a:pos x="308" y="50"/>
                </a:cxn>
                <a:cxn ang="0">
                  <a:pos x="314" y="50"/>
                </a:cxn>
                <a:cxn ang="0">
                  <a:pos x="320" y="44"/>
                </a:cxn>
                <a:cxn ang="0">
                  <a:pos x="327" y="44"/>
                </a:cxn>
                <a:cxn ang="0">
                  <a:pos x="333" y="37"/>
                </a:cxn>
                <a:cxn ang="0">
                  <a:pos x="333" y="25"/>
                </a:cxn>
                <a:cxn ang="0">
                  <a:pos x="333" y="12"/>
                </a:cxn>
                <a:cxn ang="0">
                  <a:pos x="333" y="6"/>
                </a:cxn>
                <a:cxn ang="0">
                  <a:pos x="339" y="0"/>
                </a:cxn>
                <a:cxn ang="0">
                  <a:pos x="352" y="6"/>
                </a:cxn>
                <a:cxn ang="0">
                  <a:pos x="352" y="25"/>
                </a:cxn>
                <a:cxn ang="0">
                  <a:pos x="345" y="50"/>
                </a:cxn>
                <a:cxn ang="0">
                  <a:pos x="333" y="62"/>
                </a:cxn>
                <a:cxn ang="0">
                  <a:pos x="320" y="68"/>
                </a:cxn>
                <a:cxn ang="0">
                  <a:pos x="301" y="56"/>
                </a:cxn>
              </a:cxnLst>
              <a:rect l="0" t="0" r="r" b="b"/>
              <a:pathLst>
                <a:path w="352" h="174">
                  <a:moveTo>
                    <a:pt x="301" y="56"/>
                  </a:moveTo>
                  <a:lnTo>
                    <a:pt x="301" y="56"/>
                  </a:lnTo>
                  <a:lnTo>
                    <a:pt x="295" y="56"/>
                  </a:lnTo>
                  <a:lnTo>
                    <a:pt x="295" y="62"/>
                  </a:lnTo>
                  <a:lnTo>
                    <a:pt x="289" y="62"/>
                  </a:lnTo>
                  <a:lnTo>
                    <a:pt x="283" y="68"/>
                  </a:lnTo>
                  <a:lnTo>
                    <a:pt x="283" y="68"/>
                  </a:lnTo>
                  <a:lnTo>
                    <a:pt x="276" y="68"/>
                  </a:lnTo>
                  <a:lnTo>
                    <a:pt x="276" y="68"/>
                  </a:lnTo>
                  <a:lnTo>
                    <a:pt x="270" y="75"/>
                  </a:lnTo>
                  <a:lnTo>
                    <a:pt x="264" y="75"/>
                  </a:lnTo>
                  <a:lnTo>
                    <a:pt x="257" y="75"/>
                  </a:lnTo>
                  <a:lnTo>
                    <a:pt x="251" y="75"/>
                  </a:lnTo>
                  <a:lnTo>
                    <a:pt x="251" y="75"/>
                  </a:lnTo>
                  <a:lnTo>
                    <a:pt x="245" y="68"/>
                  </a:lnTo>
                  <a:lnTo>
                    <a:pt x="239" y="68"/>
                  </a:lnTo>
                  <a:lnTo>
                    <a:pt x="232" y="62"/>
                  </a:lnTo>
                  <a:lnTo>
                    <a:pt x="226" y="68"/>
                  </a:lnTo>
                  <a:lnTo>
                    <a:pt x="213" y="81"/>
                  </a:lnTo>
                  <a:lnTo>
                    <a:pt x="207" y="87"/>
                  </a:lnTo>
                  <a:lnTo>
                    <a:pt x="201" y="93"/>
                  </a:lnTo>
                  <a:lnTo>
                    <a:pt x="188" y="106"/>
                  </a:lnTo>
                  <a:lnTo>
                    <a:pt x="182" y="112"/>
                  </a:lnTo>
                  <a:lnTo>
                    <a:pt x="169" y="118"/>
                  </a:lnTo>
                  <a:lnTo>
                    <a:pt x="163" y="125"/>
                  </a:lnTo>
                  <a:lnTo>
                    <a:pt x="151" y="131"/>
                  </a:lnTo>
                  <a:lnTo>
                    <a:pt x="138" y="137"/>
                  </a:lnTo>
                  <a:lnTo>
                    <a:pt x="132" y="143"/>
                  </a:lnTo>
                  <a:lnTo>
                    <a:pt x="119" y="149"/>
                  </a:lnTo>
                  <a:lnTo>
                    <a:pt x="113" y="156"/>
                  </a:lnTo>
                  <a:lnTo>
                    <a:pt x="100" y="156"/>
                  </a:lnTo>
                  <a:lnTo>
                    <a:pt x="88" y="162"/>
                  </a:lnTo>
                  <a:lnTo>
                    <a:pt x="81" y="168"/>
                  </a:lnTo>
                  <a:lnTo>
                    <a:pt x="75" y="168"/>
                  </a:lnTo>
                  <a:lnTo>
                    <a:pt x="69" y="168"/>
                  </a:lnTo>
                  <a:lnTo>
                    <a:pt x="56" y="174"/>
                  </a:lnTo>
                  <a:lnTo>
                    <a:pt x="50" y="174"/>
                  </a:lnTo>
                  <a:lnTo>
                    <a:pt x="44" y="174"/>
                  </a:lnTo>
                  <a:lnTo>
                    <a:pt x="37" y="174"/>
                  </a:lnTo>
                  <a:lnTo>
                    <a:pt x="31" y="174"/>
                  </a:lnTo>
                  <a:lnTo>
                    <a:pt x="25" y="174"/>
                  </a:lnTo>
                  <a:lnTo>
                    <a:pt x="19" y="174"/>
                  </a:lnTo>
                  <a:lnTo>
                    <a:pt x="19" y="174"/>
                  </a:lnTo>
                  <a:lnTo>
                    <a:pt x="12" y="174"/>
                  </a:lnTo>
                  <a:lnTo>
                    <a:pt x="6" y="174"/>
                  </a:lnTo>
                  <a:lnTo>
                    <a:pt x="6" y="174"/>
                  </a:lnTo>
                  <a:lnTo>
                    <a:pt x="6" y="168"/>
                  </a:lnTo>
                  <a:lnTo>
                    <a:pt x="6" y="168"/>
                  </a:lnTo>
                  <a:lnTo>
                    <a:pt x="0" y="162"/>
                  </a:lnTo>
                  <a:lnTo>
                    <a:pt x="19" y="162"/>
                  </a:lnTo>
                  <a:lnTo>
                    <a:pt x="37" y="162"/>
                  </a:lnTo>
                  <a:lnTo>
                    <a:pt x="56" y="156"/>
                  </a:lnTo>
                  <a:lnTo>
                    <a:pt x="75" y="149"/>
                  </a:lnTo>
                  <a:lnTo>
                    <a:pt x="94" y="137"/>
                  </a:lnTo>
                  <a:lnTo>
                    <a:pt x="119" y="125"/>
                  </a:lnTo>
                  <a:lnTo>
                    <a:pt x="132" y="118"/>
                  </a:lnTo>
                  <a:lnTo>
                    <a:pt x="151" y="106"/>
                  </a:lnTo>
                  <a:lnTo>
                    <a:pt x="169" y="93"/>
                  </a:lnTo>
                  <a:lnTo>
                    <a:pt x="182" y="81"/>
                  </a:lnTo>
                  <a:lnTo>
                    <a:pt x="195" y="75"/>
                  </a:lnTo>
                  <a:lnTo>
                    <a:pt x="207" y="62"/>
                  </a:lnTo>
                  <a:lnTo>
                    <a:pt x="220" y="56"/>
                  </a:lnTo>
                  <a:lnTo>
                    <a:pt x="226" y="50"/>
                  </a:lnTo>
                  <a:lnTo>
                    <a:pt x="226" y="44"/>
                  </a:lnTo>
                  <a:lnTo>
                    <a:pt x="232" y="44"/>
                  </a:lnTo>
                  <a:lnTo>
                    <a:pt x="245" y="50"/>
                  </a:lnTo>
                  <a:lnTo>
                    <a:pt x="251" y="56"/>
                  </a:lnTo>
                  <a:lnTo>
                    <a:pt x="264" y="56"/>
                  </a:lnTo>
                  <a:lnTo>
                    <a:pt x="270" y="56"/>
                  </a:lnTo>
                  <a:lnTo>
                    <a:pt x="276" y="56"/>
                  </a:lnTo>
                  <a:lnTo>
                    <a:pt x="276" y="50"/>
                  </a:lnTo>
                  <a:lnTo>
                    <a:pt x="276" y="50"/>
                  </a:lnTo>
                  <a:lnTo>
                    <a:pt x="283" y="44"/>
                  </a:lnTo>
                  <a:lnTo>
                    <a:pt x="283" y="37"/>
                  </a:lnTo>
                  <a:lnTo>
                    <a:pt x="283" y="31"/>
                  </a:lnTo>
                  <a:lnTo>
                    <a:pt x="283" y="31"/>
                  </a:lnTo>
                  <a:lnTo>
                    <a:pt x="283" y="25"/>
                  </a:lnTo>
                  <a:lnTo>
                    <a:pt x="289" y="25"/>
                  </a:lnTo>
                  <a:lnTo>
                    <a:pt x="289" y="19"/>
                  </a:lnTo>
                  <a:lnTo>
                    <a:pt x="295" y="19"/>
                  </a:lnTo>
                  <a:lnTo>
                    <a:pt x="301" y="19"/>
                  </a:lnTo>
                  <a:lnTo>
                    <a:pt x="301" y="25"/>
                  </a:lnTo>
                  <a:lnTo>
                    <a:pt x="308" y="31"/>
                  </a:lnTo>
                  <a:lnTo>
                    <a:pt x="308" y="37"/>
                  </a:lnTo>
                  <a:lnTo>
                    <a:pt x="308" y="44"/>
                  </a:lnTo>
                  <a:lnTo>
                    <a:pt x="308" y="44"/>
                  </a:lnTo>
                  <a:lnTo>
                    <a:pt x="308" y="50"/>
                  </a:lnTo>
                  <a:lnTo>
                    <a:pt x="314" y="50"/>
                  </a:lnTo>
                  <a:lnTo>
                    <a:pt x="314" y="50"/>
                  </a:lnTo>
                  <a:lnTo>
                    <a:pt x="314" y="50"/>
                  </a:lnTo>
                  <a:lnTo>
                    <a:pt x="320" y="50"/>
                  </a:lnTo>
                  <a:lnTo>
                    <a:pt x="320" y="50"/>
                  </a:lnTo>
                  <a:lnTo>
                    <a:pt x="320" y="44"/>
                  </a:lnTo>
                  <a:lnTo>
                    <a:pt x="327" y="44"/>
                  </a:lnTo>
                  <a:lnTo>
                    <a:pt x="327" y="44"/>
                  </a:lnTo>
                  <a:lnTo>
                    <a:pt x="327" y="44"/>
                  </a:lnTo>
                  <a:lnTo>
                    <a:pt x="327" y="44"/>
                  </a:lnTo>
                  <a:lnTo>
                    <a:pt x="333" y="44"/>
                  </a:lnTo>
                  <a:lnTo>
                    <a:pt x="333" y="37"/>
                  </a:lnTo>
                  <a:lnTo>
                    <a:pt x="333" y="37"/>
                  </a:lnTo>
                  <a:lnTo>
                    <a:pt x="333" y="31"/>
                  </a:lnTo>
                  <a:lnTo>
                    <a:pt x="333" y="25"/>
                  </a:lnTo>
                  <a:lnTo>
                    <a:pt x="333" y="25"/>
                  </a:lnTo>
                  <a:lnTo>
                    <a:pt x="333" y="19"/>
                  </a:lnTo>
                  <a:lnTo>
                    <a:pt x="333" y="12"/>
                  </a:lnTo>
                  <a:lnTo>
                    <a:pt x="333" y="12"/>
                  </a:lnTo>
                  <a:lnTo>
                    <a:pt x="333" y="6"/>
                  </a:lnTo>
                  <a:lnTo>
                    <a:pt x="333" y="6"/>
                  </a:lnTo>
                  <a:lnTo>
                    <a:pt x="333" y="0"/>
                  </a:lnTo>
                  <a:lnTo>
                    <a:pt x="333" y="0"/>
                  </a:lnTo>
                  <a:lnTo>
                    <a:pt x="339" y="0"/>
                  </a:lnTo>
                  <a:lnTo>
                    <a:pt x="339" y="0"/>
                  </a:lnTo>
                  <a:lnTo>
                    <a:pt x="345" y="0"/>
                  </a:lnTo>
                  <a:lnTo>
                    <a:pt x="352" y="6"/>
                  </a:lnTo>
                  <a:lnTo>
                    <a:pt x="352" y="12"/>
                  </a:lnTo>
                  <a:lnTo>
                    <a:pt x="352" y="19"/>
                  </a:lnTo>
                  <a:lnTo>
                    <a:pt x="352" y="25"/>
                  </a:lnTo>
                  <a:lnTo>
                    <a:pt x="352" y="31"/>
                  </a:lnTo>
                  <a:lnTo>
                    <a:pt x="352" y="44"/>
                  </a:lnTo>
                  <a:lnTo>
                    <a:pt x="345" y="50"/>
                  </a:lnTo>
                  <a:lnTo>
                    <a:pt x="345" y="56"/>
                  </a:lnTo>
                  <a:lnTo>
                    <a:pt x="339" y="62"/>
                  </a:lnTo>
                  <a:lnTo>
                    <a:pt x="333" y="62"/>
                  </a:lnTo>
                  <a:lnTo>
                    <a:pt x="327" y="68"/>
                  </a:lnTo>
                  <a:lnTo>
                    <a:pt x="327" y="68"/>
                  </a:lnTo>
                  <a:lnTo>
                    <a:pt x="320" y="68"/>
                  </a:lnTo>
                  <a:lnTo>
                    <a:pt x="314" y="62"/>
                  </a:lnTo>
                  <a:lnTo>
                    <a:pt x="308" y="62"/>
                  </a:lnTo>
                  <a:lnTo>
                    <a:pt x="301"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8" name="Freeform 16"/>
            <p:cNvSpPr>
              <a:spLocks/>
            </p:cNvSpPr>
            <p:nvPr/>
          </p:nvSpPr>
          <p:spPr bwMode="auto">
            <a:xfrm>
              <a:off x="5496" y="2264"/>
              <a:ext cx="264" cy="118"/>
            </a:xfrm>
            <a:custGeom>
              <a:avLst/>
              <a:gdLst/>
              <a:ahLst/>
              <a:cxnLst>
                <a:cxn ang="0">
                  <a:pos x="251" y="0"/>
                </a:cxn>
                <a:cxn ang="0">
                  <a:pos x="258" y="6"/>
                </a:cxn>
                <a:cxn ang="0">
                  <a:pos x="264" y="6"/>
                </a:cxn>
                <a:cxn ang="0">
                  <a:pos x="264" y="12"/>
                </a:cxn>
                <a:cxn ang="0">
                  <a:pos x="264" y="12"/>
                </a:cxn>
                <a:cxn ang="0">
                  <a:pos x="264" y="18"/>
                </a:cxn>
                <a:cxn ang="0">
                  <a:pos x="264" y="18"/>
                </a:cxn>
                <a:cxn ang="0">
                  <a:pos x="264" y="25"/>
                </a:cxn>
                <a:cxn ang="0">
                  <a:pos x="258" y="31"/>
                </a:cxn>
                <a:cxn ang="0">
                  <a:pos x="258" y="31"/>
                </a:cxn>
                <a:cxn ang="0">
                  <a:pos x="251" y="37"/>
                </a:cxn>
                <a:cxn ang="0">
                  <a:pos x="245" y="37"/>
                </a:cxn>
                <a:cxn ang="0">
                  <a:pos x="245" y="43"/>
                </a:cxn>
                <a:cxn ang="0">
                  <a:pos x="239" y="49"/>
                </a:cxn>
                <a:cxn ang="0">
                  <a:pos x="233" y="49"/>
                </a:cxn>
                <a:cxn ang="0">
                  <a:pos x="226" y="56"/>
                </a:cxn>
                <a:cxn ang="0">
                  <a:pos x="220" y="56"/>
                </a:cxn>
                <a:cxn ang="0">
                  <a:pos x="207" y="62"/>
                </a:cxn>
                <a:cxn ang="0">
                  <a:pos x="189" y="74"/>
                </a:cxn>
                <a:cxn ang="0">
                  <a:pos x="176" y="81"/>
                </a:cxn>
                <a:cxn ang="0">
                  <a:pos x="157" y="87"/>
                </a:cxn>
                <a:cxn ang="0">
                  <a:pos x="138" y="93"/>
                </a:cxn>
                <a:cxn ang="0">
                  <a:pos x="119" y="99"/>
                </a:cxn>
                <a:cxn ang="0">
                  <a:pos x="101" y="99"/>
                </a:cxn>
                <a:cxn ang="0">
                  <a:pos x="88" y="106"/>
                </a:cxn>
                <a:cxn ang="0">
                  <a:pos x="69" y="112"/>
                </a:cxn>
                <a:cxn ang="0">
                  <a:pos x="57" y="112"/>
                </a:cxn>
                <a:cxn ang="0">
                  <a:pos x="44" y="118"/>
                </a:cxn>
                <a:cxn ang="0">
                  <a:pos x="31" y="118"/>
                </a:cxn>
                <a:cxn ang="0">
                  <a:pos x="19" y="118"/>
                </a:cxn>
                <a:cxn ang="0">
                  <a:pos x="13" y="118"/>
                </a:cxn>
                <a:cxn ang="0">
                  <a:pos x="6" y="118"/>
                </a:cxn>
                <a:cxn ang="0">
                  <a:pos x="0" y="118"/>
                </a:cxn>
                <a:cxn ang="0">
                  <a:pos x="6" y="112"/>
                </a:cxn>
                <a:cxn ang="0">
                  <a:pos x="6" y="112"/>
                </a:cxn>
                <a:cxn ang="0">
                  <a:pos x="19" y="112"/>
                </a:cxn>
                <a:cxn ang="0">
                  <a:pos x="25" y="106"/>
                </a:cxn>
                <a:cxn ang="0">
                  <a:pos x="38" y="106"/>
                </a:cxn>
                <a:cxn ang="0">
                  <a:pos x="50" y="99"/>
                </a:cxn>
                <a:cxn ang="0">
                  <a:pos x="69" y="93"/>
                </a:cxn>
                <a:cxn ang="0">
                  <a:pos x="88" y="87"/>
                </a:cxn>
                <a:cxn ang="0">
                  <a:pos x="107" y="81"/>
                </a:cxn>
                <a:cxn ang="0">
                  <a:pos x="126" y="74"/>
                </a:cxn>
                <a:cxn ang="0">
                  <a:pos x="145" y="62"/>
                </a:cxn>
                <a:cxn ang="0">
                  <a:pos x="170" y="56"/>
                </a:cxn>
                <a:cxn ang="0">
                  <a:pos x="189" y="43"/>
                </a:cxn>
                <a:cxn ang="0">
                  <a:pos x="214" y="31"/>
                </a:cxn>
                <a:cxn ang="0">
                  <a:pos x="233" y="18"/>
                </a:cxn>
                <a:cxn ang="0">
                  <a:pos x="251" y="0"/>
                </a:cxn>
              </a:cxnLst>
              <a:rect l="0" t="0" r="r" b="b"/>
              <a:pathLst>
                <a:path w="264" h="118">
                  <a:moveTo>
                    <a:pt x="251" y="0"/>
                  </a:moveTo>
                  <a:lnTo>
                    <a:pt x="258" y="6"/>
                  </a:lnTo>
                  <a:lnTo>
                    <a:pt x="264" y="6"/>
                  </a:lnTo>
                  <a:lnTo>
                    <a:pt x="264" y="12"/>
                  </a:lnTo>
                  <a:lnTo>
                    <a:pt x="264" y="12"/>
                  </a:lnTo>
                  <a:lnTo>
                    <a:pt x="264" y="18"/>
                  </a:lnTo>
                  <a:lnTo>
                    <a:pt x="264" y="18"/>
                  </a:lnTo>
                  <a:lnTo>
                    <a:pt x="264" y="25"/>
                  </a:lnTo>
                  <a:lnTo>
                    <a:pt x="258" y="31"/>
                  </a:lnTo>
                  <a:lnTo>
                    <a:pt x="258" y="31"/>
                  </a:lnTo>
                  <a:lnTo>
                    <a:pt x="251" y="37"/>
                  </a:lnTo>
                  <a:lnTo>
                    <a:pt x="245" y="37"/>
                  </a:lnTo>
                  <a:lnTo>
                    <a:pt x="245" y="43"/>
                  </a:lnTo>
                  <a:lnTo>
                    <a:pt x="239" y="49"/>
                  </a:lnTo>
                  <a:lnTo>
                    <a:pt x="233" y="49"/>
                  </a:lnTo>
                  <a:lnTo>
                    <a:pt x="226" y="56"/>
                  </a:lnTo>
                  <a:lnTo>
                    <a:pt x="220" y="56"/>
                  </a:lnTo>
                  <a:lnTo>
                    <a:pt x="207" y="62"/>
                  </a:lnTo>
                  <a:lnTo>
                    <a:pt x="189" y="74"/>
                  </a:lnTo>
                  <a:lnTo>
                    <a:pt x="176" y="81"/>
                  </a:lnTo>
                  <a:lnTo>
                    <a:pt x="157" y="87"/>
                  </a:lnTo>
                  <a:lnTo>
                    <a:pt x="138" y="93"/>
                  </a:lnTo>
                  <a:lnTo>
                    <a:pt x="119" y="99"/>
                  </a:lnTo>
                  <a:lnTo>
                    <a:pt x="101" y="99"/>
                  </a:lnTo>
                  <a:lnTo>
                    <a:pt x="88" y="106"/>
                  </a:lnTo>
                  <a:lnTo>
                    <a:pt x="69" y="112"/>
                  </a:lnTo>
                  <a:lnTo>
                    <a:pt x="57" y="112"/>
                  </a:lnTo>
                  <a:lnTo>
                    <a:pt x="44" y="118"/>
                  </a:lnTo>
                  <a:lnTo>
                    <a:pt x="31" y="118"/>
                  </a:lnTo>
                  <a:lnTo>
                    <a:pt x="19" y="118"/>
                  </a:lnTo>
                  <a:lnTo>
                    <a:pt x="13" y="118"/>
                  </a:lnTo>
                  <a:lnTo>
                    <a:pt x="6" y="118"/>
                  </a:lnTo>
                  <a:lnTo>
                    <a:pt x="0" y="118"/>
                  </a:lnTo>
                  <a:lnTo>
                    <a:pt x="6" y="112"/>
                  </a:lnTo>
                  <a:lnTo>
                    <a:pt x="6" y="112"/>
                  </a:lnTo>
                  <a:lnTo>
                    <a:pt x="19" y="112"/>
                  </a:lnTo>
                  <a:lnTo>
                    <a:pt x="25" y="106"/>
                  </a:lnTo>
                  <a:lnTo>
                    <a:pt x="38" y="106"/>
                  </a:lnTo>
                  <a:lnTo>
                    <a:pt x="50" y="99"/>
                  </a:lnTo>
                  <a:lnTo>
                    <a:pt x="69" y="93"/>
                  </a:lnTo>
                  <a:lnTo>
                    <a:pt x="88" y="87"/>
                  </a:lnTo>
                  <a:lnTo>
                    <a:pt x="107" y="81"/>
                  </a:lnTo>
                  <a:lnTo>
                    <a:pt x="126" y="74"/>
                  </a:lnTo>
                  <a:lnTo>
                    <a:pt x="145" y="62"/>
                  </a:lnTo>
                  <a:lnTo>
                    <a:pt x="170" y="56"/>
                  </a:lnTo>
                  <a:lnTo>
                    <a:pt x="189" y="43"/>
                  </a:lnTo>
                  <a:lnTo>
                    <a:pt x="214" y="31"/>
                  </a:lnTo>
                  <a:lnTo>
                    <a:pt x="233" y="18"/>
                  </a:lnTo>
                  <a:lnTo>
                    <a:pt x="25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29" name="Freeform 17"/>
            <p:cNvSpPr>
              <a:spLocks/>
            </p:cNvSpPr>
            <p:nvPr/>
          </p:nvSpPr>
          <p:spPr bwMode="auto">
            <a:xfrm>
              <a:off x="3925" y="2320"/>
              <a:ext cx="314" cy="138"/>
            </a:xfrm>
            <a:custGeom>
              <a:avLst/>
              <a:gdLst/>
              <a:ahLst/>
              <a:cxnLst>
                <a:cxn ang="0">
                  <a:pos x="314" y="6"/>
                </a:cxn>
                <a:cxn ang="0">
                  <a:pos x="289" y="18"/>
                </a:cxn>
                <a:cxn ang="0">
                  <a:pos x="270" y="25"/>
                </a:cxn>
                <a:cxn ang="0">
                  <a:pos x="245" y="37"/>
                </a:cxn>
                <a:cxn ang="0">
                  <a:pos x="220" y="43"/>
                </a:cxn>
                <a:cxn ang="0">
                  <a:pos x="195" y="56"/>
                </a:cxn>
                <a:cxn ang="0">
                  <a:pos x="170" y="68"/>
                </a:cxn>
                <a:cxn ang="0">
                  <a:pos x="151" y="81"/>
                </a:cxn>
                <a:cxn ang="0">
                  <a:pos x="126" y="87"/>
                </a:cxn>
                <a:cxn ang="0">
                  <a:pos x="107" y="93"/>
                </a:cxn>
                <a:cxn ang="0">
                  <a:pos x="88" y="106"/>
                </a:cxn>
                <a:cxn ang="0">
                  <a:pos x="69" y="112"/>
                </a:cxn>
                <a:cxn ang="0">
                  <a:pos x="50" y="118"/>
                </a:cxn>
                <a:cxn ang="0">
                  <a:pos x="38" y="124"/>
                </a:cxn>
                <a:cxn ang="0">
                  <a:pos x="25" y="131"/>
                </a:cxn>
                <a:cxn ang="0">
                  <a:pos x="13" y="137"/>
                </a:cxn>
                <a:cxn ang="0">
                  <a:pos x="13" y="137"/>
                </a:cxn>
                <a:cxn ang="0">
                  <a:pos x="6" y="137"/>
                </a:cxn>
                <a:cxn ang="0">
                  <a:pos x="6" y="137"/>
                </a:cxn>
                <a:cxn ang="0">
                  <a:pos x="0" y="137"/>
                </a:cxn>
                <a:cxn ang="0">
                  <a:pos x="0" y="131"/>
                </a:cxn>
                <a:cxn ang="0">
                  <a:pos x="0" y="131"/>
                </a:cxn>
                <a:cxn ang="0">
                  <a:pos x="6" y="124"/>
                </a:cxn>
                <a:cxn ang="0">
                  <a:pos x="6" y="124"/>
                </a:cxn>
                <a:cxn ang="0">
                  <a:pos x="13" y="118"/>
                </a:cxn>
                <a:cxn ang="0">
                  <a:pos x="13" y="112"/>
                </a:cxn>
                <a:cxn ang="0">
                  <a:pos x="19" y="112"/>
                </a:cxn>
                <a:cxn ang="0">
                  <a:pos x="25" y="106"/>
                </a:cxn>
                <a:cxn ang="0">
                  <a:pos x="31" y="99"/>
                </a:cxn>
                <a:cxn ang="0">
                  <a:pos x="38" y="93"/>
                </a:cxn>
                <a:cxn ang="0">
                  <a:pos x="50" y="93"/>
                </a:cxn>
                <a:cxn ang="0">
                  <a:pos x="57" y="87"/>
                </a:cxn>
                <a:cxn ang="0">
                  <a:pos x="69" y="81"/>
                </a:cxn>
                <a:cxn ang="0">
                  <a:pos x="82" y="74"/>
                </a:cxn>
                <a:cxn ang="0">
                  <a:pos x="101" y="62"/>
                </a:cxn>
                <a:cxn ang="0">
                  <a:pos x="119" y="56"/>
                </a:cxn>
                <a:cxn ang="0">
                  <a:pos x="138" y="50"/>
                </a:cxn>
                <a:cxn ang="0">
                  <a:pos x="163" y="43"/>
                </a:cxn>
                <a:cxn ang="0">
                  <a:pos x="182" y="37"/>
                </a:cxn>
                <a:cxn ang="0">
                  <a:pos x="201" y="25"/>
                </a:cxn>
                <a:cxn ang="0">
                  <a:pos x="220" y="18"/>
                </a:cxn>
                <a:cxn ang="0">
                  <a:pos x="239" y="12"/>
                </a:cxn>
                <a:cxn ang="0">
                  <a:pos x="251" y="12"/>
                </a:cxn>
                <a:cxn ang="0">
                  <a:pos x="270" y="6"/>
                </a:cxn>
                <a:cxn ang="0">
                  <a:pos x="283" y="6"/>
                </a:cxn>
                <a:cxn ang="0">
                  <a:pos x="295" y="0"/>
                </a:cxn>
                <a:cxn ang="0">
                  <a:pos x="302" y="0"/>
                </a:cxn>
                <a:cxn ang="0">
                  <a:pos x="308" y="6"/>
                </a:cxn>
                <a:cxn ang="0">
                  <a:pos x="314" y="6"/>
                </a:cxn>
              </a:cxnLst>
              <a:rect l="0" t="0" r="r" b="b"/>
              <a:pathLst>
                <a:path w="314" h="137">
                  <a:moveTo>
                    <a:pt x="314" y="6"/>
                  </a:moveTo>
                  <a:lnTo>
                    <a:pt x="289" y="18"/>
                  </a:lnTo>
                  <a:lnTo>
                    <a:pt x="270" y="25"/>
                  </a:lnTo>
                  <a:lnTo>
                    <a:pt x="245" y="37"/>
                  </a:lnTo>
                  <a:lnTo>
                    <a:pt x="220" y="43"/>
                  </a:lnTo>
                  <a:lnTo>
                    <a:pt x="195" y="56"/>
                  </a:lnTo>
                  <a:lnTo>
                    <a:pt x="170" y="68"/>
                  </a:lnTo>
                  <a:lnTo>
                    <a:pt x="151" y="81"/>
                  </a:lnTo>
                  <a:lnTo>
                    <a:pt x="126" y="87"/>
                  </a:lnTo>
                  <a:lnTo>
                    <a:pt x="107" y="93"/>
                  </a:lnTo>
                  <a:lnTo>
                    <a:pt x="88" y="106"/>
                  </a:lnTo>
                  <a:lnTo>
                    <a:pt x="69" y="112"/>
                  </a:lnTo>
                  <a:lnTo>
                    <a:pt x="50" y="118"/>
                  </a:lnTo>
                  <a:lnTo>
                    <a:pt x="38" y="124"/>
                  </a:lnTo>
                  <a:lnTo>
                    <a:pt x="25" y="131"/>
                  </a:lnTo>
                  <a:lnTo>
                    <a:pt x="13" y="137"/>
                  </a:lnTo>
                  <a:lnTo>
                    <a:pt x="13" y="137"/>
                  </a:lnTo>
                  <a:lnTo>
                    <a:pt x="6" y="137"/>
                  </a:lnTo>
                  <a:lnTo>
                    <a:pt x="6" y="137"/>
                  </a:lnTo>
                  <a:lnTo>
                    <a:pt x="0" y="137"/>
                  </a:lnTo>
                  <a:lnTo>
                    <a:pt x="0" y="131"/>
                  </a:lnTo>
                  <a:lnTo>
                    <a:pt x="0" y="131"/>
                  </a:lnTo>
                  <a:lnTo>
                    <a:pt x="6" y="124"/>
                  </a:lnTo>
                  <a:lnTo>
                    <a:pt x="6" y="124"/>
                  </a:lnTo>
                  <a:lnTo>
                    <a:pt x="13" y="118"/>
                  </a:lnTo>
                  <a:lnTo>
                    <a:pt x="13" y="112"/>
                  </a:lnTo>
                  <a:lnTo>
                    <a:pt x="19" y="112"/>
                  </a:lnTo>
                  <a:lnTo>
                    <a:pt x="25" y="106"/>
                  </a:lnTo>
                  <a:lnTo>
                    <a:pt x="31" y="99"/>
                  </a:lnTo>
                  <a:lnTo>
                    <a:pt x="38" y="93"/>
                  </a:lnTo>
                  <a:lnTo>
                    <a:pt x="50" y="93"/>
                  </a:lnTo>
                  <a:lnTo>
                    <a:pt x="57" y="87"/>
                  </a:lnTo>
                  <a:lnTo>
                    <a:pt x="69" y="81"/>
                  </a:lnTo>
                  <a:lnTo>
                    <a:pt x="82" y="74"/>
                  </a:lnTo>
                  <a:lnTo>
                    <a:pt x="101" y="62"/>
                  </a:lnTo>
                  <a:lnTo>
                    <a:pt x="119" y="56"/>
                  </a:lnTo>
                  <a:lnTo>
                    <a:pt x="138" y="50"/>
                  </a:lnTo>
                  <a:lnTo>
                    <a:pt x="163" y="43"/>
                  </a:lnTo>
                  <a:lnTo>
                    <a:pt x="182" y="37"/>
                  </a:lnTo>
                  <a:lnTo>
                    <a:pt x="201" y="25"/>
                  </a:lnTo>
                  <a:lnTo>
                    <a:pt x="220" y="18"/>
                  </a:lnTo>
                  <a:lnTo>
                    <a:pt x="239" y="12"/>
                  </a:lnTo>
                  <a:lnTo>
                    <a:pt x="251" y="12"/>
                  </a:lnTo>
                  <a:lnTo>
                    <a:pt x="270" y="6"/>
                  </a:lnTo>
                  <a:lnTo>
                    <a:pt x="283" y="6"/>
                  </a:lnTo>
                  <a:lnTo>
                    <a:pt x="295" y="0"/>
                  </a:lnTo>
                  <a:lnTo>
                    <a:pt x="302" y="0"/>
                  </a:lnTo>
                  <a:lnTo>
                    <a:pt x="308" y="6"/>
                  </a:lnTo>
                  <a:lnTo>
                    <a:pt x="314" y="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0" name="Freeform 18"/>
            <p:cNvSpPr>
              <a:spLocks/>
            </p:cNvSpPr>
            <p:nvPr/>
          </p:nvSpPr>
          <p:spPr bwMode="auto">
            <a:xfrm>
              <a:off x="4836" y="2337"/>
              <a:ext cx="201" cy="120"/>
            </a:xfrm>
            <a:custGeom>
              <a:avLst/>
              <a:gdLst/>
              <a:ahLst/>
              <a:cxnLst>
                <a:cxn ang="0">
                  <a:pos x="201" y="0"/>
                </a:cxn>
                <a:cxn ang="0">
                  <a:pos x="201" y="7"/>
                </a:cxn>
                <a:cxn ang="0">
                  <a:pos x="201" y="7"/>
                </a:cxn>
                <a:cxn ang="0">
                  <a:pos x="195" y="13"/>
                </a:cxn>
                <a:cxn ang="0">
                  <a:pos x="195" y="13"/>
                </a:cxn>
                <a:cxn ang="0">
                  <a:pos x="189" y="19"/>
                </a:cxn>
                <a:cxn ang="0">
                  <a:pos x="189" y="19"/>
                </a:cxn>
                <a:cxn ang="0">
                  <a:pos x="182" y="25"/>
                </a:cxn>
                <a:cxn ang="0">
                  <a:pos x="182" y="25"/>
                </a:cxn>
                <a:cxn ang="0">
                  <a:pos x="176" y="25"/>
                </a:cxn>
                <a:cxn ang="0">
                  <a:pos x="170" y="25"/>
                </a:cxn>
                <a:cxn ang="0">
                  <a:pos x="170" y="32"/>
                </a:cxn>
                <a:cxn ang="0">
                  <a:pos x="164" y="32"/>
                </a:cxn>
                <a:cxn ang="0">
                  <a:pos x="157" y="38"/>
                </a:cxn>
                <a:cxn ang="0">
                  <a:pos x="151" y="38"/>
                </a:cxn>
                <a:cxn ang="0">
                  <a:pos x="145" y="44"/>
                </a:cxn>
                <a:cxn ang="0">
                  <a:pos x="138" y="44"/>
                </a:cxn>
                <a:cxn ang="0">
                  <a:pos x="132" y="50"/>
                </a:cxn>
                <a:cxn ang="0">
                  <a:pos x="126" y="50"/>
                </a:cxn>
                <a:cxn ang="0">
                  <a:pos x="113" y="56"/>
                </a:cxn>
                <a:cxn ang="0">
                  <a:pos x="107" y="56"/>
                </a:cxn>
                <a:cxn ang="0">
                  <a:pos x="101" y="63"/>
                </a:cxn>
                <a:cxn ang="0">
                  <a:pos x="94" y="63"/>
                </a:cxn>
                <a:cxn ang="0">
                  <a:pos x="82" y="69"/>
                </a:cxn>
                <a:cxn ang="0">
                  <a:pos x="76" y="75"/>
                </a:cxn>
                <a:cxn ang="0">
                  <a:pos x="63" y="75"/>
                </a:cxn>
                <a:cxn ang="0">
                  <a:pos x="57" y="81"/>
                </a:cxn>
                <a:cxn ang="0">
                  <a:pos x="51" y="88"/>
                </a:cxn>
                <a:cxn ang="0">
                  <a:pos x="38" y="94"/>
                </a:cxn>
                <a:cxn ang="0">
                  <a:pos x="25" y="100"/>
                </a:cxn>
                <a:cxn ang="0">
                  <a:pos x="19" y="106"/>
                </a:cxn>
                <a:cxn ang="0">
                  <a:pos x="7" y="113"/>
                </a:cxn>
                <a:cxn ang="0">
                  <a:pos x="0" y="119"/>
                </a:cxn>
                <a:cxn ang="0">
                  <a:pos x="0" y="113"/>
                </a:cxn>
                <a:cxn ang="0">
                  <a:pos x="7" y="106"/>
                </a:cxn>
                <a:cxn ang="0">
                  <a:pos x="19" y="94"/>
                </a:cxn>
                <a:cxn ang="0">
                  <a:pos x="32" y="81"/>
                </a:cxn>
                <a:cxn ang="0">
                  <a:pos x="51" y="75"/>
                </a:cxn>
                <a:cxn ang="0">
                  <a:pos x="63" y="63"/>
                </a:cxn>
                <a:cxn ang="0">
                  <a:pos x="82" y="56"/>
                </a:cxn>
                <a:cxn ang="0">
                  <a:pos x="101" y="44"/>
                </a:cxn>
                <a:cxn ang="0">
                  <a:pos x="113" y="38"/>
                </a:cxn>
                <a:cxn ang="0">
                  <a:pos x="132" y="25"/>
                </a:cxn>
                <a:cxn ang="0">
                  <a:pos x="151" y="19"/>
                </a:cxn>
                <a:cxn ang="0">
                  <a:pos x="164" y="13"/>
                </a:cxn>
                <a:cxn ang="0">
                  <a:pos x="176" y="7"/>
                </a:cxn>
                <a:cxn ang="0">
                  <a:pos x="189" y="7"/>
                </a:cxn>
                <a:cxn ang="0">
                  <a:pos x="195" y="0"/>
                </a:cxn>
                <a:cxn ang="0">
                  <a:pos x="201" y="0"/>
                </a:cxn>
              </a:cxnLst>
              <a:rect l="0" t="0" r="r" b="b"/>
              <a:pathLst>
                <a:path w="201" h="119">
                  <a:moveTo>
                    <a:pt x="201" y="0"/>
                  </a:moveTo>
                  <a:lnTo>
                    <a:pt x="201" y="7"/>
                  </a:lnTo>
                  <a:lnTo>
                    <a:pt x="201" y="7"/>
                  </a:lnTo>
                  <a:lnTo>
                    <a:pt x="195" y="13"/>
                  </a:lnTo>
                  <a:lnTo>
                    <a:pt x="195" y="13"/>
                  </a:lnTo>
                  <a:lnTo>
                    <a:pt x="189" y="19"/>
                  </a:lnTo>
                  <a:lnTo>
                    <a:pt x="189" y="19"/>
                  </a:lnTo>
                  <a:lnTo>
                    <a:pt x="182" y="25"/>
                  </a:lnTo>
                  <a:lnTo>
                    <a:pt x="182" y="25"/>
                  </a:lnTo>
                  <a:lnTo>
                    <a:pt x="176" y="25"/>
                  </a:lnTo>
                  <a:lnTo>
                    <a:pt x="170" y="25"/>
                  </a:lnTo>
                  <a:lnTo>
                    <a:pt x="170" y="32"/>
                  </a:lnTo>
                  <a:lnTo>
                    <a:pt x="164" y="32"/>
                  </a:lnTo>
                  <a:lnTo>
                    <a:pt x="157" y="38"/>
                  </a:lnTo>
                  <a:lnTo>
                    <a:pt x="151" y="38"/>
                  </a:lnTo>
                  <a:lnTo>
                    <a:pt x="145" y="44"/>
                  </a:lnTo>
                  <a:lnTo>
                    <a:pt x="138" y="44"/>
                  </a:lnTo>
                  <a:lnTo>
                    <a:pt x="132" y="50"/>
                  </a:lnTo>
                  <a:lnTo>
                    <a:pt x="126" y="50"/>
                  </a:lnTo>
                  <a:lnTo>
                    <a:pt x="113" y="56"/>
                  </a:lnTo>
                  <a:lnTo>
                    <a:pt x="107" y="56"/>
                  </a:lnTo>
                  <a:lnTo>
                    <a:pt x="101" y="63"/>
                  </a:lnTo>
                  <a:lnTo>
                    <a:pt x="94" y="63"/>
                  </a:lnTo>
                  <a:lnTo>
                    <a:pt x="82" y="69"/>
                  </a:lnTo>
                  <a:lnTo>
                    <a:pt x="76" y="75"/>
                  </a:lnTo>
                  <a:lnTo>
                    <a:pt x="63" y="75"/>
                  </a:lnTo>
                  <a:lnTo>
                    <a:pt x="57" y="81"/>
                  </a:lnTo>
                  <a:lnTo>
                    <a:pt x="51" y="88"/>
                  </a:lnTo>
                  <a:lnTo>
                    <a:pt x="38" y="94"/>
                  </a:lnTo>
                  <a:lnTo>
                    <a:pt x="25" y="100"/>
                  </a:lnTo>
                  <a:lnTo>
                    <a:pt x="19" y="106"/>
                  </a:lnTo>
                  <a:lnTo>
                    <a:pt x="7" y="113"/>
                  </a:lnTo>
                  <a:lnTo>
                    <a:pt x="0" y="119"/>
                  </a:lnTo>
                  <a:lnTo>
                    <a:pt x="0" y="113"/>
                  </a:lnTo>
                  <a:lnTo>
                    <a:pt x="7" y="106"/>
                  </a:lnTo>
                  <a:lnTo>
                    <a:pt x="19" y="94"/>
                  </a:lnTo>
                  <a:lnTo>
                    <a:pt x="32" y="81"/>
                  </a:lnTo>
                  <a:lnTo>
                    <a:pt x="51" y="75"/>
                  </a:lnTo>
                  <a:lnTo>
                    <a:pt x="63" y="63"/>
                  </a:lnTo>
                  <a:lnTo>
                    <a:pt x="82" y="56"/>
                  </a:lnTo>
                  <a:lnTo>
                    <a:pt x="101" y="44"/>
                  </a:lnTo>
                  <a:lnTo>
                    <a:pt x="113" y="38"/>
                  </a:lnTo>
                  <a:lnTo>
                    <a:pt x="132" y="25"/>
                  </a:lnTo>
                  <a:lnTo>
                    <a:pt x="151" y="19"/>
                  </a:lnTo>
                  <a:lnTo>
                    <a:pt x="164" y="13"/>
                  </a:lnTo>
                  <a:lnTo>
                    <a:pt x="176" y="7"/>
                  </a:lnTo>
                  <a:lnTo>
                    <a:pt x="189" y="7"/>
                  </a:lnTo>
                  <a:lnTo>
                    <a:pt x="195" y="0"/>
                  </a:lnTo>
                  <a:lnTo>
                    <a:pt x="2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1" name="Freeform 19"/>
            <p:cNvSpPr>
              <a:spLocks/>
            </p:cNvSpPr>
            <p:nvPr/>
          </p:nvSpPr>
          <p:spPr bwMode="auto">
            <a:xfrm>
              <a:off x="1374" y="2382"/>
              <a:ext cx="154" cy="106"/>
            </a:xfrm>
            <a:custGeom>
              <a:avLst/>
              <a:gdLst/>
              <a:ahLst/>
              <a:cxnLst>
                <a:cxn ang="0">
                  <a:pos x="157" y="0"/>
                </a:cxn>
                <a:cxn ang="0">
                  <a:pos x="157" y="6"/>
                </a:cxn>
                <a:cxn ang="0">
                  <a:pos x="151" y="12"/>
                </a:cxn>
                <a:cxn ang="0">
                  <a:pos x="151" y="19"/>
                </a:cxn>
                <a:cxn ang="0">
                  <a:pos x="144" y="19"/>
                </a:cxn>
                <a:cxn ang="0">
                  <a:pos x="144" y="25"/>
                </a:cxn>
                <a:cxn ang="0">
                  <a:pos x="138" y="31"/>
                </a:cxn>
                <a:cxn ang="0">
                  <a:pos x="132" y="31"/>
                </a:cxn>
                <a:cxn ang="0">
                  <a:pos x="119" y="31"/>
                </a:cxn>
                <a:cxn ang="0">
                  <a:pos x="113" y="37"/>
                </a:cxn>
                <a:cxn ang="0">
                  <a:pos x="100" y="44"/>
                </a:cxn>
                <a:cxn ang="0">
                  <a:pos x="88" y="50"/>
                </a:cxn>
                <a:cxn ang="0">
                  <a:pos x="75" y="56"/>
                </a:cxn>
                <a:cxn ang="0">
                  <a:pos x="56" y="69"/>
                </a:cxn>
                <a:cxn ang="0">
                  <a:pos x="37" y="81"/>
                </a:cxn>
                <a:cxn ang="0">
                  <a:pos x="19" y="87"/>
                </a:cxn>
                <a:cxn ang="0">
                  <a:pos x="0" y="106"/>
                </a:cxn>
                <a:cxn ang="0">
                  <a:pos x="6" y="94"/>
                </a:cxn>
                <a:cxn ang="0">
                  <a:pos x="12" y="87"/>
                </a:cxn>
                <a:cxn ang="0">
                  <a:pos x="19" y="81"/>
                </a:cxn>
                <a:cxn ang="0">
                  <a:pos x="31" y="69"/>
                </a:cxn>
                <a:cxn ang="0">
                  <a:pos x="44" y="56"/>
                </a:cxn>
                <a:cxn ang="0">
                  <a:pos x="56" y="50"/>
                </a:cxn>
                <a:cxn ang="0">
                  <a:pos x="69" y="37"/>
                </a:cxn>
                <a:cxn ang="0">
                  <a:pos x="88" y="31"/>
                </a:cxn>
                <a:cxn ang="0">
                  <a:pos x="100" y="25"/>
                </a:cxn>
                <a:cxn ang="0">
                  <a:pos x="107" y="19"/>
                </a:cxn>
                <a:cxn ang="0">
                  <a:pos x="119" y="12"/>
                </a:cxn>
                <a:cxn ang="0">
                  <a:pos x="132" y="6"/>
                </a:cxn>
                <a:cxn ang="0">
                  <a:pos x="144" y="0"/>
                </a:cxn>
                <a:cxn ang="0">
                  <a:pos x="151" y="0"/>
                </a:cxn>
                <a:cxn ang="0">
                  <a:pos x="151" y="0"/>
                </a:cxn>
                <a:cxn ang="0">
                  <a:pos x="157" y="0"/>
                </a:cxn>
              </a:cxnLst>
              <a:rect l="0" t="0" r="r" b="b"/>
              <a:pathLst>
                <a:path w="157" h="106">
                  <a:moveTo>
                    <a:pt x="157" y="0"/>
                  </a:moveTo>
                  <a:lnTo>
                    <a:pt x="157" y="6"/>
                  </a:lnTo>
                  <a:lnTo>
                    <a:pt x="151" y="12"/>
                  </a:lnTo>
                  <a:lnTo>
                    <a:pt x="151" y="19"/>
                  </a:lnTo>
                  <a:lnTo>
                    <a:pt x="144" y="19"/>
                  </a:lnTo>
                  <a:lnTo>
                    <a:pt x="144" y="25"/>
                  </a:lnTo>
                  <a:lnTo>
                    <a:pt x="138" y="31"/>
                  </a:lnTo>
                  <a:lnTo>
                    <a:pt x="132" y="31"/>
                  </a:lnTo>
                  <a:lnTo>
                    <a:pt x="119" y="31"/>
                  </a:lnTo>
                  <a:lnTo>
                    <a:pt x="113" y="37"/>
                  </a:lnTo>
                  <a:lnTo>
                    <a:pt x="100" y="44"/>
                  </a:lnTo>
                  <a:lnTo>
                    <a:pt x="88" y="50"/>
                  </a:lnTo>
                  <a:lnTo>
                    <a:pt x="75" y="56"/>
                  </a:lnTo>
                  <a:lnTo>
                    <a:pt x="56" y="69"/>
                  </a:lnTo>
                  <a:lnTo>
                    <a:pt x="37" y="81"/>
                  </a:lnTo>
                  <a:lnTo>
                    <a:pt x="19" y="87"/>
                  </a:lnTo>
                  <a:lnTo>
                    <a:pt x="0" y="106"/>
                  </a:lnTo>
                  <a:lnTo>
                    <a:pt x="6" y="94"/>
                  </a:lnTo>
                  <a:lnTo>
                    <a:pt x="12" y="87"/>
                  </a:lnTo>
                  <a:lnTo>
                    <a:pt x="19" y="81"/>
                  </a:lnTo>
                  <a:lnTo>
                    <a:pt x="31" y="69"/>
                  </a:lnTo>
                  <a:lnTo>
                    <a:pt x="44" y="56"/>
                  </a:lnTo>
                  <a:lnTo>
                    <a:pt x="56" y="50"/>
                  </a:lnTo>
                  <a:lnTo>
                    <a:pt x="69" y="37"/>
                  </a:lnTo>
                  <a:lnTo>
                    <a:pt x="88" y="31"/>
                  </a:lnTo>
                  <a:lnTo>
                    <a:pt x="100" y="25"/>
                  </a:lnTo>
                  <a:lnTo>
                    <a:pt x="107" y="19"/>
                  </a:lnTo>
                  <a:lnTo>
                    <a:pt x="119" y="12"/>
                  </a:lnTo>
                  <a:lnTo>
                    <a:pt x="132" y="6"/>
                  </a:lnTo>
                  <a:lnTo>
                    <a:pt x="144" y="0"/>
                  </a:lnTo>
                  <a:lnTo>
                    <a:pt x="151" y="0"/>
                  </a:lnTo>
                  <a:lnTo>
                    <a:pt x="151" y="0"/>
                  </a:lnTo>
                  <a:lnTo>
                    <a:pt x="15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2" name="Freeform 20"/>
            <p:cNvSpPr>
              <a:spLocks/>
            </p:cNvSpPr>
            <p:nvPr/>
          </p:nvSpPr>
          <p:spPr bwMode="auto">
            <a:xfrm>
              <a:off x="1248" y="1303"/>
              <a:ext cx="2677" cy="1155"/>
            </a:xfrm>
            <a:custGeom>
              <a:avLst/>
              <a:gdLst/>
              <a:ahLst/>
              <a:cxnLst>
                <a:cxn ang="0">
                  <a:pos x="1288" y="231"/>
                </a:cxn>
                <a:cxn ang="0">
                  <a:pos x="1288" y="44"/>
                </a:cxn>
                <a:cxn ang="0">
                  <a:pos x="1326" y="212"/>
                </a:cxn>
                <a:cxn ang="0">
                  <a:pos x="1395" y="699"/>
                </a:cxn>
                <a:cxn ang="0">
                  <a:pos x="1439" y="668"/>
                </a:cxn>
                <a:cxn ang="0">
                  <a:pos x="1282" y="936"/>
                </a:cxn>
                <a:cxn ang="0">
                  <a:pos x="1470" y="1048"/>
                </a:cxn>
                <a:cxn ang="0">
                  <a:pos x="2023" y="699"/>
                </a:cxn>
                <a:cxn ang="0">
                  <a:pos x="1948" y="587"/>
                </a:cxn>
                <a:cxn ang="0">
                  <a:pos x="1973" y="468"/>
                </a:cxn>
                <a:cxn ang="0">
                  <a:pos x="2181" y="462"/>
                </a:cxn>
                <a:cxn ang="0">
                  <a:pos x="2489" y="499"/>
                </a:cxn>
                <a:cxn ang="0">
                  <a:pos x="2501" y="574"/>
                </a:cxn>
                <a:cxn ang="0">
                  <a:pos x="2369" y="618"/>
                </a:cxn>
                <a:cxn ang="0">
                  <a:pos x="2181" y="717"/>
                </a:cxn>
                <a:cxn ang="0">
                  <a:pos x="2174" y="805"/>
                </a:cxn>
                <a:cxn ang="0">
                  <a:pos x="2105" y="774"/>
                </a:cxn>
                <a:cxn ang="0">
                  <a:pos x="2005" y="911"/>
                </a:cxn>
                <a:cxn ang="0">
                  <a:pos x="2086" y="1079"/>
                </a:cxn>
                <a:cxn ang="0">
                  <a:pos x="2432" y="830"/>
                </a:cxn>
                <a:cxn ang="0">
                  <a:pos x="2608" y="761"/>
                </a:cxn>
                <a:cxn ang="0">
                  <a:pos x="2589" y="337"/>
                </a:cxn>
                <a:cxn ang="0">
                  <a:pos x="2564" y="0"/>
                </a:cxn>
                <a:cxn ang="0">
                  <a:pos x="2589" y="32"/>
                </a:cxn>
                <a:cxn ang="0">
                  <a:pos x="2627" y="325"/>
                </a:cxn>
                <a:cxn ang="0">
                  <a:pos x="2627" y="798"/>
                </a:cxn>
                <a:cxn ang="0">
                  <a:pos x="2325" y="929"/>
                </a:cxn>
                <a:cxn ang="0">
                  <a:pos x="2017" y="1154"/>
                </a:cxn>
                <a:cxn ang="0">
                  <a:pos x="1986" y="917"/>
                </a:cxn>
                <a:cxn ang="0">
                  <a:pos x="1866" y="867"/>
                </a:cxn>
                <a:cxn ang="0">
                  <a:pos x="1276" y="1098"/>
                </a:cxn>
                <a:cxn ang="0">
                  <a:pos x="1326" y="786"/>
                </a:cxn>
                <a:cxn ang="0">
                  <a:pos x="886" y="1060"/>
                </a:cxn>
                <a:cxn ang="0">
                  <a:pos x="672" y="992"/>
                </a:cxn>
                <a:cxn ang="0">
                  <a:pos x="779" y="717"/>
                </a:cxn>
                <a:cxn ang="0">
                  <a:pos x="603" y="649"/>
                </a:cxn>
                <a:cxn ang="0">
                  <a:pos x="522" y="680"/>
                </a:cxn>
                <a:cxn ang="0">
                  <a:pos x="572" y="805"/>
                </a:cxn>
                <a:cxn ang="0">
                  <a:pos x="660" y="880"/>
                </a:cxn>
                <a:cxn ang="0">
                  <a:pos x="647" y="917"/>
                </a:cxn>
                <a:cxn ang="0">
                  <a:pos x="220" y="1029"/>
                </a:cxn>
                <a:cxn ang="0">
                  <a:pos x="6" y="1029"/>
                </a:cxn>
                <a:cxn ang="0">
                  <a:pos x="63" y="749"/>
                </a:cxn>
                <a:cxn ang="0">
                  <a:pos x="101" y="375"/>
                </a:cxn>
                <a:cxn ang="0">
                  <a:pos x="69" y="574"/>
                </a:cxn>
                <a:cxn ang="0">
                  <a:pos x="113" y="724"/>
                </a:cxn>
                <a:cxn ang="0">
                  <a:pos x="151" y="686"/>
                </a:cxn>
                <a:cxn ang="0">
                  <a:pos x="101" y="774"/>
                </a:cxn>
                <a:cxn ang="0">
                  <a:pos x="19" y="948"/>
                </a:cxn>
                <a:cxn ang="0">
                  <a:pos x="201" y="979"/>
                </a:cxn>
                <a:cxn ang="0">
                  <a:pos x="484" y="736"/>
                </a:cxn>
                <a:cxn ang="0">
                  <a:pos x="628" y="562"/>
                </a:cxn>
                <a:cxn ang="0">
                  <a:pos x="873" y="624"/>
                </a:cxn>
                <a:cxn ang="0">
                  <a:pos x="742" y="537"/>
                </a:cxn>
                <a:cxn ang="0">
                  <a:pos x="635" y="530"/>
                </a:cxn>
                <a:cxn ang="0">
                  <a:pos x="716" y="456"/>
                </a:cxn>
                <a:cxn ang="0">
                  <a:pos x="1043" y="518"/>
                </a:cxn>
                <a:cxn ang="0">
                  <a:pos x="1232" y="593"/>
                </a:cxn>
                <a:cxn ang="0">
                  <a:pos x="1056" y="611"/>
                </a:cxn>
                <a:cxn ang="0">
                  <a:pos x="848" y="692"/>
                </a:cxn>
                <a:cxn ang="0">
                  <a:pos x="698" y="1029"/>
                </a:cxn>
                <a:cxn ang="0">
                  <a:pos x="905" y="986"/>
                </a:cxn>
              </a:cxnLst>
              <a:rect l="0" t="0" r="r" b="b"/>
              <a:pathLst>
                <a:path w="2677" h="1154">
                  <a:moveTo>
                    <a:pt x="1345" y="711"/>
                  </a:moveTo>
                  <a:lnTo>
                    <a:pt x="1351" y="680"/>
                  </a:lnTo>
                  <a:lnTo>
                    <a:pt x="1357" y="643"/>
                  </a:lnTo>
                  <a:lnTo>
                    <a:pt x="1351" y="599"/>
                  </a:lnTo>
                  <a:lnTo>
                    <a:pt x="1351" y="555"/>
                  </a:lnTo>
                  <a:lnTo>
                    <a:pt x="1345" y="512"/>
                  </a:lnTo>
                  <a:lnTo>
                    <a:pt x="1332" y="468"/>
                  </a:lnTo>
                  <a:lnTo>
                    <a:pt x="1326" y="418"/>
                  </a:lnTo>
                  <a:lnTo>
                    <a:pt x="1320" y="368"/>
                  </a:lnTo>
                  <a:lnTo>
                    <a:pt x="1307" y="325"/>
                  </a:lnTo>
                  <a:lnTo>
                    <a:pt x="1301" y="275"/>
                  </a:lnTo>
                  <a:lnTo>
                    <a:pt x="1288" y="231"/>
                  </a:lnTo>
                  <a:lnTo>
                    <a:pt x="1282" y="188"/>
                  </a:lnTo>
                  <a:lnTo>
                    <a:pt x="1276" y="144"/>
                  </a:lnTo>
                  <a:lnTo>
                    <a:pt x="1276" y="100"/>
                  </a:lnTo>
                  <a:lnTo>
                    <a:pt x="1276" y="69"/>
                  </a:lnTo>
                  <a:lnTo>
                    <a:pt x="1276" y="38"/>
                  </a:lnTo>
                  <a:lnTo>
                    <a:pt x="1276" y="38"/>
                  </a:lnTo>
                  <a:lnTo>
                    <a:pt x="1282" y="38"/>
                  </a:lnTo>
                  <a:lnTo>
                    <a:pt x="1282" y="38"/>
                  </a:lnTo>
                  <a:lnTo>
                    <a:pt x="1282" y="38"/>
                  </a:lnTo>
                  <a:lnTo>
                    <a:pt x="1282" y="38"/>
                  </a:lnTo>
                  <a:lnTo>
                    <a:pt x="1288" y="44"/>
                  </a:lnTo>
                  <a:lnTo>
                    <a:pt x="1288" y="44"/>
                  </a:lnTo>
                  <a:lnTo>
                    <a:pt x="1295" y="44"/>
                  </a:lnTo>
                  <a:lnTo>
                    <a:pt x="1295" y="50"/>
                  </a:lnTo>
                  <a:lnTo>
                    <a:pt x="1295" y="50"/>
                  </a:lnTo>
                  <a:lnTo>
                    <a:pt x="1301" y="57"/>
                  </a:lnTo>
                  <a:lnTo>
                    <a:pt x="1301" y="63"/>
                  </a:lnTo>
                  <a:lnTo>
                    <a:pt x="1307" y="63"/>
                  </a:lnTo>
                  <a:lnTo>
                    <a:pt x="1307" y="69"/>
                  </a:lnTo>
                  <a:lnTo>
                    <a:pt x="1313" y="75"/>
                  </a:lnTo>
                  <a:lnTo>
                    <a:pt x="1313" y="82"/>
                  </a:lnTo>
                  <a:lnTo>
                    <a:pt x="1313" y="125"/>
                  </a:lnTo>
                  <a:lnTo>
                    <a:pt x="1320" y="169"/>
                  </a:lnTo>
                  <a:lnTo>
                    <a:pt x="1326" y="212"/>
                  </a:lnTo>
                  <a:lnTo>
                    <a:pt x="1332" y="262"/>
                  </a:lnTo>
                  <a:lnTo>
                    <a:pt x="1345" y="312"/>
                  </a:lnTo>
                  <a:lnTo>
                    <a:pt x="1351" y="356"/>
                  </a:lnTo>
                  <a:lnTo>
                    <a:pt x="1364" y="406"/>
                  </a:lnTo>
                  <a:lnTo>
                    <a:pt x="1370" y="456"/>
                  </a:lnTo>
                  <a:lnTo>
                    <a:pt x="1383" y="499"/>
                  </a:lnTo>
                  <a:lnTo>
                    <a:pt x="1389" y="543"/>
                  </a:lnTo>
                  <a:lnTo>
                    <a:pt x="1395" y="580"/>
                  </a:lnTo>
                  <a:lnTo>
                    <a:pt x="1395" y="618"/>
                  </a:lnTo>
                  <a:lnTo>
                    <a:pt x="1401" y="649"/>
                  </a:lnTo>
                  <a:lnTo>
                    <a:pt x="1401" y="674"/>
                  </a:lnTo>
                  <a:lnTo>
                    <a:pt x="1395" y="699"/>
                  </a:lnTo>
                  <a:lnTo>
                    <a:pt x="1389" y="711"/>
                  </a:lnTo>
                  <a:lnTo>
                    <a:pt x="1395" y="711"/>
                  </a:lnTo>
                  <a:lnTo>
                    <a:pt x="1395" y="705"/>
                  </a:lnTo>
                  <a:lnTo>
                    <a:pt x="1401" y="705"/>
                  </a:lnTo>
                  <a:lnTo>
                    <a:pt x="1408" y="699"/>
                  </a:lnTo>
                  <a:lnTo>
                    <a:pt x="1414" y="692"/>
                  </a:lnTo>
                  <a:lnTo>
                    <a:pt x="1420" y="692"/>
                  </a:lnTo>
                  <a:lnTo>
                    <a:pt x="1426" y="686"/>
                  </a:lnTo>
                  <a:lnTo>
                    <a:pt x="1426" y="680"/>
                  </a:lnTo>
                  <a:lnTo>
                    <a:pt x="1433" y="674"/>
                  </a:lnTo>
                  <a:lnTo>
                    <a:pt x="1433" y="668"/>
                  </a:lnTo>
                  <a:lnTo>
                    <a:pt x="1439" y="668"/>
                  </a:lnTo>
                  <a:lnTo>
                    <a:pt x="1439" y="661"/>
                  </a:lnTo>
                  <a:lnTo>
                    <a:pt x="1445" y="661"/>
                  </a:lnTo>
                  <a:lnTo>
                    <a:pt x="1445" y="661"/>
                  </a:lnTo>
                  <a:lnTo>
                    <a:pt x="1445" y="661"/>
                  </a:lnTo>
                  <a:lnTo>
                    <a:pt x="1445" y="668"/>
                  </a:lnTo>
                  <a:lnTo>
                    <a:pt x="1401" y="711"/>
                  </a:lnTo>
                  <a:lnTo>
                    <a:pt x="1370" y="755"/>
                  </a:lnTo>
                  <a:lnTo>
                    <a:pt x="1339" y="798"/>
                  </a:lnTo>
                  <a:lnTo>
                    <a:pt x="1320" y="836"/>
                  </a:lnTo>
                  <a:lnTo>
                    <a:pt x="1301" y="873"/>
                  </a:lnTo>
                  <a:lnTo>
                    <a:pt x="1288" y="904"/>
                  </a:lnTo>
                  <a:lnTo>
                    <a:pt x="1282" y="936"/>
                  </a:lnTo>
                  <a:lnTo>
                    <a:pt x="1276" y="961"/>
                  </a:lnTo>
                  <a:lnTo>
                    <a:pt x="1282" y="986"/>
                  </a:lnTo>
                  <a:lnTo>
                    <a:pt x="1282" y="1004"/>
                  </a:lnTo>
                  <a:lnTo>
                    <a:pt x="1295" y="1023"/>
                  </a:lnTo>
                  <a:lnTo>
                    <a:pt x="1301" y="1042"/>
                  </a:lnTo>
                  <a:lnTo>
                    <a:pt x="1320" y="1054"/>
                  </a:lnTo>
                  <a:lnTo>
                    <a:pt x="1332" y="1060"/>
                  </a:lnTo>
                  <a:lnTo>
                    <a:pt x="1351" y="1067"/>
                  </a:lnTo>
                  <a:lnTo>
                    <a:pt x="1370" y="1073"/>
                  </a:lnTo>
                  <a:lnTo>
                    <a:pt x="1401" y="1073"/>
                  </a:lnTo>
                  <a:lnTo>
                    <a:pt x="1433" y="1060"/>
                  </a:lnTo>
                  <a:lnTo>
                    <a:pt x="1470" y="1048"/>
                  </a:lnTo>
                  <a:lnTo>
                    <a:pt x="1514" y="1023"/>
                  </a:lnTo>
                  <a:lnTo>
                    <a:pt x="1558" y="998"/>
                  </a:lnTo>
                  <a:lnTo>
                    <a:pt x="1602" y="967"/>
                  </a:lnTo>
                  <a:lnTo>
                    <a:pt x="1653" y="936"/>
                  </a:lnTo>
                  <a:lnTo>
                    <a:pt x="1703" y="904"/>
                  </a:lnTo>
                  <a:lnTo>
                    <a:pt x="1753" y="873"/>
                  </a:lnTo>
                  <a:lnTo>
                    <a:pt x="1804" y="836"/>
                  </a:lnTo>
                  <a:lnTo>
                    <a:pt x="1854" y="805"/>
                  </a:lnTo>
                  <a:lnTo>
                    <a:pt x="1898" y="774"/>
                  </a:lnTo>
                  <a:lnTo>
                    <a:pt x="1942" y="742"/>
                  </a:lnTo>
                  <a:lnTo>
                    <a:pt x="1986" y="717"/>
                  </a:lnTo>
                  <a:lnTo>
                    <a:pt x="2023" y="699"/>
                  </a:lnTo>
                  <a:lnTo>
                    <a:pt x="2061" y="686"/>
                  </a:lnTo>
                  <a:lnTo>
                    <a:pt x="2049" y="674"/>
                  </a:lnTo>
                  <a:lnTo>
                    <a:pt x="2036" y="661"/>
                  </a:lnTo>
                  <a:lnTo>
                    <a:pt x="2023" y="655"/>
                  </a:lnTo>
                  <a:lnTo>
                    <a:pt x="2011" y="643"/>
                  </a:lnTo>
                  <a:lnTo>
                    <a:pt x="1998" y="636"/>
                  </a:lnTo>
                  <a:lnTo>
                    <a:pt x="1986" y="630"/>
                  </a:lnTo>
                  <a:lnTo>
                    <a:pt x="1979" y="618"/>
                  </a:lnTo>
                  <a:lnTo>
                    <a:pt x="1967" y="611"/>
                  </a:lnTo>
                  <a:lnTo>
                    <a:pt x="1961" y="605"/>
                  </a:lnTo>
                  <a:lnTo>
                    <a:pt x="1954" y="599"/>
                  </a:lnTo>
                  <a:lnTo>
                    <a:pt x="1948" y="587"/>
                  </a:lnTo>
                  <a:lnTo>
                    <a:pt x="1942" y="574"/>
                  </a:lnTo>
                  <a:lnTo>
                    <a:pt x="1942" y="568"/>
                  </a:lnTo>
                  <a:lnTo>
                    <a:pt x="1936" y="555"/>
                  </a:lnTo>
                  <a:lnTo>
                    <a:pt x="1936" y="543"/>
                  </a:lnTo>
                  <a:lnTo>
                    <a:pt x="1936" y="524"/>
                  </a:lnTo>
                  <a:lnTo>
                    <a:pt x="1936" y="512"/>
                  </a:lnTo>
                  <a:lnTo>
                    <a:pt x="1936" y="499"/>
                  </a:lnTo>
                  <a:lnTo>
                    <a:pt x="1942" y="493"/>
                  </a:lnTo>
                  <a:lnTo>
                    <a:pt x="1948" y="487"/>
                  </a:lnTo>
                  <a:lnTo>
                    <a:pt x="1954" y="481"/>
                  </a:lnTo>
                  <a:lnTo>
                    <a:pt x="1967" y="474"/>
                  </a:lnTo>
                  <a:lnTo>
                    <a:pt x="1973" y="468"/>
                  </a:lnTo>
                  <a:lnTo>
                    <a:pt x="1986" y="468"/>
                  </a:lnTo>
                  <a:lnTo>
                    <a:pt x="1992" y="468"/>
                  </a:lnTo>
                  <a:lnTo>
                    <a:pt x="2005" y="462"/>
                  </a:lnTo>
                  <a:lnTo>
                    <a:pt x="2017" y="462"/>
                  </a:lnTo>
                  <a:lnTo>
                    <a:pt x="2030" y="462"/>
                  </a:lnTo>
                  <a:lnTo>
                    <a:pt x="2042" y="462"/>
                  </a:lnTo>
                  <a:lnTo>
                    <a:pt x="2055" y="462"/>
                  </a:lnTo>
                  <a:lnTo>
                    <a:pt x="2067" y="462"/>
                  </a:lnTo>
                  <a:lnTo>
                    <a:pt x="2080" y="462"/>
                  </a:lnTo>
                  <a:lnTo>
                    <a:pt x="2118" y="462"/>
                  </a:lnTo>
                  <a:lnTo>
                    <a:pt x="2149" y="462"/>
                  </a:lnTo>
                  <a:lnTo>
                    <a:pt x="2181" y="462"/>
                  </a:lnTo>
                  <a:lnTo>
                    <a:pt x="2199" y="462"/>
                  </a:lnTo>
                  <a:lnTo>
                    <a:pt x="2225" y="462"/>
                  </a:lnTo>
                  <a:lnTo>
                    <a:pt x="2243" y="468"/>
                  </a:lnTo>
                  <a:lnTo>
                    <a:pt x="2262" y="468"/>
                  </a:lnTo>
                  <a:lnTo>
                    <a:pt x="2281" y="468"/>
                  </a:lnTo>
                  <a:lnTo>
                    <a:pt x="2300" y="474"/>
                  </a:lnTo>
                  <a:lnTo>
                    <a:pt x="2325" y="474"/>
                  </a:lnTo>
                  <a:lnTo>
                    <a:pt x="2350" y="481"/>
                  </a:lnTo>
                  <a:lnTo>
                    <a:pt x="2375" y="487"/>
                  </a:lnTo>
                  <a:lnTo>
                    <a:pt x="2407" y="493"/>
                  </a:lnTo>
                  <a:lnTo>
                    <a:pt x="2445" y="493"/>
                  </a:lnTo>
                  <a:lnTo>
                    <a:pt x="2489" y="499"/>
                  </a:lnTo>
                  <a:lnTo>
                    <a:pt x="2539" y="505"/>
                  </a:lnTo>
                  <a:lnTo>
                    <a:pt x="2533" y="518"/>
                  </a:lnTo>
                  <a:lnTo>
                    <a:pt x="2533" y="524"/>
                  </a:lnTo>
                  <a:lnTo>
                    <a:pt x="2533" y="530"/>
                  </a:lnTo>
                  <a:lnTo>
                    <a:pt x="2526" y="537"/>
                  </a:lnTo>
                  <a:lnTo>
                    <a:pt x="2526" y="543"/>
                  </a:lnTo>
                  <a:lnTo>
                    <a:pt x="2520" y="549"/>
                  </a:lnTo>
                  <a:lnTo>
                    <a:pt x="2520" y="555"/>
                  </a:lnTo>
                  <a:lnTo>
                    <a:pt x="2514" y="562"/>
                  </a:lnTo>
                  <a:lnTo>
                    <a:pt x="2514" y="562"/>
                  </a:lnTo>
                  <a:lnTo>
                    <a:pt x="2507" y="568"/>
                  </a:lnTo>
                  <a:lnTo>
                    <a:pt x="2501" y="574"/>
                  </a:lnTo>
                  <a:lnTo>
                    <a:pt x="2495" y="574"/>
                  </a:lnTo>
                  <a:lnTo>
                    <a:pt x="2495" y="580"/>
                  </a:lnTo>
                  <a:lnTo>
                    <a:pt x="2489" y="580"/>
                  </a:lnTo>
                  <a:lnTo>
                    <a:pt x="2482" y="580"/>
                  </a:lnTo>
                  <a:lnTo>
                    <a:pt x="2470" y="580"/>
                  </a:lnTo>
                  <a:lnTo>
                    <a:pt x="2470" y="580"/>
                  </a:lnTo>
                  <a:lnTo>
                    <a:pt x="2457" y="587"/>
                  </a:lnTo>
                  <a:lnTo>
                    <a:pt x="2445" y="593"/>
                  </a:lnTo>
                  <a:lnTo>
                    <a:pt x="2432" y="593"/>
                  </a:lnTo>
                  <a:lnTo>
                    <a:pt x="2413" y="599"/>
                  </a:lnTo>
                  <a:lnTo>
                    <a:pt x="2394" y="605"/>
                  </a:lnTo>
                  <a:lnTo>
                    <a:pt x="2369" y="618"/>
                  </a:lnTo>
                  <a:lnTo>
                    <a:pt x="2350" y="624"/>
                  </a:lnTo>
                  <a:lnTo>
                    <a:pt x="2325" y="636"/>
                  </a:lnTo>
                  <a:lnTo>
                    <a:pt x="2300" y="643"/>
                  </a:lnTo>
                  <a:lnTo>
                    <a:pt x="2275" y="649"/>
                  </a:lnTo>
                  <a:lnTo>
                    <a:pt x="2250" y="661"/>
                  </a:lnTo>
                  <a:lnTo>
                    <a:pt x="2231" y="674"/>
                  </a:lnTo>
                  <a:lnTo>
                    <a:pt x="2212" y="680"/>
                  </a:lnTo>
                  <a:lnTo>
                    <a:pt x="2193" y="686"/>
                  </a:lnTo>
                  <a:lnTo>
                    <a:pt x="2174" y="699"/>
                  </a:lnTo>
                  <a:lnTo>
                    <a:pt x="2174" y="705"/>
                  </a:lnTo>
                  <a:lnTo>
                    <a:pt x="2181" y="711"/>
                  </a:lnTo>
                  <a:lnTo>
                    <a:pt x="2181" y="717"/>
                  </a:lnTo>
                  <a:lnTo>
                    <a:pt x="2181" y="724"/>
                  </a:lnTo>
                  <a:lnTo>
                    <a:pt x="2181" y="730"/>
                  </a:lnTo>
                  <a:lnTo>
                    <a:pt x="2181" y="736"/>
                  </a:lnTo>
                  <a:lnTo>
                    <a:pt x="2181" y="749"/>
                  </a:lnTo>
                  <a:lnTo>
                    <a:pt x="2181" y="755"/>
                  </a:lnTo>
                  <a:lnTo>
                    <a:pt x="2181" y="761"/>
                  </a:lnTo>
                  <a:lnTo>
                    <a:pt x="2181" y="767"/>
                  </a:lnTo>
                  <a:lnTo>
                    <a:pt x="2174" y="774"/>
                  </a:lnTo>
                  <a:lnTo>
                    <a:pt x="2174" y="780"/>
                  </a:lnTo>
                  <a:lnTo>
                    <a:pt x="2174" y="786"/>
                  </a:lnTo>
                  <a:lnTo>
                    <a:pt x="2174" y="798"/>
                  </a:lnTo>
                  <a:lnTo>
                    <a:pt x="2174" y="805"/>
                  </a:lnTo>
                  <a:lnTo>
                    <a:pt x="2174" y="811"/>
                  </a:lnTo>
                  <a:lnTo>
                    <a:pt x="2168" y="805"/>
                  </a:lnTo>
                  <a:lnTo>
                    <a:pt x="2162" y="805"/>
                  </a:lnTo>
                  <a:lnTo>
                    <a:pt x="2149" y="805"/>
                  </a:lnTo>
                  <a:lnTo>
                    <a:pt x="2143" y="798"/>
                  </a:lnTo>
                  <a:lnTo>
                    <a:pt x="2137" y="798"/>
                  </a:lnTo>
                  <a:lnTo>
                    <a:pt x="2130" y="792"/>
                  </a:lnTo>
                  <a:lnTo>
                    <a:pt x="2124" y="792"/>
                  </a:lnTo>
                  <a:lnTo>
                    <a:pt x="2124" y="786"/>
                  </a:lnTo>
                  <a:lnTo>
                    <a:pt x="2118" y="780"/>
                  </a:lnTo>
                  <a:lnTo>
                    <a:pt x="2111" y="780"/>
                  </a:lnTo>
                  <a:lnTo>
                    <a:pt x="2105" y="774"/>
                  </a:lnTo>
                  <a:lnTo>
                    <a:pt x="2105" y="774"/>
                  </a:lnTo>
                  <a:lnTo>
                    <a:pt x="2099" y="767"/>
                  </a:lnTo>
                  <a:lnTo>
                    <a:pt x="2099" y="767"/>
                  </a:lnTo>
                  <a:lnTo>
                    <a:pt x="2099" y="767"/>
                  </a:lnTo>
                  <a:lnTo>
                    <a:pt x="2099" y="767"/>
                  </a:lnTo>
                  <a:lnTo>
                    <a:pt x="2093" y="780"/>
                  </a:lnTo>
                  <a:lnTo>
                    <a:pt x="2080" y="792"/>
                  </a:lnTo>
                  <a:lnTo>
                    <a:pt x="2067" y="811"/>
                  </a:lnTo>
                  <a:lnTo>
                    <a:pt x="2055" y="836"/>
                  </a:lnTo>
                  <a:lnTo>
                    <a:pt x="2036" y="861"/>
                  </a:lnTo>
                  <a:lnTo>
                    <a:pt x="2023" y="886"/>
                  </a:lnTo>
                  <a:lnTo>
                    <a:pt x="2005" y="911"/>
                  </a:lnTo>
                  <a:lnTo>
                    <a:pt x="1992" y="942"/>
                  </a:lnTo>
                  <a:lnTo>
                    <a:pt x="1979" y="973"/>
                  </a:lnTo>
                  <a:lnTo>
                    <a:pt x="1973" y="998"/>
                  </a:lnTo>
                  <a:lnTo>
                    <a:pt x="1967" y="1023"/>
                  </a:lnTo>
                  <a:lnTo>
                    <a:pt x="1967" y="1048"/>
                  </a:lnTo>
                  <a:lnTo>
                    <a:pt x="1973" y="1067"/>
                  </a:lnTo>
                  <a:lnTo>
                    <a:pt x="1986" y="1079"/>
                  </a:lnTo>
                  <a:lnTo>
                    <a:pt x="1998" y="1091"/>
                  </a:lnTo>
                  <a:lnTo>
                    <a:pt x="2030" y="1098"/>
                  </a:lnTo>
                  <a:lnTo>
                    <a:pt x="2042" y="1098"/>
                  </a:lnTo>
                  <a:lnTo>
                    <a:pt x="2067" y="1091"/>
                  </a:lnTo>
                  <a:lnTo>
                    <a:pt x="2086" y="1079"/>
                  </a:lnTo>
                  <a:lnTo>
                    <a:pt x="2111" y="1060"/>
                  </a:lnTo>
                  <a:lnTo>
                    <a:pt x="2137" y="1042"/>
                  </a:lnTo>
                  <a:lnTo>
                    <a:pt x="2155" y="1023"/>
                  </a:lnTo>
                  <a:lnTo>
                    <a:pt x="2187" y="998"/>
                  </a:lnTo>
                  <a:lnTo>
                    <a:pt x="2212" y="973"/>
                  </a:lnTo>
                  <a:lnTo>
                    <a:pt x="2237" y="948"/>
                  </a:lnTo>
                  <a:lnTo>
                    <a:pt x="2269" y="923"/>
                  </a:lnTo>
                  <a:lnTo>
                    <a:pt x="2300" y="898"/>
                  </a:lnTo>
                  <a:lnTo>
                    <a:pt x="2331" y="880"/>
                  </a:lnTo>
                  <a:lnTo>
                    <a:pt x="2363" y="855"/>
                  </a:lnTo>
                  <a:lnTo>
                    <a:pt x="2394" y="842"/>
                  </a:lnTo>
                  <a:lnTo>
                    <a:pt x="2432" y="830"/>
                  </a:lnTo>
                  <a:lnTo>
                    <a:pt x="2463" y="817"/>
                  </a:lnTo>
                  <a:lnTo>
                    <a:pt x="2470" y="817"/>
                  </a:lnTo>
                  <a:lnTo>
                    <a:pt x="2482" y="817"/>
                  </a:lnTo>
                  <a:lnTo>
                    <a:pt x="2489" y="811"/>
                  </a:lnTo>
                  <a:lnTo>
                    <a:pt x="2507" y="811"/>
                  </a:lnTo>
                  <a:lnTo>
                    <a:pt x="2520" y="805"/>
                  </a:lnTo>
                  <a:lnTo>
                    <a:pt x="2533" y="798"/>
                  </a:lnTo>
                  <a:lnTo>
                    <a:pt x="2551" y="792"/>
                  </a:lnTo>
                  <a:lnTo>
                    <a:pt x="2564" y="786"/>
                  </a:lnTo>
                  <a:lnTo>
                    <a:pt x="2583" y="780"/>
                  </a:lnTo>
                  <a:lnTo>
                    <a:pt x="2595" y="774"/>
                  </a:lnTo>
                  <a:lnTo>
                    <a:pt x="2608" y="761"/>
                  </a:lnTo>
                  <a:lnTo>
                    <a:pt x="2620" y="755"/>
                  </a:lnTo>
                  <a:lnTo>
                    <a:pt x="2627" y="749"/>
                  </a:lnTo>
                  <a:lnTo>
                    <a:pt x="2639" y="736"/>
                  </a:lnTo>
                  <a:lnTo>
                    <a:pt x="2639" y="724"/>
                  </a:lnTo>
                  <a:lnTo>
                    <a:pt x="2639" y="711"/>
                  </a:lnTo>
                  <a:lnTo>
                    <a:pt x="2639" y="668"/>
                  </a:lnTo>
                  <a:lnTo>
                    <a:pt x="2633" y="611"/>
                  </a:lnTo>
                  <a:lnTo>
                    <a:pt x="2627" y="562"/>
                  </a:lnTo>
                  <a:lnTo>
                    <a:pt x="2620" y="505"/>
                  </a:lnTo>
                  <a:lnTo>
                    <a:pt x="2608" y="449"/>
                  </a:lnTo>
                  <a:lnTo>
                    <a:pt x="2602" y="393"/>
                  </a:lnTo>
                  <a:lnTo>
                    <a:pt x="2589" y="337"/>
                  </a:lnTo>
                  <a:lnTo>
                    <a:pt x="2583" y="287"/>
                  </a:lnTo>
                  <a:lnTo>
                    <a:pt x="2576" y="231"/>
                  </a:lnTo>
                  <a:lnTo>
                    <a:pt x="2570" y="188"/>
                  </a:lnTo>
                  <a:lnTo>
                    <a:pt x="2558" y="138"/>
                  </a:lnTo>
                  <a:lnTo>
                    <a:pt x="2558" y="100"/>
                  </a:lnTo>
                  <a:lnTo>
                    <a:pt x="2551" y="69"/>
                  </a:lnTo>
                  <a:lnTo>
                    <a:pt x="2551" y="38"/>
                  </a:lnTo>
                  <a:lnTo>
                    <a:pt x="2551" y="13"/>
                  </a:lnTo>
                  <a:lnTo>
                    <a:pt x="2551" y="0"/>
                  </a:lnTo>
                  <a:lnTo>
                    <a:pt x="2558" y="0"/>
                  </a:lnTo>
                  <a:lnTo>
                    <a:pt x="2558" y="0"/>
                  </a:lnTo>
                  <a:lnTo>
                    <a:pt x="2564" y="0"/>
                  </a:lnTo>
                  <a:lnTo>
                    <a:pt x="2564" y="7"/>
                  </a:lnTo>
                  <a:lnTo>
                    <a:pt x="2570" y="7"/>
                  </a:lnTo>
                  <a:lnTo>
                    <a:pt x="2570" y="7"/>
                  </a:lnTo>
                  <a:lnTo>
                    <a:pt x="2570" y="7"/>
                  </a:lnTo>
                  <a:lnTo>
                    <a:pt x="2576" y="13"/>
                  </a:lnTo>
                  <a:lnTo>
                    <a:pt x="2576" y="13"/>
                  </a:lnTo>
                  <a:lnTo>
                    <a:pt x="2576" y="19"/>
                  </a:lnTo>
                  <a:lnTo>
                    <a:pt x="2583" y="19"/>
                  </a:lnTo>
                  <a:lnTo>
                    <a:pt x="2583" y="25"/>
                  </a:lnTo>
                  <a:lnTo>
                    <a:pt x="2583" y="25"/>
                  </a:lnTo>
                  <a:lnTo>
                    <a:pt x="2583" y="32"/>
                  </a:lnTo>
                  <a:lnTo>
                    <a:pt x="2589" y="32"/>
                  </a:lnTo>
                  <a:lnTo>
                    <a:pt x="2589" y="38"/>
                  </a:lnTo>
                  <a:lnTo>
                    <a:pt x="2589" y="50"/>
                  </a:lnTo>
                  <a:lnTo>
                    <a:pt x="2595" y="63"/>
                  </a:lnTo>
                  <a:lnTo>
                    <a:pt x="2595" y="82"/>
                  </a:lnTo>
                  <a:lnTo>
                    <a:pt x="2602" y="100"/>
                  </a:lnTo>
                  <a:lnTo>
                    <a:pt x="2602" y="125"/>
                  </a:lnTo>
                  <a:lnTo>
                    <a:pt x="2608" y="144"/>
                  </a:lnTo>
                  <a:lnTo>
                    <a:pt x="2608" y="175"/>
                  </a:lnTo>
                  <a:lnTo>
                    <a:pt x="2614" y="206"/>
                  </a:lnTo>
                  <a:lnTo>
                    <a:pt x="2614" y="244"/>
                  </a:lnTo>
                  <a:lnTo>
                    <a:pt x="2620" y="281"/>
                  </a:lnTo>
                  <a:lnTo>
                    <a:pt x="2627" y="325"/>
                  </a:lnTo>
                  <a:lnTo>
                    <a:pt x="2633" y="375"/>
                  </a:lnTo>
                  <a:lnTo>
                    <a:pt x="2639" y="424"/>
                  </a:lnTo>
                  <a:lnTo>
                    <a:pt x="2652" y="481"/>
                  </a:lnTo>
                  <a:lnTo>
                    <a:pt x="2658" y="543"/>
                  </a:lnTo>
                  <a:lnTo>
                    <a:pt x="2671" y="605"/>
                  </a:lnTo>
                  <a:lnTo>
                    <a:pt x="2677" y="643"/>
                  </a:lnTo>
                  <a:lnTo>
                    <a:pt x="2677" y="674"/>
                  </a:lnTo>
                  <a:lnTo>
                    <a:pt x="2677" y="705"/>
                  </a:lnTo>
                  <a:lnTo>
                    <a:pt x="2664" y="736"/>
                  </a:lnTo>
                  <a:lnTo>
                    <a:pt x="2658" y="755"/>
                  </a:lnTo>
                  <a:lnTo>
                    <a:pt x="2646" y="780"/>
                  </a:lnTo>
                  <a:lnTo>
                    <a:pt x="2627" y="798"/>
                  </a:lnTo>
                  <a:lnTo>
                    <a:pt x="2608" y="817"/>
                  </a:lnTo>
                  <a:lnTo>
                    <a:pt x="2589" y="830"/>
                  </a:lnTo>
                  <a:lnTo>
                    <a:pt x="2570" y="848"/>
                  </a:lnTo>
                  <a:lnTo>
                    <a:pt x="2545" y="855"/>
                  </a:lnTo>
                  <a:lnTo>
                    <a:pt x="2520" y="867"/>
                  </a:lnTo>
                  <a:lnTo>
                    <a:pt x="2495" y="873"/>
                  </a:lnTo>
                  <a:lnTo>
                    <a:pt x="2470" y="880"/>
                  </a:lnTo>
                  <a:lnTo>
                    <a:pt x="2438" y="886"/>
                  </a:lnTo>
                  <a:lnTo>
                    <a:pt x="2413" y="892"/>
                  </a:lnTo>
                  <a:lnTo>
                    <a:pt x="2382" y="898"/>
                  </a:lnTo>
                  <a:lnTo>
                    <a:pt x="2350" y="911"/>
                  </a:lnTo>
                  <a:lnTo>
                    <a:pt x="2325" y="929"/>
                  </a:lnTo>
                  <a:lnTo>
                    <a:pt x="2300" y="948"/>
                  </a:lnTo>
                  <a:lnTo>
                    <a:pt x="2269" y="973"/>
                  </a:lnTo>
                  <a:lnTo>
                    <a:pt x="2243" y="998"/>
                  </a:lnTo>
                  <a:lnTo>
                    <a:pt x="2218" y="1023"/>
                  </a:lnTo>
                  <a:lnTo>
                    <a:pt x="2193" y="1048"/>
                  </a:lnTo>
                  <a:lnTo>
                    <a:pt x="2168" y="1073"/>
                  </a:lnTo>
                  <a:lnTo>
                    <a:pt x="2143" y="1091"/>
                  </a:lnTo>
                  <a:lnTo>
                    <a:pt x="2118" y="1110"/>
                  </a:lnTo>
                  <a:lnTo>
                    <a:pt x="2093" y="1129"/>
                  </a:lnTo>
                  <a:lnTo>
                    <a:pt x="2067" y="1141"/>
                  </a:lnTo>
                  <a:lnTo>
                    <a:pt x="2042" y="1154"/>
                  </a:lnTo>
                  <a:lnTo>
                    <a:pt x="2017" y="1154"/>
                  </a:lnTo>
                  <a:lnTo>
                    <a:pt x="1986" y="1148"/>
                  </a:lnTo>
                  <a:lnTo>
                    <a:pt x="1967" y="1135"/>
                  </a:lnTo>
                  <a:lnTo>
                    <a:pt x="1948" y="1123"/>
                  </a:lnTo>
                  <a:lnTo>
                    <a:pt x="1936" y="1110"/>
                  </a:lnTo>
                  <a:lnTo>
                    <a:pt x="1936" y="1091"/>
                  </a:lnTo>
                  <a:lnTo>
                    <a:pt x="1929" y="1073"/>
                  </a:lnTo>
                  <a:lnTo>
                    <a:pt x="1929" y="1054"/>
                  </a:lnTo>
                  <a:lnTo>
                    <a:pt x="1936" y="1029"/>
                  </a:lnTo>
                  <a:lnTo>
                    <a:pt x="1942" y="1004"/>
                  </a:lnTo>
                  <a:lnTo>
                    <a:pt x="1954" y="979"/>
                  </a:lnTo>
                  <a:lnTo>
                    <a:pt x="1967" y="954"/>
                  </a:lnTo>
                  <a:lnTo>
                    <a:pt x="1986" y="917"/>
                  </a:lnTo>
                  <a:lnTo>
                    <a:pt x="2005" y="886"/>
                  </a:lnTo>
                  <a:lnTo>
                    <a:pt x="2023" y="855"/>
                  </a:lnTo>
                  <a:lnTo>
                    <a:pt x="2049" y="817"/>
                  </a:lnTo>
                  <a:lnTo>
                    <a:pt x="2074" y="786"/>
                  </a:lnTo>
                  <a:lnTo>
                    <a:pt x="2099" y="749"/>
                  </a:lnTo>
                  <a:lnTo>
                    <a:pt x="2093" y="730"/>
                  </a:lnTo>
                  <a:lnTo>
                    <a:pt x="2080" y="730"/>
                  </a:lnTo>
                  <a:lnTo>
                    <a:pt x="2055" y="736"/>
                  </a:lnTo>
                  <a:lnTo>
                    <a:pt x="2017" y="761"/>
                  </a:lnTo>
                  <a:lnTo>
                    <a:pt x="1973" y="786"/>
                  </a:lnTo>
                  <a:lnTo>
                    <a:pt x="1923" y="823"/>
                  </a:lnTo>
                  <a:lnTo>
                    <a:pt x="1866" y="867"/>
                  </a:lnTo>
                  <a:lnTo>
                    <a:pt x="1804" y="911"/>
                  </a:lnTo>
                  <a:lnTo>
                    <a:pt x="1741" y="954"/>
                  </a:lnTo>
                  <a:lnTo>
                    <a:pt x="1678" y="998"/>
                  </a:lnTo>
                  <a:lnTo>
                    <a:pt x="1609" y="1035"/>
                  </a:lnTo>
                  <a:lnTo>
                    <a:pt x="1546" y="1073"/>
                  </a:lnTo>
                  <a:lnTo>
                    <a:pt x="1489" y="1104"/>
                  </a:lnTo>
                  <a:lnTo>
                    <a:pt x="1433" y="1123"/>
                  </a:lnTo>
                  <a:lnTo>
                    <a:pt x="1389" y="1135"/>
                  </a:lnTo>
                  <a:lnTo>
                    <a:pt x="1345" y="1135"/>
                  </a:lnTo>
                  <a:lnTo>
                    <a:pt x="1320" y="1129"/>
                  </a:lnTo>
                  <a:lnTo>
                    <a:pt x="1295" y="1110"/>
                  </a:lnTo>
                  <a:lnTo>
                    <a:pt x="1276" y="1098"/>
                  </a:lnTo>
                  <a:lnTo>
                    <a:pt x="1263" y="1073"/>
                  </a:lnTo>
                  <a:lnTo>
                    <a:pt x="1251" y="1054"/>
                  </a:lnTo>
                  <a:lnTo>
                    <a:pt x="1251" y="1029"/>
                  </a:lnTo>
                  <a:lnTo>
                    <a:pt x="1251" y="1004"/>
                  </a:lnTo>
                  <a:lnTo>
                    <a:pt x="1251" y="973"/>
                  </a:lnTo>
                  <a:lnTo>
                    <a:pt x="1257" y="942"/>
                  </a:lnTo>
                  <a:lnTo>
                    <a:pt x="1263" y="917"/>
                  </a:lnTo>
                  <a:lnTo>
                    <a:pt x="1276" y="886"/>
                  </a:lnTo>
                  <a:lnTo>
                    <a:pt x="1288" y="861"/>
                  </a:lnTo>
                  <a:lnTo>
                    <a:pt x="1301" y="830"/>
                  </a:lnTo>
                  <a:lnTo>
                    <a:pt x="1313" y="805"/>
                  </a:lnTo>
                  <a:lnTo>
                    <a:pt x="1326" y="786"/>
                  </a:lnTo>
                  <a:lnTo>
                    <a:pt x="1332" y="767"/>
                  </a:lnTo>
                  <a:lnTo>
                    <a:pt x="1263" y="786"/>
                  </a:lnTo>
                  <a:lnTo>
                    <a:pt x="1207" y="805"/>
                  </a:lnTo>
                  <a:lnTo>
                    <a:pt x="1150" y="830"/>
                  </a:lnTo>
                  <a:lnTo>
                    <a:pt x="1100" y="855"/>
                  </a:lnTo>
                  <a:lnTo>
                    <a:pt x="1062" y="886"/>
                  </a:lnTo>
                  <a:lnTo>
                    <a:pt x="1024" y="917"/>
                  </a:lnTo>
                  <a:lnTo>
                    <a:pt x="987" y="948"/>
                  </a:lnTo>
                  <a:lnTo>
                    <a:pt x="961" y="973"/>
                  </a:lnTo>
                  <a:lnTo>
                    <a:pt x="936" y="1004"/>
                  </a:lnTo>
                  <a:lnTo>
                    <a:pt x="911" y="1035"/>
                  </a:lnTo>
                  <a:lnTo>
                    <a:pt x="886" y="1060"/>
                  </a:lnTo>
                  <a:lnTo>
                    <a:pt x="867" y="1085"/>
                  </a:lnTo>
                  <a:lnTo>
                    <a:pt x="842" y="1104"/>
                  </a:lnTo>
                  <a:lnTo>
                    <a:pt x="817" y="1123"/>
                  </a:lnTo>
                  <a:lnTo>
                    <a:pt x="792" y="1135"/>
                  </a:lnTo>
                  <a:lnTo>
                    <a:pt x="767" y="1141"/>
                  </a:lnTo>
                  <a:lnTo>
                    <a:pt x="729" y="1141"/>
                  </a:lnTo>
                  <a:lnTo>
                    <a:pt x="704" y="1129"/>
                  </a:lnTo>
                  <a:lnTo>
                    <a:pt x="685" y="1110"/>
                  </a:lnTo>
                  <a:lnTo>
                    <a:pt x="672" y="1091"/>
                  </a:lnTo>
                  <a:lnTo>
                    <a:pt x="666" y="1060"/>
                  </a:lnTo>
                  <a:lnTo>
                    <a:pt x="666" y="1029"/>
                  </a:lnTo>
                  <a:lnTo>
                    <a:pt x="672" y="992"/>
                  </a:lnTo>
                  <a:lnTo>
                    <a:pt x="679" y="954"/>
                  </a:lnTo>
                  <a:lnTo>
                    <a:pt x="698" y="917"/>
                  </a:lnTo>
                  <a:lnTo>
                    <a:pt x="710" y="880"/>
                  </a:lnTo>
                  <a:lnTo>
                    <a:pt x="729" y="842"/>
                  </a:lnTo>
                  <a:lnTo>
                    <a:pt x="742" y="805"/>
                  </a:lnTo>
                  <a:lnTo>
                    <a:pt x="760" y="774"/>
                  </a:lnTo>
                  <a:lnTo>
                    <a:pt x="773" y="749"/>
                  </a:lnTo>
                  <a:lnTo>
                    <a:pt x="786" y="730"/>
                  </a:lnTo>
                  <a:lnTo>
                    <a:pt x="798" y="711"/>
                  </a:lnTo>
                  <a:lnTo>
                    <a:pt x="792" y="711"/>
                  </a:lnTo>
                  <a:lnTo>
                    <a:pt x="792" y="717"/>
                  </a:lnTo>
                  <a:lnTo>
                    <a:pt x="779" y="717"/>
                  </a:lnTo>
                  <a:lnTo>
                    <a:pt x="773" y="724"/>
                  </a:lnTo>
                  <a:lnTo>
                    <a:pt x="760" y="724"/>
                  </a:lnTo>
                  <a:lnTo>
                    <a:pt x="748" y="724"/>
                  </a:lnTo>
                  <a:lnTo>
                    <a:pt x="735" y="730"/>
                  </a:lnTo>
                  <a:lnTo>
                    <a:pt x="723" y="730"/>
                  </a:lnTo>
                  <a:lnTo>
                    <a:pt x="704" y="724"/>
                  </a:lnTo>
                  <a:lnTo>
                    <a:pt x="685" y="717"/>
                  </a:lnTo>
                  <a:lnTo>
                    <a:pt x="672" y="711"/>
                  </a:lnTo>
                  <a:lnTo>
                    <a:pt x="654" y="705"/>
                  </a:lnTo>
                  <a:lnTo>
                    <a:pt x="635" y="692"/>
                  </a:lnTo>
                  <a:lnTo>
                    <a:pt x="622" y="674"/>
                  </a:lnTo>
                  <a:lnTo>
                    <a:pt x="603" y="649"/>
                  </a:lnTo>
                  <a:lnTo>
                    <a:pt x="591" y="624"/>
                  </a:lnTo>
                  <a:lnTo>
                    <a:pt x="584" y="624"/>
                  </a:lnTo>
                  <a:lnTo>
                    <a:pt x="584" y="630"/>
                  </a:lnTo>
                  <a:lnTo>
                    <a:pt x="578" y="636"/>
                  </a:lnTo>
                  <a:lnTo>
                    <a:pt x="572" y="636"/>
                  </a:lnTo>
                  <a:lnTo>
                    <a:pt x="559" y="643"/>
                  </a:lnTo>
                  <a:lnTo>
                    <a:pt x="553" y="649"/>
                  </a:lnTo>
                  <a:lnTo>
                    <a:pt x="547" y="655"/>
                  </a:lnTo>
                  <a:lnTo>
                    <a:pt x="540" y="661"/>
                  </a:lnTo>
                  <a:lnTo>
                    <a:pt x="534" y="668"/>
                  </a:lnTo>
                  <a:lnTo>
                    <a:pt x="528" y="674"/>
                  </a:lnTo>
                  <a:lnTo>
                    <a:pt x="522" y="680"/>
                  </a:lnTo>
                  <a:lnTo>
                    <a:pt x="522" y="686"/>
                  </a:lnTo>
                  <a:lnTo>
                    <a:pt x="515" y="699"/>
                  </a:lnTo>
                  <a:lnTo>
                    <a:pt x="509" y="705"/>
                  </a:lnTo>
                  <a:lnTo>
                    <a:pt x="509" y="705"/>
                  </a:lnTo>
                  <a:lnTo>
                    <a:pt x="509" y="711"/>
                  </a:lnTo>
                  <a:lnTo>
                    <a:pt x="509" y="730"/>
                  </a:lnTo>
                  <a:lnTo>
                    <a:pt x="515" y="749"/>
                  </a:lnTo>
                  <a:lnTo>
                    <a:pt x="522" y="761"/>
                  </a:lnTo>
                  <a:lnTo>
                    <a:pt x="534" y="774"/>
                  </a:lnTo>
                  <a:lnTo>
                    <a:pt x="540" y="786"/>
                  </a:lnTo>
                  <a:lnTo>
                    <a:pt x="559" y="798"/>
                  </a:lnTo>
                  <a:lnTo>
                    <a:pt x="572" y="805"/>
                  </a:lnTo>
                  <a:lnTo>
                    <a:pt x="584" y="817"/>
                  </a:lnTo>
                  <a:lnTo>
                    <a:pt x="597" y="823"/>
                  </a:lnTo>
                  <a:lnTo>
                    <a:pt x="610" y="836"/>
                  </a:lnTo>
                  <a:lnTo>
                    <a:pt x="628" y="842"/>
                  </a:lnTo>
                  <a:lnTo>
                    <a:pt x="635" y="848"/>
                  </a:lnTo>
                  <a:lnTo>
                    <a:pt x="647" y="855"/>
                  </a:lnTo>
                  <a:lnTo>
                    <a:pt x="654" y="861"/>
                  </a:lnTo>
                  <a:lnTo>
                    <a:pt x="660" y="867"/>
                  </a:lnTo>
                  <a:lnTo>
                    <a:pt x="660" y="873"/>
                  </a:lnTo>
                  <a:lnTo>
                    <a:pt x="660" y="873"/>
                  </a:lnTo>
                  <a:lnTo>
                    <a:pt x="660" y="880"/>
                  </a:lnTo>
                  <a:lnTo>
                    <a:pt x="660" y="880"/>
                  </a:lnTo>
                  <a:lnTo>
                    <a:pt x="660" y="886"/>
                  </a:lnTo>
                  <a:lnTo>
                    <a:pt x="660" y="892"/>
                  </a:lnTo>
                  <a:lnTo>
                    <a:pt x="660" y="892"/>
                  </a:lnTo>
                  <a:lnTo>
                    <a:pt x="660" y="898"/>
                  </a:lnTo>
                  <a:lnTo>
                    <a:pt x="660" y="898"/>
                  </a:lnTo>
                  <a:lnTo>
                    <a:pt x="660" y="904"/>
                  </a:lnTo>
                  <a:lnTo>
                    <a:pt x="660" y="904"/>
                  </a:lnTo>
                  <a:lnTo>
                    <a:pt x="654" y="911"/>
                  </a:lnTo>
                  <a:lnTo>
                    <a:pt x="654" y="911"/>
                  </a:lnTo>
                  <a:lnTo>
                    <a:pt x="654" y="917"/>
                  </a:lnTo>
                  <a:lnTo>
                    <a:pt x="654" y="917"/>
                  </a:lnTo>
                  <a:lnTo>
                    <a:pt x="647" y="917"/>
                  </a:lnTo>
                  <a:lnTo>
                    <a:pt x="647" y="923"/>
                  </a:lnTo>
                  <a:lnTo>
                    <a:pt x="597" y="904"/>
                  </a:lnTo>
                  <a:lnTo>
                    <a:pt x="553" y="892"/>
                  </a:lnTo>
                  <a:lnTo>
                    <a:pt x="509" y="892"/>
                  </a:lnTo>
                  <a:lnTo>
                    <a:pt x="465" y="898"/>
                  </a:lnTo>
                  <a:lnTo>
                    <a:pt x="427" y="911"/>
                  </a:lnTo>
                  <a:lnTo>
                    <a:pt x="383" y="923"/>
                  </a:lnTo>
                  <a:lnTo>
                    <a:pt x="352" y="942"/>
                  </a:lnTo>
                  <a:lnTo>
                    <a:pt x="320" y="961"/>
                  </a:lnTo>
                  <a:lnTo>
                    <a:pt x="283" y="986"/>
                  </a:lnTo>
                  <a:lnTo>
                    <a:pt x="251" y="1010"/>
                  </a:lnTo>
                  <a:lnTo>
                    <a:pt x="220" y="1029"/>
                  </a:lnTo>
                  <a:lnTo>
                    <a:pt x="189" y="1054"/>
                  </a:lnTo>
                  <a:lnTo>
                    <a:pt x="157" y="1073"/>
                  </a:lnTo>
                  <a:lnTo>
                    <a:pt x="132" y="1085"/>
                  </a:lnTo>
                  <a:lnTo>
                    <a:pt x="94" y="1098"/>
                  </a:lnTo>
                  <a:lnTo>
                    <a:pt x="63" y="1104"/>
                  </a:lnTo>
                  <a:lnTo>
                    <a:pt x="57" y="1104"/>
                  </a:lnTo>
                  <a:lnTo>
                    <a:pt x="44" y="1098"/>
                  </a:lnTo>
                  <a:lnTo>
                    <a:pt x="31" y="1091"/>
                  </a:lnTo>
                  <a:lnTo>
                    <a:pt x="25" y="1079"/>
                  </a:lnTo>
                  <a:lnTo>
                    <a:pt x="19" y="1067"/>
                  </a:lnTo>
                  <a:lnTo>
                    <a:pt x="13" y="1048"/>
                  </a:lnTo>
                  <a:lnTo>
                    <a:pt x="6" y="1029"/>
                  </a:lnTo>
                  <a:lnTo>
                    <a:pt x="0" y="1010"/>
                  </a:lnTo>
                  <a:lnTo>
                    <a:pt x="0" y="986"/>
                  </a:lnTo>
                  <a:lnTo>
                    <a:pt x="0" y="961"/>
                  </a:lnTo>
                  <a:lnTo>
                    <a:pt x="6" y="929"/>
                  </a:lnTo>
                  <a:lnTo>
                    <a:pt x="13" y="904"/>
                  </a:lnTo>
                  <a:lnTo>
                    <a:pt x="25" y="873"/>
                  </a:lnTo>
                  <a:lnTo>
                    <a:pt x="38" y="842"/>
                  </a:lnTo>
                  <a:lnTo>
                    <a:pt x="57" y="811"/>
                  </a:lnTo>
                  <a:lnTo>
                    <a:pt x="82" y="780"/>
                  </a:lnTo>
                  <a:lnTo>
                    <a:pt x="75" y="767"/>
                  </a:lnTo>
                  <a:lnTo>
                    <a:pt x="69" y="755"/>
                  </a:lnTo>
                  <a:lnTo>
                    <a:pt x="63" y="749"/>
                  </a:lnTo>
                  <a:lnTo>
                    <a:pt x="57" y="730"/>
                  </a:lnTo>
                  <a:lnTo>
                    <a:pt x="50" y="711"/>
                  </a:lnTo>
                  <a:lnTo>
                    <a:pt x="44" y="692"/>
                  </a:lnTo>
                  <a:lnTo>
                    <a:pt x="44" y="674"/>
                  </a:lnTo>
                  <a:lnTo>
                    <a:pt x="44" y="649"/>
                  </a:lnTo>
                  <a:lnTo>
                    <a:pt x="44" y="618"/>
                  </a:lnTo>
                  <a:lnTo>
                    <a:pt x="44" y="587"/>
                  </a:lnTo>
                  <a:lnTo>
                    <a:pt x="50" y="549"/>
                  </a:lnTo>
                  <a:lnTo>
                    <a:pt x="57" y="512"/>
                  </a:lnTo>
                  <a:lnTo>
                    <a:pt x="69" y="468"/>
                  </a:lnTo>
                  <a:lnTo>
                    <a:pt x="82" y="424"/>
                  </a:lnTo>
                  <a:lnTo>
                    <a:pt x="101" y="375"/>
                  </a:lnTo>
                  <a:lnTo>
                    <a:pt x="126" y="318"/>
                  </a:lnTo>
                  <a:lnTo>
                    <a:pt x="132" y="325"/>
                  </a:lnTo>
                  <a:lnTo>
                    <a:pt x="132" y="337"/>
                  </a:lnTo>
                  <a:lnTo>
                    <a:pt x="126" y="350"/>
                  </a:lnTo>
                  <a:lnTo>
                    <a:pt x="126" y="375"/>
                  </a:lnTo>
                  <a:lnTo>
                    <a:pt x="119" y="393"/>
                  </a:lnTo>
                  <a:lnTo>
                    <a:pt x="107" y="424"/>
                  </a:lnTo>
                  <a:lnTo>
                    <a:pt x="101" y="449"/>
                  </a:lnTo>
                  <a:lnTo>
                    <a:pt x="88" y="481"/>
                  </a:lnTo>
                  <a:lnTo>
                    <a:pt x="82" y="512"/>
                  </a:lnTo>
                  <a:lnTo>
                    <a:pt x="75" y="543"/>
                  </a:lnTo>
                  <a:lnTo>
                    <a:pt x="69" y="574"/>
                  </a:lnTo>
                  <a:lnTo>
                    <a:pt x="63" y="605"/>
                  </a:lnTo>
                  <a:lnTo>
                    <a:pt x="57" y="630"/>
                  </a:lnTo>
                  <a:lnTo>
                    <a:pt x="57" y="661"/>
                  </a:lnTo>
                  <a:lnTo>
                    <a:pt x="63" y="686"/>
                  </a:lnTo>
                  <a:lnTo>
                    <a:pt x="69" y="705"/>
                  </a:lnTo>
                  <a:lnTo>
                    <a:pt x="75" y="717"/>
                  </a:lnTo>
                  <a:lnTo>
                    <a:pt x="82" y="730"/>
                  </a:lnTo>
                  <a:lnTo>
                    <a:pt x="88" y="736"/>
                  </a:lnTo>
                  <a:lnTo>
                    <a:pt x="94" y="736"/>
                  </a:lnTo>
                  <a:lnTo>
                    <a:pt x="101" y="736"/>
                  </a:lnTo>
                  <a:lnTo>
                    <a:pt x="107" y="730"/>
                  </a:lnTo>
                  <a:lnTo>
                    <a:pt x="113" y="724"/>
                  </a:lnTo>
                  <a:lnTo>
                    <a:pt x="119" y="717"/>
                  </a:lnTo>
                  <a:lnTo>
                    <a:pt x="126" y="705"/>
                  </a:lnTo>
                  <a:lnTo>
                    <a:pt x="126" y="699"/>
                  </a:lnTo>
                  <a:lnTo>
                    <a:pt x="132" y="692"/>
                  </a:lnTo>
                  <a:lnTo>
                    <a:pt x="132" y="680"/>
                  </a:lnTo>
                  <a:lnTo>
                    <a:pt x="138" y="674"/>
                  </a:lnTo>
                  <a:lnTo>
                    <a:pt x="138" y="668"/>
                  </a:lnTo>
                  <a:lnTo>
                    <a:pt x="138" y="668"/>
                  </a:lnTo>
                  <a:lnTo>
                    <a:pt x="145" y="668"/>
                  </a:lnTo>
                  <a:lnTo>
                    <a:pt x="145" y="674"/>
                  </a:lnTo>
                  <a:lnTo>
                    <a:pt x="145" y="680"/>
                  </a:lnTo>
                  <a:lnTo>
                    <a:pt x="151" y="686"/>
                  </a:lnTo>
                  <a:lnTo>
                    <a:pt x="151" y="692"/>
                  </a:lnTo>
                  <a:lnTo>
                    <a:pt x="151" y="699"/>
                  </a:lnTo>
                  <a:lnTo>
                    <a:pt x="145" y="705"/>
                  </a:lnTo>
                  <a:lnTo>
                    <a:pt x="145" y="717"/>
                  </a:lnTo>
                  <a:lnTo>
                    <a:pt x="138" y="724"/>
                  </a:lnTo>
                  <a:lnTo>
                    <a:pt x="138" y="736"/>
                  </a:lnTo>
                  <a:lnTo>
                    <a:pt x="132" y="742"/>
                  </a:lnTo>
                  <a:lnTo>
                    <a:pt x="126" y="749"/>
                  </a:lnTo>
                  <a:lnTo>
                    <a:pt x="119" y="755"/>
                  </a:lnTo>
                  <a:lnTo>
                    <a:pt x="113" y="761"/>
                  </a:lnTo>
                  <a:lnTo>
                    <a:pt x="107" y="767"/>
                  </a:lnTo>
                  <a:lnTo>
                    <a:pt x="101" y="774"/>
                  </a:lnTo>
                  <a:lnTo>
                    <a:pt x="88" y="780"/>
                  </a:lnTo>
                  <a:lnTo>
                    <a:pt x="82" y="792"/>
                  </a:lnTo>
                  <a:lnTo>
                    <a:pt x="75" y="805"/>
                  </a:lnTo>
                  <a:lnTo>
                    <a:pt x="69" y="823"/>
                  </a:lnTo>
                  <a:lnTo>
                    <a:pt x="57" y="836"/>
                  </a:lnTo>
                  <a:lnTo>
                    <a:pt x="50" y="855"/>
                  </a:lnTo>
                  <a:lnTo>
                    <a:pt x="44" y="867"/>
                  </a:lnTo>
                  <a:lnTo>
                    <a:pt x="38" y="886"/>
                  </a:lnTo>
                  <a:lnTo>
                    <a:pt x="31" y="898"/>
                  </a:lnTo>
                  <a:lnTo>
                    <a:pt x="25" y="917"/>
                  </a:lnTo>
                  <a:lnTo>
                    <a:pt x="19" y="929"/>
                  </a:lnTo>
                  <a:lnTo>
                    <a:pt x="19" y="948"/>
                  </a:lnTo>
                  <a:lnTo>
                    <a:pt x="13" y="961"/>
                  </a:lnTo>
                  <a:lnTo>
                    <a:pt x="13" y="979"/>
                  </a:lnTo>
                  <a:lnTo>
                    <a:pt x="13" y="992"/>
                  </a:lnTo>
                  <a:lnTo>
                    <a:pt x="19" y="1010"/>
                  </a:lnTo>
                  <a:lnTo>
                    <a:pt x="25" y="1029"/>
                  </a:lnTo>
                  <a:lnTo>
                    <a:pt x="31" y="1042"/>
                  </a:lnTo>
                  <a:lnTo>
                    <a:pt x="50" y="1042"/>
                  </a:lnTo>
                  <a:lnTo>
                    <a:pt x="75" y="1042"/>
                  </a:lnTo>
                  <a:lnTo>
                    <a:pt x="101" y="1029"/>
                  </a:lnTo>
                  <a:lnTo>
                    <a:pt x="132" y="1017"/>
                  </a:lnTo>
                  <a:lnTo>
                    <a:pt x="170" y="998"/>
                  </a:lnTo>
                  <a:lnTo>
                    <a:pt x="201" y="979"/>
                  </a:lnTo>
                  <a:lnTo>
                    <a:pt x="239" y="954"/>
                  </a:lnTo>
                  <a:lnTo>
                    <a:pt x="283" y="929"/>
                  </a:lnTo>
                  <a:lnTo>
                    <a:pt x="320" y="911"/>
                  </a:lnTo>
                  <a:lnTo>
                    <a:pt x="358" y="886"/>
                  </a:lnTo>
                  <a:lnTo>
                    <a:pt x="390" y="861"/>
                  </a:lnTo>
                  <a:lnTo>
                    <a:pt x="427" y="848"/>
                  </a:lnTo>
                  <a:lnTo>
                    <a:pt x="459" y="836"/>
                  </a:lnTo>
                  <a:lnTo>
                    <a:pt x="484" y="830"/>
                  </a:lnTo>
                  <a:lnTo>
                    <a:pt x="503" y="830"/>
                  </a:lnTo>
                  <a:lnTo>
                    <a:pt x="490" y="798"/>
                  </a:lnTo>
                  <a:lnTo>
                    <a:pt x="484" y="761"/>
                  </a:lnTo>
                  <a:lnTo>
                    <a:pt x="484" y="736"/>
                  </a:lnTo>
                  <a:lnTo>
                    <a:pt x="490" y="705"/>
                  </a:lnTo>
                  <a:lnTo>
                    <a:pt x="496" y="680"/>
                  </a:lnTo>
                  <a:lnTo>
                    <a:pt x="509" y="655"/>
                  </a:lnTo>
                  <a:lnTo>
                    <a:pt x="522" y="636"/>
                  </a:lnTo>
                  <a:lnTo>
                    <a:pt x="534" y="618"/>
                  </a:lnTo>
                  <a:lnTo>
                    <a:pt x="547" y="599"/>
                  </a:lnTo>
                  <a:lnTo>
                    <a:pt x="566" y="587"/>
                  </a:lnTo>
                  <a:lnTo>
                    <a:pt x="578" y="574"/>
                  </a:lnTo>
                  <a:lnTo>
                    <a:pt x="591" y="568"/>
                  </a:lnTo>
                  <a:lnTo>
                    <a:pt x="610" y="562"/>
                  </a:lnTo>
                  <a:lnTo>
                    <a:pt x="616" y="555"/>
                  </a:lnTo>
                  <a:lnTo>
                    <a:pt x="628" y="562"/>
                  </a:lnTo>
                  <a:lnTo>
                    <a:pt x="628" y="562"/>
                  </a:lnTo>
                  <a:lnTo>
                    <a:pt x="641" y="593"/>
                  </a:lnTo>
                  <a:lnTo>
                    <a:pt x="654" y="618"/>
                  </a:lnTo>
                  <a:lnTo>
                    <a:pt x="679" y="636"/>
                  </a:lnTo>
                  <a:lnTo>
                    <a:pt x="698" y="649"/>
                  </a:lnTo>
                  <a:lnTo>
                    <a:pt x="716" y="655"/>
                  </a:lnTo>
                  <a:lnTo>
                    <a:pt x="742" y="655"/>
                  </a:lnTo>
                  <a:lnTo>
                    <a:pt x="767" y="655"/>
                  </a:lnTo>
                  <a:lnTo>
                    <a:pt x="792" y="649"/>
                  </a:lnTo>
                  <a:lnTo>
                    <a:pt x="823" y="643"/>
                  </a:lnTo>
                  <a:lnTo>
                    <a:pt x="848" y="636"/>
                  </a:lnTo>
                  <a:lnTo>
                    <a:pt x="873" y="624"/>
                  </a:lnTo>
                  <a:lnTo>
                    <a:pt x="899" y="611"/>
                  </a:lnTo>
                  <a:lnTo>
                    <a:pt x="917" y="599"/>
                  </a:lnTo>
                  <a:lnTo>
                    <a:pt x="936" y="593"/>
                  </a:lnTo>
                  <a:lnTo>
                    <a:pt x="955" y="587"/>
                  </a:lnTo>
                  <a:lnTo>
                    <a:pt x="974" y="580"/>
                  </a:lnTo>
                  <a:lnTo>
                    <a:pt x="930" y="568"/>
                  </a:lnTo>
                  <a:lnTo>
                    <a:pt x="886" y="555"/>
                  </a:lnTo>
                  <a:lnTo>
                    <a:pt x="855" y="549"/>
                  </a:lnTo>
                  <a:lnTo>
                    <a:pt x="823" y="543"/>
                  </a:lnTo>
                  <a:lnTo>
                    <a:pt x="792" y="537"/>
                  </a:lnTo>
                  <a:lnTo>
                    <a:pt x="767" y="537"/>
                  </a:lnTo>
                  <a:lnTo>
                    <a:pt x="742" y="537"/>
                  </a:lnTo>
                  <a:lnTo>
                    <a:pt x="723" y="537"/>
                  </a:lnTo>
                  <a:lnTo>
                    <a:pt x="704" y="537"/>
                  </a:lnTo>
                  <a:lnTo>
                    <a:pt x="691" y="543"/>
                  </a:lnTo>
                  <a:lnTo>
                    <a:pt x="679" y="543"/>
                  </a:lnTo>
                  <a:lnTo>
                    <a:pt x="666" y="549"/>
                  </a:lnTo>
                  <a:lnTo>
                    <a:pt x="660" y="549"/>
                  </a:lnTo>
                  <a:lnTo>
                    <a:pt x="647" y="549"/>
                  </a:lnTo>
                  <a:lnTo>
                    <a:pt x="641" y="549"/>
                  </a:lnTo>
                  <a:lnTo>
                    <a:pt x="641" y="549"/>
                  </a:lnTo>
                  <a:lnTo>
                    <a:pt x="635" y="543"/>
                  </a:lnTo>
                  <a:lnTo>
                    <a:pt x="635" y="537"/>
                  </a:lnTo>
                  <a:lnTo>
                    <a:pt x="635" y="530"/>
                  </a:lnTo>
                  <a:lnTo>
                    <a:pt x="635" y="524"/>
                  </a:lnTo>
                  <a:lnTo>
                    <a:pt x="641" y="518"/>
                  </a:lnTo>
                  <a:lnTo>
                    <a:pt x="641" y="505"/>
                  </a:lnTo>
                  <a:lnTo>
                    <a:pt x="647" y="499"/>
                  </a:lnTo>
                  <a:lnTo>
                    <a:pt x="647" y="493"/>
                  </a:lnTo>
                  <a:lnTo>
                    <a:pt x="654" y="481"/>
                  </a:lnTo>
                  <a:lnTo>
                    <a:pt x="666" y="474"/>
                  </a:lnTo>
                  <a:lnTo>
                    <a:pt x="672" y="468"/>
                  </a:lnTo>
                  <a:lnTo>
                    <a:pt x="679" y="462"/>
                  </a:lnTo>
                  <a:lnTo>
                    <a:pt x="691" y="456"/>
                  </a:lnTo>
                  <a:lnTo>
                    <a:pt x="704" y="456"/>
                  </a:lnTo>
                  <a:lnTo>
                    <a:pt x="716" y="456"/>
                  </a:lnTo>
                  <a:lnTo>
                    <a:pt x="729" y="456"/>
                  </a:lnTo>
                  <a:lnTo>
                    <a:pt x="760" y="462"/>
                  </a:lnTo>
                  <a:lnTo>
                    <a:pt x="792" y="462"/>
                  </a:lnTo>
                  <a:lnTo>
                    <a:pt x="817" y="468"/>
                  </a:lnTo>
                  <a:lnTo>
                    <a:pt x="842" y="474"/>
                  </a:lnTo>
                  <a:lnTo>
                    <a:pt x="873" y="481"/>
                  </a:lnTo>
                  <a:lnTo>
                    <a:pt x="899" y="487"/>
                  </a:lnTo>
                  <a:lnTo>
                    <a:pt x="924" y="493"/>
                  </a:lnTo>
                  <a:lnTo>
                    <a:pt x="949" y="499"/>
                  </a:lnTo>
                  <a:lnTo>
                    <a:pt x="980" y="505"/>
                  </a:lnTo>
                  <a:lnTo>
                    <a:pt x="1012" y="512"/>
                  </a:lnTo>
                  <a:lnTo>
                    <a:pt x="1043" y="518"/>
                  </a:lnTo>
                  <a:lnTo>
                    <a:pt x="1081" y="524"/>
                  </a:lnTo>
                  <a:lnTo>
                    <a:pt x="1112" y="524"/>
                  </a:lnTo>
                  <a:lnTo>
                    <a:pt x="1156" y="530"/>
                  </a:lnTo>
                  <a:lnTo>
                    <a:pt x="1200" y="537"/>
                  </a:lnTo>
                  <a:lnTo>
                    <a:pt x="1251" y="543"/>
                  </a:lnTo>
                  <a:lnTo>
                    <a:pt x="1244" y="549"/>
                  </a:lnTo>
                  <a:lnTo>
                    <a:pt x="1244" y="562"/>
                  </a:lnTo>
                  <a:lnTo>
                    <a:pt x="1244" y="568"/>
                  </a:lnTo>
                  <a:lnTo>
                    <a:pt x="1238" y="574"/>
                  </a:lnTo>
                  <a:lnTo>
                    <a:pt x="1238" y="580"/>
                  </a:lnTo>
                  <a:lnTo>
                    <a:pt x="1232" y="587"/>
                  </a:lnTo>
                  <a:lnTo>
                    <a:pt x="1232" y="593"/>
                  </a:lnTo>
                  <a:lnTo>
                    <a:pt x="1225" y="599"/>
                  </a:lnTo>
                  <a:lnTo>
                    <a:pt x="1219" y="599"/>
                  </a:lnTo>
                  <a:lnTo>
                    <a:pt x="1213" y="599"/>
                  </a:lnTo>
                  <a:lnTo>
                    <a:pt x="1200" y="599"/>
                  </a:lnTo>
                  <a:lnTo>
                    <a:pt x="1188" y="605"/>
                  </a:lnTo>
                  <a:lnTo>
                    <a:pt x="1175" y="605"/>
                  </a:lnTo>
                  <a:lnTo>
                    <a:pt x="1156" y="605"/>
                  </a:lnTo>
                  <a:lnTo>
                    <a:pt x="1137" y="605"/>
                  </a:lnTo>
                  <a:lnTo>
                    <a:pt x="1112" y="605"/>
                  </a:lnTo>
                  <a:lnTo>
                    <a:pt x="1093" y="605"/>
                  </a:lnTo>
                  <a:lnTo>
                    <a:pt x="1075" y="605"/>
                  </a:lnTo>
                  <a:lnTo>
                    <a:pt x="1056" y="611"/>
                  </a:lnTo>
                  <a:lnTo>
                    <a:pt x="1043" y="611"/>
                  </a:lnTo>
                  <a:lnTo>
                    <a:pt x="1031" y="618"/>
                  </a:lnTo>
                  <a:lnTo>
                    <a:pt x="1018" y="618"/>
                  </a:lnTo>
                  <a:lnTo>
                    <a:pt x="1005" y="624"/>
                  </a:lnTo>
                  <a:lnTo>
                    <a:pt x="993" y="630"/>
                  </a:lnTo>
                  <a:lnTo>
                    <a:pt x="980" y="636"/>
                  </a:lnTo>
                  <a:lnTo>
                    <a:pt x="961" y="649"/>
                  </a:lnTo>
                  <a:lnTo>
                    <a:pt x="943" y="655"/>
                  </a:lnTo>
                  <a:lnTo>
                    <a:pt x="930" y="661"/>
                  </a:lnTo>
                  <a:lnTo>
                    <a:pt x="905" y="674"/>
                  </a:lnTo>
                  <a:lnTo>
                    <a:pt x="880" y="680"/>
                  </a:lnTo>
                  <a:lnTo>
                    <a:pt x="848" y="692"/>
                  </a:lnTo>
                  <a:lnTo>
                    <a:pt x="817" y="705"/>
                  </a:lnTo>
                  <a:lnTo>
                    <a:pt x="798" y="736"/>
                  </a:lnTo>
                  <a:lnTo>
                    <a:pt x="779" y="767"/>
                  </a:lnTo>
                  <a:lnTo>
                    <a:pt x="760" y="798"/>
                  </a:lnTo>
                  <a:lnTo>
                    <a:pt x="742" y="830"/>
                  </a:lnTo>
                  <a:lnTo>
                    <a:pt x="729" y="861"/>
                  </a:lnTo>
                  <a:lnTo>
                    <a:pt x="716" y="892"/>
                  </a:lnTo>
                  <a:lnTo>
                    <a:pt x="710" y="923"/>
                  </a:lnTo>
                  <a:lnTo>
                    <a:pt x="698" y="954"/>
                  </a:lnTo>
                  <a:lnTo>
                    <a:pt x="698" y="979"/>
                  </a:lnTo>
                  <a:lnTo>
                    <a:pt x="698" y="1010"/>
                  </a:lnTo>
                  <a:lnTo>
                    <a:pt x="698" y="1029"/>
                  </a:lnTo>
                  <a:lnTo>
                    <a:pt x="704" y="1048"/>
                  </a:lnTo>
                  <a:lnTo>
                    <a:pt x="710" y="1060"/>
                  </a:lnTo>
                  <a:lnTo>
                    <a:pt x="729" y="1073"/>
                  </a:lnTo>
                  <a:lnTo>
                    <a:pt x="742" y="1079"/>
                  </a:lnTo>
                  <a:lnTo>
                    <a:pt x="767" y="1079"/>
                  </a:lnTo>
                  <a:lnTo>
                    <a:pt x="792" y="1073"/>
                  </a:lnTo>
                  <a:lnTo>
                    <a:pt x="817" y="1067"/>
                  </a:lnTo>
                  <a:lnTo>
                    <a:pt x="836" y="1054"/>
                  </a:lnTo>
                  <a:lnTo>
                    <a:pt x="855" y="1042"/>
                  </a:lnTo>
                  <a:lnTo>
                    <a:pt x="867" y="1029"/>
                  </a:lnTo>
                  <a:lnTo>
                    <a:pt x="886" y="1010"/>
                  </a:lnTo>
                  <a:lnTo>
                    <a:pt x="905" y="986"/>
                  </a:lnTo>
                  <a:lnTo>
                    <a:pt x="924" y="967"/>
                  </a:lnTo>
                  <a:lnTo>
                    <a:pt x="949" y="942"/>
                  </a:lnTo>
                  <a:lnTo>
                    <a:pt x="980" y="911"/>
                  </a:lnTo>
                  <a:lnTo>
                    <a:pt x="1018" y="886"/>
                  </a:lnTo>
                  <a:lnTo>
                    <a:pt x="1062" y="855"/>
                  </a:lnTo>
                  <a:lnTo>
                    <a:pt x="1112" y="817"/>
                  </a:lnTo>
                  <a:lnTo>
                    <a:pt x="1181" y="786"/>
                  </a:lnTo>
                  <a:lnTo>
                    <a:pt x="1257" y="755"/>
                  </a:lnTo>
                  <a:lnTo>
                    <a:pt x="1345" y="711"/>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3" name="Freeform 21"/>
            <p:cNvSpPr>
              <a:spLocks/>
            </p:cNvSpPr>
            <p:nvPr/>
          </p:nvSpPr>
          <p:spPr bwMode="auto">
            <a:xfrm>
              <a:off x="2737" y="1322"/>
              <a:ext cx="144" cy="867"/>
            </a:xfrm>
            <a:custGeom>
              <a:avLst/>
              <a:gdLst/>
              <a:ahLst/>
              <a:cxnLst>
                <a:cxn ang="0">
                  <a:pos x="51" y="50"/>
                </a:cxn>
                <a:cxn ang="0">
                  <a:pos x="51" y="81"/>
                </a:cxn>
                <a:cxn ang="0">
                  <a:pos x="57" y="119"/>
                </a:cxn>
                <a:cxn ang="0">
                  <a:pos x="63" y="175"/>
                </a:cxn>
                <a:cxn ang="0">
                  <a:pos x="76" y="237"/>
                </a:cxn>
                <a:cxn ang="0">
                  <a:pos x="82" y="299"/>
                </a:cxn>
                <a:cxn ang="0">
                  <a:pos x="95" y="374"/>
                </a:cxn>
                <a:cxn ang="0">
                  <a:pos x="107" y="443"/>
                </a:cxn>
                <a:cxn ang="0">
                  <a:pos x="120" y="518"/>
                </a:cxn>
                <a:cxn ang="0">
                  <a:pos x="126" y="592"/>
                </a:cxn>
                <a:cxn ang="0">
                  <a:pos x="139" y="655"/>
                </a:cxn>
                <a:cxn ang="0">
                  <a:pos x="139" y="717"/>
                </a:cxn>
                <a:cxn ang="0">
                  <a:pos x="145" y="773"/>
                </a:cxn>
                <a:cxn ang="0">
                  <a:pos x="145" y="817"/>
                </a:cxn>
                <a:cxn ang="0">
                  <a:pos x="132" y="848"/>
                </a:cxn>
                <a:cxn ang="0">
                  <a:pos x="120" y="867"/>
                </a:cxn>
                <a:cxn ang="0">
                  <a:pos x="107" y="867"/>
                </a:cxn>
                <a:cxn ang="0">
                  <a:pos x="107" y="823"/>
                </a:cxn>
                <a:cxn ang="0">
                  <a:pos x="107" y="779"/>
                </a:cxn>
                <a:cxn ang="0">
                  <a:pos x="101" y="723"/>
                </a:cxn>
                <a:cxn ang="0">
                  <a:pos x="95" y="667"/>
                </a:cxn>
                <a:cxn ang="0">
                  <a:pos x="88" y="611"/>
                </a:cxn>
                <a:cxn ang="0">
                  <a:pos x="82" y="555"/>
                </a:cxn>
                <a:cxn ang="0">
                  <a:pos x="69" y="493"/>
                </a:cxn>
                <a:cxn ang="0">
                  <a:pos x="57" y="430"/>
                </a:cxn>
                <a:cxn ang="0">
                  <a:pos x="44" y="368"/>
                </a:cxn>
                <a:cxn ang="0">
                  <a:pos x="38" y="312"/>
                </a:cxn>
                <a:cxn ang="0">
                  <a:pos x="25" y="250"/>
                </a:cxn>
                <a:cxn ang="0">
                  <a:pos x="13" y="193"/>
                </a:cxn>
                <a:cxn ang="0">
                  <a:pos x="7" y="137"/>
                </a:cxn>
                <a:cxn ang="0">
                  <a:pos x="0" y="87"/>
                </a:cxn>
                <a:cxn ang="0">
                  <a:pos x="0" y="44"/>
                </a:cxn>
                <a:cxn ang="0">
                  <a:pos x="0" y="0"/>
                </a:cxn>
                <a:cxn ang="0">
                  <a:pos x="0" y="0"/>
                </a:cxn>
                <a:cxn ang="0">
                  <a:pos x="0" y="0"/>
                </a:cxn>
                <a:cxn ang="0">
                  <a:pos x="7" y="0"/>
                </a:cxn>
                <a:cxn ang="0">
                  <a:pos x="7" y="0"/>
                </a:cxn>
                <a:cxn ang="0">
                  <a:pos x="13" y="0"/>
                </a:cxn>
                <a:cxn ang="0">
                  <a:pos x="13" y="6"/>
                </a:cxn>
                <a:cxn ang="0">
                  <a:pos x="19" y="6"/>
                </a:cxn>
                <a:cxn ang="0">
                  <a:pos x="19" y="13"/>
                </a:cxn>
                <a:cxn ang="0">
                  <a:pos x="25" y="13"/>
                </a:cxn>
                <a:cxn ang="0">
                  <a:pos x="25" y="19"/>
                </a:cxn>
                <a:cxn ang="0">
                  <a:pos x="32" y="19"/>
                </a:cxn>
                <a:cxn ang="0">
                  <a:pos x="32" y="25"/>
                </a:cxn>
                <a:cxn ang="0">
                  <a:pos x="38" y="31"/>
                </a:cxn>
                <a:cxn ang="0">
                  <a:pos x="44" y="38"/>
                </a:cxn>
                <a:cxn ang="0">
                  <a:pos x="44" y="44"/>
                </a:cxn>
                <a:cxn ang="0">
                  <a:pos x="51" y="50"/>
                </a:cxn>
              </a:cxnLst>
              <a:rect l="0" t="0" r="r" b="b"/>
              <a:pathLst>
                <a:path w="145" h="867">
                  <a:moveTo>
                    <a:pt x="51" y="50"/>
                  </a:moveTo>
                  <a:lnTo>
                    <a:pt x="51" y="81"/>
                  </a:lnTo>
                  <a:lnTo>
                    <a:pt x="57" y="119"/>
                  </a:lnTo>
                  <a:lnTo>
                    <a:pt x="63" y="175"/>
                  </a:lnTo>
                  <a:lnTo>
                    <a:pt x="76" y="237"/>
                  </a:lnTo>
                  <a:lnTo>
                    <a:pt x="82" y="299"/>
                  </a:lnTo>
                  <a:lnTo>
                    <a:pt x="95" y="374"/>
                  </a:lnTo>
                  <a:lnTo>
                    <a:pt x="107" y="443"/>
                  </a:lnTo>
                  <a:lnTo>
                    <a:pt x="120" y="518"/>
                  </a:lnTo>
                  <a:lnTo>
                    <a:pt x="126" y="592"/>
                  </a:lnTo>
                  <a:lnTo>
                    <a:pt x="139" y="655"/>
                  </a:lnTo>
                  <a:lnTo>
                    <a:pt x="139" y="717"/>
                  </a:lnTo>
                  <a:lnTo>
                    <a:pt x="145" y="773"/>
                  </a:lnTo>
                  <a:lnTo>
                    <a:pt x="145" y="817"/>
                  </a:lnTo>
                  <a:lnTo>
                    <a:pt x="132" y="848"/>
                  </a:lnTo>
                  <a:lnTo>
                    <a:pt x="120" y="867"/>
                  </a:lnTo>
                  <a:lnTo>
                    <a:pt x="107" y="867"/>
                  </a:lnTo>
                  <a:lnTo>
                    <a:pt x="107" y="823"/>
                  </a:lnTo>
                  <a:lnTo>
                    <a:pt x="107" y="779"/>
                  </a:lnTo>
                  <a:lnTo>
                    <a:pt x="101" y="723"/>
                  </a:lnTo>
                  <a:lnTo>
                    <a:pt x="95" y="667"/>
                  </a:lnTo>
                  <a:lnTo>
                    <a:pt x="88" y="611"/>
                  </a:lnTo>
                  <a:lnTo>
                    <a:pt x="82" y="555"/>
                  </a:lnTo>
                  <a:lnTo>
                    <a:pt x="69" y="493"/>
                  </a:lnTo>
                  <a:lnTo>
                    <a:pt x="57" y="430"/>
                  </a:lnTo>
                  <a:lnTo>
                    <a:pt x="44" y="368"/>
                  </a:lnTo>
                  <a:lnTo>
                    <a:pt x="38" y="312"/>
                  </a:lnTo>
                  <a:lnTo>
                    <a:pt x="25" y="250"/>
                  </a:lnTo>
                  <a:lnTo>
                    <a:pt x="13" y="193"/>
                  </a:lnTo>
                  <a:lnTo>
                    <a:pt x="7" y="137"/>
                  </a:lnTo>
                  <a:lnTo>
                    <a:pt x="0" y="87"/>
                  </a:lnTo>
                  <a:lnTo>
                    <a:pt x="0" y="44"/>
                  </a:lnTo>
                  <a:lnTo>
                    <a:pt x="0" y="0"/>
                  </a:lnTo>
                  <a:lnTo>
                    <a:pt x="0" y="0"/>
                  </a:lnTo>
                  <a:lnTo>
                    <a:pt x="0" y="0"/>
                  </a:lnTo>
                  <a:lnTo>
                    <a:pt x="7" y="0"/>
                  </a:lnTo>
                  <a:lnTo>
                    <a:pt x="7" y="0"/>
                  </a:lnTo>
                  <a:lnTo>
                    <a:pt x="13" y="0"/>
                  </a:lnTo>
                  <a:lnTo>
                    <a:pt x="13" y="6"/>
                  </a:lnTo>
                  <a:lnTo>
                    <a:pt x="19" y="6"/>
                  </a:lnTo>
                  <a:lnTo>
                    <a:pt x="19" y="13"/>
                  </a:lnTo>
                  <a:lnTo>
                    <a:pt x="25" y="13"/>
                  </a:lnTo>
                  <a:lnTo>
                    <a:pt x="25" y="19"/>
                  </a:lnTo>
                  <a:lnTo>
                    <a:pt x="32" y="19"/>
                  </a:lnTo>
                  <a:lnTo>
                    <a:pt x="32" y="25"/>
                  </a:lnTo>
                  <a:lnTo>
                    <a:pt x="38" y="31"/>
                  </a:lnTo>
                  <a:lnTo>
                    <a:pt x="44" y="38"/>
                  </a:lnTo>
                  <a:lnTo>
                    <a:pt x="44" y="44"/>
                  </a:lnTo>
                  <a:lnTo>
                    <a:pt x="51"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4" name="Freeform 22"/>
            <p:cNvSpPr>
              <a:spLocks/>
            </p:cNvSpPr>
            <p:nvPr/>
          </p:nvSpPr>
          <p:spPr bwMode="auto">
            <a:xfrm>
              <a:off x="3661" y="2295"/>
              <a:ext cx="154" cy="139"/>
            </a:xfrm>
            <a:custGeom>
              <a:avLst/>
              <a:gdLst/>
              <a:ahLst/>
              <a:cxnLst>
                <a:cxn ang="0">
                  <a:pos x="157" y="62"/>
                </a:cxn>
                <a:cxn ang="0">
                  <a:pos x="151" y="75"/>
                </a:cxn>
                <a:cxn ang="0">
                  <a:pos x="132" y="93"/>
                </a:cxn>
                <a:cxn ang="0">
                  <a:pos x="113" y="106"/>
                </a:cxn>
                <a:cxn ang="0">
                  <a:pos x="82" y="124"/>
                </a:cxn>
                <a:cxn ang="0">
                  <a:pos x="57" y="137"/>
                </a:cxn>
                <a:cxn ang="0">
                  <a:pos x="32" y="137"/>
                </a:cxn>
                <a:cxn ang="0">
                  <a:pos x="13" y="131"/>
                </a:cxn>
                <a:cxn ang="0">
                  <a:pos x="6" y="118"/>
                </a:cxn>
                <a:cxn ang="0">
                  <a:pos x="13" y="99"/>
                </a:cxn>
                <a:cxn ang="0">
                  <a:pos x="19" y="75"/>
                </a:cxn>
                <a:cxn ang="0">
                  <a:pos x="32" y="56"/>
                </a:cxn>
                <a:cxn ang="0">
                  <a:pos x="38" y="43"/>
                </a:cxn>
                <a:cxn ang="0">
                  <a:pos x="44" y="31"/>
                </a:cxn>
                <a:cxn ang="0">
                  <a:pos x="32" y="25"/>
                </a:cxn>
                <a:cxn ang="0">
                  <a:pos x="13" y="25"/>
                </a:cxn>
                <a:cxn ang="0">
                  <a:pos x="0" y="18"/>
                </a:cxn>
                <a:cxn ang="0">
                  <a:pos x="13" y="6"/>
                </a:cxn>
                <a:cxn ang="0">
                  <a:pos x="25" y="0"/>
                </a:cxn>
                <a:cxn ang="0">
                  <a:pos x="38" y="0"/>
                </a:cxn>
                <a:cxn ang="0">
                  <a:pos x="50" y="6"/>
                </a:cxn>
                <a:cxn ang="0">
                  <a:pos x="63" y="12"/>
                </a:cxn>
                <a:cxn ang="0">
                  <a:pos x="69" y="25"/>
                </a:cxn>
                <a:cxn ang="0">
                  <a:pos x="63" y="37"/>
                </a:cxn>
                <a:cxn ang="0">
                  <a:pos x="38" y="68"/>
                </a:cxn>
                <a:cxn ang="0">
                  <a:pos x="19" y="106"/>
                </a:cxn>
                <a:cxn ang="0">
                  <a:pos x="25" y="118"/>
                </a:cxn>
                <a:cxn ang="0">
                  <a:pos x="44" y="118"/>
                </a:cxn>
                <a:cxn ang="0">
                  <a:pos x="76" y="106"/>
                </a:cxn>
                <a:cxn ang="0">
                  <a:pos x="107" y="93"/>
                </a:cxn>
                <a:cxn ang="0">
                  <a:pos x="132" y="75"/>
                </a:cxn>
                <a:cxn ang="0">
                  <a:pos x="151" y="62"/>
                </a:cxn>
              </a:cxnLst>
              <a:rect l="0" t="0" r="r" b="b"/>
              <a:pathLst>
                <a:path w="157" h="137">
                  <a:moveTo>
                    <a:pt x="151" y="62"/>
                  </a:moveTo>
                  <a:lnTo>
                    <a:pt x="157" y="62"/>
                  </a:lnTo>
                  <a:lnTo>
                    <a:pt x="151" y="68"/>
                  </a:lnTo>
                  <a:lnTo>
                    <a:pt x="151" y="75"/>
                  </a:lnTo>
                  <a:lnTo>
                    <a:pt x="145" y="81"/>
                  </a:lnTo>
                  <a:lnTo>
                    <a:pt x="132" y="93"/>
                  </a:lnTo>
                  <a:lnTo>
                    <a:pt x="126" y="99"/>
                  </a:lnTo>
                  <a:lnTo>
                    <a:pt x="113" y="106"/>
                  </a:lnTo>
                  <a:lnTo>
                    <a:pt x="94" y="118"/>
                  </a:lnTo>
                  <a:lnTo>
                    <a:pt x="82" y="124"/>
                  </a:lnTo>
                  <a:lnTo>
                    <a:pt x="69" y="131"/>
                  </a:lnTo>
                  <a:lnTo>
                    <a:pt x="57" y="137"/>
                  </a:lnTo>
                  <a:lnTo>
                    <a:pt x="44" y="137"/>
                  </a:lnTo>
                  <a:lnTo>
                    <a:pt x="32" y="137"/>
                  </a:lnTo>
                  <a:lnTo>
                    <a:pt x="19" y="137"/>
                  </a:lnTo>
                  <a:lnTo>
                    <a:pt x="13" y="131"/>
                  </a:lnTo>
                  <a:lnTo>
                    <a:pt x="6" y="124"/>
                  </a:lnTo>
                  <a:lnTo>
                    <a:pt x="6" y="118"/>
                  </a:lnTo>
                  <a:lnTo>
                    <a:pt x="6" y="112"/>
                  </a:lnTo>
                  <a:lnTo>
                    <a:pt x="13" y="99"/>
                  </a:lnTo>
                  <a:lnTo>
                    <a:pt x="19" y="87"/>
                  </a:lnTo>
                  <a:lnTo>
                    <a:pt x="19" y="75"/>
                  </a:lnTo>
                  <a:lnTo>
                    <a:pt x="25" y="68"/>
                  </a:lnTo>
                  <a:lnTo>
                    <a:pt x="32" y="56"/>
                  </a:lnTo>
                  <a:lnTo>
                    <a:pt x="38" y="50"/>
                  </a:lnTo>
                  <a:lnTo>
                    <a:pt x="38" y="43"/>
                  </a:lnTo>
                  <a:lnTo>
                    <a:pt x="44" y="31"/>
                  </a:lnTo>
                  <a:lnTo>
                    <a:pt x="44" y="31"/>
                  </a:lnTo>
                  <a:lnTo>
                    <a:pt x="38" y="25"/>
                  </a:lnTo>
                  <a:lnTo>
                    <a:pt x="32" y="25"/>
                  </a:lnTo>
                  <a:lnTo>
                    <a:pt x="25" y="25"/>
                  </a:lnTo>
                  <a:lnTo>
                    <a:pt x="13" y="25"/>
                  </a:lnTo>
                  <a:lnTo>
                    <a:pt x="0" y="31"/>
                  </a:lnTo>
                  <a:lnTo>
                    <a:pt x="0" y="18"/>
                  </a:lnTo>
                  <a:lnTo>
                    <a:pt x="6" y="12"/>
                  </a:lnTo>
                  <a:lnTo>
                    <a:pt x="13" y="6"/>
                  </a:lnTo>
                  <a:lnTo>
                    <a:pt x="19" y="0"/>
                  </a:lnTo>
                  <a:lnTo>
                    <a:pt x="25" y="0"/>
                  </a:lnTo>
                  <a:lnTo>
                    <a:pt x="32" y="0"/>
                  </a:lnTo>
                  <a:lnTo>
                    <a:pt x="38" y="0"/>
                  </a:lnTo>
                  <a:lnTo>
                    <a:pt x="44" y="0"/>
                  </a:lnTo>
                  <a:lnTo>
                    <a:pt x="50" y="6"/>
                  </a:lnTo>
                  <a:lnTo>
                    <a:pt x="57" y="6"/>
                  </a:lnTo>
                  <a:lnTo>
                    <a:pt x="63" y="12"/>
                  </a:lnTo>
                  <a:lnTo>
                    <a:pt x="63" y="18"/>
                  </a:lnTo>
                  <a:lnTo>
                    <a:pt x="69" y="25"/>
                  </a:lnTo>
                  <a:lnTo>
                    <a:pt x="69" y="31"/>
                  </a:lnTo>
                  <a:lnTo>
                    <a:pt x="63" y="37"/>
                  </a:lnTo>
                  <a:lnTo>
                    <a:pt x="63" y="43"/>
                  </a:lnTo>
                  <a:lnTo>
                    <a:pt x="38" y="68"/>
                  </a:lnTo>
                  <a:lnTo>
                    <a:pt x="25" y="93"/>
                  </a:lnTo>
                  <a:lnTo>
                    <a:pt x="19" y="106"/>
                  </a:lnTo>
                  <a:lnTo>
                    <a:pt x="19" y="118"/>
                  </a:lnTo>
                  <a:lnTo>
                    <a:pt x="25" y="118"/>
                  </a:lnTo>
                  <a:lnTo>
                    <a:pt x="32" y="124"/>
                  </a:lnTo>
                  <a:lnTo>
                    <a:pt x="44" y="118"/>
                  </a:lnTo>
                  <a:lnTo>
                    <a:pt x="57" y="118"/>
                  </a:lnTo>
                  <a:lnTo>
                    <a:pt x="76" y="106"/>
                  </a:lnTo>
                  <a:lnTo>
                    <a:pt x="88" y="99"/>
                  </a:lnTo>
                  <a:lnTo>
                    <a:pt x="107" y="93"/>
                  </a:lnTo>
                  <a:lnTo>
                    <a:pt x="120" y="81"/>
                  </a:lnTo>
                  <a:lnTo>
                    <a:pt x="132" y="75"/>
                  </a:lnTo>
                  <a:lnTo>
                    <a:pt x="145" y="68"/>
                  </a:lnTo>
                  <a:lnTo>
                    <a:pt x="151" y="62"/>
                  </a:lnTo>
                  <a:lnTo>
                    <a:pt x="151"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5" name="Freeform 23"/>
            <p:cNvSpPr>
              <a:spLocks/>
            </p:cNvSpPr>
            <p:nvPr/>
          </p:nvSpPr>
          <p:spPr bwMode="auto">
            <a:xfrm>
              <a:off x="4377" y="1597"/>
              <a:ext cx="126" cy="107"/>
            </a:xfrm>
            <a:custGeom>
              <a:avLst/>
              <a:gdLst/>
              <a:ahLst/>
              <a:cxnLst>
                <a:cxn ang="0">
                  <a:pos x="107" y="6"/>
                </a:cxn>
                <a:cxn ang="0">
                  <a:pos x="114" y="24"/>
                </a:cxn>
                <a:cxn ang="0">
                  <a:pos x="120" y="37"/>
                </a:cxn>
                <a:cxn ang="0">
                  <a:pos x="126" y="49"/>
                </a:cxn>
                <a:cxn ang="0">
                  <a:pos x="126" y="56"/>
                </a:cxn>
                <a:cxn ang="0">
                  <a:pos x="126" y="68"/>
                </a:cxn>
                <a:cxn ang="0">
                  <a:pos x="114" y="87"/>
                </a:cxn>
                <a:cxn ang="0">
                  <a:pos x="101" y="93"/>
                </a:cxn>
                <a:cxn ang="0">
                  <a:pos x="88" y="93"/>
                </a:cxn>
                <a:cxn ang="0">
                  <a:pos x="76" y="93"/>
                </a:cxn>
                <a:cxn ang="0">
                  <a:pos x="70" y="81"/>
                </a:cxn>
                <a:cxn ang="0">
                  <a:pos x="57" y="99"/>
                </a:cxn>
                <a:cxn ang="0">
                  <a:pos x="44" y="105"/>
                </a:cxn>
                <a:cxn ang="0">
                  <a:pos x="32" y="105"/>
                </a:cxn>
                <a:cxn ang="0">
                  <a:pos x="19" y="99"/>
                </a:cxn>
                <a:cxn ang="0">
                  <a:pos x="7" y="93"/>
                </a:cxn>
                <a:cxn ang="0">
                  <a:pos x="0" y="81"/>
                </a:cxn>
                <a:cxn ang="0">
                  <a:pos x="0" y="68"/>
                </a:cxn>
                <a:cxn ang="0">
                  <a:pos x="0" y="49"/>
                </a:cxn>
                <a:cxn ang="0">
                  <a:pos x="0" y="43"/>
                </a:cxn>
                <a:cxn ang="0">
                  <a:pos x="0" y="31"/>
                </a:cxn>
                <a:cxn ang="0">
                  <a:pos x="7" y="31"/>
                </a:cxn>
                <a:cxn ang="0">
                  <a:pos x="13" y="37"/>
                </a:cxn>
                <a:cxn ang="0">
                  <a:pos x="13" y="49"/>
                </a:cxn>
                <a:cxn ang="0">
                  <a:pos x="13" y="68"/>
                </a:cxn>
                <a:cxn ang="0">
                  <a:pos x="19" y="74"/>
                </a:cxn>
                <a:cxn ang="0">
                  <a:pos x="26" y="81"/>
                </a:cxn>
                <a:cxn ang="0">
                  <a:pos x="44" y="74"/>
                </a:cxn>
                <a:cxn ang="0">
                  <a:pos x="51" y="62"/>
                </a:cxn>
                <a:cxn ang="0">
                  <a:pos x="44" y="43"/>
                </a:cxn>
                <a:cxn ang="0">
                  <a:pos x="44" y="31"/>
                </a:cxn>
                <a:cxn ang="0">
                  <a:pos x="51" y="18"/>
                </a:cxn>
                <a:cxn ang="0">
                  <a:pos x="63" y="31"/>
                </a:cxn>
                <a:cxn ang="0">
                  <a:pos x="70" y="49"/>
                </a:cxn>
                <a:cxn ang="0">
                  <a:pos x="76" y="56"/>
                </a:cxn>
                <a:cxn ang="0">
                  <a:pos x="82" y="62"/>
                </a:cxn>
                <a:cxn ang="0">
                  <a:pos x="95" y="62"/>
                </a:cxn>
                <a:cxn ang="0">
                  <a:pos x="114" y="62"/>
                </a:cxn>
                <a:cxn ang="0">
                  <a:pos x="107" y="49"/>
                </a:cxn>
                <a:cxn ang="0">
                  <a:pos x="101" y="37"/>
                </a:cxn>
                <a:cxn ang="0">
                  <a:pos x="95" y="18"/>
                </a:cxn>
                <a:cxn ang="0">
                  <a:pos x="88" y="6"/>
                </a:cxn>
                <a:cxn ang="0">
                  <a:pos x="95" y="0"/>
                </a:cxn>
              </a:cxnLst>
              <a:rect l="0" t="0" r="r" b="b"/>
              <a:pathLst>
                <a:path w="126" h="105">
                  <a:moveTo>
                    <a:pt x="95" y="0"/>
                  </a:moveTo>
                  <a:lnTo>
                    <a:pt x="101" y="6"/>
                  </a:lnTo>
                  <a:lnTo>
                    <a:pt x="107" y="6"/>
                  </a:lnTo>
                  <a:lnTo>
                    <a:pt x="107" y="12"/>
                  </a:lnTo>
                  <a:lnTo>
                    <a:pt x="114" y="18"/>
                  </a:lnTo>
                  <a:lnTo>
                    <a:pt x="114" y="24"/>
                  </a:lnTo>
                  <a:lnTo>
                    <a:pt x="120" y="31"/>
                  </a:lnTo>
                  <a:lnTo>
                    <a:pt x="120" y="37"/>
                  </a:lnTo>
                  <a:lnTo>
                    <a:pt x="120" y="37"/>
                  </a:lnTo>
                  <a:lnTo>
                    <a:pt x="126" y="43"/>
                  </a:lnTo>
                  <a:lnTo>
                    <a:pt x="126" y="49"/>
                  </a:lnTo>
                  <a:lnTo>
                    <a:pt x="126" y="49"/>
                  </a:lnTo>
                  <a:lnTo>
                    <a:pt x="126" y="49"/>
                  </a:lnTo>
                  <a:lnTo>
                    <a:pt x="126" y="56"/>
                  </a:lnTo>
                  <a:lnTo>
                    <a:pt x="126" y="56"/>
                  </a:lnTo>
                  <a:lnTo>
                    <a:pt x="126" y="62"/>
                  </a:lnTo>
                  <a:lnTo>
                    <a:pt x="126" y="62"/>
                  </a:lnTo>
                  <a:lnTo>
                    <a:pt x="126" y="68"/>
                  </a:lnTo>
                  <a:lnTo>
                    <a:pt x="120" y="74"/>
                  </a:lnTo>
                  <a:lnTo>
                    <a:pt x="120" y="81"/>
                  </a:lnTo>
                  <a:lnTo>
                    <a:pt x="114" y="87"/>
                  </a:lnTo>
                  <a:lnTo>
                    <a:pt x="107" y="87"/>
                  </a:lnTo>
                  <a:lnTo>
                    <a:pt x="107" y="93"/>
                  </a:lnTo>
                  <a:lnTo>
                    <a:pt x="101" y="93"/>
                  </a:lnTo>
                  <a:lnTo>
                    <a:pt x="95" y="93"/>
                  </a:lnTo>
                  <a:lnTo>
                    <a:pt x="95" y="93"/>
                  </a:lnTo>
                  <a:lnTo>
                    <a:pt x="88" y="93"/>
                  </a:lnTo>
                  <a:lnTo>
                    <a:pt x="82" y="93"/>
                  </a:lnTo>
                  <a:lnTo>
                    <a:pt x="82" y="93"/>
                  </a:lnTo>
                  <a:lnTo>
                    <a:pt x="76" y="93"/>
                  </a:lnTo>
                  <a:lnTo>
                    <a:pt x="70" y="87"/>
                  </a:lnTo>
                  <a:lnTo>
                    <a:pt x="70" y="87"/>
                  </a:lnTo>
                  <a:lnTo>
                    <a:pt x="70" y="81"/>
                  </a:lnTo>
                  <a:lnTo>
                    <a:pt x="63" y="87"/>
                  </a:lnTo>
                  <a:lnTo>
                    <a:pt x="57" y="93"/>
                  </a:lnTo>
                  <a:lnTo>
                    <a:pt x="57" y="99"/>
                  </a:lnTo>
                  <a:lnTo>
                    <a:pt x="57" y="99"/>
                  </a:lnTo>
                  <a:lnTo>
                    <a:pt x="51" y="99"/>
                  </a:lnTo>
                  <a:lnTo>
                    <a:pt x="44" y="105"/>
                  </a:lnTo>
                  <a:lnTo>
                    <a:pt x="44" y="105"/>
                  </a:lnTo>
                  <a:lnTo>
                    <a:pt x="38" y="105"/>
                  </a:lnTo>
                  <a:lnTo>
                    <a:pt x="32" y="105"/>
                  </a:lnTo>
                  <a:lnTo>
                    <a:pt x="32" y="105"/>
                  </a:lnTo>
                  <a:lnTo>
                    <a:pt x="26" y="99"/>
                  </a:lnTo>
                  <a:lnTo>
                    <a:pt x="19" y="99"/>
                  </a:lnTo>
                  <a:lnTo>
                    <a:pt x="19" y="99"/>
                  </a:lnTo>
                  <a:lnTo>
                    <a:pt x="13" y="93"/>
                  </a:lnTo>
                  <a:lnTo>
                    <a:pt x="7" y="93"/>
                  </a:lnTo>
                  <a:lnTo>
                    <a:pt x="7" y="87"/>
                  </a:lnTo>
                  <a:lnTo>
                    <a:pt x="7" y="87"/>
                  </a:lnTo>
                  <a:lnTo>
                    <a:pt x="0" y="81"/>
                  </a:lnTo>
                  <a:lnTo>
                    <a:pt x="0" y="74"/>
                  </a:lnTo>
                  <a:lnTo>
                    <a:pt x="0" y="74"/>
                  </a:lnTo>
                  <a:lnTo>
                    <a:pt x="0" y="68"/>
                  </a:lnTo>
                  <a:lnTo>
                    <a:pt x="0" y="62"/>
                  </a:lnTo>
                  <a:lnTo>
                    <a:pt x="0" y="56"/>
                  </a:lnTo>
                  <a:lnTo>
                    <a:pt x="0" y="49"/>
                  </a:lnTo>
                  <a:lnTo>
                    <a:pt x="0" y="49"/>
                  </a:lnTo>
                  <a:lnTo>
                    <a:pt x="0" y="43"/>
                  </a:lnTo>
                  <a:lnTo>
                    <a:pt x="0" y="43"/>
                  </a:lnTo>
                  <a:lnTo>
                    <a:pt x="0" y="37"/>
                  </a:lnTo>
                  <a:lnTo>
                    <a:pt x="0" y="31"/>
                  </a:lnTo>
                  <a:lnTo>
                    <a:pt x="0" y="31"/>
                  </a:lnTo>
                  <a:lnTo>
                    <a:pt x="7" y="31"/>
                  </a:lnTo>
                  <a:lnTo>
                    <a:pt x="7" y="31"/>
                  </a:lnTo>
                  <a:lnTo>
                    <a:pt x="7" y="31"/>
                  </a:lnTo>
                  <a:lnTo>
                    <a:pt x="7" y="31"/>
                  </a:lnTo>
                  <a:lnTo>
                    <a:pt x="7" y="37"/>
                  </a:lnTo>
                  <a:lnTo>
                    <a:pt x="13" y="37"/>
                  </a:lnTo>
                  <a:lnTo>
                    <a:pt x="13" y="43"/>
                  </a:lnTo>
                  <a:lnTo>
                    <a:pt x="13" y="49"/>
                  </a:lnTo>
                  <a:lnTo>
                    <a:pt x="13" y="49"/>
                  </a:lnTo>
                  <a:lnTo>
                    <a:pt x="13" y="56"/>
                  </a:lnTo>
                  <a:lnTo>
                    <a:pt x="13" y="62"/>
                  </a:lnTo>
                  <a:lnTo>
                    <a:pt x="13" y="68"/>
                  </a:lnTo>
                  <a:lnTo>
                    <a:pt x="19" y="68"/>
                  </a:lnTo>
                  <a:lnTo>
                    <a:pt x="19" y="74"/>
                  </a:lnTo>
                  <a:lnTo>
                    <a:pt x="19" y="74"/>
                  </a:lnTo>
                  <a:lnTo>
                    <a:pt x="19" y="81"/>
                  </a:lnTo>
                  <a:lnTo>
                    <a:pt x="26" y="81"/>
                  </a:lnTo>
                  <a:lnTo>
                    <a:pt x="26" y="81"/>
                  </a:lnTo>
                  <a:lnTo>
                    <a:pt x="32" y="81"/>
                  </a:lnTo>
                  <a:lnTo>
                    <a:pt x="44" y="81"/>
                  </a:lnTo>
                  <a:lnTo>
                    <a:pt x="44" y="74"/>
                  </a:lnTo>
                  <a:lnTo>
                    <a:pt x="51" y="68"/>
                  </a:lnTo>
                  <a:lnTo>
                    <a:pt x="51" y="68"/>
                  </a:lnTo>
                  <a:lnTo>
                    <a:pt x="51" y="62"/>
                  </a:lnTo>
                  <a:lnTo>
                    <a:pt x="51" y="56"/>
                  </a:lnTo>
                  <a:lnTo>
                    <a:pt x="51" y="49"/>
                  </a:lnTo>
                  <a:lnTo>
                    <a:pt x="44" y="43"/>
                  </a:lnTo>
                  <a:lnTo>
                    <a:pt x="44" y="37"/>
                  </a:lnTo>
                  <a:lnTo>
                    <a:pt x="44" y="31"/>
                  </a:lnTo>
                  <a:lnTo>
                    <a:pt x="44" y="31"/>
                  </a:lnTo>
                  <a:lnTo>
                    <a:pt x="44" y="24"/>
                  </a:lnTo>
                  <a:lnTo>
                    <a:pt x="51" y="24"/>
                  </a:lnTo>
                  <a:lnTo>
                    <a:pt x="51" y="18"/>
                  </a:lnTo>
                  <a:lnTo>
                    <a:pt x="57" y="24"/>
                  </a:lnTo>
                  <a:lnTo>
                    <a:pt x="63" y="24"/>
                  </a:lnTo>
                  <a:lnTo>
                    <a:pt x="63" y="31"/>
                  </a:lnTo>
                  <a:lnTo>
                    <a:pt x="70" y="37"/>
                  </a:lnTo>
                  <a:lnTo>
                    <a:pt x="70" y="43"/>
                  </a:lnTo>
                  <a:lnTo>
                    <a:pt x="70" y="49"/>
                  </a:lnTo>
                  <a:lnTo>
                    <a:pt x="70" y="49"/>
                  </a:lnTo>
                  <a:lnTo>
                    <a:pt x="70" y="56"/>
                  </a:lnTo>
                  <a:lnTo>
                    <a:pt x="76" y="56"/>
                  </a:lnTo>
                  <a:lnTo>
                    <a:pt x="76" y="62"/>
                  </a:lnTo>
                  <a:lnTo>
                    <a:pt x="76" y="62"/>
                  </a:lnTo>
                  <a:lnTo>
                    <a:pt x="82" y="62"/>
                  </a:lnTo>
                  <a:lnTo>
                    <a:pt x="82" y="62"/>
                  </a:lnTo>
                  <a:lnTo>
                    <a:pt x="88" y="68"/>
                  </a:lnTo>
                  <a:lnTo>
                    <a:pt x="95" y="62"/>
                  </a:lnTo>
                  <a:lnTo>
                    <a:pt x="101" y="62"/>
                  </a:lnTo>
                  <a:lnTo>
                    <a:pt x="107" y="62"/>
                  </a:lnTo>
                  <a:lnTo>
                    <a:pt x="114" y="62"/>
                  </a:lnTo>
                  <a:lnTo>
                    <a:pt x="114" y="56"/>
                  </a:lnTo>
                  <a:lnTo>
                    <a:pt x="114" y="56"/>
                  </a:lnTo>
                  <a:lnTo>
                    <a:pt x="107" y="49"/>
                  </a:lnTo>
                  <a:lnTo>
                    <a:pt x="107" y="49"/>
                  </a:lnTo>
                  <a:lnTo>
                    <a:pt x="107" y="43"/>
                  </a:lnTo>
                  <a:lnTo>
                    <a:pt x="101" y="37"/>
                  </a:lnTo>
                  <a:lnTo>
                    <a:pt x="101" y="31"/>
                  </a:lnTo>
                  <a:lnTo>
                    <a:pt x="95" y="24"/>
                  </a:lnTo>
                  <a:lnTo>
                    <a:pt x="95" y="18"/>
                  </a:lnTo>
                  <a:lnTo>
                    <a:pt x="88" y="12"/>
                  </a:lnTo>
                  <a:lnTo>
                    <a:pt x="88" y="6"/>
                  </a:lnTo>
                  <a:lnTo>
                    <a:pt x="88" y="6"/>
                  </a:lnTo>
                  <a:lnTo>
                    <a:pt x="88" y="0"/>
                  </a:lnTo>
                  <a:lnTo>
                    <a:pt x="95" y="0"/>
                  </a:lnTo>
                  <a:lnTo>
                    <a:pt x="95"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6" name="Freeform 24"/>
            <p:cNvSpPr>
              <a:spLocks/>
            </p:cNvSpPr>
            <p:nvPr/>
          </p:nvSpPr>
          <p:spPr bwMode="auto">
            <a:xfrm>
              <a:off x="2354" y="1578"/>
              <a:ext cx="119" cy="87"/>
            </a:xfrm>
            <a:custGeom>
              <a:avLst/>
              <a:gdLst/>
              <a:ahLst/>
              <a:cxnLst>
                <a:cxn ang="0">
                  <a:pos x="107" y="12"/>
                </a:cxn>
                <a:cxn ang="0">
                  <a:pos x="113" y="25"/>
                </a:cxn>
                <a:cxn ang="0">
                  <a:pos x="119" y="31"/>
                </a:cxn>
                <a:cxn ang="0">
                  <a:pos x="113" y="37"/>
                </a:cxn>
                <a:cxn ang="0">
                  <a:pos x="113" y="43"/>
                </a:cxn>
                <a:cxn ang="0">
                  <a:pos x="113" y="50"/>
                </a:cxn>
                <a:cxn ang="0">
                  <a:pos x="101" y="62"/>
                </a:cxn>
                <a:cxn ang="0">
                  <a:pos x="94" y="68"/>
                </a:cxn>
                <a:cxn ang="0">
                  <a:pos x="82" y="75"/>
                </a:cxn>
                <a:cxn ang="0">
                  <a:pos x="75" y="68"/>
                </a:cxn>
                <a:cxn ang="0">
                  <a:pos x="63" y="62"/>
                </a:cxn>
                <a:cxn ang="0">
                  <a:pos x="57" y="75"/>
                </a:cxn>
                <a:cxn ang="0">
                  <a:pos x="44" y="81"/>
                </a:cxn>
                <a:cxn ang="0">
                  <a:pos x="31" y="87"/>
                </a:cxn>
                <a:cxn ang="0">
                  <a:pos x="19" y="81"/>
                </a:cxn>
                <a:cxn ang="0">
                  <a:pos x="6" y="75"/>
                </a:cxn>
                <a:cxn ang="0">
                  <a:pos x="0" y="68"/>
                </a:cxn>
                <a:cxn ang="0">
                  <a:pos x="0" y="56"/>
                </a:cxn>
                <a:cxn ang="0">
                  <a:pos x="0" y="43"/>
                </a:cxn>
                <a:cxn ang="0">
                  <a:pos x="6" y="37"/>
                </a:cxn>
                <a:cxn ang="0">
                  <a:pos x="6" y="31"/>
                </a:cxn>
                <a:cxn ang="0">
                  <a:pos x="13" y="31"/>
                </a:cxn>
                <a:cxn ang="0">
                  <a:pos x="19" y="37"/>
                </a:cxn>
                <a:cxn ang="0">
                  <a:pos x="19" y="43"/>
                </a:cxn>
                <a:cxn ang="0">
                  <a:pos x="19" y="56"/>
                </a:cxn>
                <a:cxn ang="0">
                  <a:pos x="25" y="62"/>
                </a:cxn>
                <a:cxn ang="0">
                  <a:pos x="25" y="62"/>
                </a:cxn>
                <a:cxn ang="0">
                  <a:pos x="50" y="56"/>
                </a:cxn>
                <a:cxn ang="0">
                  <a:pos x="50" y="43"/>
                </a:cxn>
                <a:cxn ang="0">
                  <a:pos x="44" y="25"/>
                </a:cxn>
                <a:cxn ang="0">
                  <a:pos x="44" y="12"/>
                </a:cxn>
                <a:cxn ang="0">
                  <a:pos x="57" y="6"/>
                </a:cxn>
                <a:cxn ang="0">
                  <a:pos x="69" y="19"/>
                </a:cxn>
                <a:cxn ang="0">
                  <a:pos x="75" y="25"/>
                </a:cxn>
                <a:cxn ang="0">
                  <a:pos x="75" y="37"/>
                </a:cxn>
                <a:cxn ang="0">
                  <a:pos x="75" y="43"/>
                </a:cxn>
                <a:cxn ang="0">
                  <a:pos x="82" y="43"/>
                </a:cxn>
                <a:cxn ang="0">
                  <a:pos x="94" y="43"/>
                </a:cxn>
                <a:cxn ang="0">
                  <a:pos x="94" y="37"/>
                </a:cxn>
                <a:cxn ang="0">
                  <a:pos x="94" y="25"/>
                </a:cxn>
                <a:cxn ang="0">
                  <a:pos x="88" y="12"/>
                </a:cxn>
                <a:cxn ang="0">
                  <a:pos x="88" y="6"/>
                </a:cxn>
                <a:cxn ang="0">
                  <a:pos x="101" y="0"/>
                </a:cxn>
              </a:cxnLst>
              <a:rect l="0" t="0" r="r" b="b"/>
              <a:pathLst>
                <a:path w="119" h="87">
                  <a:moveTo>
                    <a:pt x="101" y="0"/>
                  </a:moveTo>
                  <a:lnTo>
                    <a:pt x="107" y="6"/>
                  </a:lnTo>
                  <a:lnTo>
                    <a:pt x="107" y="12"/>
                  </a:lnTo>
                  <a:lnTo>
                    <a:pt x="113" y="19"/>
                  </a:lnTo>
                  <a:lnTo>
                    <a:pt x="113" y="19"/>
                  </a:lnTo>
                  <a:lnTo>
                    <a:pt x="113" y="25"/>
                  </a:lnTo>
                  <a:lnTo>
                    <a:pt x="113" y="25"/>
                  </a:lnTo>
                  <a:lnTo>
                    <a:pt x="113" y="31"/>
                  </a:lnTo>
                  <a:lnTo>
                    <a:pt x="119" y="31"/>
                  </a:lnTo>
                  <a:lnTo>
                    <a:pt x="119" y="37"/>
                  </a:lnTo>
                  <a:lnTo>
                    <a:pt x="119" y="37"/>
                  </a:lnTo>
                  <a:lnTo>
                    <a:pt x="113" y="37"/>
                  </a:lnTo>
                  <a:lnTo>
                    <a:pt x="113" y="43"/>
                  </a:lnTo>
                  <a:lnTo>
                    <a:pt x="113" y="43"/>
                  </a:lnTo>
                  <a:lnTo>
                    <a:pt x="113" y="43"/>
                  </a:lnTo>
                  <a:lnTo>
                    <a:pt x="113" y="43"/>
                  </a:lnTo>
                  <a:lnTo>
                    <a:pt x="113" y="50"/>
                  </a:lnTo>
                  <a:lnTo>
                    <a:pt x="113" y="50"/>
                  </a:lnTo>
                  <a:lnTo>
                    <a:pt x="107" y="56"/>
                  </a:lnTo>
                  <a:lnTo>
                    <a:pt x="107" y="62"/>
                  </a:lnTo>
                  <a:lnTo>
                    <a:pt x="101" y="62"/>
                  </a:lnTo>
                  <a:lnTo>
                    <a:pt x="101" y="68"/>
                  </a:lnTo>
                  <a:lnTo>
                    <a:pt x="94" y="68"/>
                  </a:lnTo>
                  <a:lnTo>
                    <a:pt x="94" y="68"/>
                  </a:lnTo>
                  <a:lnTo>
                    <a:pt x="88" y="68"/>
                  </a:lnTo>
                  <a:lnTo>
                    <a:pt x="88" y="75"/>
                  </a:lnTo>
                  <a:lnTo>
                    <a:pt x="82" y="75"/>
                  </a:lnTo>
                  <a:lnTo>
                    <a:pt x="82" y="75"/>
                  </a:lnTo>
                  <a:lnTo>
                    <a:pt x="75" y="68"/>
                  </a:lnTo>
                  <a:lnTo>
                    <a:pt x="75" y="68"/>
                  </a:lnTo>
                  <a:lnTo>
                    <a:pt x="69" y="68"/>
                  </a:lnTo>
                  <a:lnTo>
                    <a:pt x="69" y="68"/>
                  </a:lnTo>
                  <a:lnTo>
                    <a:pt x="63" y="62"/>
                  </a:lnTo>
                  <a:lnTo>
                    <a:pt x="63" y="68"/>
                  </a:lnTo>
                  <a:lnTo>
                    <a:pt x="57" y="68"/>
                  </a:lnTo>
                  <a:lnTo>
                    <a:pt x="57" y="75"/>
                  </a:lnTo>
                  <a:lnTo>
                    <a:pt x="50" y="75"/>
                  </a:lnTo>
                  <a:lnTo>
                    <a:pt x="50" y="81"/>
                  </a:lnTo>
                  <a:lnTo>
                    <a:pt x="44" y="81"/>
                  </a:lnTo>
                  <a:lnTo>
                    <a:pt x="38" y="81"/>
                  </a:lnTo>
                  <a:lnTo>
                    <a:pt x="38" y="87"/>
                  </a:lnTo>
                  <a:lnTo>
                    <a:pt x="31" y="87"/>
                  </a:lnTo>
                  <a:lnTo>
                    <a:pt x="25" y="87"/>
                  </a:lnTo>
                  <a:lnTo>
                    <a:pt x="25" y="87"/>
                  </a:lnTo>
                  <a:lnTo>
                    <a:pt x="19" y="81"/>
                  </a:lnTo>
                  <a:lnTo>
                    <a:pt x="13" y="81"/>
                  </a:lnTo>
                  <a:lnTo>
                    <a:pt x="13" y="81"/>
                  </a:lnTo>
                  <a:lnTo>
                    <a:pt x="6" y="75"/>
                  </a:lnTo>
                  <a:lnTo>
                    <a:pt x="0" y="75"/>
                  </a:lnTo>
                  <a:lnTo>
                    <a:pt x="0" y="68"/>
                  </a:lnTo>
                  <a:lnTo>
                    <a:pt x="0" y="68"/>
                  </a:lnTo>
                  <a:lnTo>
                    <a:pt x="0" y="62"/>
                  </a:lnTo>
                  <a:lnTo>
                    <a:pt x="0" y="56"/>
                  </a:lnTo>
                  <a:lnTo>
                    <a:pt x="0" y="56"/>
                  </a:lnTo>
                  <a:lnTo>
                    <a:pt x="0" y="50"/>
                  </a:lnTo>
                  <a:lnTo>
                    <a:pt x="0" y="50"/>
                  </a:lnTo>
                  <a:lnTo>
                    <a:pt x="0" y="43"/>
                  </a:lnTo>
                  <a:lnTo>
                    <a:pt x="0" y="43"/>
                  </a:lnTo>
                  <a:lnTo>
                    <a:pt x="0" y="37"/>
                  </a:lnTo>
                  <a:lnTo>
                    <a:pt x="6" y="37"/>
                  </a:lnTo>
                  <a:lnTo>
                    <a:pt x="6" y="31"/>
                  </a:lnTo>
                  <a:lnTo>
                    <a:pt x="6" y="31"/>
                  </a:lnTo>
                  <a:lnTo>
                    <a:pt x="6" y="31"/>
                  </a:lnTo>
                  <a:lnTo>
                    <a:pt x="6" y="31"/>
                  </a:lnTo>
                  <a:lnTo>
                    <a:pt x="6" y="31"/>
                  </a:lnTo>
                  <a:lnTo>
                    <a:pt x="13" y="31"/>
                  </a:lnTo>
                  <a:lnTo>
                    <a:pt x="19" y="31"/>
                  </a:lnTo>
                  <a:lnTo>
                    <a:pt x="19" y="31"/>
                  </a:lnTo>
                  <a:lnTo>
                    <a:pt x="19" y="37"/>
                  </a:lnTo>
                  <a:lnTo>
                    <a:pt x="19" y="37"/>
                  </a:lnTo>
                  <a:lnTo>
                    <a:pt x="19" y="43"/>
                  </a:lnTo>
                  <a:lnTo>
                    <a:pt x="19" y="43"/>
                  </a:lnTo>
                  <a:lnTo>
                    <a:pt x="19" y="50"/>
                  </a:lnTo>
                  <a:lnTo>
                    <a:pt x="19" y="50"/>
                  </a:lnTo>
                  <a:lnTo>
                    <a:pt x="19" y="56"/>
                  </a:lnTo>
                  <a:lnTo>
                    <a:pt x="19" y="56"/>
                  </a:lnTo>
                  <a:lnTo>
                    <a:pt x="19" y="56"/>
                  </a:lnTo>
                  <a:lnTo>
                    <a:pt x="25" y="62"/>
                  </a:lnTo>
                  <a:lnTo>
                    <a:pt x="25" y="62"/>
                  </a:lnTo>
                  <a:lnTo>
                    <a:pt x="25" y="62"/>
                  </a:lnTo>
                  <a:lnTo>
                    <a:pt x="25" y="62"/>
                  </a:lnTo>
                  <a:lnTo>
                    <a:pt x="38" y="62"/>
                  </a:lnTo>
                  <a:lnTo>
                    <a:pt x="44" y="62"/>
                  </a:lnTo>
                  <a:lnTo>
                    <a:pt x="50" y="56"/>
                  </a:lnTo>
                  <a:lnTo>
                    <a:pt x="50" y="56"/>
                  </a:lnTo>
                  <a:lnTo>
                    <a:pt x="50" y="50"/>
                  </a:lnTo>
                  <a:lnTo>
                    <a:pt x="50" y="43"/>
                  </a:lnTo>
                  <a:lnTo>
                    <a:pt x="50" y="37"/>
                  </a:lnTo>
                  <a:lnTo>
                    <a:pt x="50" y="31"/>
                  </a:lnTo>
                  <a:lnTo>
                    <a:pt x="44" y="25"/>
                  </a:lnTo>
                  <a:lnTo>
                    <a:pt x="44" y="19"/>
                  </a:lnTo>
                  <a:lnTo>
                    <a:pt x="44" y="19"/>
                  </a:lnTo>
                  <a:lnTo>
                    <a:pt x="44" y="12"/>
                  </a:lnTo>
                  <a:lnTo>
                    <a:pt x="44" y="12"/>
                  </a:lnTo>
                  <a:lnTo>
                    <a:pt x="50" y="6"/>
                  </a:lnTo>
                  <a:lnTo>
                    <a:pt x="57" y="6"/>
                  </a:lnTo>
                  <a:lnTo>
                    <a:pt x="63" y="6"/>
                  </a:lnTo>
                  <a:lnTo>
                    <a:pt x="69" y="12"/>
                  </a:lnTo>
                  <a:lnTo>
                    <a:pt x="69" y="19"/>
                  </a:lnTo>
                  <a:lnTo>
                    <a:pt x="69" y="19"/>
                  </a:lnTo>
                  <a:lnTo>
                    <a:pt x="69" y="25"/>
                  </a:lnTo>
                  <a:lnTo>
                    <a:pt x="75" y="25"/>
                  </a:lnTo>
                  <a:lnTo>
                    <a:pt x="75" y="31"/>
                  </a:lnTo>
                  <a:lnTo>
                    <a:pt x="75" y="31"/>
                  </a:lnTo>
                  <a:lnTo>
                    <a:pt x="75" y="37"/>
                  </a:lnTo>
                  <a:lnTo>
                    <a:pt x="75" y="37"/>
                  </a:lnTo>
                  <a:lnTo>
                    <a:pt x="75" y="37"/>
                  </a:lnTo>
                  <a:lnTo>
                    <a:pt x="75" y="43"/>
                  </a:lnTo>
                  <a:lnTo>
                    <a:pt x="75" y="43"/>
                  </a:lnTo>
                  <a:lnTo>
                    <a:pt x="82" y="43"/>
                  </a:lnTo>
                  <a:lnTo>
                    <a:pt x="82" y="43"/>
                  </a:lnTo>
                  <a:lnTo>
                    <a:pt x="88" y="43"/>
                  </a:lnTo>
                  <a:lnTo>
                    <a:pt x="94" y="43"/>
                  </a:lnTo>
                  <a:lnTo>
                    <a:pt x="94" y="43"/>
                  </a:lnTo>
                  <a:lnTo>
                    <a:pt x="94" y="43"/>
                  </a:lnTo>
                  <a:lnTo>
                    <a:pt x="94" y="37"/>
                  </a:lnTo>
                  <a:lnTo>
                    <a:pt x="94" y="37"/>
                  </a:lnTo>
                  <a:lnTo>
                    <a:pt x="94" y="31"/>
                  </a:lnTo>
                  <a:lnTo>
                    <a:pt x="94" y="25"/>
                  </a:lnTo>
                  <a:lnTo>
                    <a:pt x="94" y="25"/>
                  </a:lnTo>
                  <a:lnTo>
                    <a:pt x="88" y="19"/>
                  </a:lnTo>
                  <a:lnTo>
                    <a:pt x="88" y="19"/>
                  </a:lnTo>
                  <a:lnTo>
                    <a:pt x="88" y="12"/>
                  </a:lnTo>
                  <a:lnTo>
                    <a:pt x="82" y="12"/>
                  </a:lnTo>
                  <a:lnTo>
                    <a:pt x="88" y="6"/>
                  </a:lnTo>
                  <a:lnTo>
                    <a:pt x="88" y="6"/>
                  </a:lnTo>
                  <a:lnTo>
                    <a:pt x="88" y="0"/>
                  </a:lnTo>
                  <a:lnTo>
                    <a:pt x="94" y="0"/>
                  </a:lnTo>
                  <a:lnTo>
                    <a:pt x="101"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7" name="Freeform 25"/>
            <p:cNvSpPr>
              <a:spLocks/>
            </p:cNvSpPr>
            <p:nvPr/>
          </p:nvSpPr>
          <p:spPr bwMode="auto">
            <a:xfrm>
              <a:off x="3617" y="1528"/>
              <a:ext cx="138" cy="102"/>
            </a:xfrm>
            <a:custGeom>
              <a:avLst/>
              <a:gdLst/>
              <a:ahLst/>
              <a:cxnLst>
                <a:cxn ang="0">
                  <a:pos x="113" y="6"/>
                </a:cxn>
                <a:cxn ang="0">
                  <a:pos x="120" y="19"/>
                </a:cxn>
                <a:cxn ang="0">
                  <a:pos x="126" y="37"/>
                </a:cxn>
                <a:cxn ang="0">
                  <a:pos x="132" y="44"/>
                </a:cxn>
                <a:cxn ang="0">
                  <a:pos x="138" y="56"/>
                </a:cxn>
                <a:cxn ang="0">
                  <a:pos x="132" y="69"/>
                </a:cxn>
                <a:cxn ang="0">
                  <a:pos x="120" y="81"/>
                </a:cxn>
                <a:cxn ang="0">
                  <a:pos x="107" y="87"/>
                </a:cxn>
                <a:cxn ang="0">
                  <a:pos x="94" y="87"/>
                </a:cxn>
                <a:cxn ang="0">
                  <a:pos x="82" y="87"/>
                </a:cxn>
                <a:cxn ang="0">
                  <a:pos x="76" y="81"/>
                </a:cxn>
                <a:cxn ang="0">
                  <a:pos x="63" y="93"/>
                </a:cxn>
                <a:cxn ang="0">
                  <a:pos x="50" y="100"/>
                </a:cxn>
                <a:cxn ang="0">
                  <a:pos x="38" y="100"/>
                </a:cxn>
                <a:cxn ang="0">
                  <a:pos x="25" y="93"/>
                </a:cxn>
                <a:cxn ang="0">
                  <a:pos x="19" y="87"/>
                </a:cxn>
                <a:cxn ang="0">
                  <a:pos x="13" y="81"/>
                </a:cxn>
                <a:cxn ang="0">
                  <a:pos x="6" y="69"/>
                </a:cxn>
                <a:cxn ang="0">
                  <a:pos x="0" y="56"/>
                </a:cxn>
                <a:cxn ang="0">
                  <a:pos x="6" y="37"/>
                </a:cxn>
                <a:cxn ang="0">
                  <a:pos x="13" y="31"/>
                </a:cxn>
                <a:cxn ang="0">
                  <a:pos x="19" y="31"/>
                </a:cxn>
                <a:cxn ang="0">
                  <a:pos x="19" y="37"/>
                </a:cxn>
                <a:cxn ang="0">
                  <a:pos x="25" y="56"/>
                </a:cxn>
                <a:cxn ang="0">
                  <a:pos x="25" y="69"/>
                </a:cxn>
                <a:cxn ang="0">
                  <a:pos x="25" y="75"/>
                </a:cxn>
                <a:cxn ang="0">
                  <a:pos x="32" y="81"/>
                </a:cxn>
                <a:cxn ang="0">
                  <a:pos x="57" y="75"/>
                </a:cxn>
                <a:cxn ang="0">
                  <a:pos x="63" y="62"/>
                </a:cxn>
                <a:cxn ang="0">
                  <a:pos x="57" y="44"/>
                </a:cxn>
                <a:cxn ang="0">
                  <a:pos x="57" y="25"/>
                </a:cxn>
                <a:cxn ang="0">
                  <a:pos x="63" y="19"/>
                </a:cxn>
                <a:cxn ang="0">
                  <a:pos x="76" y="31"/>
                </a:cxn>
                <a:cxn ang="0">
                  <a:pos x="82" y="44"/>
                </a:cxn>
                <a:cxn ang="0">
                  <a:pos x="82" y="56"/>
                </a:cxn>
                <a:cxn ang="0">
                  <a:pos x="88" y="69"/>
                </a:cxn>
                <a:cxn ang="0">
                  <a:pos x="101" y="69"/>
                </a:cxn>
                <a:cxn ang="0">
                  <a:pos x="120" y="62"/>
                </a:cxn>
                <a:cxn ang="0">
                  <a:pos x="120" y="50"/>
                </a:cxn>
                <a:cxn ang="0">
                  <a:pos x="113" y="31"/>
                </a:cxn>
                <a:cxn ang="0">
                  <a:pos x="101" y="12"/>
                </a:cxn>
                <a:cxn ang="0">
                  <a:pos x="94" y="0"/>
                </a:cxn>
                <a:cxn ang="0">
                  <a:pos x="107" y="0"/>
                </a:cxn>
              </a:cxnLst>
              <a:rect l="0" t="0" r="r" b="b"/>
              <a:pathLst>
                <a:path w="138" h="100">
                  <a:moveTo>
                    <a:pt x="107" y="0"/>
                  </a:moveTo>
                  <a:lnTo>
                    <a:pt x="113" y="6"/>
                  </a:lnTo>
                  <a:lnTo>
                    <a:pt x="113" y="6"/>
                  </a:lnTo>
                  <a:lnTo>
                    <a:pt x="120" y="12"/>
                  </a:lnTo>
                  <a:lnTo>
                    <a:pt x="120" y="19"/>
                  </a:lnTo>
                  <a:lnTo>
                    <a:pt x="120" y="19"/>
                  </a:lnTo>
                  <a:lnTo>
                    <a:pt x="126" y="25"/>
                  </a:lnTo>
                  <a:lnTo>
                    <a:pt x="126" y="31"/>
                  </a:lnTo>
                  <a:lnTo>
                    <a:pt x="126" y="37"/>
                  </a:lnTo>
                  <a:lnTo>
                    <a:pt x="132" y="37"/>
                  </a:lnTo>
                  <a:lnTo>
                    <a:pt x="132" y="44"/>
                  </a:lnTo>
                  <a:lnTo>
                    <a:pt x="132" y="44"/>
                  </a:lnTo>
                  <a:lnTo>
                    <a:pt x="132" y="50"/>
                  </a:lnTo>
                  <a:lnTo>
                    <a:pt x="132" y="56"/>
                  </a:lnTo>
                  <a:lnTo>
                    <a:pt x="138" y="56"/>
                  </a:lnTo>
                  <a:lnTo>
                    <a:pt x="138" y="56"/>
                  </a:lnTo>
                  <a:lnTo>
                    <a:pt x="138" y="62"/>
                  </a:lnTo>
                  <a:lnTo>
                    <a:pt x="132" y="69"/>
                  </a:lnTo>
                  <a:lnTo>
                    <a:pt x="126" y="69"/>
                  </a:lnTo>
                  <a:lnTo>
                    <a:pt x="126" y="75"/>
                  </a:lnTo>
                  <a:lnTo>
                    <a:pt x="120" y="81"/>
                  </a:lnTo>
                  <a:lnTo>
                    <a:pt x="120" y="81"/>
                  </a:lnTo>
                  <a:lnTo>
                    <a:pt x="113" y="87"/>
                  </a:lnTo>
                  <a:lnTo>
                    <a:pt x="107" y="87"/>
                  </a:lnTo>
                  <a:lnTo>
                    <a:pt x="107" y="87"/>
                  </a:lnTo>
                  <a:lnTo>
                    <a:pt x="101" y="87"/>
                  </a:lnTo>
                  <a:lnTo>
                    <a:pt x="94" y="87"/>
                  </a:lnTo>
                  <a:lnTo>
                    <a:pt x="94" y="87"/>
                  </a:lnTo>
                  <a:lnTo>
                    <a:pt x="88" y="87"/>
                  </a:lnTo>
                  <a:lnTo>
                    <a:pt x="82" y="87"/>
                  </a:lnTo>
                  <a:lnTo>
                    <a:pt x="82" y="81"/>
                  </a:lnTo>
                  <a:lnTo>
                    <a:pt x="76" y="81"/>
                  </a:lnTo>
                  <a:lnTo>
                    <a:pt x="76" y="81"/>
                  </a:lnTo>
                  <a:lnTo>
                    <a:pt x="69" y="87"/>
                  </a:lnTo>
                  <a:lnTo>
                    <a:pt x="69" y="87"/>
                  </a:lnTo>
                  <a:lnTo>
                    <a:pt x="63" y="93"/>
                  </a:lnTo>
                  <a:lnTo>
                    <a:pt x="57" y="100"/>
                  </a:lnTo>
                  <a:lnTo>
                    <a:pt x="57" y="100"/>
                  </a:lnTo>
                  <a:lnTo>
                    <a:pt x="50" y="100"/>
                  </a:lnTo>
                  <a:lnTo>
                    <a:pt x="44" y="100"/>
                  </a:lnTo>
                  <a:lnTo>
                    <a:pt x="44" y="100"/>
                  </a:lnTo>
                  <a:lnTo>
                    <a:pt x="38" y="100"/>
                  </a:lnTo>
                  <a:lnTo>
                    <a:pt x="32" y="100"/>
                  </a:lnTo>
                  <a:lnTo>
                    <a:pt x="32" y="100"/>
                  </a:lnTo>
                  <a:lnTo>
                    <a:pt x="25" y="93"/>
                  </a:lnTo>
                  <a:lnTo>
                    <a:pt x="25" y="93"/>
                  </a:lnTo>
                  <a:lnTo>
                    <a:pt x="19" y="87"/>
                  </a:lnTo>
                  <a:lnTo>
                    <a:pt x="19" y="87"/>
                  </a:lnTo>
                  <a:lnTo>
                    <a:pt x="13" y="81"/>
                  </a:lnTo>
                  <a:lnTo>
                    <a:pt x="13" y="81"/>
                  </a:lnTo>
                  <a:lnTo>
                    <a:pt x="13" y="81"/>
                  </a:lnTo>
                  <a:lnTo>
                    <a:pt x="6" y="75"/>
                  </a:lnTo>
                  <a:lnTo>
                    <a:pt x="6" y="69"/>
                  </a:lnTo>
                  <a:lnTo>
                    <a:pt x="6" y="69"/>
                  </a:lnTo>
                  <a:lnTo>
                    <a:pt x="6" y="62"/>
                  </a:lnTo>
                  <a:lnTo>
                    <a:pt x="0" y="56"/>
                  </a:lnTo>
                  <a:lnTo>
                    <a:pt x="0" y="56"/>
                  </a:lnTo>
                  <a:lnTo>
                    <a:pt x="0" y="50"/>
                  </a:lnTo>
                  <a:lnTo>
                    <a:pt x="6" y="44"/>
                  </a:lnTo>
                  <a:lnTo>
                    <a:pt x="6" y="37"/>
                  </a:lnTo>
                  <a:lnTo>
                    <a:pt x="6" y="37"/>
                  </a:lnTo>
                  <a:lnTo>
                    <a:pt x="6" y="31"/>
                  </a:lnTo>
                  <a:lnTo>
                    <a:pt x="13" y="31"/>
                  </a:lnTo>
                  <a:lnTo>
                    <a:pt x="13" y="31"/>
                  </a:lnTo>
                  <a:lnTo>
                    <a:pt x="13" y="31"/>
                  </a:lnTo>
                  <a:lnTo>
                    <a:pt x="19" y="31"/>
                  </a:lnTo>
                  <a:lnTo>
                    <a:pt x="19" y="31"/>
                  </a:lnTo>
                  <a:lnTo>
                    <a:pt x="19" y="37"/>
                  </a:lnTo>
                  <a:lnTo>
                    <a:pt x="19" y="37"/>
                  </a:lnTo>
                  <a:lnTo>
                    <a:pt x="25" y="44"/>
                  </a:lnTo>
                  <a:lnTo>
                    <a:pt x="25" y="50"/>
                  </a:lnTo>
                  <a:lnTo>
                    <a:pt x="25" y="56"/>
                  </a:lnTo>
                  <a:lnTo>
                    <a:pt x="25" y="56"/>
                  </a:lnTo>
                  <a:lnTo>
                    <a:pt x="25" y="62"/>
                  </a:lnTo>
                  <a:lnTo>
                    <a:pt x="25" y="69"/>
                  </a:lnTo>
                  <a:lnTo>
                    <a:pt x="25" y="69"/>
                  </a:lnTo>
                  <a:lnTo>
                    <a:pt x="25" y="75"/>
                  </a:lnTo>
                  <a:lnTo>
                    <a:pt x="25" y="75"/>
                  </a:lnTo>
                  <a:lnTo>
                    <a:pt x="32" y="75"/>
                  </a:lnTo>
                  <a:lnTo>
                    <a:pt x="32" y="81"/>
                  </a:lnTo>
                  <a:lnTo>
                    <a:pt x="32" y="81"/>
                  </a:lnTo>
                  <a:lnTo>
                    <a:pt x="44" y="81"/>
                  </a:lnTo>
                  <a:lnTo>
                    <a:pt x="50" y="75"/>
                  </a:lnTo>
                  <a:lnTo>
                    <a:pt x="57" y="75"/>
                  </a:lnTo>
                  <a:lnTo>
                    <a:pt x="57" y="69"/>
                  </a:lnTo>
                  <a:lnTo>
                    <a:pt x="57" y="69"/>
                  </a:lnTo>
                  <a:lnTo>
                    <a:pt x="63" y="62"/>
                  </a:lnTo>
                  <a:lnTo>
                    <a:pt x="57" y="56"/>
                  </a:lnTo>
                  <a:lnTo>
                    <a:pt x="57" y="50"/>
                  </a:lnTo>
                  <a:lnTo>
                    <a:pt x="57" y="44"/>
                  </a:lnTo>
                  <a:lnTo>
                    <a:pt x="57" y="37"/>
                  </a:lnTo>
                  <a:lnTo>
                    <a:pt x="57" y="31"/>
                  </a:lnTo>
                  <a:lnTo>
                    <a:pt x="57" y="25"/>
                  </a:lnTo>
                  <a:lnTo>
                    <a:pt x="57" y="25"/>
                  </a:lnTo>
                  <a:lnTo>
                    <a:pt x="63" y="19"/>
                  </a:lnTo>
                  <a:lnTo>
                    <a:pt x="63" y="19"/>
                  </a:lnTo>
                  <a:lnTo>
                    <a:pt x="69" y="19"/>
                  </a:lnTo>
                  <a:lnTo>
                    <a:pt x="76" y="25"/>
                  </a:lnTo>
                  <a:lnTo>
                    <a:pt x="76" y="31"/>
                  </a:lnTo>
                  <a:lnTo>
                    <a:pt x="76" y="37"/>
                  </a:lnTo>
                  <a:lnTo>
                    <a:pt x="76" y="37"/>
                  </a:lnTo>
                  <a:lnTo>
                    <a:pt x="82" y="44"/>
                  </a:lnTo>
                  <a:lnTo>
                    <a:pt x="82" y="50"/>
                  </a:lnTo>
                  <a:lnTo>
                    <a:pt x="82" y="56"/>
                  </a:lnTo>
                  <a:lnTo>
                    <a:pt x="82" y="56"/>
                  </a:lnTo>
                  <a:lnTo>
                    <a:pt x="82" y="62"/>
                  </a:lnTo>
                  <a:lnTo>
                    <a:pt x="88" y="62"/>
                  </a:lnTo>
                  <a:lnTo>
                    <a:pt x="88" y="69"/>
                  </a:lnTo>
                  <a:lnTo>
                    <a:pt x="88" y="69"/>
                  </a:lnTo>
                  <a:lnTo>
                    <a:pt x="94" y="69"/>
                  </a:lnTo>
                  <a:lnTo>
                    <a:pt x="101" y="69"/>
                  </a:lnTo>
                  <a:lnTo>
                    <a:pt x="107" y="62"/>
                  </a:lnTo>
                  <a:lnTo>
                    <a:pt x="113" y="62"/>
                  </a:lnTo>
                  <a:lnTo>
                    <a:pt x="120" y="62"/>
                  </a:lnTo>
                  <a:lnTo>
                    <a:pt x="120" y="56"/>
                  </a:lnTo>
                  <a:lnTo>
                    <a:pt x="120" y="50"/>
                  </a:lnTo>
                  <a:lnTo>
                    <a:pt x="120" y="50"/>
                  </a:lnTo>
                  <a:lnTo>
                    <a:pt x="120" y="44"/>
                  </a:lnTo>
                  <a:lnTo>
                    <a:pt x="113" y="37"/>
                  </a:lnTo>
                  <a:lnTo>
                    <a:pt x="113" y="31"/>
                  </a:lnTo>
                  <a:lnTo>
                    <a:pt x="107" y="25"/>
                  </a:lnTo>
                  <a:lnTo>
                    <a:pt x="107" y="19"/>
                  </a:lnTo>
                  <a:lnTo>
                    <a:pt x="101" y="12"/>
                  </a:lnTo>
                  <a:lnTo>
                    <a:pt x="101" y="6"/>
                  </a:lnTo>
                  <a:lnTo>
                    <a:pt x="101" y="6"/>
                  </a:lnTo>
                  <a:lnTo>
                    <a:pt x="94" y="0"/>
                  </a:lnTo>
                  <a:lnTo>
                    <a:pt x="101" y="0"/>
                  </a:lnTo>
                  <a:lnTo>
                    <a:pt x="101" y="0"/>
                  </a:lnTo>
                  <a:lnTo>
                    <a:pt x="107"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8" name="Freeform 26"/>
            <p:cNvSpPr>
              <a:spLocks/>
            </p:cNvSpPr>
            <p:nvPr/>
          </p:nvSpPr>
          <p:spPr bwMode="auto">
            <a:xfrm>
              <a:off x="1474" y="1360"/>
              <a:ext cx="981" cy="376"/>
            </a:xfrm>
            <a:custGeom>
              <a:avLst/>
              <a:gdLst/>
              <a:ahLst/>
              <a:cxnLst>
                <a:cxn ang="0">
                  <a:pos x="38" y="318"/>
                </a:cxn>
                <a:cxn ang="0">
                  <a:pos x="69" y="305"/>
                </a:cxn>
                <a:cxn ang="0">
                  <a:pos x="120" y="286"/>
                </a:cxn>
                <a:cxn ang="0">
                  <a:pos x="176" y="268"/>
                </a:cxn>
                <a:cxn ang="0">
                  <a:pos x="245" y="237"/>
                </a:cxn>
                <a:cxn ang="0">
                  <a:pos x="321" y="212"/>
                </a:cxn>
                <a:cxn ang="0">
                  <a:pos x="396" y="180"/>
                </a:cxn>
                <a:cxn ang="0">
                  <a:pos x="478" y="149"/>
                </a:cxn>
                <a:cxn ang="0">
                  <a:pos x="560" y="118"/>
                </a:cxn>
                <a:cxn ang="0">
                  <a:pos x="641" y="93"/>
                </a:cxn>
                <a:cxn ang="0">
                  <a:pos x="717" y="68"/>
                </a:cxn>
                <a:cxn ang="0">
                  <a:pos x="792" y="43"/>
                </a:cxn>
                <a:cxn ang="0">
                  <a:pos x="855" y="25"/>
                </a:cxn>
                <a:cxn ang="0">
                  <a:pos x="905" y="6"/>
                </a:cxn>
                <a:cxn ang="0">
                  <a:pos x="943" y="0"/>
                </a:cxn>
                <a:cxn ang="0">
                  <a:pos x="968" y="0"/>
                </a:cxn>
                <a:cxn ang="0">
                  <a:pos x="981" y="12"/>
                </a:cxn>
                <a:cxn ang="0">
                  <a:pos x="893" y="37"/>
                </a:cxn>
                <a:cxn ang="0">
                  <a:pos x="811" y="62"/>
                </a:cxn>
                <a:cxn ang="0">
                  <a:pos x="735" y="93"/>
                </a:cxn>
                <a:cxn ang="0">
                  <a:pos x="654" y="118"/>
                </a:cxn>
                <a:cxn ang="0">
                  <a:pos x="585" y="143"/>
                </a:cxn>
                <a:cxn ang="0">
                  <a:pos x="516" y="168"/>
                </a:cxn>
                <a:cxn ang="0">
                  <a:pos x="446" y="193"/>
                </a:cxn>
                <a:cxn ang="0">
                  <a:pos x="384" y="218"/>
                </a:cxn>
                <a:cxn ang="0">
                  <a:pos x="327" y="243"/>
                </a:cxn>
                <a:cxn ang="0">
                  <a:pos x="270" y="261"/>
                </a:cxn>
                <a:cxn ang="0">
                  <a:pos x="214" y="286"/>
                </a:cxn>
                <a:cxn ang="0">
                  <a:pos x="164" y="305"/>
                </a:cxn>
                <a:cxn ang="0">
                  <a:pos x="120" y="324"/>
                </a:cxn>
                <a:cxn ang="0">
                  <a:pos x="76" y="342"/>
                </a:cxn>
                <a:cxn ang="0">
                  <a:pos x="38" y="355"/>
                </a:cxn>
                <a:cxn ang="0">
                  <a:pos x="0" y="374"/>
                </a:cxn>
                <a:cxn ang="0">
                  <a:pos x="7" y="367"/>
                </a:cxn>
                <a:cxn ang="0">
                  <a:pos x="7" y="361"/>
                </a:cxn>
                <a:cxn ang="0">
                  <a:pos x="7" y="355"/>
                </a:cxn>
                <a:cxn ang="0">
                  <a:pos x="7" y="355"/>
                </a:cxn>
                <a:cxn ang="0">
                  <a:pos x="7" y="355"/>
                </a:cxn>
                <a:cxn ang="0">
                  <a:pos x="7" y="349"/>
                </a:cxn>
                <a:cxn ang="0">
                  <a:pos x="13" y="349"/>
                </a:cxn>
                <a:cxn ang="0">
                  <a:pos x="13" y="342"/>
                </a:cxn>
                <a:cxn ang="0">
                  <a:pos x="13" y="342"/>
                </a:cxn>
                <a:cxn ang="0">
                  <a:pos x="13" y="342"/>
                </a:cxn>
                <a:cxn ang="0">
                  <a:pos x="19" y="336"/>
                </a:cxn>
                <a:cxn ang="0">
                  <a:pos x="19" y="336"/>
                </a:cxn>
                <a:cxn ang="0">
                  <a:pos x="25" y="336"/>
                </a:cxn>
                <a:cxn ang="0">
                  <a:pos x="25" y="330"/>
                </a:cxn>
                <a:cxn ang="0">
                  <a:pos x="32" y="324"/>
                </a:cxn>
                <a:cxn ang="0">
                  <a:pos x="38" y="318"/>
                </a:cxn>
              </a:cxnLst>
              <a:rect l="0" t="0" r="r" b="b"/>
              <a:pathLst>
                <a:path w="981" h="374">
                  <a:moveTo>
                    <a:pt x="38" y="318"/>
                  </a:moveTo>
                  <a:lnTo>
                    <a:pt x="69" y="305"/>
                  </a:lnTo>
                  <a:lnTo>
                    <a:pt x="120" y="286"/>
                  </a:lnTo>
                  <a:lnTo>
                    <a:pt x="176" y="268"/>
                  </a:lnTo>
                  <a:lnTo>
                    <a:pt x="245" y="237"/>
                  </a:lnTo>
                  <a:lnTo>
                    <a:pt x="321" y="212"/>
                  </a:lnTo>
                  <a:lnTo>
                    <a:pt x="396" y="180"/>
                  </a:lnTo>
                  <a:lnTo>
                    <a:pt x="478" y="149"/>
                  </a:lnTo>
                  <a:lnTo>
                    <a:pt x="560" y="118"/>
                  </a:lnTo>
                  <a:lnTo>
                    <a:pt x="641" y="93"/>
                  </a:lnTo>
                  <a:lnTo>
                    <a:pt x="717" y="68"/>
                  </a:lnTo>
                  <a:lnTo>
                    <a:pt x="792" y="43"/>
                  </a:lnTo>
                  <a:lnTo>
                    <a:pt x="855" y="25"/>
                  </a:lnTo>
                  <a:lnTo>
                    <a:pt x="905" y="6"/>
                  </a:lnTo>
                  <a:lnTo>
                    <a:pt x="943" y="0"/>
                  </a:lnTo>
                  <a:lnTo>
                    <a:pt x="968" y="0"/>
                  </a:lnTo>
                  <a:lnTo>
                    <a:pt x="981" y="12"/>
                  </a:lnTo>
                  <a:lnTo>
                    <a:pt x="893" y="37"/>
                  </a:lnTo>
                  <a:lnTo>
                    <a:pt x="811" y="62"/>
                  </a:lnTo>
                  <a:lnTo>
                    <a:pt x="735" y="93"/>
                  </a:lnTo>
                  <a:lnTo>
                    <a:pt x="654" y="118"/>
                  </a:lnTo>
                  <a:lnTo>
                    <a:pt x="585" y="143"/>
                  </a:lnTo>
                  <a:lnTo>
                    <a:pt x="516" y="168"/>
                  </a:lnTo>
                  <a:lnTo>
                    <a:pt x="446" y="193"/>
                  </a:lnTo>
                  <a:lnTo>
                    <a:pt x="384" y="218"/>
                  </a:lnTo>
                  <a:lnTo>
                    <a:pt x="327" y="243"/>
                  </a:lnTo>
                  <a:lnTo>
                    <a:pt x="270" y="261"/>
                  </a:lnTo>
                  <a:lnTo>
                    <a:pt x="214" y="286"/>
                  </a:lnTo>
                  <a:lnTo>
                    <a:pt x="164" y="305"/>
                  </a:lnTo>
                  <a:lnTo>
                    <a:pt x="120" y="324"/>
                  </a:lnTo>
                  <a:lnTo>
                    <a:pt x="76" y="342"/>
                  </a:lnTo>
                  <a:lnTo>
                    <a:pt x="38" y="355"/>
                  </a:lnTo>
                  <a:lnTo>
                    <a:pt x="0" y="374"/>
                  </a:lnTo>
                  <a:lnTo>
                    <a:pt x="7" y="367"/>
                  </a:lnTo>
                  <a:lnTo>
                    <a:pt x="7" y="361"/>
                  </a:lnTo>
                  <a:lnTo>
                    <a:pt x="7" y="355"/>
                  </a:lnTo>
                  <a:lnTo>
                    <a:pt x="7" y="355"/>
                  </a:lnTo>
                  <a:lnTo>
                    <a:pt x="7" y="355"/>
                  </a:lnTo>
                  <a:lnTo>
                    <a:pt x="7" y="349"/>
                  </a:lnTo>
                  <a:lnTo>
                    <a:pt x="13" y="349"/>
                  </a:lnTo>
                  <a:lnTo>
                    <a:pt x="13" y="342"/>
                  </a:lnTo>
                  <a:lnTo>
                    <a:pt x="13" y="342"/>
                  </a:lnTo>
                  <a:lnTo>
                    <a:pt x="13" y="342"/>
                  </a:lnTo>
                  <a:lnTo>
                    <a:pt x="19" y="336"/>
                  </a:lnTo>
                  <a:lnTo>
                    <a:pt x="19" y="336"/>
                  </a:lnTo>
                  <a:lnTo>
                    <a:pt x="25" y="336"/>
                  </a:lnTo>
                  <a:lnTo>
                    <a:pt x="25" y="330"/>
                  </a:lnTo>
                  <a:lnTo>
                    <a:pt x="32" y="324"/>
                  </a:lnTo>
                  <a:lnTo>
                    <a:pt x="38" y="318"/>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39" name="Freeform 27"/>
            <p:cNvSpPr>
              <a:spLocks/>
            </p:cNvSpPr>
            <p:nvPr/>
          </p:nvSpPr>
          <p:spPr bwMode="auto">
            <a:xfrm>
              <a:off x="5201" y="1459"/>
              <a:ext cx="105" cy="137"/>
            </a:xfrm>
            <a:custGeom>
              <a:avLst/>
              <a:gdLst/>
              <a:ahLst/>
              <a:cxnLst>
                <a:cxn ang="0">
                  <a:pos x="107" y="19"/>
                </a:cxn>
                <a:cxn ang="0">
                  <a:pos x="100" y="25"/>
                </a:cxn>
                <a:cxn ang="0">
                  <a:pos x="94" y="32"/>
                </a:cxn>
                <a:cxn ang="0">
                  <a:pos x="94" y="44"/>
                </a:cxn>
                <a:cxn ang="0">
                  <a:pos x="88" y="56"/>
                </a:cxn>
                <a:cxn ang="0">
                  <a:pos x="88" y="75"/>
                </a:cxn>
                <a:cxn ang="0">
                  <a:pos x="81" y="94"/>
                </a:cxn>
                <a:cxn ang="0">
                  <a:pos x="75" y="119"/>
                </a:cxn>
                <a:cxn ang="0">
                  <a:pos x="63" y="113"/>
                </a:cxn>
                <a:cxn ang="0">
                  <a:pos x="50" y="94"/>
                </a:cxn>
                <a:cxn ang="0">
                  <a:pos x="37" y="81"/>
                </a:cxn>
                <a:cxn ang="0">
                  <a:pos x="25" y="69"/>
                </a:cxn>
                <a:cxn ang="0">
                  <a:pos x="19" y="69"/>
                </a:cxn>
                <a:cxn ang="0">
                  <a:pos x="12" y="63"/>
                </a:cxn>
                <a:cxn ang="0">
                  <a:pos x="6" y="56"/>
                </a:cxn>
                <a:cxn ang="0">
                  <a:pos x="0" y="50"/>
                </a:cxn>
                <a:cxn ang="0">
                  <a:pos x="0" y="38"/>
                </a:cxn>
                <a:cxn ang="0">
                  <a:pos x="6" y="32"/>
                </a:cxn>
                <a:cxn ang="0">
                  <a:pos x="6" y="32"/>
                </a:cxn>
                <a:cxn ang="0">
                  <a:pos x="12" y="32"/>
                </a:cxn>
                <a:cxn ang="0">
                  <a:pos x="19" y="38"/>
                </a:cxn>
                <a:cxn ang="0">
                  <a:pos x="31" y="44"/>
                </a:cxn>
                <a:cxn ang="0">
                  <a:pos x="37" y="56"/>
                </a:cxn>
                <a:cxn ang="0">
                  <a:pos x="56" y="75"/>
                </a:cxn>
                <a:cxn ang="0">
                  <a:pos x="63" y="75"/>
                </a:cxn>
                <a:cxn ang="0">
                  <a:pos x="69" y="63"/>
                </a:cxn>
                <a:cxn ang="0">
                  <a:pos x="75" y="44"/>
                </a:cxn>
                <a:cxn ang="0">
                  <a:pos x="75" y="25"/>
                </a:cxn>
                <a:cxn ang="0">
                  <a:pos x="81" y="13"/>
                </a:cxn>
                <a:cxn ang="0">
                  <a:pos x="88" y="7"/>
                </a:cxn>
                <a:cxn ang="0">
                  <a:pos x="94" y="0"/>
                </a:cxn>
                <a:cxn ang="0">
                  <a:pos x="100" y="7"/>
                </a:cxn>
              </a:cxnLst>
              <a:rect l="0" t="0" r="r" b="b"/>
              <a:pathLst>
                <a:path w="107" h="131">
                  <a:moveTo>
                    <a:pt x="107" y="19"/>
                  </a:moveTo>
                  <a:lnTo>
                    <a:pt x="107" y="19"/>
                  </a:lnTo>
                  <a:lnTo>
                    <a:pt x="100" y="19"/>
                  </a:lnTo>
                  <a:lnTo>
                    <a:pt x="100" y="25"/>
                  </a:lnTo>
                  <a:lnTo>
                    <a:pt x="100" y="32"/>
                  </a:lnTo>
                  <a:lnTo>
                    <a:pt x="94" y="32"/>
                  </a:lnTo>
                  <a:lnTo>
                    <a:pt x="94" y="38"/>
                  </a:lnTo>
                  <a:lnTo>
                    <a:pt x="94" y="44"/>
                  </a:lnTo>
                  <a:lnTo>
                    <a:pt x="88" y="50"/>
                  </a:lnTo>
                  <a:lnTo>
                    <a:pt x="88" y="56"/>
                  </a:lnTo>
                  <a:lnTo>
                    <a:pt x="88" y="63"/>
                  </a:lnTo>
                  <a:lnTo>
                    <a:pt x="88" y="75"/>
                  </a:lnTo>
                  <a:lnTo>
                    <a:pt x="81" y="81"/>
                  </a:lnTo>
                  <a:lnTo>
                    <a:pt x="81" y="94"/>
                  </a:lnTo>
                  <a:lnTo>
                    <a:pt x="75" y="106"/>
                  </a:lnTo>
                  <a:lnTo>
                    <a:pt x="75" y="119"/>
                  </a:lnTo>
                  <a:lnTo>
                    <a:pt x="69" y="131"/>
                  </a:lnTo>
                  <a:lnTo>
                    <a:pt x="63" y="113"/>
                  </a:lnTo>
                  <a:lnTo>
                    <a:pt x="56" y="100"/>
                  </a:lnTo>
                  <a:lnTo>
                    <a:pt x="50" y="94"/>
                  </a:lnTo>
                  <a:lnTo>
                    <a:pt x="37" y="88"/>
                  </a:lnTo>
                  <a:lnTo>
                    <a:pt x="37" y="81"/>
                  </a:lnTo>
                  <a:lnTo>
                    <a:pt x="31" y="75"/>
                  </a:lnTo>
                  <a:lnTo>
                    <a:pt x="25" y="69"/>
                  </a:lnTo>
                  <a:lnTo>
                    <a:pt x="19" y="69"/>
                  </a:lnTo>
                  <a:lnTo>
                    <a:pt x="19" y="69"/>
                  </a:lnTo>
                  <a:lnTo>
                    <a:pt x="12" y="63"/>
                  </a:lnTo>
                  <a:lnTo>
                    <a:pt x="12" y="63"/>
                  </a:lnTo>
                  <a:lnTo>
                    <a:pt x="6" y="63"/>
                  </a:lnTo>
                  <a:lnTo>
                    <a:pt x="6" y="56"/>
                  </a:lnTo>
                  <a:lnTo>
                    <a:pt x="0" y="56"/>
                  </a:lnTo>
                  <a:lnTo>
                    <a:pt x="0" y="50"/>
                  </a:lnTo>
                  <a:lnTo>
                    <a:pt x="0" y="44"/>
                  </a:lnTo>
                  <a:lnTo>
                    <a:pt x="0" y="38"/>
                  </a:lnTo>
                  <a:lnTo>
                    <a:pt x="0" y="32"/>
                  </a:lnTo>
                  <a:lnTo>
                    <a:pt x="6" y="32"/>
                  </a:lnTo>
                  <a:lnTo>
                    <a:pt x="6" y="32"/>
                  </a:lnTo>
                  <a:lnTo>
                    <a:pt x="6" y="32"/>
                  </a:lnTo>
                  <a:lnTo>
                    <a:pt x="12" y="32"/>
                  </a:lnTo>
                  <a:lnTo>
                    <a:pt x="12" y="32"/>
                  </a:lnTo>
                  <a:lnTo>
                    <a:pt x="19" y="32"/>
                  </a:lnTo>
                  <a:lnTo>
                    <a:pt x="19" y="38"/>
                  </a:lnTo>
                  <a:lnTo>
                    <a:pt x="25" y="38"/>
                  </a:lnTo>
                  <a:lnTo>
                    <a:pt x="31" y="44"/>
                  </a:lnTo>
                  <a:lnTo>
                    <a:pt x="37" y="50"/>
                  </a:lnTo>
                  <a:lnTo>
                    <a:pt x="37" y="56"/>
                  </a:lnTo>
                  <a:lnTo>
                    <a:pt x="44" y="63"/>
                  </a:lnTo>
                  <a:lnTo>
                    <a:pt x="56" y="75"/>
                  </a:lnTo>
                  <a:lnTo>
                    <a:pt x="63" y="81"/>
                  </a:lnTo>
                  <a:lnTo>
                    <a:pt x="63" y="75"/>
                  </a:lnTo>
                  <a:lnTo>
                    <a:pt x="69" y="69"/>
                  </a:lnTo>
                  <a:lnTo>
                    <a:pt x="69" y="63"/>
                  </a:lnTo>
                  <a:lnTo>
                    <a:pt x="69" y="50"/>
                  </a:lnTo>
                  <a:lnTo>
                    <a:pt x="75" y="44"/>
                  </a:lnTo>
                  <a:lnTo>
                    <a:pt x="75" y="32"/>
                  </a:lnTo>
                  <a:lnTo>
                    <a:pt x="75" y="25"/>
                  </a:lnTo>
                  <a:lnTo>
                    <a:pt x="81" y="19"/>
                  </a:lnTo>
                  <a:lnTo>
                    <a:pt x="81" y="13"/>
                  </a:lnTo>
                  <a:lnTo>
                    <a:pt x="88" y="7"/>
                  </a:lnTo>
                  <a:lnTo>
                    <a:pt x="88" y="7"/>
                  </a:lnTo>
                  <a:lnTo>
                    <a:pt x="94" y="0"/>
                  </a:lnTo>
                  <a:lnTo>
                    <a:pt x="94" y="0"/>
                  </a:lnTo>
                  <a:lnTo>
                    <a:pt x="100" y="7"/>
                  </a:lnTo>
                  <a:lnTo>
                    <a:pt x="100" y="7"/>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0" name="Freeform 28"/>
            <p:cNvSpPr>
              <a:spLocks/>
            </p:cNvSpPr>
            <p:nvPr/>
          </p:nvSpPr>
          <p:spPr bwMode="auto">
            <a:xfrm>
              <a:off x="5163" y="1340"/>
              <a:ext cx="63" cy="75"/>
            </a:xfrm>
            <a:custGeom>
              <a:avLst/>
              <a:gdLst/>
              <a:ahLst/>
              <a:cxnLst>
                <a:cxn ang="0">
                  <a:pos x="6" y="12"/>
                </a:cxn>
                <a:cxn ang="0">
                  <a:pos x="13" y="6"/>
                </a:cxn>
                <a:cxn ang="0">
                  <a:pos x="13" y="6"/>
                </a:cxn>
                <a:cxn ang="0">
                  <a:pos x="19" y="0"/>
                </a:cxn>
                <a:cxn ang="0">
                  <a:pos x="25" y="0"/>
                </a:cxn>
                <a:cxn ang="0">
                  <a:pos x="25" y="6"/>
                </a:cxn>
                <a:cxn ang="0">
                  <a:pos x="31" y="6"/>
                </a:cxn>
                <a:cxn ang="0">
                  <a:pos x="38" y="6"/>
                </a:cxn>
                <a:cxn ang="0">
                  <a:pos x="38" y="12"/>
                </a:cxn>
                <a:cxn ang="0">
                  <a:pos x="44" y="12"/>
                </a:cxn>
                <a:cxn ang="0">
                  <a:pos x="50" y="19"/>
                </a:cxn>
                <a:cxn ang="0">
                  <a:pos x="50" y="25"/>
                </a:cxn>
                <a:cxn ang="0">
                  <a:pos x="57" y="31"/>
                </a:cxn>
                <a:cxn ang="0">
                  <a:pos x="57" y="31"/>
                </a:cxn>
                <a:cxn ang="0">
                  <a:pos x="63" y="37"/>
                </a:cxn>
                <a:cxn ang="0">
                  <a:pos x="63" y="44"/>
                </a:cxn>
                <a:cxn ang="0">
                  <a:pos x="63" y="50"/>
                </a:cxn>
                <a:cxn ang="0">
                  <a:pos x="63" y="56"/>
                </a:cxn>
                <a:cxn ang="0">
                  <a:pos x="57" y="62"/>
                </a:cxn>
                <a:cxn ang="0">
                  <a:pos x="57" y="62"/>
                </a:cxn>
                <a:cxn ang="0">
                  <a:pos x="50" y="68"/>
                </a:cxn>
                <a:cxn ang="0">
                  <a:pos x="44" y="68"/>
                </a:cxn>
                <a:cxn ang="0">
                  <a:pos x="31" y="75"/>
                </a:cxn>
                <a:cxn ang="0">
                  <a:pos x="25" y="75"/>
                </a:cxn>
                <a:cxn ang="0">
                  <a:pos x="19" y="75"/>
                </a:cxn>
                <a:cxn ang="0">
                  <a:pos x="13" y="68"/>
                </a:cxn>
                <a:cxn ang="0">
                  <a:pos x="6" y="68"/>
                </a:cxn>
                <a:cxn ang="0">
                  <a:pos x="6" y="62"/>
                </a:cxn>
                <a:cxn ang="0">
                  <a:pos x="0" y="56"/>
                </a:cxn>
                <a:cxn ang="0">
                  <a:pos x="0" y="50"/>
                </a:cxn>
                <a:cxn ang="0">
                  <a:pos x="0" y="37"/>
                </a:cxn>
                <a:cxn ang="0">
                  <a:pos x="0" y="25"/>
                </a:cxn>
                <a:cxn ang="0">
                  <a:pos x="6" y="12"/>
                </a:cxn>
              </a:cxnLst>
              <a:rect l="0" t="0" r="r" b="b"/>
              <a:pathLst>
                <a:path w="63" h="75">
                  <a:moveTo>
                    <a:pt x="6" y="12"/>
                  </a:moveTo>
                  <a:lnTo>
                    <a:pt x="13" y="6"/>
                  </a:lnTo>
                  <a:lnTo>
                    <a:pt x="13" y="6"/>
                  </a:lnTo>
                  <a:lnTo>
                    <a:pt x="19" y="0"/>
                  </a:lnTo>
                  <a:lnTo>
                    <a:pt x="25" y="0"/>
                  </a:lnTo>
                  <a:lnTo>
                    <a:pt x="25" y="6"/>
                  </a:lnTo>
                  <a:lnTo>
                    <a:pt x="31" y="6"/>
                  </a:lnTo>
                  <a:lnTo>
                    <a:pt x="38" y="6"/>
                  </a:lnTo>
                  <a:lnTo>
                    <a:pt x="38" y="12"/>
                  </a:lnTo>
                  <a:lnTo>
                    <a:pt x="44" y="12"/>
                  </a:lnTo>
                  <a:lnTo>
                    <a:pt x="50" y="19"/>
                  </a:lnTo>
                  <a:lnTo>
                    <a:pt x="50" y="25"/>
                  </a:lnTo>
                  <a:lnTo>
                    <a:pt x="57" y="31"/>
                  </a:lnTo>
                  <a:lnTo>
                    <a:pt x="57" y="31"/>
                  </a:lnTo>
                  <a:lnTo>
                    <a:pt x="63" y="37"/>
                  </a:lnTo>
                  <a:lnTo>
                    <a:pt x="63" y="44"/>
                  </a:lnTo>
                  <a:lnTo>
                    <a:pt x="63" y="50"/>
                  </a:lnTo>
                  <a:lnTo>
                    <a:pt x="63" y="56"/>
                  </a:lnTo>
                  <a:lnTo>
                    <a:pt x="57" y="62"/>
                  </a:lnTo>
                  <a:lnTo>
                    <a:pt x="57" y="62"/>
                  </a:lnTo>
                  <a:lnTo>
                    <a:pt x="50" y="68"/>
                  </a:lnTo>
                  <a:lnTo>
                    <a:pt x="44" y="68"/>
                  </a:lnTo>
                  <a:lnTo>
                    <a:pt x="31" y="75"/>
                  </a:lnTo>
                  <a:lnTo>
                    <a:pt x="25" y="75"/>
                  </a:lnTo>
                  <a:lnTo>
                    <a:pt x="19" y="75"/>
                  </a:lnTo>
                  <a:lnTo>
                    <a:pt x="13" y="68"/>
                  </a:lnTo>
                  <a:lnTo>
                    <a:pt x="6" y="68"/>
                  </a:lnTo>
                  <a:lnTo>
                    <a:pt x="6" y="62"/>
                  </a:lnTo>
                  <a:lnTo>
                    <a:pt x="0" y="56"/>
                  </a:lnTo>
                  <a:lnTo>
                    <a:pt x="0" y="50"/>
                  </a:lnTo>
                  <a:lnTo>
                    <a:pt x="0" y="37"/>
                  </a:lnTo>
                  <a:lnTo>
                    <a:pt x="0" y="25"/>
                  </a:lnTo>
                  <a:lnTo>
                    <a:pt x="6"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1" name="Freeform 29"/>
            <p:cNvSpPr>
              <a:spLocks/>
            </p:cNvSpPr>
            <p:nvPr/>
          </p:nvSpPr>
          <p:spPr bwMode="auto">
            <a:xfrm>
              <a:off x="4937" y="1453"/>
              <a:ext cx="122" cy="102"/>
            </a:xfrm>
            <a:custGeom>
              <a:avLst/>
              <a:gdLst/>
              <a:ahLst/>
              <a:cxnLst>
                <a:cxn ang="0">
                  <a:pos x="63" y="25"/>
                </a:cxn>
                <a:cxn ang="0">
                  <a:pos x="63" y="25"/>
                </a:cxn>
                <a:cxn ang="0">
                  <a:pos x="56" y="25"/>
                </a:cxn>
                <a:cxn ang="0">
                  <a:pos x="50" y="25"/>
                </a:cxn>
                <a:cxn ang="0">
                  <a:pos x="37" y="31"/>
                </a:cxn>
                <a:cxn ang="0">
                  <a:pos x="31" y="38"/>
                </a:cxn>
                <a:cxn ang="0">
                  <a:pos x="31" y="38"/>
                </a:cxn>
                <a:cxn ang="0">
                  <a:pos x="37" y="44"/>
                </a:cxn>
                <a:cxn ang="0">
                  <a:pos x="50" y="50"/>
                </a:cxn>
                <a:cxn ang="0">
                  <a:pos x="63" y="50"/>
                </a:cxn>
                <a:cxn ang="0">
                  <a:pos x="75" y="50"/>
                </a:cxn>
                <a:cxn ang="0">
                  <a:pos x="88" y="44"/>
                </a:cxn>
                <a:cxn ang="0">
                  <a:pos x="100" y="44"/>
                </a:cxn>
                <a:cxn ang="0">
                  <a:pos x="107" y="38"/>
                </a:cxn>
                <a:cxn ang="0">
                  <a:pos x="113" y="38"/>
                </a:cxn>
                <a:cxn ang="0">
                  <a:pos x="119" y="44"/>
                </a:cxn>
                <a:cxn ang="0">
                  <a:pos x="119" y="50"/>
                </a:cxn>
                <a:cxn ang="0">
                  <a:pos x="119" y="56"/>
                </a:cxn>
                <a:cxn ang="0">
                  <a:pos x="107" y="56"/>
                </a:cxn>
                <a:cxn ang="0">
                  <a:pos x="100" y="69"/>
                </a:cxn>
                <a:cxn ang="0">
                  <a:pos x="81" y="75"/>
                </a:cxn>
                <a:cxn ang="0">
                  <a:pos x="69" y="81"/>
                </a:cxn>
                <a:cxn ang="0">
                  <a:pos x="56" y="94"/>
                </a:cxn>
                <a:cxn ang="0">
                  <a:pos x="44" y="94"/>
                </a:cxn>
                <a:cxn ang="0">
                  <a:pos x="37" y="100"/>
                </a:cxn>
                <a:cxn ang="0">
                  <a:pos x="31" y="100"/>
                </a:cxn>
                <a:cxn ang="0">
                  <a:pos x="31" y="94"/>
                </a:cxn>
                <a:cxn ang="0">
                  <a:pos x="31" y="94"/>
                </a:cxn>
                <a:cxn ang="0">
                  <a:pos x="31" y="94"/>
                </a:cxn>
                <a:cxn ang="0">
                  <a:pos x="37" y="87"/>
                </a:cxn>
                <a:cxn ang="0">
                  <a:pos x="37" y="87"/>
                </a:cxn>
                <a:cxn ang="0">
                  <a:pos x="44" y="81"/>
                </a:cxn>
                <a:cxn ang="0">
                  <a:pos x="50" y="75"/>
                </a:cxn>
                <a:cxn ang="0">
                  <a:pos x="19" y="62"/>
                </a:cxn>
                <a:cxn ang="0">
                  <a:pos x="6" y="56"/>
                </a:cxn>
                <a:cxn ang="0">
                  <a:pos x="0" y="38"/>
                </a:cxn>
                <a:cxn ang="0">
                  <a:pos x="6" y="25"/>
                </a:cxn>
                <a:cxn ang="0">
                  <a:pos x="19" y="13"/>
                </a:cxn>
                <a:cxn ang="0">
                  <a:pos x="31" y="6"/>
                </a:cxn>
                <a:cxn ang="0">
                  <a:pos x="50" y="0"/>
                </a:cxn>
                <a:cxn ang="0">
                  <a:pos x="63" y="0"/>
                </a:cxn>
              </a:cxnLst>
              <a:rect l="0" t="0" r="r" b="b"/>
              <a:pathLst>
                <a:path w="119" h="100">
                  <a:moveTo>
                    <a:pt x="63" y="0"/>
                  </a:moveTo>
                  <a:lnTo>
                    <a:pt x="63" y="25"/>
                  </a:lnTo>
                  <a:lnTo>
                    <a:pt x="63" y="25"/>
                  </a:lnTo>
                  <a:lnTo>
                    <a:pt x="63" y="25"/>
                  </a:lnTo>
                  <a:lnTo>
                    <a:pt x="56" y="25"/>
                  </a:lnTo>
                  <a:lnTo>
                    <a:pt x="56" y="25"/>
                  </a:lnTo>
                  <a:lnTo>
                    <a:pt x="50" y="25"/>
                  </a:lnTo>
                  <a:lnTo>
                    <a:pt x="50" y="25"/>
                  </a:lnTo>
                  <a:lnTo>
                    <a:pt x="44" y="31"/>
                  </a:lnTo>
                  <a:lnTo>
                    <a:pt x="37" y="31"/>
                  </a:lnTo>
                  <a:lnTo>
                    <a:pt x="37" y="31"/>
                  </a:lnTo>
                  <a:lnTo>
                    <a:pt x="31" y="38"/>
                  </a:lnTo>
                  <a:lnTo>
                    <a:pt x="31" y="38"/>
                  </a:lnTo>
                  <a:lnTo>
                    <a:pt x="31" y="38"/>
                  </a:lnTo>
                  <a:lnTo>
                    <a:pt x="31" y="44"/>
                  </a:lnTo>
                  <a:lnTo>
                    <a:pt x="37" y="44"/>
                  </a:lnTo>
                  <a:lnTo>
                    <a:pt x="37" y="50"/>
                  </a:lnTo>
                  <a:lnTo>
                    <a:pt x="50" y="50"/>
                  </a:lnTo>
                  <a:lnTo>
                    <a:pt x="56" y="50"/>
                  </a:lnTo>
                  <a:lnTo>
                    <a:pt x="63" y="50"/>
                  </a:lnTo>
                  <a:lnTo>
                    <a:pt x="69" y="50"/>
                  </a:lnTo>
                  <a:lnTo>
                    <a:pt x="75" y="50"/>
                  </a:lnTo>
                  <a:lnTo>
                    <a:pt x="81" y="50"/>
                  </a:lnTo>
                  <a:lnTo>
                    <a:pt x="88" y="44"/>
                  </a:lnTo>
                  <a:lnTo>
                    <a:pt x="94" y="44"/>
                  </a:lnTo>
                  <a:lnTo>
                    <a:pt x="100" y="44"/>
                  </a:lnTo>
                  <a:lnTo>
                    <a:pt x="100" y="38"/>
                  </a:lnTo>
                  <a:lnTo>
                    <a:pt x="107" y="38"/>
                  </a:lnTo>
                  <a:lnTo>
                    <a:pt x="113" y="38"/>
                  </a:lnTo>
                  <a:lnTo>
                    <a:pt x="113" y="38"/>
                  </a:lnTo>
                  <a:lnTo>
                    <a:pt x="119" y="44"/>
                  </a:lnTo>
                  <a:lnTo>
                    <a:pt x="119" y="44"/>
                  </a:lnTo>
                  <a:lnTo>
                    <a:pt x="119" y="50"/>
                  </a:lnTo>
                  <a:lnTo>
                    <a:pt x="119" y="50"/>
                  </a:lnTo>
                  <a:lnTo>
                    <a:pt x="119" y="50"/>
                  </a:lnTo>
                  <a:lnTo>
                    <a:pt x="119" y="56"/>
                  </a:lnTo>
                  <a:lnTo>
                    <a:pt x="113" y="56"/>
                  </a:lnTo>
                  <a:lnTo>
                    <a:pt x="107" y="56"/>
                  </a:lnTo>
                  <a:lnTo>
                    <a:pt x="100" y="62"/>
                  </a:lnTo>
                  <a:lnTo>
                    <a:pt x="100" y="69"/>
                  </a:lnTo>
                  <a:lnTo>
                    <a:pt x="94" y="69"/>
                  </a:lnTo>
                  <a:lnTo>
                    <a:pt x="81" y="75"/>
                  </a:lnTo>
                  <a:lnTo>
                    <a:pt x="75" y="81"/>
                  </a:lnTo>
                  <a:lnTo>
                    <a:pt x="69" y="81"/>
                  </a:lnTo>
                  <a:lnTo>
                    <a:pt x="63" y="87"/>
                  </a:lnTo>
                  <a:lnTo>
                    <a:pt x="56" y="94"/>
                  </a:lnTo>
                  <a:lnTo>
                    <a:pt x="50" y="94"/>
                  </a:lnTo>
                  <a:lnTo>
                    <a:pt x="44" y="94"/>
                  </a:lnTo>
                  <a:lnTo>
                    <a:pt x="44" y="100"/>
                  </a:lnTo>
                  <a:lnTo>
                    <a:pt x="37" y="100"/>
                  </a:lnTo>
                  <a:lnTo>
                    <a:pt x="37" y="100"/>
                  </a:lnTo>
                  <a:lnTo>
                    <a:pt x="31" y="100"/>
                  </a:lnTo>
                  <a:lnTo>
                    <a:pt x="31" y="94"/>
                  </a:lnTo>
                  <a:lnTo>
                    <a:pt x="31" y="94"/>
                  </a:lnTo>
                  <a:lnTo>
                    <a:pt x="31" y="94"/>
                  </a:lnTo>
                  <a:lnTo>
                    <a:pt x="31" y="94"/>
                  </a:lnTo>
                  <a:lnTo>
                    <a:pt x="31" y="94"/>
                  </a:lnTo>
                  <a:lnTo>
                    <a:pt x="31" y="94"/>
                  </a:lnTo>
                  <a:lnTo>
                    <a:pt x="37" y="94"/>
                  </a:lnTo>
                  <a:lnTo>
                    <a:pt x="37" y="87"/>
                  </a:lnTo>
                  <a:lnTo>
                    <a:pt x="37" y="87"/>
                  </a:lnTo>
                  <a:lnTo>
                    <a:pt x="37" y="87"/>
                  </a:lnTo>
                  <a:lnTo>
                    <a:pt x="44" y="81"/>
                  </a:lnTo>
                  <a:lnTo>
                    <a:pt x="44" y="81"/>
                  </a:lnTo>
                  <a:lnTo>
                    <a:pt x="44" y="75"/>
                  </a:lnTo>
                  <a:lnTo>
                    <a:pt x="50" y="75"/>
                  </a:lnTo>
                  <a:lnTo>
                    <a:pt x="31" y="69"/>
                  </a:lnTo>
                  <a:lnTo>
                    <a:pt x="19" y="62"/>
                  </a:lnTo>
                  <a:lnTo>
                    <a:pt x="12" y="62"/>
                  </a:lnTo>
                  <a:lnTo>
                    <a:pt x="6" y="56"/>
                  </a:lnTo>
                  <a:lnTo>
                    <a:pt x="0" y="44"/>
                  </a:lnTo>
                  <a:lnTo>
                    <a:pt x="0" y="38"/>
                  </a:lnTo>
                  <a:lnTo>
                    <a:pt x="0" y="38"/>
                  </a:lnTo>
                  <a:lnTo>
                    <a:pt x="6" y="25"/>
                  </a:lnTo>
                  <a:lnTo>
                    <a:pt x="12" y="19"/>
                  </a:lnTo>
                  <a:lnTo>
                    <a:pt x="19" y="13"/>
                  </a:lnTo>
                  <a:lnTo>
                    <a:pt x="25" y="13"/>
                  </a:lnTo>
                  <a:lnTo>
                    <a:pt x="31" y="6"/>
                  </a:lnTo>
                  <a:lnTo>
                    <a:pt x="37" y="0"/>
                  </a:lnTo>
                  <a:lnTo>
                    <a:pt x="50" y="0"/>
                  </a:lnTo>
                  <a:lnTo>
                    <a:pt x="50" y="0"/>
                  </a:lnTo>
                  <a:lnTo>
                    <a:pt x="63"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2" name="Freeform 30"/>
            <p:cNvSpPr>
              <a:spLocks/>
            </p:cNvSpPr>
            <p:nvPr/>
          </p:nvSpPr>
          <p:spPr bwMode="auto">
            <a:xfrm>
              <a:off x="3334" y="1534"/>
              <a:ext cx="105" cy="121"/>
            </a:xfrm>
            <a:custGeom>
              <a:avLst/>
              <a:gdLst/>
              <a:ahLst/>
              <a:cxnLst>
                <a:cxn ang="0">
                  <a:pos x="107" y="13"/>
                </a:cxn>
                <a:cxn ang="0">
                  <a:pos x="101" y="19"/>
                </a:cxn>
                <a:cxn ang="0">
                  <a:pos x="101" y="25"/>
                </a:cxn>
                <a:cxn ang="0">
                  <a:pos x="95" y="38"/>
                </a:cxn>
                <a:cxn ang="0">
                  <a:pos x="95" y="50"/>
                </a:cxn>
                <a:cxn ang="0">
                  <a:pos x="88" y="69"/>
                </a:cxn>
                <a:cxn ang="0">
                  <a:pos x="82" y="87"/>
                </a:cxn>
                <a:cxn ang="0">
                  <a:pos x="82" y="112"/>
                </a:cxn>
                <a:cxn ang="0">
                  <a:pos x="69" y="112"/>
                </a:cxn>
                <a:cxn ang="0">
                  <a:pos x="51" y="87"/>
                </a:cxn>
                <a:cxn ang="0">
                  <a:pos x="38" y="75"/>
                </a:cxn>
                <a:cxn ang="0">
                  <a:pos x="32" y="63"/>
                </a:cxn>
                <a:cxn ang="0">
                  <a:pos x="25" y="63"/>
                </a:cxn>
                <a:cxn ang="0">
                  <a:pos x="13" y="63"/>
                </a:cxn>
                <a:cxn ang="0">
                  <a:pos x="7" y="63"/>
                </a:cxn>
                <a:cxn ang="0">
                  <a:pos x="0" y="56"/>
                </a:cxn>
                <a:cxn ang="0">
                  <a:pos x="0" y="44"/>
                </a:cxn>
                <a:cxn ang="0">
                  <a:pos x="7" y="38"/>
                </a:cxn>
                <a:cxn ang="0">
                  <a:pos x="13" y="38"/>
                </a:cxn>
                <a:cxn ang="0">
                  <a:pos x="19" y="38"/>
                </a:cxn>
                <a:cxn ang="0">
                  <a:pos x="32" y="44"/>
                </a:cxn>
                <a:cxn ang="0">
                  <a:pos x="38" y="56"/>
                </a:cxn>
                <a:cxn ang="0">
                  <a:pos x="51" y="69"/>
                </a:cxn>
                <a:cxn ang="0">
                  <a:pos x="63" y="81"/>
                </a:cxn>
                <a:cxn ang="0">
                  <a:pos x="76" y="81"/>
                </a:cxn>
                <a:cxn ang="0">
                  <a:pos x="76" y="63"/>
                </a:cxn>
                <a:cxn ang="0">
                  <a:pos x="82" y="50"/>
                </a:cxn>
                <a:cxn ang="0">
                  <a:pos x="82" y="31"/>
                </a:cxn>
                <a:cxn ang="0">
                  <a:pos x="88" y="13"/>
                </a:cxn>
                <a:cxn ang="0">
                  <a:pos x="95" y="6"/>
                </a:cxn>
                <a:cxn ang="0">
                  <a:pos x="101" y="0"/>
                </a:cxn>
                <a:cxn ang="0">
                  <a:pos x="101" y="6"/>
                </a:cxn>
              </a:cxnLst>
              <a:rect l="0" t="0" r="r" b="b"/>
              <a:pathLst>
                <a:path w="107" h="125">
                  <a:moveTo>
                    <a:pt x="107" y="13"/>
                  </a:moveTo>
                  <a:lnTo>
                    <a:pt x="107" y="13"/>
                  </a:lnTo>
                  <a:lnTo>
                    <a:pt x="101" y="13"/>
                  </a:lnTo>
                  <a:lnTo>
                    <a:pt x="101" y="19"/>
                  </a:lnTo>
                  <a:lnTo>
                    <a:pt x="101" y="25"/>
                  </a:lnTo>
                  <a:lnTo>
                    <a:pt x="101" y="25"/>
                  </a:lnTo>
                  <a:lnTo>
                    <a:pt x="101" y="31"/>
                  </a:lnTo>
                  <a:lnTo>
                    <a:pt x="95" y="38"/>
                  </a:lnTo>
                  <a:lnTo>
                    <a:pt x="95" y="44"/>
                  </a:lnTo>
                  <a:lnTo>
                    <a:pt x="95" y="50"/>
                  </a:lnTo>
                  <a:lnTo>
                    <a:pt x="88" y="63"/>
                  </a:lnTo>
                  <a:lnTo>
                    <a:pt x="88" y="69"/>
                  </a:lnTo>
                  <a:lnTo>
                    <a:pt x="88" y="75"/>
                  </a:lnTo>
                  <a:lnTo>
                    <a:pt x="82" y="87"/>
                  </a:lnTo>
                  <a:lnTo>
                    <a:pt x="82" y="100"/>
                  </a:lnTo>
                  <a:lnTo>
                    <a:pt x="82" y="112"/>
                  </a:lnTo>
                  <a:lnTo>
                    <a:pt x="76" y="125"/>
                  </a:lnTo>
                  <a:lnTo>
                    <a:pt x="69" y="112"/>
                  </a:lnTo>
                  <a:lnTo>
                    <a:pt x="57" y="100"/>
                  </a:lnTo>
                  <a:lnTo>
                    <a:pt x="51" y="87"/>
                  </a:lnTo>
                  <a:lnTo>
                    <a:pt x="44" y="81"/>
                  </a:lnTo>
                  <a:lnTo>
                    <a:pt x="38" y="75"/>
                  </a:lnTo>
                  <a:lnTo>
                    <a:pt x="38" y="69"/>
                  </a:lnTo>
                  <a:lnTo>
                    <a:pt x="32" y="63"/>
                  </a:lnTo>
                  <a:lnTo>
                    <a:pt x="25" y="63"/>
                  </a:lnTo>
                  <a:lnTo>
                    <a:pt x="25" y="63"/>
                  </a:lnTo>
                  <a:lnTo>
                    <a:pt x="19" y="63"/>
                  </a:lnTo>
                  <a:lnTo>
                    <a:pt x="13" y="63"/>
                  </a:lnTo>
                  <a:lnTo>
                    <a:pt x="13" y="63"/>
                  </a:lnTo>
                  <a:lnTo>
                    <a:pt x="7" y="63"/>
                  </a:lnTo>
                  <a:lnTo>
                    <a:pt x="7" y="56"/>
                  </a:lnTo>
                  <a:lnTo>
                    <a:pt x="0" y="56"/>
                  </a:lnTo>
                  <a:lnTo>
                    <a:pt x="0" y="50"/>
                  </a:lnTo>
                  <a:lnTo>
                    <a:pt x="0" y="44"/>
                  </a:lnTo>
                  <a:lnTo>
                    <a:pt x="7" y="38"/>
                  </a:lnTo>
                  <a:lnTo>
                    <a:pt x="7" y="38"/>
                  </a:lnTo>
                  <a:lnTo>
                    <a:pt x="13" y="38"/>
                  </a:lnTo>
                  <a:lnTo>
                    <a:pt x="13" y="38"/>
                  </a:lnTo>
                  <a:lnTo>
                    <a:pt x="19" y="38"/>
                  </a:lnTo>
                  <a:lnTo>
                    <a:pt x="19" y="38"/>
                  </a:lnTo>
                  <a:lnTo>
                    <a:pt x="25" y="44"/>
                  </a:lnTo>
                  <a:lnTo>
                    <a:pt x="32" y="44"/>
                  </a:lnTo>
                  <a:lnTo>
                    <a:pt x="32" y="50"/>
                  </a:lnTo>
                  <a:lnTo>
                    <a:pt x="38" y="56"/>
                  </a:lnTo>
                  <a:lnTo>
                    <a:pt x="44" y="63"/>
                  </a:lnTo>
                  <a:lnTo>
                    <a:pt x="51" y="69"/>
                  </a:lnTo>
                  <a:lnTo>
                    <a:pt x="57" y="75"/>
                  </a:lnTo>
                  <a:lnTo>
                    <a:pt x="63" y="81"/>
                  </a:lnTo>
                  <a:lnTo>
                    <a:pt x="76" y="87"/>
                  </a:lnTo>
                  <a:lnTo>
                    <a:pt x="76" y="81"/>
                  </a:lnTo>
                  <a:lnTo>
                    <a:pt x="76" y="75"/>
                  </a:lnTo>
                  <a:lnTo>
                    <a:pt x="76" y="63"/>
                  </a:lnTo>
                  <a:lnTo>
                    <a:pt x="76" y="56"/>
                  </a:lnTo>
                  <a:lnTo>
                    <a:pt x="82" y="50"/>
                  </a:lnTo>
                  <a:lnTo>
                    <a:pt x="82" y="38"/>
                  </a:lnTo>
                  <a:lnTo>
                    <a:pt x="82" y="31"/>
                  </a:lnTo>
                  <a:lnTo>
                    <a:pt x="82" y="25"/>
                  </a:lnTo>
                  <a:lnTo>
                    <a:pt x="88" y="13"/>
                  </a:lnTo>
                  <a:lnTo>
                    <a:pt x="88" y="13"/>
                  </a:lnTo>
                  <a:lnTo>
                    <a:pt x="95" y="6"/>
                  </a:lnTo>
                  <a:lnTo>
                    <a:pt x="95" y="0"/>
                  </a:lnTo>
                  <a:lnTo>
                    <a:pt x="101" y="0"/>
                  </a:lnTo>
                  <a:lnTo>
                    <a:pt x="101" y="0"/>
                  </a:lnTo>
                  <a:lnTo>
                    <a:pt x="101" y="6"/>
                  </a:lnTo>
                  <a:lnTo>
                    <a:pt x="107" y="13"/>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3" name="Freeform 31"/>
            <p:cNvSpPr>
              <a:spLocks/>
            </p:cNvSpPr>
            <p:nvPr/>
          </p:nvSpPr>
          <p:spPr bwMode="auto">
            <a:xfrm>
              <a:off x="1594" y="1385"/>
              <a:ext cx="122" cy="124"/>
            </a:xfrm>
            <a:custGeom>
              <a:avLst/>
              <a:gdLst/>
              <a:ahLst/>
              <a:cxnLst>
                <a:cxn ang="0">
                  <a:pos x="113" y="18"/>
                </a:cxn>
                <a:cxn ang="0">
                  <a:pos x="106" y="18"/>
                </a:cxn>
                <a:cxn ang="0">
                  <a:pos x="100" y="24"/>
                </a:cxn>
                <a:cxn ang="0">
                  <a:pos x="100" y="37"/>
                </a:cxn>
                <a:cxn ang="0">
                  <a:pos x="94" y="49"/>
                </a:cxn>
                <a:cxn ang="0">
                  <a:pos x="88" y="68"/>
                </a:cxn>
                <a:cxn ang="0">
                  <a:pos x="88" y="87"/>
                </a:cxn>
                <a:cxn ang="0">
                  <a:pos x="81" y="112"/>
                </a:cxn>
                <a:cxn ang="0">
                  <a:pos x="69" y="112"/>
                </a:cxn>
                <a:cxn ang="0">
                  <a:pos x="50" y="93"/>
                </a:cxn>
                <a:cxn ang="0">
                  <a:pos x="37" y="74"/>
                </a:cxn>
                <a:cxn ang="0">
                  <a:pos x="31" y="68"/>
                </a:cxn>
                <a:cxn ang="0">
                  <a:pos x="18" y="62"/>
                </a:cxn>
                <a:cxn ang="0">
                  <a:pos x="12" y="56"/>
                </a:cxn>
                <a:cxn ang="0">
                  <a:pos x="12" y="56"/>
                </a:cxn>
                <a:cxn ang="0">
                  <a:pos x="6" y="49"/>
                </a:cxn>
                <a:cxn ang="0">
                  <a:pos x="6" y="43"/>
                </a:cxn>
                <a:cxn ang="0">
                  <a:pos x="12" y="31"/>
                </a:cxn>
                <a:cxn ang="0">
                  <a:pos x="18" y="31"/>
                </a:cxn>
                <a:cxn ang="0">
                  <a:pos x="25" y="31"/>
                </a:cxn>
                <a:cxn ang="0">
                  <a:pos x="31" y="43"/>
                </a:cxn>
                <a:cxn ang="0">
                  <a:pos x="37" y="49"/>
                </a:cxn>
                <a:cxn ang="0">
                  <a:pos x="44" y="62"/>
                </a:cxn>
                <a:cxn ang="0">
                  <a:pos x="56" y="74"/>
                </a:cxn>
                <a:cxn ang="0">
                  <a:pos x="69" y="74"/>
                </a:cxn>
                <a:cxn ang="0">
                  <a:pos x="75" y="62"/>
                </a:cxn>
                <a:cxn ang="0">
                  <a:pos x="81" y="43"/>
                </a:cxn>
                <a:cxn ang="0">
                  <a:pos x="81" y="24"/>
                </a:cxn>
                <a:cxn ang="0">
                  <a:pos x="88" y="12"/>
                </a:cxn>
                <a:cxn ang="0">
                  <a:pos x="94" y="0"/>
                </a:cxn>
                <a:cxn ang="0">
                  <a:pos x="100" y="0"/>
                </a:cxn>
                <a:cxn ang="0">
                  <a:pos x="113" y="6"/>
                </a:cxn>
              </a:cxnLst>
              <a:rect l="0" t="0" r="r" b="b"/>
              <a:pathLst>
                <a:path w="119" h="124">
                  <a:moveTo>
                    <a:pt x="119" y="12"/>
                  </a:moveTo>
                  <a:lnTo>
                    <a:pt x="113" y="18"/>
                  </a:lnTo>
                  <a:lnTo>
                    <a:pt x="113" y="18"/>
                  </a:lnTo>
                  <a:lnTo>
                    <a:pt x="106" y="18"/>
                  </a:lnTo>
                  <a:lnTo>
                    <a:pt x="106" y="24"/>
                  </a:lnTo>
                  <a:lnTo>
                    <a:pt x="100" y="24"/>
                  </a:lnTo>
                  <a:lnTo>
                    <a:pt x="100" y="31"/>
                  </a:lnTo>
                  <a:lnTo>
                    <a:pt x="100" y="37"/>
                  </a:lnTo>
                  <a:lnTo>
                    <a:pt x="94" y="43"/>
                  </a:lnTo>
                  <a:lnTo>
                    <a:pt x="94" y="49"/>
                  </a:lnTo>
                  <a:lnTo>
                    <a:pt x="88" y="56"/>
                  </a:lnTo>
                  <a:lnTo>
                    <a:pt x="88" y="68"/>
                  </a:lnTo>
                  <a:lnTo>
                    <a:pt x="88" y="74"/>
                  </a:lnTo>
                  <a:lnTo>
                    <a:pt x="88" y="87"/>
                  </a:lnTo>
                  <a:lnTo>
                    <a:pt x="81" y="99"/>
                  </a:lnTo>
                  <a:lnTo>
                    <a:pt x="81" y="112"/>
                  </a:lnTo>
                  <a:lnTo>
                    <a:pt x="81" y="124"/>
                  </a:lnTo>
                  <a:lnTo>
                    <a:pt x="69" y="112"/>
                  </a:lnTo>
                  <a:lnTo>
                    <a:pt x="62" y="99"/>
                  </a:lnTo>
                  <a:lnTo>
                    <a:pt x="50" y="93"/>
                  </a:lnTo>
                  <a:lnTo>
                    <a:pt x="44" y="81"/>
                  </a:lnTo>
                  <a:lnTo>
                    <a:pt x="37" y="74"/>
                  </a:lnTo>
                  <a:lnTo>
                    <a:pt x="31" y="74"/>
                  </a:lnTo>
                  <a:lnTo>
                    <a:pt x="31" y="68"/>
                  </a:lnTo>
                  <a:lnTo>
                    <a:pt x="25" y="62"/>
                  </a:lnTo>
                  <a:lnTo>
                    <a:pt x="18" y="62"/>
                  </a:lnTo>
                  <a:lnTo>
                    <a:pt x="18" y="62"/>
                  </a:lnTo>
                  <a:lnTo>
                    <a:pt x="12" y="56"/>
                  </a:lnTo>
                  <a:lnTo>
                    <a:pt x="12" y="56"/>
                  </a:lnTo>
                  <a:lnTo>
                    <a:pt x="12" y="56"/>
                  </a:lnTo>
                  <a:lnTo>
                    <a:pt x="6" y="56"/>
                  </a:lnTo>
                  <a:lnTo>
                    <a:pt x="6" y="49"/>
                  </a:lnTo>
                  <a:lnTo>
                    <a:pt x="0" y="49"/>
                  </a:lnTo>
                  <a:lnTo>
                    <a:pt x="6" y="43"/>
                  </a:lnTo>
                  <a:lnTo>
                    <a:pt x="12" y="37"/>
                  </a:lnTo>
                  <a:lnTo>
                    <a:pt x="12" y="31"/>
                  </a:lnTo>
                  <a:lnTo>
                    <a:pt x="18" y="31"/>
                  </a:lnTo>
                  <a:lnTo>
                    <a:pt x="18" y="31"/>
                  </a:lnTo>
                  <a:lnTo>
                    <a:pt x="18" y="31"/>
                  </a:lnTo>
                  <a:lnTo>
                    <a:pt x="25" y="31"/>
                  </a:lnTo>
                  <a:lnTo>
                    <a:pt x="25" y="37"/>
                  </a:lnTo>
                  <a:lnTo>
                    <a:pt x="31" y="43"/>
                  </a:lnTo>
                  <a:lnTo>
                    <a:pt x="37" y="43"/>
                  </a:lnTo>
                  <a:lnTo>
                    <a:pt x="37" y="49"/>
                  </a:lnTo>
                  <a:lnTo>
                    <a:pt x="44" y="56"/>
                  </a:lnTo>
                  <a:lnTo>
                    <a:pt x="44" y="62"/>
                  </a:lnTo>
                  <a:lnTo>
                    <a:pt x="50" y="68"/>
                  </a:lnTo>
                  <a:lnTo>
                    <a:pt x="56" y="74"/>
                  </a:lnTo>
                  <a:lnTo>
                    <a:pt x="69" y="81"/>
                  </a:lnTo>
                  <a:lnTo>
                    <a:pt x="69" y="74"/>
                  </a:lnTo>
                  <a:lnTo>
                    <a:pt x="69" y="68"/>
                  </a:lnTo>
                  <a:lnTo>
                    <a:pt x="75" y="62"/>
                  </a:lnTo>
                  <a:lnTo>
                    <a:pt x="75" y="56"/>
                  </a:lnTo>
                  <a:lnTo>
                    <a:pt x="81" y="43"/>
                  </a:lnTo>
                  <a:lnTo>
                    <a:pt x="81" y="37"/>
                  </a:lnTo>
                  <a:lnTo>
                    <a:pt x="81" y="24"/>
                  </a:lnTo>
                  <a:lnTo>
                    <a:pt x="88" y="18"/>
                  </a:lnTo>
                  <a:lnTo>
                    <a:pt x="88" y="12"/>
                  </a:lnTo>
                  <a:lnTo>
                    <a:pt x="94" y="6"/>
                  </a:lnTo>
                  <a:lnTo>
                    <a:pt x="94" y="0"/>
                  </a:lnTo>
                  <a:lnTo>
                    <a:pt x="100" y="0"/>
                  </a:lnTo>
                  <a:lnTo>
                    <a:pt x="100" y="0"/>
                  </a:lnTo>
                  <a:lnTo>
                    <a:pt x="106" y="0"/>
                  </a:lnTo>
                  <a:lnTo>
                    <a:pt x="113" y="6"/>
                  </a:lnTo>
                  <a:lnTo>
                    <a:pt x="119"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4" name="Freeform 32"/>
            <p:cNvSpPr>
              <a:spLocks/>
            </p:cNvSpPr>
            <p:nvPr/>
          </p:nvSpPr>
          <p:spPr bwMode="auto">
            <a:xfrm>
              <a:off x="1531" y="1833"/>
              <a:ext cx="107" cy="123"/>
            </a:xfrm>
            <a:custGeom>
              <a:avLst/>
              <a:gdLst/>
              <a:ahLst/>
              <a:cxnLst>
                <a:cxn ang="0">
                  <a:pos x="100" y="19"/>
                </a:cxn>
                <a:cxn ang="0">
                  <a:pos x="100" y="25"/>
                </a:cxn>
                <a:cxn ang="0">
                  <a:pos x="94" y="32"/>
                </a:cxn>
                <a:cxn ang="0">
                  <a:pos x="88" y="38"/>
                </a:cxn>
                <a:cxn ang="0">
                  <a:pos x="88" y="57"/>
                </a:cxn>
                <a:cxn ang="0">
                  <a:pos x="81" y="69"/>
                </a:cxn>
                <a:cxn ang="0">
                  <a:pos x="81" y="88"/>
                </a:cxn>
                <a:cxn ang="0">
                  <a:pos x="75" y="113"/>
                </a:cxn>
                <a:cxn ang="0">
                  <a:pos x="63" y="113"/>
                </a:cxn>
                <a:cxn ang="0">
                  <a:pos x="50" y="94"/>
                </a:cxn>
                <a:cxn ang="0">
                  <a:pos x="37" y="75"/>
                </a:cxn>
                <a:cxn ang="0">
                  <a:pos x="25" y="69"/>
                </a:cxn>
                <a:cxn ang="0">
                  <a:pos x="19" y="69"/>
                </a:cxn>
                <a:cxn ang="0">
                  <a:pos x="12" y="63"/>
                </a:cxn>
                <a:cxn ang="0">
                  <a:pos x="6" y="63"/>
                </a:cxn>
                <a:cxn ang="0">
                  <a:pos x="6" y="57"/>
                </a:cxn>
                <a:cxn ang="0">
                  <a:pos x="6" y="44"/>
                </a:cxn>
                <a:cxn ang="0">
                  <a:pos x="6" y="38"/>
                </a:cxn>
                <a:cxn ang="0">
                  <a:pos x="12" y="38"/>
                </a:cxn>
                <a:cxn ang="0">
                  <a:pos x="12" y="38"/>
                </a:cxn>
                <a:cxn ang="0">
                  <a:pos x="19" y="44"/>
                </a:cxn>
                <a:cxn ang="0">
                  <a:pos x="31" y="57"/>
                </a:cxn>
                <a:cxn ang="0">
                  <a:pos x="37" y="69"/>
                </a:cxn>
                <a:cxn ang="0">
                  <a:pos x="50" y="81"/>
                </a:cxn>
                <a:cxn ang="0">
                  <a:pos x="63" y="81"/>
                </a:cxn>
                <a:cxn ang="0">
                  <a:pos x="63" y="69"/>
                </a:cxn>
                <a:cxn ang="0">
                  <a:pos x="69" y="50"/>
                </a:cxn>
                <a:cxn ang="0">
                  <a:pos x="75" y="32"/>
                </a:cxn>
                <a:cxn ang="0">
                  <a:pos x="81" y="19"/>
                </a:cxn>
                <a:cxn ang="0">
                  <a:pos x="88" y="7"/>
                </a:cxn>
                <a:cxn ang="0">
                  <a:pos x="94" y="0"/>
                </a:cxn>
                <a:cxn ang="0">
                  <a:pos x="100" y="13"/>
                </a:cxn>
              </a:cxnLst>
              <a:rect l="0" t="0" r="r" b="b"/>
              <a:pathLst>
                <a:path w="107" h="125">
                  <a:moveTo>
                    <a:pt x="107" y="19"/>
                  </a:moveTo>
                  <a:lnTo>
                    <a:pt x="100" y="19"/>
                  </a:lnTo>
                  <a:lnTo>
                    <a:pt x="100" y="19"/>
                  </a:lnTo>
                  <a:lnTo>
                    <a:pt x="100" y="25"/>
                  </a:lnTo>
                  <a:lnTo>
                    <a:pt x="94" y="25"/>
                  </a:lnTo>
                  <a:lnTo>
                    <a:pt x="94" y="32"/>
                  </a:lnTo>
                  <a:lnTo>
                    <a:pt x="88" y="38"/>
                  </a:lnTo>
                  <a:lnTo>
                    <a:pt x="88" y="38"/>
                  </a:lnTo>
                  <a:lnTo>
                    <a:pt x="88" y="44"/>
                  </a:lnTo>
                  <a:lnTo>
                    <a:pt x="88" y="57"/>
                  </a:lnTo>
                  <a:lnTo>
                    <a:pt x="81" y="63"/>
                  </a:lnTo>
                  <a:lnTo>
                    <a:pt x="81" y="69"/>
                  </a:lnTo>
                  <a:lnTo>
                    <a:pt x="81" y="81"/>
                  </a:lnTo>
                  <a:lnTo>
                    <a:pt x="81" y="88"/>
                  </a:lnTo>
                  <a:lnTo>
                    <a:pt x="75" y="100"/>
                  </a:lnTo>
                  <a:lnTo>
                    <a:pt x="75" y="113"/>
                  </a:lnTo>
                  <a:lnTo>
                    <a:pt x="75" y="125"/>
                  </a:lnTo>
                  <a:lnTo>
                    <a:pt x="63" y="113"/>
                  </a:lnTo>
                  <a:lnTo>
                    <a:pt x="56" y="100"/>
                  </a:lnTo>
                  <a:lnTo>
                    <a:pt x="50" y="94"/>
                  </a:lnTo>
                  <a:lnTo>
                    <a:pt x="44" y="81"/>
                  </a:lnTo>
                  <a:lnTo>
                    <a:pt x="37" y="75"/>
                  </a:lnTo>
                  <a:lnTo>
                    <a:pt x="31" y="75"/>
                  </a:lnTo>
                  <a:lnTo>
                    <a:pt x="25" y="69"/>
                  </a:lnTo>
                  <a:lnTo>
                    <a:pt x="19" y="69"/>
                  </a:lnTo>
                  <a:lnTo>
                    <a:pt x="19" y="69"/>
                  </a:lnTo>
                  <a:lnTo>
                    <a:pt x="19" y="63"/>
                  </a:lnTo>
                  <a:lnTo>
                    <a:pt x="12" y="63"/>
                  </a:lnTo>
                  <a:lnTo>
                    <a:pt x="12" y="63"/>
                  </a:lnTo>
                  <a:lnTo>
                    <a:pt x="6" y="63"/>
                  </a:lnTo>
                  <a:lnTo>
                    <a:pt x="6" y="57"/>
                  </a:lnTo>
                  <a:lnTo>
                    <a:pt x="6" y="57"/>
                  </a:lnTo>
                  <a:lnTo>
                    <a:pt x="0" y="50"/>
                  </a:lnTo>
                  <a:lnTo>
                    <a:pt x="6" y="44"/>
                  </a:lnTo>
                  <a:lnTo>
                    <a:pt x="6" y="44"/>
                  </a:lnTo>
                  <a:lnTo>
                    <a:pt x="6" y="38"/>
                  </a:lnTo>
                  <a:lnTo>
                    <a:pt x="6" y="38"/>
                  </a:lnTo>
                  <a:lnTo>
                    <a:pt x="12" y="38"/>
                  </a:lnTo>
                  <a:lnTo>
                    <a:pt x="12" y="38"/>
                  </a:lnTo>
                  <a:lnTo>
                    <a:pt x="12" y="38"/>
                  </a:lnTo>
                  <a:lnTo>
                    <a:pt x="19" y="44"/>
                  </a:lnTo>
                  <a:lnTo>
                    <a:pt x="19" y="44"/>
                  </a:lnTo>
                  <a:lnTo>
                    <a:pt x="25" y="50"/>
                  </a:lnTo>
                  <a:lnTo>
                    <a:pt x="31" y="57"/>
                  </a:lnTo>
                  <a:lnTo>
                    <a:pt x="31" y="63"/>
                  </a:lnTo>
                  <a:lnTo>
                    <a:pt x="37" y="69"/>
                  </a:lnTo>
                  <a:lnTo>
                    <a:pt x="44" y="75"/>
                  </a:lnTo>
                  <a:lnTo>
                    <a:pt x="50" y="81"/>
                  </a:lnTo>
                  <a:lnTo>
                    <a:pt x="56" y="88"/>
                  </a:lnTo>
                  <a:lnTo>
                    <a:pt x="63" y="81"/>
                  </a:lnTo>
                  <a:lnTo>
                    <a:pt x="63" y="75"/>
                  </a:lnTo>
                  <a:lnTo>
                    <a:pt x="63" y="69"/>
                  </a:lnTo>
                  <a:lnTo>
                    <a:pt x="69" y="63"/>
                  </a:lnTo>
                  <a:lnTo>
                    <a:pt x="69" y="50"/>
                  </a:lnTo>
                  <a:lnTo>
                    <a:pt x="69" y="44"/>
                  </a:lnTo>
                  <a:lnTo>
                    <a:pt x="75" y="32"/>
                  </a:lnTo>
                  <a:lnTo>
                    <a:pt x="75" y="25"/>
                  </a:lnTo>
                  <a:lnTo>
                    <a:pt x="81" y="19"/>
                  </a:lnTo>
                  <a:lnTo>
                    <a:pt x="81" y="13"/>
                  </a:lnTo>
                  <a:lnTo>
                    <a:pt x="88" y="7"/>
                  </a:lnTo>
                  <a:lnTo>
                    <a:pt x="88" y="0"/>
                  </a:lnTo>
                  <a:lnTo>
                    <a:pt x="94" y="0"/>
                  </a:lnTo>
                  <a:lnTo>
                    <a:pt x="100" y="7"/>
                  </a:lnTo>
                  <a:lnTo>
                    <a:pt x="100" y="13"/>
                  </a:lnTo>
                  <a:lnTo>
                    <a:pt x="107"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5" name="Freeform 33"/>
            <p:cNvSpPr>
              <a:spLocks/>
            </p:cNvSpPr>
            <p:nvPr/>
          </p:nvSpPr>
          <p:spPr bwMode="auto">
            <a:xfrm>
              <a:off x="2907" y="2307"/>
              <a:ext cx="214" cy="125"/>
            </a:xfrm>
            <a:custGeom>
              <a:avLst/>
              <a:gdLst/>
              <a:ahLst/>
              <a:cxnLst>
                <a:cxn ang="0">
                  <a:pos x="214" y="0"/>
                </a:cxn>
                <a:cxn ang="0">
                  <a:pos x="207" y="6"/>
                </a:cxn>
                <a:cxn ang="0">
                  <a:pos x="201" y="13"/>
                </a:cxn>
                <a:cxn ang="0">
                  <a:pos x="195" y="19"/>
                </a:cxn>
                <a:cxn ang="0">
                  <a:pos x="189" y="25"/>
                </a:cxn>
                <a:cxn ang="0">
                  <a:pos x="176" y="31"/>
                </a:cxn>
                <a:cxn ang="0">
                  <a:pos x="170" y="38"/>
                </a:cxn>
                <a:cxn ang="0">
                  <a:pos x="157" y="44"/>
                </a:cxn>
                <a:cxn ang="0">
                  <a:pos x="145" y="50"/>
                </a:cxn>
                <a:cxn ang="0">
                  <a:pos x="126" y="56"/>
                </a:cxn>
                <a:cxn ang="0">
                  <a:pos x="113" y="63"/>
                </a:cxn>
                <a:cxn ang="0">
                  <a:pos x="101" y="69"/>
                </a:cxn>
                <a:cxn ang="0">
                  <a:pos x="82" y="81"/>
                </a:cxn>
                <a:cxn ang="0">
                  <a:pos x="63" y="87"/>
                </a:cxn>
                <a:cxn ang="0">
                  <a:pos x="44" y="100"/>
                </a:cxn>
                <a:cxn ang="0">
                  <a:pos x="25" y="112"/>
                </a:cxn>
                <a:cxn ang="0">
                  <a:pos x="0" y="125"/>
                </a:cxn>
                <a:cxn ang="0">
                  <a:pos x="6" y="119"/>
                </a:cxn>
                <a:cxn ang="0">
                  <a:pos x="13" y="112"/>
                </a:cxn>
                <a:cxn ang="0">
                  <a:pos x="13" y="106"/>
                </a:cxn>
                <a:cxn ang="0">
                  <a:pos x="25" y="100"/>
                </a:cxn>
                <a:cxn ang="0">
                  <a:pos x="25" y="94"/>
                </a:cxn>
                <a:cxn ang="0">
                  <a:pos x="38" y="87"/>
                </a:cxn>
                <a:cxn ang="0">
                  <a:pos x="44" y="81"/>
                </a:cxn>
                <a:cxn ang="0">
                  <a:pos x="57" y="75"/>
                </a:cxn>
                <a:cxn ang="0">
                  <a:pos x="69" y="63"/>
                </a:cxn>
                <a:cxn ang="0">
                  <a:pos x="75" y="56"/>
                </a:cxn>
                <a:cxn ang="0">
                  <a:pos x="88" y="50"/>
                </a:cxn>
                <a:cxn ang="0">
                  <a:pos x="101" y="44"/>
                </a:cxn>
                <a:cxn ang="0">
                  <a:pos x="113" y="38"/>
                </a:cxn>
                <a:cxn ang="0">
                  <a:pos x="126" y="31"/>
                </a:cxn>
                <a:cxn ang="0">
                  <a:pos x="132" y="25"/>
                </a:cxn>
                <a:cxn ang="0">
                  <a:pos x="145" y="19"/>
                </a:cxn>
                <a:cxn ang="0">
                  <a:pos x="151" y="19"/>
                </a:cxn>
                <a:cxn ang="0">
                  <a:pos x="157" y="13"/>
                </a:cxn>
                <a:cxn ang="0">
                  <a:pos x="163" y="13"/>
                </a:cxn>
                <a:cxn ang="0">
                  <a:pos x="170" y="6"/>
                </a:cxn>
                <a:cxn ang="0">
                  <a:pos x="176" y="6"/>
                </a:cxn>
                <a:cxn ang="0">
                  <a:pos x="176" y="6"/>
                </a:cxn>
                <a:cxn ang="0">
                  <a:pos x="182" y="6"/>
                </a:cxn>
                <a:cxn ang="0">
                  <a:pos x="189" y="6"/>
                </a:cxn>
                <a:cxn ang="0">
                  <a:pos x="195" y="0"/>
                </a:cxn>
                <a:cxn ang="0">
                  <a:pos x="195" y="0"/>
                </a:cxn>
                <a:cxn ang="0">
                  <a:pos x="201" y="0"/>
                </a:cxn>
                <a:cxn ang="0">
                  <a:pos x="201" y="0"/>
                </a:cxn>
                <a:cxn ang="0">
                  <a:pos x="207" y="0"/>
                </a:cxn>
                <a:cxn ang="0">
                  <a:pos x="207" y="0"/>
                </a:cxn>
                <a:cxn ang="0">
                  <a:pos x="214" y="0"/>
                </a:cxn>
                <a:cxn ang="0">
                  <a:pos x="214" y="0"/>
                </a:cxn>
              </a:cxnLst>
              <a:rect l="0" t="0" r="r" b="b"/>
              <a:pathLst>
                <a:path w="214" h="125">
                  <a:moveTo>
                    <a:pt x="214" y="0"/>
                  </a:moveTo>
                  <a:lnTo>
                    <a:pt x="207" y="6"/>
                  </a:lnTo>
                  <a:lnTo>
                    <a:pt x="201" y="13"/>
                  </a:lnTo>
                  <a:lnTo>
                    <a:pt x="195" y="19"/>
                  </a:lnTo>
                  <a:lnTo>
                    <a:pt x="189" y="25"/>
                  </a:lnTo>
                  <a:lnTo>
                    <a:pt x="176" y="31"/>
                  </a:lnTo>
                  <a:lnTo>
                    <a:pt x="170" y="38"/>
                  </a:lnTo>
                  <a:lnTo>
                    <a:pt x="157" y="44"/>
                  </a:lnTo>
                  <a:lnTo>
                    <a:pt x="145" y="50"/>
                  </a:lnTo>
                  <a:lnTo>
                    <a:pt x="126" y="56"/>
                  </a:lnTo>
                  <a:lnTo>
                    <a:pt x="113" y="63"/>
                  </a:lnTo>
                  <a:lnTo>
                    <a:pt x="101" y="69"/>
                  </a:lnTo>
                  <a:lnTo>
                    <a:pt x="82" y="81"/>
                  </a:lnTo>
                  <a:lnTo>
                    <a:pt x="63" y="87"/>
                  </a:lnTo>
                  <a:lnTo>
                    <a:pt x="44" y="100"/>
                  </a:lnTo>
                  <a:lnTo>
                    <a:pt x="25" y="112"/>
                  </a:lnTo>
                  <a:lnTo>
                    <a:pt x="0" y="125"/>
                  </a:lnTo>
                  <a:lnTo>
                    <a:pt x="6" y="119"/>
                  </a:lnTo>
                  <a:lnTo>
                    <a:pt x="13" y="112"/>
                  </a:lnTo>
                  <a:lnTo>
                    <a:pt x="13" y="106"/>
                  </a:lnTo>
                  <a:lnTo>
                    <a:pt x="25" y="100"/>
                  </a:lnTo>
                  <a:lnTo>
                    <a:pt x="25" y="94"/>
                  </a:lnTo>
                  <a:lnTo>
                    <a:pt x="38" y="87"/>
                  </a:lnTo>
                  <a:lnTo>
                    <a:pt x="44" y="81"/>
                  </a:lnTo>
                  <a:lnTo>
                    <a:pt x="57" y="75"/>
                  </a:lnTo>
                  <a:lnTo>
                    <a:pt x="69" y="63"/>
                  </a:lnTo>
                  <a:lnTo>
                    <a:pt x="75" y="56"/>
                  </a:lnTo>
                  <a:lnTo>
                    <a:pt x="88" y="50"/>
                  </a:lnTo>
                  <a:lnTo>
                    <a:pt x="101" y="44"/>
                  </a:lnTo>
                  <a:lnTo>
                    <a:pt x="113" y="38"/>
                  </a:lnTo>
                  <a:lnTo>
                    <a:pt x="126" y="31"/>
                  </a:lnTo>
                  <a:lnTo>
                    <a:pt x="132" y="25"/>
                  </a:lnTo>
                  <a:lnTo>
                    <a:pt x="145" y="19"/>
                  </a:lnTo>
                  <a:lnTo>
                    <a:pt x="151" y="19"/>
                  </a:lnTo>
                  <a:lnTo>
                    <a:pt x="157" y="13"/>
                  </a:lnTo>
                  <a:lnTo>
                    <a:pt x="163" y="13"/>
                  </a:lnTo>
                  <a:lnTo>
                    <a:pt x="170" y="6"/>
                  </a:lnTo>
                  <a:lnTo>
                    <a:pt x="176" y="6"/>
                  </a:lnTo>
                  <a:lnTo>
                    <a:pt x="176" y="6"/>
                  </a:lnTo>
                  <a:lnTo>
                    <a:pt x="182" y="6"/>
                  </a:lnTo>
                  <a:lnTo>
                    <a:pt x="189" y="6"/>
                  </a:lnTo>
                  <a:lnTo>
                    <a:pt x="195" y="0"/>
                  </a:lnTo>
                  <a:lnTo>
                    <a:pt x="195" y="0"/>
                  </a:lnTo>
                  <a:lnTo>
                    <a:pt x="201" y="0"/>
                  </a:lnTo>
                  <a:lnTo>
                    <a:pt x="201" y="0"/>
                  </a:lnTo>
                  <a:lnTo>
                    <a:pt x="207" y="0"/>
                  </a:lnTo>
                  <a:lnTo>
                    <a:pt x="207" y="0"/>
                  </a:lnTo>
                  <a:lnTo>
                    <a:pt x="214" y="0"/>
                  </a:lnTo>
                  <a:lnTo>
                    <a:pt x="214"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6" name="Freeform 34"/>
            <p:cNvSpPr>
              <a:spLocks/>
            </p:cNvSpPr>
            <p:nvPr/>
          </p:nvSpPr>
          <p:spPr bwMode="auto">
            <a:xfrm>
              <a:off x="1920" y="1340"/>
              <a:ext cx="57" cy="75"/>
            </a:xfrm>
            <a:custGeom>
              <a:avLst/>
              <a:gdLst/>
              <a:ahLst/>
              <a:cxnLst>
                <a:cxn ang="0">
                  <a:pos x="7" y="12"/>
                </a:cxn>
                <a:cxn ang="0">
                  <a:pos x="13" y="6"/>
                </a:cxn>
                <a:cxn ang="0">
                  <a:pos x="13" y="6"/>
                </a:cxn>
                <a:cxn ang="0">
                  <a:pos x="19" y="0"/>
                </a:cxn>
                <a:cxn ang="0">
                  <a:pos x="19" y="0"/>
                </a:cxn>
                <a:cxn ang="0">
                  <a:pos x="26" y="6"/>
                </a:cxn>
                <a:cxn ang="0">
                  <a:pos x="32" y="6"/>
                </a:cxn>
                <a:cxn ang="0">
                  <a:pos x="32" y="6"/>
                </a:cxn>
                <a:cxn ang="0">
                  <a:pos x="38" y="12"/>
                </a:cxn>
                <a:cxn ang="0">
                  <a:pos x="44" y="12"/>
                </a:cxn>
                <a:cxn ang="0">
                  <a:pos x="44" y="19"/>
                </a:cxn>
                <a:cxn ang="0">
                  <a:pos x="51" y="25"/>
                </a:cxn>
                <a:cxn ang="0">
                  <a:pos x="51" y="31"/>
                </a:cxn>
                <a:cxn ang="0">
                  <a:pos x="57" y="31"/>
                </a:cxn>
                <a:cxn ang="0">
                  <a:pos x="57" y="37"/>
                </a:cxn>
                <a:cxn ang="0">
                  <a:pos x="57" y="44"/>
                </a:cxn>
                <a:cxn ang="0">
                  <a:pos x="57" y="50"/>
                </a:cxn>
                <a:cxn ang="0">
                  <a:pos x="57" y="56"/>
                </a:cxn>
                <a:cxn ang="0">
                  <a:pos x="57" y="62"/>
                </a:cxn>
                <a:cxn ang="0">
                  <a:pos x="51" y="62"/>
                </a:cxn>
                <a:cxn ang="0">
                  <a:pos x="44" y="68"/>
                </a:cxn>
                <a:cxn ang="0">
                  <a:pos x="38" y="68"/>
                </a:cxn>
                <a:cxn ang="0">
                  <a:pos x="32" y="75"/>
                </a:cxn>
                <a:cxn ang="0">
                  <a:pos x="26" y="75"/>
                </a:cxn>
                <a:cxn ang="0">
                  <a:pos x="19" y="75"/>
                </a:cxn>
                <a:cxn ang="0">
                  <a:pos x="13" y="68"/>
                </a:cxn>
                <a:cxn ang="0">
                  <a:pos x="7" y="68"/>
                </a:cxn>
                <a:cxn ang="0">
                  <a:pos x="0" y="62"/>
                </a:cxn>
                <a:cxn ang="0">
                  <a:pos x="0" y="56"/>
                </a:cxn>
                <a:cxn ang="0">
                  <a:pos x="0" y="50"/>
                </a:cxn>
                <a:cxn ang="0">
                  <a:pos x="0" y="37"/>
                </a:cxn>
                <a:cxn ang="0">
                  <a:pos x="7" y="25"/>
                </a:cxn>
                <a:cxn ang="0">
                  <a:pos x="7" y="12"/>
                </a:cxn>
              </a:cxnLst>
              <a:rect l="0" t="0" r="r" b="b"/>
              <a:pathLst>
                <a:path w="57" h="75">
                  <a:moveTo>
                    <a:pt x="7" y="12"/>
                  </a:moveTo>
                  <a:lnTo>
                    <a:pt x="13" y="6"/>
                  </a:lnTo>
                  <a:lnTo>
                    <a:pt x="13" y="6"/>
                  </a:lnTo>
                  <a:lnTo>
                    <a:pt x="19" y="0"/>
                  </a:lnTo>
                  <a:lnTo>
                    <a:pt x="19" y="0"/>
                  </a:lnTo>
                  <a:lnTo>
                    <a:pt x="26" y="6"/>
                  </a:lnTo>
                  <a:lnTo>
                    <a:pt x="32" y="6"/>
                  </a:lnTo>
                  <a:lnTo>
                    <a:pt x="32" y="6"/>
                  </a:lnTo>
                  <a:lnTo>
                    <a:pt x="38" y="12"/>
                  </a:lnTo>
                  <a:lnTo>
                    <a:pt x="44" y="12"/>
                  </a:lnTo>
                  <a:lnTo>
                    <a:pt x="44" y="19"/>
                  </a:lnTo>
                  <a:lnTo>
                    <a:pt x="51" y="25"/>
                  </a:lnTo>
                  <a:lnTo>
                    <a:pt x="51" y="31"/>
                  </a:lnTo>
                  <a:lnTo>
                    <a:pt x="57" y="31"/>
                  </a:lnTo>
                  <a:lnTo>
                    <a:pt x="57" y="37"/>
                  </a:lnTo>
                  <a:lnTo>
                    <a:pt x="57" y="44"/>
                  </a:lnTo>
                  <a:lnTo>
                    <a:pt x="57" y="50"/>
                  </a:lnTo>
                  <a:lnTo>
                    <a:pt x="57" y="56"/>
                  </a:lnTo>
                  <a:lnTo>
                    <a:pt x="57" y="62"/>
                  </a:lnTo>
                  <a:lnTo>
                    <a:pt x="51" y="62"/>
                  </a:lnTo>
                  <a:lnTo>
                    <a:pt x="44" y="68"/>
                  </a:lnTo>
                  <a:lnTo>
                    <a:pt x="38" y="68"/>
                  </a:lnTo>
                  <a:lnTo>
                    <a:pt x="32" y="75"/>
                  </a:lnTo>
                  <a:lnTo>
                    <a:pt x="26" y="75"/>
                  </a:lnTo>
                  <a:lnTo>
                    <a:pt x="19" y="75"/>
                  </a:lnTo>
                  <a:lnTo>
                    <a:pt x="13" y="68"/>
                  </a:lnTo>
                  <a:lnTo>
                    <a:pt x="7" y="68"/>
                  </a:lnTo>
                  <a:lnTo>
                    <a:pt x="0" y="62"/>
                  </a:lnTo>
                  <a:lnTo>
                    <a:pt x="0" y="56"/>
                  </a:lnTo>
                  <a:lnTo>
                    <a:pt x="0" y="50"/>
                  </a:lnTo>
                  <a:lnTo>
                    <a:pt x="0" y="37"/>
                  </a:lnTo>
                  <a:lnTo>
                    <a:pt x="7" y="25"/>
                  </a:lnTo>
                  <a:lnTo>
                    <a:pt x="7" y="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7" name="Freeform 35"/>
            <p:cNvSpPr>
              <a:spLocks/>
            </p:cNvSpPr>
            <p:nvPr/>
          </p:nvSpPr>
          <p:spPr bwMode="auto">
            <a:xfrm>
              <a:off x="2323" y="2337"/>
              <a:ext cx="50" cy="139"/>
            </a:xfrm>
            <a:custGeom>
              <a:avLst/>
              <a:gdLst/>
              <a:ahLst/>
              <a:cxnLst>
                <a:cxn ang="0">
                  <a:pos x="0" y="25"/>
                </a:cxn>
                <a:cxn ang="0">
                  <a:pos x="0" y="19"/>
                </a:cxn>
                <a:cxn ang="0">
                  <a:pos x="0" y="19"/>
                </a:cxn>
                <a:cxn ang="0">
                  <a:pos x="6" y="13"/>
                </a:cxn>
                <a:cxn ang="0">
                  <a:pos x="6" y="13"/>
                </a:cxn>
                <a:cxn ang="0">
                  <a:pos x="6" y="7"/>
                </a:cxn>
                <a:cxn ang="0">
                  <a:pos x="6" y="7"/>
                </a:cxn>
                <a:cxn ang="0">
                  <a:pos x="6" y="0"/>
                </a:cxn>
                <a:cxn ang="0">
                  <a:pos x="12" y="0"/>
                </a:cxn>
                <a:cxn ang="0">
                  <a:pos x="25" y="0"/>
                </a:cxn>
                <a:cxn ang="0">
                  <a:pos x="31" y="7"/>
                </a:cxn>
                <a:cxn ang="0">
                  <a:pos x="37" y="7"/>
                </a:cxn>
                <a:cxn ang="0">
                  <a:pos x="44" y="13"/>
                </a:cxn>
                <a:cxn ang="0">
                  <a:pos x="44" y="19"/>
                </a:cxn>
                <a:cxn ang="0">
                  <a:pos x="50" y="25"/>
                </a:cxn>
                <a:cxn ang="0">
                  <a:pos x="50" y="38"/>
                </a:cxn>
                <a:cxn ang="0">
                  <a:pos x="50" y="50"/>
                </a:cxn>
                <a:cxn ang="0">
                  <a:pos x="44" y="63"/>
                </a:cxn>
                <a:cxn ang="0">
                  <a:pos x="44" y="75"/>
                </a:cxn>
                <a:cxn ang="0">
                  <a:pos x="37" y="94"/>
                </a:cxn>
                <a:cxn ang="0">
                  <a:pos x="31" y="106"/>
                </a:cxn>
                <a:cxn ang="0">
                  <a:pos x="25" y="119"/>
                </a:cxn>
                <a:cxn ang="0">
                  <a:pos x="18" y="131"/>
                </a:cxn>
                <a:cxn ang="0">
                  <a:pos x="12" y="138"/>
                </a:cxn>
                <a:cxn ang="0">
                  <a:pos x="12" y="125"/>
                </a:cxn>
                <a:cxn ang="0">
                  <a:pos x="18" y="94"/>
                </a:cxn>
                <a:cxn ang="0">
                  <a:pos x="25" y="75"/>
                </a:cxn>
                <a:cxn ang="0">
                  <a:pos x="25" y="56"/>
                </a:cxn>
                <a:cxn ang="0">
                  <a:pos x="25" y="44"/>
                </a:cxn>
                <a:cxn ang="0">
                  <a:pos x="18" y="38"/>
                </a:cxn>
                <a:cxn ang="0">
                  <a:pos x="12" y="32"/>
                </a:cxn>
                <a:cxn ang="0">
                  <a:pos x="6" y="25"/>
                </a:cxn>
              </a:cxnLst>
              <a:rect l="0" t="0" r="r" b="b"/>
              <a:pathLst>
                <a:path w="50" h="138">
                  <a:moveTo>
                    <a:pt x="0" y="25"/>
                  </a:moveTo>
                  <a:lnTo>
                    <a:pt x="0" y="25"/>
                  </a:lnTo>
                  <a:lnTo>
                    <a:pt x="0" y="25"/>
                  </a:lnTo>
                  <a:lnTo>
                    <a:pt x="0" y="19"/>
                  </a:lnTo>
                  <a:lnTo>
                    <a:pt x="0" y="19"/>
                  </a:lnTo>
                  <a:lnTo>
                    <a:pt x="0" y="19"/>
                  </a:lnTo>
                  <a:lnTo>
                    <a:pt x="6" y="13"/>
                  </a:lnTo>
                  <a:lnTo>
                    <a:pt x="6" y="13"/>
                  </a:lnTo>
                  <a:lnTo>
                    <a:pt x="6" y="13"/>
                  </a:lnTo>
                  <a:lnTo>
                    <a:pt x="6" y="13"/>
                  </a:lnTo>
                  <a:lnTo>
                    <a:pt x="6" y="7"/>
                  </a:lnTo>
                  <a:lnTo>
                    <a:pt x="6" y="7"/>
                  </a:lnTo>
                  <a:lnTo>
                    <a:pt x="6" y="7"/>
                  </a:lnTo>
                  <a:lnTo>
                    <a:pt x="6" y="7"/>
                  </a:lnTo>
                  <a:lnTo>
                    <a:pt x="6" y="7"/>
                  </a:lnTo>
                  <a:lnTo>
                    <a:pt x="6" y="0"/>
                  </a:lnTo>
                  <a:lnTo>
                    <a:pt x="6" y="0"/>
                  </a:lnTo>
                  <a:lnTo>
                    <a:pt x="12" y="0"/>
                  </a:lnTo>
                  <a:lnTo>
                    <a:pt x="18" y="0"/>
                  </a:lnTo>
                  <a:lnTo>
                    <a:pt x="25" y="0"/>
                  </a:lnTo>
                  <a:lnTo>
                    <a:pt x="31" y="0"/>
                  </a:lnTo>
                  <a:lnTo>
                    <a:pt x="31" y="7"/>
                  </a:lnTo>
                  <a:lnTo>
                    <a:pt x="37" y="7"/>
                  </a:lnTo>
                  <a:lnTo>
                    <a:pt x="37" y="7"/>
                  </a:lnTo>
                  <a:lnTo>
                    <a:pt x="44" y="13"/>
                  </a:lnTo>
                  <a:lnTo>
                    <a:pt x="44" y="13"/>
                  </a:lnTo>
                  <a:lnTo>
                    <a:pt x="44" y="19"/>
                  </a:lnTo>
                  <a:lnTo>
                    <a:pt x="44" y="19"/>
                  </a:lnTo>
                  <a:lnTo>
                    <a:pt x="50" y="25"/>
                  </a:lnTo>
                  <a:lnTo>
                    <a:pt x="50" y="25"/>
                  </a:lnTo>
                  <a:lnTo>
                    <a:pt x="50" y="32"/>
                  </a:lnTo>
                  <a:lnTo>
                    <a:pt x="50" y="38"/>
                  </a:lnTo>
                  <a:lnTo>
                    <a:pt x="50" y="44"/>
                  </a:lnTo>
                  <a:lnTo>
                    <a:pt x="50" y="50"/>
                  </a:lnTo>
                  <a:lnTo>
                    <a:pt x="50" y="56"/>
                  </a:lnTo>
                  <a:lnTo>
                    <a:pt x="44" y="63"/>
                  </a:lnTo>
                  <a:lnTo>
                    <a:pt x="44" y="69"/>
                  </a:lnTo>
                  <a:lnTo>
                    <a:pt x="44" y="75"/>
                  </a:lnTo>
                  <a:lnTo>
                    <a:pt x="37" y="88"/>
                  </a:lnTo>
                  <a:lnTo>
                    <a:pt x="37" y="94"/>
                  </a:lnTo>
                  <a:lnTo>
                    <a:pt x="31" y="100"/>
                  </a:lnTo>
                  <a:lnTo>
                    <a:pt x="31" y="106"/>
                  </a:lnTo>
                  <a:lnTo>
                    <a:pt x="25" y="113"/>
                  </a:lnTo>
                  <a:lnTo>
                    <a:pt x="25" y="119"/>
                  </a:lnTo>
                  <a:lnTo>
                    <a:pt x="18" y="125"/>
                  </a:lnTo>
                  <a:lnTo>
                    <a:pt x="18" y="131"/>
                  </a:lnTo>
                  <a:lnTo>
                    <a:pt x="12" y="131"/>
                  </a:lnTo>
                  <a:lnTo>
                    <a:pt x="12" y="138"/>
                  </a:lnTo>
                  <a:lnTo>
                    <a:pt x="6" y="138"/>
                  </a:lnTo>
                  <a:lnTo>
                    <a:pt x="12" y="125"/>
                  </a:lnTo>
                  <a:lnTo>
                    <a:pt x="18" y="106"/>
                  </a:lnTo>
                  <a:lnTo>
                    <a:pt x="18" y="94"/>
                  </a:lnTo>
                  <a:lnTo>
                    <a:pt x="18" y="81"/>
                  </a:lnTo>
                  <a:lnTo>
                    <a:pt x="25" y="75"/>
                  </a:lnTo>
                  <a:lnTo>
                    <a:pt x="25" y="63"/>
                  </a:lnTo>
                  <a:lnTo>
                    <a:pt x="25" y="56"/>
                  </a:lnTo>
                  <a:lnTo>
                    <a:pt x="25" y="50"/>
                  </a:lnTo>
                  <a:lnTo>
                    <a:pt x="25" y="44"/>
                  </a:lnTo>
                  <a:lnTo>
                    <a:pt x="18" y="38"/>
                  </a:lnTo>
                  <a:lnTo>
                    <a:pt x="18" y="38"/>
                  </a:lnTo>
                  <a:lnTo>
                    <a:pt x="18" y="32"/>
                  </a:lnTo>
                  <a:lnTo>
                    <a:pt x="12" y="32"/>
                  </a:lnTo>
                  <a:lnTo>
                    <a:pt x="6" y="32"/>
                  </a:lnTo>
                  <a:lnTo>
                    <a:pt x="6"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8" name="Freeform 36"/>
            <p:cNvSpPr>
              <a:spLocks/>
            </p:cNvSpPr>
            <p:nvPr/>
          </p:nvSpPr>
          <p:spPr bwMode="auto">
            <a:xfrm>
              <a:off x="2103" y="1547"/>
              <a:ext cx="41" cy="106"/>
            </a:xfrm>
            <a:custGeom>
              <a:avLst/>
              <a:gdLst/>
              <a:ahLst/>
              <a:cxnLst>
                <a:cxn ang="0">
                  <a:pos x="44" y="62"/>
                </a:cxn>
                <a:cxn ang="0">
                  <a:pos x="44" y="68"/>
                </a:cxn>
                <a:cxn ang="0">
                  <a:pos x="44" y="68"/>
                </a:cxn>
                <a:cxn ang="0">
                  <a:pos x="44" y="74"/>
                </a:cxn>
                <a:cxn ang="0">
                  <a:pos x="44" y="74"/>
                </a:cxn>
                <a:cxn ang="0">
                  <a:pos x="44" y="81"/>
                </a:cxn>
                <a:cxn ang="0">
                  <a:pos x="44" y="81"/>
                </a:cxn>
                <a:cxn ang="0">
                  <a:pos x="44" y="87"/>
                </a:cxn>
                <a:cxn ang="0">
                  <a:pos x="44" y="87"/>
                </a:cxn>
                <a:cxn ang="0">
                  <a:pos x="44" y="93"/>
                </a:cxn>
                <a:cxn ang="0">
                  <a:pos x="37" y="93"/>
                </a:cxn>
                <a:cxn ang="0">
                  <a:pos x="37" y="99"/>
                </a:cxn>
                <a:cxn ang="0">
                  <a:pos x="37" y="99"/>
                </a:cxn>
                <a:cxn ang="0">
                  <a:pos x="37" y="99"/>
                </a:cxn>
                <a:cxn ang="0">
                  <a:pos x="31" y="99"/>
                </a:cxn>
                <a:cxn ang="0">
                  <a:pos x="31" y="99"/>
                </a:cxn>
                <a:cxn ang="0">
                  <a:pos x="31" y="106"/>
                </a:cxn>
                <a:cxn ang="0">
                  <a:pos x="25" y="99"/>
                </a:cxn>
                <a:cxn ang="0">
                  <a:pos x="12" y="87"/>
                </a:cxn>
                <a:cxn ang="0">
                  <a:pos x="12" y="81"/>
                </a:cxn>
                <a:cxn ang="0">
                  <a:pos x="6" y="68"/>
                </a:cxn>
                <a:cxn ang="0">
                  <a:pos x="6" y="62"/>
                </a:cxn>
                <a:cxn ang="0">
                  <a:pos x="0" y="56"/>
                </a:cxn>
                <a:cxn ang="0">
                  <a:pos x="6" y="50"/>
                </a:cxn>
                <a:cxn ang="0">
                  <a:pos x="6" y="43"/>
                </a:cxn>
                <a:cxn ang="0">
                  <a:pos x="6" y="31"/>
                </a:cxn>
                <a:cxn ang="0">
                  <a:pos x="12" y="25"/>
                </a:cxn>
                <a:cxn ang="0">
                  <a:pos x="12" y="18"/>
                </a:cxn>
                <a:cxn ang="0">
                  <a:pos x="18" y="12"/>
                </a:cxn>
                <a:cxn ang="0">
                  <a:pos x="18" y="6"/>
                </a:cxn>
                <a:cxn ang="0">
                  <a:pos x="25" y="6"/>
                </a:cxn>
                <a:cxn ang="0">
                  <a:pos x="25" y="0"/>
                </a:cxn>
                <a:cxn ang="0">
                  <a:pos x="25" y="0"/>
                </a:cxn>
                <a:cxn ang="0">
                  <a:pos x="25" y="6"/>
                </a:cxn>
                <a:cxn ang="0">
                  <a:pos x="18" y="12"/>
                </a:cxn>
                <a:cxn ang="0">
                  <a:pos x="18" y="25"/>
                </a:cxn>
                <a:cxn ang="0">
                  <a:pos x="18" y="31"/>
                </a:cxn>
                <a:cxn ang="0">
                  <a:pos x="18" y="37"/>
                </a:cxn>
                <a:cxn ang="0">
                  <a:pos x="18" y="43"/>
                </a:cxn>
                <a:cxn ang="0">
                  <a:pos x="25" y="43"/>
                </a:cxn>
                <a:cxn ang="0">
                  <a:pos x="25" y="50"/>
                </a:cxn>
                <a:cxn ang="0">
                  <a:pos x="25" y="50"/>
                </a:cxn>
                <a:cxn ang="0">
                  <a:pos x="25" y="56"/>
                </a:cxn>
                <a:cxn ang="0">
                  <a:pos x="31" y="56"/>
                </a:cxn>
                <a:cxn ang="0">
                  <a:pos x="31" y="62"/>
                </a:cxn>
                <a:cxn ang="0">
                  <a:pos x="37" y="62"/>
                </a:cxn>
                <a:cxn ang="0">
                  <a:pos x="37" y="62"/>
                </a:cxn>
                <a:cxn ang="0">
                  <a:pos x="44" y="62"/>
                </a:cxn>
                <a:cxn ang="0">
                  <a:pos x="44" y="62"/>
                </a:cxn>
              </a:cxnLst>
              <a:rect l="0" t="0" r="r" b="b"/>
              <a:pathLst>
                <a:path w="44" h="106">
                  <a:moveTo>
                    <a:pt x="44" y="62"/>
                  </a:moveTo>
                  <a:lnTo>
                    <a:pt x="44" y="68"/>
                  </a:lnTo>
                  <a:lnTo>
                    <a:pt x="44" y="68"/>
                  </a:lnTo>
                  <a:lnTo>
                    <a:pt x="44" y="74"/>
                  </a:lnTo>
                  <a:lnTo>
                    <a:pt x="44" y="74"/>
                  </a:lnTo>
                  <a:lnTo>
                    <a:pt x="44" y="81"/>
                  </a:lnTo>
                  <a:lnTo>
                    <a:pt x="44" y="81"/>
                  </a:lnTo>
                  <a:lnTo>
                    <a:pt x="44" y="87"/>
                  </a:lnTo>
                  <a:lnTo>
                    <a:pt x="44" y="87"/>
                  </a:lnTo>
                  <a:lnTo>
                    <a:pt x="44" y="93"/>
                  </a:lnTo>
                  <a:lnTo>
                    <a:pt x="37" y="93"/>
                  </a:lnTo>
                  <a:lnTo>
                    <a:pt x="37" y="99"/>
                  </a:lnTo>
                  <a:lnTo>
                    <a:pt x="37" y="99"/>
                  </a:lnTo>
                  <a:lnTo>
                    <a:pt x="37" y="99"/>
                  </a:lnTo>
                  <a:lnTo>
                    <a:pt x="31" y="99"/>
                  </a:lnTo>
                  <a:lnTo>
                    <a:pt x="31" y="99"/>
                  </a:lnTo>
                  <a:lnTo>
                    <a:pt x="31" y="106"/>
                  </a:lnTo>
                  <a:lnTo>
                    <a:pt x="25" y="99"/>
                  </a:lnTo>
                  <a:lnTo>
                    <a:pt x="12" y="87"/>
                  </a:lnTo>
                  <a:lnTo>
                    <a:pt x="12" y="81"/>
                  </a:lnTo>
                  <a:lnTo>
                    <a:pt x="6" y="68"/>
                  </a:lnTo>
                  <a:lnTo>
                    <a:pt x="6" y="62"/>
                  </a:lnTo>
                  <a:lnTo>
                    <a:pt x="0" y="56"/>
                  </a:lnTo>
                  <a:lnTo>
                    <a:pt x="6" y="50"/>
                  </a:lnTo>
                  <a:lnTo>
                    <a:pt x="6" y="43"/>
                  </a:lnTo>
                  <a:lnTo>
                    <a:pt x="6" y="31"/>
                  </a:lnTo>
                  <a:lnTo>
                    <a:pt x="12" y="25"/>
                  </a:lnTo>
                  <a:lnTo>
                    <a:pt x="12" y="18"/>
                  </a:lnTo>
                  <a:lnTo>
                    <a:pt x="18" y="12"/>
                  </a:lnTo>
                  <a:lnTo>
                    <a:pt x="18" y="6"/>
                  </a:lnTo>
                  <a:lnTo>
                    <a:pt x="25" y="6"/>
                  </a:lnTo>
                  <a:lnTo>
                    <a:pt x="25" y="0"/>
                  </a:lnTo>
                  <a:lnTo>
                    <a:pt x="25" y="0"/>
                  </a:lnTo>
                  <a:lnTo>
                    <a:pt x="25" y="6"/>
                  </a:lnTo>
                  <a:lnTo>
                    <a:pt x="18" y="12"/>
                  </a:lnTo>
                  <a:lnTo>
                    <a:pt x="18" y="25"/>
                  </a:lnTo>
                  <a:lnTo>
                    <a:pt x="18" y="31"/>
                  </a:lnTo>
                  <a:lnTo>
                    <a:pt x="18" y="37"/>
                  </a:lnTo>
                  <a:lnTo>
                    <a:pt x="18" y="43"/>
                  </a:lnTo>
                  <a:lnTo>
                    <a:pt x="25" y="43"/>
                  </a:lnTo>
                  <a:lnTo>
                    <a:pt x="25" y="50"/>
                  </a:lnTo>
                  <a:lnTo>
                    <a:pt x="25" y="50"/>
                  </a:lnTo>
                  <a:lnTo>
                    <a:pt x="25" y="56"/>
                  </a:lnTo>
                  <a:lnTo>
                    <a:pt x="31" y="56"/>
                  </a:lnTo>
                  <a:lnTo>
                    <a:pt x="31" y="62"/>
                  </a:lnTo>
                  <a:lnTo>
                    <a:pt x="37" y="62"/>
                  </a:lnTo>
                  <a:lnTo>
                    <a:pt x="37"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49" name="Freeform 37"/>
            <p:cNvSpPr>
              <a:spLocks/>
            </p:cNvSpPr>
            <p:nvPr/>
          </p:nvSpPr>
          <p:spPr bwMode="auto">
            <a:xfrm>
              <a:off x="1688" y="1721"/>
              <a:ext cx="63" cy="69"/>
            </a:xfrm>
            <a:custGeom>
              <a:avLst/>
              <a:gdLst/>
              <a:ahLst/>
              <a:cxnLst>
                <a:cxn ang="0">
                  <a:pos x="12" y="0"/>
                </a:cxn>
                <a:cxn ang="0">
                  <a:pos x="12" y="0"/>
                </a:cxn>
                <a:cxn ang="0">
                  <a:pos x="19" y="0"/>
                </a:cxn>
                <a:cxn ang="0">
                  <a:pos x="19" y="0"/>
                </a:cxn>
                <a:cxn ang="0">
                  <a:pos x="25" y="0"/>
                </a:cxn>
                <a:cxn ang="0">
                  <a:pos x="31" y="0"/>
                </a:cxn>
                <a:cxn ang="0">
                  <a:pos x="31" y="0"/>
                </a:cxn>
                <a:cxn ang="0">
                  <a:pos x="38" y="0"/>
                </a:cxn>
                <a:cxn ang="0">
                  <a:pos x="44" y="6"/>
                </a:cxn>
                <a:cxn ang="0">
                  <a:pos x="44" y="13"/>
                </a:cxn>
                <a:cxn ang="0">
                  <a:pos x="50" y="13"/>
                </a:cxn>
                <a:cxn ang="0">
                  <a:pos x="56" y="19"/>
                </a:cxn>
                <a:cxn ang="0">
                  <a:pos x="56" y="25"/>
                </a:cxn>
                <a:cxn ang="0">
                  <a:pos x="63" y="31"/>
                </a:cxn>
                <a:cxn ang="0">
                  <a:pos x="63" y="38"/>
                </a:cxn>
                <a:cxn ang="0">
                  <a:pos x="63" y="44"/>
                </a:cxn>
                <a:cxn ang="0">
                  <a:pos x="63" y="50"/>
                </a:cxn>
                <a:cxn ang="0">
                  <a:pos x="63" y="56"/>
                </a:cxn>
                <a:cxn ang="0">
                  <a:pos x="63" y="56"/>
                </a:cxn>
                <a:cxn ang="0">
                  <a:pos x="56" y="63"/>
                </a:cxn>
                <a:cxn ang="0">
                  <a:pos x="50" y="63"/>
                </a:cxn>
                <a:cxn ang="0">
                  <a:pos x="44" y="69"/>
                </a:cxn>
                <a:cxn ang="0">
                  <a:pos x="38" y="69"/>
                </a:cxn>
                <a:cxn ang="0">
                  <a:pos x="31" y="69"/>
                </a:cxn>
                <a:cxn ang="0">
                  <a:pos x="25" y="69"/>
                </a:cxn>
                <a:cxn ang="0">
                  <a:pos x="12" y="69"/>
                </a:cxn>
                <a:cxn ang="0">
                  <a:pos x="12" y="63"/>
                </a:cxn>
                <a:cxn ang="0">
                  <a:pos x="6" y="56"/>
                </a:cxn>
                <a:cxn ang="0">
                  <a:pos x="0" y="50"/>
                </a:cxn>
                <a:cxn ang="0">
                  <a:pos x="0" y="44"/>
                </a:cxn>
                <a:cxn ang="0">
                  <a:pos x="0" y="31"/>
                </a:cxn>
                <a:cxn ang="0">
                  <a:pos x="6" y="19"/>
                </a:cxn>
                <a:cxn ang="0">
                  <a:pos x="12" y="0"/>
                </a:cxn>
              </a:cxnLst>
              <a:rect l="0" t="0" r="r" b="b"/>
              <a:pathLst>
                <a:path w="63" h="69">
                  <a:moveTo>
                    <a:pt x="12" y="0"/>
                  </a:moveTo>
                  <a:lnTo>
                    <a:pt x="12" y="0"/>
                  </a:lnTo>
                  <a:lnTo>
                    <a:pt x="19" y="0"/>
                  </a:lnTo>
                  <a:lnTo>
                    <a:pt x="19" y="0"/>
                  </a:lnTo>
                  <a:lnTo>
                    <a:pt x="25" y="0"/>
                  </a:lnTo>
                  <a:lnTo>
                    <a:pt x="31" y="0"/>
                  </a:lnTo>
                  <a:lnTo>
                    <a:pt x="31" y="0"/>
                  </a:lnTo>
                  <a:lnTo>
                    <a:pt x="38" y="0"/>
                  </a:lnTo>
                  <a:lnTo>
                    <a:pt x="44" y="6"/>
                  </a:lnTo>
                  <a:lnTo>
                    <a:pt x="44" y="13"/>
                  </a:lnTo>
                  <a:lnTo>
                    <a:pt x="50" y="13"/>
                  </a:lnTo>
                  <a:lnTo>
                    <a:pt x="56" y="19"/>
                  </a:lnTo>
                  <a:lnTo>
                    <a:pt x="56" y="25"/>
                  </a:lnTo>
                  <a:lnTo>
                    <a:pt x="63" y="31"/>
                  </a:lnTo>
                  <a:lnTo>
                    <a:pt x="63" y="38"/>
                  </a:lnTo>
                  <a:lnTo>
                    <a:pt x="63" y="44"/>
                  </a:lnTo>
                  <a:lnTo>
                    <a:pt x="63" y="50"/>
                  </a:lnTo>
                  <a:lnTo>
                    <a:pt x="63" y="56"/>
                  </a:lnTo>
                  <a:lnTo>
                    <a:pt x="63" y="56"/>
                  </a:lnTo>
                  <a:lnTo>
                    <a:pt x="56" y="63"/>
                  </a:lnTo>
                  <a:lnTo>
                    <a:pt x="50" y="63"/>
                  </a:lnTo>
                  <a:lnTo>
                    <a:pt x="44" y="69"/>
                  </a:lnTo>
                  <a:lnTo>
                    <a:pt x="38" y="69"/>
                  </a:lnTo>
                  <a:lnTo>
                    <a:pt x="31" y="69"/>
                  </a:lnTo>
                  <a:lnTo>
                    <a:pt x="25" y="69"/>
                  </a:lnTo>
                  <a:lnTo>
                    <a:pt x="12" y="69"/>
                  </a:lnTo>
                  <a:lnTo>
                    <a:pt x="12" y="63"/>
                  </a:lnTo>
                  <a:lnTo>
                    <a:pt x="6" y="56"/>
                  </a:lnTo>
                  <a:lnTo>
                    <a:pt x="0" y="50"/>
                  </a:lnTo>
                  <a:lnTo>
                    <a:pt x="0" y="44"/>
                  </a:lnTo>
                  <a:lnTo>
                    <a:pt x="0" y="31"/>
                  </a:lnTo>
                  <a:lnTo>
                    <a:pt x="6" y="19"/>
                  </a:lnTo>
                  <a:lnTo>
                    <a:pt x="12" y="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0" name="Freeform 38"/>
            <p:cNvSpPr>
              <a:spLocks/>
            </p:cNvSpPr>
            <p:nvPr/>
          </p:nvSpPr>
          <p:spPr bwMode="auto">
            <a:xfrm>
              <a:off x="2065" y="2108"/>
              <a:ext cx="57" cy="139"/>
            </a:xfrm>
            <a:custGeom>
              <a:avLst/>
              <a:gdLst/>
              <a:ahLst/>
              <a:cxnLst>
                <a:cxn ang="0">
                  <a:pos x="0" y="25"/>
                </a:cxn>
                <a:cxn ang="0">
                  <a:pos x="0" y="18"/>
                </a:cxn>
                <a:cxn ang="0">
                  <a:pos x="6" y="12"/>
                </a:cxn>
                <a:cxn ang="0">
                  <a:pos x="6" y="12"/>
                </a:cxn>
                <a:cxn ang="0">
                  <a:pos x="6" y="12"/>
                </a:cxn>
                <a:cxn ang="0">
                  <a:pos x="6" y="6"/>
                </a:cxn>
                <a:cxn ang="0">
                  <a:pos x="13" y="6"/>
                </a:cxn>
                <a:cxn ang="0">
                  <a:pos x="13" y="6"/>
                </a:cxn>
                <a:cxn ang="0">
                  <a:pos x="13" y="0"/>
                </a:cxn>
                <a:cxn ang="0">
                  <a:pos x="25" y="6"/>
                </a:cxn>
                <a:cxn ang="0">
                  <a:pos x="31" y="6"/>
                </a:cxn>
                <a:cxn ang="0">
                  <a:pos x="38" y="6"/>
                </a:cxn>
                <a:cxn ang="0">
                  <a:pos x="44" y="12"/>
                </a:cxn>
                <a:cxn ang="0">
                  <a:pos x="50" y="18"/>
                </a:cxn>
                <a:cxn ang="0">
                  <a:pos x="50" y="25"/>
                </a:cxn>
                <a:cxn ang="0">
                  <a:pos x="56" y="31"/>
                </a:cxn>
                <a:cxn ang="0">
                  <a:pos x="56" y="43"/>
                </a:cxn>
                <a:cxn ang="0">
                  <a:pos x="56" y="56"/>
                </a:cxn>
                <a:cxn ang="0">
                  <a:pos x="50" y="75"/>
                </a:cxn>
                <a:cxn ang="0">
                  <a:pos x="44" y="87"/>
                </a:cxn>
                <a:cxn ang="0">
                  <a:pos x="38" y="106"/>
                </a:cxn>
                <a:cxn ang="0">
                  <a:pos x="31" y="118"/>
                </a:cxn>
                <a:cxn ang="0">
                  <a:pos x="19" y="124"/>
                </a:cxn>
                <a:cxn ang="0">
                  <a:pos x="13" y="137"/>
                </a:cxn>
                <a:cxn ang="0">
                  <a:pos x="13" y="118"/>
                </a:cxn>
                <a:cxn ang="0">
                  <a:pos x="25" y="93"/>
                </a:cxn>
                <a:cxn ang="0">
                  <a:pos x="31" y="75"/>
                </a:cxn>
                <a:cxn ang="0">
                  <a:pos x="31" y="56"/>
                </a:cxn>
                <a:cxn ang="0">
                  <a:pos x="31" y="43"/>
                </a:cxn>
                <a:cxn ang="0">
                  <a:pos x="25" y="37"/>
                </a:cxn>
                <a:cxn ang="0">
                  <a:pos x="19" y="31"/>
                </a:cxn>
                <a:cxn ang="0">
                  <a:pos x="13" y="25"/>
                </a:cxn>
              </a:cxnLst>
              <a:rect l="0" t="0" r="r" b="b"/>
              <a:pathLst>
                <a:path w="56" h="137">
                  <a:moveTo>
                    <a:pt x="0" y="25"/>
                  </a:moveTo>
                  <a:lnTo>
                    <a:pt x="0" y="25"/>
                  </a:lnTo>
                  <a:lnTo>
                    <a:pt x="0" y="18"/>
                  </a:lnTo>
                  <a:lnTo>
                    <a:pt x="0" y="18"/>
                  </a:lnTo>
                  <a:lnTo>
                    <a:pt x="6" y="18"/>
                  </a:lnTo>
                  <a:lnTo>
                    <a:pt x="6" y="12"/>
                  </a:lnTo>
                  <a:lnTo>
                    <a:pt x="6" y="12"/>
                  </a:lnTo>
                  <a:lnTo>
                    <a:pt x="6" y="12"/>
                  </a:lnTo>
                  <a:lnTo>
                    <a:pt x="6" y="12"/>
                  </a:lnTo>
                  <a:lnTo>
                    <a:pt x="6" y="12"/>
                  </a:lnTo>
                  <a:lnTo>
                    <a:pt x="6" y="12"/>
                  </a:lnTo>
                  <a:lnTo>
                    <a:pt x="6" y="6"/>
                  </a:lnTo>
                  <a:lnTo>
                    <a:pt x="13" y="6"/>
                  </a:lnTo>
                  <a:lnTo>
                    <a:pt x="13" y="6"/>
                  </a:lnTo>
                  <a:lnTo>
                    <a:pt x="13" y="6"/>
                  </a:lnTo>
                  <a:lnTo>
                    <a:pt x="13" y="6"/>
                  </a:lnTo>
                  <a:lnTo>
                    <a:pt x="13" y="6"/>
                  </a:lnTo>
                  <a:lnTo>
                    <a:pt x="13" y="0"/>
                  </a:lnTo>
                  <a:lnTo>
                    <a:pt x="19" y="6"/>
                  </a:lnTo>
                  <a:lnTo>
                    <a:pt x="25" y="6"/>
                  </a:lnTo>
                  <a:lnTo>
                    <a:pt x="25" y="6"/>
                  </a:lnTo>
                  <a:lnTo>
                    <a:pt x="31" y="6"/>
                  </a:lnTo>
                  <a:lnTo>
                    <a:pt x="38" y="6"/>
                  </a:lnTo>
                  <a:lnTo>
                    <a:pt x="38" y="6"/>
                  </a:lnTo>
                  <a:lnTo>
                    <a:pt x="44" y="12"/>
                  </a:lnTo>
                  <a:lnTo>
                    <a:pt x="44" y="12"/>
                  </a:lnTo>
                  <a:lnTo>
                    <a:pt x="50" y="12"/>
                  </a:lnTo>
                  <a:lnTo>
                    <a:pt x="50" y="18"/>
                  </a:lnTo>
                  <a:lnTo>
                    <a:pt x="50" y="18"/>
                  </a:lnTo>
                  <a:lnTo>
                    <a:pt x="50" y="25"/>
                  </a:lnTo>
                  <a:lnTo>
                    <a:pt x="56" y="25"/>
                  </a:lnTo>
                  <a:lnTo>
                    <a:pt x="56" y="31"/>
                  </a:lnTo>
                  <a:lnTo>
                    <a:pt x="56" y="37"/>
                  </a:lnTo>
                  <a:lnTo>
                    <a:pt x="56" y="43"/>
                  </a:lnTo>
                  <a:lnTo>
                    <a:pt x="56" y="50"/>
                  </a:lnTo>
                  <a:lnTo>
                    <a:pt x="56" y="56"/>
                  </a:lnTo>
                  <a:lnTo>
                    <a:pt x="56" y="62"/>
                  </a:lnTo>
                  <a:lnTo>
                    <a:pt x="50" y="75"/>
                  </a:lnTo>
                  <a:lnTo>
                    <a:pt x="50" y="81"/>
                  </a:lnTo>
                  <a:lnTo>
                    <a:pt x="44" y="87"/>
                  </a:lnTo>
                  <a:lnTo>
                    <a:pt x="44" y="99"/>
                  </a:lnTo>
                  <a:lnTo>
                    <a:pt x="38" y="106"/>
                  </a:lnTo>
                  <a:lnTo>
                    <a:pt x="38" y="112"/>
                  </a:lnTo>
                  <a:lnTo>
                    <a:pt x="31" y="118"/>
                  </a:lnTo>
                  <a:lnTo>
                    <a:pt x="25" y="124"/>
                  </a:lnTo>
                  <a:lnTo>
                    <a:pt x="19" y="124"/>
                  </a:lnTo>
                  <a:lnTo>
                    <a:pt x="19" y="131"/>
                  </a:lnTo>
                  <a:lnTo>
                    <a:pt x="13" y="137"/>
                  </a:lnTo>
                  <a:lnTo>
                    <a:pt x="13" y="137"/>
                  </a:lnTo>
                  <a:lnTo>
                    <a:pt x="13" y="118"/>
                  </a:lnTo>
                  <a:lnTo>
                    <a:pt x="19" y="106"/>
                  </a:lnTo>
                  <a:lnTo>
                    <a:pt x="25" y="93"/>
                  </a:lnTo>
                  <a:lnTo>
                    <a:pt x="25" y="81"/>
                  </a:lnTo>
                  <a:lnTo>
                    <a:pt x="31" y="75"/>
                  </a:lnTo>
                  <a:lnTo>
                    <a:pt x="31" y="62"/>
                  </a:lnTo>
                  <a:lnTo>
                    <a:pt x="31" y="56"/>
                  </a:lnTo>
                  <a:lnTo>
                    <a:pt x="31" y="50"/>
                  </a:lnTo>
                  <a:lnTo>
                    <a:pt x="31" y="43"/>
                  </a:lnTo>
                  <a:lnTo>
                    <a:pt x="31" y="37"/>
                  </a:lnTo>
                  <a:lnTo>
                    <a:pt x="25" y="37"/>
                  </a:lnTo>
                  <a:lnTo>
                    <a:pt x="25" y="31"/>
                  </a:lnTo>
                  <a:lnTo>
                    <a:pt x="19" y="31"/>
                  </a:lnTo>
                  <a:lnTo>
                    <a:pt x="13" y="25"/>
                  </a:lnTo>
                  <a:lnTo>
                    <a:pt x="13" y="25"/>
                  </a:lnTo>
                  <a:lnTo>
                    <a:pt x="0" y="25"/>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1" name="Freeform 39"/>
            <p:cNvSpPr>
              <a:spLocks/>
            </p:cNvSpPr>
            <p:nvPr/>
          </p:nvSpPr>
          <p:spPr bwMode="auto">
            <a:xfrm>
              <a:off x="1600" y="2357"/>
              <a:ext cx="100" cy="100"/>
            </a:xfrm>
            <a:custGeom>
              <a:avLst/>
              <a:gdLst/>
              <a:ahLst/>
              <a:cxnLst>
                <a:cxn ang="0">
                  <a:pos x="56" y="100"/>
                </a:cxn>
                <a:cxn ang="0">
                  <a:pos x="56" y="100"/>
                </a:cxn>
                <a:cxn ang="0">
                  <a:pos x="56" y="100"/>
                </a:cxn>
                <a:cxn ang="0">
                  <a:pos x="50" y="100"/>
                </a:cxn>
                <a:cxn ang="0">
                  <a:pos x="50" y="94"/>
                </a:cxn>
                <a:cxn ang="0">
                  <a:pos x="44" y="94"/>
                </a:cxn>
                <a:cxn ang="0">
                  <a:pos x="44" y="87"/>
                </a:cxn>
                <a:cxn ang="0">
                  <a:pos x="38" y="87"/>
                </a:cxn>
                <a:cxn ang="0">
                  <a:pos x="31" y="81"/>
                </a:cxn>
                <a:cxn ang="0">
                  <a:pos x="31" y="75"/>
                </a:cxn>
                <a:cxn ang="0">
                  <a:pos x="25" y="69"/>
                </a:cxn>
                <a:cxn ang="0">
                  <a:pos x="25" y="69"/>
                </a:cxn>
                <a:cxn ang="0">
                  <a:pos x="19" y="62"/>
                </a:cxn>
                <a:cxn ang="0">
                  <a:pos x="12" y="56"/>
                </a:cxn>
                <a:cxn ang="0">
                  <a:pos x="6" y="56"/>
                </a:cxn>
                <a:cxn ang="0">
                  <a:pos x="6" y="50"/>
                </a:cxn>
                <a:cxn ang="0">
                  <a:pos x="0" y="44"/>
                </a:cxn>
                <a:cxn ang="0">
                  <a:pos x="44" y="0"/>
                </a:cxn>
                <a:cxn ang="0">
                  <a:pos x="100" y="56"/>
                </a:cxn>
                <a:cxn ang="0">
                  <a:pos x="56" y="100"/>
                </a:cxn>
              </a:cxnLst>
              <a:rect l="0" t="0" r="r" b="b"/>
              <a:pathLst>
                <a:path w="100" h="100">
                  <a:moveTo>
                    <a:pt x="56" y="100"/>
                  </a:moveTo>
                  <a:lnTo>
                    <a:pt x="56" y="100"/>
                  </a:lnTo>
                  <a:lnTo>
                    <a:pt x="56" y="100"/>
                  </a:lnTo>
                  <a:lnTo>
                    <a:pt x="50" y="100"/>
                  </a:lnTo>
                  <a:lnTo>
                    <a:pt x="50" y="94"/>
                  </a:lnTo>
                  <a:lnTo>
                    <a:pt x="44" y="94"/>
                  </a:lnTo>
                  <a:lnTo>
                    <a:pt x="44" y="87"/>
                  </a:lnTo>
                  <a:lnTo>
                    <a:pt x="38" y="87"/>
                  </a:lnTo>
                  <a:lnTo>
                    <a:pt x="31" y="81"/>
                  </a:lnTo>
                  <a:lnTo>
                    <a:pt x="31" y="75"/>
                  </a:lnTo>
                  <a:lnTo>
                    <a:pt x="25" y="69"/>
                  </a:lnTo>
                  <a:lnTo>
                    <a:pt x="25" y="69"/>
                  </a:lnTo>
                  <a:lnTo>
                    <a:pt x="19" y="62"/>
                  </a:lnTo>
                  <a:lnTo>
                    <a:pt x="12" y="56"/>
                  </a:lnTo>
                  <a:lnTo>
                    <a:pt x="6" y="56"/>
                  </a:lnTo>
                  <a:lnTo>
                    <a:pt x="6" y="50"/>
                  </a:lnTo>
                  <a:lnTo>
                    <a:pt x="0" y="44"/>
                  </a:lnTo>
                  <a:lnTo>
                    <a:pt x="44" y="0"/>
                  </a:lnTo>
                  <a:lnTo>
                    <a:pt x="100" y="56"/>
                  </a:lnTo>
                  <a:lnTo>
                    <a:pt x="56"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2" name="Freeform 40"/>
            <p:cNvSpPr>
              <a:spLocks/>
            </p:cNvSpPr>
            <p:nvPr/>
          </p:nvSpPr>
          <p:spPr bwMode="auto">
            <a:xfrm>
              <a:off x="1700" y="2363"/>
              <a:ext cx="101" cy="102"/>
            </a:xfrm>
            <a:custGeom>
              <a:avLst/>
              <a:gdLst/>
              <a:ahLst/>
              <a:cxnLst>
                <a:cxn ang="0">
                  <a:pos x="57" y="100"/>
                </a:cxn>
                <a:cxn ang="0">
                  <a:pos x="57" y="100"/>
                </a:cxn>
                <a:cxn ang="0">
                  <a:pos x="57" y="100"/>
                </a:cxn>
                <a:cxn ang="0">
                  <a:pos x="51" y="100"/>
                </a:cxn>
                <a:cxn ang="0">
                  <a:pos x="51" y="94"/>
                </a:cxn>
                <a:cxn ang="0">
                  <a:pos x="44" y="94"/>
                </a:cxn>
                <a:cxn ang="0">
                  <a:pos x="44" y="94"/>
                </a:cxn>
                <a:cxn ang="0">
                  <a:pos x="38" y="88"/>
                </a:cxn>
                <a:cxn ang="0">
                  <a:pos x="32" y="88"/>
                </a:cxn>
                <a:cxn ang="0">
                  <a:pos x="32" y="81"/>
                </a:cxn>
                <a:cxn ang="0">
                  <a:pos x="26" y="75"/>
                </a:cxn>
                <a:cxn ang="0">
                  <a:pos x="19" y="75"/>
                </a:cxn>
                <a:cxn ang="0">
                  <a:pos x="13" y="69"/>
                </a:cxn>
                <a:cxn ang="0">
                  <a:pos x="7" y="63"/>
                </a:cxn>
                <a:cxn ang="0">
                  <a:pos x="7" y="56"/>
                </a:cxn>
                <a:cxn ang="0">
                  <a:pos x="0" y="56"/>
                </a:cxn>
                <a:cxn ang="0">
                  <a:pos x="0" y="50"/>
                </a:cxn>
                <a:cxn ang="0">
                  <a:pos x="38" y="0"/>
                </a:cxn>
                <a:cxn ang="0">
                  <a:pos x="101" y="50"/>
                </a:cxn>
                <a:cxn ang="0">
                  <a:pos x="57" y="100"/>
                </a:cxn>
              </a:cxnLst>
              <a:rect l="0" t="0" r="r" b="b"/>
              <a:pathLst>
                <a:path w="101" h="100">
                  <a:moveTo>
                    <a:pt x="57" y="100"/>
                  </a:moveTo>
                  <a:lnTo>
                    <a:pt x="57" y="100"/>
                  </a:lnTo>
                  <a:lnTo>
                    <a:pt x="57" y="100"/>
                  </a:lnTo>
                  <a:lnTo>
                    <a:pt x="51" y="100"/>
                  </a:lnTo>
                  <a:lnTo>
                    <a:pt x="51" y="94"/>
                  </a:lnTo>
                  <a:lnTo>
                    <a:pt x="44" y="94"/>
                  </a:lnTo>
                  <a:lnTo>
                    <a:pt x="44" y="94"/>
                  </a:lnTo>
                  <a:lnTo>
                    <a:pt x="38" y="88"/>
                  </a:lnTo>
                  <a:lnTo>
                    <a:pt x="32" y="88"/>
                  </a:lnTo>
                  <a:lnTo>
                    <a:pt x="32" y="81"/>
                  </a:lnTo>
                  <a:lnTo>
                    <a:pt x="26" y="75"/>
                  </a:lnTo>
                  <a:lnTo>
                    <a:pt x="19" y="75"/>
                  </a:lnTo>
                  <a:lnTo>
                    <a:pt x="13" y="69"/>
                  </a:lnTo>
                  <a:lnTo>
                    <a:pt x="7" y="63"/>
                  </a:lnTo>
                  <a:lnTo>
                    <a:pt x="7" y="56"/>
                  </a:lnTo>
                  <a:lnTo>
                    <a:pt x="0" y="56"/>
                  </a:lnTo>
                  <a:lnTo>
                    <a:pt x="0" y="50"/>
                  </a:lnTo>
                  <a:lnTo>
                    <a:pt x="38" y="0"/>
                  </a:lnTo>
                  <a:lnTo>
                    <a:pt x="101" y="50"/>
                  </a:lnTo>
                  <a:lnTo>
                    <a:pt x="57" y="10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3" name="Freeform 41"/>
            <p:cNvSpPr>
              <a:spLocks/>
            </p:cNvSpPr>
            <p:nvPr/>
          </p:nvSpPr>
          <p:spPr bwMode="auto">
            <a:xfrm>
              <a:off x="2901" y="1191"/>
              <a:ext cx="666" cy="212"/>
            </a:xfrm>
            <a:custGeom>
              <a:avLst/>
              <a:gdLst/>
              <a:ahLst/>
              <a:cxnLst>
                <a:cxn ang="0">
                  <a:pos x="12" y="206"/>
                </a:cxn>
                <a:cxn ang="0">
                  <a:pos x="37" y="194"/>
                </a:cxn>
                <a:cxn ang="0">
                  <a:pos x="56" y="187"/>
                </a:cxn>
                <a:cxn ang="0">
                  <a:pos x="75" y="175"/>
                </a:cxn>
                <a:cxn ang="0">
                  <a:pos x="88" y="169"/>
                </a:cxn>
                <a:cxn ang="0">
                  <a:pos x="100" y="156"/>
                </a:cxn>
                <a:cxn ang="0">
                  <a:pos x="113" y="150"/>
                </a:cxn>
                <a:cxn ang="0">
                  <a:pos x="125" y="144"/>
                </a:cxn>
                <a:cxn ang="0">
                  <a:pos x="138" y="144"/>
                </a:cxn>
                <a:cxn ang="0">
                  <a:pos x="157" y="150"/>
                </a:cxn>
                <a:cxn ang="0">
                  <a:pos x="182" y="156"/>
                </a:cxn>
                <a:cxn ang="0">
                  <a:pos x="220" y="162"/>
                </a:cxn>
                <a:cxn ang="0">
                  <a:pos x="270" y="156"/>
                </a:cxn>
                <a:cxn ang="0">
                  <a:pos x="345" y="144"/>
                </a:cxn>
                <a:cxn ang="0">
                  <a:pos x="446" y="106"/>
                </a:cxn>
                <a:cxn ang="0">
                  <a:pos x="584" y="44"/>
                </a:cxn>
                <a:cxn ang="0">
                  <a:pos x="653" y="13"/>
                </a:cxn>
                <a:cxn ang="0">
                  <a:pos x="647" y="19"/>
                </a:cxn>
                <a:cxn ang="0">
                  <a:pos x="622" y="38"/>
                </a:cxn>
                <a:cxn ang="0">
                  <a:pos x="584" y="56"/>
                </a:cxn>
                <a:cxn ang="0">
                  <a:pos x="534" y="81"/>
                </a:cxn>
                <a:cxn ang="0">
                  <a:pos x="484" y="106"/>
                </a:cxn>
                <a:cxn ang="0">
                  <a:pos x="427" y="137"/>
                </a:cxn>
                <a:cxn ang="0">
                  <a:pos x="364" y="156"/>
                </a:cxn>
                <a:cxn ang="0">
                  <a:pos x="301" y="175"/>
                </a:cxn>
                <a:cxn ang="0">
                  <a:pos x="276" y="181"/>
                </a:cxn>
                <a:cxn ang="0">
                  <a:pos x="251" y="187"/>
                </a:cxn>
                <a:cxn ang="0">
                  <a:pos x="232" y="187"/>
                </a:cxn>
                <a:cxn ang="0">
                  <a:pos x="207" y="187"/>
                </a:cxn>
                <a:cxn ang="0">
                  <a:pos x="188" y="187"/>
                </a:cxn>
                <a:cxn ang="0">
                  <a:pos x="169" y="181"/>
                </a:cxn>
                <a:cxn ang="0">
                  <a:pos x="151" y="175"/>
                </a:cxn>
                <a:cxn ang="0">
                  <a:pos x="132" y="169"/>
                </a:cxn>
                <a:cxn ang="0">
                  <a:pos x="132" y="169"/>
                </a:cxn>
                <a:cxn ang="0">
                  <a:pos x="113" y="175"/>
                </a:cxn>
                <a:cxn ang="0">
                  <a:pos x="94" y="187"/>
                </a:cxn>
                <a:cxn ang="0">
                  <a:pos x="69" y="194"/>
                </a:cxn>
                <a:cxn ang="0">
                  <a:pos x="44" y="200"/>
                </a:cxn>
                <a:cxn ang="0">
                  <a:pos x="25" y="206"/>
                </a:cxn>
                <a:cxn ang="0">
                  <a:pos x="6" y="212"/>
                </a:cxn>
                <a:cxn ang="0">
                  <a:pos x="0" y="212"/>
                </a:cxn>
              </a:cxnLst>
              <a:rect l="0" t="0" r="r" b="b"/>
              <a:pathLst>
                <a:path w="666" h="212">
                  <a:moveTo>
                    <a:pt x="0" y="212"/>
                  </a:moveTo>
                  <a:lnTo>
                    <a:pt x="12" y="206"/>
                  </a:lnTo>
                  <a:lnTo>
                    <a:pt x="25" y="200"/>
                  </a:lnTo>
                  <a:lnTo>
                    <a:pt x="37" y="194"/>
                  </a:lnTo>
                  <a:lnTo>
                    <a:pt x="44" y="187"/>
                  </a:lnTo>
                  <a:lnTo>
                    <a:pt x="56" y="187"/>
                  </a:lnTo>
                  <a:lnTo>
                    <a:pt x="63" y="181"/>
                  </a:lnTo>
                  <a:lnTo>
                    <a:pt x="75" y="175"/>
                  </a:lnTo>
                  <a:lnTo>
                    <a:pt x="81" y="169"/>
                  </a:lnTo>
                  <a:lnTo>
                    <a:pt x="88" y="169"/>
                  </a:lnTo>
                  <a:lnTo>
                    <a:pt x="94" y="162"/>
                  </a:lnTo>
                  <a:lnTo>
                    <a:pt x="100" y="156"/>
                  </a:lnTo>
                  <a:lnTo>
                    <a:pt x="107" y="156"/>
                  </a:lnTo>
                  <a:lnTo>
                    <a:pt x="113" y="150"/>
                  </a:lnTo>
                  <a:lnTo>
                    <a:pt x="119" y="150"/>
                  </a:lnTo>
                  <a:lnTo>
                    <a:pt x="125" y="144"/>
                  </a:lnTo>
                  <a:lnTo>
                    <a:pt x="125" y="144"/>
                  </a:lnTo>
                  <a:lnTo>
                    <a:pt x="138" y="144"/>
                  </a:lnTo>
                  <a:lnTo>
                    <a:pt x="144" y="144"/>
                  </a:lnTo>
                  <a:lnTo>
                    <a:pt x="157" y="150"/>
                  </a:lnTo>
                  <a:lnTo>
                    <a:pt x="169" y="150"/>
                  </a:lnTo>
                  <a:lnTo>
                    <a:pt x="182" y="156"/>
                  </a:lnTo>
                  <a:lnTo>
                    <a:pt x="201" y="162"/>
                  </a:lnTo>
                  <a:lnTo>
                    <a:pt x="220" y="162"/>
                  </a:lnTo>
                  <a:lnTo>
                    <a:pt x="245" y="162"/>
                  </a:lnTo>
                  <a:lnTo>
                    <a:pt x="270" y="156"/>
                  </a:lnTo>
                  <a:lnTo>
                    <a:pt x="308" y="150"/>
                  </a:lnTo>
                  <a:lnTo>
                    <a:pt x="345" y="144"/>
                  </a:lnTo>
                  <a:lnTo>
                    <a:pt x="396" y="125"/>
                  </a:lnTo>
                  <a:lnTo>
                    <a:pt x="446" y="106"/>
                  </a:lnTo>
                  <a:lnTo>
                    <a:pt x="515" y="81"/>
                  </a:lnTo>
                  <a:lnTo>
                    <a:pt x="584" y="44"/>
                  </a:lnTo>
                  <a:lnTo>
                    <a:pt x="666" y="0"/>
                  </a:lnTo>
                  <a:lnTo>
                    <a:pt x="653" y="13"/>
                  </a:lnTo>
                  <a:lnTo>
                    <a:pt x="653" y="19"/>
                  </a:lnTo>
                  <a:lnTo>
                    <a:pt x="647" y="19"/>
                  </a:lnTo>
                  <a:lnTo>
                    <a:pt x="634" y="25"/>
                  </a:lnTo>
                  <a:lnTo>
                    <a:pt x="622" y="38"/>
                  </a:lnTo>
                  <a:lnTo>
                    <a:pt x="603" y="44"/>
                  </a:lnTo>
                  <a:lnTo>
                    <a:pt x="584" y="56"/>
                  </a:lnTo>
                  <a:lnTo>
                    <a:pt x="559" y="69"/>
                  </a:lnTo>
                  <a:lnTo>
                    <a:pt x="534" y="81"/>
                  </a:lnTo>
                  <a:lnTo>
                    <a:pt x="509" y="94"/>
                  </a:lnTo>
                  <a:lnTo>
                    <a:pt x="484" y="106"/>
                  </a:lnTo>
                  <a:lnTo>
                    <a:pt x="452" y="119"/>
                  </a:lnTo>
                  <a:lnTo>
                    <a:pt x="427" y="137"/>
                  </a:lnTo>
                  <a:lnTo>
                    <a:pt x="389" y="150"/>
                  </a:lnTo>
                  <a:lnTo>
                    <a:pt x="364" y="156"/>
                  </a:lnTo>
                  <a:lnTo>
                    <a:pt x="333" y="169"/>
                  </a:lnTo>
                  <a:lnTo>
                    <a:pt x="301" y="175"/>
                  </a:lnTo>
                  <a:lnTo>
                    <a:pt x="289" y="181"/>
                  </a:lnTo>
                  <a:lnTo>
                    <a:pt x="276" y="181"/>
                  </a:lnTo>
                  <a:lnTo>
                    <a:pt x="264" y="181"/>
                  </a:lnTo>
                  <a:lnTo>
                    <a:pt x="251" y="187"/>
                  </a:lnTo>
                  <a:lnTo>
                    <a:pt x="239" y="187"/>
                  </a:lnTo>
                  <a:lnTo>
                    <a:pt x="232" y="187"/>
                  </a:lnTo>
                  <a:lnTo>
                    <a:pt x="220" y="187"/>
                  </a:lnTo>
                  <a:lnTo>
                    <a:pt x="207" y="187"/>
                  </a:lnTo>
                  <a:lnTo>
                    <a:pt x="201" y="187"/>
                  </a:lnTo>
                  <a:lnTo>
                    <a:pt x="188" y="187"/>
                  </a:lnTo>
                  <a:lnTo>
                    <a:pt x="182" y="187"/>
                  </a:lnTo>
                  <a:lnTo>
                    <a:pt x="169" y="181"/>
                  </a:lnTo>
                  <a:lnTo>
                    <a:pt x="163" y="181"/>
                  </a:lnTo>
                  <a:lnTo>
                    <a:pt x="151" y="175"/>
                  </a:lnTo>
                  <a:lnTo>
                    <a:pt x="144" y="175"/>
                  </a:lnTo>
                  <a:lnTo>
                    <a:pt x="132" y="169"/>
                  </a:lnTo>
                  <a:lnTo>
                    <a:pt x="132" y="169"/>
                  </a:lnTo>
                  <a:lnTo>
                    <a:pt x="132" y="169"/>
                  </a:lnTo>
                  <a:lnTo>
                    <a:pt x="125" y="175"/>
                  </a:lnTo>
                  <a:lnTo>
                    <a:pt x="113" y="175"/>
                  </a:lnTo>
                  <a:lnTo>
                    <a:pt x="107" y="181"/>
                  </a:lnTo>
                  <a:lnTo>
                    <a:pt x="94" y="187"/>
                  </a:lnTo>
                  <a:lnTo>
                    <a:pt x="81" y="187"/>
                  </a:lnTo>
                  <a:lnTo>
                    <a:pt x="69" y="194"/>
                  </a:lnTo>
                  <a:lnTo>
                    <a:pt x="56" y="200"/>
                  </a:lnTo>
                  <a:lnTo>
                    <a:pt x="44" y="200"/>
                  </a:lnTo>
                  <a:lnTo>
                    <a:pt x="37" y="206"/>
                  </a:lnTo>
                  <a:lnTo>
                    <a:pt x="25" y="206"/>
                  </a:lnTo>
                  <a:lnTo>
                    <a:pt x="19" y="212"/>
                  </a:lnTo>
                  <a:lnTo>
                    <a:pt x="6" y="212"/>
                  </a:lnTo>
                  <a:lnTo>
                    <a:pt x="6" y="212"/>
                  </a:lnTo>
                  <a:lnTo>
                    <a:pt x="0" y="21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4" name="Freeform 42"/>
            <p:cNvSpPr>
              <a:spLocks/>
            </p:cNvSpPr>
            <p:nvPr/>
          </p:nvSpPr>
          <p:spPr bwMode="auto">
            <a:xfrm>
              <a:off x="2637" y="1141"/>
              <a:ext cx="203" cy="81"/>
            </a:xfrm>
            <a:custGeom>
              <a:avLst/>
              <a:gdLst/>
              <a:ahLst/>
              <a:cxnLst>
                <a:cxn ang="0">
                  <a:pos x="12" y="57"/>
                </a:cxn>
                <a:cxn ang="0">
                  <a:pos x="25" y="44"/>
                </a:cxn>
                <a:cxn ang="0">
                  <a:pos x="31" y="44"/>
                </a:cxn>
                <a:cxn ang="0">
                  <a:pos x="31" y="38"/>
                </a:cxn>
                <a:cxn ang="0">
                  <a:pos x="31" y="32"/>
                </a:cxn>
                <a:cxn ang="0">
                  <a:pos x="31" y="32"/>
                </a:cxn>
                <a:cxn ang="0">
                  <a:pos x="31" y="25"/>
                </a:cxn>
                <a:cxn ang="0">
                  <a:pos x="37" y="19"/>
                </a:cxn>
                <a:cxn ang="0">
                  <a:pos x="50" y="25"/>
                </a:cxn>
                <a:cxn ang="0">
                  <a:pos x="69" y="44"/>
                </a:cxn>
                <a:cxn ang="0">
                  <a:pos x="88" y="44"/>
                </a:cxn>
                <a:cxn ang="0">
                  <a:pos x="94" y="44"/>
                </a:cxn>
                <a:cxn ang="0">
                  <a:pos x="100" y="38"/>
                </a:cxn>
                <a:cxn ang="0">
                  <a:pos x="113" y="25"/>
                </a:cxn>
                <a:cxn ang="0">
                  <a:pos x="125" y="13"/>
                </a:cxn>
                <a:cxn ang="0">
                  <a:pos x="144" y="7"/>
                </a:cxn>
                <a:cxn ang="0">
                  <a:pos x="176" y="0"/>
                </a:cxn>
                <a:cxn ang="0">
                  <a:pos x="201" y="7"/>
                </a:cxn>
                <a:cxn ang="0">
                  <a:pos x="207" y="25"/>
                </a:cxn>
                <a:cxn ang="0">
                  <a:pos x="207" y="44"/>
                </a:cxn>
                <a:cxn ang="0">
                  <a:pos x="188" y="63"/>
                </a:cxn>
                <a:cxn ang="0">
                  <a:pos x="163" y="81"/>
                </a:cxn>
                <a:cxn ang="0">
                  <a:pos x="125" y="81"/>
                </a:cxn>
                <a:cxn ang="0">
                  <a:pos x="81" y="69"/>
                </a:cxn>
                <a:cxn ang="0">
                  <a:pos x="56" y="63"/>
                </a:cxn>
                <a:cxn ang="0">
                  <a:pos x="50" y="69"/>
                </a:cxn>
                <a:cxn ang="0">
                  <a:pos x="44" y="75"/>
                </a:cxn>
                <a:cxn ang="0">
                  <a:pos x="37" y="75"/>
                </a:cxn>
                <a:cxn ang="0">
                  <a:pos x="25" y="75"/>
                </a:cxn>
                <a:cxn ang="0">
                  <a:pos x="19" y="75"/>
                </a:cxn>
                <a:cxn ang="0">
                  <a:pos x="12" y="69"/>
                </a:cxn>
                <a:cxn ang="0">
                  <a:pos x="6" y="63"/>
                </a:cxn>
              </a:cxnLst>
              <a:rect l="0" t="0" r="r" b="b"/>
              <a:pathLst>
                <a:path w="207" h="81">
                  <a:moveTo>
                    <a:pt x="0" y="57"/>
                  </a:moveTo>
                  <a:lnTo>
                    <a:pt x="12" y="57"/>
                  </a:lnTo>
                  <a:lnTo>
                    <a:pt x="19" y="50"/>
                  </a:lnTo>
                  <a:lnTo>
                    <a:pt x="25" y="44"/>
                  </a:lnTo>
                  <a:lnTo>
                    <a:pt x="25" y="44"/>
                  </a:lnTo>
                  <a:lnTo>
                    <a:pt x="31" y="44"/>
                  </a:lnTo>
                  <a:lnTo>
                    <a:pt x="31" y="44"/>
                  </a:lnTo>
                  <a:lnTo>
                    <a:pt x="31" y="38"/>
                  </a:lnTo>
                  <a:lnTo>
                    <a:pt x="31" y="38"/>
                  </a:lnTo>
                  <a:lnTo>
                    <a:pt x="31" y="32"/>
                  </a:lnTo>
                  <a:lnTo>
                    <a:pt x="31" y="32"/>
                  </a:lnTo>
                  <a:lnTo>
                    <a:pt x="31" y="32"/>
                  </a:lnTo>
                  <a:lnTo>
                    <a:pt x="31" y="25"/>
                  </a:lnTo>
                  <a:lnTo>
                    <a:pt x="31" y="25"/>
                  </a:lnTo>
                  <a:lnTo>
                    <a:pt x="31" y="25"/>
                  </a:lnTo>
                  <a:lnTo>
                    <a:pt x="37" y="19"/>
                  </a:lnTo>
                  <a:lnTo>
                    <a:pt x="44" y="19"/>
                  </a:lnTo>
                  <a:lnTo>
                    <a:pt x="50" y="25"/>
                  </a:lnTo>
                  <a:lnTo>
                    <a:pt x="63" y="38"/>
                  </a:lnTo>
                  <a:lnTo>
                    <a:pt x="69" y="44"/>
                  </a:lnTo>
                  <a:lnTo>
                    <a:pt x="81" y="44"/>
                  </a:lnTo>
                  <a:lnTo>
                    <a:pt x="88" y="44"/>
                  </a:lnTo>
                  <a:lnTo>
                    <a:pt x="88" y="44"/>
                  </a:lnTo>
                  <a:lnTo>
                    <a:pt x="94" y="44"/>
                  </a:lnTo>
                  <a:lnTo>
                    <a:pt x="94" y="38"/>
                  </a:lnTo>
                  <a:lnTo>
                    <a:pt x="100" y="38"/>
                  </a:lnTo>
                  <a:lnTo>
                    <a:pt x="107" y="32"/>
                  </a:lnTo>
                  <a:lnTo>
                    <a:pt x="113" y="25"/>
                  </a:lnTo>
                  <a:lnTo>
                    <a:pt x="119" y="19"/>
                  </a:lnTo>
                  <a:lnTo>
                    <a:pt x="125" y="13"/>
                  </a:lnTo>
                  <a:lnTo>
                    <a:pt x="132" y="7"/>
                  </a:lnTo>
                  <a:lnTo>
                    <a:pt x="144" y="7"/>
                  </a:lnTo>
                  <a:lnTo>
                    <a:pt x="157" y="0"/>
                  </a:lnTo>
                  <a:lnTo>
                    <a:pt x="176" y="0"/>
                  </a:lnTo>
                  <a:lnTo>
                    <a:pt x="195" y="0"/>
                  </a:lnTo>
                  <a:lnTo>
                    <a:pt x="201" y="7"/>
                  </a:lnTo>
                  <a:lnTo>
                    <a:pt x="207" y="13"/>
                  </a:lnTo>
                  <a:lnTo>
                    <a:pt x="207" y="25"/>
                  </a:lnTo>
                  <a:lnTo>
                    <a:pt x="207" y="38"/>
                  </a:lnTo>
                  <a:lnTo>
                    <a:pt x="207" y="44"/>
                  </a:lnTo>
                  <a:lnTo>
                    <a:pt x="195" y="57"/>
                  </a:lnTo>
                  <a:lnTo>
                    <a:pt x="188" y="63"/>
                  </a:lnTo>
                  <a:lnTo>
                    <a:pt x="176" y="75"/>
                  </a:lnTo>
                  <a:lnTo>
                    <a:pt x="163" y="81"/>
                  </a:lnTo>
                  <a:lnTo>
                    <a:pt x="144" y="81"/>
                  </a:lnTo>
                  <a:lnTo>
                    <a:pt x="125" y="81"/>
                  </a:lnTo>
                  <a:lnTo>
                    <a:pt x="107" y="81"/>
                  </a:lnTo>
                  <a:lnTo>
                    <a:pt x="81" y="69"/>
                  </a:lnTo>
                  <a:lnTo>
                    <a:pt x="63" y="57"/>
                  </a:lnTo>
                  <a:lnTo>
                    <a:pt x="56" y="63"/>
                  </a:lnTo>
                  <a:lnTo>
                    <a:pt x="50" y="69"/>
                  </a:lnTo>
                  <a:lnTo>
                    <a:pt x="50" y="69"/>
                  </a:lnTo>
                  <a:lnTo>
                    <a:pt x="44" y="75"/>
                  </a:lnTo>
                  <a:lnTo>
                    <a:pt x="44" y="75"/>
                  </a:lnTo>
                  <a:lnTo>
                    <a:pt x="37" y="75"/>
                  </a:lnTo>
                  <a:lnTo>
                    <a:pt x="37" y="75"/>
                  </a:lnTo>
                  <a:lnTo>
                    <a:pt x="31" y="75"/>
                  </a:lnTo>
                  <a:lnTo>
                    <a:pt x="25" y="75"/>
                  </a:lnTo>
                  <a:lnTo>
                    <a:pt x="25" y="75"/>
                  </a:lnTo>
                  <a:lnTo>
                    <a:pt x="19" y="75"/>
                  </a:lnTo>
                  <a:lnTo>
                    <a:pt x="19" y="69"/>
                  </a:lnTo>
                  <a:lnTo>
                    <a:pt x="12" y="69"/>
                  </a:lnTo>
                  <a:lnTo>
                    <a:pt x="6" y="63"/>
                  </a:lnTo>
                  <a:lnTo>
                    <a:pt x="6" y="63"/>
                  </a:lnTo>
                  <a:lnTo>
                    <a:pt x="0" y="5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5" name="Freeform 43"/>
            <p:cNvSpPr>
              <a:spLocks/>
            </p:cNvSpPr>
            <p:nvPr/>
          </p:nvSpPr>
          <p:spPr bwMode="auto">
            <a:xfrm>
              <a:off x="2222" y="2002"/>
              <a:ext cx="126" cy="118"/>
            </a:xfrm>
            <a:custGeom>
              <a:avLst/>
              <a:gdLst/>
              <a:ahLst/>
              <a:cxnLst>
                <a:cxn ang="0">
                  <a:pos x="126" y="50"/>
                </a:cxn>
                <a:cxn ang="0">
                  <a:pos x="119" y="62"/>
                </a:cxn>
                <a:cxn ang="0">
                  <a:pos x="107" y="75"/>
                </a:cxn>
                <a:cxn ang="0">
                  <a:pos x="94" y="93"/>
                </a:cxn>
                <a:cxn ang="0">
                  <a:pos x="69" y="106"/>
                </a:cxn>
                <a:cxn ang="0">
                  <a:pos x="50" y="112"/>
                </a:cxn>
                <a:cxn ang="0">
                  <a:pos x="25" y="118"/>
                </a:cxn>
                <a:cxn ang="0">
                  <a:pos x="13" y="112"/>
                </a:cxn>
                <a:cxn ang="0">
                  <a:pos x="6" y="106"/>
                </a:cxn>
                <a:cxn ang="0">
                  <a:pos x="13" y="87"/>
                </a:cxn>
                <a:cxn ang="0">
                  <a:pos x="19" y="68"/>
                </a:cxn>
                <a:cxn ang="0">
                  <a:pos x="25" y="50"/>
                </a:cxn>
                <a:cxn ang="0">
                  <a:pos x="31" y="37"/>
                </a:cxn>
                <a:cxn ang="0">
                  <a:pos x="38" y="25"/>
                </a:cxn>
                <a:cxn ang="0">
                  <a:pos x="31" y="18"/>
                </a:cxn>
                <a:cxn ang="0">
                  <a:pos x="13" y="25"/>
                </a:cxn>
                <a:cxn ang="0">
                  <a:pos x="6" y="18"/>
                </a:cxn>
                <a:cxn ang="0">
                  <a:pos x="13" y="6"/>
                </a:cxn>
                <a:cxn ang="0">
                  <a:pos x="25" y="0"/>
                </a:cxn>
                <a:cxn ang="0">
                  <a:pos x="38" y="0"/>
                </a:cxn>
                <a:cxn ang="0">
                  <a:pos x="44" y="6"/>
                </a:cxn>
                <a:cxn ang="0">
                  <a:pos x="57" y="12"/>
                </a:cxn>
                <a:cxn ang="0">
                  <a:pos x="57" y="18"/>
                </a:cxn>
                <a:cxn ang="0">
                  <a:pos x="57" y="31"/>
                </a:cxn>
                <a:cxn ang="0">
                  <a:pos x="44" y="56"/>
                </a:cxn>
                <a:cxn ang="0">
                  <a:pos x="25" y="87"/>
                </a:cxn>
                <a:cxn ang="0">
                  <a:pos x="25" y="99"/>
                </a:cxn>
                <a:cxn ang="0">
                  <a:pos x="38" y="99"/>
                </a:cxn>
                <a:cxn ang="0">
                  <a:pos x="57" y="87"/>
                </a:cxn>
                <a:cxn ang="0">
                  <a:pos x="82" y="75"/>
                </a:cxn>
                <a:cxn ang="0">
                  <a:pos x="107" y="56"/>
                </a:cxn>
                <a:cxn ang="0">
                  <a:pos x="119" y="50"/>
                </a:cxn>
              </a:cxnLst>
              <a:rect l="0" t="0" r="r" b="b"/>
              <a:pathLst>
                <a:path w="126" h="118">
                  <a:moveTo>
                    <a:pt x="119" y="50"/>
                  </a:moveTo>
                  <a:lnTo>
                    <a:pt x="126" y="50"/>
                  </a:lnTo>
                  <a:lnTo>
                    <a:pt x="126" y="56"/>
                  </a:lnTo>
                  <a:lnTo>
                    <a:pt x="119" y="62"/>
                  </a:lnTo>
                  <a:lnTo>
                    <a:pt x="113" y="68"/>
                  </a:lnTo>
                  <a:lnTo>
                    <a:pt x="107" y="75"/>
                  </a:lnTo>
                  <a:lnTo>
                    <a:pt x="101" y="81"/>
                  </a:lnTo>
                  <a:lnTo>
                    <a:pt x="94" y="93"/>
                  </a:lnTo>
                  <a:lnTo>
                    <a:pt x="82" y="99"/>
                  </a:lnTo>
                  <a:lnTo>
                    <a:pt x="69" y="106"/>
                  </a:lnTo>
                  <a:lnTo>
                    <a:pt x="57" y="106"/>
                  </a:lnTo>
                  <a:lnTo>
                    <a:pt x="50" y="112"/>
                  </a:lnTo>
                  <a:lnTo>
                    <a:pt x="38" y="118"/>
                  </a:lnTo>
                  <a:lnTo>
                    <a:pt x="25" y="118"/>
                  </a:lnTo>
                  <a:lnTo>
                    <a:pt x="19" y="118"/>
                  </a:lnTo>
                  <a:lnTo>
                    <a:pt x="13" y="112"/>
                  </a:lnTo>
                  <a:lnTo>
                    <a:pt x="6" y="112"/>
                  </a:lnTo>
                  <a:lnTo>
                    <a:pt x="6" y="106"/>
                  </a:lnTo>
                  <a:lnTo>
                    <a:pt x="6" y="93"/>
                  </a:lnTo>
                  <a:lnTo>
                    <a:pt x="13" y="87"/>
                  </a:lnTo>
                  <a:lnTo>
                    <a:pt x="13" y="75"/>
                  </a:lnTo>
                  <a:lnTo>
                    <a:pt x="19" y="68"/>
                  </a:lnTo>
                  <a:lnTo>
                    <a:pt x="25" y="56"/>
                  </a:lnTo>
                  <a:lnTo>
                    <a:pt x="25" y="50"/>
                  </a:lnTo>
                  <a:lnTo>
                    <a:pt x="31" y="43"/>
                  </a:lnTo>
                  <a:lnTo>
                    <a:pt x="31" y="37"/>
                  </a:lnTo>
                  <a:lnTo>
                    <a:pt x="38" y="31"/>
                  </a:lnTo>
                  <a:lnTo>
                    <a:pt x="38" y="25"/>
                  </a:lnTo>
                  <a:lnTo>
                    <a:pt x="31" y="25"/>
                  </a:lnTo>
                  <a:lnTo>
                    <a:pt x="31" y="18"/>
                  </a:lnTo>
                  <a:lnTo>
                    <a:pt x="25" y="18"/>
                  </a:lnTo>
                  <a:lnTo>
                    <a:pt x="13" y="25"/>
                  </a:lnTo>
                  <a:lnTo>
                    <a:pt x="0" y="25"/>
                  </a:lnTo>
                  <a:lnTo>
                    <a:pt x="6" y="18"/>
                  </a:lnTo>
                  <a:lnTo>
                    <a:pt x="6" y="12"/>
                  </a:lnTo>
                  <a:lnTo>
                    <a:pt x="13" y="6"/>
                  </a:lnTo>
                  <a:lnTo>
                    <a:pt x="19" y="6"/>
                  </a:lnTo>
                  <a:lnTo>
                    <a:pt x="25" y="0"/>
                  </a:lnTo>
                  <a:lnTo>
                    <a:pt x="31" y="0"/>
                  </a:lnTo>
                  <a:lnTo>
                    <a:pt x="38" y="0"/>
                  </a:lnTo>
                  <a:lnTo>
                    <a:pt x="38" y="0"/>
                  </a:lnTo>
                  <a:lnTo>
                    <a:pt x="44" y="6"/>
                  </a:lnTo>
                  <a:lnTo>
                    <a:pt x="50" y="6"/>
                  </a:lnTo>
                  <a:lnTo>
                    <a:pt x="57" y="12"/>
                  </a:lnTo>
                  <a:lnTo>
                    <a:pt x="57" y="12"/>
                  </a:lnTo>
                  <a:lnTo>
                    <a:pt x="57" y="18"/>
                  </a:lnTo>
                  <a:lnTo>
                    <a:pt x="57" y="25"/>
                  </a:lnTo>
                  <a:lnTo>
                    <a:pt x="57" y="31"/>
                  </a:lnTo>
                  <a:lnTo>
                    <a:pt x="57" y="31"/>
                  </a:lnTo>
                  <a:lnTo>
                    <a:pt x="44" y="56"/>
                  </a:lnTo>
                  <a:lnTo>
                    <a:pt x="31" y="75"/>
                  </a:lnTo>
                  <a:lnTo>
                    <a:pt x="25" y="87"/>
                  </a:lnTo>
                  <a:lnTo>
                    <a:pt x="19" y="93"/>
                  </a:lnTo>
                  <a:lnTo>
                    <a:pt x="25" y="99"/>
                  </a:lnTo>
                  <a:lnTo>
                    <a:pt x="31" y="99"/>
                  </a:lnTo>
                  <a:lnTo>
                    <a:pt x="38" y="99"/>
                  </a:lnTo>
                  <a:lnTo>
                    <a:pt x="50" y="93"/>
                  </a:lnTo>
                  <a:lnTo>
                    <a:pt x="57" y="87"/>
                  </a:lnTo>
                  <a:lnTo>
                    <a:pt x="69" y="81"/>
                  </a:lnTo>
                  <a:lnTo>
                    <a:pt x="82" y="75"/>
                  </a:lnTo>
                  <a:lnTo>
                    <a:pt x="94" y="62"/>
                  </a:lnTo>
                  <a:lnTo>
                    <a:pt x="107" y="56"/>
                  </a:lnTo>
                  <a:lnTo>
                    <a:pt x="113" y="56"/>
                  </a:lnTo>
                  <a:lnTo>
                    <a:pt x="119" y="50"/>
                  </a:lnTo>
                  <a:lnTo>
                    <a:pt x="119" y="50"/>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6" name="Freeform 44"/>
            <p:cNvSpPr>
              <a:spLocks/>
            </p:cNvSpPr>
            <p:nvPr/>
          </p:nvSpPr>
          <p:spPr bwMode="auto">
            <a:xfrm>
              <a:off x="3950" y="1123"/>
              <a:ext cx="219" cy="81"/>
            </a:xfrm>
            <a:custGeom>
              <a:avLst/>
              <a:gdLst/>
              <a:ahLst/>
              <a:cxnLst>
                <a:cxn ang="0">
                  <a:pos x="13" y="50"/>
                </a:cxn>
                <a:cxn ang="0">
                  <a:pos x="25" y="43"/>
                </a:cxn>
                <a:cxn ang="0">
                  <a:pos x="32" y="43"/>
                </a:cxn>
                <a:cxn ang="0">
                  <a:pos x="32" y="37"/>
                </a:cxn>
                <a:cxn ang="0">
                  <a:pos x="32" y="31"/>
                </a:cxn>
                <a:cxn ang="0">
                  <a:pos x="32" y="25"/>
                </a:cxn>
                <a:cxn ang="0">
                  <a:pos x="32" y="25"/>
                </a:cxn>
                <a:cxn ang="0">
                  <a:pos x="38" y="18"/>
                </a:cxn>
                <a:cxn ang="0">
                  <a:pos x="57" y="25"/>
                </a:cxn>
                <a:cxn ang="0">
                  <a:pos x="76" y="37"/>
                </a:cxn>
                <a:cxn ang="0">
                  <a:pos x="88" y="43"/>
                </a:cxn>
                <a:cxn ang="0">
                  <a:pos x="94" y="37"/>
                </a:cxn>
                <a:cxn ang="0">
                  <a:pos x="101" y="31"/>
                </a:cxn>
                <a:cxn ang="0">
                  <a:pos x="113" y="18"/>
                </a:cxn>
                <a:cxn ang="0">
                  <a:pos x="126" y="12"/>
                </a:cxn>
                <a:cxn ang="0">
                  <a:pos x="151" y="6"/>
                </a:cxn>
                <a:cxn ang="0">
                  <a:pos x="182" y="0"/>
                </a:cxn>
                <a:cxn ang="0">
                  <a:pos x="208" y="6"/>
                </a:cxn>
                <a:cxn ang="0">
                  <a:pos x="214" y="18"/>
                </a:cxn>
                <a:cxn ang="0">
                  <a:pos x="208" y="43"/>
                </a:cxn>
                <a:cxn ang="0">
                  <a:pos x="189" y="62"/>
                </a:cxn>
                <a:cxn ang="0">
                  <a:pos x="164" y="75"/>
                </a:cxn>
                <a:cxn ang="0">
                  <a:pos x="126" y="81"/>
                </a:cxn>
                <a:cxn ang="0">
                  <a:pos x="88" y="68"/>
                </a:cxn>
                <a:cxn ang="0">
                  <a:pos x="57" y="62"/>
                </a:cxn>
                <a:cxn ang="0">
                  <a:pos x="50" y="68"/>
                </a:cxn>
                <a:cxn ang="0">
                  <a:pos x="44" y="68"/>
                </a:cxn>
                <a:cxn ang="0">
                  <a:pos x="38" y="75"/>
                </a:cxn>
                <a:cxn ang="0">
                  <a:pos x="32" y="75"/>
                </a:cxn>
                <a:cxn ang="0">
                  <a:pos x="19" y="68"/>
                </a:cxn>
                <a:cxn ang="0">
                  <a:pos x="13" y="62"/>
                </a:cxn>
                <a:cxn ang="0">
                  <a:pos x="6" y="62"/>
                </a:cxn>
              </a:cxnLst>
              <a:rect l="0" t="0" r="r" b="b"/>
              <a:pathLst>
                <a:path w="214" h="81">
                  <a:moveTo>
                    <a:pt x="0" y="56"/>
                  </a:moveTo>
                  <a:lnTo>
                    <a:pt x="13" y="50"/>
                  </a:lnTo>
                  <a:lnTo>
                    <a:pt x="19" y="50"/>
                  </a:lnTo>
                  <a:lnTo>
                    <a:pt x="25" y="43"/>
                  </a:lnTo>
                  <a:lnTo>
                    <a:pt x="25" y="43"/>
                  </a:lnTo>
                  <a:lnTo>
                    <a:pt x="32" y="43"/>
                  </a:lnTo>
                  <a:lnTo>
                    <a:pt x="32" y="37"/>
                  </a:lnTo>
                  <a:lnTo>
                    <a:pt x="32" y="37"/>
                  </a:lnTo>
                  <a:lnTo>
                    <a:pt x="32" y="31"/>
                  </a:lnTo>
                  <a:lnTo>
                    <a:pt x="32" y="31"/>
                  </a:lnTo>
                  <a:lnTo>
                    <a:pt x="32" y="31"/>
                  </a:lnTo>
                  <a:lnTo>
                    <a:pt x="32" y="25"/>
                  </a:lnTo>
                  <a:lnTo>
                    <a:pt x="32" y="25"/>
                  </a:lnTo>
                  <a:lnTo>
                    <a:pt x="32" y="25"/>
                  </a:lnTo>
                  <a:lnTo>
                    <a:pt x="32" y="18"/>
                  </a:lnTo>
                  <a:lnTo>
                    <a:pt x="38" y="18"/>
                  </a:lnTo>
                  <a:lnTo>
                    <a:pt x="44" y="12"/>
                  </a:lnTo>
                  <a:lnTo>
                    <a:pt x="57" y="25"/>
                  </a:lnTo>
                  <a:lnTo>
                    <a:pt x="63" y="31"/>
                  </a:lnTo>
                  <a:lnTo>
                    <a:pt x="76" y="37"/>
                  </a:lnTo>
                  <a:lnTo>
                    <a:pt x="82" y="37"/>
                  </a:lnTo>
                  <a:lnTo>
                    <a:pt x="88" y="43"/>
                  </a:lnTo>
                  <a:lnTo>
                    <a:pt x="88" y="43"/>
                  </a:lnTo>
                  <a:lnTo>
                    <a:pt x="94" y="37"/>
                  </a:lnTo>
                  <a:lnTo>
                    <a:pt x="101" y="37"/>
                  </a:lnTo>
                  <a:lnTo>
                    <a:pt x="101" y="31"/>
                  </a:lnTo>
                  <a:lnTo>
                    <a:pt x="107" y="25"/>
                  </a:lnTo>
                  <a:lnTo>
                    <a:pt x="113" y="18"/>
                  </a:lnTo>
                  <a:lnTo>
                    <a:pt x="120" y="18"/>
                  </a:lnTo>
                  <a:lnTo>
                    <a:pt x="126" y="12"/>
                  </a:lnTo>
                  <a:lnTo>
                    <a:pt x="138" y="6"/>
                  </a:lnTo>
                  <a:lnTo>
                    <a:pt x="151" y="6"/>
                  </a:lnTo>
                  <a:lnTo>
                    <a:pt x="164" y="0"/>
                  </a:lnTo>
                  <a:lnTo>
                    <a:pt x="182" y="0"/>
                  </a:lnTo>
                  <a:lnTo>
                    <a:pt x="195" y="0"/>
                  </a:lnTo>
                  <a:lnTo>
                    <a:pt x="208" y="6"/>
                  </a:lnTo>
                  <a:lnTo>
                    <a:pt x="208" y="12"/>
                  </a:lnTo>
                  <a:lnTo>
                    <a:pt x="214" y="18"/>
                  </a:lnTo>
                  <a:lnTo>
                    <a:pt x="214" y="31"/>
                  </a:lnTo>
                  <a:lnTo>
                    <a:pt x="208" y="43"/>
                  </a:lnTo>
                  <a:lnTo>
                    <a:pt x="201" y="56"/>
                  </a:lnTo>
                  <a:lnTo>
                    <a:pt x="189" y="62"/>
                  </a:lnTo>
                  <a:lnTo>
                    <a:pt x="176" y="68"/>
                  </a:lnTo>
                  <a:lnTo>
                    <a:pt x="164" y="75"/>
                  </a:lnTo>
                  <a:lnTo>
                    <a:pt x="145" y="81"/>
                  </a:lnTo>
                  <a:lnTo>
                    <a:pt x="126" y="81"/>
                  </a:lnTo>
                  <a:lnTo>
                    <a:pt x="107" y="75"/>
                  </a:lnTo>
                  <a:lnTo>
                    <a:pt x="88" y="68"/>
                  </a:lnTo>
                  <a:lnTo>
                    <a:pt x="63" y="56"/>
                  </a:lnTo>
                  <a:lnTo>
                    <a:pt x="57" y="62"/>
                  </a:lnTo>
                  <a:lnTo>
                    <a:pt x="50" y="62"/>
                  </a:lnTo>
                  <a:lnTo>
                    <a:pt x="50" y="68"/>
                  </a:lnTo>
                  <a:lnTo>
                    <a:pt x="44" y="68"/>
                  </a:lnTo>
                  <a:lnTo>
                    <a:pt x="44" y="68"/>
                  </a:lnTo>
                  <a:lnTo>
                    <a:pt x="38" y="75"/>
                  </a:lnTo>
                  <a:lnTo>
                    <a:pt x="38" y="75"/>
                  </a:lnTo>
                  <a:lnTo>
                    <a:pt x="32" y="75"/>
                  </a:lnTo>
                  <a:lnTo>
                    <a:pt x="32" y="75"/>
                  </a:lnTo>
                  <a:lnTo>
                    <a:pt x="25" y="68"/>
                  </a:lnTo>
                  <a:lnTo>
                    <a:pt x="19" y="68"/>
                  </a:lnTo>
                  <a:lnTo>
                    <a:pt x="19" y="68"/>
                  </a:lnTo>
                  <a:lnTo>
                    <a:pt x="13" y="62"/>
                  </a:lnTo>
                  <a:lnTo>
                    <a:pt x="6" y="62"/>
                  </a:lnTo>
                  <a:lnTo>
                    <a:pt x="6" y="62"/>
                  </a:lnTo>
                  <a:lnTo>
                    <a:pt x="0" y="56"/>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7" name="Freeform 45"/>
            <p:cNvSpPr>
              <a:spLocks/>
            </p:cNvSpPr>
            <p:nvPr/>
          </p:nvSpPr>
          <p:spPr bwMode="auto">
            <a:xfrm>
              <a:off x="4629" y="1104"/>
              <a:ext cx="219" cy="87"/>
            </a:xfrm>
            <a:custGeom>
              <a:avLst/>
              <a:gdLst/>
              <a:ahLst/>
              <a:cxnLst>
                <a:cxn ang="0">
                  <a:pos x="12" y="56"/>
                </a:cxn>
                <a:cxn ang="0">
                  <a:pos x="25" y="50"/>
                </a:cxn>
                <a:cxn ang="0">
                  <a:pos x="31" y="44"/>
                </a:cxn>
                <a:cxn ang="0">
                  <a:pos x="31" y="37"/>
                </a:cxn>
                <a:cxn ang="0">
                  <a:pos x="31" y="31"/>
                </a:cxn>
                <a:cxn ang="0">
                  <a:pos x="31" y="31"/>
                </a:cxn>
                <a:cxn ang="0">
                  <a:pos x="31" y="25"/>
                </a:cxn>
                <a:cxn ang="0">
                  <a:pos x="38" y="25"/>
                </a:cxn>
                <a:cxn ang="0">
                  <a:pos x="56" y="31"/>
                </a:cxn>
                <a:cxn ang="0">
                  <a:pos x="69" y="44"/>
                </a:cxn>
                <a:cxn ang="0">
                  <a:pos x="82" y="44"/>
                </a:cxn>
                <a:cxn ang="0">
                  <a:pos x="94" y="44"/>
                </a:cxn>
                <a:cxn ang="0">
                  <a:pos x="100" y="37"/>
                </a:cxn>
                <a:cxn ang="0">
                  <a:pos x="107" y="25"/>
                </a:cxn>
                <a:cxn ang="0">
                  <a:pos x="126" y="19"/>
                </a:cxn>
                <a:cxn ang="0">
                  <a:pos x="144" y="6"/>
                </a:cxn>
                <a:cxn ang="0">
                  <a:pos x="182" y="0"/>
                </a:cxn>
                <a:cxn ang="0">
                  <a:pos x="207" y="6"/>
                </a:cxn>
                <a:cxn ang="0">
                  <a:pos x="214" y="25"/>
                </a:cxn>
                <a:cxn ang="0">
                  <a:pos x="207" y="44"/>
                </a:cxn>
                <a:cxn ang="0">
                  <a:pos x="188" y="62"/>
                </a:cxn>
                <a:cxn ang="0">
                  <a:pos x="163" y="81"/>
                </a:cxn>
                <a:cxn ang="0">
                  <a:pos x="132" y="87"/>
                </a:cxn>
                <a:cxn ang="0">
                  <a:pos x="88" y="75"/>
                </a:cxn>
                <a:cxn ang="0">
                  <a:pos x="56" y="69"/>
                </a:cxn>
                <a:cxn ang="0">
                  <a:pos x="50" y="75"/>
                </a:cxn>
                <a:cxn ang="0">
                  <a:pos x="44" y="81"/>
                </a:cxn>
                <a:cxn ang="0">
                  <a:pos x="38" y="81"/>
                </a:cxn>
                <a:cxn ang="0">
                  <a:pos x="31" y="81"/>
                </a:cxn>
                <a:cxn ang="0">
                  <a:pos x="19" y="75"/>
                </a:cxn>
                <a:cxn ang="0">
                  <a:pos x="12" y="75"/>
                </a:cxn>
                <a:cxn ang="0">
                  <a:pos x="6" y="69"/>
                </a:cxn>
              </a:cxnLst>
              <a:rect l="0" t="0" r="r" b="b"/>
              <a:pathLst>
                <a:path w="214" h="87">
                  <a:moveTo>
                    <a:pt x="0" y="62"/>
                  </a:moveTo>
                  <a:lnTo>
                    <a:pt x="12" y="56"/>
                  </a:lnTo>
                  <a:lnTo>
                    <a:pt x="19" y="56"/>
                  </a:lnTo>
                  <a:lnTo>
                    <a:pt x="25" y="50"/>
                  </a:lnTo>
                  <a:lnTo>
                    <a:pt x="31" y="50"/>
                  </a:lnTo>
                  <a:lnTo>
                    <a:pt x="31" y="44"/>
                  </a:lnTo>
                  <a:lnTo>
                    <a:pt x="31" y="44"/>
                  </a:lnTo>
                  <a:lnTo>
                    <a:pt x="31" y="37"/>
                  </a:lnTo>
                  <a:lnTo>
                    <a:pt x="31" y="37"/>
                  </a:lnTo>
                  <a:lnTo>
                    <a:pt x="31" y="31"/>
                  </a:lnTo>
                  <a:lnTo>
                    <a:pt x="31" y="31"/>
                  </a:lnTo>
                  <a:lnTo>
                    <a:pt x="31" y="31"/>
                  </a:lnTo>
                  <a:lnTo>
                    <a:pt x="31" y="31"/>
                  </a:lnTo>
                  <a:lnTo>
                    <a:pt x="31" y="25"/>
                  </a:lnTo>
                  <a:lnTo>
                    <a:pt x="31" y="25"/>
                  </a:lnTo>
                  <a:lnTo>
                    <a:pt x="38" y="25"/>
                  </a:lnTo>
                  <a:lnTo>
                    <a:pt x="44" y="19"/>
                  </a:lnTo>
                  <a:lnTo>
                    <a:pt x="56" y="31"/>
                  </a:lnTo>
                  <a:lnTo>
                    <a:pt x="63" y="37"/>
                  </a:lnTo>
                  <a:lnTo>
                    <a:pt x="69" y="44"/>
                  </a:lnTo>
                  <a:lnTo>
                    <a:pt x="82" y="44"/>
                  </a:lnTo>
                  <a:lnTo>
                    <a:pt x="82" y="44"/>
                  </a:lnTo>
                  <a:lnTo>
                    <a:pt x="88" y="44"/>
                  </a:lnTo>
                  <a:lnTo>
                    <a:pt x="94" y="44"/>
                  </a:lnTo>
                  <a:lnTo>
                    <a:pt x="100" y="37"/>
                  </a:lnTo>
                  <a:lnTo>
                    <a:pt x="100" y="37"/>
                  </a:lnTo>
                  <a:lnTo>
                    <a:pt x="107" y="31"/>
                  </a:lnTo>
                  <a:lnTo>
                    <a:pt x="107" y="25"/>
                  </a:lnTo>
                  <a:lnTo>
                    <a:pt x="119" y="19"/>
                  </a:lnTo>
                  <a:lnTo>
                    <a:pt x="126" y="19"/>
                  </a:lnTo>
                  <a:lnTo>
                    <a:pt x="132" y="12"/>
                  </a:lnTo>
                  <a:lnTo>
                    <a:pt x="144" y="6"/>
                  </a:lnTo>
                  <a:lnTo>
                    <a:pt x="157" y="0"/>
                  </a:lnTo>
                  <a:lnTo>
                    <a:pt x="182" y="0"/>
                  </a:lnTo>
                  <a:lnTo>
                    <a:pt x="195" y="0"/>
                  </a:lnTo>
                  <a:lnTo>
                    <a:pt x="207" y="6"/>
                  </a:lnTo>
                  <a:lnTo>
                    <a:pt x="207" y="12"/>
                  </a:lnTo>
                  <a:lnTo>
                    <a:pt x="214" y="25"/>
                  </a:lnTo>
                  <a:lnTo>
                    <a:pt x="207" y="31"/>
                  </a:lnTo>
                  <a:lnTo>
                    <a:pt x="207" y="44"/>
                  </a:lnTo>
                  <a:lnTo>
                    <a:pt x="201" y="56"/>
                  </a:lnTo>
                  <a:lnTo>
                    <a:pt x="188" y="62"/>
                  </a:lnTo>
                  <a:lnTo>
                    <a:pt x="176" y="75"/>
                  </a:lnTo>
                  <a:lnTo>
                    <a:pt x="163" y="81"/>
                  </a:lnTo>
                  <a:lnTo>
                    <a:pt x="151" y="81"/>
                  </a:lnTo>
                  <a:lnTo>
                    <a:pt x="132" y="87"/>
                  </a:lnTo>
                  <a:lnTo>
                    <a:pt x="107" y="81"/>
                  </a:lnTo>
                  <a:lnTo>
                    <a:pt x="88" y="75"/>
                  </a:lnTo>
                  <a:lnTo>
                    <a:pt x="63" y="62"/>
                  </a:lnTo>
                  <a:lnTo>
                    <a:pt x="56" y="69"/>
                  </a:lnTo>
                  <a:lnTo>
                    <a:pt x="56" y="69"/>
                  </a:lnTo>
                  <a:lnTo>
                    <a:pt x="50" y="75"/>
                  </a:lnTo>
                  <a:lnTo>
                    <a:pt x="50" y="75"/>
                  </a:lnTo>
                  <a:lnTo>
                    <a:pt x="44" y="81"/>
                  </a:lnTo>
                  <a:lnTo>
                    <a:pt x="38" y="81"/>
                  </a:lnTo>
                  <a:lnTo>
                    <a:pt x="38" y="81"/>
                  </a:lnTo>
                  <a:lnTo>
                    <a:pt x="31" y="81"/>
                  </a:lnTo>
                  <a:lnTo>
                    <a:pt x="31" y="81"/>
                  </a:lnTo>
                  <a:lnTo>
                    <a:pt x="25" y="81"/>
                  </a:lnTo>
                  <a:lnTo>
                    <a:pt x="19" y="75"/>
                  </a:lnTo>
                  <a:lnTo>
                    <a:pt x="19" y="75"/>
                  </a:lnTo>
                  <a:lnTo>
                    <a:pt x="12" y="75"/>
                  </a:lnTo>
                  <a:lnTo>
                    <a:pt x="6" y="69"/>
                  </a:lnTo>
                  <a:lnTo>
                    <a:pt x="6" y="69"/>
                  </a:lnTo>
                  <a:lnTo>
                    <a:pt x="0"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8" name="Freeform 46"/>
            <p:cNvSpPr>
              <a:spLocks/>
            </p:cNvSpPr>
            <p:nvPr/>
          </p:nvSpPr>
          <p:spPr bwMode="auto">
            <a:xfrm>
              <a:off x="2718" y="2108"/>
              <a:ext cx="41" cy="107"/>
            </a:xfrm>
            <a:custGeom>
              <a:avLst/>
              <a:gdLst/>
              <a:ahLst/>
              <a:cxnLst>
                <a:cxn ang="0">
                  <a:pos x="44" y="62"/>
                </a:cxn>
                <a:cxn ang="0">
                  <a:pos x="44" y="68"/>
                </a:cxn>
                <a:cxn ang="0">
                  <a:pos x="44" y="68"/>
                </a:cxn>
                <a:cxn ang="0">
                  <a:pos x="44" y="75"/>
                </a:cxn>
                <a:cxn ang="0">
                  <a:pos x="44" y="75"/>
                </a:cxn>
                <a:cxn ang="0">
                  <a:pos x="44" y="81"/>
                </a:cxn>
                <a:cxn ang="0">
                  <a:pos x="44" y="81"/>
                </a:cxn>
                <a:cxn ang="0">
                  <a:pos x="44" y="87"/>
                </a:cxn>
                <a:cxn ang="0">
                  <a:pos x="44" y="87"/>
                </a:cxn>
                <a:cxn ang="0">
                  <a:pos x="38" y="93"/>
                </a:cxn>
                <a:cxn ang="0">
                  <a:pos x="38" y="93"/>
                </a:cxn>
                <a:cxn ang="0">
                  <a:pos x="38" y="93"/>
                </a:cxn>
                <a:cxn ang="0">
                  <a:pos x="38" y="99"/>
                </a:cxn>
                <a:cxn ang="0">
                  <a:pos x="38" y="99"/>
                </a:cxn>
                <a:cxn ang="0">
                  <a:pos x="32" y="99"/>
                </a:cxn>
                <a:cxn ang="0">
                  <a:pos x="32" y="106"/>
                </a:cxn>
                <a:cxn ang="0">
                  <a:pos x="32" y="106"/>
                </a:cxn>
                <a:cxn ang="0">
                  <a:pos x="19" y="99"/>
                </a:cxn>
                <a:cxn ang="0">
                  <a:pos x="13" y="87"/>
                </a:cxn>
                <a:cxn ang="0">
                  <a:pos x="13" y="81"/>
                </a:cxn>
                <a:cxn ang="0">
                  <a:pos x="7" y="68"/>
                </a:cxn>
                <a:cxn ang="0">
                  <a:pos x="7" y="62"/>
                </a:cxn>
                <a:cxn ang="0">
                  <a:pos x="0" y="56"/>
                </a:cxn>
                <a:cxn ang="0">
                  <a:pos x="7" y="50"/>
                </a:cxn>
                <a:cxn ang="0">
                  <a:pos x="7" y="37"/>
                </a:cxn>
                <a:cxn ang="0">
                  <a:pos x="7" y="31"/>
                </a:cxn>
                <a:cxn ang="0">
                  <a:pos x="13" y="25"/>
                </a:cxn>
                <a:cxn ang="0">
                  <a:pos x="13" y="18"/>
                </a:cxn>
                <a:cxn ang="0">
                  <a:pos x="13" y="12"/>
                </a:cxn>
                <a:cxn ang="0">
                  <a:pos x="19" y="12"/>
                </a:cxn>
                <a:cxn ang="0">
                  <a:pos x="19" y="6"/>
                </a:cxn>
                <a:cxn ang="0">
                  <a:pos x="26" y="0"/>
                </a:cxn>
                <a:cxn ang="0">
                  <a:pos x="26" y="0"/>
                </a:cxn>
                <a:cxn ang="0">
                  <a:pos x="19" y="6"/>
                </a:cxn>
                <a:cxn ang="0">
                  <a:pos x="19" y="12"/>
                </a:cxn>
                <a:cxn ang="0">
                  <a:pos x="19" y="25"/>
                </a:cxn>
                <a:cxn ang="0">
                  <a:pos x="19" y="31"/>
                </a:cxn>
                <a:cxn ang="0">
                  <a:pos x="19" y="37"/>
                </a:cxn>
                <a:cxn ang="0">
                  <a:pos x="19" y="37"/>
                </a:cxn>
                <a:cxn ang="0">
                  <a:pos x="19" y="43"/>
                </a:cxn>
                <a:cxn ang="0">
                  <a:pos x="26" y="50"/>
                </a:cxn>
                <a:cxn ang="0">
                  <a:pos x="26" y="50"/>
                </a:cxn>
                <a:cxn ang="0">
                  <a:pos x="26" y="56"/>
                </a:cxn>
                <a:cxn ang="0">
                  <a:pos x="32" y="56"/>
                </a:cxn>
                <a:cxn ang="0">
                  <a:pos x="32" y="56"/>
                </a:cxn>
                <a:cxn ang="0">
                  <a:pos x="38" y="62"/>
                </a:cxn>
                <a:cxn ang="0">
                  <a:pos x="38" y="62"/>
                </a:cxn>
                <a:cxn ang="0">
                  <a:pos x="44" y="62"/>
                </a:cxn>
                <a:cxn ang="0">
                  <a:pos x="44" y="62"/>
                </a:cxn>
              </a:cxnLst>
              <a:rect l="0" t="0" r="r" b="b"/>
              <a:pathLst>
                <a:path w="44" h="106">
                  <a:moveTo>
                    <a:pt x="44" y="62"/>
                  </a:moveTo>
                  <a:lnTo>
                    <a:pt x="44" y="68"/>
                  </a:lnTo>
                  <a:lnTo>
                    <a:pt x="44" y="68"/>
                  </a:lnTo>
                  <a:lnTo>
                    <a:pt x="44" y="75"/>
                  </a:lnTo>
                  <a:lnTo>
                    <a:pt x="44" y="75"/>
                  </a:lnTo>
                  <a:lnTo>
                    <a:pt x="44" y="81"/>
                  </a:lnTo>
                  <a:lnTo>
                    <a:pt x="44" y="81"/>
                  </a:lnTo>
                  <a:lnTo>
                    <a:pt x="44" y="87"/>
                  </a:lnTo>
                  <a:lnTo>
                    <a:pt x="44" y="87"/>
                  </a:lnTo>
                  <a:lnTo>
                    <a:pt x="38" y="93"/>
                  </a:lnTo>
                  <a:lnTo>
                    <a:pt x="38" y="93"/>
                  </a:lnTo>
                  <a:lnTo>
                    <a:pt x="38" y="93"/>
                  </a:lnTo>
                  <a:lnTo>
                    <a:pt x="38" y="99"/>
                  </a:lnTo>
                  <a:lnTo>
                    <a:pt x="38" y="99"/>
                  </a:lnTo>
                  <a:lnTo>
                    <a:pt x="32" y="99"/>
                  </a:lnTo>
                  <a:lnTo>
                    <a:pt x="32" y="106"/>
                  </a:lnTo>
                  <a:lnTo>
                    <a:pt x="32" y="106"/>
                  </a:lnTo>
                  <a:lnTo>
                    <a:pt x="19" y="99"/>
                  </a:lnTo>
                  <a:lnTo>
                    <a:pt x="13" y="87"/>
                  </a:lnTo>
                  <a:lnTo>
                    <a:pt x="13" y="81"/>
                  </a:lnTo>
                  <a:lnTo>
                    <a:pt x="7" y="68"/>
                  </a:lnTo>
                  <a:lnTo>
                    <a:pt x="7" y="62"/>
                  </a:lnTo>
                  <a:lnTo>
                    <a:pt x="0" y="56"/>
                  </a:lnTo>
                  <a:lnTo>
                    <a:pt x="7" y="50"/>
                  </a:lnTo>
                  <a:lnTo>
                    <a:pt x="7" y="37"/>
                  </a:lnTo>
                  <a:lnTo>
                    <a:pt x="7" y="31"/>
                  </a:lnTo>
                  <a:lnTo>
                    <a:pt x="13" y="25"/>
                  </a:lnTo>
                  <a:lnTo>
                    <a:pt x="13" y="18"/>
                  </a:lnTo>
                  <a:lnTo>
                    <a:pt x="13" y="12"/>
                  </a:lnTo>
                  <a:lnTo>
                    <a:pt x="19" y="12"/>
                  </a:lnTo>
                  <a:lnTo>
                    <a:pt x="19" y="6"/>
                  </a:lnTo>
                  <a:lnTo>
                    <a:pt x="26" y="0"/>
                  </a:lnTo>
                  <a:lnTo>
                    <a:pt x="26" y="0"/>
                  </a:lnTo>
                  <a:lnTo>
                    <a:pt x="19" y="6"/>
                  </a:lnTo>
                  <a:lnTo>
                    <a:pt x="19" y="12"/>
                  </a:lnTo>
                  <a:lnTo>
                    <a:pt x="19" y="25"/>
                  </a:lnTo>
                  <a:lnTo>
                    <a:pt x="19" y="31"/>
                  </a:lnTo>
                  <a:lnTo>
                    <a:pt x="19" y="37"/>
                  </a:lnTo>
                  <a:lnTo>
                    <a:pt x="19" y="37"/>
                  </a:lnTo>
                  <a:lnTo>
                    <a:pt x="19" y="43"/>
                  </a:lnTo>
                  <a:lnTo>
                    <a:pt x="26" y="50"/>
                  </a:lnTo>
                  <a:lnTo>
                    <a:pt x="26" y="50"/>
                  </a:lnTo>
                  <a:lnTo>
                    <a:pt x="26" y="56"/>
                  </a:lnTo>
                  <a:lnTo>
                    <a:pt x="32" y="56"/>
                  </a:lnTo>
                  <a:lnTo>
                    <a:pt x="32" y="56"/>
                  </a:lnTo>
                  <a:lnTo>
                    <a:pt x="38" y="62"/>
                  </a:lnTo>
                  <a:lnTo>
                    <a:pt x="38" y="62"/>
                  </a:lnTo>
                  <a:lnTo>
                    <a:pt x="44" y="62"/>
                  </a:lnTo>
                  <a:lnTo>
                    <a:pt x="44" y="62"/>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59" name="Freeform 47"/>
            <p:cNvSpPr>
              <a:spLocks/>
            </p:cNvSpPr>
            <p:nvPr/>
          </p:nvSpPr>
          <p:spPr bwMode="auto">
            <a:xfrm>
              <a:off x="4535" y="1459"/>
              <a:ext cx="119" cy="137"/>
            </a:xfrm>
            <a:custGeom>
              <a:avLst/>
              <a:gdLst/>
              <a:ahLst/>
              <a:cxnLst>
                <a:cxn ang="0">
                  <a:pos x="119" y="25"/>
                </a:cxn>
                <a:cxn ang="0">
                  <a:pos x="113" y="32"/>
                </a:cxn>
                <a:cxn ang="0">
                  <a:pos x="106" y="32"/>
                </a:cxn>
                <a:cxn ang="0">
                  <a:pos x="100" y="44"/>
                </a:cxn>
                <a:cxn ang="0">
                  <a:pos x="100" y="56"/>
                </a:cxn>
                <a:cxn ang="0">
                  <a:pos x="94" y="75"/>
                </a:cxn>
                <a:cxn ang="0">
                  <a:pos x="94" y="94"/>
                </a:cxn>
                <a:cxn ang="0">
                  <a:pos x="88" y="113"/>
                </a:cxn>
                <a:cxn ang="0">
                  <a:pos x="75" y="113"/>
                </a:cxn>
                <a:cxn ang="0">
                  <a:pos x="56" y="88"/>
                </a:cxn>
                <a:cxn ang="0">
                  <a:pos x="44" y="75"/>
                </a:cxn>
                <a:cxn ang="0">
                  <a:pos x="25" y="63"/>
                </a:cxn>
                <a:cxn ang="0">
                  <a:pos x="18" y="50"/>
                </a:cxn>
                <a:cxn ang="0">
                  <a:pos x="6" y="44"/>
                </a:cxn>
                <a:cxn ang="0">
                  <a:pos x="0" y="38"/>
                </a:cxn>
                <a:cxn ang="0">
                  <a:pos x="0" y="38"/>
                </a:cxn>
                <a:cxn ang="0">
                  <a:pos x="0" y="32"/>
                </a:cxn>
                <a:cxn ang="0">
                  <a:pos x="0" y="25"/>
                </a:cxn>
                <a:cxn ang="0">
                  <a:pos x="12" y="25"/>
                </a:cxn>
                <a:cxn ang="0">
                  <a:pos x="18" y="32"/>
                </a:cxn>
                <a:cxn ang="0">
                  <a:pos x="31" y="38"/>
                </a:cxn>
                <a:cxn ang="0">
                  <a:pos x="37" y="50"/>
                </a:cxn>
                <a:cxn ang="0">
                  <a:pos x="50" y="63"/>
                </a:cxn>
                <a:cxn ang="0">
                  <a:pos x="62" y="75"/>
                </a:cxn>
                <a:cxn ang="0">
                  <a:pos x="75" y="75"/>
                </a:cxn>
                <a:cxn ang="0">
                  <a:pos x="81" y="63"/>
                </a:cxn>
                <a:cxn ang="0">
                  <a:pos x="81" y="44"/>
                </a:cxn>
                <a:cxn ang="0">
                  <a:pos x="88" y="32"/>
                </a:cxn>
                <a:cxn ang="0">
                  <a:pos x="94" y="13"/>
                </a:cxn>
                <a:cxn ang="0">
                  <a:pos x="100" y="7"/>
                </a:cxn>
                <a:cxn ang="0">
                  <a:pos x="100" y="0"/>
                </a:cxn>
                <a:cxn ang="0">
                  <a:pos x="113" y="13"/>
                </a:cxn>
              </a:cxnLst>
              <a:rect l="0" t="0" r="r" b="b"/>
              <a:pathLst>
                <a:path w="119" h="131">
                  <a:moveTo>
                    <a:pt x="119" y="19"/>
                  </a:moveTo>
                  <a:lnTo>
                    <a:pt x="119" y="25"/>
                  </a:lnTo>
                  <a:lnTo>
                    <a:pt x="113" y="25"/>
                  </a:lnTo>
                  <a:lnTo>
                    <a:pt x="113" y="32"/>
                  </a:lnTo>
                  <a:lnTo>
                    <a:pt x="106" y="32"/>
                  </a:lnTo>
                  <a:lnTo>
                    <a:pt x="106" y="32"/>
                  </a:lnTo>
                  <a:lnTo>
                    <a:pt x="106" y="38"/>
                  </a:lnTo>
                  <a:lnTo>
                    <a:pt x="100" y="44"/>
                  </a:lnTo>
                  <a:lnTo>
                    <a:pt x="100" y="50"/>
                  </a:lnTo>
                  <a:lnTo>
                    <a:pt x="100" y="56"/>
                  </a:lnTo>
                  <a:lnTo>
                    <a:pt x="100" y="63"/>
                  </a:lnTo>
                  <a:lnTo>
                    <a:pt x="94" y="75"/>
                  </a:lnTo>
                  <a:lnTo>
                    <a:pt x="94" y="81"/>
                  </a:lnTo>
                  <a:lnTo>
                    <a:pt x="94" y="94"/>
                  </a:lnTo>
                  <a:lnTo>
                    <a:pt x="94" y="100"/>
                  </a:lnTo>
                  <a:lnTo>
                    <a:pt x="88" y="113"/>
                  </a:lnTo>
                  <a:lnTo>
                    <a:pt x="88" y="131"/>
                  </a:lnTo>
                  <a:lnTo>
                    <a:pt x="75" y="113"/>
                  </a:lnTo>
                  <a:lnTo>
                    <a:pt x="62" y="100"/>
                  </a:lnTo>
                  <a:lnTo>
                    <a:pt x="56" y="88"/>
                  </a:lnTo>
                  <a:lnTo>
                    <a:pt x="50" y="81"/>
                  </a:lnTo>
                  <a:lnTo>
                    <a:pt x="44" y="75"/>
                  </a:lnTo>
                  <a:lnTo>
                    <a:pt x="31" y="69"/>
                  </a:lnTo>
                  <a:lnTo>
                    <a:pt x="25" y="63"/>
                  </a:lnTo>
                  <a:lnTo>
                    <a:pt x="18" y="56"/>
                  </a:lnTo>
                  <a:lnTo>
                    <a:pt x="18" y="50"/>
                  </a:lnTo>
                  <a:lnTo>
                    <a:pt x="12" y="50"/>
                  </a:lnTo>
                  <a:lnTo>
                    <a:pt x="6" y="44"/>
                  </a:lnTo>
                  <a:lnTo>
                    <a:pt x="6" y="44"/>
                  </a:lnTo>
                  <a:lnTo>
                    <a:pt x="0" y="38"/>
                  </a:lnTo>
                  <a:lnTo>
                    <a:pt x="0" y="38"/>
                  </a:lnTo>
                  <a:lnTo>
                    <a:pt x="0" y="38"/>
                  </a:lnTo>
                  <a:lnTo>
                    <a:pt x="0" y="38"/>
                  </a:lnTo>
                  <a:lnTo>
                    <a:pt x="0" y="32"/>
                  </a:lnTo>
                  <a:lnTo>
                    <a:pt x="0" y="32"/>
                  </a:lnTo>
                  <a:lnTo>
                    <a:pt x="0" y="25"/>
                  </a:lnTo>
                  <a:lnTo>
                    <a:pt x="6" y="25"/>
                  </a:lnTo>
                  <a:lnTo>
                    <a:pt x="12" y="25"/>
                  </a:lnTo>
                  <a:lnTo>
                    <a:pt x="12" y="32"/>
                  </a:lnTo>
                  <a:lnTo>
                    <a:pt x="18" y="32"/>
                  </a:lnTo>
                  <a:lnTo>
                    <a:pt x="25" y="32"/>
                  </a:lnTo>
                  <a:lnTo>
                    <a:pt x="31" y="38"/>
                  </a:lnTo>
                  <a:lnTo>
                    <a:pt x="37" y="44"/>
                  </a:lnTo>
                  <a:lnTo>
                    <a:pt x="37" y="50"/>
                  </a:lnTo>
                  <a:lnTo>
                    <a:pt x="44" y="56"/>
                  </a:lnTo>
                  <a:lnTo>
                    <a:pt x="50" y="63"/>
                  </a:lnTo>
                  <a:lnTo>
                    <a:pt x="56" y="69"/>
                  </a:lnTo>
                  <a:lnTo>
                    <a:pt x="62" y="75"/>
                  </a:lnTo>
                  <a:lnTo>
                    <a:pt x="69" y="81"/>
                  </a:lnTo>
                  <a:lnTo>
                    <a:pt x="75" y="75"/>
                  </a:lnTo>
                  <a:lnTo>
                    <a:pt x="75" y="69"/>
                  </a:lnTo>
                  <a:lnTo>
                    <a:pt x="81" y="63"/>
                  </a:lnTo>
                  <a:lnTo>
                    <a:pt x="81" y="56"/>
                  </a:lnTo>
                  <a:lnTo>
                    <a:pt x="81" y="44"/>
                  </a:lnTo>
                  <a:lnTo>
                    <a:pt x="88" y="38"/>
                  </a:lnTo>
                  <a:lnTo>
                    <a:pt x="88" y="32"/>
                  </a:lnTo>
                  <a:lnTo>
                    <a:pt x="88" y="19"/>
                  </a:lnTo>
                  <a:lnTo>
                    <a:pt x="94" y="13"/>
                  </a:lnTo>
                  <a:lnTo>
                    <a:pt x="94" y="7"/>
                  </a:lnTo>
                  <a:lnTo>
                    <a:pt x="100" y="7"/>
                  </a:lnTo>
                  <a:lnTo>
                    <a:pt x="100" y="0"/>
                  </a:lnTo>
                  <a:lnTo>
                    <a:pt x="100" y="0"/>
                  </a:lnTo>
                  <a:lnTo>
                    <a:pt x="106" y="7"/>
                  </a:lnTo>
                  <a:lnTo>
                    <a:pt x="113" y="13"/>
                  </a:lnTo>
                  <a:lnTo>
                    <a:pt x="119" y="19"/>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0" name="Freeform 48"/>
            <p:cNvSpPr>
              <a:spLocks/>
            </p:cNvSpPr>
            <p:nvPr/>
          </p:nvSpPr>
          <p:spPr bwMode="auto">
            <a:xfrm>
              <a:off x="1700" y="1734"/>
              <a:ext cx="38" cy="37"/>
            </a:xfrm>
            <a:custGeom>
              <a:avLst/>
              <a:gdLst/>
              <a:ahLst/>
              <a:cxnLst>
                <a:cxn ang="0">
                  <a:pos x="0" y="37"/>
                </a:cxn>
                <a:cxn ang="0">
                  <a:pos x="7" y="37"/>
                </a:cxn>
                <a:cxn ang="0">
                  <a:pos x="7" y="37"/>
                </a:cxn>
                <a:cxn ang="0">
                  <a:pos x="13" y="37"/>
                </a:cxn>
                <a:cxn ang="0">
                  <a:pos x="13" y="37"/>
                </a:cxn>
                <a:cxn ang="0">
                  <a:pos x="19" y="37"/>
                </a:cxn>
                <a:cxn ang="0">
                  <a:pos x="19" y="37"/>
                </a:cxn>
                <a:cxn ang="0">
                  <a:pos x="26" y="37"/>
                </a:cxn>
                <a:cxn ang="0">
                  <a:pos x="26" y="37"/>
                </a:cxn>
                <a:cxn ang="0">
                  <a:pos x="26" y="31"/>
                </a:cxn>
                <a:cxn ang="0">
                  <a:pos x="32" y="31"/>
                </a:cxn>
                <a:cxn ang="0">
                  <a:pos x="32" y="31"/>
                </a:cxn>
                <a:cxn ang="0">
                  <a:pos x="32" y="31"/>
                </a:cxn>
                <a:cxn ang="0">
                  <a:pos x="32" y="31"/>
                </a:cxn>
                <a:cxn ang="0">
                  <a:pos x="32" y="31"/>
                </a:cxn>
                <a:cxn ang="0">
                  <a:pos x="32" y="25"/>
                </a:cxn>
                <a:cxn ang="0">
                  <a:pos x="32" y="25"/>
                </a:cxn>
                <a:cxn ang="0">
                  <a:pos x="38" y="25"/>
                </a:cxn>
                <a:cxn ang="0">
                  <a:pos x="38" y="25"/>
                </a:cxn>
                <a:cxn ang="0">
                  <a:pos x="38" y="18"/>
                </a:cxn>
                <a:cxn ang="0">
                  <a:pos x="38" y="18"/>
                </a:cxn>
                <a:cxn ang="0">
                  <a:pos x="38" y="18"/>
                </a:cxn>
                <a:cxn ang="0">
                  <a:pos x="32" y="12"/>
                </a:cxn>
                <a:cxn ang="0">
                  <a:pos x="32" y="12"/>
                </a:cxn>
                <a:cxn ang="0">
                  <a:pos x="32" y="12"/>
                </a:cxn>
                <a:cxn ang="0">
                  <a:pos x="32" y="12"/>
                </a:cxn>
                <a:cxn ang="0">
                  <a:pos x="32" y="6"/>
                </a:cxn>
                <a:cxn ang="0">
                  <a:pos x="26" y="6"/>
                </a:cxn>
                <a:cxn ang="0">
                  <a:pos x="26" y="6"/>
                </a:cxn>
                <a:cxn ang="0">
                  <a:pos x="26" y="6"/>
                </a:cxn>
                <a:cxn ang="0">
                  <a:pos x="19" y="0"/>
                </a:cxn>
                <a:cxn ang="0">
                  <a:pos x="19" y="0"/>
                </a:cxn>
                <a:cxn ang="0">
                  <a:pos x="13" y="0"/>
                </a:cxn>
                <a:cxn ang="0">
                  <a:pos x="13" y="0"/>
                </a:cxn>
                <a:cxn ang="0">
                  <a:pos x="7" y="0"/>
                </a:cxn>
                <a:cxn ang="0">
                  <a:pos x="7" y="6"/>
                </a:cxn>
                <a:cxn ang="0">
                  <a:pos x="7" y="6"/>
                </a:cxn>
                <a:cxn ang="0">
                  <a:pos x="7" y="6"/>
                </a:cxn>
                <a:cxn ang="0">
                  <a:pos x="0" y="12"/>
                </a:cxn>
                <a:cxn ang="0">
                  <a:pos x="0" y="18"/>
                </a:cxn>
                <a:cxn ang="0">
                  <a:pos x="0" y="18"/>
                </a:cxn>
                <a:cxn ang="0">
                  <a:pos x="0" y="25"/>
                </a:cxn>
                <a:cxn ang="0">
                  <a:pos x="0" y="25"/>
                </a:cxn>
                <a:cxn ang="0">
                  <a:pos x="0" y="31"/>
                </a:cxn>
                <a:cxn ang="0">
                  <a:pos x="0" y="31"/>
                </a:cxn>
                <a:cxn ang="0">
                  <a:pos x="0" y="37"/>
                </a:cxn>
                <a:cxn ang="0">
                  <a:pos x="0" y="37"/>
                </a:cxn>
                <a:cxn ang="0">
                  <a:pos x="0" y="37"/>
                </a:cxn>
                <a:cxn ang="0">
                  <a:pos x="0" y="37"/>
                </a:cxn>
              </a:cxnLst>
              <a:rect l="0" t="0" r="r" b="b"/>
              <a:pathLst>
                <a:path w="38" h="37">
                  <a:moveTo>
                    <a:pt x="0" y="37"/>
                  </a:moveTo>
                  <a:lnTo>
                    <a:pt x="7" y="37"/>
                  </a:lnTo>
                  <a:lnTo>
                    <a:pt x="7" y="37"/>
                  </a:lnTo>
                  <a:lnTo>
                    <a:pt x="13" y="37"/>
                  </a:lnTo>
                  <a:lnTo>
                    <a:pt x="13" y="37"/>
                  </a:lnTo>
                  <a:lnTo>
                    <a:pt x="19" y="37"/>
                  </a:lnTo>
                  <a:lnTo>
                    <a:pt x="19" y="37"/>
                  </a:lnTo>
                  <a:lnTo>
                    <a:pt x="26" y="37"/>
                  </a:lnTo>
                  <a:lnTo>
                    <a:pt x="26" y="37"/>
                  </a:lnTo>
                  <a:lnTo>
                    <a:pt x="26" y="31"/>
                  </a:lnTo>
                  <a:lnTo>
                    <a:pt x="32" y="31"/>
                  </a:lnTo>
                  <a:lnTo>
                    <a:pt x="32" y="31"/>
                  </a:lnTo>
                  <a:lnTo>
                    <a:pt x="32" y="31"/>
                  </a:lnTo>
                  <a:lnTo>
                    <a:pt x="32" y="31"/>
                  </a:lnTo>
                  <a:lnTo>
                    <a:pt x="32" y="31"/>
                  </a:lnTo>
                  <a:lnTo>
                    <a:pt x="32" y="25"/>
                  </a:lnTo>
                  <a:lnTo>
                    <a:pt x="32" y="25"/>
                  </a:lnTo>
                  <a:lnTo>
                    <a:pt x="38" y="25"/>
                  </a:lnTo>
                  <a:lnTo>
                    <a:pt x="38" y="25"/>
                  </a:lnTo>
                  <a:lnTo>
                    <a:pt x="38" y="18"/>
                  </a:lnTo>
                  <a:lnTo>
                    <a:pt x="38" y="18"/>
                  </a:lnTo>
                  <a:lnTo>
                    <a:pt x="38" y="18"/>
                  </a:lnTo>
                  <a:lnTo>
                    <a:pt x="32" y="12"/>
                  </a:lnTo>
                  <a:lnTo>
                    <a:pt x="32" y="12"/>
                  </a:lnTo>
                  <a:lnTo>
                    <a:pt x="32" y="12"/>
                  </a:lnTo>
                  <a:lnTo>
                    <a:pt x="32" y="12"/>
                  </a:lnTo>
                  <a:lnTo>
                    <a:pt x="32" y="6"/>
                  </a:lnTo>
                  <a:lnTo>
                    <a:pt x="26" y="6"/>
                  </a:lnTo>
                  <a:lnTo>
                    <a:pt x="26" y="6"/>
                  </a:lnTo>
                  <a:lnTo>
                    <a:pt x="26" y="6"/>
                  </a:lnTo>
                  <a:lnTo>
                    <a:pt x="19" y="0"/>
                  </a:lnTo>
                  <a:lnTo>
                    <a:pt x="19" y="0"/>
                  </a:lnTo>
                  <a:lnTo>
                    <a:pt x="13" y="0"/>
                  </a:lnTo>
                  <a:lnTo>
                    <a:pt x="13" y="0"/>
                  </a:lnTo>
                  <a:lnTo>
                    <a:pt x="7" y="0"/>
                  </a:lnTo>
                  <a:lnTo>
                    <a:pt x="7" y="6"/>
                  </a:lnTo>
                  <a:lnTo>
                    <a:pt x="7" y="6"/>
                  </a:lnTo>
                  <a:lnTo>
                    <a:pt x="7" y="6"/>
                  </a:lnTo>
                  <a:lnTo>
                    <a:pt x="0" y="12"/>
                  </a:lnTo>
                  <a:lnTo>
                    <a:pt x="0" y="18"/>
                  </a:lnTo>
                  <a:lnTo>
                    <a:pt x="0" y="18"/>
                  </a:lnTo>
                  <a:lnTo>
                    <a:pt x="0" y="25"/>
                  </a:lnTo>
                  <a:lnTo>
                    <a:pt x="0" y="25"/>
                  </a:lnTo>
                  <a:lnTo>
                    <a:pt x="0" y="31"/>
                  </a:lnTo>
                  <a:lnTo>
                    <a:pt x="0" y="31"/>
                  </a:lnTo>
                  <a:lnTo>
                    <a:pt x="0" y="37"/>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1" name="Freeform 49"/>
            <p:cNvSpPr>
              <a:spLocks/>
            </p:cNvSpPr>
            <p:nvPr/>
          </p:nvSpPr>
          <p:spPr bwMode="auto">
            <a:xfrm>
              <a:off x="1927" y="1360"/>
              <a:ext cx="37" cy="37"/>
            </a:xfrm>
            <a:custGeom>
              <a:avLst/>
              <a:gdLst/>
              <a:ahLst/>
              <a:cxnLst>
                <a:cxn ang="0">
                  <a:pos x="0" y="37"/>
                </a:cxn>
                <a:cxn ang="0">
                  <a:pos x="6" y="37"/>
                </a:cxn>
                <a:cxn ang="0">
                  <a:pos x="6" y="37"/>
                </a:cxn>
                <a:cxn ang="0">
                  <a:pos x="12" y="37"/>
                </a:cxn>
                <a:cxn ang="0">
                  <a:pos x="12" y="37"/>
                </a:cxn>
                <a:cxn ang="0">
                  <a:pos x="19" y="37"/>
                </a:cxn>
                <a:cxn ang="0">
                  <a:pos x="19" y="37"/>
                </a:cxn>
                <a:cxn ang="0">
                  <a:pos x="19" y="31"/>
                </a:cxn>
                <a:cxn ang="0">
                  <a:pos x="25" y="31"/>
                </a:cxn>
                <a:cxn ang="0">
                  <a:pos x="25" y="31"/>
                </a:cxn>
                <a:cxn ang="0">
                  <a:pos x="25" y="31"/>
                </a:cxn>
                <a:cxn ang="0">
                  <a:pos x="25" y="31"/>
                </a:cxn>
                <a:cxn ang="0">
                  <a:pos x="31" y="31"/>
                </a:cxn>
                <a:cxn ang="0">
                  <a:pos x="31" y="31"/>
                </a:cxn>
                <a:cxn ang="0">
                  <a:pos x="31" y="31"/>
                </a:cxn>
                <a:cxn ang="0">
                  <a:pos x="31" y="25"/>
                </a:cxn>
                <a:cxn ang="0">
                  <a:pos x="31" y="25"/>
                </a:cxn>
                <a:cxn ang="0">
                  <a:pos x="37" y="25"/>
                </a:cxn>
                <a:cxn ang="0">
                  <a:pos x="37" y="25"/>
                </a:cxn>
                <a:cxn ang="0">
                  <a:pos x="37" y="18"/>
                </a:cxn>
                <a:cxn ang="0">
                  <a:pos x="37" y="18"/>
                </a:cxn>
                <a:cxn ang="0">
                  <a:pos x="37" y="18"/>
                </a:cxn>
                <a:cxn ang="0">
                  <a:pos x="37" y="12"/>
                </a:cxn>
                <a:cxn ang="0">
                  <a:pos x="37" y="12"/>
                </a:cxn>
                <a:cxn ang="0">
                  <a:pos x="37" y="12"/>
                </a:cxn>
                <a:cxn ang="0">
                  <a:pos x="31" y="6"/>
                </a:cxn>
                <a:cxn ang="0">
                  <a:pos x="31" y="6"/>
                </a:cxn>
                <a:cxn ang="0">
                  <a:pos x="31" y="6"/>
                </a:cxn>
                <a:cxn ang="0">
                  <a:pos x="25" y="6"/>
                </a:cxn>
                <a:cxn ang="0">
                  <a:pos x="25" y="0"/>
                </a:cxn>
                <a:cxn ang="0">
                  <a:pos x="19" y="0"/>
                </a:cxn>
                <a:cxn ang="0">
                  <a:pos x="19" y="0"/>
                </a:cxn>
                <a:cxn ang="0">
                  <a:pos x="12" y="0"/>
                </a:cxn>
                <a:cxn ang="0">
                  <a:pos x="12" y="0"/>
                </a:cxn>
                <a:cxn ang="0">
                  <a:pos x="12" y="0"/>
                </a:cxn>
                <a:cxn ang="0">
                  <a:pos x="6" y="0"/>
                </a:cxn>
                <a:cxn ang="0">
                  <a:pos x="6" y="6"/>
                </a:cxn>
                <a:cxn ang="0">
                  <a:pos x="6" y="6"/>
                </a:cxn>
                <a:cxn ang="0">
                  <a:pos x="6" y="12"/>
                </a:cxn>
                <a:cxn ang="0">
                  <a:pos x="6" y="12"/>
                </a:cxn>
                <a:cxn ang="0">
                  <a:pos x="0" y="18"/>
                </a:cxn>
                <a:cxn ang="0">
                  <a:pos x="0" y="18"/>
                </a:cxn>
                <a:cxn ang="0">
                  <a:pos x="0" y="25"/>
                </a:cxn>
                <a:cxn ang="0">
                  <a:pos x="0" y="31"/>
                </a:cxn>
                <a:cxn ang="0">
                  <a:pos x="0" y="31"/>
                </a:cxn>
                <a:cxn ang="0">
                  <a:pos x="0" y="31"/>
                </a:cxn>
                <a:cxn ang="0">
                  <a:pos x="0" y="37"/>
                </a:cxn>
                <a:cxn ang="0">
                  <a:pos x="0" y="37"/>
                </a:cxn>
                <a:cxn ang="0">
                  <a:pos x="0" y="37"/>
                </a:cxn>
              </a:cxnLst>
              <a:rect l="0" t="0" r="r" b="b"/>
              <a:pathLst>
                <a:path w="37" h="37">
                  <a:moveTo>
                    <a:pt x="0" y="37"/>
                  </a:moveTo>
                  <a:lnTo>
                    <a:pt x="6" y="37"/>
                  </a:lnTo>
                  <a:lnTo>
                    <a:pt x="6" y="37"/>
                  </a:lnTo>
                  <a:lnTo>
                    <a:pt x="12" y="37"/>
                  </a:lnTo>
                  <a:lnTo>
                    <a:pt x="12" y="37"/>
                  </a:lnTo>
                  <a:lnTo>
                    <a:pt x="19" y="37"/>
                  </a:lnTo>
                  <a:lnTo>
                    <a:pt x="19" y="37"/>
                  </a:lnTo>
                  <a:lnTo>
                    <a:pt x="19" y="31"/>
                  </a:lnTo>
                  <a:lnTo>
                    <a:pt x="25" y="31"/>
                  </a:lnTo>
                  <a:lnTo>
                    <a:pt x="25" y="31"/>
                  </a:lnTo>
                  <a:lnTo>
                    <a:pt x="25" y="31"/>
                  </a:lnTo>
                  <a:lnTo>
                    <a:pt x="25" y="31"/>
                  </a:lnTo>
                  <a:lnTo>
                    <a:pt x="31" y="31"/>
                  </a:lnTo>
                  <a:lnTo>
                    <a:pt x="31" y="31"/>
                  </a:lnTo>
                  <a:lnTo>
                    <a:pt x="31" y="31"/>
                  </a:lnTo>
                  <a:lnTo>
                    <a:pt x="31" y="25"/>
                  </a:lnTo>
                  <a:lnTo>
                    <a:pt x="31" y="25"/>
                  </a:lnTo>
                  <a:lnTo>
                    <a:pt x="37" y="25"/>
                  </a:lnTo>
                  <a:lnTo>
                    <a:pt x="37" y="25"/>
                  </a:lnTo>
                  <a:lnTo>
                    <a:pt x="37" y="18"/>
                  </a:lnTo>
                  <a:lnTo>
                    <a:pt x="37" y="18"/>
                  </a:lnTo>
                  <a:lnTo>
                    <a:pt x="37" y="18"/>
                  </a:lnTo>
                  <a:lnTo>
                    <a:pt x="37" y="12"/>
                  </a:lnTo>
                  <a:lnTo>
                    <a:pt x="37" y="12"/>
                  </a:lnTo>
                  <a:lnTo>
                    <a:pt x="37" y="12"/>
                  </a:lnTo>
                  <a:lnTo>
                    <a:pt x="31" y="6"/>
                  </a:lnTo>
                  <a:lnTo>
                    <a:pt x="31" y="6"/>
                  </a:lnTo>
                  <a:lnTo>
                    <a:pt x="31" y="6"/>
                  </a:lnTo>
                  <a:lnTo>
                    <a:pt x="25" y="6"/>
                  </a:lnTo>
                  <a:lnTo>
                    <a:pt x="25" y="0"/>
                  </a:lnTo>
                  <a:lnTo>
                    <a:pt x="19" y="0"/>
                  </a:lnTo>
                  <a:lnTo>
                    <a:pt x="19" y="0"/>
                  </a:lnTo>
                  <a:lnTo>
                    <a:pt x="12" y="0"/>
                  </a:lnTo>
                  <a:lnTo>
                    <a:pt x="12" y="0"/>
                  </a:lnTo>
                  <a:lnTo>
                    <a:pt x="12" y="0"/>
                  </a:lnTo>
                  <a:lnTo>
                    <a:pt x="6" y="0"/>
                  </a:lnTo>
                  <a:lnTo>
                    <a:pt x="6" y="6"/>
                  </a:lnTo>
                  <a:lnTo>
                    <a:pt x="6" y="6"/>
                  </a:lnTo>
                  <a:lnTo>
                    <a:pt x="6" y="12"/>
                  </a:lnTo>
                  <a:lnTo>
                    <a:pt x="6" y="12"/>
                  </a:lnTo>
                  <a:lnTo>
                    <a:pt x="0" y="18"/>
                  </a:lnTo>
                  <a:lnTo>
                    <a:pt x="0" y="18"/>
                  </a:lnTo>
                  <a:lnTo>
                    <a:pt x="0" y="25"/>
                  </a:lnTo>
                  <a:lnTo>
                    <a:pt x="0" y="31"/>
                  </a:lnTo>
                  <a:lnTo>
                    <a:pt x="0" y="31"/>
                  </a:lnTo>
                  <a:lnTo>
                    <a:pt x="0" y="31"/>
                  </a:lnTo>
                  <a:lnTo>
                    <a:pt x="0" y="37"/>
                  </a:lnTo>
                  <a:lnTo>
                    <a:pt x="0" y="37"/>
                  </a:lnTo>
                  <a:lnTo>
                    <a:pt x="0" y="37"/>
                  </a:lnTo>
                  <a:close/>
                </a:path>
              </a:pathLst>
            </a:custGeom>
            <a:solidFill>
              <a:schemeClr val="tx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grpSp>
          <p:nvGrpSpPr>
            <p:cNvPr id="3" name="Group 50"/>
            <p:cNvGrpSpPr>
              <a:grpSpLocks/>
            </p:cNvGrpSpPr>
            <p:nvPr/>
          </p:nvGrpSpPr>
          <p:grpSpPr bwMode="auto">
            <a:xfrm>
              <a:off x="2737" y="1129"/>
              <a:ext cx="2470" cy="823"/>
              <a:chOff x="2737" y="1129"/>
              <a:chExt cx="2470" cy="823"/>
            </a:xfrm>
          </p:grpSpPr>
          <p:sp>
            <p:nvSpPr>
              <p:cNvPr id="13363" name="Freeform 51"/>
              <p:cNvSpPr>
                <a:spLocks/>
              </p:cNvSpPr>
              <p:nvPr/>
            </p:nvSpPr>
            <p:spPr bwMode="auto">
              <a:xfrm>
                <a:off x="4183" y="1565"/>
                <a:ext cx="38" cy="58"/>
              </a:xfrm>
              <a:custGeom>
                <a:avLst/>
                <a:gdLst/>
                <a:ahLst/>
                <a:cxnLst>
                  <a:cxn ang="0">
                    <a:pos x="0" y="0"/>
                  </a:cxn>
                  <a:cxn ang="0">
                    <a:pos x="0" y="7"/>
                  </a:cxn>
                  <a:cxn ang="0">
                    <a:pos x="0" y="7"/>
                  </a:cxn>
                  <a:cxn ang="0">
                    <a:pos x="0" y="13"/>
                  </a:cxn>
                  <a:cxn ang="0">
                    <a:pos x="0" y="13"/>
                  </a:cxn>
                  <a:cxn ang="0">
                    <a:pos x="0" y="13"/>
                  </a:cxn>
                  <a:cxn ang="0">
                    <a:pos x="0" y="13"/>
                  </a:cxn>
                  <a:cxn ang="0">
                    <a:pos x="0" y="19"/>
                  </a:cxn>
                  <a:cxn ang="0">
                    <a:pos x="0" y="19"/>
                  </a:cxn>
                  <a:cxn ang="0">
                    <a:pos x="0" y="19"/>
                  </a:cxn>
                  <a:cxn ang="0">
                    <a:pos x="0" y="25"/>
                  </a:cxn>
                  <a:cxn ang="0">
                    <a:pos x="0" y="25"/>
                  </a:cxn>
                  <a:cxn ang="0">
                    <a:pos x="0" y="25"/>
                  </a:cxn>
                  <a:cxn ang="0">
                    <a:pos x="0" y="25"/>
                  </a:cxn>
                  <a:cxn ang="0">
                    <a:pos x="0" y="25"/>
                  </a:cxn>
                  <a:cxn ang="0">
                    <a:pos x="0" y="32"/>
                  </a:cxn>
                  <a:cxn ang="0">
                    <a:pos x="0" y="32"/>
                  </a:cxn>
                  <a:cxn ang="0">
                    <a:pos x="0" y="32"/>
                  </a:cxn>
                  <a:cxn ang="0">
                    <a:pos x="0" y="38"/>
                  </a:cxn>
                  <a:cxn ang="0">
                    <a:pos x="0" y="38"/>
                  </a:cxn>
                  <a:cxn ang="0">
                    <a:pos x="0" y="44"/>
                  </a:cxn>
                  <a:cxn ang="0">
                    <a:pos x="6" y="44"/>
                  </a:cxn>
                  <a:cxn ang="0">
                    <a:pos x="6" y="50"/>
                  </a:cxn>
                  <a:cxn ang="0">
                    <a:pos x="6" y="50"/>
                  </a:cxn>
                  <a:cxn ang="0">
                    <a:pos x="12" y="50"/>
                  </a:cxn>
                  <a:cxn ang="0">
                    <a:pos x="12" y="56"/>
                  </a:cxn>
                  <a:cxn ang="0">
                    <a:pos x="12" y="56"/>
                  </a:cxn>
                  <a:cxn ang="0">
                    <a:pos x="19" y="56"/>
                  </a:cxn>
                  <a:cxn ang="0">
                    <a:pos x="19" y="56"/>
                  </a:cxn>
                  <a:cxn ang="0">
                    <a:pos x="19" y="56"/>
                  </a:cxn>
                  <a:cxn ang="0">
                    <a:pos x="19" y="56"/>
                  </a:cxn>
                  <a:cxn ang="0">
                    <a:pos x="25" y="56"/>
                  </a:cxn>
                  <a:cxn ang="0">
                    <a:pos x="25" y="56"/>
                  </a:cxn>
                  <a:cxn ang="0">
                    <a:pos x="31" y="50"/>
                  </a:cxn>
                  <a:cxn ang="0">
                    <a:pos x="31" y="50"/>
                  </a:cxn>
                  <a:cxn ang="0">
                    <a:pos x="31" y="44"/>
                  </a:cxn>
                  <a:cxn ang="0">
                    <a:pos x="31" y="44"/>
                  </a:cxn>
                  <a:cxn ang="0">
                    <a:pos x="37" y="38"/>
                  </a:cxn>
                  <a:cxn ang="0">
                    <a:pos x="31" y="32"/>
                  </a:cxn>
                  <a:cxn ang="0">
                    <a:pos x="31" y="32"/>
                  </a:cxn>
                  <a:cxn ang="0">
                    <a:pos x="31" y="25"/>
                  </a:cxn>
                  <a:cxn ang="0">
                    <a:pos x="31" y="19"/>
                  </a:cxn>
                  <a:cxn ang="0">
                    <a:pos x="25" y="19"/>
                  </a:cxn>
                  <a:cxn ang="0">
                    <a:pos x="25" y="13"/>
                  </a:cxn>
                  <a:cxn ang="0">
                    <a:pos x="19" y="13"/>
                  </a:cxn>
                  <a:cxn ang="0">
                    <a:pos x="12" y="7"/>
                  </a:cxn>
                  <a:cxn ang="0">
                    <a:pos x="12" y="7"/>
                  </a:cxn>
                  <a:cxn ang="0">
                    <a:pos x="6" y="7"/>
                  </a:cxn>
                  <a:cxn ang="0">
                    <a:pos x="0" y="0"/>
                  </a:cxn>
                </a:cxnLst>
                <a:rect l="0" t="0" r="r" b="b"/>
                <a:pathLst>
                  <a:path w="37" h="56">
                    <a:moveTo>
                      <a:pt x="0" y="0"/>
                    </a:moveTo>
                    <a:lnTo>
                      <a:pt x="0" y="7"/>
                    </a:lnTo>
                    <a:lnTo>
                      <a:pt x="0" y="7"/>
                    </a:lnTo>
                    <a:lnTo>
                      <a:pt x="0" y="13"/>
                    </a:lnTo>
                    <a:lnTo>
                      <a:pt x="0" y="13"/>
                    </a:lnTo>
                    <a:lnTo>
                      <a:pt x="0" y="13"/>
                    </a:lnTo>
                    <a:lnTo>
                      <a:pt x="0" y="13"/>
                    </a:lnTo>
                    <a:lnTo>
                      <a:pt x="0" y="19"/>
                    </a:lnTo>
                    <a:lnTo>
                      <a:pt x="0" y="19"/>
                    </a:lnTo>
                    <a:lnTo>
                      <a:pt x="0" y="19"/>
                    </a:lnTo>
                    <a:lnTo>
                      <a:pt x="0" y="25"/>
                    </a:lnTo>
                    <a:lnTo>
                      <a:pt x="0" y="25"/>
                    </a:lnTo>
                    <a:lnTo>
                      <a:pt x="0" y="25"/>
                    </a:lnTo>
                    <a:lnTo>
                      <a:pt x="0" y="25"/>
                    </a:lnTo>
                    <a:lnTo>
                      <a:pt x="0" y="25"/>
                    </a:lnTo>
                    <a:lnTo>
                      <a:pt x="0" y="32"/>
                    </a:lnTo>
                    <a:lnTo>
                      <a:pt x="0" y="32"/>
                    </a:lnTo>
                    <a:lnTo>
                      <a:pt x="0" y="32"/>
                    </a:lnTo>
                    <a:lnTo>
                      <a:pt x="0" y="38"/>
                    </a:lnTo>
                    <a:lnTo>
                      <a:pt x="0" y="38"/>
                    </a:lnTo>
                    <a:lnTo>
                      <a:pt x="0" y="44"/>
                    </a:lnTo>
                    <a:lnTo>
                      <a:pt x="6" y="44"/>
                    </a:lnTo>
                    <a:lnTo>
                      <a:pt x="6" y="50"/>
                    </a:lnTo>
                    <a:lnTo>
                      <a:pt x="6" y="50"/>
                    </a:lnTo>
                    <a:lnTo>
                      <a:pt x="12" y="50"/>
                    </a:lnTo>
                    <a:lnTo>
                      <a:pt x="12" y="56"/>
                    </a:lnTo>
                    <a:lnTo>
                      <a:pt x="12" y="56"/>
                    </a:lnTo>
                    <a:lnTo>
                      <a:pt x="19" y="56"/>
                    </a:lnTo>
                    <a:lnTo>
                      <a:pt x="19" y="56"/>
                    </a:lnTo>
                    <a:lnTo>
                      <a:pt x="19" y="56"/>
                    </a:lnTo>
                    <a:lnTo>
                      <a:pt x="19" y="56"/>
                    </a:lnTo>
                    <a:lnTo>
                      <a:pt x="25" y="56"/>
                    </a:lnTo>
                    <a:lnTo>
                      <a:pt x="25" y="56"/>
                    </a:lnTo>
                    <a:lnTo>
                      <a:pt x="31" y="50"/>
                    </a:lnTo>
                    <a:lnTo>
                      <a:pt x="31" y="50"/>
                    </a:lnTo>
                    <a:lnTo>
                      <a:pt x="31" y="44"/>
                    </a:lnTo>
                    <a:lnTo>
                      <a:pt x="31" y="44"/>
                    </a:lnTo>
                    <a:lnTo>
                      <a:pt x="37" y="38"/>
                    </a:lnTo>
                    <a:lnTo>
                      <a:pt x="31" y="32"/>
                    </a:lnTo>
                    <a:lnTo>
                      <a:pt x="31" y="32"/>
                    </a:lnTo>
                    <a:lnTo>
                      <a:pt x="31" y="25"/>
                    </a:lnTo>
                    <a:lnTo>
                      <a:pt x="31" y="19"/>
                    </a:lnTo>
                    <a:lnTo>
                      <a:pt x="25" y="19"/>
                    </a:lnTo>
                    <a:lnTo>
                      <a:pt x="25" y="13"/>
                    </a:lnTo>
                    <a:lnTo>
                      <a:pt x="19" y="13"/>
                    </a:lnTo>
                    <a:lnTo>
                      <a:pt x="12" y="7"/>
                    </a:lnTo>
                    <a:lnTo>
                      <a:pt x="12" y="7"/>
                    </a:lnTo>
                    <a:lnTo>
                      <a:pt x="6" y="7"/>
                    </a:lnTo>
                    <a:lnTo>
                      <a:pt x="0"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4" name="Freeform 52"/>
              <p:cNvSpPr>
                <a:spLocks/>
              </p:cNvSpPr>
              <p:nvPr/>
            </p:nvSpPr>
            <p:spPr bwMode="auto">
              <a:xfrm>
                <a:off x="3221" y="1827"/>
                <a:ext cx="396" cy="125"/>
              </a:xfrm>
              <a:custGeom>
                <a:avLst/>
                <a:gdLst/>
                <a:ahLst/>
                <a:cxnLst>
                  <a:cxn ang="0">
                    <a:pos x="0" y="19"/>
                  </a:cxn>
                  <a:cxn ang="0">
                    <a:pos x="6" y="25"/>
                  </a:cxn>
                  <a:cxn ang="0">
                    <a:pos x="6" y="25"/>
                  </a:cxn>
                  <a:cxn ang="0">
                    <a:pos x="13" y="31"/>
                  </a:cxn>
                  <a:cxn ang="0">
                    <a:pos x="19" y="38"/>
                  </a:cxn>
                  <a:cxn ang="0">
                    <a:pos x="32" y="44"/>
                  </a:cxn>
                  <a:cxn ang="0">
                    <a:pos x="44" y="50"/>
                  </a:cxn>
                  <a:cxn ang="0">
                    <a:pos x="50" y="56"/>
                  </a:cxn>
                  <a:cxn ang="0">
                    <a:pos x="63" y="63"/>
                  </a:cxn>
                  <a:cxn ang="0">
                    <a:pos x="76" y="69"/>
                  </a:cxn>
                  <a:cxn ang="0">
                    <a:pos x="88" y="75"/>
                  </a:cxn>
                  <a:cxn ang="0">
                    <a:pos x="101" y="81"/>
                  </a:cxn>
                  <a:cxn ang="0">
                    <a:pos x="113" y="87"/>
                  </a:cxn>
                  <a:cxn ang="0">
                    <a:pos x="126" y="94"/>
                  </a:cxn>
                  <a:cxn ang="0">
                    <a:pos x="138" y="106"/>
                  </a:cxn>
                  <a:cxn ang="0">
                    <a:pos x="145" y="112"/>
                  </a:cxn>
                  <a:cxn ang="0">
                    <a:pos x="157" y="125"/>
                  </a:cxn>
                  <a:cxn ang="0">
                    <a:pos x="164" y="119"/>
                  </a:cxn>
                  <a:cxn ang="0">
                    <a:pos x="170" y="119"/>
                  </a:cxn>
                  <a:cxn ang="0">
                    <a:pos x="182" y="112"/>
                  </a:cxn>
                  <a:cxn ang="0">
                    <a:pos x="195" y="106"/>
                  </a:cxn>
                  <a:cxn ang="0">
                    <a:pos x="208" y="100"/>
                  </a:cxn>
                  <a:cxn ang="0">
                    <a:pos x="220" y="94"/>
                  </a:cxn>
                  <a:cxn ang="0">
                    <a:pos x="233" y="87"/>
                  </a:cxn>
                  <a:cxn ang="0">
                    <a:pos x="252" y="81"/>
                  </a:cxn>
                  <a:cxn ang="0">
                    <a:pos x="264" y="75"/>
                  </a:cxn>
                  <a:cxn ang="0">
                    <a:pos x="283" y="69"/>
                  </a:cxn>
                  <a:cxn ang="0">
                    <a:pos x="302" y="63"/>
                  </a:cxn>
                  <a:cxn ang="0">
                    <a:pos x="321" y="56"/>
                  </a:cxn>
                  <a:cxn ang="0">
                    <a:pos x="340" y="50"/>
                  </a:cxn>
                  <a:cxn ang="0">
                    <a:pos x="358" y="44"/>
                  </a:cxn>
                  <a:cxn ang="0">
                    <a:pos x="377" y="38"/>
                  </a:cxn>
                  <a:cxn ang="0">
                    <a:pos x="396" y="31"/>
                  </a:cxn>
                  <a:cxn ang="0">
                    <a:pos x="371" y="25"/>
                  </a:cxn>
                  <a:cxn ang="0">
                    <a:pos x="346" y="25"/>
                  </a:cxn>
                  <a:cxn ang="0">
                    <a:pos x="314" y="19"/>
                  </a:cxn>
                  <a:cxn ang="0">
                    <a:pos x="283" y="13"/>
                  </a:cxn>
                  <a:cxn ang="0">
                    <a:pos x="252" y="13"/>
                  </a:cxn>
                  <a:cxn ang="0">
                    <a:pos x="220" y="6"/>
                  </a:cxn>
                  <a:cxn ang="0">
                    <a:pos x="182" y="6"/>
                  </a:cxn>
                  <a:cxn ang="0">
                    <a:pos x="151" y="6"/>
                  </a:cxn>
                  <a:cxn ang="0">
                    <a:pos x="120" y="0"/>
                  </a:cxn>
                  <a:cxn ang="0">
                    <a:pos x="94" y="0"/>
                  </a:cxn>
                  <a:cxn ang="0">
                    <a:pos x="63" y="0"/>
                  </a:cxn>
                  <a:cxn ang="0">
                    <a:pos x="44" y="0"/>
                  </a:cxn>
                  <a:cxn ang="0">
                    <a:pos x="25" y="6"/>
                  </a:cxn>
                  <a:cxn ang="0">
                    <a:pos x="13" y="6"/>
                  </a:cxn>
                  <a:cxn ang="0">
                    <a:pos x="0" y="13"/>
                  </a:cxn>
                  <a:cxn ang="0">
                    <a:pos x="0" y="19"/>
                  </a:cxn>
                </a:cxnLst>
                <a:rect l="0" t="0" r="r" b="b"/>
                <a:pathLst>
                  <a:path w="396" h="125">
                    <a:moveTo>
                      <a:pt x="0" y="19"/>
                    </a:moveTo>
                    <a:lnTo>
                      <a:pt x="6" y="25"/>
                    </a:lnTo>
                    <a:lnTo>
                      <a:pt x="6" y="25"/>
                    </a:lnTo>
                    <a:lnTo>
                      <a:pt x="13" y="31"/>
                    </a:lnTo>
                    <a:lnTo>
                      <a:pt x="19" y="38"/>
                    </a:lnTo>
                    <a:lnTo>
                      <a:pt x="32" y="44"/>
                    </a:lnTo>
                    <a:lnTo>
                      <a:pt x="44" y="50"/>
                    </a:lnTo>
                    <a:lnTo>
                      <a:pt x="50" y="56"/>
                    </a:lnTo>
                    <a:lnTo>
                      <a:pt x="63" y="63"/>
                    </a:lnTo>
                    <a:lnTo>
                      <a:pt x="76" y="69"/>
                    </a:lnTo>
                    <a:lnTo>
                      <a:pt x="88" y="75"/>
                    </a:lnTo>
                    <a:lnTo>
                      <a:pt x="101" y="81"/>
                    </a:lnTo>
                    <a:lnTo>
                      <a:pt x="113" y="87"/>
                    </a:lnTo>
                    <a:lnTo>
                      <a:pt x="126" y="94"/>
                    </a:lnTo>
                    <a:lnTo>
                      <a:pt x="138" y="106"/>
                    </a:lnTo>
                    <a:lnTo>
                      <a:pt x="145" y="112"/>
                    </a:lnTo>
                    <a:lnTo>
                      <a:pt x="157" y="125"/>
                    </a:lnTo>
                    <a:lnTo>
                      <a:pt x="164" y="119"/>
                    </a:lnTo>
                    <a:lnTo>
                      <a:pt x="170" y="119"/>
                    </a:lnTo>
                    <a:lnTo>
                      <a:pt x="182" y="112"/>
                    </a:lnTo>
                    <a:lnTo>
                      <a:pt x="195" y="106"/>
                    </a:lnTo>
                    <a:lnTo>
                      <a:pt x="208" y="100"/>
                    </a:lnTo>
                    <a:lnTo>
                      <a:pt x="220" y="94"/>
                    </a:lnTo>
                    <a:lnTo>
                      <a:pt x="233" y="87"/>
                    </a:lnTo>
                    <a:lnTo>
                      <a:pt x="252" y="81"/>
                    </a:lnTo>
                    <a:lnTo>
                      <a:pt x="264" y="75"/>
                    </a:lnTo>
                    <a:lnTo>
                      <a:pt x="283" y="69"/>
                    </a:lnTo>
                    <a:lnTo>
                      <a:pt x="302" y="63"/>
                    </a:lnTo>
                    <a:lnTo>
                      <a:pt x="321" y="56"/>
                    </a:lnTo>
                    <a:lnTo>
                      <a:pt x="340" y="50"/>
                    </a:lnTo>
                    <a:lnTo>
                      <a:pt x="358" y="44"/>
                    </a:lnTo>
                    <a:lnTo>
                      <a:pt x="377" y="38"/>
                    </a:lnTo>
                    <a:lnTo>
                      <a:pt x="396" y="31"/>
                    </a:lnTo>
                    <a:lnTo>
                      <a:pt x="371" y="25"/>
                    </a:lnTo>
                    <a:lnTo>
                      <a:pt x="346" y="25"/>
                    </a:lnTo>
                    <a:lnTo>
                      <a:pt x="314" y="19"/>
                    </a:lnTo>
                    <a:lnTo>
                      <a:pt x="283" y="13"/>
                    </a:lnTo>
                    <a:lnTo>
                      <a:pt x="252" y="13"/>
                    </a:lnTo>
                    <a:lnTo>
                      <a:pt x="220" y="6"/>
                    </a:lnTo>
                    <a:lnTo>
                      <a:pt x="182" y="6"/>
                    </a:lnTo>
                    <a:lnTo>
                      <a:pt x="151" y="6"/>
                    </a:lnTo>
                    <a:lnTo>
                      <a:pt x="120" y="0"/>
                    </a:lnTo>
                    <a:lnTo>
                      <a:pt x="94" y="0"/>
                    </a:lnTo>
                    <a:lnTo>
                      <a:pt x="63" y="0"/>
                    </a:lnTo>
                    <a:lnTo>
                      <a:pt x="44" y="0"/>
                    </a:lnTo>
                    <a:lnTo>
                      <a:pt x="25" y="6"/>
                    </a:lnTo>
                    <a:lnTo>
                      <a:pt x="13" y="6"/>
                    </a:lnTo>
                    <a:lnTo>
                      <a:pt x="0" y="13"/>
                    </a:lnTo>
                    <a:lnTo>
                      <a:pt x="0" y="19"/>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5" name="Freeform 53"/>
              <p:cNvSpPr>
                <a:spLocks/>
              </p:cNvSpPr>
              <p:nvPr/>
            </p:nvSpPr>
            <p:spPr bwMode="auto">
              <a:xfrm>
                <a:off x="4227" y="1581"/>
                <a:ext cx="37" cy="40"/>
              </a:xfrm>
              <a:custGeom>
                <a:avLst/>
                <a:gdLst/>
                <a:ahLst/>
                <a:cxnLst>
                  <a:cxn ang="0">
                    <a:pos x="6" y="0"/>
                  </a:cxn>
                  <a:cxn ang="0">
                    <a:pos x="6" y="6"/>
                  </a:cxn>
                  <a:cxn ang="0">
                    <a:pos x="0" y="12"/>
                  </a:cxn>
                  <a:cxn ang="0">
                    <a:pos x="0" y="12"/>
                  </a:cxn>
                  <a:cxn ang="0">
                    <a:pos x="0" y="19"/>
                  </a:cxn>
                  <a:cxn ang="0">
                    <a:pos x="0" y="19"/>
                  </a:cxn>
                  <a:cxn ang="0">
                    <a:pos x="0" y="19"/>
                  </a:cxn>
                  <a:cxn ang="0">
                    <a:pos x="0" y="19"/>
                  </a:cxn>
                  <a:cxn ang="0">
                    <a:pos x="0" y="25"/>
                  </a:cxn>
                  <a:cxn ang="0">
                    <a:pos x="6" y="25"/>
                  </a:cxn>
                  <a:cxn ang="0">
                    <a:pos x="6" y="25"/>
                  </a:cxn>
                  <a:cxn ang="0">
                    <a:pos x="6" y="31"/>
                  </a:cxn>
                  <a:cxn ang="0">
                    <a:pos x="6" y="31"/>
                  </a:cxn>
                  <a:cxn ang="0">
                    <a:pos x="6" y="31"/>
                  </a:cxn>
                  <a:cxn ang="0">
                    <a:pos x="6" y="31"/>
                  </a:cxn>
                  <a:cxn ang="0">
                    <a:pos x="6" y="31"/>
                  </a:cxn>
                  <a:cxn ang="0">
                    <a:pos x="12" y="31"/>
                  </a:cxn>
                  <a:cxn ang="0">
                    <a:pos x="19" y="31"/>
                  </a:cxn>
                  <a:cxn ang="0">
                    <a:pos x="25" y="31"/>
                  </a:cxn>
                  <a:cxn ang="0">
                    <a:pos x="25" y="31"/>
                  </a:cxn>
                  <a:cxn ang="0">
                    <a:pos x="31" y="31"/>
                  </a:cxn>
                  <a:cxn ang="0">
                    <a:pos x="31" y="31"/>
                  </a:cxn>
                  <a:cxn ang="0">
                    <a:pos x="37" y="31"/>
                  </a:cxn>
                  <a:cxn ang="0">
                    <a:pos x="37" y="31"/>
                  </a:cxn>
                  <a:cxn ang="0">
                    <a:pos x="37" y="25"/>
                  </a:cxn>
                  <a:cxn ang="0">
                    <a:pos x="37" y="25"/>
                  </a:cxn>
                  <a:cxn ang="0">
                    <a:pos x="37" y="25"/>
                  </a:cxn>
                  <a:cxn ang="0">
                    <a:pos x="37" y="19"/>
                  </a:cxn>
                  <a:cxn ang="0">
                    <a:pos x="31" y="19"/>
                  </a:cxn>
                  <a:cxn ang="0">
                    <a:pos x="31" y="19"/>
                  </a:cxn>
                  <a:cxn ang="0">
                    <a:pos x="25" y="12"/>
                  </a:cxn>
                  <a:cxn ang="0">
                    <a:pos x="25" y="12"/>
                  </a:cxn>
                  <a:cxn ang="0">
                    <a:pos x="19" y="12"/>
                  </a:cxn>
                  <a:cxn ang="0">
                    <a:pos x="19" y="6"/>
                  </a:cxn>
                  <a:cxn ang="0">
                    <a:pos x="19" y="6"/>
                  </a:cxn>
                  <a:cxn ang="0">
                    <a:pos x="19" y="6"/>
                  </a:cxn>
                  <a:cxn ang="0">
                    <a:pos x="19" y="6"/>
                  </a:cxn>
                  <a:cxn ang="0">
                    <a:pos x="12" y="6"/>
                  </a:cxn>
                  <a:cxn ang="0">
                    <a:pos x="12" y="6"/>
                  </a:cxn>
                  <a:cxn ang="0">
                    <a:pos x="12" y="6"/>
                  </a:cxn>
                  <a:cxn ang="0">
                    <a:pos x="12" y="6"/>
                  </a:cxn>
                  <a:cxn ang="0">
                    <a:pos x="12" y="6"/>
                  </a:cxn>
                  <a:cxn ang="0">
                    <a:pos x="12" y="6"/>
                  </a:cxn>
                  <a:cxn ang="0">
                    <a:pos x="6" y="6"/>
                  </a:cxn>
                  <a:cxn ang="0">
                    <a:pos x="6" y="0"/>
                  </a:cxn>
                  <a:cxn ang="0">
                    <a:pos x="6" y="0"/>
                  </a:cxn>
                  <a:cxn ang="0">
                    <a:pos x="6" y="0"/>
                  </a:cxn>
                  <a:cxn ang="0">
                    <a:pos x="6" y="0"/>
                  </a:cxn>
                  <a:cxn ang="0">
                    <a:pos x="6" y="0"/>
                  </a:cxn>
                </a:cxnLst>
                <a:rect l="0" t="0" r="r" b="b"/>
                <a:pathLst>
                  <a:path w="37" h="31">
                    <a:moveTo>
                      <a:pt x="6" y="0"/>
                    </a:moveTo>
                    <a:lnTo>
                      <a:pt x="6" y="6"/>
                    </a:lnTo>
                    <a:lnTo>
                      <a:pt x="0" y="12"/>
                    </a:lnTo>
                    <a:lnTo>
                      <a:pt x="0" y="12"/>
                    </a:lnTo>
                    <a:lnTo>
                      <a:pt x="0" y="19"/>
                    </a:lnTo>
                    <a:lnTo>
                      <a:pt x="0" y="19"/>
                    </a:lnTo>
                    <a:lnTo>
                      <a:pt x="0" y="19"/>
                    </a:lnTo>
                    <a:lnTo>
                      <a:pt x="0" y="19"/>
                    </a:lnTo>
                    <a:lnTo>
                      <a:pt x="0" y="25"/>
                    </a:lnTo>
                    <a:lnTo>
                      <a:pt x="6" y="25"/>
                    </a:lnTo>
                    <a:lnTo>
                      <a:pt x="6" y="25"/>
                    </a:lnTo>
                    <a:lnTo>
                      <a:pt x="6" y="31"/>
                    </a:lnTo>
                    <a:lnTo>
                      <a:pt x="6" y="31"/>
                    </a:lnTo>
                    <a:lnTo>
                      <a:pt x="6" y="31"/>
                    </a:lnTo>
                    <a:lnTo>
                      <a:pt x="6" y="31"/>
                    </a:lnTo>
                    <a:lnTo>
                      <a:pt x="6" y="31"/>
                    </a:lnTo>
                    <a:lnTo>
                      <a:pt x="12" y="31"/>
                    </a:lnTo>
                    <a:lnTo>
                      <a:pt x="19" y="31"/>
                    </a:lnTo>
                    <a:lnTo>
                      <a:pt x="25" y="31"/>
                    </a:lnTo>
                    <a:lnTo>
                      <a:pt x="25" y="31"/>
                    </a:lnTo>
                    <a:lnTo>
                      <a:pt x="31" y="31"/>
                    </a:lnTo>
                    <a:lnTo>
                      <a:pt x="31" y="31"/>
                    </a:lnTo>
                    <a:lnTo>
                      <a:pt x="37" y="31"/>
                    </a:lnTo>
                    <a:lnTo>
                      <a:pt x="37" y="31"/>
                    </a:lnTo>
                    <a:lnTo>
                      <a:pt x="37" y="25"/>
                    </a:lnTo>
                    <a:lnTo>
                      <a:pt x="37" y="25"/>
                    </a:lnTo>
                    <a:lnTo>
                      <a:pt x="37" y="25"/>
                    </a:lnTo>
                    <a:lnTo>
                      <a:pt x="37" y="19"/>
                    </a:lnTo>
                    <a:lnTo>
                      <a:pt x="31" y="19"/>
                    </a:lnTo>
                    <a:lnTo>
                      <a:pt x="31" y="19"/>
                    </a:lnTo>
                    <a:lnTo>
                      <a:pt x="25" y="12"/>
                    </a:lnTo>
                    <a:lnTo>
                      <a:pt x="25" y="12"/>
                    </a:lnTo>
                    <a:lnTo>
                      <a:pt x="19" y="12"/>
                    </a:lnTo>
                    <a:lnTo>
                      <a:pt x="19" y="6"/>
                    </a:lnTo>
                    <a:lnTo>
                      <a:pt x="19" y="6"/>
                    </a:lnTo>
                    <a:lnTo>
                      <a:pt x="19" y="6"/>
                    </a:lnTo>
                    <a:lnTo>
                      <a:pt x="19" y="6"/>
                    </a:lnTo>
                    <a:lnTo>
                      <a:pt x="12" y="6"/>
                    </a:lnTo>
                    <a:lnTo>
                      <a:pt x="12" y="6"/>
                    </a:lnTo>
                    <a:lnTo>
                      <a:pt x="12" y="6"/>
                    </a:lnTo>
                    <a:lnTo>
                      <a:pt x="12" y="6"/>
                    </a:lnTo>
                    <a:lnTo>
                      <a:pt x="12" y="6"/>
                    </a:lnTo>
                    <a:lnTo>
                      <a:pt x="12" y="6"/>
                    </a:lnTo>
                    <a:lnTo>
                      <a:pt x="6" y="6"/>
                    </a:lnTo>
                    <a:lnTo>
                      <a:pt x="6" y="0"/>
                    </a:lnTo>
                    <a:lnTo>
                      <a:pt x="6" y="0"/>
                    </a:lnTo>
                    <a:lnTo>
                      <a:pt x="6" y="0"/>
                    </a:lnTo>
                    <a:lnTo>
                      <a:pt x="6" y="0"/>
                    </a:lnTo>
                    <a:lnTo>
                      <a:pt x="6" y="0"/>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6" name="Freeform 54"/>
              <p:cNvSpPr>
                <a:spLocks/>
              </p:cNvSpPr>
              <p:nvPr/>
            </p:nvSpPr>
            <p:spPr bwMode="auto">
              <a:xfrm>
                <a:off x="5170" y="1353"/>
                <a:ext cx="38" cy="38"/>
              </a:xfrm>
              <a:custGeom>
                <a:avLst/>
                <a:gdLst/>
                <a:ahLst/>
                <a:cxnLst>
                  <a:cxn ang="0">
                    <a:pos x="0" y="38"/>
                  </a:cxn>
                  <a:cxn ang="0">
                    <a:pos x="7" y="38"/>
                  </a:cxn>
                  <a:cxn ang="0">
                    <a:pos x="13" y="38"/>
                  </a:cxn>
                  <a:cxn ang="0">
                    <a:pos x="13" y="38"/>
                  </a:cxn>
                  <a:cxn ang="0">
                    <a:pos x="19" y="38"/>
                  </a:cxn>
                  <a:cxn ang="0">
                    <a:pos x="19" y="38"/>
                  </a:cxn>
                  <a:cxn ang="0">
                    <a:pos x="19" y="38"/>
                  </a:cxn>
                  <a:cxn ang="0">
                    <a:pos x="19" y="38"/>
                  </a:cxn>
                  <a:cxn ang="0">
                    <a:pos x="25" y="38"/>
                  </a:cxn>
                  <a:cxn ang="0">
                    <a:pos x="25" y="38"/>
                  </a:cxn>
                  <a:cxn ang="0">
                    <a:pos x="25" y="38"/>
                  </a:cxn>
                  <a:cxn ang="0">
                    <a:pos x="32" y="38"/>
                  </a:cxn>
                  <a:cxn ang="0">
                    <a:pos x="32" y="38"/>
                  </a:cxn>
                  <a:cxn ang="0">
                    <a:pos x="32" y="32"/>
                  </a:cxn>
                  <a:cxn ang="0">
                    <a:pos x="32" y="32"/>
                  </a:cxn>
                  <a:cxn ang="0">
                    <a:pos x="38" y="32"/>
                  </a:cxn>
                  <a:cxn ang="0">
                    <a:pos x="38" y="32"/>
                  </a:cxn>
                  <a:cxn ang="0">
                    <a:pos x="38" y="32"/>
                  </a:cxn>
                  <a:cxn ang="0">
                    <a:pos x="38" y="25"/>
                  </a:cxn>
                  <a:cxn ang="0">
                    <a:pos x="38" y="25"/>
                  </a:cxn>
                  <a:cxn ang="0">
                    <a:pos x="38" y="25"/>
                  </a:cxn>
                  <a:cxn ang="0">
                    <a:pos x="38" y="19"/>
                  </a:cxn>
                  <a:cxn ang="0">
                    <a:pos x="38" y="19"/>
                  </a:cxn>
                  <a:cxn ang="0">
                    <a:pos x="38" y="19"/>
                  </a:cxn>
                  <a:cxn ang="0">
                    <a:pos x="38" y="13"/>
                  </a:cxn>
                  <a:cxn ang="0">
                    <a:pos x="32" y="13"/>
                  </a:cxn>
                  <a:cxn ang="0">
                    <a:pos x="32" y="13"/>
                  </a:cxn>
                  <a:cxn ang="0">
                    <a:pos x="32" y="7"/>
                  </a:cxn>
                  <a:cxn ang="0">
                    <a:pos x="25" y="7"/>
                  </a:cxn>
                  <a:cxn ang="0">
                    <a:pos x="25" y="7"/>
                  </a:cxn>
                  <a:cxn ang="0">
                    <a:pos x="19" y="7"/>
                  </a:cxn>
                  <a:cxn ang="0">
                    <a:pos x="19" y="0"/>
                  </a:cxn>
                  <a:cxn ang="0">
                    <a:pos x="13" y="0"/>
                  </a:cxn>
                  <a:cxn ang="0">
                    <a:pos x="13" y="0"/>
                  </a:cxn>
                  <a:cxn ang="0">
                    <a:pos x="13" y="0"/>
                  </a:cxn>
                  <a:cxn ang="0">
                    <a:pos x="7" y="7"/>
                  </a:cxn>
                  <a:cxn ang="0">
                    <a:pos x="7" y="7"/>
                  </a:cxn>
                  <a:cxn ang="0">
                    <a:pos x="7" y="7"/>
                  </a:cxn>
                  <a:cxn ang="0">
                    <a:pos x="7" y="13"/>
                  </a:cxn>
                  <a:cxn ang="0">
                    <a:pos x="7" y="13"/>
                  </a:cxn>
                  <a:cxn ang="0">
                    <a:pos x="0" y="19"/>
                  </a:cxn>
                  <a:cxn ang="0">
                    <a:pos x="0" y="25"/>
                  </a:cxn>
                  <a:cxn ang="0">
                    <a:pos x="0" y="25"/>
                  </a:cxn>
                  <a:cxn ang="0">
                    <a:pos x="0" y="32"/>
                  </a:cxn>
                  <a:cxn ang="0">
                    <a:pos x="0" y="32"/>
                  </a:cxn>
                  <a:cxn ang="0">
                    <a:pos x="0" y="38"/>
                  </a:cxn>
                  <a:cxn ang="0">
                    <a:pos x="0" y="38"/>
                  </a:cxn>
                  <a:cxn ang="0">
                    <a:pos x="0" y="38"/>
                  </a:cxn>
                  <a:cxn ang="0">
                    <a:pos x="0" y="38"/>
                  </a:cxn>
                </a:cxnLst>
                <a:rect l="0" t="0" r="r" b="b"/>
                <a:pathLst>
                  <a:path w="38" h="38">
                    <a:moveTo>
                      <a:pt x="0" y="38"/>
                    </a:moveTo>
                    <a:lnTo>
                      <a:pt x="7" y="38"/>
                    </a:lnTo>
                    <a:lnTo>
                      <a:pt x="13" y="38"/>
                    </a:lnTo>
                    <a:lnTo>
                      <a:pt x="13" y="38"/>
                    </a:lnTo>
                    <a:lnTo>
                      <a:pt x="19" y="38"/>
                    </a:lnTo>
                    <a:lnTo>
                      <a:pt x="19" y="38"/>
                    </a:lnTo>
                    <a:lnTo>
                      <a:pt x="19" y="38"/>
                    </a:lnTo>
                    <a:lnTo>
                      <a:pt x="19" y="38"/>
                    </a:lnTo>
                    <a:lnTo>
                      <a:pt x="25" y="38"/>
                    </a:lnTo>
                    <a:lnTo>
                      <a:pt x="25" y="38"/>
                    </a:lnTo>
                    <a:lnTo>
                      <a:pt x="25" y="38"/>
                    </a:lnTo>
                    <a:lnTo>
                      <a:pt x="32" y="38"/>
                    </a:lnTo>
                    <a:lnTo>
                      <a:pt x="32" y="38"/>
                    </a:lnTo>
                    <a:lnTo>
                      <a:pt x="32" y="32"/>
                    </a:lnTo>
                    <a:lnTo>
                      <a:pt x="32" y="32"/>
                    </a:lnTo>
                    <a:lnTo>
                      <a:pt x="38" y="32"/>
                    </a:lnTo>
                    <a:lnTo>
                      <a:pt x="38" y="32"/>
                    </a:lnTo>
                    <a:lnTo>
                      <a:pt x="38" y="32"/>
                    </a:lnTo>
                    <a:lnTo>
                      <a:pt x="38" y="25"/>
                    </a:lnTo>
                    <a:lnTo>
                      <a:pt x="38" y="25"/>
                    </a:lnTo>
                    <a:lnTo>
                      <a:pt x="38" y="25"/>
                    </a:lnTo>
                    <a:lnTo>
                      <a:pt x="38" y="19"/>
                    </a:lnTo>
                    <a:lnTo>
                      <a:pt x="38" y="19"/>
                    </a:lnTo>
                    <a:lnTo>
                      <a:pt x="38" y="19"/>
                    </a:lnTo>
                    <a:lnTo>
                      <a:pt x="38" y="13"/>
                    </a:lnTo>
                    <a:lnTo>
                      <a:pt x="32" y="13"/>
                    </a:lnTo>
                    <a:lnTo>
                      <a:pt x="32" y="13"/>
                    </a:lnTo>
                    <a:lnTo>
                      <a:pt x="32" y="7"/>
                    </a:lnTo>
                    <a:lnTo>
                      <a:pt x="25" y="7"/>
                    </a:lnTo>
                    <a:lnTo>
                      <a:pt x="25" y="7"/>
                    </a:lnTo>
                    <a:lnTo>
                      <a:pt x="19" y="7"/>
                    </a:lnTo>
                    <a:lnTo>
                      <a:pt x="19" y="0"/>
                    </a:lnTo>
                    <a:lnTo>
                      <a:pt x="13" y="0"/>
                    </a:lnTo>
                    <a:lnTo>
                      <a:pt x="13" y="0"/>
                    </a:lnTo>
                    <a:lnTo>
                      <a:pt x="13" y="0"/>
                    </a:lnTo>
                    <a:lnTo>
                      <a:pt x="7" y="7"/>
                    </a:lnTo>
                    <a:lnTo>
                      <a:pt x="7" y="7"/>
                    </a:lnTo>
                    <a:lnTo>
                      <a:pt x="7" y="7"/>
                    </a:lnTo>
                    <a:lnTo>
                      <a:pt x="7" y="13"/>
                    </a:lnTo>
                    <a:lnTo>
                      <a:pt x="7" y="13"/>
                    </a:lnTo>
                    <a:lnTo>
                      <a:pt x="0" y="19"/>
                    </a:lnTo>
                    <a:lnTo>
                      <a:pt x="0" y="25"/>
                    </a:lnTo>
                    <a:lnTo>
                      <a:pt x="0" y="25"/>
                    </a:lnTo>
                    <a:lnTo>
                      <a:pt x="0" y="32"/>
                    </a:lnTo>
                    <a:lnTo>
                      <a:pt x="0" y="32"/>
                    </a:lnTo>
                    <a:lnTo>
                      <a:pt x="0" y="38"/>
                    </a:lnTo>
                    <a:lnTo>
                      <a:pt x="0" y="38"/>
                    </a:lnTo>
                    <a:lnTo>
                      <a:pt x="0" y="38"/>
                    </a:lnTo>
                    <a:lnTo>
                      <a:pt x="0" y="38"/>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7" name="Freeform 55"/>
              <p:cNvSpPr>
                <a:spLocks/>
              </p:cNvSpPr>
              <p:nvPr/>
            </p:nvSpPr>
            <p:spPr bwMode="auto">
              <a:xfrm>
                <a:off x="2737" y="1166"/>
                <a:ext cx="82" cy="38"/>
              </a:xfrm>
              <a:custGeom>
                <a:avLst/>
                <a:gdLst/>
                <a:ahLst/>
                <a:cxnLst>
                  <a:cxn ang="0">
                    <a:pos x="0" y="25"/>
                  </a:cxn>
                  <a:cxn ang="0">
                    <a:pos x="7" y="32"/>
                  </a:cxn>
                  <a:cxn ang="0">
                    <a:pos x="13" y="38"/>
                  </a:cxn>
                  <a:cxn ang="0">
                    <a:pos x="19" y="38"/>
                  </a:cxn>
                  <a:cxn ang="0">
                    <a:pos x="25" y="38"/>
                  </a:cxn>
                  <a:cxn ang="0">
                    <a:pos x="32" y="38"/>
                  </a:cxn>
                  <a:cxn ang="0">
                    <a:pos x="38" y="38"/>
                  </a:cxn>
                  <a:cxn ang="0">
                    <a:pos x="44" y="38"/>
                  </a:cxn>
                  <a:cxn ang="0">
                    <a:pos x="51" y="38"/>
                  </a:cxn>
                  <a:cxn ang="0">
                    <a:pos x="57" y="38"/>
                  </a:cxn>
                  <a:cxn ang="0">
                    <a:pos x="63" y="32"/>
                  </a:cxn>
                  <a:cxn ang="0">
                    <a:pos x="69" y="32"/>
                  </a:cxn>
                  <a:cxn ang="0">
                    <a:pos x="76" y="25"/>
                  </a:cxn>
                  <a:cxn ang="0">
                    <a:pos x="76" y="25"/>
                  </a:cxn>
                  <a:cxn ang="0">
                    <a:pos x="82" y="25"/>
                  </a:cxn>
                  <a:cxn ang="0">
                    <a:pos x="82" y="19"/>
                  </a:cxn>
                  <a:cxn ang="0">
                    <a:pos x="82" y="19"/>
                  </a:cxn>
                  <a:cxn ang="0">
                    <a:pos x="82" y="19"/>
                  </a:cxn>
                  <a:cxn ang="0">
                    <a:pos x="82" y="13"/>
                  </a:cxn>
                  <a:cxn ang="0">
                    <a:pos x="82" y="13"/>
                  </a:cxn>
                  <a:cxn ang="0">
                    <a:pos x="82" y="7"/>
                  </a:cxn>
                  <a:cxn ang="0">
                    <a:pos x="82" y="7"/>
                  </a:cxn>
                  <a:cxn ang="0">
                    <a:pos x="76" y="7"/>
                  </a:cxn>
                  <a:cxn ang="0">
                    <a:pos x="76" y="0"/>
                  </a:cxn>
                  <a:cxn ang="0">
                    <a:pos x="76" y="0"/>
                  </a:cxn>
                  <a:cxn ang="0">
                    <a:pos x="76" y="0"/>
                  </a:cxn>
                  <a:cxn ang="0">
                    <a:pos x="69" y="0"/>
                  </a:cxn>
                  <a:cxn ang="0">
                    <a:pos x="69" y="0"/>
                  </a:cxn>
                  <a:cxn ang="0">
                    <a:pos x="63" y="0"/>
                  </a:cxn>
                  <a:cxn ang="0">
                    <a:pos x="63" y="0"/>
                  </a:cxn>
                  <a:cxn ang="0">
                    <a:pos x="57" y="0"/>
                  </a:cxn>
                  <a:cxn ang="0">
                    <a:pos x="57" y="0"/>
                  </a:cxn>
                  <a:cxn ang="0">
                    <a:pos x="51" y="0"/>
                  </a:cxn>
                  <a:cxn ang="0">
                    <a:pos x="51" y="0"/>
                  </a:cxn>
                  <a:cxn ang="0">
                    <a:pos x="44" y="0"/>
                  </a:cxn>
                  <a:cxn ang="0">
                    <a:pos x="44" y="0"/>
                  </a:cxn>
                  <a:cxn ang="0">
                    <a:pos x="38" y="7"/>
                  </a:cxn>
                  <a:cxn ang="0">
                    <a:pos x="38" y="7"/>
                  </a:cxn>
                  <a:cxn ang="0">
                    <a:pos x="32" y="7"/>
                  </a:cxn>
                  <a:cxn ang="0">
                    <a:pos x="32" y="7"/>
                  </a:cxn>
                  <a:cxn ang="0">
                    <a:pos x="25" y="13"/>
                  </a:cxn>
                  <a:cxn ang="0">
                    <a:pos x="25" y="13"/>
                  </a:cxn>
                  <a:cxn ang="0">
                    <a:pos x="19" y="13"/>
                  </a:cxn>
                  <a:cxn ang="0">
                    <a:pos x="19" y="19"/>
                  </a:cxn>
                  <a:cxn ang="0">
                    <a:pos x="13" y="19"/>
                  </a:cxn>
                  <a:cxn ang="0">
                    <a:pos x="13" y="19"/>
                  </a:cxn>
                  <a:cxn ang="0">
                    <a:pos x="7" y="25"/>
                  </a:cxn>
                  <a:cxn ang="0">
                    <a:pos x="7" y="25"/>
                  </a:cxn>
                  <a:cxn ang="0">
                    <a:pos x="0" y="25"/>
                  </a:cxn>
                </a:cxnLst>
                <a:rect l="0" t="0" r="r" b="b"/>
                <a:pathLst>
                  <a:path w="82" h="38">
                    <a:moveTo>
                      <a:pt x="0" y="25"/>
                    </a:moveTo>
                    <a:lnTo>
                      <a:pt x="7" y="32"/>
                    </a:lnTo>
                    <a:lnTo>
                      <a:pt x="13" y="38"/>
                    </a:lnTo>
                    <a:lnTo>
                      <a:pt x="19" y="38"/>
                    </a:lnTo>
                    <a:lnTo>
                      <a:pt x="25" y="38"/>
                    </a:lnTo>
                    <a:lnTo>
                      <a:pt x="32" y="38"/>
                    </a:lnTo>
                    <a:lnTo>
                      <a:pt x="38" y="38"/>
                    </a:lnTo>
                    <a:lnTo>
                      <a:pt x="44" y="38"/>
                    </a:lnTo>
                    <a:lnTo>
                      <a:pt x="51" y="38"/>
                    </a:lnTo>
                    <a:lnTo>
                      <a:pt x="57" y="38"/>
                    </a:lnTo>
                    <a:lnTo>
                      <a:pt x="63" y="32"/>
                    </a:lnTo>
                    <a:lnTo>
                      <a:pt x="69" y="32"/>
                    </a:lnTo>
                    <a:lnTo>
                      <a:pt x="76" y="25"/>
                    </a:lnTo>
                    <a:lnTo>
                      <a:pt x="76" y="25"/>
                    </a:lnTo>
                    <a:lnTo>
                      <a:pt x="82" y="25"/>
                    </a:lnTo>
                    <a:lnTo>
                      <a:pt x="82" y="19"/>
                    </a:lnTo>
                    <a:lnTo>
                      <a:pt x="82" y="19"/>
                    </a:lnTo>
                    <a:lnTo>
                      <a:pt x="82" y="19"/>
                    </a:lnTo>
                    <a:lnTo>
                      <a:pt x="82" y="13"/>
                    </a:lnTo>
                    <a:lnTo>
                      <a:pt x="82" y="13"/>
                    </a:lnTo>
                    <a:lnTo>
                      <a:pt x="82" y="7"/>
                    </a:lnTo>
                    <a:lnTo>
                      <a:pt x="82" y="7"/>
                    </a:lnTo>
                    <a:lnTo>
                      <a:pt x="76" y="7"/>
                    </a:lnTo>
                    <a:lnTo>
                      <a:pt x="76" y="0"/>
                    </a:lnTo>
                    <a:lnTo>
                      <a:pt x="76" y="0"/>
                    </a:lnTo>
                    <a:lnTo>
                      <a:pt x="76" y="0"/>
                    </a:lnTo>
                    <a:lnTo>
                      <a:pt x="69" y="0"/>
                    </a:lnTo>
                    <a:lnTo>
                      <a:pt x="69" y="0"/>
                    </a:lnTo>
                    <a:lnTo>
                      <a:pt x="63" y="0"/>
                    </a:lnTo>
                    <a:lnTo>
                      <a:pt x="63" y="0"/>
                    </a:lnTo>
                    <a:lnTo>
                      <a:pt x="57" y="0"/>
                    </a:lnTo>
                    <a:lnTo>
                      <a:pt x="57" y="0"/>
                    </a:lnTo>
                    <a:lnTo>
                      <a:pt x="51" y="0"/>
                    </a:lnTo>
                    <a:lnTo>
                      <a:pt x="51" y="0"/>
                    </a:lnTo>
                    <a:lnTo>
                      <a:pt x="44" y="0"/>
                    </a:lnTo>
                    <a:lnTo>
                      <a:pt x="44" y="0"/>
                    </a:lnTo>
                    <a:lnTo>
                      <a:pt x="38" y="7"/>
                    </a:lnTo>
                    <a:lnTo>
                      <a:pt x="38" y="7"/>
                    </a:lnTo>
                    <a:lnTo>
                      <a:pt x="32" y="7"/>
                    </a:lnTo>
                    <a:lnTo>
                      <a:pt x="32" y="7"/>
                    </a:lnTo>
                    <a:lnTo>
                      <a:pt x="25" y="13"/>
                    </a:lnTo>
                    <a:lnTo>
                      <a:pt x="25" y="13"/>
                    </a:lnTo>
                    <a:lnTo>
                      <a:pt x="19" y="13"/>
                    </a:lnTo>
                    <a:lnTo>
                      <a:pt x="19" y="19"/>
                    </a:lnTo>
                    <a:lnTo>
                      <a:pt x="13" y="19"/>
                    </a:lnTo>
                    <a:lnTo>
                      <a:pt x="13" y="19"/>
                    </a:lnTo>
                    <a:lnTo>
                      <a:pt x="7" y="25"/>
                    </a:lnTo>
                    <a:lnTo>
                      <a:pt x="7" y="25"/>
                    </a:lnTo>
                    <a:lnTo>
                      <a:pt x="0" y="25"/>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8" name="Freeform 56"/>
              <p:cNvSpPr>
                <a:spLocks/>
              </p:cNvSpPr>
              <p:nvPr/>
            </p:nvSpPr>
            <p:spPr bwMode="auto">
              <a:xfrm>
                <a:off x="4051" y="1141"/>
                <a:ext cx="81" cy="44"/>
              </a:xfrm>
              <a:custGeom>
                <a:avLst/>
                <a:gdLst/>
                <a:ahLst/>
                <a:cxnLst>
                  <a:cxn ang="0">
                    <a:pos x="0" y="32"/>
                  </a:cxn>
                  <a:cxn ang="0">
                    <a:pos x="6" y="38"/>
                  </a:cxn>
                  <a:cxn ang="0">
                    <a:pos x="12" y="44"/>
                  </a:cxn>
                  <a:cxn ang="0">
                    <a:pos x="19" y="44"/>
                  </a:cxn>
                  <a:cxn ang="0">
                    <a:pos x="25" y="44"/>
                  </a:cxn>
                  <a:cxn ang="0">
                    <a:pos x="31" y="44"/>
                  </a:cxn>
                  <a:cxn ang="0">
                    <a:pos x="37" y="44"/>
                  </a:cxn>
                  <a:cxn ang="0">
                    <a:pos x="44" y="44"/>
                  </a:cxn>
                  <a:cxn ang="0">
                    <a:pos x="50" y="44"/>
                  </a:cxn>
                  <a:cxn ang="0">
                    <a:pos x="56" y="38"/>
                  </a:cxn>
                  <a:cxn ang="0">
                    <a:pos x="63" y="38"/>
                  </a:cxn>
                  <a:cxn ang="0">
                    <a:pos x="69" y="38"/>
                  </a:cxn>
                  <a:cxn ang="0">
                    <a:pos x="75" y="32"/>
                  </a:cxn>
                  <a:cxn ang="0">
                    <a:pos x="75" y="32"/>
                  </a:cxn>
                  <a:cxn ang="0">
                    <a:pos x="81" y="32"/>
                  </a:cxn>
                  <a:cxn ang="0">
                    <a:pos x="81" y="25"/>
                  </a:cxn>
                  <a:cxn ang="0">
                    <a:pos x="81" y="25"/>
                  </a:cxn>
                  <a:cxn ang="0">
                    <a:pos x="81" y="19"/>
                  </a:cxn>
                  <a:cxn ang="0">
                    <a:pos x="81" y="19"/>
                  </a:cxn>
                  <a:cxn ang="0">
                    <a:pos x="81" y="13"/>
                  </a:cxn>
                  <a:cxn ang="0">
                    <a:pos x="81" y="13"/>
                  </a:cxn>
                  <a:cxn ang="0">
                    <a:pos x="81" y="7"/>
                  </a:cxn>
                  <a:cxn ang="0">
                    <a:pos x="75" y="7"/>
                  </a:cxn>
                  <a:cxn ang="0">
                    <a:pos x="75" y="7"/>
                  </a:cxn>
                  <a:cxn ang="0">
                    <a:pos x="75" y="0"/>
                  </a:cxn>
                  <a:cxn ang="0">
                    <a:pos x="69" y="0"/>
                  </a:cxn>
                  <a:cxn ang="0">
                    <a:pos x="69" y="0"/>
                  </a:cxn>
                  <a:cxn ang="0">
                    <a:pos x="63" y="0"/>
                  </a:cxn>
                  <a:cxn ang="0">
                    <a:pos x="56" y="0"/>
                  </a:cxn>
                  <a:cxn ang="0">
                    <a:pos x="56" y="0"/>
                  </a:cxn>
                  <a:cxn ang="0">
                    <a:pos x="50" y="0"/>
                  </a:cxn>
                  <a:cxn ang="0">
                    <a:pos x="50" y="0"/>
                  </a:cxn>
                  <a:cxn ang="0">
                    <a:pos x="44" y="0"/>
                  </a:cxn>
                  <a:cxn ang="0">
                    <a:pos x="37" y="0"/>
                  </a:cxn>
                  <a:cxn ang="0">
                    <a:pos x="37" y="7"/>
                  </a:cxn>
                  <a:cxn ang="0">
                    <a:pos x="37" y="7"/>
                  </a:cxn>
                  <a:cxn ang="0">
                    <a:pos x="37" y="7"/>
                  </a:cxn>
                  <a:cxn ang="0">
                    <a:pos x="31" y="7"/>
                  </a:cxn>
                  <a:cxn ang="0">
                    <a:pos x="31" y="13"/>
                  </a:cxn>
                  <a:cxn ang="0">
                    <a:pos x="25" y="13"/>
                  </a:cxn>
                  <a:cxn ang="0">
                    <a:pos x="25" y="13"/>
                  </a:cxn>
                  <a:cxn ang="0">
                    <a:pos x="19" y="13"/>
                  </a:cxn>
                  <a:cxn ang="0">
                    <a:pos x="19" y="19"/>
                  </a:cxn>
                  <a:cxn ang="0">
                    <a:pos x="19" y="19"/>
                  </a:cxn>
                  <a:cxn ang="0">
                    <a:pos x="12" y="25"/>
                  </a:cxn>
                  <a:cxn ang="0">
                    <a:pos x="12" y="25"/>
                  </a:cxn>
                  <a:cxn ang="0">
                    <a:pos x="6" y="25"/>
                  </a:cxn>
                  <a:cxn ang="0">
                    <a:pos x="6" y="32"/>
                  </a:cxn>
                  <a:cxn ang="0">
                    <a:pos x="0" y="32"/>
                  </a:cxn>
                </a:cxnLst>
                <a:rect l="0" t="0" r="r" b="b"/>
                <a:pathLst>
                  <a:path w="81" h="44">
                    <a:moveTo>
                      <a:pt x="0" y="32"/>
                    </a:moveTo>
                    <a:lnTo>
                      <a:pt x="6" y="38"/>
                    </a:lnTo>
                    <a:lnTo>
                      <a:pt x="12" y="44"/>
                    </a:lnTo>
                    <a:lnTo>
                      <a:pt x="19" y="44"/>
                    </a:lnTo>
                    <a:lnTo>
                      <a:pt x="25" y="44"/>
                    </a:lnTo>
                    <a:lnTo>
                      <a:pt x="31" y="44"/>
                    </a:lnTo>
                    <a:lnTo>
                      <a:pt x="37" y="44"/>
                    </a:lnTo>
                    <a:lnTo>
                      <a:pt x="44" y="44"/>
                    </a:lnTo>
                    <a:lnTo>
                      <a:pt x="50" y="44"/>
                    </a:lnTo>
                    <a:lnTo>
                      <a:pt x="56" y="38"/>
                    </a:lnTo>
                    <a:lnTo>
                      <a:pt x="63" y="38"/>
                    </a:lnTo>
                    <a:lnTo>
                      <a:pt x="69" y="38"/>
                    </a:lnTo>
                    <a:lnTo>
                      <a:pt x="75" y="32"/>
                    </a:lnTo>
                    <a:lnTo>
                      <a:pt x="75" y="32"/>
                    </a:lnTo>
                    <a:lnTo>
                      <a:pt x="81" y="32"/>
                    </a:lnTo>
                    <a:lnTo>
                      <a:pt x="81" y="25"/>
                    </a:lnTo>
                    <a:lnTo>
                      <a:pt x="81" y="25"/>
                    </a:lnTo>
                    <a:lnTo>
                      <a:pt x="81" y="19"/>
                    </a:lnTo>
                    <a:lnTo>
                      <a:pt x="81" y="19"/>
                    </a:lnTo>
                    <a:lnTo>
                      <a:pt x="81" y="13"/>
                    </a:lnTo>
                    <a:lnTo>
                      <a:pt x="81" y="13"/>
                    </a:lnTo>
                    <a:lnTo>
                      <a:pt x="81" y="7"/>
                    </a:lnTo>
                    <a:lnTo>
                      <a:pt x="75" y="7"/>
                    </a:lnTo>
                    <a:lnTo>
                      <a:pt x="75" y="7"/>
                    </a:lnTo>
                    <a:lnTo>
                      <a:pt x="75" y="0"/>
                    </a:lnTo>
                    <a:lnTo>
                      <a:pt x="69" y="0"/>
                    </a:lnTo>
                    <a:lnTo>
                      <a:pt x="69" y="0"/>
                    </a:lnTo>
                    <a:lnTo>
                      <a:pt x="63" y="0"/>
                    </a:lnTo>
                    <a:lnTo>
                      <a:pt x="56" y="0"/>
                    </a:lnTo>
                    <a:lnTo>
                      <a:pt x="56" y="0"/>
                    </a:lnTo>
                    <a:lnTo>
                      <a:pt x="50" y="0"/>
                    </a:lnTo>
                    <a:lnTo>
                      <a:pt x="50" y="0"/>
                    </a:lnTo>
                    <a:lnTo>
                      <a:pt x="44" y="0"/>
                    </a:lnTo>
                    <a:lnTo>
                      <a:pt x="37" y="0"/>
                    </a:lnTo>
                    <a:lnTo>
                      <a:pt x="37" y="7"/>
                    </a:lnTo>
                    <a:lnTo>
                      <a:pt x="37" y="7"/>
                    </a:lnTo>
                    <a:lnTo>
                      <a:pt x="37" y="7"/>
                    </a:lnTo>
                    <a:lnTo>
                      <a:pt x="31" y="7"/>
                    </a:lnTo>
                    <a:lnTo>
                      <a:pt x="31" y="13"/>
                    </a:lnTo>
                    <a:lnTo>
                      <a:pt x="25" y="13"/>
                    </a:lnTo>
                    <a:lnTo>
                      <a:pt x="25" y="13"/>
                    </a:lnTo>
                    <a:lnTo>
                      <a:pt x="19" y="13"/>
                    </a:lnTo>
                    <a:lnTo>
                      <a:pt x="19" y="19"/>
                    </a:lnTo>
                    <a:lnTo>
                      <a:pt x="19" y="19"/>
                    </a:lnTo>
                    <a:lnTo>
                      <a:pt x="12" y="25"/>
                    </a:lnTo>
                    <a:lnTo>
                      <a:pt x="12" y="25"/>
                    </a:lnTo>
                    <a:lnTo>
                      <a:pt x="6" y="25"/>
                    </a:lnTo>
                    <a:lnTo>
                      <a:pt x="6" y="32"/>
                    </a:lnTo>
                    <a:lnTo>
                      <a:pt x="0" y="32"/>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sp>
            <p:nvSpPr>
              <p:cNvPr id="13369" name="Freeform 57"/>
              <p:cNvSpPr>
                <a:spLocks/>
              </p:cNvSpPr>
              <p:nvPr/>
            </p:nvSpPr>
            <p:spPr bwMode="auto">
              <a:xfrm>
                <a:off x="4736" y="1129"/>
                <a:ext cx="75" cy="44"/>
              </a:xfrm>
              <a:custGeom>
                <a:avLst/>
                <a:gdLst/>
                <a:ahLst/>
                <a:cxnLst>
                  <a:cxn ang="0">
                    <a:pos x="0" y="31"/>
                  </a:cxn>
                  <a:cxn ang="0">
                    <a:pos x="0" y="31"/>
                  </a:cxn>
                  <a:cxn ang="0">
                    <a:pos x="6" y="37"/>
                  </a:cxn>
                  <a:cxn ang="0">
                    <a:pos x="12" y="37"/>
                  </a:cxn>
                  <a:cxn ang="0">
                    <a:pos x="19" y="44"/>
                  </a:cxn>
                  <a:cxn ang="0">
                    <a:pos x="25" y="44"/>
                  </a:cxn>
                  <a:cxn ang="0">
                    <a:pos x="31" y="44"/>
                  </a:cxn>
                  <a:cxn ang="0">
                    <a:pos x="37" y="37"/>
                  </a:cxn>
                  <a:cxn ang="0">
                    <a:pos x="44" y="37"/>
                  </a:cxn>
                  <a:cxn ang="0">
                    <a:pos x="50" y="37"/>
                  </a:cxn>
                  <a:cxn ang="0">
                    <a:pos x="50" y="31"/>
                  </a:cxn>
                  <a:cxn ang="0">
                    <a:pos x="56" y="31"/>
                  </a:cxn>
                  <a:cxn ang="0">
                    <a:pos x="63" y="31"/>
                  </a:cxn>
                  <a:cxn ang="0">
                    <a:pos x="69" y="25"/>
                  </a:cxn>
                  <a:cxn ang="0">
                    <a:pos x="69" y="25"/>
                  </a:cxn>
                  <a:cxn ang="0">
                    <a:pos x="69" y="19"/>
                  </a:cxn>
                  <a:cxn ang="0">
                    <a:pos x="75" y="19"/>
                  </a:cxn>
                  <a:cxn ang="0">
                    <a:pos x="75" y="12"/>
                  </a:cxn>
                  <a:cxn ang="0">
                    <a:pos x="75" y="12"/>
                  </a:cxn>
                  <a:cxn ang="0">
                    <a:pos x="75" y="6"/>
                  </a:cxn>
                  <a:cxn ang="0">
                    <a:pos x="69" y="6"/>
                  </a:cxn>
                  <a:cxn ang="0">
                    <a:pos x="69" y="6"/>
                  </a:cxn>
                  <a:cxn ang="0">
                    <a:pos x="69" y="0"/>
                  </a:cxn>
                  <a:cxn ang="0">
                    <a:pos x="63" y="0"/>
                  </a:cxn>
                  <a:cxn ang="0">
                    <a:pos x="63" y="0"/>
                  </a:cxn>
                  <a:cxn ang="0">
                    <a:pos x="56" y="0"/>
                  </a:cxn>
                  <a:cxn ang="0">
                    <a:pos x="50" y="0"/>
                  </a:cxn>
                  <a:cxn ang="0">
                    <a:pos x="50" y="0"/>
                  </a:cxn>
                  <a:cxn ang="0">
                    <a:pos x="44" y="0"/>
                  </a:cxn>
                  <a:cxn ang="0">
                    <a:pos x="37" y="0"/>
                  </a:cxn>
                  <a:cxn ang="0">
                    <a:pos x="37" y="6"/>
                  </a:cxn>
                  <a:cxn ang="0">
                    <a:pos x="31" y="6"/>
                  </a:cxn>
                  <a:cxn ang="0">
                    <a:pos x="25" y="6"/>
                  </a:cxn>
                  <a:cxn ang="0">
                    <a:pos x="19" y="6"/>
                  </a:cxn>
                  <a:cxn ang="0">
                    <a:pos x="19" y="6"/>
                  </a:cxn>
                  <a:cxn ang="0">
                    <a:pos x="19" y="12"/>
                  </a:cxn>
                  <a:cxn ang="0">
                    <a:pos x="19" y="12"/>
                  </a:cxn>
                  <a:cxn ang="0">
                    <a:pos x="12" y="12"/>
                  </a:cxn>
                  <a:cxn ang="0">
                    <a:pos x="12" y="12"/>
                  </a:cxn>
                  <a:cxn ang="0">
                    <a:pos x="12" y="12"/>
                  </a:cxn>
                  <a:cxn ang="0">
                    <a:pos x="12" y="19"/>
                  </a:cxn>
                  <a:cxn ang="0">
                    <a:pos x="6" y="19"/>
                  </a:cxn>
                  <a:cxn ang="0">
                    <a:pos x="6" y="19"/>
                  </a:cxn>
                  <a:cxn ang="0">
                    <a:pos x="6" y="19"/>
                  </a:cxn>
                  <a:cxn ang="0">
                    <a:pos x="0" y="25"/>
                  </a:cxn>
                  <a:cxn ang="0">
                    <a:pos x="0" y="25"/>
                  </a:cxn>
                  <a:cxn ang="0">
                    <a:pos x="0" y="25"/>
                  </a:cxn>
                  <a:cxn ang="0">
                    <a:pos x="0" y="25"/>
                  </a:cxn>
                  <a:cxn ang="0">
                    <a:pos x="0" y="31"/>
                  </a:cxn>
                </a:cxnLst>
                <a:rect l="0" t="0" r="r" b="b"/>
                <a:pathLst>
                  <a:path w="75" h="44">
                    <a:moveTo>
                      <a:pt x="0" y="31"/>
                    </a:moveTo>
                    <a:lnTo>
                      <a:pt x="0" y="31"/>
                    </a:lnTo>
                    <a:lnTo>
                      <a:pt x="6" y="37"/>
                    </a:lnTo>
                    <a:lnTo>
                      <a:pt x="12" y="37"/>
                    </a:lnTo>
                    <a:lnTo>
                      <a:pt x="19" y="44"/>
                    </a:lnTo>
                    <a:lnTo>
                      <a:pt x="25" y="44"/>
                    </a:lnTo>
                    <a:lnTo>
                      <a:pt x="31" y="44"/>
                    </a:lnTo>
                    <a:lnTo>
                      <a:pt x="37" y="37"/>
                    </a:lnTo>
                    <a:lnTo>
                      <a:pt x="44" y="37"/>
                    </a:lnTo>
                    <a:lnTo>
                      <a:pt x="50" y="37"/>
                    </a:lnTo>
                    <a:lnTo>
                      <a:pt x="50" y="31"/>
                    </a:lnTo>
                    <a:lnTo>
                      <a:pt x="56" y="31"/>
                    </a:lnTo>
                    <a:lnTo>
                      <a:pt x="63" y="31"/>
                    </a:lnTo>
                    <a:lnTo>
                      <a:pt x="69" y="25"/>
                    </a:lnTo>
                    <a:lnTo>
                      <a:pt x="69" y="25"/>
                    </a:lnTo>
                    <a:lnTo>
                      <a:pt x="69" y="19"/>
                    </a:lnTo>
                    <a:lnTo>
                      <a:pt x="75" y="19"/>
                    </a:lnTo>
                    <a:lnTo>
                      <a:pt x="75" y="12"/>
                    </a:lnTo>
                    <a:lnTo>
                      <a:pt x="75" y="12"/>
                    </a:lnTo>
                    <a:lnTo>
                      <a:pt x="75" y="6"/>
                    </a:lnTo>
                    <a:lnTo>
                      <a:pt x="69" y="6"/>
                    </a:lnTo>
                    <a:lnTo>
                      <a:pt x="69" y="6"/>
                    </a:lnTo>
                    <a:lnTo>
                      <a:pt x="69" y="0"/>
                    </a:lnTo>
                    <a:lnTo>
                      <a:pt x="63" y="0"/>
                    </a:lnTo>
                    <a:lnTo>
                      <a:pt x="63" y="0"/>
                    </a:lnTo>
                    <a:lnTo>
                      <a:pt x="56" y="0"/>
                    </a:lnTo>
                    <a:lnTo>
                      <a:pt x="50" y="0"/>
                    </a:lnTo>
                    <a:lnTo>
                      <a:pt x="50" y="0"/>
                    </a:lnTo>
                    <a:lnTo>
                      <a:pt x="44" y="0"/>
                    </a:lnTo>
                    <a:lnTo>
                      <a:pt x="37" y="0"/>
                    </a:lnTo>
                    <a:lnTo>
                      <a:pt x="37" y="6"/>
                    </a:lnTo>
                    <a:lnTo>
                      <a:pt x="31" y="6"/>
                    </a:lnTo>
                    <a:lnTo>
                      <a:pt x="25" y="6"/>
                    </a:lnTo>
                    <a:lnTo>
                      <a:pt x="19" y="6"/>
                    </a:lnTo>
                    <a:lnTo>
                      <a:pt x="19" y="6"/>
                    </a:lnTo>
                    <a:lnTo>
                      <a:pt x="19" y="12"/>
                    </a:lnTo>
                    <a:lnTo>
                      <a:pt x="19" y="12"/>
                    </a:lnTo>
                    <a:lnTo>
                      <a:pt x="12" y="12"/>
                    </a:lnTo>
                    <a:lnTo>
                      <a:pt x="12" y="12"/>
                    </a:lnTo>
                    <a:lnTo>
                      <a:pt x="12" y="12"/>
                    </a:lnTo>
                    <a:lnTo>
                      <a:pt x="12" y="19"/>
                    </a:lnTo>
                    <a:lnTo>
                      <a:pt x="6" y="19"/>
                    </a:lnTo>
                    <a:lnTo>
                      <a:pt x="6" y="19"/>
                    </a:lnTo>
                    <a:lnTo>
                      <a:pt x="6" y="19"/>
                    </a:lnTo>
                    <a:lnTo>
                      <a:pt x="0" y="25"/>
                    </a:lnTo>
                    <a:lnTo>
                      <a:pt x="0" y="25"/>
                    </a:lnTo>
                    <a:lnTo>
                      <a:pt x="0" y="25"/>
                    </a:lnTo>
                    <a:lnTo>
                      <a:pt x="0" y="25"/>
                    </a:lnTo>
                    <a:lnTo>
                      <a:pt x="0" y="31"/>
                    </a:lnTo>
                    <a:close/>
                  </a:path>
                </a:pathLst>
              </a:custGeom>
              <a:solidFill>
                <a:schemeClr val="bg1"/>
              </a:solidFill>
              <a:ln w="9525">
                <a:solidFill>
                  <a:schemeClr val="bg1"/>
                </a:solidFill>
                <a:round/>
                <a:headEnd/>
                <a:tailEnd/>
              </a:ln>
              <a:effectLst>
                <a:outerShdw dist="35921" dir="2700000" algn="ctr" rotWithShape="0">
                  <a:schemeClr val="bg2"/>
                </a:outerShdw>
              </a:effectLst>
            </p:spPr>
            <p:txBody>
              <a:bodyPr/>
              <a:lstStyle/>
              <a:p>
                <a:pPr>
                  <a:defRPr/>
                </a:pPr>
                <a:endParaRPr lang="en-US">
                  <a:cs typeface="Arial" charset="0"/>
                </a:endParaRPr>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10"/>
          <p:cNvPicPr>
            <a:picLocks noChangeAspect="1" noChangeArrowheads="1"/>
          </p:cNvPicPr>
          <p:nvPr/>
        </p:nvPicPr>
        <p:blipFill>
          <a:blip r:embed="rId2" cstate="print"/>
          <a:srcRect/>
          <a:stretch>
            <a:fillRect/>
          </a:stretch>
        </p:blipFill>
        <p:spPr>
          <a:xfrm>
            <a:off x="1676400" y="685800"/>
            <a:ext cx="4572000" cy="5486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97363"/>
          </a:xfrm>
        </p:spPr>
        <p:txBody>
          <a:bodyPr>
            <a:normAutofit/>
          </a:bodyPr>
          <a:lstStyle/>
          <a:p>
            <a:pPr algn="ctr">
              <a:buNone/>
            </a:pPr>
            <a:r>
              <a:rPr lang="en-US" sz="8800" b="1" dirty="0" smtClean="0">
                <a:solidFill>
                  <a:srgbClr val="0070C0"/>
                </a:solidFill>
              </a:rPr>
              <a:t>History</a:t>
            </a:r>
            <a:endParaRPr lang="en-US" sz="8800"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smtClean="0"/>
              <a:t/>
            </a:r>
            <a:br>
              <a:rPr lang="en-US" dirty="0" smtClean="0"/>
            </a:br>
            <a:r>
              <a:rPr lang="en-US" dirty="0" smtClean="0">
                <a:solidFill>
                  <a:srgbClr val="0070C0"/>
                </a:solidFill>
              </a:rPr>
              <a:t> </a:t>
            </a:r>
            <a:r>
              <a:rPr lang="en-US" sz="6000" b="1" dirty="0" smtClean="0">
                <a:solidFill>
                  <a:srgbClr val="0070C0"/>
                </a:solidFill>
              </a:rPr>
              <a:t>History</a:t>
            </a:r>
            <a:endParaRPr lang="en-US" sz="6000" dirty="0">
              <a:solidFill>
                <a:srgbClr val="0070C0"/>
              </a:solidFill>
            </a:endParaRPr>
          </a:p>
        </p:txBody>
      </p:sp>
      <p:sp>
        <p:nvSpPr>
          <p:cNvPr id="3" name="Content Placeholder 2"/>
          <p:cNvSpPr>
            <a:spLocks noGrp="1"/>
          </p:cNvSpPr>
          <p:nvPr>
            <p:ph idx="1"/>
          </p:nvPr>
        </p:nvSpPr>
        <p:spPr/>
        <p:txBody>
          <a:bodyPr/>
          <a:lstStyle/>
          <a:p>
            <a:endParaRPr lang="en-US" dirty="0" smtClean="0"/>
          </a:p>
          <a:p>
            <a:pPr algn="ctr"/>
            <a:r>
              <a:rPr lang="en-US" dirty="0" smtClean="0"/>
              <a:t> The diagnosis of acute Charcot </a:t>
            </a:r>
            <a:r>
              <a:rPr lang="en-US" dirty="0" err="1" smtClean="0"/>
              <a:t>neuroarthropathy</a:t>
            </a:r>
            <a:r>
              <a:rPr lang="en-US" dirty="0" smtClean="0"/>
              <a:t> should be considered in any patient </a:t>
            </a:r>
            <a:r>
              <a:rPr lang="en-US" dirty="0" smtClean="0">
                <a:solidFill>
                  <a:srgbClr val="FF0000"/>
                </a:solidFill>
              </a:rPr>
              <a:t>40</a:t>
            </a:r>
            <a:r>
              <a:rPr lang="en-US" dirty="0" smtClean="0"/>
              <a:t> years or older with </a:t>
            </a:r>
            <a:r>
              <a:rPr lang="en-US" dirty="0" smtClean="0">
                <a:solidFill>
                  <a:srgbClr val="FF0000"/>
                </a:solidFill>
              </a:rPr>
              <a:t>obesity</a:t>
            </a:r>
            <a:r>
              <a:rPr lang="en-US" dirty="0" smtClean="0"/>
              <a:t> and </a:t>
            </a:r>
            <a:r>
              <a:rPr lang="en-US" dirty="0" smtClean="0">
                <a:solidFill>
                  <a:srgbClr val="FF0000"/>
                </a:solidFill>
              </a:rPr>
              <a:t>peripheral neuropathy</a:t>
            </a:r>
            <a:r>
              <a:rPr lang="en-US" dirty="0" smtClean="0"/>
              <a:t> who presents with a unilateral swollen limb and minimal or no associated pain.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solidFill>
                  <a:srgbClr val="0070C0"/>
                </a:solidFill>
              </a:rPr>
              <a:t> </a:t>
            </a:r>
            <a:r>
              <a:rPr lang="en-US" sz="6000" b="1" dirty="0" smtClean="0">
                <a:solidFill>
                  <a:srgbClr val="0070C0"/>
                </a:solidFill>
              </a:rPr>
              <a:t>History</a:t>
            </a:r>
            <a:endParaRPr lang="en-US" dirty="0">
              <a:solidFill>
                <a:srgbClr val="0070C0"/>
              </a:solidFill>
            </a:endParaRPr>
          </a:p>
        </p:txBody>
      </p:sp>
      <p:sp>
        <p:nvSpPr>
          <p:cNvPr id="3" name="Content Placeholder 2"/>
          <p:cNvSpPr>
            <a:spLocks noGrp="1"/>
          </p:cNvSpPr>
          <p:nvPr>
            <p:ph idx="1"/>
          </p:nvPr>
        </p:nvSpPr>
        <p:spPr/>
        <p:txBody>
          <a:bodyPr/>
          <a:lstStyle/>
          <a:p>
            <a:endParaRPr lang="en-US" dirty="0" smtClean="0"/>
          </a:p>
          <a:p>
            <a:pPr>
              <a:buNone/>
            </a:pPr>
            <a:r>
              <a:rPr lang="en-US" dirty="0" smtClean="0"/>
              <a:t>    Diabetes mellitus is the most common cause    of peripheral neuropathy in the United States.  The lifetime prevalence of Charcot </a:t>
            </a:r>
            <a:r>
              <a:rPr lang="en-US" dirty="0" err="1" smtClean="0"/>
              <a:t>neuroarthropathy</a:t>
            </a:r>
            <a:r>
              <a:rPr lang="en-US" dirty="0" smtClean="0"/>
              <a:t> in patients with diabetes ranges from 0.1% to 10%, increasing to 29% to 35% if peripheral neuropathy is present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6000" b="1" dirty="0" smtClean="0">
                <a:solidFill>
                  <a:srgbClr val="0070C0"/>
                </a:solidFill>
              </a:rPr>
              <a:t>History</a:t>
            </a:r>
            <a:endParaRPr lang="en-US" dirty="0">
              <a:solidFill>
                <a:srgbClr val="0070C0"/>
              </a:solidFill>
            </a:endParaRPr>
          </a:p>
        </p:txBody>
      </p:sp>
      <p:sp>
        <p:nvSpPr>
          <p:cNvPr id="3" name="Content Placeholder 2"/>
          <p:cNvSpPr>
            <a:spLocks noGrp="1"/>
          </p:cNvSpPr>
          <p:nvPr>
            <p:ph idx="1"/>
          </p:nvPr>
        </p:nvSpPr>
        <p:spPr>
          <a:xfrm>
            <a:off x="457200" y="1828800"/>
            <a:ext cx="8229600" cy="4297363"/>
          </a:xfrm>
        </p:spPr>
        <p:txBody>
          <a:bodyPr/>
          <a:lstStyle/>
          <a:p>
            <a:r>
              <a:rPr lang="en-US" dirty="0" smtClean="0"/>
              <a:t>Patients with type 1 diabetes also tend to be less obese and more prone to recurrent events of Charcot </a:t>
            </a:r>
            <a:r>
              <a:rPr lang="en-US" dirty="0" err="1" smtClean="0"/>
              <a:t>neuroarthropathy</a:t>
            </a:r>
            <a:r>
              <a:rPr lang="en-US" dirty="0" smtClean="0"/>
              <a:t> than patients with type 2 diabetes. An A1C level greater than </a:t>
            </a:r>
            <a:r>
              <a:rPr lang="en-US" dirty="0" smtClean="0">
                <a:solidFill>
                  <a:srgbClr val="FF0000"/>
                </a:solidFill>
              </a:rPr>
              <a:t>9% </a:t>
            </a:r>
            <a:r>
              <a:rPr lang="en-US" dirty="0" smtClean="0"/>
              <a:t>is associated with a 30% increased risk of developing Charcot </a:t>
            </a:r>
            <a:r>
              <a:rPr lang="en-US" dirty="0" err="1" smtClean="0"/>
              <a:t>neuroarthropathy</a:t>
            </a:r>
            <a:r>
              <a:rPr lang="en-US" dirty="0" smtClean="0"/>
              <a: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p:txBody>
          <a:bodyPr/>
          <a:lstStyle/>
          <a:p>
            <a:pPr algn="ctr"/>
            <a:r>
              <a:rPr lang="en-US" dirty="0" smtClean="0"/>
              <a:t>Misdiagnosis of acute Charcot </a:t>
            </a:r>
            <a:r>
              <a:rPr lang="en-US" dirty="0" err="1" smtClean="0"/>
              <a:t>neuroarthropathy</a:t>
            </a:r>
            <a:r>
              <a:rPr lang="en-US" dirty="0" smtClean="0"/>
              <a:t> may occur when it presents in patients who have peripheral neuropathy from etiologies other than diabetes, such as alcoholism, use of chemotherapeutic agents, inherited disorders, or trauma.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p:txBody>
          <a:bodyPr/>
          <a:lstStyle/>
          <a:p>
            <a:pPr algn="ctr">
              <a:buNone/>
            </a:pPr>
            <a:r>
              <a:rPr lang="en-US" dirty="0" smtClean="0"/>
              <a:t>   Other factors that increase the risk of acute Charcot </a:t>
            </a:r>
            <a:r>
              <a:rPr lang="en-US" dirty="0" err="1" smtClean="0"/>
              <a:t>neuroarthropathy</a:t>
            </a:r>
            <a:r>
              <a:rPr lang="en-US" dirty="0" smtClean="0"/>
              <a:t> include a history of foot ulceration; retinopathy; nephropathy, renal failure, or renal transplantation; rheumatoid arthritis; iron deficiency anemia; or obesity.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a:xfrm>
            <a:off x="457200" y="1524000"/>
            <a:ext cx="8229600" cy="4602163"/>
          </a:xfrm>
        </p:spPr>
        <p:txBody>
          <a:bodyPr/>
          <a:lstStyle/>
          <a:p>
            <a:pPr algn="ctr"/>
            <a:r>
              <a:rPr lang="en-US" dirty="0" smtClean="0"/>
              <a:t>Between 25% and 50% of patients recall no trauma or inciting event, and the same number do not report pain. If an inciting event is recalled, it is often minor, such as walking a long distance or sustaining a minor sprain.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70C0"/>
                </a:solidFill>
              </a:rPr>
              <a:t>History</a:t>
            </a:r>
            <a:endParaRPr lang="en-US" sz="6000" dirty="0">
              <a:solidFill>
                <a:srgbClr val="0070C0"/>
              </a:solidFill>
            </a:endParaRPr>
          </a:p>
        </p:txBody>
      </p:sp>
      <p:sp>
        <p:nvSpPr>
          <p:cNvPr id="3" name="Content Placeholder 2"/>
          <p:cNvSpPr>
            <a:spLocks noGrp="1"/>
          </p:cNvSpPr>
          <p:nvPr>
            <p:ph idx="1"/>
          </p:nvPr>
        </p:nvSpPr>
        <p:spPr/>
        <p:txBody>
          <a:bodyPr/>
          <a:lstStyle/>
          <a:p>
            <a:pPr algn="ctr"/>
            <a:r>
              <a:rPr lang="en-US" dirty="0" smtClean="0"/>
              <a:t>Patients who recall an inciting event are more likely to report pain, often described as a constant discomfort not severe enough to stop ambulation.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p:txBody>
          <a:bodyPr/>
          <a:lstStyle/>
          <a:p>
            <a:pPr algn="ctr"/>
            <a:r>
              <a:rPr lang="en-US" dirty="0" smtClean="0"/>
              <a:t>Patients with these findings may have been previously treated for </a:t>
            </a:r>
            <a:r>
              <a:rPr lang="en-US" dirty="0" err="1" smtClean="0"/>
              <a:t>cellulitis</a:t>
            </a:r>
            <a:r>
              <a:rPr lang="en-US" dirty="0" smtClean="0"/>
              <a:t>. Acute Charcot foot should be considered in patients with recurrent </a:t>
            </a:r>
            <a:r>
              <a:rPr lang="en-US" dirty="0" err="1" smtClean="0"/>
              <a:t>cellulitis</a:t>
            </a:r>
            <a:r>
              <a:rPr lang="en-US" dirty="0" smtClean="0"/>
              <a:t> but no systemic or laboratory findings concerning for infection. Antibiotic therapy does not resolve symptoms, which may have led to previous hospital admission.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عکس های بسیار زیبا از گنبد و ضریح حرم امام حسین (ع)"/>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p:txBody>
          <a:bodyPr/>
          <a:lstStyle/>
          <a:p>
            <a:pPr algn="ctr"/>
            <a:r>
              <a:rPr lang="en-US" dirty="0" smtClean="0"/>
              <a:t>Symptom resolution may occur during hospitalization because patients spend more time in bed; however, symptoms may return after discharge when patients are ambulatory, which may lead to a misdiagnosis of recurrent </a:t>
            </a:r>
            <a:r>
              <a:rPr lang="en-US" dirty="0" err="1" smtClean="0"/>
              <a:t>cellulitis</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70C0"/>
                </a:solidFill>
              </a:rPr>
              <a:t>History</a:t>
            </a:r>
            <a:endParaRPr lang="en-US" sz="5400" dirty="0">
              <a:solidFill>
                <a:srgbClr val="0070C0"/>
              </a:solidFill>
            </a:endParaRPr>
          </a:p>
        </p:txBody>
      </p:sp>
      <p:sp>
        <p:nvSpPr>
          <p:cNvPr id="3" name="Content Placeholder 2"/>
          <p:cNvSpPr>
            <a:spLocks noGrp="1"/>
          </p:cNvSpPr>
          <p:nvPr>
            <p:ph idx="1"/>
          </p:nvPr>
        </p:nvSpPr>
        <p:spPr/>
        <p:txBody>
          <a:bodyPr/>
          <a:lstStyle/>
          <a:p>
            <a:pPr algn="ctr"/>
            <a:r>
              <a:rPr lang="en-US" dirty="0" smtClean="0"/>
              <a:t>Although acute Charcot </a:t>
            </a:r>
            <a:r>
              <a:rPr lang="en-US" dirty="0" err="1" smtClean="0"/>
              <a:t>neuroarthropathy</a:t>
            </a:r>
            <a:r>
              <a:rPr lang="en-US" dirty="0" smtClean="0"/>
              <a:t> can coexist with </a:t>
            </a:r>
            <a:r>
              <a:rPr lang="en-US" dirty="0" err="1" smtClean="0"/>
              <a:t>cellulitis</a:t>
            </a:r>
            <a:r>
              <a:rPr lang="en-US" dirty="0" smtClean="0"/>
              <a:t>, </a:t>
            </a:r>
            <a:r>
              <a:rPr lang="en-US" dirty="0" err="1" smtClean="0"/>
              <a:t>osteomyelitis</a:t>
            </a:r>
            <a:r>
              <a:rPr lang="en-US" dirty="0" smtClean="0"/>
              <a:t>, or open wounds of the lower extremity, the latter two are more common with recurrent episodes.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1"/>
            <a:ext cx="7543800" cy="3200400"/>
          </a:xfrm>
        </p:spPr>
        <p:txBody>
          <a:bodyPr>
            <a:normAutofit/>
          </a:bodyPr>
          <a:lstStyle/>
          <a:p>
            <a:pPr algn="ctr">
              <a:buNone/>
            </a:pPr>
            <a:r>
              <a:rPr lang="en-US" sz="4000" b="1" dirty="0" smtClean="0">
                <a:solidFill>
                  <a:srgbClr val="0070C0"/>
                </a:solidFill>
              </a:rPr>
              <a:t>Physical Examination and Laboratory Studies:</a:t>
            </a:r>
            <a:endParaRPr lang="en-US" sz="4000" dirty="0">
              <a:solidFill>
                <a:srgbClr val="0070C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Physical Examination and Laboratory Studies:</a:t>
            </a:r>
            <a:endParaRPr lang="en-US" dirty="0">
              <a:solidFill>
                <a:srgbClr val="0070C0"/>
              </a:solidFill>
            </a:endParaRPr>
          </a:p>
        </p:txBody>
      </p:sp>
      <p:sp>
        <p:nvSpPr>
          <p:cNvPr id="3" name="Content Placeholder 2"/>
          <p:cNvSpPr>
            <a:spLocks noGrp="1"/>
          </p:cNvSpPr>
          <p:nvPr>
            <p:ph idx="1"/>
          </p:nvPr>
        </p:nvSpPr>
        <p:spPr>
          <a:xfrm>
            <a:off x="457200" y="1828800"/>
            <a:ext cx="8229600" cy="4297363"/>
          </a:xfrm>
        </p:spPr>
        <p:txBody>
          <a:bodyPr/>
          <a:lstStyle/>
          <a:p>
            <a:r>
              <a:rPr lang="en-US" dirty="0" smtClean="0"/>
              <a:t>Patients with acute Charcot </a:t>
            </a:r>
            <a:r>
              <a:rPr lang="en-US" dirty="0" err="1" smtClean="0"/>
              <a:t>neuroarthropathy</a:t>
            </a:r>
            <a:r>
              <a:rPr lang="en-US" dirty="0" smtClean="0"/>
              <a:t> are usually </a:t>
            </a:r>
            <a:r>
              <a:rPr lang="en-US" dirty="0" err="1" smtClean="0">
                <a:solidFill>
                  <a:srgbClr val="FF0000"/>
                </a:solidFill>
              </a:rPr>
              <a:t>afebrile</a:t>
            </a:r>
            <a:r>
              <a:rPr lang="en-US" dirty="0" smtClean="0">
                <a:solidFill>
                  <a:srgbClr val="FF0000"/>
                </a:solidFill>
              </a:rPr>
              <a:t> </a:t>
            </a:r>
            <a:r>
              <a:rPr lang="en-US" dirty="0" smtClean="0"/>
              <a:t>with normal vital signs. More than 70% of the time, patients have </a:t>
            </a:r>
            <a:r>
              <a:rPr lang="en-US" dirty="0" smtClean="0">
                <a:solidFill>
                  <a:srgbClr val="FF0000"/>
                </a:solidFill>
              </a:rPr>
              <a:t>unilateral lower extremity edema </a:t>
            </a:r>
            <a:r>
              <a:rPr lang="en-US" i="1" dirty="0" smtClean="0"/>
              <a:t>with associated </a:t>
            </a:r>
            <a:r>
              <a:rPr lang="en-US" i="1" dirty="0" err="1" smtClean="0"/>
              <a:t>erythema</a:t>
            </a:r>
            <a:r>
              <a:rPr lang="en-US" i="1" dirty="0" smtClean="0"/>
              <a:t> and increased warmth (</a:t>
            </a:r>
            <a:r>
              <a:rPr lang="en-US" i="1" dirty="0" smtClean="0">
                <a:solidFill>
                  <a:srgbClr val="FF0000"/>
                </a:solidFill>
              </a:rPr>
              <a:t>2°C to 8°C</a:t>
            </a:r>
            <a:r>
              <a:rPr lang="en-US" i="1" dirty="0" smtClean="0"/>
              <a:t>) with </a:t>
            </a:r>
            <a:r>
              <a:rPr lang="en-US" i="1" dirty="0" smtClean="0">
                <a:solidFill>
                  <a:srgbClr val="FF0000"/>
                </a:solidFill>
              </a:rPr>
              <a:t>no</a:t>
            </a:r>
            <a:r>
              <a:rPr lang="en-US" i="1" dirty="0" smtClean="0"/>
              <a:t> open wound.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Physical Examination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Peripheral neuropathy can be confirmed with use of a Semmes-Weinstein monofilament test. Deep tendon reflexes are also severely impaired, particularly the Achilles tendon reflex.</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Physical Examination</a:t>
            </a:r>
            <a:endParaRPr lang="en-US" dirty="0">
              <a:solidFill>
                <a:srgbClr val="0070C0"/>
              </a:solidFill>
            </a:endParaRPr>
          </a:p>
        </p:txBody>
      </p:sp>
      <p:sp>
        <p:nvSpPr>
          <p:cNvPr id="3" name="Content Placeholder 2"/>
          <p:cNvSpPr>
            <a:spLocks noGrp="1"/>
          </p:cNvSpPr>
          <p:nvPr>
            <p:ph idx="1"/>
          </p:nvPr>
        </p:nvSpPr>
        <p:spPr>
          <a:xfrm>
            <a:off x="457200" y="1905000"/>
            <a:ext cx="8229600" cy="4221163"/>
          </a:xfrm>
        </p:spPr>
        <p:txBody>
          <a:bodyPr/>
          <a:lstStyle/>
          <a:p>
            <a:pPr algn="ctr"/>
            <a:r>
              <a:rPr lang="en-US" dirty="0" smtClean="0"/>
              <a:t>Lower extremity edema extends down to the foot, which is particularly swollen around the affected joints.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62000" y="457200"/>
            <a:ext cx="75438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solidFill>
                  <a:srgbClr val="0070C0"/>
                </a:solidFill>
              </a:rPr>
              <a:t>Physical Examination</a:t>
            </a:r>
            <a:endParaRPr lang="en-US" dirty="0">
              <a:solidFill>
                <a:srgbClr val="0070C0"/>
              </a:solidFill>
            </a:endParaRPr>
          </a:p>
        </p:txBody>
      </p:sp>
      <p:sp>
        <p:nvSpPr>
          <p:cNvPr id="3" name="Content Placeholder 2"/>
          <p:cNvSpPr>
            <a:spLocks noGrp="1"/>
          </p:cNvSpPr>
          <p:nvPr>
            <p:ph idx="1"/>
          </p:nvPr>
        </p:nvSpPr>
        <p:spPr>
          <a:xfrm>
            <a:off x="457200" y="1828800"/>
            <a:ext cx="8229600" cy="4297363"/>
          </a:xfrm>
        </p:spPr>
        <p:txBody>
          <a:bodyPr/>
          <a:lstStyle/>
          <a:p>
            <a:r>
              <a:rPr lang="en-US" dirty="0" smtClean="0"/>
              <a:t>Pedal pulses are most often palpable and can be described as bounding if </a:t>
            </a:r>
            <a:r>
              <a:rPr lang="en-US" dirty="0" err="1" smtClean="0"/>
              <a:t>unobscured</a:t>
            </a:r>
            <a:r>
              <a:rPr lang="en-US" dirty="0" smtClean="0"/>
              <a:t> by edema.</a:t>
            </a:r>
          </a:p>
          <a:p>
            <a:endParaRPr lang="en-US" dirty="0" smtClean="0"/>
          </a:p>
          <a:p>
            <a:r>
              <a:rPr lang="en-US" dirty="0" smtClean="0"/>
              <a:t>The increase in skin temperature can assist in diagnosis and resolution of the Charcot process.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362"/>
            <a:ext cx="8229600" cy="884238"/>
          </a:xfrm>
        </p:spPr>
        <p:txBody>
          <a:bodyPr/>
          <a:lstStyle/>
          <a:p>
            <a:r>
              <a:rPr lang="en-US" b="1" dirty="0" smtClean="0">
                <a:solidFill>
                  <a:srgbClr val="0070C0"/>
                </a:solidFill>
              </a:rPr>
              <a:t>Physical Examination</a:t>
            </a:r>
            <a:endParaRPr lang="en-US" dirty="0">
              <a:solidFill>
                <a:srgbClr val="0070C0"/>
              </a:solidFill>
            </a:endParaRPr>
          </a:p>
        </p:txBody>
      </p:sp>
      <p:sp>
        <p:nvSpPr>
          <p:cNvPr id="3" name="Content Placeholder 2"/>
          <p:cNvSpPr>
            <a:spLocks noGrp="1"/>
          </p:cNvSpPr>
          <p:nvPr>
            <p:ph idx="1"/>
          </p:nvPr>
        </p:nvSpPr>
        <p:spPr>
          <a:xfrm>
            <a:off x="457200" y="1981200"/>
            <a:ext cx="8229600" cy="4144963"/>
          </a:xfrm>
        </p:spPr>
        <p:txBody>
          <a:bodyPr/>
          <a:lstStyle/>
          <a:p>
            <a:pPr algn="ctr"/>
            <a:r>
              <a:rPr lang="en-US" dirty="0" err="1" smtClean="0"/>
              <a:t>Erythema</a:t>
            </a:r>
            <a:r>
              <a:rPr lang="en-US" dirty="0" smtClean="0"/>
              <a:t> secondary to the inflammation of acute Charcot </a:t>
            </a:r>
            <a:r>
              <a:rPr lang="en-US" dirty="0" err="1" smtClean="0"/>
              <a:t>neuroarthropathy</a:t>
            </a:r>
            <a:r>
              <a:rPr lang="en-US" dirty="0" smtClean="0"/>
              <a:t> can be differentiated from infection by elevating the affected extremity above the level of the heart for five to 10 minutes.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Physical Examination</a:t>
            </a:r>
            <a:endParaRPr lang="en-US" dirty="0">
              <a:solidFill>
                <a:srgbClr val="0070C0"/>
              </a:solidFill>
            </a:endParaRPr>
          </a:p>
        </p:txBody>
      </p:sp>
      <p:sp>
        <p:nvSpPr>
          <p:cNvPr id="3" name="Content Placeholder 2"/>
          <p:cNvSpPr>
            <a:spLocks noGrp="1"/>
          </p:cNvSpPr>
          <p:nvPr>
            <p:ph idx="1"/>
          </p:nvPr>
        </p:nvSpPr>
        <p:spPr/>
        <p:txBody>
          <a:bodyPr/>
          <a:lstStyle/>
          <a:p>
            <a:r>
              <a:rPr lang="en-US" dirty="0" err="1" smtClean="0"/>
              <a:t>Erythema</a:t>
            </a:r>
            <a:r>
              <a:rPr lang="en-US" dirty="0" smtClean="0"/>
              <a:t> secondary to acute Charcot </a:t>
            </a:r>
            <a:r>
              <a:rPr lang="en-US" dirty="0" err="1" smtClean="0"/>
              <a:t>neuroarthropathy</a:t>
            </a:r>
            <a:r>
              <a:rPr lang="en-US" dirty="0" smtClean="0"/>
              <a:t> will dissipate, whereas </a:t>
            </a:r>
            <a:r>
              <a:rPr lang="en-US" dirty="0" err="1" smtClean="0"/>
              <a:t>erythema</a:t>
            </a:r>
            <a:r>
              <a:rPr lang="en-US" dirty="0" smtClean="0"/>
              <a:t> from infection will not.</a:t>
            </a:r>
          </a:p>
          <a:p>
            <a:endParaRPr lang="en-US" dirty="0" smtClean="0"/>
          </a:p>
          <a:p>
            <a:endParaRPr lang="en-US" dirty="0" smtClean="0"/>
          </a:p>
          <a:p>
            <a:pPr algn="ctr"/>
            <a:r>
              <a:rPr lang="en-US" sz="2800" dirty="0" smtClean="0">
                <a:solidFill>
                  <a:srgbClr val="FF0000"/>
                </a:solidFill>
              </a:rPr>
              <a:t>Brodsky JW</a:t>
            </a:r>
            <a:r>
              <a:rPr lang="en-US" sz="2800" dirty="0" smtClean="0"/>
              <a:t>. Outpatient diagnosis and care of the diabetic foot. </a:t>
            </a:r>
            <a:r>
              <a:rPr lang="en-US" sz="2800" i="1" dirty="0" err="1" smtClean="0"/>
              <a:t>Instr</a:t>
            </a:r>
            <a:r>
              <a:rPr lang="en-US" sz="2800" i="1" dirty="0" smtClean="0"/>
              <a:t> Course Lect. 1993;42:121-139.</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142999"/>
          </a:xfrm>
        </p:spPr>
        <p:txBody>
          <a:bodyPr>
            <a:normAutofit fontScale="90000"/>
          </a:bodyPr>
          <a:lstStyle/>
          <a:p>
            <a:r>
              <a:rPr lang="en-US" sz="3200" dirty="0"/>
              <a:t/>
            </a:r>
            <a:br>
              <a:rPr lang="en-US" sz="3200" dirty="0"/>
            </a:br>
            <a:r>
              <a:rPr lang="en-US" sz="5300" dirty="0"/>
              <a:t> </a:t>
            </a:r>
            <a:r>
              <a:rPr lang="en-US" sz="5300" b="1" dirty="0">
                <a:solidFill>
                  <a:srgbClr val="0070C0"/>
                </a:solidFill>
              </a:rPr>
              <a:t>Charcot </a:t>
            </a:r>
            <a:r>
              <a:rPr lang="en-US" sz="5300" b="1" dirty="0" smtClean="0">
                <a:solidFill>
                  <a:srgbClr val="0070C0"/>
                </a:solidFill>
              </a:rPr>
              <a:t>Foot</a:t>
            </a:r>
            <a:endParaRPr lang="en-US" sz="5300" dirty="0">
              <a:solidFill>
                <a:srgbClr val="0070C0"/>
              </a:solidFill>
            </a:endParaRPr>
          </a:p>
        </p:txBody>
      </p:sp>
      <p:sp>
        <p:nvSpPr>
          <p:cNvPr id="3" name="Subtitle 2"/>
          <p:cNvSpPr>
            <a:spLocks noGrp="1"/>
          </p:cNvSpPr>
          <p:nvPr>
            <p:ph type="subTitle" idx="1"/>
          </p:nvPr>
        </p:nvSpPr>
        <p:spPr>
          <a:xfrm>
            <a:off x="762000" y="2057400"/>
            <a:ext cx="7848600" cy="3733800"/>
          </a:xfrm>
        </p:spPr>
        <p:txBody>
          <a:bodyPr>
            <a:normAutofit/>
          </a:bodyPr>
          <a:lstStyle/>
          <a:p>
            <a:r>
              <a:rPr lang="en-US" b="1" dirty="0" smtClean="0">
                <a:solidFill>
                  <a:schemeClr val="tx1"/>
                </a:solidFill>
              </a:rPr>
              <a:t> </a:t>
            </a:r>
            <a:r>
              <a:rPr lang="en-US" b="1" dirty="0">
                <a:solidFill>
                  <a:srgbClr val="0070C0"/>
                </a:solidFill>
              </a:rPr>
              <a:t>Clinical Clues, Diagnostic Strategies, and Treatment </a:t>
            </a:r>
            <a:r>
              <a:rPr lang="en-US" b="1" dirty="0" smtClean="0">
                <a:solidFill>
                  <a:srgbClr val="0070C0"/>
                </a:solidFill>
              </a:rPr>
              <a:t>Principles</a:t>
            </a:r>
          </a:p>
          <a:p>
            <a:endParaRPr lang="en-US" b="1" dirty="0" smtClean="0">
              <a:solidFill>
                <a:schemeClr val="tx1"/>
              </a:solidFill>
            </a:endParaRPr>
          </a:p>
          <a:p>
            <a:r>
              <a:rPr lang="en-US" sz="2400" dirty="0" err="1" smtClean="0">
                <a:solidFill>
                  <a:schemeClr val="tx1"/>
                </a:solidFill>
              </a:rPr>
              <a:t>Bijan</a:t>
            </a:r>
            <a:r>
              <a:rPr lang="en-US" sz="2400" dirty="0" smtClean="0">
                <a:solidFill>
                  <a:schemeClr val="tx1"/>
                </a:solidFill>
              </a:rPr>
              <a:t> </a:t>
            </a:r>
            <a:r>
              <a:rPr lang="en-US" sz="2400" dirty="0" err="1" smtClean="0">
                <a:solidFill>
                  <a:schemeClr val="tx1"/>
                </a:solidFill>
              </a:rPr>
              <a:t>Iraj,MD</a:t>
            </a:r>
            <a:endParaRPr lang="en-US" sz="2400" dirty="0" smtClean="0">
              <a:solidFill>
                <a:schemeClr val="tx1"/>
              </a:solidFill>
            </a:endParaRPr>
          </a:p>
          <a:p>
            <a:r>
              <a:rPr lang="en-US" sz="2000" dirty="0" smtClean="0">
                <a:solidFill>
                  <a:srgbClr val="7030A0"/>
                </a:solidFill>
              </a:rPr>
              <a:t>  </a:t>
            </a:r>
            <a:r>
              <a:rPr lang="en-US" sz="2000" dirty="0" smtClean="0">
                <a:solidFill>
                  <a:srgbClr val="002060"/>
                </a:solidFill>
              </a:rPr>
              <a:t>Assistant Professor of Internal Medicine  and  Endocrinology</a:t>
            </a:r>
            <a:endParaRPr lang="en-US" sz="2400" dirty="0" smtClean="0">
              <a:solidFill>
                <a:srgbClr val="002060"/>
              </a:solidFill>
            </a:endParaRPr>
          </a:p>
          <a:p>
            <a:r>
              <a:rPr lang="en-US" sz="2400" dirty="0" smtClean="0">
                <a:solidFill>
                  <a:srgbClr val="002060"/>
                </a:solidFill>
              </a:rPr>
              <a:t>   </a:t>
            </a:r>
            <a:r>
              <a:rPr lang="en-US" sz="2000" dirty="0" smtClean="0">
                <a:solidFill>
                  <a:srgbClr val="002060"/>
                </a:solidFill>
              </a:rPr>
              <a:t>Department of Endocrinology and Metabolism</a:t>
            </a:r>
          </a:p>
          <a:p>
            <a:r>
              <a:rPr lang="en-US" sz="2000" dirty="0" smtClean="0">
                <a:solidFill>
                  <a:srgbClr val="002060"/>
                </a:solidFill>
              </a:rPr>
              <a:t>    Isfahan Medical School</a:t>
            </a: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Laboratory Studies: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Laboratory markers of infection, such </a:t>
            </a:r>
            <a:r>
              <a:rPr lang="en-US" dirty="0" smtClean="0">
                <a:solidFill>
                  <a:srgbClr val="FF0000"/>
                </a:solidFill>
              </a:rPr>
              <a:t>as white blood cell count</a:t>
            </a:r>
            <a:r>
              <a:rPr lang="en-US" dirty="0" smtClean="0"/>
              <a:t>, </a:t>
            </a:r>
            <a:r>
              <a:rPr lang="en-US" dirty="0" smtClean="0">
                <a:solidFill>
                  <a:srgbClr val="FF0000"/>
                </a:solidFill>
              </a:rPr>
              <a:t>C-reactive protein level</a:t>
            </a:r>
            <a:r>
              <a:rPr lang="en-US" dirty="0" smtClean="0"/>
              <a:t>, and </a:t>
            </a:r>
            <a:r>
              <a:rPr lang="en-US" dirty="0" smtClean="0">
                <a:solidFill>
                  <a:srgbClr val="FF0000"/>
                </a:solidFill>
              </a:rPr>
              <a:t>erythrocyte sedimentation rate</a:t>
            </a:r>
            <a:r>
              <a:rPr lang="en-US" dirty="0" smtClean="0"/>
              <a:t>, are usually normal.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514600"/>
          </a:xfrm>
        </p:spPr>
        <p:txBody>
          <a:bodyPr>
            <a:normAutofit/>
          </a:bodyPr>
          <a:lstStyle/>
          <a:p>
            <a:r>
              <a:rPr lang="en-US" sz="6000" b="1" dirty="0" smtClean="0">
                <a:solidFill>
                  <a:srgbClr val="0070C0"/>
                </a:solidFill>
              </a:rPr>
              <a:t>Imaging Studies </a:t>
            </a:r>
            <a:endParaRPr lang="en-US" sz="6000"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r>
              <a:rPr lang="en-US" b="1" dirty="0" smtClean="0">
                <a:solidFill>
                  <a:srgbClr val="0070C0"/>
                </a:solidFill>
              </a:rPr>
              <a:t>VENOUS DUPLEX ULTRASONOGRAPHY </a:t>
            </a:r>
            <a:endParaRPr lang="en-US" dirty="0">
              <a:solidFill>
                <a:srgbClr val="0070C0"/>
              </a:solidFill>
            </a:endParaRPr>
          </a:p>
        </p:txBody>
      </p:sp>
      <p:sp>
        <p:nvSpPr>
          <p:cNvPr id="3" name="Content Placeholder 2"/>
          <p:cNvSpPr>
            <a:spLocks noGrp="1"/>
          </p:cNvSpPr>
          <p:nvPr>
            <p:ph idx="1"/>
          </p:nvPr>
        </p:nvSpPr>
        <p:spPr>
          <a:xfrm>
            <a:off x="457200" y="2286000"/>
            <a:ext cx="8229600" cy="3840163"/>
          </a:xfrm>
        </p:spPr>
        <p:txBody>
          <a:bodyPr/>
          <a:lstStyle/>
          <a:p>
            <a:r>
              <a:rPr lang="en-US" dirty="0" smtClean="0"/>
              <a:t>Venous duplex </a:t>
            </a:r>
            <a:r>
              <a:rPr lang="en-US" dirty="0" err="1" smtClean="0"/>
              <a:t>ultrasonography</a:t>
            </a:r>
            <a:r>
              <a:rPr lang="en-US" dirty="0" smtClean="0"/>
              <a:t> may be performed when deep venous thrombosis is suspected. Results should be normal in acute Charcot </a:t>
            </a:r>
            <a:r>
              <a:rPr lang="en-US" dirty="0" err="1" smtClean="0"/>
              <a:t>neuroarthropathy</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RADIOGRAPHY </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a:t>
            </a:r>
            <a:r>
              <a:rPr lang="en-US" dirty="0" smtClean="0"/>
              <a:t>he </a:t>
            </a:r>
            <a:r>
              <a:rPr lang="en-US" dirty="0" smtClean="0"/>
              <a:t>characteristic bony destruction of Charcot </a:t>
            </a:r>
            <a:r>
              <a:rPr lang="en-US" dirty="0" err="1" smtClean="0"/>
              <a:t>neuroarthropathy</a:t>
            </a:r>
            <a:r>
              <a:rPr lang="en-US" dirty="0" smtClean="0"/>
              <a:t> can take </a:t>
            </a:r>
            <a:r>
              <a:rPr lang="en-US" dirty="0" smtClean="0">
                <a:solidFill>
                  <a:srgbClr val="FF0000"/>
                </a:solidFill>
              </a:rPr>
              <a:t>six to 12 months </a:t>
            </a:r>
            <a:r>
              <a:rPr lang="en-US" dirty="0" smtClean="0"/>
              <a:t>to become visible on radiography, initial imaging serves as a baseline and allows for detection of subtle changes denoting instability. Subtle </a:t>
            </a:r>
            <a:r>
              <a:rPr lang="en-US" dirty="0" err="1" smtClean="0"/>
              <a:t>subluxations</a:t>
            </a:r>
            <a:r>
              <a:rPr lang="en-US" dirty="0" smtClean="0"/>
              <a:t> and small flecks of bone secondary to </a:t>
            </a:r>
            <a:r>
              <a:rPr lang="en-US" dirty="0" err="1" smtClean="0"/>
              <a:t>ligamentous</a:t>
            </a:r>
            <a:r>
              <a:rPr lang="en-US" dirty="0" smtClean="0"/>
              <a:t> avulsion fractures may be present, signaling instability and impending osseous </a:t>
            </a:r>
            <a:r>
              <a:rPr lang="en-US" dirty="0" smtClean="0"/>
              <a:t>destruction.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smtClean="0">
                <a:solidFill>
                  <a:srgbClr val="0070C0"/>
                </a:solidFill>
              </a:rPr>
              <a:t>RADIOGRAPHY </a:t>
            </a:r>
            <a:endParaRPr lang="en-US" dirty="0">
              <a:solidFill>
                <a:srgbClr val="0070C0"/>
              </a:solidFill>
            </a:endParaRPr>
          </a:p>
        </p:txBody>
      </p:sp>
      <p:sp>
        <p:nvSpPr>
          <p:cNvPr id="3" name="Content Placeholder 2"/>
          <p:cNvSpPr>
            <a:spLocks noGrp="1"/>
          </p:cNvSpPr>
          <p:nvPr>
            <p:ph idx="1"/>
          </p:nvPr>
        </p:nvSpPr>
        <p:spPr>
          <a:xfrm>
            <a:off x="457200" y="1981200"/>
            <a:ext cx="8229600" cy="4144963"/>
          </a:xfrm>
        </p:spPr>
        <p:txBody>
          <a:bodyPr/>
          <a:lstStyle/>
          <a:p>
            <a:r>
              <a:rPr lang="en-US" dirty="0" smtClean="0"/>
              <a:t>More than </a:t>
            </a:r>
            <a:r>
              <a:rPr lang="en-US" dirty="0" smtClean="0">
                <a:solidFill>
                  <a:srgbClr val="FF0000"/>
                </a:solidFill>
              </a:rPr>
              <a:t>60%</a:t>
            </a:r>
            <a:r>
              <a:rPr lang="en-US" dirty="0" smtClean="0"/>
              <a:t> of all Charcot </a:t>
            </a:r>
            <a:r>
              <a:rPr lang="en-US" dirty="0" err="1" smtClean="0"/>
              <a:t>neuroarthropathy</a:t>
            </a:r>
            <a:r>
              <a:rPr lang="en-US" dirty="0" smtClean="0"/>
              <a:t> events affect the </a:t>
            </a:r>
            <a:r>
              <a:rPr lang="en-US" dirty="0" err="1" smtClean="0">
                <a:solidFill>
                  <a:srgbClr val="FF0000"/>
                </a:solidFill>
              </a:rPr>
              <a:t>midfoot</a:t>
            </a:r>
            <a:r>
              <a:rPr lang="en-US" dirty="0" smtClean="0"/>
              <a:t>. </a:t>
            </a:r>
            <a:r>
              <a:rPr lang="en-US" dirty="0" smtClean="0"/>
              <a:t>Osseous overlap in the </a:t>
            </a:r>
            <a:r>
              <a:rPr lang="en-US" dirty="0" err="1" smtClean="0"/>
              <a:t>midfoot</a:t>
            </a:r>
            <a:r>
              <a:rPr lang="en-US" dirty="0" smtClean="0"/>
              <a:t> can make subtle </a:t>
            </a:r>
            <a:r>
              <a:rPr lang="en-US" dirty="0" err="1" smtClean="0"/>
              <a:t>subluxations</a:t>
            </a:r>
            <a:r>
              <a:rPr lang="en-US" dirty="0" smtClean="0"/>
              <a:t> and minimally displaced fractures difficult to visualize.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b="1" dirty="0" smtClean="0">
                <a:solidFill>
                  <a:srgbClr val="0070C0"/>
                </a:solidFill>
              </a:rPr>
              <a:t>RADIOGRAPHY </a:t>
            </a:r>
            <a:endParaRPr lang="en-US" dirty="0">
              <a:solidFill>
                <a:srgbClr val="0070C0"/>
              </a:solidFill>
            </a:endParaRPr>
          </a:p>
        </p:txBody>
      </p:sp>
      <p:sp>
        <p:nvSpPr>
          <p:cNvPr id="3" name="Content Placeholder 2"/>
          <p:cNvSpPr>
            <a:spLocks noGrp="1"/>
          </p:cNvSpPr>
          <p:nvPr>
            <p:ph idx="1"/>
          </p:nvPr>
        </p:nvSpPr>
        <p:spPr>
          <a:xfrm>
            <a:off x="304800" y="2133600"/>
            <a:ext cx="8382000" cy="3992563"/>
          </a:xfrm>
        </p:spPr>
        <p:txBody>
          <a:bodyPr>
            <a:normAutofit/>
          </a:bodyPr>
          <a:lstStyle/>
          <a:p>
            <a:pPr algn="ctr"/>
            <a:r>
              <a:rPr lang="en-US" sz="4400" dirty="0" smtClean="0"/>
              <a:t>Bilateral weight-bearing radiography is recommended for comparison of both feet.</a:t>
            </a:r>
            <a:endParaRPr lang="en-US" sz="4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533400"/>
            <a:ext cx="8077200" cy="54864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57400" y="0"/>
            <a:ext cx="4343400" cy="6629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en-US" sz="4000" b="1" dirty="0" smtClean="0">
                <a:solidFill>
                  <a:srgbClr val="0070C0"/>
                </a:solidFill>
              </a:rPr>
              <a:t>MAGNETIC RESONANCE IMAGING </a:t>
            </a:r>
            <a:endParaRPr lang="en-US" sz="4000" dirty="0">
              <a:solidFill>
                <a:srgbClr val="0070C0"/>
              </a:solidFill>
            </a:endParaRPr>
          </a:p>
        </p:txBody>
      </p:sp>
      <p:sp>
        <p:nvSpPr>
          <p:cNvPr id="3" name="Content Placeholder 2"/>
          <p:cNvSpPr>
            <a:spLocks noGrp="1"/>
          </p:cNvSpPr>
          <p:nvPr>
            <p:ph idx="1"/>
          </p:nvPr>
        </p:nvSpPr>
        <p:spPr>
          <a:xfrm>
            <a:off x="457200" y="2286000"/>
            <a:ext cx="8229600" cy="3840163"/>
          </a:xfrm>
        </p:spPr>
        <p:txBody>
          <a:bodyPr/>
          <a:lstStyle/>
          <a:p>
            <a:pPr>
              <a:buNone/>
            </a:pPr>
            <a:r>
              <a:rPr lang="en-US" dirty="0" smtClean="0"/>
              <a:t>    Bone marrow edema </a:t>
            </a:r>
            <a:r>
              <a:rPr lang="en-US" i="1" dirty="0" smtClean="0"/>
              <a:t>, adjacent soft tissue edema, joint effusion, and </a:t>
            </a:r>
            <a:r>
              <a:rPr lang="en-US" i="1" dirty="0" err="1" smtClean="0"/>
              <a:t>microtrabecular</a:t>
            </a:r>
            <a:r>
              <a:rPr lang="en-US" i="1" dirty="0" smtClean="0"/>
              <a:t> or stress fractures when radiography results are normal.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371600" y="533400"/>
            <a:ext cx="6400800" cy="5715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endParaRPr lang="en-US" dirty="0" smtClean="0"/>
          </a:p>
          <a:p>
            <a:r>
              <a:rPr lang="en-US" b="1" dirty="0" smtClean="0"/>
              <a:t>Acute Charcot </a:t>
            </a:r>
            <a:r>
              <a:rPr lang="en-US" b="1" dirty="0" err="1" smtClean="0"/>
              <a:t>neuroarthropathy</a:t>
            </a:r>
            <a:r>
              <a:rPr lang="en-US" b="1" dirty="0" smtClean="0"/>
              <a:t> of the foot </a:t>
            </a:r>
          </a:p>
          <a:p>
            <a:endParaRPr lang="en-US" b="1" dirty="0" smtClean="0"/>
          </a:p>
          <a:p>
            <a:pPr>
              <a:buNone/>
            </a:pPr>
            <a:r>
              <a:rPr lang="en-US" b="1" dirty="0" smtClean="0"/>
              <a:t>    and ankle is often difficult to diagnose </a:t>
            </a:r>
          </a:p>
          <a:p>
            <a:pPr>
              <a:buNone/>
            </a:pPr>
            <a:endParaRPr lang="en-US" b="1" dirty="0" smtClean="0"/>
          </a:p>
          <a:p>
            <a:pPr>
              <a:buNone/>
            </a:pPr>
            <a:r>
              <a:rPr lang="en-US" b="1" dirty="0" smtClean="0"/>
              <a:t>    because of limited findings in the patient </a:t>
            </a:r>
          </a:p>
          <a:p>
            <a:pPr>
              <a:buNone/>
            </a:pPr>
            <a:endParaRPr lang="en-US" b="1" dirty="0" smtClean="0"/>
          </a:p>
          <a:p>
            <a:pPr>
              <a:buNone/>
            </a:pPr>
            <a:r>
              <a:rPr lang="en-US" b="1" dirty="0" smtClean="0"/>
              <a:t>    history, physical examination, imaging, and </a:t>
            </a:r>
          </a:p>
          <a:p>
            <a:pPr>
              <a:buNone/>
            </a:pPr>
            <a:endParaRPr lang="en-US" b="1" dirty="0" smtClean="0"/>
          </a:p>
          <a:p>
            <a:pPr>
              <a:buNone/>
            </a:pPr>
            <a:r>
              <a:rPr lang="en-US" b="1" dirty="0" smtClean="0"/>
              <a:t>    laboratory studies.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r>
              <a:rPr lang="en-US" sz="5400" dirty="0" smtClean="0">
                <a:solidFill>
                  <a:srgbClr val="0070C0"/>
                </a:solidFill>
              </a:rPr>
              <a:t>MRI</a:t>
            </a:r>
            <a:endParaRPr lang="en-US" sz="5400" dirty="0">
              <a:solidFill>
                <a:srgbClr val="0070C0"/>
              </a:solidFill>
            </a:endParaRPr>
          </a:p>
        </p:txBody>
      </p:sp>
      <p:sp>
        <p:nvSpPr>
          <p:cNvPr id="3" name="Content Placeholder 2"/>
          <p:cNvSpPr>
            <a:spLocks noGrp="1"/>
          </p:cNvSpPr>
          <p:nvPr>
            <p:ph idx="1"/>
          </p:nvPr>
        </p:nvSpPr>
        <p:spPr>
          <a:xfrm>
            <a:off x="838200" y="1752600"/>
            <a:ext cx="7848600" cy="4373563"/>
          </a:xfrm>
        </p:spPr>
        <p:txBody>
          <a:bodyPr/>
          <a:lstStyle/>
          <a:p>
            <a:r>
              <a:rPr lang="en-US" dirty="0" smtClean="0"/>
              <a:t>Performing MRI is recommended when radiography results are inconclusive and patients exhibit key clinical elements outlined in </a:t>
            </a:r>
            <a:r>
              <a:rPr lang="en-US" i="1" dirty="0" smtClean="0"/>
              <a:t>Table 2.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28800" y="228600"/>
            <a:ext cx="4953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solidFill>
                  <a:srgbClr val="0070C0"/>
                </a:solidFill>
              </a:rPr>
              <a:t>Key Elements That Should Increase Clinical Suspicion for Acute Charcot </a:t>
            </a:r>
            <a:r>
              <a:rPr lang="en-US" sz="2800" b="1" dirty="0" err="1" smtClean="0">
                <a:solidFill>
                  <a:srgbClr val="0070C0"/>
                </a:solidFill>
              </a:rPr>
              <a:t>Neuroarthropathy</a:t>
            </a:r>
            <a:r>
              <a:rPr lang="en-US" sz="2800" b="1" dirty="0" smtClean="0">
                <a:solidFill>
                  <a:srgbClr val="0070C0"/>
                </a:solidFill>
              </a:rPr>
              <a:t> </a:t>
            </a:r>
            <a:r>
              <a:rPr lang="en-US" sz="2800" b="1" dirty="0" smtClean="0">
                <a:solidFill>
                  <a:srgbClr val="0070C0"/>
                </a:solidFill>
              </a:rPr>
              <a:t>:</a:t>
            </a:r>
            <a:r>
              <a:rPr lang="en-US" sz="2800" b="1" dirty="0" smtClean="0">
                <a:solidFill>
                  <a:srgbClr val="0070C0"/>
                </a:solidFill>
              </a:rPr>
              <a:t>	</a:t>
            </a:r>
            <a:br>
              <a:rPr lang="en-US" sz="2800" b="1" dirty="0" smtClean="0">
                <a:solidFill>
                  <a:srgbClr val="0070C0"/>
                </a:solidFill>
              </a:rPr>
            </a:br>
            <a:endParaRPr lang="en-US" sz="2800" dirty="0">
              <a:solidFill>
                <a:srgbClr val="0070C0"/>
              </a:solidFill>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Age 40 years or older for patients with type 1 diabetes mellitus </a:t>
            </a:r>
          </a:p>
          <a:p>
            <a:r>
              <a:rPr lang="en-US" dirty="0" smtClean="0"/>
              <a:t>Age 50 years or older for patients with type 2 diabetes 	</a:t>
            </a:r>
          </a:p>
          <a:p>
            <a:r>
              <a:rPr lang="en-US" dirty="0" smtClean="0"/>
              <a:t>Computed tomography shows osseous fracture(s), particularly about the </a:t>
            </a:r>
            <a:r>
              <a:rPr lang="en-US" dirty="0" err="1" smtClean="0"/>
              <a:t>midfoot</a:t>
            </a:r>
            <a:r>
              <a:rPr lang="en-US" dirty="0" smtClean="0"/>
              <a:t> 	</a:t>
            </a:r>
          </a:p>
          <a:p>
            <a:r>
              <a:rPr lang="en-US" dirty="0" smtClean="0"/>
              <a:t>Diagnosis of type 1 or 2 diabetes for 10 years or more 	</a:t>
            </a:r>
          </a:p>
          <a:p>
            <a:r>
              <a:rPr lang="en-US" dirty="0" smtClean="0"/>
              <a:t>Increased tracer uptake in all three phases of a bone scan and negative white blood cell–tagged scan 	</a:t>
            </a:r>
          </a:p>
          <a:p>
            <a:r>
              <a:rPr lang="en-US" dirty="0" smtClean="0"/>
              <a:t>Magnetic resonance imaging shows </a:t>
            </a:r>
            <a:r>
              <a:rPr lang="en-US" dirty="0" err="1" smtClean="0"/>
              <a:t>periarticular</a:t>
            </a:r>
            <a:r>
              <a:rPr lang="en-US" dirty="0" smtClean="0"/>
              <a:t> bone marrow edema, which enhances on </a:t>
            </a:r>
            <a:r>
              <a:rPr lang="en-US" dirty="0" err="1" smtClean="0"/>
              <a:t>postcontrast</a:t>
            </a:r>
            <a:r>
              <a:rPr lang="en-US" dirty="0" smtClean="0"/>
              <a:t> images 	</a:t>
            </a:r>
          </a:p>
          <a:p>
            <a:r>
              <a:rPr lang="en-US" dirty="0" smtClean="0"/>
              <a:t>Minimal or no foot pain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10000"/>
          </a:bodyPr>
          <a:lstStyle/>
          <a:p>
            <a:r>
              <a:rPr lang="en-US" dirty="0" smtClean="0"/>
              <a:t>No systemic or laboratory findings concerning for infection 	</a:t>
            </a:r>
          </a:p>
          <a:p>
            <a:r>
              <a:rPr lang="en-US" dirty="0" smtClean="0"/>
              <a:t>No trauma or only minor trauma reported 	</a:t>
            </a:r>
          </a:p>
          <a:p>
            <a:r>
              <a:rPr lang="en-US" dirty="0" smtClean="0"/>
              <a:t>Obesity 	</a:t>
            </a:r>
          </a:p>
          <a:p>
            <a:r>
              <a:rPr lang="en-US" dirty="0" smtClean="0"/>
              <a:t>Peripheral neuropathy of any etiology 	</a:t>
            </a:r>
          </a:p>
          <a:p>
            <a:r>
              <a:rPr lang="en-US" dirty="0" smtClean="0"/>
              <a:t>Radiography reveals increased soft tissue volume, subtle </a:t>
            </a:r>
            <a:r>
              <a:rPr lang="en-US" dirty="0" err="1" smtClean="0"/>
              <a:t>subluxations</a:t>
            </a:r>
            <a:r>
              <a:rPr lang="en-US" dirty="0" smtClean="0"/>
              <a:t>, or </a:t>
            </a:r>
            <a:r>
              <a:rPr lang="en-US" dirty="0" err="1" smtClean="0"/>
              <a:t>ligamentous</a:t>
            </a:r>
            <a:r>
              <a:rPr lang="en-US" dirty="0" smtClean="0"/>
              <a:t> avulsion fractures, particularly about the </a:t>
            </a:r>
            <a:r>
              <a:rPr lang="en-US" dirty="0" err="1" smtClean="0"/>
              <a:t>midfoot</a:t>
            </a:r>
            <a:r>
              <a:rPr lang="en-US" dirty="0" smtClean="0"/>
              <a:t> 	</a:t>
            </a:r>
          </a:p>
          <a:p>
            <a:r>
              <a:rPr lang="en-US" dirty="0" smtClean="0"/>
              <a:t>Treatment for recurrent </a:t>
            </a:r>
            <a:r>
              <a:rPr lang="en-US" dirty="0" err="1" smtClean="0"/>
              <a:t>cellulitis</a:t>
            </a:r>
            <a:r>
              <a:rPr lang="en-US" dirty="0" smtClean="0"/>
              <a:t> 	</a:t>
            </a:r>
          </a:p>
          <a:p>
            <a:r>
              <a:rPr lang="en-US" dirty="0" smtClean="0"/>
              <a:t>Unilateral edematous, </a:t>
            </a:r>
            <a:r>
              <a:rPr lang="en-US" dirty="0" err="1" smtClean="0"/>
              <a:t>erythematous</a:t>
            </a:r>
            <a:r>
              <a:rPr lang="en-US" dirty="0" smtClean="0"/>
              <a:t>, warm limb with no open wounds 	</a:t>
            </a:r>
          </a:p>
          <a:p>
            <a:r>
              <a:rPr lang="en-US" dirty="0" smtClean="0"/>
              <a:t>Venous duplex </a:t>
            </a:r>
            <a:r>
              <a:rPr lang="en-US" dirty="0" err="1" smtClean="0"/>
              <a:t>ultrasonography</a:t>
            </a:r>
            <a:r>
              <a:rPr lang="en-US" dirty="0" smtClean="0"/>
              <a:t> is negative for deep venous thrombosis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solidFill>
                  <a:srgbClr val="0070C0"/>
                </a:solidFill>
              </a:rPr>
              <a:t>COMPUTED TOMOGRAPHY </a:t>
            </a:r>
            <a:endParaRPr lang="en-US" dirty="0">
              <a:solidFill>
                <a:srgbClr val="0070C0"/>
              </a:solidFill>
            </a:endParaRPr>
          </a:p>
        </p:txBody>
      </p:sp>
      <p:sp>
        <p:nvSpPr>
          <p:cNvPr id="3" name="Content Placeholder 2"/>
          <p:cNvSpPr>
            <a:spLocks noGrp="1"/>
          </p:cNvSpPr>
          <p:nvPr>
            <p:ph idx="1"/>
          </p:nvPr>
        </p:nvSpPr>
        <p:spPr>
          <a:xfrm>
            <a:off x="457200" y="1905000"/>
            <a:ext cx="8229600" cy="4221163"/>
          </a:xfrm>
        </p:spPr>
        <p:txBody>
          <a:bodyPr/>
          <a:lstStyle/>
          <a:p>
            <a:r>
              <a:rPr lang="en-US" dirty="0" smtClean="0"/>
              <a:t>Computed tomography is useful for visualizing all bones of the foot, particularly the </a:t>
            </a:r>
            <a:r>
              <a:rPr lang="en-US" dirty="0" err="1" smtClean="0"/>
              <a:t>midfoot</a:t>
            </a:r>
            <a:r>
              <a:rPr lang="en-US" dirty="0" smtClean="0"/>
              <a:t>, which is difficult to see well on </a:t>
            </a:r>
            <a:r>
              <a:rPr lang="en-US" dirty="0" smtClean="0"/>
              <a:t>radiography. </a:t>
            </a:r>
            <a:r>
              <a:rPr lang="en-US" dirty="0" smtClean="0"/>
              <a:t>It is recommended </a:t>
            </a:r>
            <a:r>
              <a:rPr lang="en-US" dirty="0" smtClean="0">
                <a:solidFill>
                  <a:srgbClr val="FF0000"/>
                </a:solidFill>
              </a:rPr>
              <a:t>when MRI is contraindicated for the patient. </a:t>
            </a: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solidFill>
                  <a:srgbClr val="0070C0"/>
                </a:solidFill>
              </a:rPr>
              <a:t>BONE SCANS </a:t>
            </a:r>
            <a:endParaRPr lang="en-US" dirty="0">
              <a:solidFill>
                <a:srgbClr val="0070C0"/>
              </a:solidFill>
            </a:endParaRPr>
          </a:p>
        </p:txBody>
      </p:sp>
      <p:sp>
        <p:nvSpPr>
          <p:cNvPr id="3" name="Content Placeholder 2"/>
          <p:cNvSpPr>
            <a:spLocks noGrp="1"/>
          </p:cNvSpPr>
          <p:nvPr>
            <p:ph idx="1"/>
          </p:nvPr>
        </p:nvSpPr>
        <p:spPr>
          <a:xfrm>
            <a:off x="457200" y="1752600"/>
            <a:ext cx="8229600" cy="4373563"/>
          </a:xfrm>
        </p:spPr>
        <p:txBody>
          <a:bodyPr/>
          <a:lstStyle/>
          <a:p>
            <a:r>
              <a:rPr lang="en-US" dirty="0" smtClean="0"/>
              <a:t>Increased tracer uptake to the affected joint occurs in all three phases of a bone scan when acute Charcot </a:t>
            </a:r>
            <a:r>
              <a:rPr lang="en-US" dirty="0" err="1" smtClean="0"/>
              <a:t>neuroarthropathy</a:t>
            </a:r>
            <a:r>
              <a:rPr lang="en-US" dirty="0" smtClean="0"/>
              <a:t> is </a:t>
            </a:r>
            <a:r>
              <a:rPr lang="en-US" dirty="0" smtClean="0"/>
              <a:t>present.</a:t>
            </a:r>
          </a:p>
          <a:p>
            <a:pPr>
              <a:buNone/>
            </a:pPr>
            <a:r>
              <a:rPr lang="en-US" dirty="0" smtClean="0"/>
              <a:t> </a:t>
            </a:r>
            <a:endParaRPr lang="en-US" dirty="0" smtClean="0"/>
          </a:p>
          <a:p>
            <a:r>
              <a:rPr lang="en-US" dirty="0" smtClean="0"/>
              <a:t>White blood cell–tagged scans are often negative.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smtClean="0">
                <a:solidFill>
                  <a:srgbClr val="0070C0"/>
                </a:solidFill>
              </a:rPr>
              <a:t>BONE SCANS </a:t>
            </a:r>
            <a:endParaRPr lang="en-US" dirty="0">
              <a:solidFill>
                <a:srgbClr val="0070C0"/>
              </a:solidFill>
            </a:endParaRPr>
          </a:p>
        </p:txBody>
      </p:sp>
      <p:sp>
        <p:nvSpPr>
          <p:cNvPr id="3" name="Content Placeholder 2"/>
          <p:cNvSpPr>
            <a:spLocks noGrp="1"/>
          </p:cNvSpPr>
          <p:nvPr>
            <p:ph idx="1"/>
          </p:nvPr>
        </p:nvSpPr>
        <p:spPr>
          <a:xfrm>
            <a:off x="457200" y="1905000"/>
            <a:ext cx="8229600" cy="4221163"/>
          </a:xfrm>
        </p:spPr>
        <p:txBody>
          <a:bodyPr/>
          <a:lstStyle/>
          <a:p>
            <a:pPr algn="ctr"/>
            <a:r>
              <a:rPr lang="en-US" dirty="0" smtClean="0"/>
              <a:t>There is limited literature available on the aid of nuclear bone scanning in the diagnosis of acute Charcot </a:t>
            </a:r>
            <a:r>
              <a:rPr lang="en-US" dirty="0" err="1" smtClean="0"/>
              <a:t>neuroarthropathy</a:t>
            </a:r>
            <a:r>
              <a:rPr lang="en-US" dirty="0" smtClean="0"/>
              <a:t>. Because of the nonspecific nature of the study, </a:t>
            </a:r>
            <a:r>
              <a:rPr lang="en-US" dirty="0" smtClean="0">
                <a:solidFill>
                  <a:srgbClr val="FF0000"/>
                </a:solidFill>
              </a:rPr>
              <a:t>radiography and MRI are recommended over nuclear medicine studies. </a:t>
            </a:r>
            <a:endParaRPr lang="en-US"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r>
              <a:rPr lang="en-US" sz="4800" b="1" dirty="0" smtClean="0">
                <a:solidFill>
                  <a:srgbClr val="0070C0"/>
                </a:solidFill>
              </a:rPr>
              <a:t>Treatment: </a:t>
            </a:r>
            <a:endParaRPr lang="en-US" sz="4800" dirty="0">
              <a:solidFill>
                <a:srgbClr val="0070C0"/>
              </a:solidFill>
            </a:endParaRPr>
          </a:p>
        </p:txBody>
      </p:sp>
      <p:sp>
        <p:nvSpPr>
          <p:cNvPr id="3" name="Content Placeholder 2"/>
          <p:cNvSpPr>
            <a:spLocks noGrp="1"/>
          </p:cNvSpPr>
          <p:nvPr>
            <p:ph idx="1"/>
          </p:nvPr>
        </p:nvSpPr>
        <p:spPr>
          <a:xfrm>
            <a:off x="685800" y="2057400"/>
            <a:ext cx="8001000" cy="4068763"/>
          </a:xfrm>
        </p:spPr>
        <p:txBody>
          <a:bodyPr/>
          <a:lstStyle/>
          <a:p>
            <a:r>
              <a:rPr lang="en-US" b="1" dirty="0" smtClean="0">
                <a:solidFill>
                  <a:srgbClr val="002060"/>
                </a:solidFill>
              </a:rPr>
              <a:t>IMMOBILIZATION </a:t>
            </a:r>
          </a:p>
          <a:p>
            <a:r>
              <a:rPr lang="en-US" b="1" dirty="0" smtClean="0">
                <a:solidFill>
                  <a:srgbClr val="002060"/>
                </a:solidFill>
              </a:rPr>
              <a:t>SURGERY </a:t>
            </a:r>
          </a:p>
          <a:p>
            <a:r>
              <a:rPr lang="en-US" b="1" dirty="0" smtClean="0">
                <a:solidFill>
                  <a:srgbClr val="002060"/>
                </a:solidFill>
              </a:rPr>
              <a:t>BISPHOSPHONATES </a:t>
            </a:r>
          </a:p>
          <a:p>
            <a:r>
              <a:rPr lang="en-US" b="1" dirty="0" smtClean="0">
                <a:solidFill>
                  <a:srgbClr val="002060"/>
                </a:solidFill>
              </a:rPr>
              <a:t>INTRANASAL CALCITONIN </a:t>
            </a:r>
            <a:endParaRPr lang="en-US" dirty="0">
              <a:solidFill>
                <a:srgbClr val="00206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b="1" dirty="0" smtClean="0">
                <a:solidFill>
                  <a:srgbClr val="0070C0"/>
                </a:solidFill>
              </a:rPr>
              <a:t>IMMOBILIZATION </a:t>
            </a:r>
            <a:endParaRPr lang="en-US" dirty="0">
              <a:solidFill>
                <a:srgbClr val="0070C0"/>
              </a:solidFill>
            </a:endParaRPr>
          </a:p>
        </p:txBody>
      </p:sp>
      <p:sp>
        <p:nvSpPr>
          <p:cNvPr id="3" name="Content Placeholder 2"/>
          <p:cNvSpPr>
            <a:spLocks noGrp="1"/>
          </p:cNvSpPr>
          <p:nvPr>
            <p:ph idx="1"/>
          </p:nvPr>
        </p:nvSpPr>
        <p:spPr>
          <a:xfrm>
            <a:off x="457200" y="1905000"/>
            <a:ext cx="8229600" cy="4221163"/>
          </a:xfrm>
        </p:spPr>
        <p:txBody>
          <a:bodyPr/>
          <a:lstStyle/>
          <a:p>
            <a:r>
              <a:rPr lang="en-US" dirty="0" smtClean="0"/>
              <a:t>The mainstay of treatment of Charcot </a:t>
            </a:r>
            <a:r>
              <a:rPr lang="en-US" dirty="0" err="1" smtClean="0"/>
              <a:t>neuroarthropathy</a:t>
            </a:r>
            <a:r>
              <a:rPr lang="en-US" dirty="0" smtClean="0"/>
              <a:t> is immobilization in a total contact cast, which increases the total surface area of contact to the entire lower extremity, </a:t>
            </a:r>
            <a:r>
              <a:rPr lang="en-US" dirty="0" smtClean="0">
                <a:solidFill>
                  <a:srgbClr val="FF0000"/>
                </a:solidFill>
              </a:rPr>
              <a:t>distributing pressure away from the foot.</a:t>
            </a:r>
            <a:endParaRPr lang="en-US"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b="1" dirty="0" smtClean="0">
                <a:solidFill>
                  <a:srgbClr val="0070C0"/>
                </a:solidFill>
              </a:rPr>
              <a:t>IMMOBILIZATION </a:t>
            </a:r>
            <a:endParaRPr lang="en-US" dirty="0">
              <a:solidFill>
                <a:srgbClr val="0070C0"/>
              </a:solidFill>
            </a:endParaRPr>
          </a:p>
        </p:txBody>
      </p:sp>
      <p:sp>
        <p:nvSpPr>
          <p:cNvPr id="3" name="Content Placeholder 2"/>
          <p:cNvSpPr>
            <a:spLocks noGrp="1"/>
          </p:cNvSpPr>
          <p:nvPr>
            <p:ph idx="1"/>
          </p:nvPr>
        </p:nvSpPr>
        <p:spPr>
          <a:xfrm>
            <a:off x="457200" y="2133600"/>
            <a:ext cx="8229600" cy="3992563"/>
          </a:xfrm>
        </p:spPr>
        <p:txBody>
          <a:bodyPr/>
          <a:lstStyle/>
          <a:p>
            <a:r>
              <a:rPr lang="en-US" dirty="0" smtClean="0"/>
              <a:t>Immobilization should continue until lower extremity edema and warmth resolve and serial radiography shows evidence of osseous consolidation, which typically occurs after </a:t>
            </a:r>
            <a:r>
              <a:rPr lang="en-US" dirty="0" smtClean="0">
                <a:solidFill>
                  <a:srgbClr val="FF0000"/>
                </a:solidFill>
              </a:rPr>
              <a:t>three to four months </a:t>
            </a:r>
            <a:r>
              <a:rPr lang="en-US" dirty="0" smtClean="0"/>
              <a:t>but can take up to 12 months.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297363"/>
          </a:xfrm>
        </p:spPr>
        <p:txBody>
          <a:bodyPr/>
          <a:lstStyle/>
          <a:p>
            <a:r>
              <a:rPr lang="en-US" b="1" dirty="0" smtClean="0"/>
              <a:t>Delay in treatment results in the development of rigid foot and ankle deformities, increasing the risk of ulceration, infection, and major lower extremity amputation.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b="1" dirty="0" smtClean="0">
                <a:solidFill>
                  <a:srgbClr val="0070C0"/>
                </a:solidFill>
              </a:rPr>
              <a:t>IMMOBILIZATION </a:t>
            </a:r>
            <a:endParaRPr lang="en-US" dirty="0">
              <a:solidFill>
                <a:srgbClr val="0070C0"/>
              </a:solidFill>
            </a:endParaRPr>
          </a:p>
        </p:txBody>
      </p:sp>
      <p:sp>
        <p:nvSpPr>
          <p:cNvPr id="3" name="Content Placeholder 2"/>
          <p:cNvSpPr>
            <a:spLocks noGrp="1"/>
          </p:cNvSpPr>
          <p:nvPr>
            <p:ph idx="1"/>
          </p:nvPr>
        </p:nvSpPr>
        <p:spPr>
          <a:xfrm>
            <a:off x="457200" y="1752600"/>
            <a:ext cx="8229600" cy="4373563"/>
          </a:xfrm>
        </p:spPr>
        <p:txBody>
          <a:bodyPr/>
          <a:lstStyle/>
          <a:p>
            <a:r>
              <a:rPr lang="en-US" dirty="0" smtClean="0"/>
              <a:t>Computed tomography and MRI may also be used to determine resolution. </a:t>
            </a:r>
            <a:r>
              <a:rPr lang="en-US" dirty="0" smtClean="0">
                <a:solidFill>
                  <a:srgbClr val="FF0000"/>
                </a:solidFill>
              </a:rPr>
              <a:t>Bone scanning is not recommended for determining resolution </a:t>
            </a:r>
            <a:r>
              <a:rPr lang="en-US" dirty="0" smtClean="0"/>
              <a:t>because osseous remodeling can continue for up to one year, resulting in prolonged increased uptake in the affected area due to remodeling.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IMMOBILIZATION </a:t>
            </a:r>
            <a:endParaRPr lang="en-US" dirty="0">
              <a:solidFill>
                <a:srgbClr val="0070C0"/>
              </a:solidFill>
            </a:endParaRPr>
          </a:p>
        </p:txBody>
      </p:sp>
      <p:sp>
        <p:nvSpPr>
          <p:cNvPr id="3" name="Content Placeholder 2"/>
          <p:cNvSpPr>
            <a:spLocks noGrp="1"/>
          </p:cNvSpPr>
          <p:nvPr>
            <p:ph idx="1"/>
          </p:nvPr>
        </p:nvSpPr>
        <p:spPr>
          <a:xfrm>
            <a:off x="457200" y="1752600"/>
            <a:ext cx="8229600" cy="4373563"/>
          </a:xfrm>
        </p:spPr>
        <p:txBody>
          <a:bodyPr/>
          <a:lstStyle/>
          <a:p>
            <a:r>
              <a:rPr lang="en-US" dirty="0" smtClean="0"/>
              <a:t>Removable walking boots and braces that incorporate the entire lower leg have also been used and are better tolerated by patients than cast immobilization, in addition to reducing the risk of iatrogenic complications that can occur with casting. However, these removable devices require a longer duration of immobilization.</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lstStyle/>
          <a:p>
            <a:r>
              <a:rPr lang="en-US" b="1" dirty="0" smtClean="0">
                <a:solidFill>
                  <a:srgbClr val="0070C0"/>
                </a:solidFill>
              </a:rPr>
              <a:t>IMMOBILIZATION</a:t>
            </a:r>
            <a:r>
              <a:rPr lang="en-US" b="1" dirty="0" smtClean="0"/>
              <a:t> </a:t>
            </a:r>
            <a:endParaRPr lang="en-US" dirty="0"/>
          </a:p>
        </p:txBody>
      </p:sp>
      <p:sp>
        <p:nvSpPr>
          <p:cNvPr id="3" name="Content Placeholder 2"/>
          <p:cNvSpPr>
            <a:spLocks noGrp="1"/>
          </p:cNvSpPr>
          <p:nvPr>
            <p:ph idx="1"/>
          </p:nvPr>
        </p:nvSpPr>
        <p:spPr/>
        <p:txBody>
          <a:bodyPr/>
          <a:lstStyle/>
          <a:p>
            <a:r>
              <a:rPr lang="en-US" dirty="0" smtClean="0"/>
              <a:t>A study that followed 71 cases (59 patients) of acute Charcot </a:t>
            </a:r>
            <a:r>
              <a:rPr lang="en-US" dirty="0" err="1" smtClean="0"/>
              <a:t>neuroarthropathy</a:t>
            </a:r>
            <a:r>
              <a:rPr lang="en-US" dirty="0" smtClean="0"/>
              <a:t> over 12 years concluded that radiography was insufficient in diagnosing </a:t>
            </a:r>
            <a:r>
              <a:rPr lang="en-US" dirty="0" err="1" smtClean="0"/>
              <a:t>midfoot</a:t>
            </a:r>
            <a:r>
              <a:rPr lang="en-US" dirty="0" smtClean="0"/>
              <a:t> fractures; that any bone marrow edema present on MRI was likely to progress to cortical fracture if unprotected ambulation was allowed; and that cortical fractures were a significant marker for impending deformity development</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solidFill>
                  <a:srgbClr val="0070C0"/>
                </a:solidFill>
              </a:rPr>
              <a:t>SURGERY</a:t>
            </a:r>
            <a:endParaRPr lang="en-US" dirty="0">
              <a:solidFill>
                <a:srgbClr val="0070C0"/>
              </a:solidFill>
            </a:endParaRPr>
          </a:p>
        </p:txBody>
      </p:sp>
      <p:sp>
        <p:nvSpPr>
          <p:cNvPr id="3" name="Content Placeholder 2"/>
          <p:cNvSpPr>
            <a:spLocks noGrp="1"/>
          </p:cNvSpPr>
          <p:nvPr>
            <p:ph idx="1"/>
          </p:nvPr>
        </p:nvSpPr>
        <p:spPr>
          <a:xfrm>
            <a:off x="457200" y="1905000"/>
            <a:ext cx="8229600" cy="4221163"/>
          </a:xfrm>
        </p:spPr>
        <p:txBody>
          <a:bodyPr/>
          <a:lstStyle/>
          <a:p>
            <a:r>
              <a:rPr lang="en-US" dirty="0" smtClean="0"/>
              <a:t>surgery may be indicated in the acute phase of Charcot </a:t>
            </a:r>
            <a:r>
              <a:rPr lang="en-US" dirty="0" err="1" smtClean="0"/>
              <a:t>neuroarthropathy</a:t>
            </a:r>
            <a:r>
              <a:rPr lang="en-US" dirty="0" smtClean="0"/>
              <a:t> in cases of severe dislocation or instability, if there is concern for skin breakdown, or if conservative treatment fails to obtain a stable, </a:t>
            </a:r>
            <a:r>
              <a:rPr lang="en-US" dirty="0" err="1" smtClean="0"/>
              <a:t>plantigrade</a:t>
            </a:r>
            <a:r>
              <a:rPr lang="en-US" dirty="0" smtClean="0"/>
              <a:t> foot.</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b="1" dirty="0" smtClean="0">
                <a:solidFill>
                  <a:srgbClr val="0070C0"/>
                </a:solidFill>
              </a:rPr>
              <a:t>BISPHOSPHONATES</a:t>
            </a:r>
            <a:endParaRPr lang="en-US" dirty="0">
              <a:solidFill>
                <a:srgbClr val="0070C0"/>
              </a:solidFill>
            </a:endParaRPr>
          </a:p>
        </p:txBody>
      </p:sp>
      <p:sp>
        <p:nvSpPr>
          <p:cNvPr id="3" name="Content Placeholder 2"/>
          <p:cNvSpPr>
            <a:spLocks noGrp="1"/>
          </p:cNvSpPr>
          <p:nvPr>
            <p:ph idx="1"/>
          </p:nvPr>
        </p:nvSpPr>
        <p:spPr>
          <a:xfrm>
            <a:off x="457200" y="2057400"/>
            <a:ext cx="8229600" cy="4068763"/>
          </a:xfrm>
        </p:spPr>
        <p:txBody>
          <a:bodyPr/>
          <a:lstStyle/>
          <a:p>
            <a:r>
              <a:rPr lang="en-US" dirty="0" smtClean="0"/>
              <a:t>A systematic review of 10 small heterogeneous studies concluded that the adjunctive use of </a:t>
            </a:r>
            <a:r>
              <a:rPr lang="en-US" dirty="0" err="1" smtClean="0"/>
              <a:t>bisphosphonates</a:t>
            </a:r>
            <a:r>
              <a:rPr lang="en-US" dirty="0" smtClean="0"/>
              <a:t> during conservative management of acute Charcot </a:t>
            </a:r>
            <a:r>
              <a:rPr lang="en-US" dirty="0" err="1" smtClean="0"/>
              <a:t>neuroarthropathy</a:t>
            </a:r>
            <a:r>
              <a:rPr lang="en-US" dirty="0" smtClean="0"/>
              <a:t> </a:t>
            </a:r>
            <a:r>
              <a:rPr lang="en-US" dirty="0" smtClean="0">
                <a:solidFill>
                  <a:srgbClr val="FF0000"/>
                </a:solidFill>
              </a:rPr>
              <a:t>was not effective.</a:t>
            </a:r>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b="1" dirty="0" smtClean="0">
                <a:solidFill>
                  <a:srgbClr val="0070C0"/>
                </a:solidFill>
              </a:rPr>
              <a:t>INTRANASAL CALCITONIN</a:t>
            </a:r>
            <a:endParaRPr lang="en-US" dirty="0">
              <a:solidFill>
                <a:srgbClr val="0070C0"/>
              </a:solidFill>
            </a:endParaRPr>
          </a:p>
        </p:txBody>
      </p:sp>
      <p:sp>
        <p:nvSpPr>
          <p:cNvPr id="3" name="Content Placeholder 2"/>
          <p:cNvSpPr>
            <a:spLocks noGrp="1"/>
          </p:cNvSpPr>
          <p:nvPr>
            <p:ph idx="1"/>
          </p:nvPr>
        </p:nvSpPr>
        <p:spPr>
          <a:xfrm>
            <a:off x="457200" y="2057400"/>
            <a:ext cx="8229600" cy="4068763"/>
          </a:xfrm>
        </p:spPr>
        <p:txBody>
          <a:bodyPr/>
          <a:lstStyle/>
          <a:p>
            <a:r>
              <a:rPr lang="en-US" dirty="0" smtClean="0"/>
              <a:t>A single randomized controlled trial of 32 patients with acute Charcot </a:t>
            </a:r>
            <a:r>
              <a:rPr lang="en-US" dirty="0" err="1" smtClean="0"/>
              <a:t>neuroarthropathy</a:t>
            </a:r>
            <a:r>
              <a:rPr lang="en-US" dirty="0" smtClean="0"/>
              <a:t> who were treated with cast immobilization and oral calcium supplementation compared 200 IU of intranasal </a:t>
            </a:r>
            <a:r>
              <a:rPr lang="en-US" dirty="0" err="1" smtClean="0"/>
              <a:t>calcitonin</a:t>
            </a:r>
            <a:r>
              <a:rPr lang="en-US" dirty="0" smtClean="0"/>
              <a:t> salmon daily with no adjunctive therapy.</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b="1" dirty="0" smtClean="0">
                <a:solidFill>
                  <a:srgbClr val="0070C0"/>
                </a:solidFill>
              </a:rPr>
              <a:t>INTRANASAL CALCITONIN</a:t>
            </a:r>
            <a:endParaRPr lang="en-US" dirty="0">
              <a:solidFill>
                <a:srgbClr val="0070C0"/>
              </a:solidFill>
            </a:endParaRPr>
          </a:p>
        </p:txBody>
      </p:sp>
      <p:sp>
        <p:nvSpPr>
          <p:cNvPr id="3" name="Content Placeholder 2"/>
          <p:cNvSpPr>
            <a:spLocks noGrp="1"/>
          </p:cNvSpPr>
          <p:nvPr>
            <p:ph idx="1"/>
          </p:nvPr>
        </p:nvSpPr>
        <p:spPr>
          <a:xfrm>
            <a:off x="457200" y="1981200"/>
            <a:ext cx="8229600" cy="4144963"/>
          </a:xfrm>
        </p:spPr>
        <p:txBody>
          <a:bodyPr/>
          <a:lstStyle/>
          <a:p>
            <a:r>
              <a:rPr lang="en-US" dirty="0" smtClean="0"/>
              <a:t>A significantly greater reduction in markers of bone turnover in the intervention group was noted at three and six months, suggesting that </a:t>
            </a:r>
            <a:r>
              <a:rPr lang="en-US" dirty="0" smtClean="0">
                <a:solidFill>
                  <a:srgbClr val="FF0000"/>
                </a:solidFill>
              </a:rPr>
              <a:t>daily intranasal </a:t>
            </a:r>
            <a:r>
              <a:rPr lang="en-US" dirty="0" err="1" smtClean="0">
                <a:solidFill>
                  <a:srgbClr val="FF0000"/>
                </a:solidFill>
              </a:rPr>
              <a:t>calcitonin</a:t>
            </a:r>
            <a:r>
              <a:rPr lang="en-US" dirty="0" smtClean="0">
                <a:solidFill>
                  <a:srgbClr val="FF0000"/>
                </a:solidFill>
              </a:rPr>
              <a:t> may be an effective adjunctive </a:t>
            </a:r>
            <a:r>
              <a:rPr lang="en-US" dirty="0" err="1" smtClean="0">
                <a:solidFill>
                  <a:srgbClr val="FF0000"/>
                </a:solidFill>
              </a:rPr>
              <a:t>treatment.</a:t>
            </a:r>
            <a:r>
              <a:rPr lang="en-US" dirty="0" err="1" smtClean="0"/>
              <a:t>However</a:t>
            </a:r>
            <a:r>
              <a:rPr lang="en-US" dirty="0" smtClean="0"/>
              <a:t>, no studies of </a:t>
            </a:r>
            <a:r>
              <a:rPr lang="en-US" dirty="0" err="1" smtClean="0"/>
              <a:t>calcitonin</a:t>
            </a:r>
            <a:r>
              <a:rPr lang="en-US" dirty="0" smtClean="0"/>
              <a:t> have reported patient-oriented outcomes.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09800" y="304800"/>
            <a:ext cx="4572000" cy="62484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b="1" dirty="0" smtClean="0"/>
              <a:t>Intranasal </a:t>
            </a:r>
            <a:r>
              <a:rPr lang="en-US" b="1" dirty="0" err="1" smtClean="0"/>
              <a:t>Calcitonin</a:t>
            </a:r>
            <a:r>
              <a:rPr lang="en-US" b="1" dirty="0" smtClean="0"/>
              <a:t> in the Treatment of</a:t>
            </a:r>
          </a:p>
          <a:p>
            <a:pPr algn="ctr">
              <a:buNone/>
            </a:pPr>
            <a:r>
              <a:rPr lang="en-US" b="1" dirty="0" smtClean="0"/>
              <a:t>    Acute Charcot </a:t>
            </a:r>
            <a:r>
              <a:rPr lang="en-US" b="1" dirty="0" err="1" smtClean="0"/>
              <a:t>Neuroosteoarthropathy</a:t>
            </a:r>
            <a:endParaRPr lang="en-US" b="1" dirty="0" smtClean="0"/>
          </a:p>
          <a:p>
            <a:pPr>
              <a:buNone/>
            </a:pPr>
            <a:endParaRPr lang="en-US" b="1" dirty="0" smtClean="0"/>
          </a:p>
          <a:p>
            <a:pPr>
              <a:buNone/>
            </a:pPr>
            <a:endParaRPr lang="en-US" b="1" dirty="0" smtClean="0"/>
          </a:p>
          <a:p>
            <a:pPr algn="ctr">
              <a:buNone/>
            </a:pPr>
            <a:r>
              <a:rPr lang="en-US" sz="2400" dirty="0" smtClean="0">
                <a:solidFill>
                  <a:srgbClr val="0070C0"/>
                </a:solidFill>
              </a:rPr>
              <a:t>     DIABETES </a:t>
            </a:r>
            <a:r>
              <a:rPr lang="en-US" sz="2400" dirty="0" smtClean="0">
                <a:solidFill>
                  <a:srgbClr val="0070C0"/>
                </a:solidFill>
              </a:rPr>
              <a:t>CARE, VOLUME 29, NUMBER 6, JUNE 2006</a:t>
            </a:r>
            <a:endParaRPr lang="en-US" sz="2400" dirty="0">
              <a:solidFill>
                <a:srgbClr val="0070C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457200"/>
            <a:ext cx="6248399" cy="5486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b="1" dirty="0" smtClean="0"/>
              <a:t>Charcot </a:t>
            </a:r>
            <a:r>
              <a:rPr lang="en-US" b="1" dirty="0" err="1" smtClean="0"/>
              <a:t>neuroarthropathy</a:t>
            </a:r>
            <a:r>
              <a:rPr lang="en-US" b="1" dirty="0" smtClean="0"/>
              <a:t> of the foot and ankle is an inflammatory condition affecting the </a:t>
            </a:r>
            <a:r>
              <a:rPr lang="en-US" b="1" dirty="0" err="1" smtClean="0"/>
              <a:t>periarticular</a:t>
            </a:r>
            <a:r>
              <a:rPr lang="en-US" b="1" dirty="0" smtClean="0"/>
              <a:t> soft tissues and bone in persons with peripheral neuropathy, resulting in osseous </a:t>
            </a:r>
            <a:r>
              <a:rPr lang="en-US" b="1" dirty="0" err="1" smtClean="0"/>
              <a:t>subluxation</a:t>
            </a:r>
            <a:r>
              <a:rPr lang="en-US" b="1" dirty="0" smtClean="0"/>
              <a:t>, dislocation, and fracture, if the lower extremity is not immobilized.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676400" y="152400"/>
            <a:ext cx="5562600" cy="65532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dirty="0" smtClean="0"/>
              <a:t>One in four cases of acute Charcot foot is misdiagnosed, most often as </a:t>
            </a:r>
            <a:r>
              <a:rPr lang="en-US" dirty="0" err="1" smtClean="0">
                <a:solidFill>
                  <a:srgbClr val="FF0000"/>
                </a:solidFill>
              </a:rPr>
              <a:t>cellulitis</a:t>
            </a:r>
            <a:r>
              <a:rPr lang="en-US" dirty="0" smtClean="0"/>
              <a:t>, </a:t>
            </a:r>
            <a:r>
              <a:rPr lang="en-US" dirty="0" smtClean="0">
                <a:solidFill>
                  <a:srgbClr val="FF0000"/>
                </a:solidFill>
              </a:rPr>
              <a:t>gout</a:t>
            </a:r>
            <a:r>
              <a:rPr lang="en-US" dirty="0" smtClean="0"/>
              <a:t>, </a:t>
            </a:r>
            <a:r>
              <a:rPr lang="en-US" dirty="0" smtClean="0">
                <a:solidFill>
                  <a:srgbClr val="FF0000"/>
                </a:solidFill>
              </a:rPr>
              <a:t>deep venous thrombosis</a:t>
            </a:r>
            <a:r>
              <a:rPr lang="en-US" dirty="0" smtClean="0"/>
              <a:t>, or a </a:t>
            </a:r>
            <a:r>
              <a:rPr lang="en-US" dirty="0" smtClean="0">
                <a:solidFill>
                  <a:srgbClr val="FF0000"/>
                </a:solidFill>
              </a:rPr>
              <a:t>minor sprain</a:t>
            </a:r>
            <a:r>
              <a:rPr lang="en-US" i="1" dirty="0" smtClean="0"/>
              <a:t>, which delays diagnosis by an average of </a:t>
            </a:r>
            <a:r>
              <a:rPr lang="en-US" i="1" dirty="0" smtClean="0">
                <a:solidFill>
                  <a:srgbClr val="FF0000"/>
                </a:solidFill>
              </a:rPr>
              <a:t>seven months.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609600"/>
            <a:ext cx="8382000"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a:buNone/>
            </a:pPr>
            <a:r>
              <a:rPr lang="en-US" dirty="0" smtClean="0"/>
              <a:t> Without prompt treatment, the condition often results in development of rigid foot deformities (i.e., the classic rocker-bottom foot </a:t>
            </a:r>
            <a:r>
              <a:rPr lang="en-US" i="1" dirty="0" smtClean="0"/>
              <a:t>, increasing the risk of major lower extremity amputation by 15- to 40-fold.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1591</Words>
  <Application>Microsoft Office PowerPoint</Application>
  <PresentationFormat>On-screen Show (4:3)</PresentationFormat>
  <Paragraphs>132</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  Charcot Foot</vt:lpstr>
      <vt:lpstr>Slide 4</vt:lpstr>
      <vt:lpstr>Slide 5</vt:lpstr>
      <vt:lpstr>Slide 6</vt:lpstr>
      <vt:lpstr>Slide 7</vt:lpstr>
      <vt:lpstr>Slide 8</vt:lpstr>
      <vt:lpstr>Slide 9</vt:lpstr>
      <vt:lpstr>Slide 10</vt:lpstr>
      <vt:lpstr>Slide 11</vt:lpstr>
      <vt:lpstr>  History</vt:lpstr>
      <vt:lpstr> History</vt:lpstr>
      <vt:lpstr> History</vt:lpstr>
      <vt:lpstr>History</vt:lpstr>
      <vt:lpstr>History</vt:lpstr>
      <vt:lpstr>History</vt:lpstr>
      <vt:lpstr>History</vt:lpstr>
      <vt:lpstr>History</vt:lpstr>
      <vt:lpstr>History</vt:lpstr>
      <vt:lpstr>History</vt:lpstr>
      <vt:lpstr>Slide 22</vt:lpstr>
      <vt:lpstr>Physical Examination and Laboratory Studies:</vt:lpstr>
      <vt:lpstr>Physical Examination</vt:lpstr>
      <vt:lpstr>Physical Examination</vt:lpstr>
      <vt:lpstr>Slide 26</vt:lpstr>
      <vt:lpstr>Physical Examination</vt:lpstr>
      <vt:lpstr>Physical Examination</vt:lpstr>
      <vt:lpstr>Physical Examination</vt:lpstr>
      <vt:lpstr>Laboratory Studies:</vt:lpstr>
      <vt:lpstr>Imaging Studies </vt:lpstr>
      <vt:lpstr>VENOUS DUPLEX ULTRASONOGRAPHY </vt:lpstr>
      <vt:lpstr>RADIOGRAPHY </vt:lpstr>
      <vt:lpstr>RADIOGRAPHY </vt:lpstr>
      <vt:lpstr>RADIOGRAPHY </vt:lpstr>
      <vt:lpstr>Slide 36</vt:lpstr>
      <vt:lpstr>Slide 37</vt:lpstr>
      <vt:lpstr>MAGNETIC RESONANCE IMAGING </vt:lpstr>
      <vt:lpstr>Slide 39</vt:lpstr>
      <vt:lpstr>MRI</vt:lpstr>
      <vt:lpstr>Slide 41</vt:lpstr>
      <vt:lpstr>Key Elements That Should Increase Clinical Suspicion for Acute Charcot Neuroarthropathy :  </vt:lpstr>
      <vt:lpstr>Slide 43</vt:lpstr>
      <vt:lpstr>COMPUTED TOMOGRAPHY </vt:lpstr>
      <vt:lpstr>BONE SCANS </vt:lpstr>
      <vt:lpstr>BONE SCANS </vt:lpstr>
      <vt:lpstr>Treatment: </vt:lpstr>
      <vt:lpstr>IMMOBILIZATION </vt:lpstr>
      <vt:lpstr>IMMOBILIZATION </vt:lpstr>
      <vt:lpstr>IMMOBILIZATION </vt:lpstr>
      <vt:lpstr>IMMOBILIZATION </vt:lpstr>
      <vt:lpstr>IMMOBILIZATION </vt:lpstr>
      <vt:lpstr>SURGERY</vt:lpstr>
      <vt:lpstr>BISPHOSPHONATES</vt:lpstr>
      <vt:lpstr>INTRANASAL CALCITONIN</vt:lpstr>
      <vt:lpstr>INTRANASAL CALCITONIN</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Iraj</dc:creator>
  <cp:lastModifiedBy>Dr. Iraj</cp:lastModifiedBy>
  <cp:revision>58</cp:revision>
  <dcterms:created xsi:type="dcterms:W3CDTF">2018-06-04T08:09:10Z</dcterms:created>
  <dcterms:modified xsi:type="dcterms:W3CDTF">2018-06-18T20:16:10Z</dcterms:modified>
</cp:coreProperties>
</file>