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136"/>
  </p:notesMasterIdLst>
  <p:sldIdLst>
    <p:sldId id="534" r:id="rId3"/>
    <p:sldId id="317" r:id="rId4"/>
    <p:sldId id="322" r:id="rId5"/>
    <p:sldId id="319" r:id="rId6"/>
    <p:sldId id="320" r:id="rId7"/>
    <p:sldId id="323" r:id="rId8"/>
    <p:sldId id="324" r:id="rId9"/>
    <p:sldId id="325" r:id="rId10"/>
    <p:sldId id="326" r:id="rId11"/>
    <p:sldId id="327" r:id="rId12"/>
    <p:sldId id="329" r:id="rId13"/>
    <p:sldId id="336" r:id="rId14"/>
    <p:sldId id="523" r:id="rId15"/>
    <p:sldId id="522" r:id="rId16"/>
    <p:sldId id="359" r:id="rId17"/>
    <p:sldId id="360" r:id="rId18"/>
    <p:sldId id="306" r:id="rId19"/>
    <p:sldId id="514" r:id="rId20"/>
    <p:sldId id="337" r:id="rId21"/>
    <p:sldId id="370" r:id="rId22"/>
    <p:sldId id="371" r:id="rId23"/>
    <p:sldId id="372" r:id="rId24"/>
    <p:sldId id="373" r:id="rId25"/>
    <p:sldId id="375" r:id="rId26"/>
    <p:sldId id="374" r:id="rId27"/>
    <p:sldId id="389" r:id="rId28"/>
    <p:sldId id="390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5" r:id="rId38"/>
    <p:sldId id="387" r:id="rId39"/>
    <p:sldId id="388" r:id="rId40"/>
    <p:sldId id="392" r:id="rId41"/>
    <p:sldId id="393" r:id="rId42"/>
    <p:sldId id="394" r:id="rId43"/>
    <p:sldId id="395" r:id="rId44"/>
    <p:sldId id="452" r:id="rId45"/>
    <p:sldId id="396" r:id="rId46"/>
    <p:sldId id="397" r:id="rId47"/>
    <p:sldId id="398" r:id="rId48"/>
    <p:sldId id="399" r:id="rId49"/>
    <p:sldId id="401" r:id="rId50"/>
    <p:sldId id="402" r:id="rId51"/>
    <p:sldId id="403" r:id="rId52"/>
    <p:sldId id="404" r:id="rId53"/>
    <p:sldId id="407" r:id="rId54"/>
    <p:sldId id="408" r:id="rId55"/>
    <p:sldId id="411" r:id="rId56"/>
    <p:sldId id="412" r:id="rId57"/>
    <p:sldId id="515" r:id="rId58"/>
    <p:sldId id="422" r:id="rId59"/>
    <p:sldId id="524" r:id="rId60"/>
    <p:sldId id="453" r:id="rId61"/>
    <p:sldId id="516" r:id="rId62"/>
    <p:sldId id="423" r:id="rId63"/>
    <p:sldId id="455" r:id="rId64"/>
    <p:sldId id="517" r:id="rId65"/>
    <p:sldId id="462" r:id="rId66"/>
    <p:sldId id="518" r:id="rId67"/>
    <p:sldId id="457" r:id="rId68"/>
    <p:sldId id="519" r:id="rId69"/>
    <p:sldId id="458" r:id="rId70"/>
    <p:sldId id="525" r:id="rId71"/>
    <p:sldId id="459" r:id="rId72"/>
    <p:sldId id="461" r:id="rId73"/>
    <p:sldId id="310" r:id="rId74"/>
    <p:sldId id="492" r:id="rId75"/>
    <p:sldId id="488" r:id="rId76"/>
    <p:sldId id="509" r:id="rId77"/>
    <p:sldId id="489" r:id="rId78"/>
    <p:sldId id="307" r:id="rId79"/>
    <p:sldId id="491" r:id="rId80"/>
    <p:sldId id="308" r:id="rId81"/>
    <p:sldId id="493" r:id="rId82"/>
    <p:sldId id="494" r:id="rId83"/>
    <p:sldId id="510" r:id="rId84"/>
    <p:sldId id="495" r:id="rId85"/>
    <p:sldId id="362" r:id="rId86"/>
    <p:sldId id="314" r:id="rId87"/>
    <p:sldId id="496" r:id="rId88"/>
    <p:sldId id="511" r:id="rId89"/>
    <p:sldId id="504" r:id="rId90"/>
    <p:sldId id="526" r:id="rId91"/>
    <p:sldId id="527" r:id="rId92"/>
    <p:sldId id="512" r:id="rId93"/>
    <p:sldId id="508" r:id="rId94"/>
    <p:sldId id="497" r:id="rId95"/>
    <p:sldId id="498" r:id="rId96"/>
    <p:sldId id="499" r:id="rId97"/>
    <p:sldId id="500" r:id="rId98"/>
    <p:sldId id="528" r:id="rId99"/>
    <p:sldId id="501" r:id="rId100"/>
    <p:sldId id="529" r:id="rId101"/>
    <p:sldId id="468" r:id="rId102"/>
    <p:sldId id="471" r:id="rId103"/>
    <p:sldId id="472" r:id="rId104"/>
    <p:sldId id="530" r:id="rId105"/>
    <p:sldId id="531" r:id="rId106"/>
    <p:sldId id="470" r:id="rId107"/>
    <p:sldId id="532" r:id="rId108"/>
    <p:sldId id="469" r:id="rId109"/>
    <p:sldId id="364" r:id="rId110"/>
    <p:sldId id="480" r:id="rId111"/>
    <p:sldId id="367" r:id="rId112"/>
    <p:sldId id="256" r:id="rId113"/>
    <p:sldId id="257" r:id="rId114"/>
    <p:sldId id="261" r:id="rId115"/>
    <p:sldId id="262" r:id="rId116"/>
    <p:sldId id="276" r:id="rId117"/>
    <p:sldId id="263" r:id="rId118"/>
    <p:sldId id="264" r:id="rId119"/>
    <p:sldId id="277" r:id="rId120"/>
    <p:sldId id="278" r:id="rId121"/>
    <p:sldId id="280" r:id="rId122"/>
    <p:sldId id="279" r:id="rId123"/>
    <p:sldId id="281" r:id="rId124"/>
    <p:sldId id="282" r:id="rId125"/>
    <p:sldId id="283" r:id="rId126"/>
    <p:sldId id="284" r:id="rId127"/>
    <p:sldId id="285" r:id="rId128"/>
    <p:sldId id="286" r:id="rId129"/>
    <p:sldId id="287" r:id="rId130"/>
    <p:sldId id="288" r:id="rId131"/>
    <p:sldId id="289" r:id="rId132"/>
    <p:sldId id="290" r:id="rId133"/>
    <p:sldId id="291" r:id="rId134"/>
    <p:sldId id="533" r:id="rId1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127267-8DB7-4875-9533-A67A22653A6B}">
          <p14:sldIdLst>
            <p14:sldId id="534"/>
          </p14:sldIdLst>
        </p14:section>
        <p14:section name="Untitled Section" id="{8646ADDA-B67A-48D8-8F78-1EDEBB7C030B}">
          <p14:sldIdLst>
            <p14:sldId id="317"/>
            <p14:sldId id="322"/>
            <p14:sldId id="319"/>
            <p14:sldId id="320"/>
            <p14:sldId id="323"/>
            <p14:sldId id="324"/>
            <p14:sldId id="325"/>
            <p14:sldId id="326"/>
            <p14:sldId id="327"/>
            <p14:sldId id="329"/>
            <p14:sldId id="336"/>
          </p14:sldIdLst>
        </p14:section>
        <p14:section name="Untitled Section" id="{FAED22F6-39F1-4CD6-B547-2BF67C8BB53D}">
          <p14:sldIdLst>
            <p14:sldId id="523"/>
            <p14:sldId id="522"/>
            <p14:sldId id="359"/>
            <p14:sldId id="360"/>
            <p14:sldId id="306"/>
            <p14:sldId id="514"/>
            <p14:sldId id="337"/>
            <p14:sldId id="370"/>
            <p14:sldId id="371"/>
            <p14:sldId id="372"/>
            <p14:sldId id="373"/>
            <p14:sldId id="375"/>
            <p14:sldId id="374"/>
            <p14:sldId id="389"/>
            <p14:sldId id="390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5"/>
            <p14:sldId id="387"/>
            <p14:sldId id="388"/>
            <p14:sldId id="392"/>
            <p14:sldId id="393"/>
            <p14:sldId id="394"/>
            <p14:sldId id="395"/>
            <p14:sldId id="452"/>
            <p14:sldId id="396"/>
            <p14:sldId id="397"/>
            <p14:sldId id="398"/>
            <p14:sldId id="399"/>
            <p14:sldId id="401"/>
            <p14:sldId id="402"/>
            <p14:sldId id="403"/>
            <p14:sldId id="404"/>
            <p14:sldId id="407"/>
            <p14:sldId id="408"/>
            <p14:sldId id="411"/>
            <p14:sldId id="412"/>
            <p14:sldId id="515"/>
            <p14:sldId id="422"/>
            <p14:sldId id="524"/>
            <p14:sldId id="453"/>
            <p14:sldId id="516"/>
            <p14:sldId id="423"/>
            <p14:sldId id="455"/>
            <p14:sldId id="517"/>
            <p14:sldId id="462"/>
            <p14:sldId id="518"/>
            <p14:sldId id="457"/>
            <p14:sldId id="519"/>
            <p14:sldId id="458"/>
            <p14:sldId id="525"/>
            <p14:sldId id="459"/>
            <p14:sldId id="461"/>
          </p14:sldIdLst>
        </p14:section>
        <p14:section name="Untitled Section" id="{76F8158B-CE08-4ACE-8EA2-A4B14EEFA443}">
          <p14:sldIdLst>
            <p14:sldId id="310"/>
            <p14:sldId id="492"/>
            <p14:sldId id="488"/>
            <p14:sldId id="509"/>
            <p14:sldId id="489"/>
            <p14:sldId id="307"/>
            <p14:sldId id="491"/>
            <p14:sldId id="308"/>
            <p14:sldId id="493"/>
            <p14:sldId id="494"/>
            <p14:sldId id="510"/>
            <p14:sldId id="495"/>
            <p14:sldId id="362"/>
            <p14:sldId id="314"/>
            <p14:sldId id="496"/>
            <p14:sldId id="511"/>
            <p14:sldId id="504"/>
            <p14:sldId id="526"/>
            <p14:sldId id="527"/>
            <p14:sldId id="512"/>
            <p14:sldId id="508"/>
            <p14:sldId id="497"/>
            <p14:sldId id="498"/>
            <p14:sldId id="499"/>
            <p14:sldId id="500"/>
            <p14:sldId id="528"/>
            <p14:sldId id="501"/>
            <p14:sldId id="529"/>
          </p14:sldIdLst>
        </p14:section>
        <p14:section name="Untitled Section" id="{B0B71F56-CAEE-4DA3-BDF1-8D0A577B2DA2}">
          <p14:sldIdLst>
            <p14:sldId id="468"/>
            <p14:sldId id="471"/>
            <p14:sldId id="472"/>
            <p14:sldId id="530"/>
            <p14:sldId id="531"/>
            <p14:sldId id="470"/>
            <p14:sldId id="532"/>
            <p14:sldId id="469"/>
            <p14:sldId id="364"/>
            <p14:sldId id="480"/>
            <p14:sldId id="367"/>
          </p14:sldIdLst>
        </p14:section>
        <p14:section name="Untitled Section" id="{D10919C7-76B0-4FA0-8705-8918EC44DC8F}">
          <p14:sldIdLst>
            <p14:sldId id="256"/>
            <p14:sldId id="257"/>
            <p14:sldId id="261"/>
            <p14:sldId id="262"/>
            <p14:sldId id="276"/>
            <p14:sldId id="263"/>
            <p14:sldId id="264"/>
            <p14:sldId id="277"/>
            <p14:sldId id="278"/>
            <p14:sldId id="280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5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CEE5-3364-4C4C-A4DB-0E01F1ED1BFF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FEA3-8604-4721-B0D3-3BC4515A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631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fa-I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/>
          <a:lstStyle/>
          <a:p>
            <a:pPr marL="85725" indent="-85725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mtClean="0">
              <a:solidFill>
                <a:srgbClr val="000000"/>
              </a:solidFill>
              <a:latin typeface="Arial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8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FEB8-1ED1-4352-B852-98E55CE4C466}" type="slidenum">
              <a:rPr lang="ar-SA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0D337-D601-4C95-B0F3-10EB3239CF55}" type="slidenum">
              <a:rPr lang="ar-SA"/>
              <a:pPr/>
              <a:t>109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066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03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627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678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50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54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31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50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9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7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9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26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1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33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67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23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91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0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sinreview.aappublications.org/cgi/content/full/21/9/296/F1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chemeClr val="accent1"/>
                </a:solidFill>
              </a:rPr>
              <a:t>X-linked </a:t>
            </a:r>
            <a:r>
              <a:rPr lang="en-US" sz="4400" b="1" i="1" dirty="0" err="1" smtClean="0">
                <a:solidFill>
                  <a:schemeClr val="accent1"/>
                </a:solidFill>
              </a:rPr>
              <a:t>Hypophosphatemic</a:t>
            </a:r>
            <a:r>
              <a:rPr lang="en-US" sz="4400" b="1" i="1" dirty="0" smtClean="0">
                <a:solidFill>
                  <a:schemeClr val="accent1"/>
                </a:solidFill>
              </a:rPr>
              <a:t> Rickets and its Treatment with Anti-FGF23</a:t>
            </a:r>
            <a:endParaRPr lang="en-US" sz="4400" b="1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Bita </a:t>
            </a:r>
            <a:r>
              <a:rPr lang="en-US" dirty="0" err="1" smtClean="0"/>
              <a:t>Alimardani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6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Rickets%20Ch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123950"/>
            <a:ext cx="7035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April 2018, the FDA approved </a:t>
            </a:r>
            <a:r>
              <a:rPr lang="en-US" sz="2400" dirty="0" err="1"/>
              <a:t>burosumab</a:t>
            </a:r>
            <a:r>
              <a:rPr lang="en-US" sz="2400" dirty="0"/>
              <a:t>, </a:t>
            </a:r>
            <a:r>
              <a:rPr lang="en-US" sz="2400" dirty="0" smtClean="0"/>
              <a:t>for </a:t>
            </a:r>
            <a:r>
              <a:rPr lang="en-US" sz="2400" dirty="0"/>
              <a:t>X-linked hypophosphatemia (XLH). </a:t>
            </a:r>
            <a:endParaRPr lang="en-US" sz="2400" dirty="0" smtClean="0"/>
          </a:p>
          <a:p>
            <a:r>
              <a:rPr lang="en-US" sz="2400" dirty="0" err="1" smtClean="0"/>
              <a:t>Burosumab</a:t>
            </a:r>
            <a:r>
              <a:rPr lang="en-US" sz="2400" dirty="0" smtClean="0"/>
              <a:t> </a:t>
            </a:r>
            <a:r>
              <a:rPr lang="en-US" sz="2400" dirty="0"/>
              <a:t>is a monoclonal IgG1 antibody that binds excess fibroblast growth factor 23 (FGF23).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action normalizes phosphorus levels, improves bone mineralization, improves rickets in children, and helps to heal fractures in adults.</a:t>
            </a:r>
          </a:p>
        </p:txBody>
      </p:sp>
    </p:spTree>
    <p:extLst>
      <p:ext uri="{BB962C8B-B14F-4D97-AF65-F5344CB8AC3E}">
        <p14:creationId xmlns:p14="http://schemas.microsoft.com/office/powerpoint/2010/main" val="16540933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 placebo-controlled trial, 94% of adults receiving </a:t>
            </a:r>
            <a:r>
              <a:rPr lang="en-US" sz="2400" dirty="0" err="1"/>
              <a:t>burosumab</a:t>
            </a:r>
            <a:r>
              <a:rPr lang="en-US" sz="2400" dirty="0"/>
              <a:t> once a month achieved normal phosphorus levels compared with 8% of those receiving placebo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children, 94% to 100% of patients treated with </a:t>
            </a:r>
            <a:r>
              <a:rPr lang="en-US" sz="2400" dirty="0" err="1"/>
              <a:t>burosumab</a:t>
            </a:r>
            <a:r>
              <a:rPr lang="en-US" sz="2400" dirty="0"/>
              <a:t> every 2 weeks achieved normal phosphorus levels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both children and adults, radiograph findings associated with XLH improved with </a:t>
            </a:r>
            <a:r>
              <a:rPr lang="en-US" sz="2400" dirty="0" err="1"/>
              <a:t>burosumab</a:t>
            </a:r>
            <a:r>
              <a:rPr lang="en-US" sz="2400" dirty="0"/>
              <a:t> treatment</a:t>
            </a:r>
          </a:p>
        </p:txBody>
      </p:sp>
    </p:spTree>
    <p:extLst>
      <p:ext uri="{BB962C8B-B14F-4D97-AF65-F5344CB8AC3E}">
        <p14:creationId xmlns:p14="http://schemas.microsoft.com/office/powerpoint/2010/main" val="35246634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Pharmacokinetics and pharmacodynamics of a human monoclonal anti‐FGF23 antibody (KRN23) in the first multiple ascending‐dose trial treating adults with X‐linked hypophosphatemia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454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phase 1 randomized, placebo‐controlled, double‐blind trial of KRN23 in adults with XLH demonstrated that a single intravenous or subcutaneous dose of KRN23 resulted in prolonged inhibition of FGF23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activity.</a:t>
            </a:r>
          </a:p>
          <a:p>
            <a:pPr lvl="0"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Serum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Pi,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TmP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per glomerular filtrate rate 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TmP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/GFR), and serum 1,25(OH)</a:t>
            </a:r>
            <a:r>
              <a:rPr lang="en-US" sz="2400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 increased in a dose‐dependent manner, and the half‐life of KRN23 given subcutaneously was 13 to 19 days. 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662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greater than 4‐week duration of the Pi effect suggested that subcutaneous injection of KRN23 every 4 weeks might be an effective treatment to increase serum Pi in XLH patients.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Subsequently a phase 1/2 dose‐escalation study of repeated subcutaneous doses of KRN23 at 28‐day intervals in adults with XLH was undertaken to assess the efficacy and safety of KRN23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87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Approval in adults with XLH (n=134) was supported by a randomized, double-blind, placebo-controlled study. </a:t>
            </a:r>
            <a:endParaRPr lang="en-US" sz="2400" dirty="0" smtClean="0"/>
          </a:p>
          <a:p>
            <a:r>
              <a:rPr lang="en-US" sz="2400" dirty="0" smtClean="0"/>
              <a:t>Compared </a:t>
            </a:r>
            <a:r>
              <a:rPr lang="en-US" sz="2400" dirty="0"/>
              <a:t>with patients on placebo, a higher proportion of </a:t>
            </a:r>
            <a:r>
              <a:rPr lang="en-US" sz="2400" dirty="0" err="1"/>
              <a:t>burosumab</a:t>
            </a:r>
            <a:r>
              <a:rPr lang="en-US" sz="2400" dirty="0"/>
              <a:t>-treated adults attained serum phosphorus levels above the lower limit of normal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addition, the rate of complete healing for active fractures and </a:t>
            </a:r>
            <a:r>
              <a:rPr lang="en-US" sz="2400" dirty="0" err="1"/>
              <a:t>pseudofractures</a:t>
            </a:r>
            <a:r>
              <a:rPr lang="en-US" sz="2400" dirty="0"/>
              <a:t> for </a:t>
            </a:r>
            <a:r>
              <a:rPr lang="en-US" sz="2400" dirty="0" err="1"/>
              <a:t>burosumab</a:t>
            </a:r>
            <a:r>
              <a:rPr lang="en-US" sz="2400" dirty="0"/>
              <a:t> treatment outpaced that of placebo therapy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9095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48-week, open-label, single-arm bone biopsy study in 14 adults also bolstered the adult indication, with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osteomalacia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healing revealed by decreases in osteoid volume/bone volume, osteoid thickness, and mineralization lag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9220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Approval for children followed a 64-week, randomized, open-label study in 52 patients aged 5 to 12 years, </a:t>
            </a:r>
            <a:endParaRPr lang="en-US" sz="2400" dirty="0" smtClean="0"/>
          </a:p>
          <a:p>
            <a:r>
              <a:rPr lang="en-US" sz="2400" dirty="0" err="1" smtClean="0"/>
              <a:t>burosumab</a:t>
            </a:r>
            <a:r>
              <a:rPr lang="en-US" sz="2400" dirty="0" smtClean="0"/>
              <a:t> </a:t>
            </a:r>
            <a:r>
              <a:rPr lang="en-US" sz="2400" dirty="0"/>
              <a:t>therapy was associated with an improvement in rickets, a rise in serum phosphorus levels,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reduction in serum alkaline phosphatase activity,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an increase in growth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Forty-week data from an open-label study in 13 patients aged 1 to 4 years also back up the indication, with </a:t>
            </a:r>
            <a:r>
              <a:rPr lang="en-US" sz="2400" dirty="0" err="1"/>
              <a:t>burosomab</a:t>
            </a:r>
            <a:r>
              <a:rPr lang="en-US" sz="2400" dirty="0"/>
              <a:t> showing similar benefits to the 64-week study</a:t>
            </a:r>
          </a:p>
        </p:txBody>
      </p:sp>
    </p:spTree>
    <p:extLst>
      <p:ext uri="{BB962C8B-B14F-4D97-AF65-F5344CB8AC3E}">
        <p14:creationId xmlns:p14="http://schemas.microsoft.com/office/powerpoint/2010/main" val="26240568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92D050"/>
                </a:solidFill>
              </a:rPr>
              <a:t>Effects of KRN23, an Anti-FGF23 Antibody in Patients With Tumor-Induced </a:t>
            </a:r>
            <a:r>
              <a:rPr lang="en-US" sz="2700" dirty="0" err="1">
                <a:solidFill>
                  <a:srgbClr val="92D050"/>
                </a:solidFill>
              </a:rPr>
              <a:t>Osteomalacia</a:t>
            </a:r>
            <a:r>
              <a:rPr lang="en-US" sz="2700" dirty="0">
                <a:solidFill>
                  <a:srgbClr val="92D050"/>
                </a:solidFill>
              </a:rPr>
              <a:t> and Epidermal Nevus Syndrome: Results from an Ongoing Phase 2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Summary </a:t>
            </a:r>
            <a:r>
              <a:rPr lang="en-US" sz="2000" dirty="0"/>
              <a:t>and </a:t>
            </a:r>
            <a:r>
              <a:rPr lang="en-US" sz="2000" dirty="0" err="1" smtClean="0"/>
              <a:t>ConclusionsIn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patients with TIO or ENS, KRN23 improved mean serum phosphorus, 1,25(OH) 2D, and </a:t>
            </a:r>
            <a:r>
              <a:rPr lang="en-US" sz="2000" dirty="0" err="1"/>
              <a:t>TmP</a:t>
            </a:r>
            <a:r>
              <a:rPr lang="en-US" sz="2000" dirty="0"/>
              <a:t>/GFR over 24 weeks of treatment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KRN23 improved bone mineralization as demonstrated by the first bone biopsy results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increases in BMD and bone turnover markers over 24 weeks provide additional clinical evidence of an improvement in skeletal health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Treatment-related adverse events </a:t>
            </a:r>
            <a:r>
              <a:rPr lang="en-US" sz="2000" dirty="0" smtClean="0"/>
              <a:t>were mild </a:t>
            </a:r>
            <a:r>
              <a:rPr lang="en-US" sz="2000" dirty="0"/>
              <a:t>in severity 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data suggest KRN23 has the potential to reverse hypophosphatemia and provide clinical benefit to patients with TIO and ENS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1595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672264" y="2420938"/>
            <a:ext cx="2160587" cy="366712"/>
          </a:xfrm>
          <a:prstGeom prst="rect">
            <a:avLst/>
          </a:prstGeom>
          <a:solidFill>
            <a:srgbClr val="3399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Protein convertase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7535863" y="2852739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952596" y="21429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Biochemical findings in rickets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2096086" y="998806"/>
            <a:ext cx="9408526" cy="502099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Alkaline phosphatase usually is ↑in all forms of rickets.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Serum phosphorus concentrations usually are↓ in both </a:t>
            </a:r>
            <a:r>
              <a:rPr lang="en-US" sz="2000" dirty="0" err="1"/>
              <a:t>hypocalcemic</a:t>
            </a:r>
            <a:r>
              <a:rPr lang="en-US" sz="2000" dirty="0"/>
              <a:t> and </a:t>
            </a:r>
            <a:r>
              <a:rPr lang="en-US" sz="2000" dirty="0" err="1"/>
              <a:t>hypophosphatemic</a:t>
            </a:r>
            <a:r>
              <a:rPr lang="en-US" sz="2000" dirty="0"/>
              <a:t> rickets.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Serum </a:t>
            </a:r>
            <a:r>
              <a:rPr lang="en-US" sz="2000" dirty="0" err="1"/>
              <a:t>Ca</a:t>
            </a:r>
            <a:r>
              <a:rPr lang="en-US" sz="2000" dirty="0"/>
              <a:t> is ↓only in </a:t>
            </a:r>
            <a:r>
              <a:rPr lang="en-US" sz="2000" dirty="0" err="1"/>
              <a:t>hypocalcemic</a:t>
            </a:r>
            <a:r>
              <a:rPr lang="en-US" sz="2000" dirty="0"/>
              <a:t> rickets.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Serum parathyroid hormone typically is ↑in </a:t>
            </a:r>
            <a:r>
              <a:rPr lang="en-US" sz="2000" dirty="0" err="1"/>
              <a:t>hypocalcemic</a:t>
            </a:r>
            <a:r>
              <a:rPr lang="en-US" sz="2000" dirty="0"/>
              <a:t> rickets, in contrast it is N in </a:t>
            </a:r>
            <a:r>
              <a:rPr lang="en-US" sz="2000" dirty="0" err="1"/>
              <a:t>hypophosphatemic</a:t>
            </a:r>
            <a:r>
              <a:rPr lang="en-US" sz="2000" dirty="0"/>
              <a:t> rickets.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25-OH vitamin D reflect the amount of vitamin D stored in the body, and is ↓in </a:t>
            </a:r>
            <a:r>
              <a:rPr lang="en-US" sz="2000" dirty="0" err="1"/>
              <a:t>vit</a:t>
            </a:r>
            <a:r>
              <a:rPr lang="en-US" sz="2000" dirty="0"/>
              <a:t> D deficiency.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1,25-OH2 vitamin D can be↓, N or ↑in </a:t>
            </a:r>
            <a:r>
              <a:rPr lang="en-US" sz="2000" dirty="0" err="1"/>
              <a:t>hypocalcemic</a:t>
            </a:r>
            <a:r>
              <a:rPr lang="en-US" sz="2000" dirty="0"/>
              <a:t> rickets and usually is N or slightly ↑in </a:t>
            </a:r>
            <a:r>
              <a:rPr lang="en-US" sz="2000" dirty="0" err="1"/>
              <a:t>hypophosphatemic</a:t>
            </a:r>
            <a:r>
              <a:rPr lang="en-US" sz="2000" dirty="0"/>
              <a:t> rickets.</a:t>
            </a:r>
          </a:p>
        </p:txBody>
      </p:sp>
    </p:spTree>
    <p:extLst>
      <p:ext uri="{BB962C8B-B14F-4D97-AF65-F5344CB8AC3E}">
        <p14:creationId xmlns:p14="http://schemas.microsoft.com/office/powerpoint/2010/main" val="4076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2890"/>
            <a:ext cx="8915400" cy="4628332"/>
          </a:xfrm>
        </p:spPr>
        <p:txBody>
          <a:bodyPr>
            <a:noAutofit/>
          </a:bodyPr>
          <a:lstStyle/>
          <a:p>
            <a:r>
              <a:rPr lang="en-US" sz="2400" dirty="0"/>
              <a:t>However, several questions need to be </a:t>
            </a:r>
            <a:r>
              <a:rPr lang="en-US" sz="2400" dirty="0" smtClean="0"/>
              <a:t>answered before </a:t>
            </a:r>
            <a:r>
              <a:rPr lang="en-US" sz="2400" dirty="0"/>
              <a:t>the clinical use of anti-FGF23 antibody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First</a:t>
            </a:r>
            <a:r>
              <a:rPr lang="en-US" sz="2400" dirty="0" smtClean="0"/>
              <a:t>, it </a:t>
            </a:r>
            <a:r>
              <a:rPr lang="en-US" sz="2400" dirty="0"/>
              <a:t>has not been established in human whether </a:t>
            </a:r>
            <a:r>
              <a:rPr lang="en-US" sz="2400" dirty="0" smtClean="0"/>
              <a:t>the antibody </a:t>
            </a:r>
            <a:r>
              <a:rPr lang="en-US" sz="2400" dirty="0"/>
              <a:t>improves growth and prevents the </a:t>
            </a:r>
            <a:r>
              <a:rPr lang="en-US" sz="2400" dirty="0" smtClean="0"/>
              <a:t>development of </a:t>
            </a:r>
            <a:r>
              <a:rPr lang="en-US" sz="2400" dirty="0"/>
              <a:t>bone deformities in child patients </a:t>
            </a:r>
            <a:r>
              <a:rPr lang="en-US" sz="2400" dirty="0" smtClean="0"/>
              <a:t>with FGF23-related </a:t>
            </a:r>
            <a:r>
              <a:rPr lang="en-US" sz="2400" dirty="0" err="1"/>
              <a:t>hypophosphatemic</a:t>
            </a:r>
            <a:r>
              <a:rPr lang="en-US" sz="2400" dirty="0"/>
              <a:t> rickets. </a:t>
            </a:r>
            <a:endParaRPr lang="en-US" sz="2400" dirty="0" smtClean="0"/>
          </a:p>
          <a:p>
            <a:r>
              <a:rPr lang="en-US" sz="2400" dirty="0" smtClean="0"/>
              <a:t>Second, it </a:t>
            </a:r>
            <a:r>
              <a:rPr lang="en-US" sz="2400" dirty="0"/>
              <a:t>is not known either whether the inhibition </a:t>
            </a:r>
            <a:r>
              <a:rPr lang="en-US" sz="2400" dirty="0" smtClean="0"/>
              <a:t>of FGF23 </a:t>
            </a:r>
            <a:r>
              <a:rPr lang="en-US" sz="2400" dirty="0"/>
              <a:t>activity ameliorates the symptoms of </a:t>
            </a:r>
            <a:r>
              <a:rPr lang="en-US" sz="2400" dirty="0" smtClean="0"/>
              <a:t>adult patients </a:t>
            </a:r>
            <a:r>
              <a:rPr lang="en-US" sz="2400" dirty="0"/>
              <a:t>with FGF23-related </a:t>
            </a:r>
            <a:r>
              <a:rPr lang="en-US" sz="2400" dirty="0" err="1" smtClean="0"/>
              <a:t>hypophosphatemic</a:t>
            </a:r>
            <a:r>
              <a:rPr lang="en-US" sz="2400" dirty="0" smtClean="0"/>
              <a:t> </a:t>
            </a:r>
            <a:r>
              <a:rPr lang="en-US" sz="2400" dirty="0" err="1" smtClean="0"/>
              <a:t>osteomalacia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Third</a:t>
            </a:r>
            <a:r>
              <a:rPr lang="en-US" sz="2400" dirty="0"/>
              <a:t>, long-term safety clearly </a:t>
            </a:r>
            <a:r>
              <a:rPr lang="en-US" sz="2400" dirty="0" smtClean="0"/>
              <a:t>needs to </a:t>
            </a:r>
            <a:r>
              <a:rPr lang="en-US" sz="2400" dirty="0"/>
              <a:t>be evaluated in more studies.</a:t>
            </a:r>
          </a:p>
        </p:txBody>
      </p:sp>
    </p:spTree>
    <p:extLst>
      <p:ext uri="{BB962C8B-B14F-4D97-AF65-F5344CB8AC3E}">
        <p14:creationId xmlns:p14="http://schemas.microsoft.com/office/powerpoint/2010/main" val="18405183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FGF 23 Antibody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chemeClr val="accent1"/>
                </a:solidFill>
              </a:rPr>
              <a:t>BUROSOMAB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https://www.accessdata.fda.gov/drugsatfda_docs/label/2018/761068s000lbl.pdf</a:t>
            </a:r>
          </a:p>
        </p:txBody>
      </p:sp>
    </p:spTree>
    <p:extLst>
      <p:ext uri="{BB962C8B-B14F-4D97-AF65-F5344CB8AC3E}">
        <p14:creationId xmlns:p14="http://schemas.microsoft.com/office/powerpoint/2010/main" val="260775351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INDICATIONS AND </a:t>
            </a:r>
            <a:r>
              <a:rPr lang="en-US" b="1" dirty="0" smtClean="0">
                <a:latin typeface="Arial" panose="020B0604020202020204" pitchFamily="34" charset="0"/>
              </a:rPr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CRYSVITA is a fibroblast growth factor 23 (FGF23) blocking antibody</a:t>
            </a: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  <a:p>
            <a:pPr lvl="0">
              <a:buClr>
                <a:srgbClr val="A53010"/>
              </a:buClr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indicated for the treatment of X-linked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hypophosphatemia (XLH) in adult and pediatric patients 1 year of age and older.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B Kourosh" panose="00000400000000000000" pitchFamily="2" charset="-78"/>
            </a:endParaRPr>
          </a:p>
          <a:p>
            <a:endParaRPr lang="en-US" sz="2400" dirty="0">
              <a:cs typeface="B Kouros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5550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CONTRAINDICATIONS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</a:t>
            </a:r>
            <a:r>
              <a:rPr lang="en-US" sz="2400" dirty="0">
                <a:solidFill>
                  <a:srgbClr val="FF0000"/>
                </a:solidFill>
              </a:rPr>
              <a:t>not use CRYSVITA with oral phosphate and active vitamin </a:t>
            </a:r>
            <a:r>
              <a:rPr lang="en-US" sz="2400" dirty="0" smtClean="0">
                <a:solidFill>
                  <a:srgbClr val="FF0000"/>
                </a:solidFill>
              </a:rPr>
              <a:t>D analogs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Do </a:t>
            </a:r>
            <a:r>
              <a:rPr lang="en-US" sz="2400" dirty="0">
                <a:solidFill>
                  <a:srgbClr val="92D050"/>
                </a:solidFill>
              </a:rPr>
              <a:t>not initiate CRYSVITA if serum phosphorus is within or </a:t>
            </a:r>
            <a:r>
              <a:rPr lang="en-US" sz="2400" dirty="0" smtClean="0">
                <a:solidFill>
                  <a:srgbClr val="92D050"/>
                </a:solidFill>
              </a:rPr>
              <a:t>above the </a:t>
            </a:r>
            <a:r>
              <a:rPr lang="en-US" sz="2400" dirty="0">
                <a:solidFill>
                  <a:srgbClr val="92D050"/>
                </a:solidFill>
              </a:rPr>
              <a:t>normal range for age.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CRYSVITA </a:t>
            </a:r>
            <a:r>
              <a:rPr lang="en-US" sz="2400" dirty="0">
                <a:solidFill>
                  <a:srgbClr val="00B0F0"/>
                </a:solidFill>
              </a:rPr>
              <a:t>is contraindicated in patients with severe </a:t>
            </a:r>
            <a:r>
              <a:rPr lang="en-US" sz="2400" dirty="0" smtClean="0">
                <a:solidFill>
                  <a:srgbClr val="00B0F0"/>
                </a:solidFill>
              </a:rPr>
              <a:t>renal impairment </a:t>
            </a:r>
            <a:r>
              <a:rPr lang="en-US" sz="2400" dirty="0">
                <a:solidFill>
                  <a:srgbClr val="00B0F0"/>
                </a:solidFill>
              </a:rPr>
              <a:t>or end stage renal </a:t>
            </a:r>
            <a:r>
              <a:rPr lang="en-US" sz="2400" dirty="0" smtClean="0">
                <a:solidFill>
                  <a:srgbClr val="00B0F0"/>
                </a:solidFill>
              </a:rPr>
              <a:t>disease, </a:t>
            </a:r>
            <a:r>
              <a:rPr lang="en-US" sz="2400" dirty="0">
                <a:solidFill>
                  <a:srgbClr val="00B0F0"/>
                </a:solidFill>
              </a:rPr>
              <a:t>because these conditions are associated with abnormal mineral metabolism</a:t>
            </a:r>
          </a:p>
        </p:txBody>
      </p:sp>
    </p:spTree>
    <p:extLst>
      <p:ext uri="{BB962C8B-B14F-4D97-AF65-F5344CB8AC3E}">
        <p14:creationId xmlns:p14="http://schemas.microsoft.com/office/powerpoint/2010/main" val="19243282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ADVERSE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REACTIONS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Most </a:t>
            </a:r>
            <a:r>
              <a:rPr lang="en-US" sz="2400" dirty="0"/>
              <a:t>common adverse reactions (≥25%) in pediatric XLH patients are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headache</a:t>
            </a:r>
            <a:r>
              <a:rPr lang="en-US" sz="2400" dirty="0">
                <a:solidFill>
                  <a:srgbClr val="FF0000"/>
                </a:solidFill>
              </a:rPr>
              <a:t>, injection site reaction, vomiting, pyrexia, pain in extremity</a:t>
            </a:r>
            <a:r>
              <a:rPr lang="en-US" sz="2400" dirty="0" smtClean="0">
                <a:solidFill>
                  <a:srgbClr val="FF0000"/>
                </a:solidFill>
              </a:rPr>
              <a:t>, vitamin </a:t>
            </a:r>
            <a:r>
              <a:rPr lang="en-US" sz="2400" dirty="0">
                <a:solidFill>
                  <a:srgbClr val="FF0000"/>
                </a:solidFill>
              </a:rPr>
              <a:t>D decreased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Other adverse reactions: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Rash,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Toothache,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Myalgia,Tooth</a:t>
            </a:r>
            <a:r>
              <a:rPr lang="en-US" sz="2400" dirty="0" smtClean="0">
                <a:solidFill>
                  <a:srgbClr val="00B050"/>
                </a:solidFill>
              </a:rPr>
              <a:t> abscess,</a:t>
            </a:r>
            <a:r>
              <a:rPr lang="en-US" sz="2400" dirty="0">
                <a:solidFill>
                  <a:srgbClr val="00B050"/>
                </a:solidFill>
              </a:rPr>
              <a:t> Dizziness</a:t>
            </a:r>
          </a:p>
          <a:p>
            <a:r>
              <a:rPr lang="en-US" sz="2400" dirty="0"/>
              <a:t>Most common adverse reactions (≥5% and in at least 2 patients </a:t>
            </a:r>
            <a:r>
              <a:rPr lang="en-US" sz="2400" dirty="0" smtClean="0"/>
              <a:t>more than </a:t>
            </a:r>
            <a:r>
              <a:rPr lang="en-US" sz="2400" dirty="0"/>
              <a:t>placebo) in adult XLH patients are: </a:t>
            </a:r>
            <a:r>
              <a:rPr lang="en-US" sz="2400" dirty="0">
                <a:solidFill>
                  <a:srgbClr val="00B0F0"/>
                </a:solidFill>
              </a:rPr>
              <a:t>back pain, headache, </a:t>
            </a:r>
            <a:r>
              <a:rPr lang="en-US" sz="2400" dirty="0" smtClean="0">
                <a:solidFill>
                  <a:srgbClr val="00B0F0"/>
                </a:solidFill>
              </a:rPr>
              <a:t>tooth infection</a:t>
            </a:r>
            <a:r>
              <a:rPr lang="en-US" sz="2400" dirty="0">
                <a:solidFill>
                  <a:srgbClr val="00B0F0"/>
                </a:solidFill>
              </a:rPr>
              <a:t>, restless leg syndrome, vitamin D decreased, dizziness</a:t>
            </a:r>
            <a:r>
              <a:rPr lang="en-US" sz="2400" dirty="0" smtClean="0">
                <a:solidFill>
                  <a:srgbClr val="00B0F0"/>
                </a:solidFill>
              </a:rPr>
              <a:t>, constipation</a:t>
            </a:r>
            <a:r>
              <a:rPr lang="en-US" sz="2400" dirty="0">
                <a:solidFill>
                  <a:srgbClr val="00B0F0"/>
                </a:solidFill>
              </a:rPr>
              <a:t>, blood phosphorus increased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5296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ADVERSE REACTIONS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Spinal </a:t>
            </a:r>
            <a:r>
              <a:rPr lang="en-US" sz="2400" b="1" i="1" dirty="0" smtClean="0">
                <a:solidFill>
                  <a:srgbClr val="C00000"/>
                </a:solidFill>
              </a:rPr>
              <a:t>Stenosis</a:t>
            </a:r>
            <a:r>
              <a:rPr lang="en-US" sz="2400" i="1" dirty="0" smtClean="0"/>
              <a:t>: </a:t>
            </a:r>
            <a:r>
              <a:rPr lang="en-US" sz="2400" dirty="0" smtClean="0"/>
              <a:t>Spinal </a:t>
            </a:r>
            <a:r>
              <a:rPr lang="en-US" sz="2400" dirty="0"/>
              <a:t>stenosis is prevalent in adults with XLH and spinal cord compression has been reported. In </a:t>
            </a:r>
            <a:r>
              <a:rPr lang="en-US" sz="2400" dirty="0" smtClean="0"/>
              <a:t>the CRYSVITA </a:t>
            </a:r>
            <a:r>
              <a:rPr lang="en-US" sz="2400" dirty="0"/>
              <a:t>phase 2 and phase 3 studies of adults with XLH (total N=176), a total of 6 </a:t>
            </a:r>
            <a:r>
              <a:rPr lang="en-US" sz="2400" dirty="0" smtClean="0"/>
              <a:t>patients underwent </a:t>
            </a:r>
            <a:r>
              <a:rPr lang="en-US" sz="2400" dirty="0"/>
              <a:t>spinal surgery. </a:t>
            </a:r>
            <a:endParaRPr lang="en-US" sz="2400" dirty="0" smtClean="0"/>
          </a:p>
          <a:p>
            <a:r>
              <a:rPr lang="en-US" sz="2400" dirty="0" smtClean="0"/>
              <a:t> Most </a:t>
            </a:r>
            <a:r>
              <a:rPr lang="en-US" sz="2400" dirty="0"/>
              <a:t>of these cases appeared to involve progression of a </a:t>
            </a:r>
            <a:r>
              <a:rPr lang="en-US" sz="2400" dirty="0" smtClean="0"/>
              <a:t>pre-existing spinal </a:t>
            </a:r>
            <a:r>
              <a:rPr lang="en-US" sz="2400" dirty="0"/>
              <a:t>stenosis.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unknown if CRYSVITA therapy exacerbates spinal stenosis or spinal </a:t>
            </a:r>
            <a:r>
              <a:rPr lang="en-US" sz="2400" dirty="0" smtClean="0"/>
              <a:t>cord compression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523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WARNINGS AND PRECAUTIONS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7285"/>
            <a:ext cx="8915400" cy="413393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Hypersensitivity</a:t>
            </a:r>
            <a:r>
              <a:rPr lang="en-US" sz="2400" dirty="0"/>
              <a:t>: Hypersensitivity reactions (e.g. rash, </a:t>
            </a:r>
            <a:r>
              <a:rPr lang="en-US" sz="2400" dirty="0" err="1"/>
              <a:t>urticaria</a:t>
            </a:r>
            <a:r>
              <a:rPr lang="en-US" sz="2400" dirty="0"/>
              <a:t>) have been reported in patients with CRYSVITA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Hyperphosphatemia</a:t>
            </a:r>
            <a:r>
              <a:rPr lang="en-US" sz="2400" dirty="0" smtClean="0"/>
              <a:t> </a:t>
            </a:r>
            <a:r>
              <a:rPr lang="en-US" sz="2400" dirty="0"/>
              <a:t>and Risk of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Nephrocalcinosis</a:t>
            </a:r>
            <a:r>
              <a:rPr lang="en-US" sz="2400" dirty="0"/>
              <a:t>: Increases in serum phosphorus to above the upper limit of normal may be associated with </a:t>
            </a:r>
            <a:r>
              <a:rPr lang="en-US" sz="2400" dirty="0" smtClean="0"/>
              <a:t>an increased </a:t>
            </a:r>
            <a:r>
              <a:rPr lang="en-US" sz="2400" dirty="0"/>
              <a:t>risk of </a:t>
            </a:r>
            <a:r>
              <a:rPr lang="en-US" sz="2400" dirty="0" err="1"/>
              <a:t>nephrocalcinosis</a:t>
            </a:r>
            <a:r>
              <a:rPr lang="en-US" sz="2400" dirty="0"/>
              <a:t>. For patients already taking CRYSVITA, dose interruption </a:t>
            </a:r>
            <a:r>
              <a:rPr lang="en-US" sz="2400" dirty="0" smtClean="0"/>
              <a:t>and/or dose </a:t>
            </a:r>
            <a:r>
              <a:rPr lang="en-US" sz="2400" dirty="0"/>
              <a:t>reduction may be required based on a patient’s serum phosphorus </a:t>
            </a:r>
            <a:r>
              <a:rPr lang="en-US" sz="2400" dirty="0" smtClean="0"/>
              <a:t>levels. </a:t>
            </a:r>
            <a:endParaRPr lang="en-US" sz="2400" dirty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Injection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Site Reactions</a:t>
            </a:r>
            <a:r>
              <a:rPr lang="en-US" sz="2400" dirty="0"/>
              <a:t>: Administration of CRYSVITA may </a:t>
            </a:r>
            <a:r>
              <a:rPr lang="en-US" sz="2400" dirty="0" smtClean="0"/>
              <a:t>result in </a:t>
            </a:r>
            <a:r>
              <a:rPr lang="en-US" sz="2400" dirty="0"/>
              <a:t>local injection site reactions. Discontinue CRYSVITA if </a:t>
            </a:r>
            <a:r>
              <a:rPr lang="en-US" sz="2400" dirty="0" smtClean="0"/>
              <a:t>severe injection </a:t>
            </a:r>
            <a:r>
              <a:rPr lang="en-US" sz="2400" dirty="0"/>
              <a:t>site reactions occur and administer appropriate </a:t>
            </a:r>
            <a:r>
              <a:rPr lang="en-US" sz="2400" dirty="0" smtClean="0"/>
              <a:t>medical treatment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4331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130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Pediatric Patients with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XLH(1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less than 18 years of age)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5581"/>
            <a:ext cx="8915400" cy="486742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recommended starting dose regimen is 0.8 mg/kg of body weight, rounded to the nearest 10 mg</a:t>
            </a:r>
            <a:r>
              <a:rPr lang="en-US" sz="2600" dirty="0" smtClean="0"/>
              <a:t>, administered </a:t>
            </a:r>
            <a:r>
              <a:rPr lang="en-US" sz="2600" dirty="0"/>
              <a:t>every two weeks.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minimum starting dose is 10 mg up to a maximum dose of 90 mg.</a:t>
            </a:r>
          </a:p>
          <a:p>
            <a:r>
              <a:rPr lang="en-US" sz="2600" dirty="0"/>
              <a:t>After initiation of treatment with CRYSVITA, </a:t>
            </a:r>
            <a:r>
              <a:rPr lang="en-US" sz="2600" dirty="0">
                <a:solidFill>
                  <a:srgbClr val="C00000"/>
                </a:solidFill>
              </a:rPr>
              <a:t>measure fasting serum phosphorus every 4 weeks </a:t>
            </a:r>
            <a:r>
              <a:rPr lang="en-US" sz="2600" dirty="0" smtClean="0">
                <a:solidFill>
                  <a:srgbClr val="C00000"/>
                </a:solidFill>
              </a:rPr>
              <a:t>for the </a:t>
            </a:r>
            <a:r>
              <a:rPr lang="en-US" sz="2600" dirty="0">
                <a:solidFill>
                  <a:srgbClr val="C00000"/>
                </a:solidFill>
              </a:rPr>
              <a:t>first 3 months of treatment</a:t>
            </a:r>
            <a:r>
              <a:rPr lang="en-US" sz="2600" dirty="0"/>
              <a:t>, and thereafter as appropriate. </a:t>
            </a:r>
            <a:endParaRPr lang="en-US" sz="2600" dirty="0" smtClean="0"/>
          </a:p>
          <a:p>
            <a:r>
              <a:rPr lang="en-US" sz="2600" dirty="0" smtClean="0"/>
              <a:t>If </a:t>
            </a:r>
            <a:r>
              <a:rPr lang="en-US" sz="2600" dirty="0"/>
              <a:t>serum phosphorus is above the </a:t>
            </a:r>
            <a:r>
              <a:rPr lang="en-US" sz="2600" dirty="0" smtClean="0"/>
              <a:t>lower limit </a:t>
            </a:r>
            <a:r>
              <a:rPr lang="en-US" sz="2600" dirty="0"/>
              <a:t>of the reference range for age and below 5 mg/</a:t>
            </a:r>
            <a:r>
              <a:rPr lang="en-US" sz="2600" dirty="0" err="1"/>
              <a:t>dL</a:t>
            </a:r>
            <a:r>
              <a:rPr lang="en-US" sz="2600" dirty="0"/>
              <a:t>, continue treatment with the same dose.</a:t>
            </a:r>
          </a:p>
          <a:p>
            <a:r>
              <a:rPr lang="en-US" sz="2600" dirty="0"/>
              <a:t>Follow dose adjustment schedule </a:t>
            </a:r>
            <a:r>
              <a:rPr lang="en-US" sz="2600" dirty="0" smtClean="0"/>
              <a:t>to </a:t>
            </a:r>
            <a:r>
              <a:rPr lang="en-US" sz="2600" dirty="0"/>
              <a:t>maintain serum phosphorus within the reference range </a:t>
            </a:r>
            <a:r>
              <a:rPr lang="en-US" sz="2600" dirty="0" smtClean="0"/>
              <a:t>for 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0787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Pediatric X-linked Hypophosphatemia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6637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2288" y="1056068"/>
            <a:ext cx="9826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CRYSVITA has been evaluated in 65 pediatric patients with XLH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Study 1 is a randomized, open-label study in 52 prepubescent XLH patients,5 to 12 years old, which compared treatment with CRYSVITA administered every 2 weeks versus every 4 weeks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Following an initial 16-week dose titration phase, patients completed 48-weeks of treatment with CRYSVITA every 2 weeks.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All </a:t>
            </a:r>
            <a:r>
              <a:rPr lang="en-US" sz="2400" dirty="0"/>
              <a:t>52 patients completed at least 64 weeks on study; no patient discontinued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/>
              <a:t>Burosumab-twza</a:t>
            </a:r>
            <a:r>
              <a:rPr lang="en-US" sz="2400" dirty="0"/>
              <a:t> dose was adjusted to target a fasting serum phosphorus concentration of 3.5 to 5.0 mg/</a:t>
            </a:r>
            <a:r>
              <a:rPr lang="en-US" sz="2400" dirty="0" err="1"/>
              <a:t>dL</a:t>
            </a:r>
            <a:r>
              <a:rPr lang="en-US" sz="2400" dirty="0"/>
              <a:t> based on the fasting phosphorus level the day of dosing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09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35" y="605118"/>
            <a:ext cx="996427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741" y="828824"/>
            <a:ext cx="92856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Twenty-six of 52 patients received CRYSVITA every two weeks up to a maximum dose of 2 mg/kg.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average dose was 0.73 mg/kg (range: 0.3, 1.5) at week 16, 0.98 mg/kg (range: 0.4, 2.0) at week 40 and 1.04 mg/kg (range: 0.4, 2.0) at week 60.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The remaining 26 patients received CRYSVITA every four weeks.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At study entry, the mean age of patients was 8.5 years and 46% were male. Ninety-six percent had received oral phosphate and active vitamin D analogs for a mean (SD) duration of 7 (2.4) years.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Oral phosphate and active vitamin D analogs were discontinued prior to study enrollment.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Ninety-four percent of patients had radiographic evidence of rickets at baseline.</a:t>
            </a:r>
          </a:p>
        </p:txBody>
      </p:sp>
    </p:spTree>
    <p:extLst>
      <p:ext uri="{BB962C8B-B14F-4D97-AF65-F5344CB8AC3E}">
        <p14:creationId xmlns:p14="http://schemas.microsoft.com/office/powerpoint/2010/main" val="11711197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045" y="850007"/>
            <a:ext cx="97750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Study 2 </a:t>
            </a:r>
            <a:r>
              <a:rPr lang="en-US" sz="2400" dirty="0" smtClean="0"/>
              <a:t> </a:t>
            </a:r>
            <a:r>
              <a:rPr lang="en-US" sz="2400" dirty="0"/>
              <a:t>is a 64-week open-label study in 13 pediatric XLH patients, 1 to 4 years old.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Patients received CRYSVITA at a dose of 0.8 mg/kg every two weeks with titration up to 1.2 mg/kg based on serum phosphorus measurements.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All patients completed at least 40 weeks on study; no patients discontinued.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At study entry, the mean age of patients was 2.9 years and 69% were male.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All patients had radiographic evidence of rickets at baseline and had received oral phosphate and active vitamin D analogs for a mean (SD) duration of 16.9 (13.9) months.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Oral phosphate and active vitamin D analogs were discontinued prior to study enrollment.</a:t>
            </a:r>
          </a:p>
        </p:txBody>
      </p:sp>
    </p:spTree>
    <p:extLst>
      <p:ext uri="{BB962C8B-B14F-4D97-AF65-F5344CB8AC3E}">
        <p14:creationId xmlns:p14="http://schemas.microsoft.com/office/powerpoint/2010/main" val="13443551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3498" y="1392326"/>
            <a:ext cx="9633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Serum Phosphorus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In Study 1, CRYSVITA increased mean (SD) serum phosphorus levels from 2.4 (0.40) at baseline </a:t>
            </a:r>
            <a:r>
              <a:rPr lang="en-US" sz="2400" dirty="0" smtClean="0">
                <a:solidFill>
                  <a:srgbClr val="000000"/>
                </a:solidFill>
              </a:rPr>
              <a:t>to 3.3 </a:t>
            </a:r>
            <a:r>
              <a:rPr lang="en-US" sz="2400" dirty="0">
                <a:solidFill>
                  <a:srgbClr val="000000"/>
                </a:solidFill>
              </a:rPr>
              <a:t>(0.40) and 3.4 (0.45) mg/</a:t>
            </a:r>
            <a:r>
              <a:rPr lang="en-US" sz="2400" dirty="0" err="1">
                <a:solidFill>
                  <a:srgbClr val="000000"/>
                </a:solidFill>
              </a:rPr>
              <a:t>dL</a:t>
            </a:r>
            <a:r>
              <a:rPr lang="en-US" sz="2400" dirty="0">
                <a:solidFill>
                  <a:srgbClr val="000000"/>
                </a:solidFill>
              </a:rPr>
              <a:t> at week 40 and week 64 in the patients who received </a:t>
            </a:r>
            <a:r>
              <a:rPr lang="en-US" sz="2400" dirty="0" smtClean="0">
                <a:solidFill>
                  <a:srgbClr val="000000"/>
                </a:solidFill>
              </a:rPr>
              <a:t>CRYSVITA every </a:t>
            </a:r>
            <a:r>
              <a:rPr lang="en-US" sz="2400" dirty="0">
                <a:solidFill>
                  <a:srgbClr val="000000"/>
                </a:solidFill>
              </a:rPr>
              <a:t>2 </a:t>
            </a:r>
            <a:r>
              <a:rPr lang="en-US" sz="2400" dirty="0" smtClean="0">
                <a:solidFill>
                  <a:srgbClr val="000000"/>
                </a:solidFill>
              </a:rPr>
              <a:t>weeks.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ratio of renal tubular maximum reabsorption rate of phosphate </a:t>
            </a:r>
            <a:r>
              <a:rPr lang="en-US" sz="2400" dirty="0" smtClean="0">
                <a:solidFill>
                  <a:srgbClr val="000000"/>
                </a:solidFill>
              </a:rPr>
              <a:t>to glomerular </a:t>
            </a:r>
            <a:r>
              <a:rPr lang="en-US" sz="2400" dirty="0">
                <a:solidFill>
                  <a:srgbClr val="000000"/>
                </a:solidFill>
              </a:rPr>
              <a:t>filtration rate (</a:t>
            </a:r>
            <a:r>
              <a:rPr lang="en-US" sz="2400" dirty="0" err="1">
                <a:solidFill>
                  <a:srgbClr val="000000"/>
                </a:solidFill>
              </a:rPr>
              <a:t>TmP</a:t>
            </a:r>
            <a:r>
              <a:rPr lang="en-US" sz="2400" dirty="0">
                <a:solidFill>
                  <a:srgbClr val="000000"/>
                </a:solidFill>
              </a:rPr>
              <a:t>/GFR) increased in these patients from mean (SD) of 2.2 (0.49) </a:t>
            </a:r>
            <a:r>
              <a:rPr lang="en-US" sz="2400" dirty="0" smtClean="0">
                <a:solidFill>
                  <a:srgbClr val="000000"/>
                </a:solidFill>
              </a:rPr>
              <a:t>at baseline </a:t>
            </a:r>
            <a:r>
              <a:rPr lang="en-US" sz="2400" dirty="0">
                <a:solidFill>
                  <a:srgbClr val="000000"/>
                </a:solidFill>
              </a:rPr>
              <a:t>to 3.3 (0.60) and 3.4 (0.53) mg/</a:t>
            </a:r>
            <a:r>
              <a:rPr lang="en-US" sz="2400" dirty="0" err="1">
                <a:solidFill>
                  <a:srgbClr val="000000"/>
                </a:solidFill>
              </a:rPr>
              <a:t>dL</a:t>
            </a:r>
            <a:r>
              <a:rPr lang="en-US" sz="2400" dirty="0">
                <a:solidFill>
                  <a:srgbClr val="000000"/>
                </a:solidFill>
              </a:rPr>
              <a:t> at week 40 and week 64.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In Study 2, CRYSVITA increased mean (SD) serum phosphorus levels from 2.5 (0.28) mg/</a:t>
            </a:r>
            <a:r>
              <a:rPr lang="en-US" sz="2400" dirty="0" err="1">
                <a:solidFill>
                  <a:srgbClr val="000000"/>
                </a:solidFill>
              </a:rPr>
              <a:t>dL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at baseline </a:t>
            </a:r>
            <a:r>
              <a:rPr lang="en-US" sz="2400" dirty="0">
                <a:solidFill>
                  <a:srgbClr val="000000"/>
                </a:solidFill>
              </a:rPr>
              <a:t>to 3.5 (0.49) mg/</a:t>
            </a:r>
            <a:r>
              <a:rPr lang="en-US" sz="2400" dirty="0" err="1">
                <a:solidFill>
                  <a:srgbClr val="000000"/>
                </a:solidFill>
              </a:rPr>
              <a:t>dL</a:t>
            </a:r>
            <a:r>
              <a:rPr lang="en-US" sz="2400" dirty="0">
                <a:solidFill>
                  <a:srgbClr val="000000"/>
                </a:solidFill>
              </a:rPr>
              <a:t> at week 40.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3282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890" y="763810"/>
            <a:ext cx="99296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Radiographic Evaluation of Rickets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Radiographs from 52 CRYSVITA-treated XLH patients in Study 1 and 13 patients in Study 2 </a:t>
            </a:r>
            <a:r>
              <a:rPr lang="en-US" sz="2000" dirty="0" smtClean="0">
                <a:solidFill>
                  <a:srgbClr val="000000"/>
                </a:solidFill>
              </a:rPr>
              <a:t>were examined </a:t>
            </a:r>
            <a:r>
              <a:rPr lang="en-US" sz="2000" dirty="0">
                <a:solidFill>
                  <a:srgbClr val="000000"/>
                </a:solidFill>
              </a:rPr>
              <a:t>to assess XLH-related rickets using the 10-point </a:t>
            </a:r>
            <a:r>
              <a:rPr lang="en-US" sz="2000" dirty="0" err="1">
                <a:solidFill>
                  <a:srgbClr val="000000"/>
                </a:solidFill>
              </a:rPr>
              <a:t>Thacher</a:t>
            </a:r>
            <a:r>
              <a:rPr lang="en-US" sz="2000" dirty="0">
                <a:solidFill>
                  <a:srgbClr val="000000"/>
                </a:solidFill>
              </a:rPr>
              <a:t> Rickets Severity Score (RSS</a:t>
            </a:r>
            <a:r>
              <a:rPr lang="en-US" sz="2000" dirty="0" smtClean="0">
                <a:solidFill>
                  <a:srgbClr val="000000"/>
                </a:solidFill>
              </a:rPr>
              <a:t>) and </a:t>
            </a:r>
            <a:r>
              <a:rPr lang="en-US" sz="2000" dirty="0">
                <a:solidFill>
                  <a:srgbClr val="000000"/>
                </a:solidFill>
              </a:rPr>
              <a:t>the 7-point Radiographic Global Impression of Change (RGI-C). The RSS score is </a:t>
            </a:r>
            <a:r>
              <a:rPr lang="en-US" sz="2000" dirty="0" smtClean="0">
                <a:solidFill>
                  <a:srgbClr val="000000"/>
                </a:solidFill>
              </a:rPr>
              <a:t>assigned based </a:t>
            </a:r>
            <a:r>
              <a:rPr lang="en-US" sz="2000" dirty="0">
                <a:solidFill>
                  <a:srgbClr val="000000"/>
                </a:solidFill>
              </a:rPr>
              <a:t>on images of the wrist and knee from a single </a:t>
            </a:r>
            <a:r>
              <a:rPr lang="en-US" sz="2000" dirty="0" err="1">
                <a:solidFill>
                  <a:srgbClr val="000000"/>
                </a:solidFill>
              </a:rPr>
              <a:t>timepoint</a:t>
            </a:r>
            <a:r>
              <a:rPr lang="en-US" sz="2000" dirty="0">
                <a:solidFill>
                  <a:srgbClr val="000000"/>
                </a:solidFill>
              </a:rPr>
              <a:t>, with higher scores indicating </a:t>
            </a:r>
            <a:r>
              <a:rPr lang="en-US" sz="2000" dirty="0" smtClean="0">
                <a:solidFill>
                  <a:srgbClr val="000000"/>
                </a:solidFill>
              </a:rPr>
              <a:t>greater rickets </a:t>
            </a:r>
            <a:r>
              <a:rPr lang="en-US" sz="2000" dirty="0">
                <a:solidFill>
                  <a:srgbClr val="000000"/>
                </a:solidFill>
              </a:rPr>
              <a:t>severity. The RGI-C score is assigned based on side-by-side comparisons of wrist and </a:t>
            </a:r>
            <a:r>
              <a:rPr lang="en-US" sz="2000" dirty="0" smtClean="0">
                <a:solidFill>
                  <a:srgbClr val="000000"/>
                </a:solidFill>
              </a:rPr>
              <a:t>knee radiographs </a:t>
            </a:r>
            <a:r>
              <a:rPr lang="en-US" sz="2000" dirty="0">
                <a:solidFill>
                  <a:srgbClr val="000000"/>
                </a:solidFill>
              </a:rPr>
              <a:t>from two </a:t>
            </a:r>
            <a:r>
              <a:rPr lang="en-US" sz="2000" dirty="0" err="1">
                <a:solidFill>
                  <a:srgbClr val="000000"/>
                </a:solidFill>
              </a:rPr>
              <a:t>timepoints</a:t>
            </a:r>
            <a:r>
              <a:rPr lang="en-US" sz="2000" dirty="0">
                <a:solidFill>
                  <a:srgbClr val="000000"/>
                </a:solidFill>
              </a:rPr>
              <a:t>, with higher scores indicating greater improvement in </a:t>
            </a:r>
            <a:r>
              <a:rPr lang="en-US" sz="2000" dirty="0" smtClean="0">
                <a:solidFill>
                  <a:srgbClr val="000000"/>
                </a:solidFill>
              </a:rPr>
              <a:t>radiographic evidence </a:t>
            </a:r>
            <a:r>
              <a:rPr lang="en-US" sz="2000" dirty="0">
                <a:solidFill>
                  <a:srgbClr val="000000"/>
                </a:solidFill>
              </a:rPr>
              <a:t>of rickets. A RGI-C score of +2.0 was defined as radiographic evidence of </a:t>
            </a:r>
            <a:r>
              <a:rPr lang="en-US" sz="2000" dirty="0" smtClean="0">
                <a:solidFill>
                  <a:srgbClr val="000000"/>
                </a:solidFill>
              </a:rPr>
              <a:t>substantial healing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 Study 1, baseline mean (SD) RSS total score was 1.9 (1.17) in patients receiving CRYSVITA </a:t>
            </a:r>
            <a:r>
              <a:rPr lang="en-US" sz="2000" dirty="0" smtClean="0">
                <a:solidFill>
                  <a:srgbClr val="000000"/>
                </a:solidFill>
              </a:rPr>
              <a:t>every two </a:t>
            </a:r>
            <a:r>
              <a:rPr lang="en-US" sz="2000" dirty="0">
                <a:solidFill>
                  <a:srgbClr val="000000"/>
                </a:solidFill>
              </a:rPr>
              <a:t>weeks. After 40 weeks of treatment with CRYSVITA, mean total RSS decreased from 1.9 to </a:t>
            </a:r>
            <a:r>
              <a:rPr lang="en-US" sz="2000" dirty="0" smtClean="0">
                <a:solidFill>
                  <a:srgbClr val="000000"/>
                </a:solidFill>
              </a:rPr>
              <a:t>0.8 (</a:t>
            </a:r>
            <a:r>
              <a:rPr lang="en-US" sz="2000" dirty="0">
                <a:solidFill>
                  <a:srgbClr val="000000"/>
                </a:solidFill>
              </a:rPr>
              <a:t>see </a:t>
            </a:r>
            <a:r>
              <a:rPr lang="en-US" sz="2000" dirty="0">
                <a:solidFill>
                  <a:srgbClr val="0000FF"/>
                </a:solidFill>
              </a:rPr>
              <a:t>Table 6</a:t>
            </a:r>
            <a:r>
              <a:rPr lang="en-US" sz="2000" dirty="0">
                <a:solidFill>
                  <a:srgbClr val="000000"/>
                </a:solidFill>
              </a:rPr>
              <a:t>). After 40 weeks of treatment with CRYSVITA, the mean RGI-C Global score was +</a:t>
            </a:r>
            <a:r>
              <a:rPr lang="en-US" sz="2000" dirty="0" smtClean="0">
                <a:solidFill>
                  <a:srgbClr val="000000"/>
                </a:solidFill>
              </a:rPr>
              <a:t>1.7 in </a:t>
            </a:r>
            <a:r>
              <a:rPr lang="en-US" sz="2000" dirty="0">
                <a:solidFill>
                  <a:srgbClr val="000000"/>
                </a:solidFill>
              </a:rPr>
              <a:t>patients receiving CRYSVITA every two weeks. Eighteen out of 26 patients achieved an </a:t>
            </a:r>
            <a:r>
              <a:rPr lang="en-US" sz="2000" dirty="0" smtClean="0">
                <a:solidFill>
                  <a:srgbClr val="000000"/>
                </a:solidFill>
              </a:rPr>
              <a:t>RGI-C score </a:t>
            </a:r>
            <a:r>
              <a:rPr lang="en-US" sz="2000" dirty="0">
                <a:solidFill>
                  <a:srgbClr val="000000"/>
                </a:solidFill>
              </a:rPr>
              <a:t>of ≥ +2.0. These findings were maintained at week 64 as shown in </a:t>
            </a:r>
            <a:r>
              <a:rPr lang="en-US" sz="2000" dirty="0">
                <a:solidFill>
                  <a:srgbClr val="0000FF"/>
                </a:solidFill>
              </a:rPr>
              <a:t>Table 6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282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9983" y="1308296"/>
            <a:ext cx="9383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In Study 2, baseline mean (SD) total RSS was 2.9 (1.37) in 13 patients. After 40 weeks of treatment</a:t>
            </a:r>
          </a:p>
          <a:p>
            <a:r>
              <a:rPr lang="en-US" sz="2400" dirty="0">
                <a:latin typeface="Arial" panose="020B0604020202020204" pitchFamily="34" charset="0"/>
              </a:rPr>
              <a:t>with CRYSVITA, mean total RSS decreased from 2.9 to 1.2 and the mean (SE) RGI-C Global score</a:t>
            </a:r>
          </a:p>
          <a:p>
            <a:r>
              <a:rPr lang="en-US" sz="2400" dirty="0">
                <a:latin typeface="Arial" panose="020B0604020202020204" pitchFamily="34" charset="0"/>
              </a:rPr>
              <a:t>was +2.3 (0.08). All 13 patients achieved a RGI-</a:t>
            </a:r>
            <a:r>
              <a:rPr lang="en-US" sz="2400" dirty="0">
                <a:latin typeface="ArialMT"/>
              </a:rPr>
              <a:t>C global score ≥ +2.0. The mean (SE) lower limb</a:t>
            </a:r>
          </a:p>
          <a:p>
            <a:r>
              <a:rPr lang="en-US" sz="2400" dirty="0">
                <a:latin typeface="Arial" panose="020B0604020202020204" pitchFamily="34" charset="0"/>
              </a:rPr>
              <a:t>deformity as assessed by RGI-C, using standing long leg radiographs, was +1.3 (0.14)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8656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916" y="702609"/>
            <a:ext cx="8895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Serum Alkaline Phosphatase Activity</a:t>
            </a:r>
          </a:p>
          <a:p>
            <a:r>
              <a:rPr lang="en-US" sz="2400" dirty="0">
                <a:latin typeface="Arial" panose="020B0604020202020204" pitchFamily="34" charset="0"/>
              </a:rPr>
              <a:t>For Study 1, mean (SD) serum total alkaline phosphatase activity was 462 (110) U/L at baseline and</a:t>
            </a:r>
          </a:p>
          <a:p>
            <a:r>
              <a:rPr lang="en-US" sz="2400" dirty="0">
                <a:latin typeface="Arial" panose="020B0604020202020204" pitchFamily="34" charset="0"/>
              </a:rPr>
              <a:t>decreased to 354 (73) U/L at Week 64 (-23%, p &lt; 0.0001) in the patients who received CRYSVITA</a:t>
            </a:r>
          </a:p>
          <a:p>
            <a:r>
              <a:rPr lang="en-US" sz="2400" dirty="0">
                <a:latin typeface="Arial" panose="020B0604020202020204" pitchFamily="34" charset="0"/>
              </a:rPr>
              <a:t>every 2 weeks.</a:t>
            </a:r>
          </a:p>
          <a:p>
            <a:r>
              <a:rPr lang="en-US" sz="2400" dirty="0">
                <a:latin typeface="Arial" panose="020B0604020202020204" pitchFamily="34" charset="0"/>
              </a:rPr>
              <a:t>For Study 2, mean (SD) serum total alkaline phosphatase activity was 549 (194) U/L at baseline and</a:t>
            </a:r>
          </a:p>
          <a:p>
            <a:r>
              <a:rPr lang="en-US" sz="2400" dirty="0">
                <a:latin typeface="Arial" panose="020B0604020202020204" pitchFamily="34" charset="0"/>
              </a:rPr>
              <a:t>decreased to 335 (88) U/L at Week 40 (mean change: -36%).</a:t>
            </a:r>
          </a:p>
          <a:p>
            <a:r>
              <a:rPr lang="en-US" sz="2400" dirty="0">
                <a:latin typeface="Arial" panose="020B0604020202020204" pitchFamily="34" charset="0"/>
              </a:rPr>
              <a:t>Growth</a:t>
            </a:r>
          </a:p>
          <a:p>
            <a:r>
              <a:rPr lang="en-US" sz="2400" dirty="0">
                <a:latin typeface="Arial" panose="020B0604020202020204" pitchFamily="34" charset="0"/>
              </a:rPr>
              <a:t>In Study 1, CRYSVITA treatment for 64 weeks increased standing mean (SD) height Z score from</a:t>
            </a:r>
          </a:p>
          <a:p>
            <a:r>
              <a:rPr lang="en-US" sz="2400" dirty="0">
                <a:latin typeface="Arial" panose="020B0604020202020204" pitchFamily="34" charset="0"/>
              </a:rPr>
              <a:t>-1.72 (1.03) at baseline to -1.54 (1.13) in the patients who received CRYSVITA every two</a:t>
            </a:r>
          </a:p>
          <a:p>
            <a:r>
              <a:rPr lang="en-US" sz="2400" dirty="0">
                <a:latin typeface="Arial" panose="020B0604020202020204" pitchFamily="34" charset="0"/>
              </a:rPr>
              <a:t>weeks (LS mean change of +0.19 (95% CI: 0.09 to 0.29).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654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Adult X-linked Hypophosphatemia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645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8682" y="276223"/>
            <a:ext cx="95285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Study 3 (NCT 02526160) is a randomized, double-blind, placebo-controlled study in 134 adult XLH</a:t>
            </a:r>
          </a:p>
          <a:p>
            <a:r>
              <a:rPr lang="en-US" sz="2400" dirty="0">
                <a:latin typeface="Arial" panose="020B0604020202020204" pitchFamily="34" charset="0"/>
              </a:rPr>
              <a:t>patients. The study comprises a 24-week placebo-controlled treatment phase. CRYSVITA was</a:t>
            </a:r>
          </a:p>
          <a:p>
            <a:r>
              <a:rPr lang="en-US" sz="2400" dirty="0">
                <a:latin typeface="Arial" panose="020B0604020202020204" pitchFamily="34" charset="0"/>
              </a:rPr>
              <a:t>administered at a dose of 1 mg/kg every 4 weeks. At study entry, the mean age of patients was</a:t>
            </a:r>
          </a:p>
          <a:p>
            <a:r>
              <a:rPr lang="en-US" sz="2400" dirty="0">
                <a:latin typeface="Arial" panose="020B0604020202020204" pitchFamily="34" charset="0"/>
              </a:rPr>
              <a:t>40 years (range 19 to 66 years) and 35% were male. All patients had skeletal pain associated with</a:t>
            </a:r>
          </a:p>
          <a:p>
            <a:r>
              <a:rPr lang="en-US" sz="2400" dirty="0">
                <a:latin typeface="Arial" panose="020B0604020202020204" pitchFamily="34" charset="0"/>
              </a:rPr>
              <a:t>XLH/</a:t>
            </a:r>
            <a:r>
              <a:rPr lang="en-US" sz="2400" dirty="0" err="1">
                <a:latin typeface="Arial" panose="020B0604020202020204" pitchFamily="34" charset="0"/>
              </a:rPr>
              <a:t>osteomalacia</a:t>
            </a:r>
            <a:r>
              <a:rPr lang="en-US" sz="2400" dirty="0">
                <a:latin typeface="Arial" panose="020B0604020202020204" pitchFamily="34" charset="0"/>
              </a:rPr>
              <a:t> at baseline. The baseline mean (SD) serum phosphorus concentration was below</a:t>
            </a:r>
          </a:p>
          <a:p>
            <a:r>
              <a:rPr lang="en-US" sz="2400" dirty="0">
                <a:latin typeface="Arial" panose="020B0604020202020204" pitchFamily="34" charset="0"/>
              </a:rPr>
              <a:t>the lower limit of normal at 1.98 (0.31) mg/</a:t>
            </a:r>
            <a:r>
              <a:rPr lang="en-US" sz="2400" dirty="0" err="1">
                <a:latin typeface="Arial" panose="020B0604020202020204" pitchFamily="34" charset="0"/>
              </a:rPr>
              <a:t>dL</a:t>
            </a:r>
            <a:r>
              <a:rPr lang="en-US" sz="2400" dirty="0">
                <a:latin typeface="Arial" panose="020B0604020202020204" pitchFamily="34" charset="0"/>
              </a:rPr>
              <a:t>. Oral phosphate and active vitamin D analogs were not</a:t>
            </a:r>
          </a:p>
          <a:p>
            <a:r>
              <a:rPr lang="en-US" sz="2400" dirty="0">
                <a:latin typeface="Arial" panose="020B0604020202020204" pitchFamily="34" charset="0"/>
              </a:rPr>
              <a:t>allowed during the study. One patient in the CRYSVITA group discontinued treatment.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3110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238" y="1561741"/>
            <a:ext cx="9369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Study 4 (NCT 02537431) is a 48-week, open-label, single-arm study in 14 adult XLH patients to</a:t>
            </a:r>
          </a:p>
          <a:p>
            <a:r>
              <a:rPr lang="en-US" sz="2400" dirty="0">
                <a:latin typeface="Arial" panose="020B0604020202020204" pitchFamily="34" charset="0"/>
              </a:rPr>
              <a:t>assess the effects of CRYSVITA on improvement of </a:t>
            </a:r>
            <a:r>
              <a:rPr lang="en-US" sz="2400" dirty="0" err="1">
                <a:latin typeface="Arial" panose="020B0604020202020204" pitchFamily="34" charset="0"/>
              </a:rPr>
              <a:t>osteomalacia</a:t>
            </a:r>
            <a:r>
              <a:rPr lang="en-US" sz="2400" dirty="0">
                <a:latin typeface="Arial" panose="020B0604020202020204" pitchFamily="34" charset="0"/>
              </a:rPr>
              <a:t> as determined by histologic and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histomorphometric</a:t>
            </a:r>
            <a:r>
              <a:rPr lang="en-US" sz="2400" dirty="0">
                <a:latin typeface="Arial" panose="020B0604020202020204" pitchFamily="34" charset="0"/>
              </a:rPr>
              <a:t> evaluation of iliac crest bone biopsies. Patients received 1 mg/kg CRYSVITA</a:t>
            </a:r>
          </a:p>
          <a:p>
            <a:r>
              <a:rPr lang="en-US" sz="2400" dirty="0">
                <a:latin typeface="Arial" panose="020B0604020202020204" pitchFamily="34" charset="0"/>
              </a:rPr>
              <a:t>every four weeks. At study entry, the mean age of patients was 40 years (range 25 to 52 years) and</a:t>
            </a:r>
          </a:p>
          <a:p>
            <a:r>
              <a:rPr lang="en-US" sz="2400" dirty="0">
                <a:latin typeface="Arial" panose="020B0604020202020204" pitchFamily="34" charset="0"/>
              </a:rPr>
              <a:t>43% were male. Oral phosphate and active vitamin D analogs were not allowed during the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840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2412" y="656050"/>
            <a:ext cx="9401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 Study 3 at baseline, mean (SD) serum phosphorus was 1.9 (0.32) and 2.0 (0.30) mg/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in the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placebo and CRYSVITA groups respectively. During the initial 24 weeks of treatment, mean (SD)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serum phosphorus across the midpoints of dose intervals (2 weeks post dose) was 2.1 (0.30) and 3.2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(0.53) mg/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in the placebo and CRYSVITA groups, and mean (SD) serum phosphorus across the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ends of dose intervals was 2.0 (0.30) and 2.7 (0.45) mg/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in the placebo and CRYSVITA groups.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total of 94% of patients treated with CRYSVITA achieved a serum phosphorus level above the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lower limit of normal (LLN) compared to 8% in the placebo group through week 24 (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Table 7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68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accent1"/>
                </a:solidFill>
              </a:rPr>
              <a:t>Hypophosphatemic</a:t>
            </a:r>
            <a:r>
              <a:rPr lang="en-US" sz="4800" b="1" dirty="0" smtClean="0">
                <a:solidFill>
                  <a:schemeClr val="accent1"/>
                </a:solidFill>
              </a:rPr>
              <a:t> rickets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31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155" y="1348726"/>
            <a:ext cx="90220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At baseline, the mean (SD) ratio of renal tubular maximum reabsorption rate of phosphate to</a:t>
            </a:r>
          </a:p>
          <a:p>
            <a:r>
              <a:rPr lang="en-US" sz="2400" dirty="0">
                <a:latin typeface="Arial" panose="020B0604020202020204" pitchFamily="34" charset="0"/>
              </a:rPr>
              <a:t>glomerular filtration rate (</a:t>
            </a:r>
            <a:r>
              <a:rPr lang="en-US" sz="2400" dirty="0" err="1">
                <a:latin typeface="Arial" panose="020B0604020202020204" pitchFamily="34" charset="0"/>
              </a:rPr>
              <a:t>TmP</a:t>
            </a:r>
            <a:r>
              <a:rPr lang="en-US" sz="2400" dirty="0">
                <a:latin typeface="Arial" panose="020B0604020202020204" pitchFamily="34" charset="0"/>
              </a:rPr>
              <a:t>/GFR) was 1.60 (0.37) and 1.68 (0.40) mg/</a:t>
            </a:r>
            <a:r>
              <a:rPr lang="en-US" sz="2400" dirty="0" err="1">
                <a:latin typeface="Arial" panose="020B0604020202020204" pitchFamily="34" charset="0"/>
              </a:rPr>
              <a:t>dL</a:t>
            </a:r>
            <a:r>
              <a:rPr lang="en-US" sz="2400" dirty="0">
                <a:latin typeface="Arial" panose="020B0604020202020204" pitchFamily="34" charset="0"/>
              </a:rPr>
              <a:t> in the placebo and</a:t>
            </a:r>
          </a:p>
          <a:p>
            <a:r>
              <a:rPr lang="en-US" sz="2400" dirty="0">
                <a:latin typeface="Arial" panose="020B0604020202020204" pitchFamily="34" charset="0"/>
              </a:rPr>
              <a:t>CRYSVITA groups respectively. At week 22 (midpoint of a dose interval), mean (SD) </a:t>
            </a:r>
            <a:r>
              <a:rPr lang="en-US" sz="2400" dirty="0" err="1">
                <a:latin typeface="Arial" panose="020B0604020202020204" pitchFamily="34" charset="0"/>
              </a:rPr>
              <a:t>TmP</a:t>
            </a:r>
            <a:r>
              <a:rPr lang="en-US" sz="2400" dirty="0">
                <a:latin typeface="Arial" panose="020B0604020202020204" pitchFamily="34" charset="0"/>
              </a:rPr>
              <a:t>/GFR was</a:t>
            </a:r>
          </a:p>
          <a:p>
            <a:r>
              <a:rPr lang="en-US" sz="2400" dirty="0">
                <a:latin typeface="Arial" panose="020B0604020202020204" pitchFamily="34" charset="0"/>
              </a:rPr>
              <a:t>1.69 (0.37) and 2.73 (0.75) mg/</a:t>
            </a:r>
            <a:r>
              <a:rPr lang="en-US" sz="2400" dirty="0" err="1">
                <a:latin typeface="Arial" panose="020B0604020202020204" pitchFamily="34" charset="0"/>
              </a:rPr>
              <a:t>dL</a:t>
            </a:r>
            <a:r>
              <a:rPr lang="en-US" sz="2400" dirty="0">
                <a:latin typeface="Arial" panose="020B0604020202020204" pitchFamily="34" charset="0"/>
              </a:rPr>
              <a:t> in the placebo and CRYSVITA groups. At week 24 (end of a dose</a:t>
            </a:r>
          </a:p>
          <a:p>
            <a:r>
              <a:rPr lang="en-US" sz="2400" dirty="0">
                <a:latin typeface="Arial" panose="020B0604020202020204" pitchFamily="34" charset="0"/>
              </a:rPr>
              <a:t>interval), mean (SD) </a:t>
            </a:r>
            <a:r>
              <a:rPr lang="en-US" sz="2400" dirty="0" err="1">
                <a:latin typeface="Arial" panose="020B0604020202020204" pitchFamily="34" charset="0"/>
              </a:rPr>
              <a:t>TmP</a:t>
            </a:r>
            <a:r>
              <a:rPr lang="en-US" sz="2400" dirty="0">
                <a:latin typeface="Arial" panose="020B0604020202020204" pitchFamily="34" charset="0"/>
              </a:rPr>
              <a:t>/GFR was 1.73 (0.42) and 2.21 (0.48) mg/</a:t>
            </a:r>
            <a:r>
              <a:rPr lang="en-US" sz="2400" dirty="0" err="1">
                <a:latin typeface="Arial" panose="020B0604020202020204" pitchFamily="34" charset="0"/>
              </a:rPr>
              <a:t>dL</a:t>
            </a:r>
            <a:r>
              <a:rPr lang="en-US" sz="2400" dirty="0">
                <a:latin typeface="Arial" panose="020B0604020202020204" pitchFamily="34" charset="0"/>
              </a:rPr>
              <a:t> in the placebo and CRYSVITA</a:t>
            </a:r>
          </a:p>
          <a:p>
            <a:r>
              <a:rPr lang="en-US" sz="2400" dirty="0">
                <a:latin typeface="Arial" panose="020B0604020202020204" pitchFamily="34" charset="0"/>
              </a:rPr>
              <a:t>groups.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7548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612" y="289289"/>
            <a:ext cx="97911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Radiographic Evaluation of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Osteomalacia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 Study 3, a skeletal survey was conducted at baseline to identify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osteomalacia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-related fractures and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Osteomalacia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-related fractures are defined as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atraumatic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lucencies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extending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across both bone cortices and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are defined as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atraumatic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lucencies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extending across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one cortex. There were 52% of patients who had either active (unhealed) fractures (12%) or active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(47%) at baseline. The active fractures and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were predominantly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located in the femurs, tibia/fibula, and metatarsals of the feet. Assessment of these active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fracture/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sites at week 24 demonstrated a higher rate of complete healing in the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CRYSVITA group compared to placebo as shown in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Table 8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During treatment through week 24, a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total of 6 new fractures or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pseudofractures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appeared in 68 patients receiving CRYSVITA, compared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to 8 new abnormalities in 66 patients receiving placebo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08232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615" y="1190410"/>
            <a:ext cx="9247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Bone </a:t>
            </a:r>
            <a:r>
              <a:rPr lang="en-US" sz="2400" dirty="0" err="1">
                <a:latin typeface="Arial" panose="020B0604020202020204" pitchFamily="34" charset="0"/>
              </a:rPr>
              <a:t>Histomorphometry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In Study 4, after 48 weeks of treatment, healing of </a:t>
            </a:r>
            <a:r>
              <a:rPr lang="en-US" sz="2400" dirty="0" err="1">
                <a:latin typeface="Arial" panose="020B0604020202020204" pitchFamily="34" charset="0"/>
              </a:rPr>
              <a:t>osteomalacia</a:t>
            </a:r>
            <a:r>
              <a:rPr lang="en-US" sz="2400" dirty="0">
                <a:latin typeface="Arial" panose="020B0604020202020204" pitchFamily="34" charset="0"/>
              </a:rPr>
              <a:t> was observed in ten patients as</a:t>
            </a:r>
          </a:p>
          <a:p>
            <a:r>
              <a:rPr lang="en-US" sz="2400" dirty="0">
                <a:latin typeface="Arial" panose="020B0604020202020204" pitchFamily="34" charset="0"/>
              </a:rPr>
              <a:t>demonstrated by decreases in Osteoid volume/Bone volume (OV/BV) from a mean (SD) score of</a:t>
            </a:r>
          </a:p>
          <a:p>
            <a:r>
              <a:rPr lang="en-US" sz="2400" dirty="0">
                <a:latin typeface="Arial" panose="020B0604020202020204" pitchFamily="34" charset="0"/>
              </a:rPr>
              <a:t>26% (12.4) at baseline to 11% (6.5), a change of -57%. Osteoid thickness (</a:t>
            </a:r>
            <a:r>
              <a:rPr lang="en-US" sz="2400" dirty="0" err="1">
                <a:latin typeface="Arial" panose="020B0604020202020204" pitchFamily="34" charset="0"/>
              </a:rPr>
              <a:t>O.Th</a:t>
            </a:r>
            <a:r>
              <a:rPr lang="en-US" sz="2400" dirty="0">
                <a:latin typeface="Arial" panose="020B0604020202020204" pitchFamily="34" charset="0"/>
              </a:rPr>
              <a:t>) declined in eleven</a:t>
            </a:r>
          </a:p>
          <a:p>
            <a:r>
              <a:rPr lang="en-US" sz="2400" dirty="0">
                <a:latin typeface="Arial" panose="020B0604020202020204" pitchFamily="34" charset="0"/>
              </a:rPr>
              <a:t>patients from a mean (SD) of 17 (4.1) micrometers to 12 (3.1) micrometers, a change of -33%.</a:t>
            </a:r>
          </a:p>
          <a:p>
            <a:r>
              <a:rPr lang="en-US" sz="2400" dirty="0">
                <a:latin typeface="Arial" panose="020B0604020202020204" pitchFamily="34" charset="0"/>
              </a:rPr>
              <a:t>Mineralization lag time (</a:t>
            </a:r>
            <a:r>
              <a:rPr lang="en-US" sz="2400" dirty="0" err="1">
                <a:latin typeface="Arial" panose="020B0604020202020204" pitchFamily="34" charset="0"/>
              </a:rPr>
              <a:t>MLt</a:t>
            </a:r>
            <a:r>
              <a:rPr lang="en-US" sz="2400" dirty="0">
                <a:latin typeface="Arial" panose="020B0604020202020204" pitchFamily="34" charset="0"/>
              </a:rPr>
              <a:t>) declined in 6 patients from a mean (SD) of 594 (675) days to 156 (77)</a:t>
            </a:r>
          </a:p>
          <a:p>
            <a:r>
              <a:rPr lang="en-US" sz="2400" dirty="0">
                <a:latin typeface="Arial" panose="020B0604020202020204" pitchFamily="34" charset="0"/>
              </a:rPr>
              <a:t>days, a change of -74%.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42144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THANKS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76275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28605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algn="l" rtl="0"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History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 It was first described in 1937 by </a:t>
            </a:r>
            <a:r>
              <a:rPr lang="en-US" sz="2400" i="1" u="sng" dirty="0"/>
              <a:t>Albright</a:t>
            </a:r>
            <a:r>
              <a:rPr lang="en-US" sz="2400" dirty="0"/>
              <a:t> </a:t>
            </a:r>
            <a:r>
              <a:rPr lang="en-US" sz="2400" dirty="0" err="1"/>
              <a:t>etal</a:t>
            </a:r>
            <a:r>
              <a:rPr lang="en-US" sz="2400" dirty="0"/>
              <a:t> who reported that patients afflicted by </a:t>
            </a:r>
            <a:r>
              <a:rPr lang="en-US" sz="2400" dirty="0" smtClean="0"/>
              <a:t>rickets did </a:t>
            </a:r>
            <a:r>
              <a:rPr lang="en-US" sz="2400" dirty="0"/>
              <a:t>not respond to usual vitamin-D </a:t>
            </a:r>
            <a:r>
              <a:rPr lang="en-US" sz="2400" dirty="0" smtClean="0"/>
              <a:t>treatment</a:t>
            </a:r>
            <a:endParaRPr lang="en-US" sz="2400" dirty="0"/>
          </a:p>
          <a:p>
            <a:pPr>
              <a:buClr>
                <a:srgbClr val="0070C0"/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Most of these cases were caused by </a:t>
            </a:r>
            <a:r>
              <a:rPr lang="en-US" sz="2400" dirty="0">
                <a:solidFill>
                  <a:srgbClr val="FF0000"/>
                </a:solidFill>
              </a:rPr>
              <a:t>renal phosphate wasting</a:t>
            </a:r>
            <a:r>
              <a:rPr lang="en-US" sz="2400" dirty="0"/>
              <a:t>, leading to the alternate name of "</a:t>
            </a:r>
            <a:r>
              <a:rPr lang="en-US" sz="2400" dirty="0">
                <a:solidFill>
                  <a:srgbClr val="FF0000"/>
                </a:solidFill>
              </a:rPr>
              <a:t>phosphate diabetes</a:t>
            </a:r>
            <a:r>
              <a:rPr lang="en-US" sz="2400" dirty="0"/>
              <a:t>." </a:t>
            </a:r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disorder is now called </a:t>
            </a:r>
            <a:r>
              <a:rPr lang="en-US" sz="2400" dirty="0">
                <a:solidFill>
                  <a:srgbClr val="FF0000"/>
                </a:solidFill>
              </a:rPr>
              <a:t>hereditary </a:t>
            </a:r>
            <a:r>
              <a:rPr lang="en-US" sz="2400" dirty="0" err="1">
                <a:solidFill>
                  <a:srgbClr val="FF0000"/>
                </a:solidFill>
              </a:rPr>
              <a:t>hypophosphatemic</a:t>
            </a:r>
            <a:r>
              <a:rPr lang="en-US" sz="2400" dirty="0">
                <a:solidFill>
                  <a:srgbClr val="FF0000"/>
                </a:solidFill>
              </a:rPr>
              <a:t> rickets</a:t>
            </a:r>
            <a:r>
              <a:rPr lang="en-US" sz="2400" dirty="0"/>
              <a:t> because the primary problem is </a:t>
            </a:r>
            <a:r>
              <a:rPr lang="en-US" sz="2400" dirty="0" smtClean="0"/>
              <a:t>phosphate </a:t>
            </a:r>
            <a:r>
              <a:rPr lang="en-US" sz="2400" dirty="0"/>
              <a:t>wasting rather than true vitamin D resistance.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buClr>
                <a:srgbClr val="0070C0"/>
              </a:buClr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3"/>
            <a:ext cx="8229600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+mn-lt"/>
              </a:rPr>
              <a:t>ETIOLOGY</a:t>
            </a:r>
            <a:endParaRPr lang="fa-I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484784"/>
            <a:ext cx="8446393" cy="4896966"/>
          </a:xfrm>
        </p:spPr>
        <p:txBody>
          <a:bodyPr>
            <a:normAutofit fontScale="77500" lnSpcReduction="20000"/>
          </a:bodyPr>
          <a:lstStyle/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r>
              <a:rPr lang="en-US" sz="2900" b="1" dirty="0">
                <a:solidFill>
                  <a:srgbClr val="00B050"/>
                </a:solidFill>
                <a:ea typeface="Times New Roman"/>
                <a:cs typeface="Calibri" pitchFamily="34" charset="0"/>
              </a:rPr>
              <a:t>Genetic </a:t>
            </a:r>
            <a:r>
              <a:rPr lang="en-US" sz="2900" b="1" dirty="0" err="1">
                <a:solidFill>
                  <a:srgbClr val="00B050"/>
                </a:solidFill>
                <a:ea typeface="Times New Roman"/>
                <a:cs typeface="Calibri" pitchFamily="34" charset="0"/>
              </a:rPr>
              <a:t>hypophosphatemic</a:t>
            </a:r>
            <a:r>
              <a:rPr lang="en-US" sz="2900" b="1" dirty="0">
                <a:solidFill>
                  <a:srgbClr val="00B050"/>
                </a:solidFill>
                <a:ea typeface="Times New Roman"/>
                <a:cs typeface="Calibri" pitchFamily="34" charset="0"/>
              </a:rPr>
              <a:t> rickets 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X-linked </a:t>
            </a: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hypophosphatemic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 rickets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Autosomal dominant </a:t>
            </a: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hypophosphatemic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 rickets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Autosomal recessive </a:t>
            </a: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hypophosphatemic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 rickets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Fibrous dysplasia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Epidermal nevus syndrome</a:t>
            </a:r>
          </a:p>
          <a:p>
            <a:pPr marL="1257111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1371316" algn="l"/>
              </a:tabLst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Hereditary </a:t>
            </a: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hypophosphatemic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Calibri" pitchFamily="34" charset="0"/>
              </a:rPr>
              <a:t> rickets with hypercalciuria</a:t>
            </a: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Calibri" pitchFamily="34" charset="0"/>
            </a:endParaRP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r>
              <a:rPr lang="en-US" sz="2900" b="1" dirty="0" err="1">
                <a:solidFill>
                  <a:srgbClr val="00B050"/>
                </a:solidFill>
                <a:ea typeface="Times New Roman"/>
                <a:cs typeface="Calibri" pitchFamily="34" charset="0"/>
              </a:rPr>
              <a:t>Aquired</a:t>
            </a:r>
            <a:r>
              <a:rPr lang="en-US" sz="2900" b="1" dirty="0">
                <a:solidFill>
                  <a:srgbClr val="00B050"/>
                </a:solidFill>
                <a:ea typeface="Times New Roman"/>
                <a:cs typeface="Calibri" pitchFamily="34" charset="0"/>
              </a:rPr>
              <a:t> hypophosphatemia</a:t>
            </a:r>
          </a:p>
          <a:p>
            <a:pPr marL="1200056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914210" algn="l"/>
              </a:tabLst>
              <a:defRPr/>
            </a:pP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Tumor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induced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osteomalacia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Calibri" pitchFamily="34" charset="0"/>
            </a:endParaRPr>
          </a:p>
          <a:p>
            <a:pPr marL="1200056" lvl="2" indent="-342900">
              <a:buClr>
                <a:srgbClr val="0070C0"/>
              </a:buClr>
              <a:buSzPts val="1000"/>
              <a:buFont typeface="Wingdings" pitchFamily="2" charset="2"/>
              <a:buChar char="Ø"/>
              <a:tabLst>
                <a:tab pos="914210" algn="l"/>
              </a:tabLst>
              <a:defRPr/>
            </a:pP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Fanconi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 pitchFamily="34" charset="0"/>
              </a:rPr>
              <a:t> syndrome</a:t>
            </a: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endParaRPr lang="en-US" sz="3100" dirty="0">
              <a:solidFill>
                <a:srgbClr val="FF0000"/>
              </a:solidFill>
            </a:endParaRP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endParaRPr lang="en-US" sz="3100" dirty="0">
              <a:solidFill>
                <a:srgbClr val="FF0000"/>
              </a:solidFill>
            </a:endParaRP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457106" lvl="1" indent="0">
              <a:buClr>
                <a:srgbClr val="0070C0"/>
              </a:buClr>
              <a:buSzPts val="1000"/>
              <a:buNone/>
              <a:tabLst>
                <a:tab pos="914210" algn="l"/>
              </a:tabLst>
              <a:defRPr/>
            </a:pPr>
            <a:endParaRPr lang="en-US" sz="2400" b="1" dirty="0">
              <a:solidFill>
                <a:srgbClr val="00B050"/>
              </a:solidFill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addition to hypophosphatemia, these disorders </a:t>
            </a:r>
            <a:r>
              <a:rPr lang="en-US" sz="2400" dirty="0" smtClean="0"/>
              <a:t>have: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normal </a:t>
            </a:r>
            <a:r>
              <a:rPr lang="en-US" sz="2400" dirty="0" smtClean="0"/>
              <a:t>calcium</a:t>
            </a:r>
            <a:endParaRPr lang="en-US" sz="2400" dirty="0" smtClean="0"/>
          </a:p>
          <a:p>
            <a:r>
              <a:rPr lang="en-US" sz="2400" dirty="0" smtClean="0"/>
              <a:t>Normal </a:t>
            </a:r>
            <a:r>
              <a:rPr lang="en-US" sz="2400" dirty="0" smtClean="0"/>
              <a:t>PTH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 smtClean="0"/>
              <a:t>have </a:t>
            </a:r>
            <a:r>
              <a:rPr lang="en-US" sz="2400" dirty="0"/>
              <a:t>high </a:t>
            </a:r>
            <a:r>
              <a:rPr lang="en-US" sz="2400" dirty="0" smtClean="0"/>
              <a:t>levels </a:t>
            </a:r>
            <a:r>
              <a:rPr lang="en-US" sz="2400" dirty="0"/>
              <a:t>of fibroblast growth factor 23 (FGF23), a circulating </a:t>
            </a:r>
            <a:r>
              <a:rPr lang="en-US" sz="2400" dirty="0" err="1" smtClean="0"/>
              <a:t>phosphatonin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25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620714"/>
            <a:ext cx="8229600" cy="7969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Phosphatonin</a:t>
            </a:r>
            <a:endParaRPr lang="fa-IR" dirty="0" smtClean="0">
              <a:solidFill>
                <a:srgbClr val="C0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89212" y="1417639"/>
            <a:ext cx="8915400" cy="4493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C005C"/>
                </a:solidFill>
              </a:rPr>
              <a:t>Fibroblast growth factor-23 (FGF-23) is the most well characterized </a:t>
            </a:r>
            <a:r>
              <a:rPr lang="en-US" sz="2000" dirty="0" err="1">
                <a:solidFill>
                  <a:srgbClr val="5C005C"/>
                </a:solidFill>
              </a:rPr>
              <a:t>phosphatonin</a:t>
            </a:r>
            <a:r>
              <a:rPr lang="en-US" sz="2000" dirty="0">
                <a:solidFill>
                  <a:srgbClr val="5C005C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66"/>
                </a:solidFill>
              </a:rPr>
              <a:t>It is </a:t>
            </a:r>
            <a:r>
              <a:rPr lang="en-US" sz="2000" dirty="0">
                <a:solidFill>
                  <a:srgbClr val="006666"/>
                </a:solidFill>
              </a:rPr>
              <a:t>a </a:t>
            </a:r>
            <a:r>
              <a:rPr lang="en-US" sz="2000" dirty="0" err="1">
                <a:solidFill>
                  <a:srgbClr val="006666"/>
                </a:solidFill>
              </a:rPr>
              <a:t>humoral</a:t>
            </a:r>
            <a:r>
              <a:rPr lang="en-US" sz="2000" dirty="0">
                <a:solidFill>
                  <a:srgbClr val="006666"/>
                </a:solidFill>
              </a:rPr>
              <a:t> mediator that decreases renal tubular reabsorption of </a:t>
            </a:r>
            <a:r>
              <a:rPr lang="en-US" sz="2000" dirty="0" smtClean="0">
                <a:solidFill>
                  <a:srgbClr val="006666"/>
                </a:solidFill>
              </a:rPr>
              <a:t>phosphate and </a:t>
            </a:r>
            <a:r>
              <a:rPr lang="en-US" sz="2000" dirty="0" smtClean="0">
                <a:solidFill>
                  <a:srgbClr val="E28700"/>
                </a:solidFill>
              </a:rPr>
              <a:t>decreases </a:t>
            </a:r>
            <a:r>
              <a:rPr lang="en-US" sz="2000" dirty="0">
                <a:solidFill>
                  <a:srgbClr val="E28700"/>
                </a:solidFill>
              </a:rPr>
              <a:t>the activity of renal 1</a:t>
            </a:r>
            <a:r>
              <a:rPr lang="el-GR" sz="2000" dirty="0">
                <a:solidFill>
                  <a:srgbClr val="E28700"/>
                </a:solidFill>
              </a:rPr>
              <a:t>α</a:t>
            </a:r>
            <a:r>
              <a:rPr lang="en-US" sz="2000" dirty="0">
                <a:solidFill>
                  <a:srgbClr val="E28700"/>
                </a:solidFill>
              </a:rPr>
              <a:t>-hydroxylase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a-IR" sz="24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998695"/>
            <a:ext cx="89376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ormone_resp_hypophosphatem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385047"/>
            <a:ext cx="9715219" cy="48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997200" y="538069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/>
              <a:t>Hormonal Response to </a:t>
            </a:r>
            <a:r>
              <a:rPr lang="en-US" dirty="0" err="1"/>
              <a:t>hypoPi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07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Causes of Rickets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666875" y="1357313"/>
            <a:ext cx="8686800" cy="5162550"/>
          </a:xfrm>
        </p:spPr>
        <p:txBody>
          <a:bodyPr>
            <a:no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400" b="1" dirty="0" smtClean="0">
                <a:latin typeface="+mj-lt"/>
              </a:rPr>
              <a:t>Vitamin D disorders  </a:t>
            </a:r>
          </a:p>
          <a:p>
            <a:pPr marL="365760" lvl="0" indent="-256032">
              <a:buClr>
                <a:srgbClr val="A53010"/>
              </a:buClr>
              <a:buFont typeface="Wingdings 3"/>
              <a:buChar char=""/>
              <a:defRPr/>
            </a:pPr>
            <a:r>
              <a:rPr lang="en-US" sz="1800" dirty="0" smtClean="0">
                <a:latin typeface="+mj-lt"/>
              </a:rPr>
              <a:t>Nutritional </a:t>
            </a:r>
            <a:r>
              <a:rPr lang="en-US" sz="1800" dirty="0">
                <a:latin typeface="+mj-lt"/>
              </a:rPr>
              <a:t>vitamin D deficiency</a:t>
            </a:r>
            <a:r>
              <a:rPr lang="en-US" sz="1800" dirty="0" smtClean="0">
                <a:latin typeface="+mj-lt"/>
              </a:rPr>
              <a:t>;  </a:t>
            </a:r>
            <a:r>
              <a:rPr lang="en-US" sz="1800" dirty="0">
                <a:latin typeface="+mj-lt"/>
              </a:rPr>
              <a:t>Congenital vitamin D deficiency</a:t>
            </a:r>
            <a:r>
              <a:rPr lang="en-US" sz="1800" dirty="0" smtClean="0">
                <a:latin typeface="+mj-lt"/>
              </a:rPr>
              <a:t>;  Secondary </a:t>
            </a:r>
            <a:r>
              <a:rPr lang="en-US" sz="1800" dirty="0">
                <a:latin typeface="+mj-lt"/>
              </a:rPr>
              <a:t>vitamin D deficiency</a:t>
            </a:r>
            <a:r>
              <a:rPr lang="en-US" sz="1800" dirty="0" smtClean="0">
                <a:latin typeface="+mj-lt"/>
              </a:rPr>
              <a:t>;  </a:t>
            </a:r>
            <a:r>
              <a:rPr lang="en-US" sz="1800" dirty="0" err="1" smtClean="0">
                <a:latin typeface="+mj-lt"/>
              </a:rPr>
              <a:t>Malabsorption</a:t>
            </a:r>
            <a:r>
              <a:rPr lang="en-US" sz="1800" dirty="0">
                <a:latin typeface="+mj-lt"/>
              </a:rPr>
              <a:t> ; </a:t>
            </a:r>
            <a:r>
              <a:rPr lang="en-US" sz="1800" dirty="0" smtClean="0">
                <a:latin typeface="+mj-lt"/>
              </a:rPr>
              <a:t> Increased </a:t>
            </a:r>
            <a:r>
              <a:rPr lang="en-US" sz="1800" dirty="0">
                <a:latin typeface="+mj-lt"/>
              </a:rPr>
              <a:t>degradation</a:t>
            </a:r>
            <a:r>
              <a:rPr lang="en-US" sz="1800" dirty="0" smtClean="0">
                <a:latin typeface="+mj-lt"/>
              </a:rPr>
              <a:t>; Decreased </a:t>
            </a:r>
            <a:r>
              <a:rPr lang="en-US" sz="1800" dirty="0">
                <a:latin typeface="+mj-lt"/>
              </a:rPr>
              <a:t>liver 25-hydroxylase; </a:t>
            </a:r>
            <a:r>
              <a:rPr lang="en-US" sz="1800" dirty="0" smtClean="0">
                <a:latin typeface="+mj-lt"/>
              </a:rPr>
              <a:t> Vitamin </a:t>
            </a:r>
            <a:r>
              <a:rPr lang="en-US" sz="1800" dirty="0">
                <a:latin typeface="+mj-lt"/>
              </a:rPr>
              <a:t>D-dependent rickets type 1</a:t>
            </a:r>
            <a:r>
              <a:rPr lang="en-US" sz="1800" dirty="0" smtClean="0">
                <a:latin typeface="+mj-lt"/>
              </a:rPr>
              <a:t>; Vitamin </a:t>
            </a:r>
            <a:r>
              <a:rPr lang="en-US" sz="1800" dirty="0">
                <a:latin typeface="+mj-lt"/>
              </a:rPr>
              <a:t>D-dependent rickets type 2; </a:t>
            </a:r>
            <a:r>
              <a:rPr lang="en-US" sz="1800" dirty="0" smtClean="0">
                <a:latin typeface="+mj-lt"/>
              </a:rPr>
              <a:t> Chronic </a:t>
            </a:r>
            <a:r>
              <a:rPr lang="en-US" sz="1800" dirty="0">
                <a:latin typeface="+mj-lt"/>
              </a:rPr>
              <a:t>renal </a:t>
            </a:r>
            <a:r>
              <a:rPr lang="en-US" sz="1800" dirty="0" smtClean="0">
                <a:latin typeface="+mj-lt"/>
              </a:rPr>
              <a:t>failure</a:t>
            </a:r>
          </a:p>
          <a:p>
            <a:pPr marL="365760" lvl="0" indent="-256032">
              <a:buClr>
                <a:srgbClr val="A53010"/>
              </a:buClr>
              <a:buFont typeface="Wingdings 3"/>
              <a:buChar char=""/>
              <a:defRPr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365760" lvl="0" indent="-256032">
              <a:buClr>
                <a:srgbClr val="A53010"/>
              </a:buClr>
              <a:buFont typeface="Wingdings 3"/>
              <a:buChar char=""/>
              <a:defRPr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Calcium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deficiency: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Low intake,  Calcium deficient Diet,   Premature infants (rickets of prematurity), 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Malabsorption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  Dietary inhibitors of calcium absorption</a:t>
            </a:r>
          </a:p>
          <a:p>
            <a:pPr marL="621792" lvl="1">
              <a:spcBef>
                <a:spcPts val="324"/>
              </a:spcBef>
              <a:buClr>
                <a:srgbClr val="A53010"/>
              </a:buClr>
              <a:buFont typeface="Verdana"/>
              <a:buChar char="◦"/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9728" indent="0">
              <a:buNone/>
              <a:defRPr/>
            </a:pPr>
            <a:endParaRPr lang="en-US" sz="1800" dirty="0">
              <a:latin typeface="+mj-lt"/>
              <a:cs typeface="Arial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ar-SA" sz="2400" dirty="0">
              <a:latin typeface="+mj-lt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2400" b="1" dirty="0">
              <a:latin typeface="+mj-lt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2400" b="1" dirty="0">
              <a:latin typeface="+mj-lt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0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5" y="2348881"/>
            <a:ext cx="742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X-LINKED </a:t>
            </a:r>
            <a:r>
              <a:rPr lang="en-US" sz="3200" b="1" dirty="0" err="1">
                <a:solidFill>
                  <a:srgbClr val="FF0000"/>
                </a:solidFill>
              </a:rPr>
              <a:t>hypophosphatemic</a:t>
            </a:r>
            <a:r>
              <a:rPr lang="en-US" sz="3200" b="1" dirty="0">
                <a:solidFill>
                  <a:srgbClr val="FF0000"/>
                </a:solidFill>
              </a:rPr>
              <a:t> rickets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76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034" y="214290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algn="l" rtl="0">
              <a:buClr>
                <a:srgbClr val="FF0000"/>
              </a:buCl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</a:rPr>
              <a:t>prevalence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one case per 20,000 live births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X-linked form is most common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forms are rare</a:t>
            </a: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720" y="285729"/>
            <a:ext cx="8750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itchFamily="2" charset="2"/>
              <a:buChar char="Ø"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Pathogenesis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571500" indent="-571500">
              <a:buClr>
                <a:srgbClr val="0070C0"/>
              </a:buClr>
              <a:buFont typeface="Wingdings" pitchFamily="2" charset="2"/>
              <a:buChar char="Ø"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fully understood </a:t>
            </a:r>
          </a:p>
          <a:p>
            <a:pPr marL="571500" indent="-5715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caused by one or more </a:t>
            </a:r>
            <a:r>
              <a:rPr lang="en-US" sz="2800" dirty="0">
                <a:solidFill>
                  <a:srgbClr val="00B050"/>
                </a:solidFill>
              </a:rPr>
              <a:t>circulating factors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rather than by a defect in the kidney </a:t>
            </a:r>
          </a:p>
          <a:p>
            <a:pPr algn="l" rtl="0">
              <a:buClr>
                <a:srgbClr val="0070C0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termed “   </a:t>
            </a:r>
            <a:r>
              <a:rPr lang="en-US" sz="2800" dirty="0" err="1">
                <a:solidFill>
                  <a:srgbClr val="00B050"/>
                </a:solidFill>
              </a:rPr>
              <a:t>phosphatonins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or "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minhibins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fa-I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620714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Phosphatonin</a:t>
            </a:r>
            <a:endParaRPr lang="fa-I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4896544"/>
          </a:xfrm>
        </p:spPr>
        <p:txBody>
          <a:bodyPr>
            <a:noAutofit/>
          </a:bodyPr>
          <a:lstStyle/>
          <a:p>
            <a:pPr marL="109728" indent="0">
              <a:buClr>
                <a:srgbClr val="0070C0"/>
              </a:buCl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humoral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mediator that decreases </a:t>
            </a:r>
            <a:r>
              <a:rPr lang="en-US" sz="2400" dirty="0" smtClean="0">
                <a:solidFill>
                  <a:srgbClr val="00B050"/>
                </a:solidFill>
              </a:rPr>
              <a:t>renal tubular reabsorption of phosphate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decreases the activity of renal 1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hydroxylase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Clr>
                <a:srgbClr val="0070C0"/>
              </a:buClr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FGF-23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is the most well characterized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phosphatonin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" indent="0">
              <a:buClr>
                <a:srgbClr val="0070C0"/>
              </a:buCl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14358"/>
            <a:ext cx="9144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The principal </a:t>
            </a:r>
            <a:r>
              <a:rPr lang="en-US" sz="2400" dirty="0" err="1"/>
              <a:t>phosphatonin</a:t>
            </a:r>
            <a:r>
              <a:rPr lang="en-US" sz="2400" dirty="0"/>
              <a:t> involved in the pathogenesis of XLH is fibroblast growth factor 23 (FGF23</a:t>
            </a:r>
            <a:r>
              <a:rPr lang="en-US" sz="2400" dirty="0" smtClean="0"/>
              <a:t>)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FGF23 acts as a counter-regulatory hormone to inhibit phosphate reabsorption by the </a:t>
            </a:r>
            <a:r>
              <a:rPr lang="en-US" sz="2400" dirty="0">
                <a:solidFill>
                  <a:srgbClr val="00B050"/>
                </a:solidFill>
              </a:rPr>
              <a:t>sodium/phosphate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cotransporter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in the kidney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Mutations in PHEX  alter the </a:t>
            </a:r>
            <a:r>
              <a:rPr lang="en-US" sz="2400" dirty="0">
                <a:solidFill>
                  <a:srgbClr val="92D050"/>
                </a:solidFill>
              </a:rPr>
              <a:t>degradation and production of </a:t>
            </a:r>
            <a:r>
              <a:rPr lang="en-US" sz="2400" dirty="0" smtClean="0">
                <a:solidFill>
                  <a:srgbClr val="92D050"/>
                </a:solidFill>
              </a:rPr>
              <a:t>FGF23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causing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circulating levels of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FGF23,acting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specific FGF receptors with the important </a:t>
            </a:r>
            <a:r>
              <a:rPr lang="en-US" sz="2400" dirty="0">
                <a:solidFill>
                  <a:srgbClr val="92D050"/>
                </a:solidFill>
              </a:rPr>
              <a:t>co-factor </a:t>
            </a:r>
            <a:r>
              <a:rPr lang="en-US" sz="2400" dirty="0" err="1">
                <a:solidFill>
                  <a:srgbClr val="92D050"/>
                </a:solidFill>
              </a:rPr>
              <a:t>klotho</a:t>
            </a:r>
            <a:r>
              <a:rPr lang="en-US" sz="2400" dirty="0">
                <a:solidFill>
                  <a:srgbClr val="92D050"/>
                </a:solidFill>
              </a:rPr>
              <a:t> protein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628" y="714356"/>
            <a:ext cx="85672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gene responsible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on </a:t>
            </a:r>
            <a:r>
              <a:rPr lang="en-US" sz="2400" dirty="0">
                <a:solidFill>
                  <a:srgbClr val="92D050"/>
                </a:solidFill>
              </a:rPr>
              <a:t>chromosome Xp22.1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named </a:t>
            </a:r>
            <a:r>
              <a:rPr lang="en-US" sz="2400" dirty="0">
                <a:solidFill>
                  <a:srgbClr val="92D050"/>
                </a:solidFill>
              </a:rPr>
              <a:t>PHEX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en-US" sz="2400" dirty="0" smtClean="0">
              <a:solidFill>
                <a:srgbClr val="00B050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(</a:t>
            </a:r>
            <a:r>
              <a:rPr lang="en-US" sz="2400" b="1" dirty="0">
                <a:solidFill>
                  <a:srgbClr val="92D050"/>
                </a:solidFill>
              </a:rPr>
              <a:t>Ph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osphate 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egulating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rgbClr val="92D050"/>
                </a:solidFill>
              </a:rPr>
              <a:t>E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ndopeptidase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b="1" dirty="0">
                <a:solidFill>
                  <a:srgbClr val="92D050"/>
                </a:solidFill>
              </a:rPr>
              <a:t>X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chromosome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PHEX mutations were found in </a:t>
            </a:r>
            <a:r>
              <a:rPr lang="en-US" sz="2400" dirty="0">
                <a:solidFill>
                  <a:srgbClr val="92D050"/>
                </a:solidFill>
              </a:rPr>
              <a:t>87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percent of familial cases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rgbClr val="92D050"/>
                </a:solidFill>
              </a:rPr>
              <a:t>72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percent of sporadic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cases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PHEX is expressed predominantly in bone and teeth </a:t>
            </a: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2708920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Diagnosis</a:t>
            </a:r>
            <a:endParaRPr lang="fa-IR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92313" y="1196976"/>
            <a:ext cx="8229600" cy="652463"/>
          </a:xfrm>
        </p:spPr>
        <p:txBody>
          <a:bodyPr>
            <a:noAutofit/>
          </a:bodyPr>
          <a:lstStyle/>
          <a:p>
            <a:pPr marL="341313" indent="-341313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</a:rPr>
              <a:t>The diagnosis is based on  </a:t>
            </a:r>
            <a:br>
              <a:rPr lang="en-US" sz="2800" b="1" dirty="0">
                <a:solidFill>
                  <a:srgbClr val="0070C0"/>
                </a:solidFill>
                <a:latin typeface="+mn-lt"/>
                <a:ea typeface="+mn-ea"/>
              </a:rPr>
            </a:br>
            <a:endParaRPr lang="fa-I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46418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clinical findings</a:t>
            </a:r>
          </a:p>
          <a:p>
            <a:pPr marL="109728" indent="0">
              <a:buClr>
                <a:srgbClr val="0070C0"/>
              </a:buClr>
              <a:buNone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radiographic findings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biochemical testing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family history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Determination of the PHEX mutation may be useful</a:t>
            </a:r>
          </a:p>
          <a:p>
            <a:pPr marL="109728" lvl="1" indent="0">
              <a:buClr>
                <a:srgbClr val="0070C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109728" lvl="1" indent="0">
              <a:buClr>
                <a:srgbClr val="0070C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109728" lvl="1" indent="0">
              <a:buClr>
                <a:srgbClr val="0070C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58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285728"/>
            <a:ext cx="8929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r>
              <a:rPr lang="en-US" sz="2800" b="1" dirty="0">
                <a:solidFill>
                  <a:srgbClr val="00B0F0"/>
                </a:solidFill>
              </a:rPr>
              <a:t>Clinical features  in child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first finding </a:t>
            </a:r>
            <a:r>
              <a:rPr lang="en-US" sz="2400" dirty="0">
                <a:solidFill>
                  <a:srgbClr val="00B050"/>
                </a:solidFill>
              </a:rPr>
              <a:t>frontal bossing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appear in 6 months due to sagittal suture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synostosis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slow growth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rickets  and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osteomalacia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 deformities ,bowing  initiates at around 18 months of age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Delayed dentition and tooth abscesses in young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craniosynostosis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muscle weakness  and  waddle gait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rgbClr val="0070C0"/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4868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2800" b="1" dirty="0">
                <a:solidFill>
                  <a:srgbClr val="00B0F0"/>
                </a:solidFill>
              </a:rPr>
              <a:t>Clinical features in adults</a:t>
            </a:r>
          </a:p>
          <a:p>
            <a:pPr algn="l" rtl="0">
              <a:buClr>
                <a:srgbClr val="0070C0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bone pain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Enthesopathy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and calcification of tendons, ligaments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stress-fractures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short stature</a:t>
            </a:r>
          </a:p>
          <a:p>
            <a:pPr algn="l" rtl="0">
              <a:buClr>
                <a:srgbClr val="0070C0"/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Hypertension an association between hypertension and hyperparathyroidism</a:t>
            </a:r>
          </a:p>
          <a:p>
            <a:pPr marL="0" lvl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left ventricular hypertrophy</a:t>
            </a:r>
          </a:p>
          <a:p>
            <a:pPr marL="0" lvl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sensorineural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hearing loss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buClr>
                <a:srgbClr val="0070C0"/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Rickets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1224"/>
            <a:ext cx="8915400" cy="4189998"/>
          </a:xfrm>
        </p:spPr>
        <p:txBody>
          <a:bodyPr>
            <a:normAutofit lnSpcReduction="1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000" b="1" dirty="0"/>
              <a:t>Phosphorus deficiency </a:t>
            </a:r>
            <a:r>
              <a:rPr lang="en-US" sz="2000" b="1" dirty="0" smtClean="0"/>
              <a:t>  i</a:t>
            </a:r>
            <a:r>
              <a:rPr lang="en-US" sz="2000" dirty="0" smtClean="0"/>
              <a:t>nadequate </a:t>
            </a:r>
            <a:r>
              <a:rPr lang="en-US" sz="2000" dirty="0"/>
              <a:t>intake, </a:t>
            </a:r>
            <a:r>
              <a:rPr lang="en-US" sz="2000" dirty="0" smtClean="0"/>
              <a:t>Premature </a:t>
            </a:r>
            <a:r>
              <a:rPr lang="en-US" sz="2000" dirty="0"/>
              <a:t>infants (rickets of prematurity), </a:t>
            </a:r>
            <a:r>
              <a:rPr lang="en-US" sz="2000" dirty="0" smtClean="0"/>
              <a:t>Aluminum-containing </a:t>
            </a:r>
            <a:r>
              <a:rPr lang="en-US" sz="2000" dirty="0"/>
              <a:t>antacids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b="1" dirty="0" smtClean="0"/>
              <a:t>Renal Losses </a:t>
            </a:r>
            <a:endParaRPr lang="en-US" sz="2000" b="1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X-linked </a:t>
            </a:r>
            <a:r>
              <a:rPr lang="en-US" sz="2000" dirty="0" err="1"/>
              <a:t>hypophosphatemic</a:t>
            </a:r>
            <a:r>
              <a:rPr lang="en-US" sz="2000" dirty="0"/>
              <a:t> rickets;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Autosomal dominant </a:t>
            </a:r>
            <a:r>
              <a:rPr lang="en-US" sz="2000" dirty="0" err="1"/>
              <a:t>hypophosphatemic</a:t>
            </a:r>
            <a:r>
              <a:rPr lang="en-US" sz="2000" dirty="0"/>
              <a:t> rickets;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Hereditary </a:t>
            </a:r>
            <a:r>
              <a:rPr lang="en-US" sz="2000" dirty="0" err="1"/>
              <a:t>hypophosphatemic</a:t>
            </a:r>
            <a:r>
              <a:rPr lang="en-US" sz="2000" dirty="0"/>
              <a:t> rickets with hypercalciuria;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Overproduction of </a:t>
            </a:r>
            <a:r>
              <a:rPr lang="en-US" sz="2000" dirty="0" err="1"/>
              <a:t>phosphatonin</a:t>
            </a:r>
            <a:r>
              <a:rPr lang="en-US" sz="2000" dirty="0"/>
              <a:t> (Tumor-induced rickets,  McCune-Albright syndrome,  Epidermal nevus syndrome,  Neurofibromatosis),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 </a:t>
            </a:r>
            <a:r>
              <a:rPr lang="en-US" sz="2000" dirty="0" err="1"/>
              <a:t>Fanconi</a:t>
            </a:r>
            <a:r>
              <a:rPr lang="en-US" sz="2000" dirty="0"/>
              <a:t> syndrome,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dirty="0"/>
              <a:t>Dent disease</a:t>
            </a:r>
            <a:endParaRPr lang="en-US" sz="2000" b="1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000" b="1" dirty="0" smtClean="0"/>
              <a:t>Distal Renal Tubular Acidosis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77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7969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+mn-lt"/>
              </a:rPr>
              <a:t>Clinical features </a:t>
            </a:r>
            <a:br>
              <a:rPr lang="en-US" sz="2400" b="1" dirty="0">
                <a:solidFill>
                  <a:srgbClr val="00B0F0"/>
                </a:solidFill>
                <a:latin typeface="+mn-lt"/>
              </a:rPr>
            </a:br>
            <a:endParaRPr lang="fa-I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47528" y="1268761"/>
            <a:ext cx="5760640" cy="5506627"/>
          </a:xfrm>
        </p:spPr>
        <p:txBody>
          <a:bodyPr>
            <a:normAutofit/>
          </a:bodyPr>
          <a:lstStyle/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/>
              <a:t> abnormalities of the </a:t>
            </a:r>
            <a:r>
              <a:rPr lang="en-US" sz="2800" dirty="0">
                <a:solidFill>
                  <a:srgbClr val="00B050"/>
                </a:solidFill>
              </a:rPr>
              <a:t>lower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extremities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50"/>
                </a:solidFill>
              </a:rPr>
              <a:t>poor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growth</a:t>
            </a:r>
            <a:r>
              <a:rPr lang="en-US" sz="2800" dirty="0"/>
              <a:t> are the dominant features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/>
              <a:t> Some have hypophosphatemia and short stature </a:t>
            </a:r>
            <a:r>
              <a:rPr lang="en-US" sz="2800" dirty="0">
                <a:solidFill>
                  <a:srgbClr val="00B050"/>
                </a:solidFill>
              </a:rPr>
              <a:t>without</a:t>
            </a:r>
            <a:r>
              <a:rPr lang="en-US" sz="2800" dirty="0"/>
              <a:t> clinically evident bone disease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endParaRPr lang="en-US" sz="2800" dirty="0"/>
          </a:p>
          <a:p>
            <a:pPr marL="109728" indent="0">
              <a:buClr>
                <a:srgbClr val="0070C0"/>
              </a:buClr>
              <a:buNone/>
            </a:pPr>
            <a:endParaRPr lang="en-US" sz="2800" dirty="0"/>
          </a:p>
        </p:txBody>
      </p:sp>
      <p:pic>
        <p:nvPicPr>
          <p:cNvPr id="19460" name="Picture 5" descr="C:\Users\as\Desktop\HHR\pic\fig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0176" y="1268760"/>
            <a:ext cx="2877176" cy="4392488"/>
          </a:xfrm>
          <a:noFill/>
        </p:spPr>
      </p:pic>
    </p:spTree>
    <p:extLst>
      <p:ext uri="{BB962C8B-B14F-4D97-AF65-F5344CB8AC3E}">
        <p14:creationId xmlns:p14="http://schemas.microsoft.com/office/powerpoint/2010/main" val="29216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1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9600" cy="941388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70C0"/>
                </a:solidFill>
              </a:rPr>
              <a:t>Radiographic findings</a:t>
            </a:r>
            <a:endParaRPr lang="fa-IR" sz="3200" dirty="0">
              <a:solidFill>
                <a:srgbClr val="0070C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0" y="1412776"/>
            <a:ext cx="8686800" cy="5161760"/>
          </a:xfrm>
        </p:spPr>
        <p:txBody>
          <a:bodyPr>
            <a:normAutofit/>
          </a:bodyPr>
          <a:lstStyle/>
          <a:p>
            <a:pPr marL="109728" indent="0">
              <a:buClr>
                <a:srgbClr val="0070C0"/>
              </a:buClr>
              <a:buNone/>
            </a:pPr>
            <a:endParaRPr lang="en-US" sz="2400" dirty="0"/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cupping 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widening of the </a:t>
            </a:r>
            <a:r>
              <a:rPr lang="en-US" sz="2400" dirty="0" err="1"/>
              <a:t>epiphyseal</a:t>
            </a:r>
            <a:r>
              <a:rPr lang="en-US" sz="2400" dirty="0"/>
              <a:t> plate 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fraying of the metaphysis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20" y="1196753"/>
            <a:ext cx="3848100" cy="40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3" y="-1"/>
            <a:ext cx="4402552" cy="475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1314" y="620689"/>
            <a:ext cx="450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radiographs of a child with </a:t>
            </a:r>
            <a:r>
              <a:rPr lang="en-US" dirty="0" err="1"/>
              <a:t>hypophosphatemic</a:t>
            </a:r>
            <a:r>
              <a:rPr lang="en-US" dirty="0"/>
              <a:t> rickets, </a:t>
            </a:r>
          </a:p>
          <a:p>
            <a:pPr algn="l"/>
            <a:r>
              <a:rPr lang="en-US" dirty="0" err="1">
                <a:solidFill>
                  <a:srgbClr val="00B050"/>
                </a:solidFill>
              </a:rPr>
              <a:t>Metaphyseal</a:t>
            </a:r>
            <a:r>
              <a:rPr lang="en-US" dirty="0">
                <a:solidFill>
                  <a:srgbClr val="00B050"/>
                </a:solidFill>
              </a:rPr>
              <a:t> widening</a:t>
            </a:r>
            <a:r>
              <a:rPr lang="en-US" dirty="0"/>
              <a:t> in wrists And knees </a:t>
            </a:r>
            <a:r>
              <a:rPr lang="en-US" dirty="0">
                <a:solidFill>
                  <a:srgbClr val="00B050"/>
                </a:solidFill>
              </a:rPr>
              <a:t>bone rarefaction</a:t>
            </a:r>
            <a:endParaRPr lang="fa-IR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58" y="2636913"/>
            <a:ext cx="4531342" cy="394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384032" y="1214422"/>
            <a:ext cx="4283968" cy="4446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Anteroposterior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radiograph of the knee in a 5-year-old girl with X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LHR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partial </a:t>
            </a:r>
            <a:r>
              <a:rPr lang="en-GB" sz="2400" dirty="0">
                <a:solidFill>
                  <a:srgbClr val="00B050"/>
                </a:solidFill>
              </a:rPr>
              <a:t>fraying </a:t>
            </a: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00B050"/>
                </a:solidFill>
              </a:rPr>
              <a:t>irregularity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distal femoral proximal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tibial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growth plates (upper and lower arrows, respectively)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57552"/>
            <a:ext cx="4656158" cy="55694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00575" y="5972176"/>
            <a:ext cx="39179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1100" b="1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22426" y="6613526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5725" indent="-85725"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15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592" y="413748"/>
            <a:ext cx="7172870" cy="54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95800" y="642919"/>
            <a:ext cx="4872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Looser zone (</a:t>
            </a:r>
            <a:r>
              <a:rPr lang="en-US" sz="2400" b="1" dirty="0" err="1">
                <a:solidFill>
                  <a:srgbClr val="0070C0"/>
                </a:solidFill>
              </a:rPr>
              <a:t>pseudofracture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86" y="260648"/>
            <a:ext cx="5788579" cy="54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92092" y="645938"/>
            <a:ext cx="3133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 err="1"/>
              <a:t>Anteroposterior</a:t>
            </a:r>
            <a:r>
              <a:rPr lang="en-US" sz="2400" dirty="0"/>
              <a:t> pelvic  show  </a:t>
            </a:r>
            <a:r>
              <a:rPr lang="en-US" sz="2400" dirty="0" err="1">
                <a:solidFill>
                  <a:srgbClr val="00B050"/>
                </a:solidFill>
              </a:rPr>
              <a:t>enthesopathy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(arrows) in a 48-year-old woman with X-linked </a:t>
            </a:r>
            <a:r>
              <a:rPr lang="en-US" sz="2400" dirty="0" err="1"/>
              <a:t>hypophosphatemic</a:t>
            </a:r>
            <a:endParaRPr lang="en-US" sz="2400" dirty="0"/>
          </a:p>
          <a:p>
            <a:pPr algn="l"/>
            <a:r>
              <a:rPr lang="en-US" sz="2400" dirty="0" err="1"/>
              <a:t>osteomalacia</a:t>
            </a:r>
            <a:r>
              <a:rPr lang="en-US" sz="2400" dirty="0"/>
              <a:t>. Note </a:t>
            </a:r>
            <a:r>
              <a:rPr lang="en-US" sz="2400" dirty="0">
                <a:solidFill>
                  <a:srgbClr val="00B050"/>
                </a:solidFill>
              </a:rPr>
              <a:t>sacroiliac joint sclerosis</a:t>
            </a:r>
          </a:p>
          <a:p>
            <a:pPr algn="l"/>
            <a:r>
              <a:rPr lang="en-US" sz="2400" dirty="0"/>
              <a:t>(arrowheads )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481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62068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/>
              <a:t>Radiographs in a 62-year-old man</a:t>
            </a:r>
          </a:p>
          <a:p>
            <a:pPr algn="l"/>
            <a:r>
              <a:rPr lang="en-US" sz="2000" dirty="0"/>
              <a:t>with </a:t>
            </a:r>
            <a:r>
              <a:rPr lang="en-US" sz="2000" dirty="0" err="1"/>
              <a:t>hypophosphatemic</a:t>
            </a:r>
            <a:r>
              <a:rPr lang="en-US" sz="2000" dirty="0"/>
              <a:t> </a:t>
            </a:r>
            <a:r>
              <a:rPr lang="en-US" sz="2000" dirty="0" err="1"/>
              <a:t>osteomalacia</a:t>
            </a:r>
            <a:r>
              <a:rPr lang="en-US" sz="2000" dirty="0"/>
              <a:t>.  Lateral lumbar spine image</a:t>
            </a:r>
          </a:p>
          <a:p>
            <a:pPr algn="l"/>
            <a:r>
              <a:rPr lang="en-US" sz="2000" dirty="0"/>
              <a:t>shows </a:t>
            </a:r>
            <a:r>
              <a:rPr lang="en-US" sz="2000" dirty="0" err="1"/>
              <a:t>apophyseal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joint fusion </a:t>
            </a:r>
            <a:r>
              <a:rPr lang="en-US" sz="2000" dirty="0"/>
              <a:t>(arrows) and </a:t>
            </a:r>
            <a:r>
              <a:rPr lang="en-US" sz="2000" dirty="0" err="1">
                <a:solidFill>
                  <a:srgbClr val="00B050"/>
                </a:solidFill>
              </a:rPr>
              <a:t>enthesopathy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(arrowhead) of the anterior vertebral bodies</a:t>
            </a:r>
            <a:endParaRPr lang="fa-I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0" y="188640"/>
            <a:ext cx="454678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1700809"/>
            <a:ext cx="6121608" cy="427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96160" y="908720"/>
            <a:ext cx="8199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latin typeface="Arial" pitchFamily="34" charset="0"/>
                <a:cs typeface="Arial" pitchFamily="34" charset="0"/>
              </a:rPr>
              <a:t>Three-year-old boy with x-linked hypophosphatemic rickets  </a:t>
            </a:r>
            <a:r>
              <a:rPr lang="fa-I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abscess</a:t>
            </a:r>
            <a:r>
              <a:rPr lang="fa-IR" dirty="0">
                <a:latin typeface="Arial" pitchFamily="34" charset="0"/>
                <a:cs typeface="Arial" pitchFamily="34" charset="0"/>
              </a:rPr>
              <a:t> on tooth .</a:t>
            </a:r>
          </a:p>
        </p:txBody>
      </p:sp>
    </p:spTree>
    <p:extLst>
      <p:ext uri="{BB962C8B-B14F-4D97-AF65-F5344CB8AC3E}">
        <p14:creationId xmlns:p14="http://schemas.microsoft.com/office/powerpoint/2010/main" val="3744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28605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3200" b="1" dirty="0">
                <a:solidFill>
                  <a:srgbClr val="0070C0"/>
                </a:solidFill>
              </a:rPr>
              <a:t>Lab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200" b="1" dirty="0">
                <a:solidFill>
                  <a:srgbClr val="0070C0"/>
                </a:solidFill>
              </a:rPr>
              <a:t>finding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two main characteristic of XLH are: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 Low phosphate 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 Reduced tubular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resorption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phosphate for GFR(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TmP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/GFR)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calcium and 25-(OH)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vitD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normal   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PTH is normal to slightly elevated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elevated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Absence of glycosuria,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bicarbonaturia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proteinuria, or amino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aciduria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Inappropriately normal serum calcitriol in the presence of hypophosphatemia</a:t>
            </a:r>
          </a:p>
          <a:p>
            <a:pPr marL="342900" lvl="1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571480"/>
            <a:ext cx="5072066" cy="5000660"/>
          </a:xfrm>
        </p:spPr>
        <p:txBody>
          <a:bodyPr>
            <a:noAutofit/>
          </a:bodyPr>
          <a:lstStyle/>
          <a:p>
            <a:pPr marL="109728" indent="0">
              <a:buClr>
                <a:srgbClr val="0070C0"/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evaluate urinary phosphate wasting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tubular maximum for phosphate corrected for GFR(</a:t>
            </a:r>
            <a:r>
              <a:rPr lang="en-US" sz="2400" dirty="0" err="1"/>
              <a:t>TmP</a:t>
            </a:r>
            <a:r>
              <a:rPr lang="en-US" sz="2400" dirty="0"/>
              <a:t>/GFR) 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tubular reabsorption of phosphate (%TRP) can be calculated at </a:t>
            </a:r>
            <a:r>
              <a:rPr lang="en-US" sz="2400" dirty="0">
                <a:solidFill>
                  <a:srgbClr val="00B050"/>
                </a:solidFill>
              </a:rPr>
              <a:t>any time</a:t>
            </a:r>
            <a:r>
              <a:rPr lang="en-US" sz="2400" dirty="0"/>
              <a:t> using the following formula:</a:t>
            </a:r>
            <a:endParaRPr lang="fa-IR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285860"/>
            <a:ext cx="41433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6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Clinical features of Rickets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589212" y="1532965"/>
            <a:ext cx="8915400" cy="437825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b="1" dirty="0"/>
              <a:t>GENERAL </a:t>
            </a:r>
            <a:r>
              <a:rPr lang="en-US" sz="2600" dirty="0"/>
              <a:t>Failure to thrive; Listlessness; </a:t>
            </a:r>
            <a:r>
              <a:rPr lang="en-US" sz="2600" dirty="0" err="1"/>
              <a:t>Protuding</a:t>
            </a:r>
            <a:r>
              <a:rPr lang="en-US" sz="2600" dirty="0"/>
              <a:t> abdomen; Muscle weakness (especially proximal); Fractures</a:t>
            </a:r>
            <a:r>
              <a:rPr lang="en-US" sz="2600" dirty="0" smtClean="0"/>
              <a:t>.</a:t>
            </a:r>
            <a:endParaRPr lang="en-US" sz="2600" b="1" dirty="0"/>
          </a:p>
          <a:p>
            <a:pPr eaLnBrk="1" hangingPunct="1"/>
            <a:r>
              <a:rPr lang="en-US" sz="2600" b="1" dirty="0"/>
              <a:t>HEAD </a:t>
            </a:r>
            <a:r>
              <a:rPr lang="en-US" sz="2600" dirty="0" err="1"/>
              <a:t>Craniotabes</a:t>
            </a:r>
            <a:r>
              <a:rPr lang="en-US" sz="2600" dirty="0"/>
              <a:t>; Frontal bossing; Delayed </a:t>
            </a:r>
            <a:r>
              <a:rPr lang="en-US" sz="2600" dirty="0" err="1"/>
              <a:t>fontanelle</a:t>
            </a:r>
            <a:r>
              <a:rPr lang="en-US" sz="2600" dirty="0"/>
              <a:t> closure; Delayed dentition; caries; </a:t>
            </a:r>
            <a:r>
              <a:rPr lang="en-US" sz="2600" dirty="0" err="1" smtClean="0"/>
              <a:t>Craniosynostosis</a:t>
            </a:r>
            <a:endParaRPr lang="en-US" sz="2600" b="1" dirty="0"/>
          </a:p>
          <a:p>
            <a:pPr eaLnBrk="1" hangingPunct="1"/>
            <a:r>
              <a:rPr lang="en-US" sz="2600" b="1" dirty="0"/>
              <a:t>CHEST </a:t>
            </a:r>
            <a:r>
              <a:rPr lang="en-US" sz="2600" dirty="0"/>
              <a:t>Rachitic rosary; Harrison groove; Respiratory infections and </a:t>
            </a:r>
            <a:r>
              <a:rPr lang="en-US" sz="2600" dirty="0" smtClean="0"/>
              <a:t>atelectasis</a:t>
            </a:r>
            <a:endParaRPr lang="en-US" sz="2600" b="1" dirty="0"/>
          </a:p>
          <a:p>
            <a:pPr eaLnBrk="1" hangingPunct="1"/>
            <a:r>
              <a:rPr lang="en-US" sz="2600" b="1" dirty="0"/>
              <a:t>BACK </a:t>
            </a:r>
            <a:r>
              <a:rPr lang="en-US" sz="2600" dirty="0"/>
              <a:t>Scoliosis ,Kyphosis ,</a:t>
            </a:r>
            <a:r>
              <a:rPr lang="en-US" sz="2600" dirty="0" err="1" smtClean="0"/>
              <a:t>Lordosis</a:t>
            </a:r>
            <a:endParaRPr lang="en-US" sz="2600" b="1" dirty="0"/>
          </a:p>
          <a:p>
            <a:pPr eaLnBrk="1" hangingPunct="1"/>
            <a:r>
              <a:rPr lang="en-US" sz="2600" b="1" dirty="0"/>
              <a:t>EXTREMITIES </a:t>
            </a:r>
            <a:r>
              <a:rPr lang="en-US" sz="2600" dirty="0"/>
              <a:t>Enlargement of wrists and ankles; Valgus or </a:t>
            </a:r>
            <a:r>
              <a:rPr lang="en-US" sz="2600" dirty="0" err="1"/>
              <a:t>varus</a:t>
            </a:r>
            <a:r>
              <a:rPr lang="en-US" sz="2600" dirty="0"/>
              <a:t> deformities Windswept deformity (combination of valgus deformity of 1 leg with </a:t>
            </a:r>
            <a:r>
              <a:rPr lang="en-US" sz="2600" dirty="0" err="1"/>
              <a:t>varus</a:t>
            </a:r>
            <a:r>
              <a:rPr lang="en-US" sz="2600" dirty="0"/>
              <a:t> deformity of the other leg); Anterior bowing of the tibia and femur; </a:t>
            </a:r>
            <a:r>
              <a:rPr lang="en-US" sz="2600" dirty="0" err="1"/>
              <a:t>Coxa</a:t>
            </a:r>
            <a:r>
              <a:rPr lang="en-US" sz="2600" dirty="0"/>
              <a:t> </a:t>
            </a:r>
            <a:r>
              <a:rPr lang="en-US" sz="2600" dirty="0" err="1"/>
              <a:t>vara</a:t>
            </a:r>
            <a:r>
              <a:rPr lang="en-US" sz="2600" dirty="0"/>
              <a:t>; Leg pain</a:t>
            </a:r>
            <a:r>
              <a:rPr lang="en-US" sz="2600" dirty="0" smtClean="0"/>
              <a:t>.</a:t>
            </a:r>
            <a:endParaRPr lang="en-US" sz="2600" dirty="0"/>
          </a:p>
          <a:p>
            <a:pPr eaLnBrk="1" hangingPunct="1"/>
            <a:r>
              <a:rPr lang="en-US" sz="2600" b="1" dirty="0"/>
              <a:t>HYPOCALCEMIC SYMPTOMS </a:t>
            </a:r>
            <a:r>
              <a:rPr lang="en-US" sz="2600" dirty="0" err="1"/>
              <a:t>Tetany</a:t>
            </a:r>
            <a:r>
              <a:rPr lang="en-US" sz="2600" dirty="0"/>
              <a:t> ; Seizures; Stridor due to laryngeal spasm</a:t>
            </a:r>
          </a:p>
        </p:txBody>
      </p:sp>
    </p:spTree>
    <p:extLst>
      <p:ext uri="{BB962C8B-B14F-4D97-AF65-F5344CB8AC3E}">
        <p14:creationId xmlns:p14="http://schemas.microsoft.com/office/powerpoint/2010/main" val="30722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57166"/>
            <a:ext cx="76438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5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4503" y="1103264"/>
            <a:ext cx="3151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TREATMENT</a:t>
            </a:r>
            <a:endParaRPr lang="fa-I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4843" y="17668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tabLst>
                <a:tab pos="457200" algn="l"/>
              </a:tabLst>
            </a:pP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+mj-c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tabLst>
                <a:tab pos="457200" algn="l"/>
              </a:tabLst>
            </a:pPr>
            <a:r>
              <a:rPr lang="en-US" sz="2800" b="1" dirty="0">
                <a:solidFill>
                  <a:srgbClr val="0070C0"/>
                </a:solidFill>
                <a:ea typeface="Times New Roman" pitchFamily="18" charset="0"/>
                <a:cs typeface="+mj-cs"/>
              </a:rPr>
              <a:t>Children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+mj-cs"/>
              </a:rPr>
              <a:t> 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+mj-cs"/>
              </a:rPr>
              <a:t>Treatment more than 30 years consists oral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+mj-cs"/>
              </a:rPr>
              <a:t>phosphate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+mj-cs"/>
              </a:rPr>
              <a:t> and </a:t>
            </a:r>
            <a:r>
              <a:rPr lang="en-US" sz="2400" dirty="0" smtClean="0">
                <a:solidFill>
                  <a:srgbClr val="00B050"/>
                </a:solidFill>
                <a:ea typeface="Times New Roman" pitchFamily="18" charset="0"/>
                <a:cs typeface="+mj-cs"/>
              </a:rPr>
              <a:t>calcitriol</a:t>
            </a:r>
          </a:p>
          <a:p>
            <a:r>
              <a:rPr lang="en-US" sz="2400" dirty="0" smtClean="0">
                <a:solidFill>
                  <a:srgbClr val="00B050"/>
                </a:solidFill>
                <a:ea typeface="Times New Roman" pitchFamily="18" charset="0"/>
                <a:cs typeface="+mj-cs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phosphate </a:t>
            </a:r>
            <a:r>
              <a:rPr lang="en-US" sz="2400" dirty="0"/>
              <a:t>transiently increases the plasma phosphate concentration, lowers the plasma ionized calcium , reduces the plasma calcitriol concentration (by removing the </a:t>
            </a:r>
            <a:r>
              <a:rPr lang="en-US" sz="2400" dirty="0" err="1"/>
              <a:t>hypophosphatemic</a:t>
            </a:r>
            <a:r>
              <a:rPr lang="en-US" sz="2400" dirty="0"/>
              <a:t> stimulus to its synthesis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This causes </a:t>
            </a:r>
            <a:r>
              <a:rPr lang="en-US" sz="2400" dirty="0">
                <a:solidFill>
                  <a:srgbClr val="FF0000"/>
                </a:solidFill>
              </a:rPr>
              <a:t>secondary hyperparathyroidism </a:t>
            </a:r>
            <a:r>
              <a:rPr lang="en-US" sz="2400" dirty="0"/>
              <a:t>because of </a:t>
            </a:r>
            <a:r>
              <a:rPr lang="en-US" sz="2400" dirty="0" err="1"/>
              <a:t>hypocalcemia</a:t>
            </a:r>
            <a:r>
              <a:rPr lang="en-US" sz="2400" dirty="0"/>
              <a:t> and removal of the normal inhibitory effect of calcitriol on PTH </a:t>
            </a:r>
            <a:r>
              <a:rPr lang="en-US" sz="2400" dirty="0" smtClean="0"/>
              <a:t>synthesis</a:t>
            </a:r>
            <a:endParaRPr lang="en-US" sz="2400" dirty="0">
              <a:solidFill>
                <a:srgbClr val="00B050"/>
              </a:solidFill>
              <a:ea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0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5582"/>
            <a:ext cx="8915400" cy="48392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elevated PTH levels can aggravate the bone disease and increase urinary phosphate excretion, thereby defeating the aim of oral therapy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administration of calcitriol is necessary to increase the intestinal absorption of calcium, and to a lesser degree </a:t>
            </a:r>
            <a:r>
              <a:rPr lang="en-US" sz="2400" dirty="0" smtClean="0"/>
              <a:t>phosphate, </a:t>
            </a:r>
            <a:r>
              <a:rPr lang="en-US" sz="2400" dirty="0"/>
              <a:t>to prevent secondary hyperparathyroidism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calcitriol </a:t>
            </a:r>
            <a:r>
              <a:rPr lang="en-US" sz="2400" dirty="0"/>
              <a:t>also suppresses PTH release directly</a:t>
            </a:r>
          </a:p>
        </p:txBody>
      </p:sp>
    </p:spTree>
    <p:extLst>
      <p:ext uri="{BB962C8B-B14F-4D97-AF65-F5344CB8AC3E}">
        <p14:creationId xmlns:p14="http://schemas.microsoft.com/office/powerpoint/2010/main" val="2690841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9298" y="766229"/>
            <a:ext cx="864396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70C0"/>
                </a:solidFill>
                <a:ea typeface="Times New Roman" pitchFamily="18" charset="0"/>
              </a:rPr>
              <a:t>Children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children, treatment  generally begins at  the time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diagnosis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continues until long  bone  growth is complete(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usually up to the age of 15 to 17 years)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/>
            <a:r>
              <a:rPr lang="en-US" sz="2400" b="1" u="sng" dirty="0">
                <a:solidFill>
                  <a:srgbClr val="00B050"/>
                </a:solidFill>
              </a:rPr>
              <a:t>Calcitriol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10-20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/kg/dose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 doses 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</a:t>
            </a:r>
          </a:p>
          <a:p>
            <a:r>
              <a:rPr lang="en-US" sz="2400" b="1" u="sng" dirty="0" smtClean="0">
                <a:solidFill>
                  <a:srgbClr val="00B050"/>
                </a:solidFill>
              </a:rPr>
              <a:t>Phosphate </a:t>
            </a:r>
          </a:p>
          <a:p>
            <a:r>
              <a:rPr lang="en-US" sz="2400" dirty="0" smtClean="0"/>
              <a:t>four </a:t>
            </a:r>
            <a:r>
              <a:rPr lang="en-US" sz="2400" dirty="0"/>
              <a:t>to five </a:t>
            </a:r>
            <a:r>
              <a:rPr lang="en-US" sz="2400" dirty="0" smtClean="0"/>
              <a:t>times.</a:t>
            </a:r>
            <a:r>
              <a:rPr lang="en-US" sz="2400" dirty="0"/>
              <a:t> a nighttime dose is important to achieve satisfactory results.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starting dose is 40 mg </a:t>
            </a:r>
            <a:r>
              <a:rPr lang="en-US" sz="2400" dirty="0" smtClean="0"/>
              <a:t>of elemental</a:t>
            </a:r>
            <a:r>
              <a:rPr lang="en-US" sz="2400" dirty="0"/>
              <a:t> </a:t>
            </a:r>
            <a:r>
              <a:rPr lang="en-US" sz="2400" dirty="0" smtClean="0"/>
              <a:t>phosphorus</a:t>
            </a:r>
          </a:p>
          <a:p>
            <a:r>
              <a:rPr lang="en-US" sz="2400" dirty="0" smtClean="0"/>
              <a:t>/</a:t>
            </a:r>
            <a:r>
              <a:rPr lang="en-US" sz="2400" dirty="0"/>
              <a:t>kg per day. </a:t>
            </a:r>
            <a:endParaRPr lang="en-US" sz="2400" dirty="0" smtClean="0"/>
          </a:p>
          <a:p>
            <a:r>
              <a:rPr lang="en-US" sz="2400" dirty="0" smtClean="0"/>
              <a:t>catch-up </a:t>
            </a:r>
            <a:r>
              <a:rPr lang="en-US" sz="2400" dirty="0"/>
              <a:t>growth should be noticeable within the first </a:t>
            </a:r>
            <a:r>
              <a:rPr lang="en-US" sz="2400" dirty="0" err="1" smtClean="0"/>
              <a:t>year.If</a:t>
            </a:r>
            <a:r>
              <a:rPr lang="en-US" sz="2400" dirty="0" smtClean="0"/>
              <a:t> not, </a:t>
            </a:r>
            <a:r>
              <a:rPr lang="en-US" sz="2400" dirty="0" err="1" smtClean="0"/>
              <a:t>thdose</a:t>
            </a:r>
            <a:r>
              <a:rPr lang="en-US" sz="2400" dirty="0" smtClean="0"/>
              <a:t> </a:t>
            </a:r>
            <a:r>
              <a:rPr lang="en-US" sz="2400" dirty="0"/>
              <a:t>should be increased in steps of 250 mg to 500 mg up to a maximum of 3500 mg/day.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defRPr/>
            </a:pP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Clr>
                <a:schemeClr val="accent6">
                  <a:lumMod val="75000"/>
                </a:schemeClr>
              </a:buClr>
            </a:pPr>
            <a:r>
              <a:rPr lang="en-US" sz="1400" dirty="0" smtClean="0">
                <a:solidFill>
                  <a:srgbClr val="FF0000"/>
                </a:solidFill>
              </a:rPr>
              <a:t>   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42919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70C0"/>
                </a:solidFill>
                <a:ea typeface="Times New Roman" pitchFamily="18" charset="0"/>
              </a:rPr>
              <a:t>Children </a:t>
            </a:r>
            <a:endParaRPr lang="en-US" sz="20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0070C0"/>
              </a:solidFill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0070C0"/>
              </a:solidFill>
              <a:ea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diarrhea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is a problem the dose of phosphorus should be decreased and then gradually re-increased in steps of 125 mg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u="sng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Slow growth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persistently elevated </a:t>
            </a:r>
            <a:r>
              <a:rPr lang="en-US" sz="2400" u="sng" dirty="0" err="1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alk-ph</a:t>
            </a:r>
            <a:r>
              <a:rPr lang="en-US" sz="2400" u="sng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indicate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:                       inadequate dose of phosphorus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   compliance with therapy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0"/>
            <a:ext cx="86439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r>
              <a:rPr lang="en-US" sz="2400" b="1" dirty="0">
                <a:solidFill>
                  <a:srgbClr val="0070C0"/>
                </a:solidFill>
              </a:rPr>
              <a:t>Adult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Contraversy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 in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adults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have few if any skeletal complaint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 empiric criteria for pharmacologic therapy: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 union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fractures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orthopaedic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procedures 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treatment reduces recovery time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Therapy should start 3-6 months before surgery</a:t>
            </a: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Elevated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skeletal pain and muscle weakness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1200" dirty="0">
              <a:solidFill>
                <a:srgbClr val="FF0000"/>
              </a:solidFill>
            </a:endParaRPr>
          </a:p>
          <a:p>
            <a:pPr algn="r">
              <a:buClr>
                <a:srgbClr val="0070C0"/>
              </a:buClr>
            </a:pPr>
            <a:endParaRPr lang="en-US" sz="1200" dirty="0">
              <a:solidFill>
                <a:srgbClr val="FF0000"/>
              </a:solidFill>
            </a:endParaRPr>
          </a:p>
          <a:p>
            <a:pPr algn="r">
              <a:buClr>
                <a:srgbClr val="0070C0"/>
              </a:buClr>
            </a:pPr>
            <a:endParaRPr lang="fa-IR" sz="1200" dirty="0">
              <a:solidFill>
                <a:srgbClr val="FF0000"/>
              </a:solidFill>
            </a:endParaRPr>
          </a:p>
          <a:p>
            <a:pPr algn="r">
              <a:buClr>
                <a:srgbClr val="0070C0"/>
              </a:buClr>
            </a:pPr>
            <a:endParaRPr lang="fa-I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821" y="476673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tabLst>
                <a:tab pos="457200" algn="l"/>
              </a:tabLst>
            </a:pP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Adult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Calcitriol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in two doses per day (10 to 20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/kg per dose)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Phosphate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 1 to 4 g/day in three to four divided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doses</a:t>
            </a:r>
          </a:p>
          <a:p>
            <a:pPr>
              <a:buClr>
                <a:srgbClr val="0070C0"/>
              </a:buClr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goal of therapy is </a:t>
            </a:r>
            <a:r>
              <a:rPr lang="en-US" sz="2400" dirty="0" smtClean="0"/>
              <a:t>to </a:t>
            </a:r>
            <a:r>
              <a:rPr lang="en-US" sz="2400" dirty="0"/>
              <a:t>manage generalized bone pain and enhance limited mobility, </a:t>
            </a:r>
            <a:r>
              <a:rPr lang="en-US" sz="2400" dirty="0" smtClean="0"/>
              <a:t>and </a:t>
            </a:r>
            <a:r>
              <a:rPr lang="en-US" sz="2400" dirty="0"/>
              <a:t>to cure any non-union fractures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Clr>
                <a:srgbClr val="0070C0"/>
              </a:buClr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1524000" y="763543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Complications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There are two important complications of the treatment of XLH: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Nephrocalcinosis</a:t>
            </a:r>
            <a:endParaRPr lang="en-US" sz="2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Hyperparathyroidism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71480"/>
            <a:ext cx="91440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4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on renal ultrasonography in up to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percent of patients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are composed calcium phosphate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long-term effect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on renal function is not known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Isolated cases of renal insufficiency have been reported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The development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linked to intermittent episodes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hypercalcemia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hypercalciuria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/>
              <a:t>These </a:t>
            </a:r>
            <a:r>
              <a:rPr lang="en-US" sz="2400" dirty="0"/>
              <a:t>can result from an excessive calcitriol dose or from noncompliance with oral </a:t>
            </a:r>
            <a:r>
              <a:rPr lang="en-US" sz="2400" dirty="0" smtClean="0"/>
              <a:t>phosphate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algn="r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buClr>
                <a:srgbClr val="0070C0"/>
              </a:buClr>
            </a:pPr>
            <a:r>
              <a:rPr lang="en-US" sz="1200" dirty="0">
                <a:solidFill>
                  <a:srgbClr val="FF0000"/>
                </a:solidFill>
              </a:rPr>
              <a:t>Hereditary </a:t>
            </a:r>
            <a:r>
              <a:rPr lang="en-US" sz="1200" dirty="0" err="1">
                <a:solidFill>
                  <a:srgbClr val="FF0000"/>
                </a:solidFill>
              </a:rPr>
              <a:t>hypophosphatemic</a:t>
            </a:r>
            <a:r>
              <a:rPr lang="en-US" sz="1200" dirty="0">
                <a:solidFill>
                  <a:srgbClr val="FF0000"/>
                </a:solidFill>
              </a:rPr>
              <a:t> rickets and tumor-induced </a:t>
            </a:r>
            <a:r>
              <a:rPr lang="en-US" sz="1200" dirty="0" err="1">
                <a:solidFill>
                  <a:srgbClr val="FF0000"/>
                </a:solidFill>
              </a:rPr>
              <a:t>osteomalacia</a:t>
            </a:r>
            <a:r>
              <a:rPr lang="en-US" sz="1200" dirty="0">
                <a:solidFill>
                  <a:srgbClr val="FF0000"/>
                </a:solidFill>
              </a:rPr>
              <a:t>  uptodate21.2</a:t>
            </a:r>
          </a:p>
          <a:p>
            <a:pPr marL="342900" indent="-342900" algn="r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Extra skeletal findings in Rickets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589212" y="1748118"/>
            <a:ext cx="8915400" cy="42716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Extraskeletal manifestation of rickets vary depending upon the mineral deficiency.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Hypoplasia of the dental enamel is typical for hypocalcemic rickets, whereas abscesses of the teeth occur more often in phosphopenic rickets.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Hypocalcemic seizures, decreased muscle tone leading to delayed motor milestones, recurrent infections, increased sweating.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771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7667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24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serial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serum and urine calcium is necessary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dose of calcitriol should be reduced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use of phosphorus supplementation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emphasized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/>
              <a:t>thiazide </a:t>
            </a:r>
            <a:r>
              <a:rPr lang="en-US" sz="2400" dirty="0"/>
              <a:t>diuretics with or without </a:t>
            </a:r>
            <a:r>
              <a:rPr lang="en-US" sz="2400" dirty="0" err="1" smtClean="0"/>
              <a:t>amiloride</a:t>
            </a:r>
            <a:r>
              <a:rPr lang="en-US" sz="2400" u="sng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arrest the progression of </a:t>
            </a:r>
            <a:r>
              <a:rPr lang="en-US" sz="2400" dirty="0" err="1"/>
              <a:t>nephrocalcinosis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buClr>
                <a:srgbClr val="0070C0"/>
              </a:buClr>
            </a:pPr>
            <a:endParaRPr lang="fa-I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142852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b="1" dirty="0"/>
          </a:p>
          <a:p>
            <a:pPr algn="l"/>
            <a:r>
              <a:rPr lang="en-US" sz="2400" b="1" dirty="0">
                <a:solidFill>
                  <a:srgbClr val="0070C0"/>
                </a:solidFill>
              </a:rPr>
              <a:t>Hyperparathyroidism</a:t>
            </a:r>
            <a:r>
              <a:rPr lang="en-US" sz="2400" b="1" dirty="0"/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occurs </a:t>
            </a:r>
            <a:r>
              <a:rPr lang="en-US" sz="2400" dirty="0">
                <a:solidFill>
                  <a:srgbClr val="00B050"/>
                </a:solidFill>
              </a:rPr>
              <a:t>after years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treatment, may be present early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457200" algn="l"/>
              </a:tabLs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increases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phosphate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lowers  ionized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calcium ,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in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PTH release and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secondary  hyperparathyroidism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457200" algn="l"/>
              </a:tabLs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secondary hyperparathyroidism is not adequately controlled, autonomous (tertiary) hyperparathyroidism can occur, necessitating surgical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tabLst>
                <a:tab pos="4572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a-IR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/>
              <a:t>There is preliminary evidence that addition of a </a:t>
            </a:r>
            <a:r>
              <a:rPr lang="en-US" sz="2400" dirty="0" err="1">
                <a:solidFill>
                  <a:srgbClr val="00B050"/>
                </a:solidFill>
              </a:rPr>
              <a:t>calcimimetic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u="sng" dirty="0" err="1" smtClean="0">
                <a:solidFill>
                  <a:srgbClr val="00B050"/>
                </a:solidFill>
              </a:rPr>
              <a:t>cinacalcet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  <a:r>
              <a:rPr lang="en-US" sz="2400" dirty="0"/>
              <a:t>to the regimen may prevent secondary hyperparathyroidism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649716" y="1384994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Adjuvant therapy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hydrochlorothiazide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amiloride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decreases urinary calcium excretion and prevents progression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2853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b="1" dirty="0">
              <a:solidFill>
                <a:srgbClr val="FFC00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000" b="1" dirty="0">
              <a:solidFill>
                <a:srgbClr val="FFC000"/>
              </a:solidFill>
            </a:endParaRPr>
          </a:p>
          <a:p>
            <a:pPr lvl="0" algn="l" rtl="0"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Adjuvant </a:t>
            </a: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therapy</a:t>
            </a:r>
          </a:p>
          <a:p>
            <a:pPr lvl="0" algn="l" rtl="0">
              <a:buClr>
                <a:srgbClr val="0070C0"/>
              </a:buClr>
            </a:pPr>
            <a:r>
              <a:rPr lang="en-US" sz="2000" dirty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l" rtl="0">
              <a:buClr>
                <a:srgbClr val="0070C0"/>
              </a:buClr>
            </a:pPr>
            <a:r>
              <a:rPr lang="en-US" sz="2400" b="1" dirty="0">
                <a:solidFill>
                  <a:srgbClr val="00B050"/>
                </a:solidFill>
              </a:rPr>
              <a:t>Growth </a:t>
            </a:r>
            <a:r>
              <a:rPr lang="en-US" sz="2400" b="1" dirty="0" smtClean="0">
                <a:solidFill>
                  <a:srgbClr val="00B050"/>
                </a:solidFill>
              </a:rPr>
              <a:t>Hormone</a:t>
            </a:r>
            <a:r>
              <a:rPr lang="en-US" sz="2400" dirty="0" smtClean="0"/>
              <a:t> </a:t>
            </a:r>
          </a:p>
          <a:p>
            <a:pPr algn="l" rtl="0">
              <a:buClr>
                <a:srgbClr val="0070C0"/>
              </a:buClr>
            </a:pPr>
            <a:endParaRPr lang="en-US" sz="2400" dirty="0" smtClean="0"/>
          </a:p>
          <a:p>
            <a:pPr marL="342900" indent="-342900" algn="l" rt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GH can </a:t>
            </a:r>
            <a:r>
              <a:rPr lang="en-US" sz="2400" dirty="0"/>
              <a:t>improve short-term growth in children with XLH </a:t>
            </a:r>
            <a:endParaRPr lang="en-US" sz="2400" dirty="0" smtClean="0"/>
          </a:p>
          <a:p>
            <a:pPr marL="342900" indent="-342900" algn="l" rtl="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l" rt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is possible that </a:t>
            </a:r>
            <a:r>
              <a:rPr lang="en-US" sz="2400" dirty="0" smtClean="0"/>
              <a:t>aggravates </a:t>
            </a:r>
            <a:r>
              <a:rPr lang="en-US" sz="2400" dirty="0"/>
              <a:t>the </a:t>
            </a:r>
            <a:r>
              <a:rPr lang="en-US" sz="2400" dirty="0" smtClean="0"/>
              <a:t>preexistent</a:t>
            </a:r>
          </a:p>
          <a:p>
            <a:pPr algn="l" rtl="0">
              <a:buClr>
                <a:srgbClr val="0070C0"/>
              </a:buClr>
            </a:pPr>
            <a:r>
              <a:rPr lang="en-US" sz="2400" dirty="0" smtClean="0"/>
              <a:t> disproportionate </a:t>
            </a:r>
            <a:r>
              <a:rPr lang="en-US" sz="2400" dirty="0"/>
              <a:t>stature </a:t>
            </a:r>
            <a:endParaRPr lang="en-US" sz="2400" dirty="0" smtClean="0"/>
          </a:p>
          <a:p>
            <a:pPr algn="l" rtl="0">
              <a:buClr>
                <a:srgbClr val="0070C0"/>
              </a:buClr>
            </a:pPr>
            <a:endParaRPr lang="en-US" sz="2400" dirty="0" smtClean="0"/>
          </a:p>
          <a:p>
            <a:pPr marL="342900" indent="-342900" algn="l" rt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three-year study in </a:t>
            </a:r>
            <a:r>
              <a:rPr lang="en-US" sz="2400" dirty="0" err="1"/>
              <a:t>rhGH</a:t>
            </a:r>
            <a:r>
              <a:rPr lang="en-US" sz="2400" dirty="0"/>
              <a:t>-treated children showed improvement in predicted adult height, but failure to normalize the body disproportion </a:t>
            </a:r>
            <a:endParaRPr lang="en-US" sz="2400" dirty="0" smtClean="0"/>
          </a:p>
          <a:p>
            <a:pPr algn="l" rtl="0">
              <a:buClr>
                <a:srgbClr val="0070C0"/>
              </a:buClr>
            </a:pPr>
            <a:endParaRPr lang="en-US" sz="2400" dirty="0" smtClean="0"/>
          </a:p>
          <a:p>
            <a:pPr marL="342900" indent="-342900" algn="l" rtl="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Available </a:t>
            </a:r>
            <a:r>
              <a:rPr lang="en-US" sz="2400" dirty="0">
                <a:solidFill>
                  <a:srgbClr val="FF0000"/>
                </a:solidFill>
              </a:rPr>
              <a:t>data do not support the recommendation of growth hormone </a:t>
            </a:r>
            <a:r>
              <a:rPr lang="en-US" sz="2400" dirty="0" smtClean="0">
                <a:solidFill>
                  <a:srgbClr val="FF0000"/>
                </a:solidFill>
              </a:rPr>
              <a:t>therapy</a:t>
            </a:r>
            <a:endParaRPr lang="it-IT" sz="1200" dirty="0">
              <a:solidFill>
                <a:srgbClr val="FF0000"/>
              </a:solidFill>
            </a:endParaRPr>
          </a:p>
          <a:p>
            <a:pPr algn="l" rtl="0">
              <a:buClr>
                <a:srgbClr val="0070C0"/>
              </a:buClr>
            </a:pPr>
            <a:endParaRPr lang="it-IT" sz="12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1"/>
            <a:ext cx="87154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endParaRPr lang="en-US" sz="2400" b="1" dirty="0"/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endParaRPr lang="en-US" sz="2400" b="1" dirty="0"/>
          </a:p>
          <a:p>
            <a:pPr algn="l" rtl="0">
              <a:buClr>
                <a:srgbClr val="7030A0"/>
              </a:buClr>
            </a:pPr>
            <a:r>
              <a:rPr lang="en-US" sz="2400" b="1" dirty="0">
                <a:solidFill>
                  <a:srgbClr val="FF0000"/>
                </a:solidFill>
              </a:rPr>
              <a:t>Surgical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care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indicated for </a:t>
            </a:r>
            <a:r>
              <a:rPr lang="en-US" sz="2400" dirty="0">
                <a:solidFill>
                  <a:srgbClr val="00B050"/>
                </a:solidFill>
              </a:rPr>
              <a:t>severe bowing or </a:t>
            </a:r>
            <a:r>
              <a:rPr lang="en-US" sz="2400" dirty="0" err="1">
                <a:solidFill>
                  <a:srgbClr val="00B050"/>
                </a:solidFill>
              </a:rPr>
              <a:t>tibial</a:t>
            </a:r>
            <a:r>
              <a:rPr lang="en-US" sz="2400" dirty="0">
                <a:solidFill>
                  <a:srgbClr val="00B050"/>
                </a:solidFill>
              </a:rPr>
              <a:t> torsion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unlikely to improve with medical management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alone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osteotomies are not usually performed in children </a:t>
            </a:r>
            <a:r>
              <a:rPr lang="en-US" sz="2400" dirty="0">
                <a:solidFill>
                  <a:srgbClr val="00B050"/>
                </a:solidFill>
              </a:rPr>
              <a:t>under 6 years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usually deferred until growth has nearly ceased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4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Clr>
                <a:srgbClr val="7030A0"/>
              </a:buClr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158" y="714358"/>
            <a:ext cx="8358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7030A0"/>
              </a:buClr>
            </a:pPr>
            <a:r>
              <a:rPr lang="en-US" sz="2400" b="1" dirty="0">
                <a:solidFill>
                  <a:srgbClr val="FF0000"/>
                </a:solidFill>
              </a:rPr>
              <a:t>dental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care </a:t>
            </a:r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children are prone to dental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abscesses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abscess predicts future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abscesses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Rigorous dental hygiene 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recommended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brushing 2-3 times daily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dental hygienist visits</a:t>
            </a:r>
          </a:p>
          <a:p>
            <a:pPr algn="l" rtl="0">
              <a:buFont typeface="Wingdings" pitchFamily="2" charset="2"/>
              <a:buChar char="Ø"/>
            </a:pPr>
            <a:endParaRPr lang="en-US" sz="2400" dirty="0"/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r" rtl="0"/>
            <a:endParaRPr lang="en-US" sz="1200" dirty="0">
              <a:solidFill>
                <a:srgbClr val="FF0000"/>
              </a:solidFill>
            </a:endParaRPr>
          </a:p>
          <a:p>
            <a:pPr algn="l"/>
            <a:endParaRPr lang="fa-IR" sz="2400" dirty="0">
              <a:solidFill>
                <a:srgbClr val="FF0000"/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 rtl="0">
              <a:buClr>
                <a:srgbClr val="7030A0"/>
              </a:buClr>
              <a:buFont typeface="Wingdings" pitchFamily="2" charset="2"/>
              <a:buChar char="Ø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579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Autosomal dominant </a:t>
            </a:r>
            <a:r>
              <a:rPr lang="en-US" sz="32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hypophosphatemic</a:t>
            </a:r>
            <a:r>
              <a:rPr lang="en-US" sz="32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rickets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5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2227384" y="841177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endParaRPr lang="en-US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en-US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Pathogenesis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ADHR results from missense mutations in FGF23 that prevent its </a:t>
            </a:r>
            <a:r>
              <a:rPr lang="en-US" sz="2400" dirty="0" err="1"/>
              <a:t>proteolytic</a:t>
            </a:r>
            <a:r>
              <a:rPr lang="en-US" sz="2400" dirty="0"/>
              <a:t> cleavage and thereby increase circulating FGF23 </a:t>
            </a:r>
            <a:r>
              <a:rPr lang="en-US" sz="2400" dirty="0" smtClean="0"/>
              <a:t>levels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serum </a:t>
            </a:r>
            <a:r>
              <a:rPr lang="en-US" sz="2400" dirty="0"/>
              <a:t>FGF23 concentrations are not consistently elevated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renal </a:t>
            </a:r>
            <a:r>
              <a:rPr lang="en-US" sz="2400" dirty="0"/>
              <a:t>phosphate wasting may wax and wane</a:t>
            </a:r>
            <a:r>
              <a:rPr lang="en-US" sz="2400" dirty="0" smtClean="0"/>
              <a:t>;</a:t>
            </a:r>
          </a:p>
          <a:p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4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5970"/>
            <a:ext cx="8915400" cy="42052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Hypophosphatemic</a:t>
            </a:r>
            <a:r>
              <a:rPr lang="en-US" sz="2400" dirty="0">
                <a:solidFill>
                  <a:prstClr val="black"/>
                </a:solidFill>
              </a:rPr>
              <a:t> flares often coincide with the onset of menses and following pregnancy, when iron deficiency is common.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 In addition, high FGF23 concentrations and low serum phosphate in patients with ADHR are associated with low levels of serum iron and ferritin.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So iron deficiency is an environmental trigger that stimulates expression of bone FGF23 mRNA and protein in both normal subjects and in patients with ADHR</a:t>
            </a:r>
            <a:endParaRPr lang="en-US" sz="2400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787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222" y="750170"/>
            <a:ext cx="9523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Clinical findings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clinical, biochemical, radiographic  and treatment  similar to  X-linked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age of onset varies :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early-onset disease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may lose the phosphate-wasting defect after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puberty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Patients who present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after growth plate closure have bone pain, weakness, and fractures, 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but no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lower extremity deformities</a:t>
            </a:r>
          </a:p>
        </p:txBody>
      </p:sp>
    </p:spTree>
    <p:extLst>
      <p:ext uri="{BB962C8B-B14F-4D97-AF65-F5344CB8AC3E}">
        <p14:creationId xmlns:p14="http://schemas.microsoft.com/office/powerpoint/2010/main" val="21397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lick to view full size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571500"/>
            <a:ext cx="4105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Autosomal Recessive Hypophosphatemic Rickets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19536" y="692697"/>
            <a:ext cx="8229600" cy="638175"/>
          </a:xfrm>
        </p:spPr>
        <p:txBody>
          <a:bodyPr>
            <a:normAutofit/>
          </a:bodyPr>
          <a:lstStyle/>
          <a:p>
            <a:pPr eaLnBrk="1" hangingPunct="1"/>
            <a:endParaRPr lang="fa-IR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19535" y="1340768"/>
            <a:ext cx="9939529" cy="428148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 extremely </a:t>
            </a:r>
            <a:r>
              <a:rPr lang="en-US" sz="2400" dirty="0" smtClean="0">
                <a:solidFill>
                  <a:srgbClr val="00B050"/>
                </a:solidFill>
              </a:rPr>
              <a:t>rare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Bone </a:t>
            </a:r>
            <a:r>
              <a:rPr lang="en-US" sz="2400" dirty="0"/>
              <a:t>abnormalities generally include rickets and </a:t>
            </a:r>
            <a:r>
              <a:rPr lang="en-US" sz="2400" dirty="0" err="1"/>
              <a:t>osteomalacia</a:t>
            </a:r>
            <a:r>
              <a:rPr lang="en-US" sz="2400" dirty="0"/>
              <a:t>, </a:t>
            </a:r>
            <a:r>
              <a:rPr lang="en-US" sz="2400" dirty="0" smtClean="0"/>
              <a:t>some develop </a:t>
            </a:r>
            <a:r>
              <a:rPr lang="en-US" sz="2400" dirty="0" err="1"/>
              <a:t>osteosclerosis</a:t>
            </a:r>
            <a:r>
              <a:rPr lang="en-US" sz="2400" dirty="0"/>
              <a:t> and bone </a:t>
            </a:r>
            <a:r>
              <a:rPr lang="en-US" sz="2400" dirty="0" smtClean="0"/>
              <a:t>overgrowth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features of ARHR may be variable and mutation-specific or age–dependent, </a:t>
            </a:r>
            <a:endParaRPr lang="en-US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include </a:t>
            </a:r>
            <a:r>
              <a:rPr lang="en-US" sz="2400" dirty="0"/>
              <a:t>nerve deafness, facial and dental abnormalities, learning disabilities, joint pain, contractures and immobilization of the spine, and short and deformed long </a:t>
            </a:r>
            <a:r>
              <a:rPr lang="en-US" sz="2400" dirty="0" smtClean="0"/>
              <a:t>bones</a:t>
            </a:r>
          </a:p>
          <a:p>
            <a:pPr algn="l" rtl="0"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 marL="109728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109728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109728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109728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None/>
            </a:pPr>
            <a:endParaRPr lang="en-US" sz="2400" dirty="0">
              <a:cs typeface="Arial" pitchFamily="34" charset="0"/>
            </a:endParaRP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143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205" y="703385"/>
            <a:ext cx="100021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The disorder has been divided into three subtypes</a:t>
            </a:r>
            <a:r>
              <a:rPr lang="en-US" sz="2400" dirty="0" smtClean="0"/>
              <a:t>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ARHR1 </a:t>
            </a:r>
            <a:r>
              <a:rPr lang="en-US" sz="2400" dirty="0"/>
              <a:t>is caused by </a:t>
            </a:r>
            <a:r>
              <a:rPr lang="en-US" sz="2400" dirty="0">
                <a:solidFill>
                  <a:srgbClr val="92D050"/>
                </a:solidFill>
              </a:rPr>
              <a:t>inactivating mutations in the </a:t>
            </a:r>
            <a:r>
              <a:rPr lang="en-US" sz="2400" i="1" dirty="0">
                <a:solidFill>
                  <a:srgbClr val="92D050"/>
                </a:solidFill>
              </a:rPr>
              <a:t>DMP1</a:t>
            </a:r>
            <a:r>
              <a:rPr lang="en-US" sz="2400" dirty="0">
                <a:solidFill>
                  <a:srgbClr val="92D050"/>
                </a:solidFill>
              </a:rPr>
              <a:t> gene</a:t>
            </a:r>
            <a:r>
              <a:rPr lang="en-US" sz="2400" dirty="0"/>
              <a:t>, which encodes Dentin matrix protein 1; </a:t>
            </a:r>
            <a:endParaRPr lang="en-US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US" sz="24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ARHR2 </a:t>
            </a:r>
            <a:r>
              <a:rPr lang="en-US" sz="2400" dirty="0"/>
              <a:t>is caused by an </a:t>
            </a:r>
            <a:r>
              <a:rPr lang="en-US" sz="2400" dirty="0">
                <a:solidFill>
                  <a:srgbClr val="92D050"/>
                </a:solidFill>
              </a:rPr>
              <a:t>inactivating mutation in the </a:t>
            </a:r>
            <a:r>
              <a:rPr lang="en-US" sz="2400" i="1" dirty="0">
                <a:solidFill>
                  <a:srgbClr val="92D050"/>
                </a:solidFill>
              </a:rPr>
              <a:t>ENPP1</a:t>
            </a:r>
            <a:r>
              <a:rPr lang="en-US" sz="2400" dirty="0">
                <a:solidFill>
                  <a:srgbClr val="92D050"/>
                </a:solidFill>
              </a:rPr>
              <a:t> gene</a:t>
            </a:r>
            <a:r>
              <a:rPr lang="en-US" sz="2400" dirty="0"/>
              <a:t>, which </a:t>
            </a:r>
            <a:r>
              <a:rPr lang="en-US" sz="2400" dirty="0" smtClean="0"/>
              <a:t>encodes </a:t>
            </a:r>
            <a:r>
              <a:rPr lang="en-US" sz="2400" dirty="0" err="1" smtClean="0"/>
              <a:t>ectonucleotide</a:t>
            </a:r>
            <a:r>
              <a:rPr lang="en-US" sz="2400" dirty="0"/>
              <a:t> </a:t>
            </a:r>
            <a:r>
              <a:rPr lang="en-US" sz="2400" dirty="0" err="1"/>
              <a:t>pyrophosphatase</a:t>
            </a:r>
            <a:r>
              <a:rPr lang="en-US" sz="2400" dirty="0" smtClean="0"/>
              <a:t>/</a:t>
            </a:r>
          </a:p>
          <a:p>
            <a:pPr>
              <a:buClr>
                <a:srgbClr val="0070C0"/>
              </a:buClr>
              <a:defRPr/>
            </a:pPr>
            <a:r>
              <a:rPr lang="en-US" sz="2400" dirty="0" err="1" smtClean="0"/>
              <a:t>phosphodiesterase</a:t>
            </a:r>
            <a:r>
              <a:rPr lang="en-US" sz="2400" dirty="0"/>
              <a:t> 1 </a:t>
            </a:r>
            <a:r>
              <a:rPr lang="en-US" sz="2400" dirty="0" smtClean="0"/>
              <a:t> </a:t>
            </a:r>
          </a:p>
          <a:p>
            <a:pPr>
              <a:buClr>
                <a:srgbClr val="0070C0"/>
              </a:buClr>
              <a:defRPr/>
            </a:pPr>
            <a:endParaRPr lang="en-US" sz="24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AHRH3 </a:t>
            </a:r>
            <a:r>
              <a:rPr lang="en-US" sz="2400" dirty="0"/>
              <a:t>is associated with </a:t>
            </a:r>
            <a:r>
              <a:rPr lang="en-US" sz="2400" dirty="0">
                <a:solidFill>
                  <a:srgbClr val="92D050"/>
                </a:solidFill>
              </a:rPr>
              <a:t>mutations in the </a:t>
            </a:r>
            <a:r>
              <a:rPr lang="en-US" sz="2400" i="1" dirty="0">
                <a:solidFill>
                  <a:srgbClr val="92D050"/>
                </a:solidFill>
              </a:rPr>
              <a:t>FAM20C</a:t>
            </a:r>
            <a:r>
              <a:rPr lang="en-US" sz="2400" dirty="0">
                <a:solidFill>
                  <a:srgbClr val="92D050"/>
                </a:solidFill>
              </a:rPr>
              <a:t> gene </a:t>
            </a:r>
            <a:r>
              <a:rPr lang="en-US" sz="2400" dirty="0"/>
              <a:t>encoding a protein kinase </a:t>
            </a:r>
            <a:r>
              <a:rPr lang="en-US" sz="2400" dirty="0" smtClean="0"/>
              <a:t>.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mutations </a:t>
            </a:r>
            <a:r>
              <a:rPr lang="en-US" sz="2400" dirty="0"/>
              <a:t>result in increased FGF23 protein production and defective osteocyte maturation.  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9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Hypophosphatemic rickets with </a:t>
            </a:r>
            <a:r>
              <a:rPr lang="en-US" sz="2800" b="1" dirty="0" err="1">
                <a:solidFill>
                  <a:srgbClr val="FF0000"/>
                </a:solidFill>
              </a:rPr>
              <a:t>hypercalciuria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70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691" y="326832"/>
            <a:ext cx="105179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b="1" dirty="0"/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  </a:t>
            </a:r>
            <a:r>
              <a:rPr lang="en-US" sz="2800" dirty="0"/>
              <a:t> </a:t>
            </a:r>
            <a:endParaRPr lang="en-US" sz="2000" dirty="0"/>
          </a:p>
          <a:p>
            <a:pPr algn="l"/>
            <a:r>
              <a:rPr lang="en-US" sz="2000" dirty="0"/>
              <a:t> </a:t>
            </a:r>
          </a:p>
          <a:p>
            <a:pPr algn="l"/>
            <a:r>
              <a:rPr lang="en-US" sz="2000" b="1" dirty="0" smtClean="0">
                <a:solidFill>
                  <a:srgbClr val="00B0F0"/>
                </a:solidFill>
              </a:rPr>
              <a:t>Pathogenesis</a:t>
            </a:r>
          </a:p>
          <a:p>
            <a:pPr algn="l"/>
            <a:r>
              <a:rPr lang="en-US" sz="2000" dirty="0"/>
              <a:t> 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dirty="0"/>
              <a:t>  </a:t>
            </a:r>
            <a:r>
              <a:rPr lang="en-US" sz="2400" dirty="0"/>
              <a:t>mutations of the renal type 2 c sodium-phosphate </a:t>
            </a:r>
            <a:r>
              <a:rPr lang="en-US" sz="2400" dirty="0" err="1"/>
              <a:t>cotransporter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000" dirty="0"/>
          </a:p>
          <a:p>
            <a:pPr algn="l" rtl="0">
              <a:buClr>
                <a:schemeClr val="accent3"/>
              </a:buClr>
            </a:pPr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F0"/>
                </a:solidFill>
              </a:rPr>
              <a:t>Clinical features</a:t>
            </a:r>
            <a:r>
              <a:rPr lang="en-US" sz="2000" dirty="0">
                <a:solidFill>
                  <a:srgbClr val="00B0F0"/>
                </a:solidFill>
              </a:rPr>
              <a:t> </a:t>
            </a:r>
            <a:endParaRPr lang="en-US" sz="2000" dirty="0" smtClean="0">
              <a:solidFill>
                <a:srgbClr val="00B0F0"/>
              </a:solidFill>
            </a:endParaRPr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 In most </a:t>
            </a:r>
            <a:r>
              <a:rPr lang="en-US" sz="2400" dirty="0" smtClean="0"/>
              <a:t>patients, </a:t>
            </a:r>
            <a:r>
              <a:rPr lang="en-US" sz="2400" dirty="0"/>
              <a:t>disease onset </a:t>
            </a:r>
            <a:r>
              <a:rPr lang="en-US" sz="2400" dirty="0" smtClean="0"/>
              <a:t>in </a:t>
            </a:r>
            <a:r>
              <a:rPr lang="en-US" sz="2400" dirty="0"/>
              <a:t>childhood, </a:t>
            </a:r>
            <a:r>
              <a:rPr lang="en-US" sz="2400" dirty="0" smtClean="0"/>
              <a:t>feature </a:t>
            </a:r>
            <a:r>
              <a:rPr lang="en-US" sz="2400" dirty="0"/>
              <a:t>of </a:t>
            </a:r>
            <a:r>
              <a:rPr lang="en-US" sz="2400" dirty="0" smtClean="0"/>
              <a:t> rickets</a:t>
            </a:r>
            <a:r>
              <a:rPr lang="en-US" sz="2400" dirty="0"/>
              <a:t> and</a:t>
            </a:r>
            <a:r>
              <a:rPr lang="en-US" sz="2400" dirty="0" smtClean="0"/>
              <a:t>/ or</a:t>
            </a:r>
            <a:r>
              <a:rPr lang="en-US" sz="2400" dirty="0"/>
              <a:t> </a:t>
            </a:r>
            <a:r>
              <a:rPr lang="en-US" sz="2400" dirty="0" err="1" smtClean="0"/>
              <a:t>osteomalacia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 hypophosphatemia</a:t>
            </a:r>
            <a:r>
              <a:rPr lang="en-US" sz="2400" dirty="0"/>
              <a:t>, short stature, and secondary absorptive hypercalciuria</a:t>
            </a:r>
            <a:r>
              <a:rPr lang="en-US" sz="2400" dirty="0" smtClean="0"/>
              <a:t>.</a:t>
            </a:r>
          </a:p>
          <a:p>
            <a:r>
              <a:rPr lang="en-US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011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differs </a:t>
            </a:r>
            <a:r>
              <a:rPr lang="en-US" sz="2400" dirty="0"/>
              <a:t>from XLH and ADHR in that the impairment is restricted to phosphate transport, and plasma </a:t>
            </a:r>
            <a:r>
              <a:rPr lang="en-US" sz="2400" dirty="0" err="1"/>
              <a:t>calcitriol</a:t>
            </a:r>
            <a:r>
              <a:rPr lang="en-US" sz="2400" dirty="0"/>
              <a:t> normal or appropriately </a:t>
            </a:r>
            <a:r>
              <a:rPr lang="en-US" sz="2400" dirty="0" smtClean="0"/>
              <a:t>elevated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Hypercalciuria</a:t>
            </a:r>
            <a:r>
              <a:rPr lang="en-US" sz="2400" dirty="0"/>
              <a:t> because of high </a:t>
            </a:r>
            <a:r>
              <a:rPr lang="en-US" sz="2400" dirty="0" err="1"/>
              <a:t>calcitriol</a:t>
            </a:r>
            <a:r>
              <a:rPr lang="en-US" sz="2400" dirty="0"/>
              <a:t> levels and increased intestinal calcium absorption</a:t>
            </a:r>
            <a:r>
              <a:rPr lang="en-US" dirty="0"/>
              <a:t>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B0F0"/>
              </a:solidFill>
            </a:endParaRPr>
          </a:p>
          <a:p>
            <a:pPr>
              <a:buClr>
                <a:srgbClr val="0070C0"/>
              </a:buClr>
            </a:pPr>
            <a:endParaRPr lang="en-US" sz="2400" dirty="0">
              <a:cs typeface="Arial" pitchFamily="34" charset="0"/>
            </a:endParaRPr>
          </a:p>
          <a:p>
            <a:pPr>
              <a:buClr>
                <a:srgbClr val="0070C0"/>
              </a:buClr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6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4704" y="720727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70C0"/>
              </a:buClr>
            </a:pPr>
            <a:r>
              <a:rPr lang="en-US" sz="2400" b="1" dirty="0">
                <a:solidFill>
                  <a:srgbClr val="00B0F0"/>
                </a:solidFill>
              </a:rPr>
              <a:t> </a:t>
            </a:r>
          </a:p>
          <a:p>
            <a:pPr algn="l" rtl="0">
              <a:buClr>
                <a:srgbClr val="0070C0"/>
              </a:buClr>
            </a:pPr>
            <a:r>
              <a:rPr lang="en-US" sz="2400" b="1" dirty="0" smtClean="0">
                <a:solidFill>
                  <a:srgbClr val="00B0F0"/>
                </a:solidFill>
              </a:rPr>
              <a:t>Treatment</a:t>
            </a:r>
            <a:r>
              <a:rPr lang="en-US" sz="2400" dirty="0"/>
              <a:t> 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/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u="sng" dirty="0"/>
              <a:t>phosphorus</a:t>
            </a:r>
            <a:r>
              <a:rPr lang="en-US" sz="2400" dirty="0"/>
              <a:t> supplementation alone, the same dosing  </a:t>
            </a:r>
            <a:r>
              <a:rPr lang="en-US" sz="2400" dirty="0" smtClean="0"/>
              <a:t>as </a:t>
            </a:r>
            <a:r>
              <a:rPr lang="en-US" sz="2400" dirty="0"/>
              <a:t>XLH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/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Endogenous </a:t>
            </a:r>
            <a:r>
              <a:rPr lang="en-US" sz="2400" dirty="0" err="1"/>
              <a:t>calcitriol</a:t>
            </a:r>
            <a:r>
              <a:rPr lang="en-US" sz="2400" dirty="0"/>
              <a:t> levels are elevated and the addition of exogenous </a:t>
            </a:r>
            <a:r>
              <a:rPr lang="en-US" sz="2400" dirty="0" err="1"/>
              <a:t>calcitriol</a:t>
            </a:r>
            <a:r>
              <a:rPr lang="en-US" sz="2400" dirty="0"/>
              <a:t> may be harmful </a:t>
            </a:r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endParaRPr lang="en-US" sz="2400" dirty="0"/>
          </a:p>
          <a:p>
            <a:pPr algn="l" rtl="0">
              <a:buClr>
                <a:srgbClr val="0070C0"/>
              </a:buClr>
            </a:pPr>
            <a:endParaRPr lang="fa-IR" sz="2400" dirty="0"/>
          </a:p>
          <a:p>
            <a:pPr algn="l" rtl="0"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en-US" sz="2400" dirty="0"/>
              <a:t>Monitor and follow up similar to XLH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en-US" sz="2400" dirty="0">
              <a:cs typeface="Arial" pitchFamily="34" charset="0"/>
            </a:endParaRPr>
          </a:p>
          <a:p>
            <a:pPr algn="l" rtl="0">
              <a:buClr>
                <a:srgbClr val="0070C0"/>
              </a:buClr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9743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TUMOR-INDUCED OSTEOMALACIA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0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993" y="302359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b="1" dirty="0"/>
          </a:p>
          <a:p>
            <a:pPr algn="l" rtl="0">
              <a:buClr>
                <a:schemeClr val="accent2">
                  <a:lumMod val="75000"/>
                </a:schemeClr>
              </a:buClr>
            </a:pPr>
            <a:endParaRPr lang="en-US" sz="2000" b="1" dirty="0"/>
          </a:p>
          <a:p>
            <a:pPr algn="l" rtl="0">
              <a:buClr>
                <a:schemeClr val="accent2">
                  <a:lumMod val="75000"/>
                </a:schemeClr>
              </a:buClr>
            </a:pPr>
            <a:r>
              <a:rPr lang="en-US" sz="2400" b="1" dirty="0">
                <a:solidFill>
                  <a:srgbClr val="FF0000"/>
                </a:solidFill>
              </a:rPr>
              <a:t>TUMOR-INDUCED OSTEOMALACIA</a:t>
            </a:r>
          </a:p>
          <a:p>
            <a:pPr algn="l" rtl="0">
              <a:buClr>
                <a:schemeClr val="accent2">
                  <a:lumMod val="75000"/>
                </a:schemeClr>
              </a:buClr>
            </a:pPr>
            <a:endParaRPr lang="en-US" sz="2400" dirty="0"/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00B050"/>
                </a:solidFill>
              </a:rPr>
              <a:t>acquired</a:t>
            </a:r>
            <a:r>
              <a:rPr lang="en-US" sz="2400" dirty="0"/>
              <a:t> disorder in association with a tumor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/>
              <a:t> The tumors, typically benign, often are small and of </a:t>
            </a:r>
            <a:r>
              <a:rPr lang="en-US" sz="2400" dirty="0" err="1">
                <a:solidFill>
                  <a:srgbClr val="00B050"/>
                </a:solidFill>
              </a:rPr>
              <a:t>mesenchymal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origin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/>
              <a:t> primarily described in adults, but can occur in children and adolescents 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/>
              <a:t>Severe hypophosphatemia with </a:t>
            </a:r>
            <a:r>
              <a:rPr lang="en-US" sz="2400" dirty="0" err="1">
                <a:solidFill>
                  <a:srgbClr val="00B050"/>
                </a:solidFill>
              </a:rPr>
              <a:t>osteomalacia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and, if growth plates are still open, </a:t>
            </a:r>
            <a:r>
              <a:rPr lang="en-US" sz="2400" dirty="0">
                <a:solidFill>
                  <a:srgbClr val="00B050"/>
                </a:solidFill>
              </a:rPr>
              <a:t>rickets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Longstanding bone pain and weakness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/>
          </a:p>
          <a:p>
            <a:pPr algn="l" rtl="0">
              <a:buClr>
                <a:schemeClr val="accent2">
                  <a:lumMod val="75000"/>
                </a:schemeClr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4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77922"/>
            <a:ext cx="8915400" cy="51333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Pathogenesis</a:t>
            </a:r>
            <a:r>
              <a:rPr lang="en-US" sz="24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 Extracts of the tumor inhibit phosphate transport in renal epithelial </a:t>
            </a:r>
            <a:r>
              <a:rPr lang="en-US" sz="2400" dirty="0" smtClean="0">
                <a:solidFill>
                  <a:prstClr val="black"/>
                </a:solidFill>
              </a:rPr>
              <a:t>cells</a:t>
            </a: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produce both </a:t>
            </a:r>
            <a:r>
              <a:rPr lang="en-US" sz="2400" dirty="0">
                <a:solidFill>
                  <a:srgbClr val="00B050"/>
                </a:solidFill>
              </a:rPr>
              <a:t>hypophosphatemia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>
                <a:solidFill>
                  <a:srgbClr val="00B050"/>
                </a:solidFill>
              </a:rPr>
              <a:t>reduced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calcitriol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production</a:t>
            </a: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phosphaturic</a:t>
            </a:r>
            <a:r>
              <a:rPr lang="en-US" sz="2400" dirty="0">
                <a:solidFill>
                  <a:prstClr val="black"/>
                </a:solidFill>
              </a:rPr>
              <a:t> hormone implicated in tumor-induced </a:t>
            </a:r>
            <a:r>
              <a:rPr lang="en-US" sz="2400" dirty="0" err="1">
                <a:solidFill>
                  <a:prstClr val="black"/>
                </a:solidFill>
              </a:rPr>
              <a:t>osteomalacia</a:t>
            </a:r>
            <a:r>
              <a:rPr lang="en-US" sz="2400" dirty="0">
                <a:solidFill>
                  <a:prstClr val="black"/>
                </a:solidFill>
              </a:rPr>
              <a:t> is </a:t>
            </a:r>
            <a:r>
              <a:rPr lang="en-US" sz="2400" dirty="0">
                <a:solidFill>
                  <a:srgbClr val="00B050"/>
                </a:solidFill>
              </a:rPr>
              <a:t>FGF23 </a:t>
            </a:r>
          </a:p>
          <a:p>
            <a:pPr marL="0" lvl="0" indent="0">
              <a:spcBef>
                <a:spcPts val="0"/>
              </a:spcBef>
              <a:buClr>
                <a:srgbClr val="DE7E18">
                  <a:lumMod val="75000"/>
                </a:srgbClr>
              </a:buClr>
              <a:buFont typeface="Wingdings" pitchFamily="2" charset="2"/>
              <a:buChar char="v"/>
            </a:pPr>
            <a:endParaRPr lang="en-US" sz="2000" dirty="0">
              <a:solidFill>
                <a:srgbClr val="E3EACF">
                  <a:lumMod val="50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lick to view full size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09713"/>
            <a:ext cx="504825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rickets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1"/>
            <a:ext cx="20780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129" y="212669"/>
            <a:ext cx="90011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FF0000"/>
              </a:buClr>
            </a:pPr>
            <a:endParaRPr lang="en-US" sz="2000" b="1" dirty="0"/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endParaRPr lang="en-US" sz="2000" b="1" dirty="0"/>
          </a:p>
          <a:p>
            <a:pPr algn="l" rtl="0"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</a:rPr>
              <a:t>TUMOR-INDUCED OSTEOMALACIA</a:t>
            </a:r>
          </a:p>
          <a:p>
            <a:pPr algn="l" rtl="0">
              <a:buClr>
                <a:srgbClr val="FF0000"/>
              </a:buClr>
            </a:pPr>
            <a:endParaRPr lang="en-US" sz="2000" dirty="0"/>
          </a:p>
          <a:p>
            <a:pPr algn="l" rtl="0">
              <a:buClr>
                <a:srgbClr val="FF0000"/>
              </a:buClr>
            </a:pPr>
            <a:r>
              <a:rPr lang="en-US" sz="2400" b="1" dirty="0">
                <a:solidFill>
                  <a:srgbClr val="0070C0"/>
                </a:solidFill>
              </a:rPr>
              <a:t>Diagnosis</a:t>
            </a:r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 with renal phosphate wasting (but no other proximal tubular defects) 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inappropriately low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calcitriol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family history is negative </a:t>
            </a:r>
          </a:p>
          <a:p>
            <a:pPr algn="l" rtl="0">
              <a:buClr>
                <a:srgbClr val="FF0000"/>
              </a:buClr>
            </a:pPr>
            <a:endParaRPr lang="en-US" sz="2400" dirty="0">
              <a:solidFill>
                <a:srgbClr val="00B050"/>
              </a:solidFill>
            </a:endParaRPr>
          </a:p>
          <a:p>
            <a:pPr algn="l" rtl="0">
              <a:buClr>
                <a:srgbClr val="FF0000"/>
              </a:buClr>
            </a:pPr>
            <a:r>
              <a:rPr lang="en-US" sz="2400" dirty="0">
                <a:solidFill>
                  <a:srgbClr val="0070C0"/>
                </a:solidFill>
              </a:rPr>
              <a:t>Finding the tumors </a:t>
            </a:r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 can be a major diagnostic challenge</a:t>
            </a:r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 total body MRI or </a:t>
            </a:r>
            <a:r>
              <a:rPr lang="en-US" sz="2400" dirty="0" err="1"/>
              <a:t>scintigraphy</a:t>
            </a:r>
            <a:r>
              <a:rPr lang="en-US" sz="2400" dirty="0"/>
              <a:t> using </a:t>
            </a:r>
            <a:r>
              <a:rPr lang="en-US" sz="2400" dirty="0" err="1">
                <a:solidFill>
                  <a:srgbClr val="FF0000"/>
                </a:solidFill>
              </a:rPr>
              <a:t>octreotide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 labeled with indium-111  </a:t>
            </a:r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endParaRPr lang="en-US" sz="2400" dirty="0"/>
          </a:p>
          <a:p>
            <a:pPr algn="l" rtl="0">
              <a:buClr>
                <a:srgbClr val="FF0000"/>
              </a:buClr>
              <a:buFont typeface="Arial" pitchFamily="34" charset="0"/>
              <a:buChar char="•"/>
            </a:pPr>
            <a:endParaRPr lang="en-US" sz="2000" dirty="0"/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en-US" sz="1200" dirty="0">
              <a:solidFill>
                <a:srgbClr val="FF0000"/>
              </a:solidFill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Ø"/>
            </a:pPr>
            <a:endParaRPr lang="en-US" sz="2000" dirty="0">
              <a:cs typeface="Arial" pitchFamily="34" charset="0"/>
            </a:endParaRPr>
          </a:p>
          <a:p>
            <a:pPr algn="l" rtl="0">
              <a:buClr>
                <a:srgbClr val="FF000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85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843" y="239151"/>
            <a:ext cx="90011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</a:pPr>
            <a:endParaRPr lang="en-US" sz="2000" b="1" dirty="0">
              <a:solidFill>
                <a:srgbClr val="FF0000"/>
              </a:solidFill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</a:pPr>
            <a:r>
              <a:rPr lang="en-US" sz="2000" b="1" dirty="0">
                <a:solidFill>
                  <a:srgbClr val="FF0000"/>
                </a:solidFill>
              </a:rPr>
              <a:t>TUMOR-INDUCED OSTEOMALACIA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</a:pPr>
            <a:endParaRPr lang="en-US" sz="20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</a:pPr>
            <a:r>
              <a:rPr lang="en-US" sz="2000" b="1" dirty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Treatment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</a:pPr>
            <a:endParaRPr lang="en-US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Limited experience is available in the treatment 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similar to those of X-linked disease regimens are used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Therapy is continued until the causative tumor can be removed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Removal of the tumor leads to healing of the bone disease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some patients,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hypophosphatemia were corrected with </a:t>
            </a:r>
            <a:r>
              <a:rPr lang="en-US" sz="2400" dirty="0" err="1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octreotide</a:t>
            </a:r>
            <a:r>
              <a:rPr lang="en-US" sz="2400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therapy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endParaRPr lang="fa-I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DE7E18">
                    <a:lumMod val="75000"/>
                  </a:srgbClr>
                </a:solidFill>
              </a:rPr>
              <a:t>FGF23 and Hypophosphatemic Diseases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1527"/>
            <a:ext cx="8915400" cy="415969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Fibroblast growth factor 23 (FGF23) was cloned as a responsible gene for autosomal dominant  </a:t>
            </a:r>
            <a:r>
              <a:rPr lang="en-US" sz="2600" dirty="0" err="1"/>
              <a:t>hypophosphatemic</a:t>
            </a:r>
            <a:r>
              <a:rPr lang="en-US" sz="2600" dirty="0"/>
              <a:t> rickets (ADHR) in 2000.</a:t>
            </a:r>
          </a:p>
          <a:p>
            <a:endParaRPr lang="en-US" sz="2600" dirty="0"/>
          </a:p>
          <a:p>
            <a:r>
              <a:rPr lang="en-US" sz="2600" dirty="0"/>
              <a:t> Almost simultaneously, FGF23 was also identified as a responsible </a:t>
            </a:r>
            <a:r>
              <a:rPr lang="en-US" sz="2600" dirty="0" err="1"/>
              <a:t>humoral</a:t>
            </a:r>
            <a:r>
              <a:rPr lang="en-US" sz="2600" dirty="0"/>
              <a:t> factor for tumor-induced </a:t>
            </a:r>
            <a:r>
              <a:rPr lang="en-US" sz="2600" dirty="0" err="1"/>
              <a:t>osteomalacia</a:t>
            </a:r>
            <a:r>
              <a:rPr lang="en-US" sz="2600" dirty="0"/>
              <a:t> (TIO</a:t>
            </a:r>
            <a:r>
              <a:rPr lang="en-US" sz="2600" dirty="0" smtClean="0"/>
              <a:t>).</a:t>
            </a:r>
          </a:p>
          <a:p>
            <a:endParaRPr lang="en-US" sz="2600" dirty="0" smtClean="0"/>
          </a:p>
          <a:p>
            <a:r>
              <a:rPr lang="en-US" sz="2600" dirty="0" smtClean="0"/>
              <a:t>hypophosphatemia usually </a:t>
            </a:r>
            <a:r>
              <a:rPr lang="en-US" sz="2600" dirty="0"/>
              <a:t>enhances serum 1,25(OH)2D </a:t>
            </a:r>
            <a:r>
              <a:rPr lang="en-US" sz="2600" dirty="0" smtClean="0"/>
              <a:t>level,  but 1,25(OH)2D </a:t>
            </a:r>
            <a:r>
              <a:rPr lang="en-US" sz="2600" dirty="0"/>
              <a:t>remains to be low to low normal in </a:t>
            </a:r>
            <a:r>
              <a:rPr lang="en-US" sz="2600" dirty="0" smtClean="0"/>
              <a:t>ADHR </a:t>
            </a:r>
            <a:r>
              <a:rPr lang="en-US" sz="2600" dirty="0"/>
              <a:t>and 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91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E7E18">
                    <a:lumMod val="75000"/>
                  </a:srgbClr>
                </a:solidFill>
              </a:rPr>
              <a:t>FGF23 and Hypophosphatemic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7132"/>
            <a:ext cx="8915400" cy="422409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Similar biochemical </a:t>
            </a:r>
            <a:r>
              <a:rPr lang="en-US" sz="2400" dirty="0"/>
              <a:t>changes are seen in patients with </a:t>
            </a:r>
            <a:r>
              <a:rPr lang="en-US" sz="2400" dirty="0" smtClean="0"/>
              <a:t>X-linked </a:t>
            </a:r>
            <a:r>
              <a:rPr lang="en-US" sz="2400" dirty="0" err="1" smtClean="0"/>
              <a:t>hypophosphatemic</a:t>
            </a:r>
            <a:r>
              <a:rPr lang="en-US" sz="2400" dirty="0" smtClean="0"/>
              <a:t> </a:t>
            </a:r>
            <a:r>
              <a:rPr lang="en-US" sz="2400" dirty="0"/>
              <a:t>rickets (XLH), the most prevalent </a:t>
            </a:r>
            <a:r>
              <a:rPr lang="en-US" sz="2400" dirty="0" smtClean="0"/>
              <a:t>cause of </a:t>
            </a:r>
            <a:r>
              <a:rPr lang="en-US" sz="2400" dirty="0"/>
              <a:t>vitamin D-resistant </a:t>
            </a:r>
            <a:r>
              <a:rPr lang="en-US" sz="2400" dirty="0" smtClean="0"/>
              <a:t>rickets</a:t>
            </a:r>
          </a:p>
          <a:p>
            <a:r>
              <a:rPr lang="en-US" sz="2400" dirty="0" smtClean="0"/>
              <a:t>circulatory FGF23 levels </a:t>
            </a:r>
            <a:r>
              <a:rPr lang="en-US" sz="2400" dirty="0"/>
              <a:t>were shown to be high in patients with XLH, TIO</a:t>
            </a:r>
            <a:r>
              <a:rPr lang="en-US" sz="2400" dirty="0" smtClean="0"/>
              <a:t>, and ADHR</a:t>
            </a:r>
          </a:p>
          <a:p>
            <a:r>
              <a:rPr lang="en-US" sz="2400" dirty="0" smtClean="0"/>
              <a:t>FGF23-related </a:t>
            </a:r>
            <a:r>
              <a:rPr lang="en-US" sz="2400" dirty="0" err="1"/>
              <a:t>hypophosphatemic</a:t>
            </a:r>
            <a:r>
              <a:rPr lang="en-US" sz="2400" dirty="0"/>
              <a:t> diseases can be diagnosed </a:t>
            </a:r>
            <a:r>
              <a:rPr lang="en-US" sz="2400" dirty="0" smtClean="0"/>
              <a:t>by high </a:t>
            </a:r>
            <a:r>
              <a:rPr lang="en-US" sz="2400" dirty="0"/>
              <a:t>FGF23 levels in the presence of </a:t>
            </a:r>
            <a:r>
              <a:rPr lang="en-US" sz="2400" dirty="0" smtClean="0"/>
              <a:t>hypophosphatemia 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FGF23 levels are low in </a:t>
            </a:r>
            <a:r>
              <a:rPr lang="en-US" sz="2400" dirty="0" err="1" smtClean="0"/>
              <a:t>hypophosphatemic</a:t>
            </a:r>
            <a:r>
              <a:rPr lang="en-US" sz="2400" dirty="0" smtClean="0"/>
              <a:t> patients </a:t>
            </a:r>
            <a:r>
              <a:rPr lang="en-US" sz="2400" dirty="0"/>
              <a:t>from other causes such as vitamin D deficiency</a:t>
            </a:r>
            <a:r>
              <a:rPr lang="en-US" sz="2400" dirty="0" smtClean="0"/>
              <a:t>, </a:t>
            </a:r>
            <a:r>
              <a:rPr lang="en-US" sz="2400" dirty="0" err="1" smtClean="0"/>
              <a:t>Fanconi</a:t>
            </a:r>
            <a:r>
              <a:rPr lang="en-US" sz="2400" dirty="0" smtClean="0"/>
              <a:t> </a:t>
            </a:r>
            <a:r>
              <a:rPr lang="en-US" sz="2400" dirty="0"/>
              <a:t>syndrome, and so on</a:t>
            </a:r>
          </a:p>
        </p:txBody>
      </p:sp>
    </p:spTree>
    <p:extLst>
      <p:ext uri="{BB962C8B-B14F-4D97-AF65-F5344CB8AC3E}">
        <p14:creationId xmlns:p14="http://schemas.microsoft.com/office/powerpoint/2010/main" val="2642839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FGF23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3949"/>
            <a:ext cx="8915400" cy="4417273"/>
          </a:xfrm>
        </p:spPr>
        <p:txBody>
          <a:bodyPr>
            <a:noAutofit/>
          </a:bodyPr>
          <a:lstStyle/>
          <a:p>
            <a:r>
              <a:rPr lang="en-US" sz="2400" dirty="0"/>
              <a:t>Fibroblast growth factor 23 (FGF23) is a </a:t>
            </a:r>
            <a:r>
              <a:rPr lang="en-US" sz="2400" dirty="0" err="1" smtClean="0"/>
              <a:t>phosphaturic</a:t>
            </a:r>
            <a:r>
              <a:rPr lang="en-US" sz="2400" dirty="0" smtClean="0"/>
              <a:t> hormone </a:t>
            </a:r>
          </a:p>
          <a:p>
            <a:endParaRPr lang="en-US" sz="2400" dirty="0" smtClean="0"/>
          </a:p>
          <a:p>
            <a:r>
              <a:rPr lang="en-US" sz="2400" dirty="0" smtClean="0"/>
              <a:t>produced </a:t>
            </a:r>
            <a:r>
              <a:rPr lang="en-US" sz="2400" dirty="0"/>
              <a:t>by bone, mainly by osteocytes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works by binding to Klotho–FGF receptor </a:t>
            </a:r>
            <a:r>
              <a:rPr lang="en-US" sz="2400" dirty="0" smtClean="0"/>
              <a:t>complex.</a:t>
            </a:r>
            <a:r>
              <a:rPr lang="en-US" sz="2400" dirty="0"/>
              <a:t> Klotho is a co-receptor for </a:t>
            </a:r>
            <a:r>
              <a:rPr lang="en-US" sz="2400" dirty="0" smtClean="0"/>
              <a:t>FGF23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7029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7285"/>
            <a:ext cx="8915400" cy="4133937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excessive and deficient actions of FGF23 cause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hypophosphatemic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hyperphosphatemic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diseases,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respectively</a:t>
            </a: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FGF23 is involved in the pathogenesis of chronic kidney disease–mineral and bone disorder (CKD–MBD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010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5465"/>
            <a:ext cx="8915400" cy="436575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0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These findings suggest that FGF23-FGF receptor/Klotho pathway can be a new drug target for disorders of mineral and bone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metabolism</a:t>
            </a:r>
          </a:p>
          <a:p>
            <a:pPr lvl="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2400" dirty="0" smtClean="0"/>
              <a:t>several </a:t>
            </a:r>
            <a:r>
              <a:rPr lang="en-US" sz="2400" dirty="0"/>
              <a:t>preclinical studies indicated that </a:t>
            </a:r>
            <a:r>
              <a:rPr lang="en-US" sz="2400" dirty="0" smtClean="0"/>
              <a:t>the inhibition </a:t>
            </a:r>
            <a:r>
              <a:rPr lang="en-US" sz="2400" dirty="0"/>
              <a:t>of FGF23 activities may be useful </a:t>
            </a:r>
            <a:r>
              <a:rPr lang="en-US" sz="2400" dirty="0" smtClean="0"/>
              <a:t>for </a:t>
            </a:r>
            <a:r>
              <a:rPr lang="en-US" sz="2400" dirty="0" err="1" smtClean="0"/>
              <a:t>hypophosphatemic</a:t>
            </a:r>
            <a:r>
              <a:rPr lang="en-US" sz="2400" dirty="0" smtClean="0"/>
              <a:t> </a:t>
            </a:r>
            <a:r>
              <a:rPr lang="en-US" sz="2400" dirty="0"/>
              <a:t>diseases caused by excessive actions </a:t>
            </a:r>
            <a:r>
              <a:rPr lang="en-US" sz="2400" dirty="0" smtClean="0"/>
              <a:t>of </a:t>
            </a:r>
            <a:r>
              <a:rPr lang="en-US" sz="2400" dirty="0" smtClean="0"/>
              <a:t>FGF23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5934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Actions of FGF23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15166"/>
            <a:ext cx="8915400" cy="4185634"/>
          </a:xfrm>
        </p:spPr>
        <p:txBody>
          <a:bodyPr>
            <a:noAutofit/>
          </a:bodyPr>
          <a:lstStyle/>
          <a:p>
            <a:r>
              <a:rPr lang="en-US" sz="2400" dirty="0"/>
              <a:t>FGF23 </a:t>
            </a:r>
            <a:r>
              <a:rPr lang="en-US" sz="2400" dirty="0" smtClean="0"/>
              <a:t>is a </a:t>
            </a:r>
            <a:r>
              <a:rPr lang="en-US" sz="2400" dirty="0"/>
              <a:t>peptide with 251 amino acids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FGF23 inhibits proximal tubular </a:t>
            </a:r>
            <a:r>
              <a:rPr lang="en-US" sz="2400" dirty="0"/>
              <a:t>phosphate reabsorption by reducing the </a:t>
            </a:r>
            <a:r>
              <a:rPr lang="en-US" sz="2400" dirty="0" smtClean="0"/>
              <a:t>expression levels </a:t>
            </a:r>
            <a:r>
              <a:rPr lang="en-US" sz="2400" dirty="0"/>
              <a:t>of type 2a and 2c sodium-phosphate </a:t>
            </a:r>
            <a:r>
              <a:rPr lang="en-US" sz="2400" dirty="0" err="1" smtClean="0"/>
              <a:t>cotransporters</a:t>
            </a:r>
            <a:r>
              <a:rPr lang="en-US" sz="2400" dirty="0" smtClean="0"/>
              <a:t>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966772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Actions of FGF23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5313"/>
            <a:ext cx="8915400" cy="445590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FGF23 reduces </a:t>
            </a:r>
            <a:r>
              <a:rPr lang="en-US" sz="2600" dirty="0"/>
              <a:t>serum 1,25(OH)2D by suppressing the expression of CYP27B1 and enhancing the CYP24A1 expression 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CYP27B1 encodes an enzyme that converts 25-OH D to 1,25(OH)2D, and CYP24A1 gene product inactivates 1,25(OH)2D into more hydrophilic metabolite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1,25(OH)2D enhances intestinal phosphate absorption</a:t>
            </a:r>
            <a:r>
              <a:rPr lang="en-US" sz="2600" dirty="0" smtClean="0"/>
              <a:t>,</a:t>
            </a:r>
          </a:p>
          <a:p>
            <a:endParaRPr lang="en-US" sz="2600" dirty="0"/>
          </a:p>
          <a:p>
            <a:r>
              <a:rPr lang="en-US" sz="2600" dirty="0">
                <a:solidFill>
                  <a:schemeClr val="accent2"/>
                </a:solidFill>
              </a:rPr>
              <a:t> so FGF23 reduces serum phosphate by inhibiting both proximal tubular phosphate reabsorption and intestinal phosphate absorption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386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1" y="1365161"/>
            <a:ext cx="6838681" cy="4932608"/>
          </a:xfrm>
        </p:spPr>
      </p:pic>
    </p:spTree>
    <p:extLst>
      <p:ext uri="{BB962C8B-B14F-4D97-AF65-F5344CB8AC3E}">
        <p14:creationId xmlns:p14="http://schemas.microsoft.com/office/powerpoint/2010/main" val="87839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Rickets_wrist_hea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04800"/>
            <a:ext cx="27352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rickets Lower limb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3505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seudof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95600"/>
            <a:ext cx="4772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FGF23 and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Hyperphosphatemic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hyperphosphatemic</a:t>
            </a:r>
            <a:r>
              <a:rPr lang="en-US" sz="2400" dirty="0"/>
              <a:t> </a:t>
            </a:r>
            <a:r>
              <a:rPr lang="en-US" sz="2400" dirty="0" smtClean="0"/>
              <a:t>familial </a:t>
            </a:r>
            <a:r>
              <a:rPr lang="en-US" sz="2400" dirty="0" err="1" smtClean="0"/>
              <a:t>tumoral</a:t>
            </a:r>
            <a:r>
              <a:rPr lang="en-US" sz="2400" dirty="0" smtClean="0"/>
              <a:t> </a:t>
            </a:r>
            <a:r>
              <a:rPr lang="en-US" sz="2400" dirty="0" err="1"/>
              <a:t>calcinosis</a:t>
            </a:r>
            <a:r>
              <a:rPr lang="en-US" sz="2400" dirty="0"/>
              <a:t> (HFTC) is caused by impaired actions </a:t>
            </a:r>
            <a:r>
              <a:rPr lang="en-US" sz="2400" dirty="0" smtClean="0"/>
              <a:t>of FGF23</a:t>
            </a:r>
          </a:p>
          <a:p>
            <a:endParaRPr lang="en-US" sz="2400" dirty="0" smtClean="0"/>
          </a:p>
          <a:p>
            <a:r>
              <a:rPr lang="en-US" sz="2400" dirty="0" smtClean="0"/>
              <a:t>Patients </a:t>
            </a:r>
            <a:r>
              <a:rPr lang="en-US" sz="2400" dirty="0"/>
              <a:t>with this disease show </a:t>
            </a:r>
            <a:r>
              <a:rPr lang="en-US" sz="2400" dirty="0" err="1" smtClean="0"/>
              <a:t>hyperphosphatemia</a:t>
            </a:r>
            <a:r>
              <a:rPr lang="en-US" sz="2400" dirty="0" smtClean="0"/>
              <a:t> associated </a:t>
            </a:r>
            <a:r>
              <a:rPr lang="en-US" sz="2400" dirty="0"/>
              <a:t>with enhanced proximal tubular </a:t>
            </a:r>
            <a:r>
              <a:rPr lang="en-US" sz="2400" dirty="0" smtClean="0"/>
              <a:t>phosphate reabsorption </a:t>
            </a:r>
            <a:r>
              <a:rPr lang="en-US" sz="2400" dirty="0"/>
              <a:t>and high 1,25(OH)2D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responsible genes for HFTC have </a:t>
            </a:r>
            <a:r>
              <a:rPr lang="en-US" sz="2400" dirty="0" smtClean="0"/>
              <a:t>been identified</a:t>
            </a:r>
            <a:r>
              <a:rPr lang="en-US" sz="2400" dirty="0"/>
              <a:t>, FGF23, GALNT3, and Klotho</a:t>
            </a:r>
          </a:p>
        </p:txBody>
      </p:sp>
    </p:spTree>
    <p:extLst>
      <p:ext uri="{BB962C8B-B14F-4D97-AF65-F5344CB8AC3E}">
        <p14:creationId xmlns:p14="http://schemas.microsoft.com/office/powerpoint/2010/main" val="27426729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FGF23 and CKD–MBD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FGF23 was </a:t>
            </a:r>
            <a:r>
              <a:rPr lang="en-US" sz="2400" dirty="0" smtClean="0"/>
              <a:t>shown </a:t>
            </a:r>
            <a:r>
              <a:rPr lang="en-US" sz="2400" dirty="0"/>
              <a:t>to increase before the development of </a:t>
            </a:r>
            <a:r>
              <a:rPr lang="en-US" sz="2400" dirty="0" smtClean="0"/>
              <a:t>secondary Hyperparathyroidism in </a:t>
            </a:r>
            <a:r>
              <a:rPr lang="en-US" sz="2400" dirty="0" smtClean="0"/>
              <a:t>CKD </a:t>
            </a:r>
            <a:r>
              <a:rPr lang="en-US" sz="2400" dirty="0"/>
              <a:t>indicated that this increased FGF23 prevents the development </a:t>
            </a:r>
            <a:r>
              <a:rPr lang="en-US" sz="2400" dirty="0" smtClean="0"/>
              <a:t>of </a:t>
            </a:r>
            <a:r>
              <a:rPr lang="en-US" sz="2400" dirty="0" err="1" smtClean="0"/>
              <a:t>hyperphosphatemia</a:t>
            </a:r>
            <a:r>
              <a:rPr lang="en-US" sz="2400" dirty="0" smtClean="0"/>
              <a:t> </a:t>
            </a:r>
            <a:r>
              <a:rPr lang="en-US" sz="2400" dirty="0"/>
              <a:t>by enhancing urinary phosphate </a:t>
            </a:r>
            <a:r>
              <a:rPr lang="en-US" sz="2400" dirty="0" smtClean="0"/>
              <a:t>excretion</a:t>
            </a:r>
          </a:p>
          <a:p>
            <a:endParaRPr lang="en-US" sz="2400" dirty="0"/>
          </a:p>
          <a:p>
            <a:r>
              <a:rPr lang="en-US" sz="2400" dirty="0"/>
              <a:t>At the same time, high FGF23 in early CKD decreases 1,25(OH)2D and contributes to the </a:t>
            </a:r>
            <a:r>
              <a:rPr lang="en-US" sz="2400" dirty="0" smtClean="0"/>
              <a:t>development of </a:t>
            </a:r>
            <a:r>
              <a:rPr lang="en-US" sz="2400" dirty="0"/>
              <a:t>secondary hyperparathyroidism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57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E7E18">
                    <a:lumMod val="75000"/>
                  </a:srgbClr>
                </a:solidFill>
              </a:rPr>
              <a:t>FGF23 and CKD–MBD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It is also reported that FGF23 inhibits the production and secretion of PTH.</a:t>
            </a:r>
          </a:p>
          <a:p>
            <a:r>
              <a:rPr lang="en-US" sz="2400" dirty="0"/>
              <a:t> Therefore, the precise role of FGF23 in the development of secondary hyperparathyroidism is complex.</a:t>
            </a:r>
          </a:p>
          <a:p>
            <a:r>
              <a:rPr lang="en-US" sz="2400" dirty="0"/>
              <a:t>unknown what triggers the increase of FGF23 in early CKD</a:t>
            </a:r>
          </a:p>
          <a:p>
            <a:r>
              <a:rPr lang="en-US" sz="2400" dirty="0"/>
              <a:t>with severely reduced nephron mass, </a:t>
            </a:r>
            <a:r>
              <a:rPr lang="en-US" sz="2400" dirty="0" err="1"/>
              <a:t>hyperphosphatemia</a:t>
            </a:r>
            <a:r>
              <a:rPr lang="en-US" sz="2400" dirty="0"/>
              <a:t> eventually develops even with extremely high FGF23 levels in patients with end-stage renal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3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E7E18">
                    <a:lumMod val="75000"/>
                  </a:srgbClr>
                </a:solidFill>
              </a:rPr>
              <a:t>FGF23 and CKD–MBD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FGF23 levels have been shown to be associated </a:t>
            </a:r>
            <a:r>
              <a:rPr lang="en-US" sz="2400" dirty="0" smtClean="0"/>
              <a:t>with various </a:t>
            </a:r>
            <a:r>
              <a:rPr lang="en-US" sz="2400" dirty="0"/>
              <a:t>adverse events such as cardiovascular events</a:t>
            </a:r>
            <a:r>
              <a:rPr lang="en-US" sz="2400" dirty="0" smtClean="0"/>
              <a:t>, fractures</a:t>
            </a:r>
            <a:r>
              <a:rPr lang="en-US" sz="2400" dirty="0"/>
              <a:t>, progression of CKD, and higher </a:t>
            </a:r>
            <a:r>
              <a:rPr lang="en-US" sz="2400" dirty="0" smtClean="0"/>
              <a:t>mortality especially </a:t>
            </a:r>
            <a:r>
              <a:rPr lang="en-US" sz="2400" dirty="0"/>
              <a:t>in patients with CKD 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FGF23 </a:t>
            </a:r>
            <a:r>
              <a:rPr lang="en-US" sz="2400" dirty="0"/>
              <a:t>was </a:t>
            </a:r>
            <a:r>
              <a:rPr lang="en-US" sz="2400" dirty="0" smtClean="0"/>
              <a:t>also shown </a:t>
            </a:r>
            <a:r>
              <a:rPr lang="en-US" sz="2400" dirty="0"/>
              <a:t>to induce left ventricular hypertrophy in a </a:t>
            </a:r>
            <a:r>
              <a:rPr lang="en-US" sz="2400" dirty="0" smtClean="0"/>
              <a:t>Klotho independent 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6423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620714"/>
            <a:ext cx="8229600" cy="796925"/>
          </a:xfrm>
        </p:spPr>
        <p:txBody>
          <a:bodyPr/>
          <a:lstStyle/>
          <a:p>
            <a:pPr eaLnBrk="1" hangingPunct="1"/>
            <a:endParaRPr lang="fa-IR" b="1" dirty="0" smtClean="0">
              <a:solidFill>
                <a:srgbClr val="00B0F0"/>
              </a:solidFill>
              <a:cs typeface="B Arash" panose="00000400000000000000" pitchFamily="2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89212" y="351693"/>
            <a:ext cx="8915400" cy="555953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FGF23 is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dirty="0" err="1">
                <a:solidFill>
                  <a:srgbClr val="FF0000"/>
                </a:solidFill>
              </a:rPr>
              <a:t>humoral</a:t>
            </a:r>
            <a:r>
              <a:rPr lang="en-US" sz="2000" dirty="0">
                <a:solidFill>
                  <a:srgbClr val="FF0000"/>
                </a:solidFill>
              </a:rPr>
              <a:t> mediator that decreases renal tubular reabsorption of </a:t>
            </a:r>
            <a:r>
              <a:rPr lang="en-US" sz="2000" dirty="0" smtClean="0">
                <a:solidFill>
                  <a:srgbClr val="FF0000"/>
                </a:solidFill>
              </a:rPr>
              <a:t>phosphate and decreases </a:t>
            </a:r>
            <a:r>
              <a:rPr lang="en-US" sz="2000" dirty="0">
                <a:solidFill>
                  <a:srgbClr val="FF0000"/>
                </a:solidFill>
              </a:rPr>
              <a:t>the activity of renal 1</a:t>
            </a:r>
            <a:r>
              <a:rPr lang="el-GR" sz="2000" dirty="0">
                <a:solidFill>
                  <a:srgbClr val="FF0000"/>
                </a:solidFill>
              </a:rPr>
              <a:t>α</a:t>
            </a:r>
            <a:r>
              <a:rPr lang="en-US" sz="2000" dirty="0">
                <a:solidFill>
                  <a:srgbClr val="FF0000"/>
                </a:solidFill>
              </a:rPr>
              <a:t>-hydroxylase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a-IR" sz="24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80492"/>
            <a:ext cx="9545635" cy="41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351692"/>
            <a:ext cx="8365807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024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FGF23-FGF Receptor/Klotho Pathway as a Drug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Target for Hypophosphatemic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A53010"/>
              </a:buClr>
            </a:pPr>
            <a:r>
              <a:rPr lang="en-US" sz="2400" dirty="0" smtClean="0"/>
              <a:t>excessive </a:t>
            </a:r>
            <a:r>
              <a:rPr lang="en-US" sz="2400" dirty="0"/>
              <a:t>actions of FGF23 cause several kinds </a:t>
            </a:r>
            <a:r>
              <a:rPr lang="en-US" sz="2400" dirty="0" smtClean="0"/>
              <a:t>of </a:t>
            </a:r>
            <a:r>
              <a:rPr lang="en-US" sz="2400" dirty="0" err="1" smtClean="0"/>
              <a:t>hypophosphatemic</a:t>
            </a:r>
            <a:r>
              <a:rPr lang="en-US" sz="2400" dirty="0" smtClean="0"/>
              <a:t> </a:t>
            </a:r>
            <a:r>
              <a:rPr lang="en-US" sz="2400" dirty="0"/>
              <a:t>diseases</a:t>
            </a:r>
            <a:r>
              <a:rPr lang="en-US" sz="2400" dirty="0" smtClean="0"/>
              <a:t>,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Most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these diseases are treated with </a:t>
            </a:r>
            <a:r>
              <a:rPr lang="en-US" sz="2400" dirty="0">
                <a:solidFill>
                  <a:srgbClr val="92D050"/>
                </a:solidFill>
              </a:rPr>
              <a:t>phosphate supplementation and </a:t>
            </a:r>
            <a:r>
              <a:rPr lang="en-US" sz="2400" dirty="0" err="1">
                <a:solidFill>
                  <a:srgbClr val="92D050"/>
                </a:solidFill>
              </a:rPr>
              <a:t>calcitriol</a:t>
            </a:r>
            <a:endParaRPr lang="en-US" sz="2400" dirty="0">
              <a:solidFill>
                <a:srgbClr val="92D050"/>
              </a:solidFill>
            </a:endParaRP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These medications are associated with several adverse events such as </a:t>
            </a:r>
            <a:r>
              <a:rPr lang="en-US" sz="2400" dirty="0">
                <a:solidFill>
                  <a:srgbClr val="FF0000"/>
                </a:solidFill>
              </a:rPr>
              <a:t>gastrointestinal symptoms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secondary– tertiary hyperparathyroidism, </a:t>
            </a:r>
            <a:r>
              <a:rPr lang="en-US" sz="2400" dirty="0" err="1">
                <a:solidFill>
                  <a:srgbClr val="FF0000"/>
                </a:solidFill>
              </a:rPr>
              <a:t>hypercalcemia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hypercalciuria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nephrocalcinosis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231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194" y="-163773"/>
            <a:ext cx="12924429" cy="79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8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738" y="195181"/>
            <a:ext cx="8588668" cy="63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22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is presumed that the inhibition of FGF23 actions corrects hypophosphatemia in these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diseases</a:t>
            </a:r>
          </a:p>
          <a:p>
            <a:pPr lvl="0">
              <a:buClr>
                <a:srgbClr val="A53010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FGF23 works by binding to FGF receptor/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Klotho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complex.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8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w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381000"/>
            <a:ext cx="5229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0066"/>
                </a:solidFill>
              </a:rPr>
              <a:t>How FGF23 exerts its bioactivities?</a:t>
            </a:r>
            <a:br>
              <a:rPr lang="en-US" sz="4000">
                <a:solidFill>
                  <a:srgbClr val="FF0066"/>
                </a:solidFill>
              </a:rPr>
            </a:br>
            <a:endParaRPr lang="en-US" sz="4000">
              <a:solidFill>
                <a:srgbClr val="FF0066"/>
              </a:solidFill>
            </a:endParaRP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1234" y="1786555"/>
            <a:ext cx="5858933" cy="449297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07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DE7E18">
                    <a:lumMod val="75000"/>
                  </a:srgbClr>
                </a:solidFill>
              </a:rPr>
              <a:t>FGF23-FGF Receptor/Klotho Pathway as a Drug</a:t>
            </a:r>
            <a:br>
              <a:rPr lang="en-US" sz="2800" b="1" dirty="0">
                <a:solidFill>
                  <a:srgbClr val="DE7E18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DE7E18">
                    <a:lumMod val="75000"/>
                  </a:srgbClr>
                </a:solidFill>
              </a:rPr>
              <a:t>Target for Hypophosphatemic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Isolated C-terminal fragment of FGF23 competes with full-length FGF23 for binding to FGF receptor/Klotho complex 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This C-terminal fragment inhibited signaling by FGF23 in in vitro experiments 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addition, injection of isolated C-terminal fragment of FGF23 inhibited urinary phosphate excretion and increased serum phosphate levels both in wild-type and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Hyp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438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0" y="1107583"/>
            <a:ext cx="7856112" cy="5151550"/>
          </a:xfrm>
        </p:spPr>
      </p:pic>
    </p:spTree>
    <p:extLst>
      <p:ext uri="{BB962C8B-B14F-4D97-AF65-F5344CB8AC3E}">
        <p14:creationId xmlns:p14="http://schemas.microsoft.com/office/powerpoint/2010/main" val="25836646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several reports </a:t>
            </a:r>
            <a:r>
              <a:rPr lang="en-US" sz="2400" dirty="0" smtClean="0"/>
              <a:t>indicate that </a:t>
            </a:r>
            <a:r>
              <a:rPr lang="en-US" sz="2400" dirty="0"/>
              <a:t>FGF23 production is stimulated by signaling </a:t>
            </a:r>
            <a:r>
              <a:rPr lang="en-US" sz="2400" dirty="0" smtClean="0"/>
              <a:t>from FGF </a:t>
            </a:r>
            <a:r>
              <a:rPr lang="en-US" sz="2400" dirty="0"/>
              <a:t>receptor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Therefore</a:t>
            </a:r>
            <a:r>
              <a:rPr lang="en-US" sz="2400" dirty="0"/>
              <a:t>, the suppression of </a:t>
            </a:r>
            <a:r>
              <a:rPr lang="en-US" sz="2400" dirty="0" smtClean="0"/>
              <a:t>FGF receptor </a:t>
            </a:r>
            <a:r>
              <a:rPr lang="en-US" sz="2400" dirty="0"/>
              <a:t>was expected to inhibit both the production </a:t>
            </a:r>
            <a:r>
              <a:rPr lang="en-US" sz="2400" dirty="0" smtClean="0"/>
              <a:t>and actions </a:t>
            </a:r>
            <a:r>
              <a:rPr lang="en-US" sz="2400" dirty="0"/>
              <a:t>of </a:t>
            </a:r>
            <a:r>
              <a:rPr lang="en-US" sz="2400" dirty="0" smtClean="0"/>
              <a:t>FGF23</a:t>
            </a:r>
          </a:p>
          <a:p>
            <a:r>
              <a:rPr lang="en-US" sz="2400" dirty="0" smtClean="0"/>
              <a:t>Another way to inhibit FGF23 actions is to suppress the downstream signals from FGF receptor/Klotho complex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6270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5594"/>
            <a:ext cx="8915400" cy="4655628"/>
          </a:xfrm>
        </p:spPr>
        <p:txBody>
          <a:bodyPr>
            <a:noAutofit/>
          </a:bodyPr>
          <a:lstStyle/>
          <a:p>
            <a:r>
              <a:rPr lang="en-US" sz="2400" dirty="0"/>
              <a:t>These antibodies </a:t>
            </a:r>
            <a:r>
              <a:rPr lang="en-US" sz="2400" dirty="0" smtClean="0"/>
              <a:t>were shown </a:t>
            </a:r>
            <a:r>
              <a:rPr lang="en-US" sz="2400" dirty="0"/>
              <a:t>to inhibit FGF23 actions in in vitro </a:t>
            </a:r>
            <a:r>
              <a:rPr lang="en-US" sz="2400" dirty="0" smtClean="0"/>
              <a:t>experiments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The antibodies also synergistically enhanced </a:t>
            </a:r>
            <a:r>
              <a:rPr lang="en-US" sz="2400" dirty="0" smtClean="0"/>
              <a:t>serum phosphate </a:t>
            </a:r>
            <a:r>
              <a:rPr lang="en-US" sz="2400" dirty="0"/>
              <a:t>and 1,25(OH)2D levels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addition, single injection of these antibodies </a:t>
            </a:r>
            <a:r>
              <a:rPr lang="en-US" sz="2400" dirty="0" smtClean="0"/>
              <a:t>increased serum </a:t>
            </a:r>
            <a:r>
              <a:rPr lang="en-US" sz="2400" dirty="0"/>
              <a:t>phosphate, 1,25(OH)2D, and renal tubular </a:t>
            </a:r>
            <a:r>
              <a:rPr lang="en-US" sz="2400" dirty="0" smtClean="0"/>
              <a:t>phosphate reabsorption </a:t>
            </a:r>
            <a:r>
              <a:rPr lang="en-US" sz="2400" dirty="0"/>
              <a:t>in </a:t>
            </a:r>
            <a:r>
              <a:rPr lang="en-US" sz="2400" dirty="0" err="1"/>
              <a:t>Hyp</a:t>
            </a:r>
            <a:r>
              <a:rPr lang="en-US" sz="2400" dirty="0"/>
              <a:t> </a:t>
            </a:r>
            <a:r>
              <a:rPr lang="en-US" sz="2400" dirty="0" smtClean="0"/>
              <a:t>mice. </a:t>
            </a:r>
          </a:p>
          <a:p>
            <a:r>
              <a:rPr lang="en-US" sz="2400" dirty="0" smtClean="0"/>
              <a:t>Once </a:t>
            </a:r>
            <a:r>
              <a:rPr lang="en-US" sz="2400" dirty="0"/>
              <a:t>weekly injections </a:t>
            </a:r>
            <a:r>
              <a:rPr lang="en-US" sz="2400" dirty="0" smtClean="0"/>
              <a:t>of the </a:t>
            </a:r>
            <a:r>
              <a:rPr lang="en-US" sz="2400" dirty="0"/>
              <a:t>antibodies into young </a:t>
            </a:r>
            <a:r>
              <a:rPr lang="en-US" sz="2400" dirty="0" err="1"/>
              <a:t>Hyp</a:t>
            </a:r>
            <a:r>
              <a:rPr lang="en-US" sz="2400" dirty="0"/>
              <a:t> mice for five times </a:t>
            </a:r>
            <a:r>
              <a:rPr lang="en-US" sz="2400" dirty="0" smtClean="0"/>
              <a:t>resulted in </a:t>
            </a:r>
            <a:r>
              <a:rPr lang="en-US" sz="2400" dirty="0"/>
              <a:t>enhanced bone growth and mineralization, </a:t>
            </a:r>
            <a:r>
              <a:rPr lang="en-US" sz="2400" dirty="0" smtClean="0"/>
              <a:t>increased bone </a:t>
            </a:r>
            <a:r>
              <a:rPr lang="en-US" sz="2400" dirty="0"/>
              <a:t>mineral density, and correction of </a:t>
            </a:r>
            <a:r>
              <a:rPr lang="en-US" sz="2400" dirty="0" smtClean="0"/>
              <a:t>disorganized growth </a:t>
            </a:r>
            <a:r>
              <a:rPr lang="en-US" sz="2400" dirty="0"/>
              <a:t>plates</a:t>
            </a:r>
          </a:p>
        </p:txBody>
      </p:sp>
    </p:spTree>
    <p:extLst>
      <p:ext uri="{BB962C8B-B14F-4D97-AF65-F5344CB8AC3E}">
        <p14:creationId xmlns:p14="http://schemas.microsoft.com/office/powerpoint/2010/main" val="7190815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These </a:t>
            </a:r>
            <a:r>
              <a:rPr lang="en-US" sz="2400" dirty="0" smtClean="0"/>
              <a:t>results suggested </a:t>
            </a:r>
            <a:r>
              <a:rPr lang="en-US" sz="2400" dirty="0"/>
              <a:t>that the inhibition of FGF23 activities by </a:t>
            </a:r>
            <a:r>
              <a:rPr lang="en-US" sz="2400" dirty="0" smtClean="0"/>
              <a:t>anti- FGF23 </a:t>
            </a:r>
            <a:r>
              <a:rPr lang="en-US" sz="2400" dirty="0"/>
              <a:t>antibodies can correct biochemical, morphological</a:t>
            </a:r>
            <a:r>
              <a:rPr lang="en-US" sz="2400" dirty="0" smtClean="0"/>
              <a:t>, histological</a:t>
            </a:r>
            <a:r>
              <a:rPr lang="en-US" sz="2400" dirty="0"/>
              <a:t>, and clinical features of </a:t>
            </a:r>
            <a:r>
              <a:rPr lang="en-US" sz="2400" dirty="0" err="1"/>
              <a:t>Hyp</a:t>
            </a:r>
            <a:r>
              <a:rPr lang="en-US" sz="2400" dirty="0"/>
              <a:t> mice. </a:t>
            </a:r>
            <a:endParaRPr lang="en-US" sz="2400" dirty="0" smtClean="0"/>
          </a:p>
          <a:p>
            <a:r>
              <a:rPr lang="en-US" sz="2400" dirty="0" smtClean="0"/>
              <a:t>Based on these </a:t>
            </a:r>
            <a:r>
              <a:rPr lang="en-US" sz="2400" dirty="0"/>
              <a:t>backgrounds, the clinical trial of humanized </a:t>
            </a:r>
            <a:r>
              <a:rPr lang="en-US" sz="2400" dirty="0" smtClean="0"/>
              <a:t>anti- FGF23 </a:t>
            </a:r>
            <a:r>
              <a:rPr lang="en-US" sz="2400" dirty="0"/>
              <a:t>was conducted.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6683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47504"/>
          </a:xfrm>
        </p:spPr>
        <p:txBody>
          <a:bodyPr>
            <a:normAutofit/>
          </a:bodyPr>
          <a:lstStyle/>
          <a:p>
            <a:r>
              <a:rPr lang="en-US" sz="2400" dirty="0"/>
              <a:t>In the phase I trial, single intravenous or </a:t>
            </a:r>
            <a:r>
              <a:rPr lang="en-US" sz="2400" dirty="0" smtClean="0"/>
              <a:t>subcutaneous administration </a:t>
            </a:r>
            <a:r>
              <a:rPr lang="en-US" sz="2400" dirty="0"/>
              <a:t>of various amounts of anti-FGF23 </a:t>
            </a:r>
            <a:r>
              <a:rPr lang="en-US" sz="2400" dirty="0" smtClean="0"/>
              <a:t>antibody was </a:t>
            </a:r>
            <a:r>
              <a:rPr lang="en-US" sz="2400" dirty="0"/>
              <a:t>tested in 38 adult patients with XLH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antibody increased </a:t>
            </a:r>
            <a:r>
              <a:rPr lang="en-US" sz="2400" dirty="0"/>
              <a:t>tubular maximum transport of </a:t>
            </a:r>
            <a:r>
              <a:rPr lang="en-US" sz="2400" dirty="0" smtClean="0"/>
              <a:t>phosphate per </a:t>
            </a:r>
            <a:r>
              <a:rPr lang="en-US" sz="2400" dirty="0"/>
              <a:t>glomerular filtration rate (</a:t>
            </a:r>
            <a:r>
              <a:rPr lang="en-US" sz="2400" dirty="0" err="1"/>
              <a:t>TmP</a:t>
            </a:r>
            <a:r>
              <a:rPr lang="en-US" sz="2400" dirty="0"/>
              <a:t>/GFR) and </a:t>
            </a:r>
            <a:r>
              <a:rPr lang="en-US" sz="2400" dirty="0" smtClean="0"/>
              <a:t>serum phosphate </a:t>
            </a:r>
            <a:r>
              <a:rPr lang="en-US" sz="2400" dirty="0"/>
              <a:t>in a dose-dependent manner both by </a:t>
            </a:r>
            <a:r>
              <a:rPr lang="en-US" sz="2400" dirty="0" smtClean="0"/>
              <a:t>intravenous and </a:t>
            </a:r>
            <a:r>
              <a:rPr lang="en-US" sz="2400" dirty="0"/>
              <a:t>subcutaneous administration.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9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A53010"/>
              </a:buClr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peak serum phosphate was observed on days 4–5 after intravenous administration.</a:t>
            </a:r>
          </a:p>
          <a:p>
            <a:pPr lvl="0">
              <a:buClr>
                <a:srgbClr val="A53010"/>
              </a:buClr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peak phosphate occurred between days 8 and 15 after subcutaneous injection.</a:t>
            </a:r>
          </a:p>
          <a:p>
            <a:pPr lvl="0">
              <a:buClr>
                <a:srgbClr val="A53010"/>
              </a:buClr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Serum phosphate returned toward baseline within 29 and 50 days in intravenous and subcutaneous groups, respectively. </a:t>
            </a:r>
          </a:p>
          <a:p>
            <a:pPr lvl="0">
              <a:buClr>
                <a:srgbClr val="A53010"/>
              </a:buClr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antibody also transiently increased serum 1,25(OH)2D.</a:t>
            </a:r>
          </a:p>
          <a:p>
            <a:pPr lvl="0">
              <a:buClr>
                <a:srgbClr val="A53010"/>
              </a:buClr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There were no serious adverse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049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From these results, repeated subcutaneous injections of FGF23 were conducted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Twenty-two </a:t>
            </a:r>
            <a:r>
              <a:rPr lang="en-US" sz="2400" dirty="0"/>
              <a:t>adult patients with XLH were treated </a:t>
            </a:r>
            <a:r>
              <a:rPr lang="en-US" sz="2400" dirty="0" smtClean="0"/>
              <a:t>with up </a:t>
            </a:r>
            <a:r>
              <a:rPr lang="en-US" sz="2400" dirty="0"/>
              <a:t>to 16 doses of subcutaneous injections of </a:t>
            </a:r>
            <a:r>
              <a:rPr lang="en-US" sz="2400" dirty="0" smtClean="0"/>
              <a:t>anti-FGF23 antibody </a:t>
            </a:r>
            <a:r>
              <a:rPr lang="en-US" sz="2400" dirty="0"/>
              <a:t>every 28 days 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33244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Maximum serum phosphate levels were observed 7–14 days after each dose.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While serum phosphate was\2.5 mg/dl at baseline, serum phosphate was between 2.5 and 3.5 mg/dl in more than 70 % of subjects on day 7.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This antibody also increased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TmP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/GFR and 1,25(OH)2D by each injection. </a:t>
            </a:r>
          </a:p>
          <a:p>
            <a:pPr lvl="0"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there were no serious adverse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48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4270</TotalTime>
  <Words>5438</Words>
  <Application>Microsoft Office PowerPoint</Application>
  <PresentationFormat>Widescreen</PresentationFormat>
  <Paragraphs>757</Paragraphs>
  <Slides>133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133</vt:i4>
      </vt:variant>
    </vt:vector>
  </HeadingPairs>
  <TitlesOfParts>
    <vt:vector size="148" baseType="lpstr">
      <vt:lpstr>Arial</vt:lpstr>
      <vt:lpstr>ArialMT</vt:lpstr>
      <vt:lpstr>B Arash</vt:lpstr>
      <vt:lpstr>B Kourosh</vt:lpstr>
      <vt:lpstr>Book Antiqua</vt:lpstr>
      <vt:lpstr>Calibri</vt:lpstr>
      <vt:lpstr>Century Gothic</vt:lpstr>
      <vt:lpstr>msgothic</vt:lpstr>
      <vt:lpstr>Tahoma</vt:lpstr>
      <vt:lpstr>Times New Roman</vt:lpstr>
      <vt:lpstr>Verdana</vt:lpstr>
      <vt:lpstr>Wingdings</vt:lpstr>
      <vt:lpstr>Wingdings 3</vt:lpstr>
      <vt:lpstr>Wisp</vt:lpstr>
      <vt:lpstr>1_Wisp</vt:lpstr>
      <vt:lpstr>X-linked Hypophosphatemic Rickets and its Treatment with Anti-FGF23</vt:lpstr>
      <vt:lpstr>Causes of Rickets</vt:lpstr>
      <vt:lpstr>Causes of Rickets</vt:lpstr>
      <vt:lpstr>Clinical features of Rickets</vt:lpstr>
      <vt:lpstr>Extra skeletal findings in Rickets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Biochemical findings in rickets</vt:lpstr>
      <vt:lpstr>PowerPoint Presentation</vt:lpstr>
      <vt:lpstr>Hypophosphatemic rickets</vt:lpstr>
      <vt:lpstr>PowerPoint Presentation</vt:lpstr>
      <vt:lpstr>PowerPoint Presentation</vt:lpstr>
      <vt:lpstr>ETIOLOGY</vt:lpstr>
      <vt:lpstr>PowerPoint Presentation</vt:lpstr>
      <vt:lpstr>Phosphatonin</vt:lpstr>
      <vt:lpstr>PowerPoint Presentation</vt:lpstr>
      <vt:lpstr>PowerPoint Presentation</vt:lpstr>
      <vt:lpstr>PowerPoint Presentation</vt:lpstr>
      <vt:lpstr>PowerPoint Presentation</vt:lpstr>
      <vt:lpstr>Phosphatonin</vt:lpstr>
      <vt:lpstr>PowerPoint Presentation</vt:lpstr>
      <vt:lpstr>PowerPoint Presentation</vt:lpstr>
      <vt:lpstr>Diagnosis</vt:lpstr>
      <vt:lpstr>The diagnosis is based on   </vt:lpstr>
      <vt:lpstr>PowerPoint Presentation</vt:lpstr>
      <vt:lpstr>PowerPoint Presentation</vt:lpstr>
      <vt:lpstr>Clinical features  </vt:lpstr>
      <vt:lpstr>Radiographic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Autosomal dominant hypophosphatemic rickets </vt:lpstr>
      <vt:lpstr>PowerPoint Presentation</vt:lpstr>
      <vt:lpstr>PowerPoint Presentation</vt:lpstr>
      <vt:lpstr>PowerPoint Presentation</vt:lpstr>
      <vt:lpstr>Autosomal Recessive Hypophosphatemic Rickets</vt:lpstr>
      <vt:lpstr>PowerPoint Presentation</vt:lpstr>
      <vt:lpstr>PowerPoint Presentation</vt:lpstr>
      <vt:lpstr>Hypophosphatemic rickets with hypercalciuria</vt:lpstr>
      <vt:lpstr>PowerPoint Presentation</vt:lpstr>
      <vt:lpstr>PowerPoint Presentation</vt:lpstr>
      <vt:lpstr>PowerPoint Presentation</vt:lpstr>
      <vt:lpstr>TUMOR-INDUCED OSTEOMALACIA </vt:lpstr>
      <vt:lpstr>PowerPoint Presentation</vt:lpstr>
      <vt:lpstr>PowerPoint Presentation</vt:lpstr>
      <vt:lpstr>PowerPoint Presentation</vt:lpstr>
      <vt:lpstr>PowerPoint Presentation</vt:lpstr>
      <vt:lpstr>FGF23 and Hypophosphatemic Diseases</vt:lpstr>
      <vt:lpstr>FGF23 and Hypophosphatemic Diseases</vt:lpstr>
      <vt:lpstr>FGF23</vt:lpstr>
      <vt:lpstr>PowerPoint Presentation</vt:lpstr>
      <vt:lpstr>PowerPoint Presentation</vt:lpstr>
      <vt:lpstr>Actions of FGF23</vt:lpstr>
      <vt:lpstr>Actions of FGF23</vt:lpstr>
      <vt:lpstr>PowerPoint Presentation</vt:lpstr>
      <vt:lpstr>FGF23 and Hyperphosphatemic Diseases</vt:lpstr>
      <vt:lpstr>FGF23 and CKD–MBD</vt:lpstr>
      <vt:lpstr>FGF23 and CKD–MBD</vt:lpstr>
      <vt:lpstr>FGF23 and CKD–MBD</vt:lpstr>
      <vt:lpstr>PowerPoint Presentation</vt:lpstr>
      <vt:lpstr>PowerPoint Presentation</vt:lpstr>
      <vt:lpstr>FGF23-FGF Receptor/Klotho Pathway as a Drug Target for Hypophosphatemic Diseases</vt:lpstr>
      <vt:lpstr>PowerPoint Presentation</vt:lpstr>
      <vt:lpstr>PowerPoint Presentation</vt:lpstr>
      <vt:lpstr>PowerPoint Presentation</vt:lpstr>
      <vt:lpstr>How FGF23 exerts its bioactivities? </vt:lpstr>
      <vt:lpstr>FGF23-FGF Receptor/Klotho Pathway as a Drug Target for Hypophosphatemic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Pharmacokinetics and pharmacodynamics of a human monoclonal anti‐FGF23 antibody (KRN23) in the first multiple ascending‐dose trial treating adults with X‐linked hypophosphatemia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KRN23, an Anti-FGF23 Antibody in Patients With Tumor-Induced Osteomalacia and Epidermal Nevus Syndrome: Results from an Ongoing Phase 2 Study </vt:lpstr>
      <vt:lpstr>PowerPoint Presentation</vt:lpstr>
      <vt:lpstr>PowerPoint Presentation</vt:lpstr>
      <vt:lpstr>FGF 23 Antibody BUROSOMAB</vt:lpstr>
      <vt:lpstr>INDICATIONS AND USAGE</vt:lpstr>
      <vt:lpstr>CONTRAINDICATIONS</vt:lpstr>
      <vt:lpstr>ADVERSE REACTIONS</vt:lpstr>
      <vt:lpstr>ADVERSE REACTIONS</vt:lpstr>
      <vt:lpstr>WARNINGS AND PRECAUTIONS</vt:lpstr>
      <vt:lpstr>Pediatric Patients with XLH(1 to less than 18 years of age) </vt:lpstr>
      <vt:lpstr>CLINICAL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X-linked Hypophosphatemia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Bita</dc:creator>
  <cp:lastModifiedBy>Bita</cp:lastModifiedBy>
  <cp:revision>114</cp:revision>
  <dcterms:created xsi:type="dcterms:W3CDTF">2018-06-06T21:13:30Z</dcterms:created>
  <dcterms:modified xsi:type="dcterms:W3CDTF">2018-06-12T02:12:25Z</dcterms:modified>
</cp:coreProperties>
</file>