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34" r:id="rId3"/>
    <p:sldId id="335" r:id="rId4"/>
    <p:sldId id="336" r:id="rId5"/>
    <p:sldId id="256" r:id="rId6"/>
    <p:sldId id="347" r:id="rId7"/>
    <p:sldId id="260" r:id="rId8"/>
    <p:sldId id="262" r:id="rId9"/>
    <p:sldId id="259" r:id="rId10"/>
    <p:sldId id="343" r:id="rId11"/>
    <p:sldId id="263" r:id="rId12"/>
    <p:sldId id="264" r:id="rId13"/>
    <p:sldId id="265" r:id="rId14"/>
    <p:sldId id="344" r:id="rId15"/>
    <p:sldId id="290" r:id="rId16"/>
    <p:sldId id="291" r:id="rId17"/>
    <p:sldId id="294" r:id="rId18"/>
    <p:sldId id="321" r:id="rId19"/>
    <p:sldId id="266" r:id="rId20"/>
    <p:sldId id="315" r:id="rId21"/>
    <p:sldId id="271" r:id="rId22"/>
    <p:sldId id="267" r:id="rId23"/>
    <p:sldId id="345" r:id="rId24"/>
    <p:sldId id="269" r:id="rId25"/>
    <p:sldId id="270" r:id="rId26"/>
    <p:sldId id="268" r:id="rId27"/>
    <p:sldId id="289" r:id="rId28"/>
    <p:sldId id="322" r:id="rId29"/>
    <p:sldId id="317" r:id="rId30"/>
    <p:sldId id="318" r:id="rId31"/>
    <p:sldId id="313" r:id="rId32"/>
    <p:sldId id="312" r:id="rId33"/>
    <p:sldId id="301" r:id="rId34"/>
    <p:sldId id="302" r:id="rId35"/>
    <p:sldId id="304" r:id="rId36"/>
    <p:sldId id="305" r:id="rId37"/>
    <p:sldId id="272" r:id="rId38"/>
    <p:sldId id="308" r:id="rId39"/>
    <p:sldId id="319" r:id="rId40"/>
    <p:sldId id="326" r:id="rId41"/>
    <p:sldId id="296" r:id="rId42"/>
    <p:sldId id="297" r:id="rId43"/>
    <p:sldId id="323" r:id="rId44"/>
    <p:sldId id="324" r:id="rId45"/>
    <p:sldId id="327" r:id="rId46"/>
    <p:sldId id="311" r:id="rId47"/>
    <p:sldId id="275" r:id="rId48"/>
    <p:sldId id="329" r:id="rId49"/>
    <p:sldId id="330" r:id="rId50"/>
    <p:sldId id="331" r:id="rId51"/>
    <p:sldId id="332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4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7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0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71E4-E033-4848-9C20-2787D4100696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44FB-5425-48B1-859C-70FCF378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Wikipedi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inical_endpoint" TargetMode="External"/><Relationship Id="rId2" Type="http://schemas.openxmlformats.org/officeDocument/2006/relationships/hyperlink" Target="https://en.wikipedia.org/wiki/Wikiped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ndomized_controlled_trials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sorafenib-drug-information?source=see_link" TargetMode="External"/><Relationship Id="rId2" Type="http://schemas.openxmlformats.org/officeDocument/2006/relationships/hyperlink" Target="https://www.uptodate.com/contents/lenvatinib-drug-information?source=see_li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25539"/>
            <a:ext cx="9144000" cy="2232025"/>
          </a:xfrm>
        </p:spPr>
        <p:txBody>
          <a:bodyPr/>
          <a:lstStyle/>
          <a:p>
            <a:r>
              <a:rPr lang="fa-IR" sz="5400" b="1" i="1" dirty="0">
                <a:solidFill>
                  <a:srgbClr val="0070C0"/>
                </a:solidFill>
              </a:rPr>
              <a:t>به نام خداوند جان و خرد</a:t>
            </a:r>
            <a:endParaRPr lang="en-US" sz="5400" b="1" i="1" dirty="0">
              <a:solidFill>
                <a:srgbClr val="0070C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1"/>
            <a:ext cx="9144000" cy="2663825"/>
          </a:xfrm>
        </p:spPr>
        <p:txBody>
          <a:bodyPr/>
          <a:lstStyle/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957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4937"/>
            <a:ext cx="12176567" cy="3862026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What activity of 131I used </a:t>
            </a:r>
            <a:r>
              <a:rPr lang="en-US" sz="4000" b="1" i="1" dirty="0" smtClean="0"/>
              <a:t>for </a:t>
            </a:r>
            <a:r>
              <a:rPr lang="en-US" sz="4000" b="1" i="1" dirty="0">
                <a:solidFill>
                  <a:srgbClr val="00B050"/>
                </a:solidFill>
              </a:rPr>
              <a:t>remnant</a:t>
            </a:r>
            <a:r>
              <a:rPr lang="en-US" sz="4000" b="1" i="1" dirty="0"/>
              <a:t> ablation or </a:t>
            </a:r>
            <a:r>
              <a:rPr lang="en-US" sz="4000" b="1" i="1" dirty="0" smtClean="0"/>
              <a:t> </a:t>
            </a:r>
            <a:r>
              <a:rPr lang="en-US" sz="4000" b="1" i="1" dirty="0" smtClean="0">
                <a:solidFill>
                  <a:srgbClr val="00B050"/>
                </a:solidFill>
              </a:rPr>
              <a:t>adjuvant</a:t>
            </a:r>
            <a:r>
              <a:rPr lang="en-US" sz="4000" b="1" i="1" dirty="0" smtClean="0"/>
              <a:t> </a:t>
            </a:r>
            <a:r>
              <a:rPr lang="en-US" sz="4000" b="1" i="1" dirty="0"/>
              <a:t>therapy?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20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>
            <a:normAutofit/>
          </a:bodyPr>
          <a:lstStyle/>
          <a:p>
            <a:r>
              <a:rPr lang="en-US" sz="3600" b="1" i="1" dirty="0"/>
              <a:t>What activity of </a:t>
            </a:r>
            <a:r>
              <a:rPr lang="en-US" sz="3600" b="1" i="1" dirty="0" smtClean="0">
                <a:solidFill>
                  <a:srgbClr val="C00000"/>
                </a:solidFill>
              </a:rPr>
              <a:t>131I used… </a:t>
            </a:r>
            <a:r>
              <a:rPr lang="en-US" sz="3600" b="1" i="1" dirty="0" smtClean="0"/>
              <a:t>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69806"/>
            <a:ext cx="12191999" cy="508819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Approximately of </a:t>
            </a:r>
            <a:r>
              <a:rPr lang="en-US" sz="3200" b="1" i="1" dirty="0" smtClean="0">
                <a:solidFill>
                  <a:srgbClr val="C00000"/>
                </a:solidFill>
              </a:rPr>
              <a:t>30 mCi  </a:t>
            </a:r>
            <a:r>
              <a:rPr lang="en-US" sz="3200" b="1" dirty="0" smtClean="0"/>
              <a:t>used </a:t>
            </a:r>
            <a:r>
              <a:rPr lang="en-US" sz="3200" b="1" dirty="0"/>
              <a:t>after </a:t>
            </a:r>
            <a:r>
              <a:rPr lang="en-US" sz="3200" b="1" dirty="0" smtClean="0"/>
              <a:t>total thyroidectomy for 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ATA </a:t>
            </a:r>
            <a:r>
              <a:rPr lang="en-US" sz="3200" b="1" i="1" dirty="0">
                <a:solidFill>
                  <a:srgbClr val="C00000"/>
                </a:solidFill>
              </a:rPr>
              <a:t>low-risk</a:t>
            </a:r>
            <a:r>
              <a:rPr lang="en-US" sz="3200" b="1" dirty="0"/>
              <a:t> thyroid cancer </a:t>
            </a:r>
            <a:r>
              <a:rPr lang="en-US" sz="3200" b="1" dirty="0" smtClean="0"/>
              <a:t>,</a:t>
            </a:r>
          </a:p>
          <a:p>
            <a:endParaRPr lang="en-US" sz="3200" b="1" dirty="0"/>
          </a:p>
          <a:p>
            <a:r>
              <a:rPr lang="en-US" sz="3200" b="1" dirty="0" smtClean="0"/>
              <a:t>or </a:t>
            </a:r>
            <a:r>
              <a:rPr lang="en-US" sz="3200" b="1" i="1" dirty="0" smtClean="0">
                <a:solidFill>
                  <a:srgbClr val="C00000"/>
                </a:solidFill>
              </a:rPr>
              <a:t>intermediate-risk</a:t>
            </a:r>
            <a:r>
              <a:rPr lang="en-US" sz="3200" b="1" dirty="0" smtClean="0"/>
              <a:t> </a:t>
            </a:r>
            <a:r>
              <a:rPr lang="en-US" sz="3200" b="1" dirty="0"/>
              <a:t>disease with </a:t>
            </a:r>
            <a:r>
              <a:rPr lang="en-US" sz="3200" b="1" dirty="0" smtClean="0"/>
              <a:t>low volume </a:t>
            </a:r>
            <a:r>
              <a:rPr lang="en-US" sz="3200" b="1" dirty="0"/>
              <a:t>central neck nodal metastases with no </a:t>
            </a:r>
            <a:r>
              <a:rPr lang="en-US" sz="3200" b="1" dirty="0" smtClean="0"/>
              <a:t>gross </a:t>
            </a:r>
            <a:r>
              <a:rPr lang="en-US" sz="3200" b="1" dirty="0"/>
              <a:t>residual disease or any other adverse </a:t>
            </a:r>
            <a:r>
              <a:rPr lang="en-US" sz="3200" b="1" dirty="0" smtClean="0"/>
              <a:t>features.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                    </a:t>
            </a:r>
            <a:r>
              <a:rPr lang="en-US" sz="2000" b="1" dirty="0" smtClean="0"/>
              <a:t>(</a:t>
            </a:r>
            <a:r>
              <a:rPr lang="en-US" sz="2000" b="1" dirty="0"/>
              <a:t>Strong recommendation, High-quality </a:t>
            </a:r>
            <a:r>
              <a:rPr lang="en-US" sz="2000" b="1" dirty="0" smtClean="0"/>
              <a:t>evidence)   ATA GUIDLINE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03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33831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smtClean="0"/>
              <a:t>What activity of </a:t>
            </a:r>
            <a:r>
              <a:rPr lang="en-US" sz="4000" b="1" i="1" dirty="0" smtClean="0">
                <a:solidFill>
                  <a:srgbClr val="C00000"/>
                </a:solidFill>
              </a:rPr>
              <a:t>131I used …</a:t>
            </a:r>
            <a:r>
              <a:rPr lang="en-US" sz="4000" b="1" i="1" dirty="0" smtClean="0"/>
              <a:t>?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43548"/>
            <a:ext cx="12192001" cy="50144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up to 150mCi  may be considered  </a:t>
            </a:r>
            <a:r>
              <a:rPr lang="en-US" sz="3200" b="1" dirty="0"/>
              <a:t>: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for </a:t>
            </a:r>
            <a:r>
              <a:rPr lang="en-US" sz="3200" b="1" dirty="0"/>
              <a:t>patients receiving less than </a:t>
            </a:r>
            <a:r>
              <a:rPr lang="en-US" sz="3200" b="1" dirty="0" smtClean="0"/>
              <a:t>near-total thyroidectomy </a:t>
            </a:r>
            <a:r>
              <a:rPr lang="en-US" sz="3200" b="1" dirty="0"/>
              <a:t>in </a:t>
            </a:r>
            <a:r>
              <a:rPr lang="en-US" sz="3200" b="1" dirty="0" smtClean="0"/>
              <a:t>which, </a:t>
            </a:r>
            <a:r>
              <a:rPr lang="en-US" sz="3200" b="1" i="1" u="sng" dirty="0">
                <a:solidFill>
                  <a:srgbClr val="00B050"/>
                </a:solidFill>
              </a:rPr>
              <a:t>a larger remnant </a:t>
            </a:r>
            <a:r>
              <a:rPr lang="en-US" sz="3200" b="1" i="1" dirty="0"/>
              <a:t>is </a:t>
            </a:r>
            <a:r>
              <a:rPr lang="en-US" sz="3200" b="1" i="1" dirty="0" smtClean="0"/>
              <a:t>suspected,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As </a:t>
            </a:r>
            <a:r>
              <a:rPr lang="en-US" sz="3200" b="1" i="1" u="sng" dirty="0">
                <a:solidFill>
                  <a:srgbClr val="00B050"/>
                </a:solidFill>
              </a:rPr>
              <a:t>adjuvant</a:t>
            </a:r>
            <a:r>
              <a:rPr lang="en-US" sz="3200" b="1" dirty="0"/>
              <a:t> </a:t>
            </a:r>
            <a:r>
              <a:rPr lang="en-US" sz="3200" b="1" dirty="0" smtClean="0"/>
              <a:t>therapy(to treat suspected </a:t>
            </a:r>
            <a:r>
              <a:rPr lang="en-US" sz="3200" b="1" dirty="0"/>
              <a:t>microscopic residual </a:t>
            </a:r>
            <a:r>
              <a:rPr lang="en-US" sz="3200" b="1" dirty="0" smtClean="0"/>
              <a:t>disease) 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                                  (</a:t>
            </a:r>
            <a:r>
              <a:rPr lang="en-US" sz="2000" b="1" dirty="0"/>
              <a:t>Weak recommendation, Low-quality evidence</a:t>
            </a:r>
            <a:r>
              <a:rPr lang="en-US" sz="2000" b="1" dirty="0" smtClean="0"/>
              <a:t>)  ATA GUIDLINE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64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2" y="1"/>
            <a:ext cx="11249628" cy="121534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           A </a:t>
            </a:r>
            <a:r>
              <a:rPr lang="en-US" sz="3600" b="1" i="1" dirty="0">
                <a:solidFill>
                  <a:srgbClr val="C00000"/>
                </a:solidFill>
              </a:rPr>
              <a:t>posttherapy WBS (with or without SPECT/CT</a:t>
            </a:r>
            <a:r>
              <a:rPr lang="en-US" sz="3600" b="1" i="1" dirty="0" smtClean="0">
                <a:solidFill>
                  <a:srgbClr val="C00000"/>
                </a:solidFill>
              </a:rPr>
              <a:t>)?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814"/>
            <a:ext cx="12192000" cy="5492186"/>
          </a:xfrm>
        </p:spPr>
        <p:txBody>
          <a:bodyPr>
            <a:normAutofit/>
          </a:bodyPr>
          <a:lstStyle/>
          <a:p>
            <a:r>
              <a:rPr lang="en-US" b="1" dirty="0" smtClean="0"/>
              <a:t>recommended after </a:t>
            </a:r>
            <a:r>
              <a:rPr lang="en-US" b="1" dirty="0"/>
              <a:t>RAI remnant ablation or </a:t>
            </a:r>
            <a:r>
              <a:rPr lang="en-US" b="1" dirty="0" smtClean="0"/>
              <a:t>treatment </a:t>
            </a:r>
            <a:r>
              <a:rPr lang="en-US" b="1" dirty="0"/>
              <a:t>to inform :</a:t>
            </a:r>
            <a:endParaRPr lang="en-US" b="1" dirty="0" smtClean="0"/>
          </a:p>
          <a:p>
            <a:r>
              <a:rPr lang="en-US" b="1" dirty="0" smtClean="0"/>
              <a:t>disease </a:t>
            </a:r>
            <a:r>
              <a:rPr lang="en-US" b="1" dirty="0"/>
              <a:t>staging and </a:t>
            </a:r>
            <a:r>
              <a:rPr lang="en-US" b="1" dirty="0" smtClean="0"/>
              <a:t>the </a:t>
            </a:r>
            <a:r>
              <a:rPr lang="en-US" b="1" dirty="0"/>
              <a:t>RAI avidity </a:t>
            </a:r>
            <a:r>
              <a:rPr lang="en-US" b="1" dirty="0" smtClean="0"/>
              <a:t>of any </a:t>
            </a:r>
            <a:r>
              <a:rPr lang="en-US" b="1" dirty="0"/>
              <a:t>structural disease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dirty="0" smtClean="0"/>
              <a:t>In </a:t>
            </a:r>
            <a:r>
              <a:rPr lang="en-US" sz="2400" i="1" dirty="0" smtClean="0">
                <a:solidFill>
                  <a:srgbClr val="00B050"/>
                </a:solidFill>
              </a:rPr>
              <a:t>high risk </a:t>
            </a:r>
            <a:r>
              <a:rPr lang="en-US" sz="2400" dirty="0" smtClean="0"/>
              <a:t>DTC </a:t>
            </a:r>
            <a:r>
              <a:rPr lang="en-US" sz="2400" dirty="0"/>
              <a:t>patients </a:t>
            </a:r>
            <a:r>
              <a:rPr lang="en-US" sz="2400" i="1" dirty="0"/>
              <a:t>with </a:t>
            </a:r>
            <a:r>
              <a:rPr lang="en-US" sz="2400" i="1" dirty="0" smtClean="0">
                <a:solidFill>
                  <a:srgbClr val="00B050"/>
                </a:solidFill>
              </a:rPr>
              <a:t>serum </a:t>
            </a:r>
            <a:r>
              <a:rPr lang="en-US" sz="2400" i="1" dirty="0">
                <a:solidFill>
                  <a:srgbClr val="00B050"/>
                </a:solidFill>
              </a:rPr>
              <a:t>Tg </a:t>
            </a:r>
            <a:r>
              <a:rPr lang="en-US" sz="2400" i="1" dirty="0" smtClean="0">
                <a:solidFill>
                  <a:srgbClr val="00B050"/>
                </a:solidFill>
              </a:rPr>
              <a:t>&gt;</a:t>
            </a:r>
            <a:r>
              <a:rPr lang="en-US" sz="2400" i="1" dirty="0">
                <a:solidFill>
                  <a:srgbClr val="00B050"/>
                </a:solidFill>
              </a:rPr>
              <a:t>10 </a:t>
            </a:r>
            <a:r>
              <a:rPr lang="en-US" sz="2400" i="1" dirty="0" smtClean="0">
                <a:solidFill>
                  <a:srgbClr val="00B050"/>
                </a:solidFill>
              </a:rPr>
              <a:t>ng/mL </a:t>
            </a:r>
            <a:r>
              <a:rPr lang="en-US" sz="2400" i="1" dirty="0" smtClean="0"/>
              <a:t>and </a:t>
            </a:r>
            <a:r>
              <a:rPr lang="en-US" sz="2400" dirty="0" smtClean="0"/>
              <a:t> </a:t>
            </a:r>
            <a:r>
              <a:rPr lang="en-US" sz="2400" dirty="0"/>
              <a:t>negative RAI </a:t>
            </a:r>
            <a:r>
              <a:rPr lang="en-US" sz="2400" dirty="0" smtClean="0"/>
              <a:t>imaging :</a:t>
            </a:r>
          </a:p>
          <a:p>
            <a:r>
              <a:rPr lang="en-US" sz="2400" dirty="0" smtClean="0"/>
              <a:t>18FDG-PET </a:t>
            </a:r>
            <a:r>
              <a:rPr lang="en-US" sz="2400" dirty="0"/>
              <a:t>scanning </a:t>
            </a:r>
            <a:r>
              <a:rPr lang="en-US" sz="2400" dirty="0" smtClean="0"/>
              <a:t> or CT </a:t>
            </a:r>
            <a:r>
              <a:rPr lang="en-US" sz="2400" dirty="0"/>
              <a:t>imaging of the chest </a:t>
            </a:r>
            <a:r>
              <a:rPr lang="en-US" sz="2400" dirty="0" smtClean="0"/>
              <a:t>should </a:t>
            </a:r>
            <a:r>
              <a:rPr lang="en-US" sz="2400" dirty="0"/>
              <a:t>be </a:t>
            </a:r>
            <a:r>
              <a:rPr lang="en-US" sz="2400" dirty="0" smtClean="0"/>
              <a:t>considered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(</a:t>
            </a:r>
            <a:r>
              <a:rPr lang="en-US" sz="2000" dirty="0"/>
              <a:t>Strong recommendation, Moderate-quality evidence</a:t>
            </a:r>
            <a:r>
              <a:rPr lang="en-US" sz="2000" dirty="0" smtClean="0"/>
              <a:t>), ATA GUIDLINE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13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4937"/>
            <a:ext cx="12191999" cy="3862026"/>
          </a:xfrm>
        </p:spPr>
        <p:txBody>
          <a:bodyPr>
            <a:normAutofit/>
          </a:bodyPr>
          <a:lstStyle/>
          <a:p>
            <a:r>
              <a:rPr lang="en-US" sz="3200" b="1" i="1" u="sng" dirty="0">
                <a:solidFill>
                  <a:srgbClr val="C00000"/>
                </a:solidFill>
              </a:rPr>
              <a:t>RAI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treatment </a:t>
            </a:r>
            <a:r>
              <a:rPr lang="en-US" sz="3200" b="1" i="1" dirty="0" smtClean="0"/>
              <a:t>in </a:t>
            </a:r>
            <a:r>
              <a:rPr lang="en-US" sz="3200" b="1" i="1" u="sng" dirty="0" smtClean="0">
                <a:solidFill>
                  <a:srgbClr val="00B050"/>
                </a:solidFill>
              </a:rPr>
              <a:t>radio avid </a:t>
            </a:r>
            <a:r>
              <a:rPr lang="en-US" sz="3200" b="1" i="1" dirty="0" smtClean="0"/>
              <a:t>metastatic Differentiated thyroid cancer?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8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8" y="0"/>
            <a:ext cx="10913962" cy="1203767"/>
          </a:xfrm>
        </p:spPr>
        <p:txBody>
          <a:bodyPr/>
          <a:lstStyle/>
          <a:p>
            <a:r>
              <a:rPr lang="en-US" b="1" i="1" dirty="0"/>
              <a:t>Pulmonary </a:t>
            </a:r>
            <a:r>
              <a:rPr lang="en-US" b="1" i="1" dirty="0" err="1" smtClean="0"/>
              <a:t>micrometastases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8248"/>
            <a:ext cx="12192000" cy="495975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RAI </a:t>
            </a:r>
            <a:r>
              <a:rPr lang="en-US" b="1" i="1" dirty="0">
                <a:solidFill>
                  <a:srgbClr val="C00000"/>
                </a:solidFill>
              </a:rPr>
              <a:t>therapy </a:t>
            </a:r>
            <a:r>
              <a:rPr lang="en-US" b="1" dirty="0" smtClean="0"/>
              <a:t>should be repeated </a:t>
            </a:r>
            <a:r>
              <a:rPr lang="en-US" b="1" dirty="0"/>
              <a:t>every </a:t>
            </a:r>
            <a:r>
              <a:rPr lang="en-US" b="1" dirty="0" smtClean="0"/>
              <a:t>6–12 </a:t>
            </a:r>
            <a:r>
              <a:rPr lang="en-US" b="1" dirty="0"/>
              <a:t>months as long as disease continues to concentrate </a:t>
            </a:r>
            <a:r>
              <a:rPr lang="en-US" b="1" dirty="0" smtClean="0"/>
              <a:t>RAI and </a:t>
            </a:r>
            <a:r>
              <a:rPr lang="en-US" b="1" dirty="0"/>
              <a:t>respond </a:t>
            </a:r>
            <a:r>
              <a:rPr lang="en-US" b="1" i="1" dirty="0" smtClean="0"/>
              <a:t>clinically</a:t>
            </a:r>
            <a:r>
              <a:rPr lang="en-US" b="1" dirty="0" smtClean="0"/>
              <a:t>, </a:t>
            </a:r>
          </a:p>
          <a:p>
            <a:endParaRPr lang="en-US" b="1" i="1" dirty="0" smtClean="0"/>
          </a:p>
          <a:p>
            <a:r>
              <a:rPr lang="en-US" b="1" i="1" u="sng" dirty="0" smtClean="0">
                <a:solidFill>
                  <a:srgbClr val="C00000"/>
                </a:solidFill>
              </a:rPr>
              <a:t>Response </a:t>
            </a:r>
            <a:r>
              <a:rPr lang="en-US" b="1" i="1" u="sng" dirty="0">
                <a:solidFill>
                  <a:srgbClr val="C00000"/>
                </a:solidFill>
              </a:rPr>
              <a:t>to RAI treatment </a:t>
            </a:r>
            <a:r>
              <a:rPr lang="en-US" b="1" dirty="0" smtClean="0"/>
              <a:t>: </a:t>
            </a:r>
            <a:r>
              <a:rPr lang="en-US" sz="2400" b="1" dirty="0" smtClean="0"/>
              <a:t>reduction </a:t>
            </a:r>
            <a:r>
              <a:rPr lang="en-US" sz="2400" b="1" dirty="0"/>
              <a:t>in serum </a:t>
            </a:r>
            <a:r>
              <a:rPr lang="en-US" sz="2400" b="1" dirty="0" err="1" smtClean="0"/>
              <a:t>Tg</a:t>
            </a:r>
            <a:r>
              <a:rPr lang="en-US" sz="2400" b="1" dirty="0" smtClean="0"/>
              <a:t> and </a:t>
            </a:r>
            <a:r>
              <a:rPr lang="en-US" sz="2400" b="1" dirty="0"/>
              <a:t>in the </a:t>
            </a:r>
            <a:r>
              <a:rPr lang="en-US" sz="2400" b="1" u="sng" dirty="0">
                <a:solidFill>
                  <a:srgbClr val="00B050"/>
                </a:solidFill>
              </a:rPr>
              <a:t>size </a:t>
            </a:r>
            <a:r>
              <a:rPr lang="en-US" sz="2400" b="1" dirty="0" smtClean="0"/>
              <a:t>of metastases</a:t>
            </a:r>
            <a:r>
              <a:rPr lang="en-US" b="1" dirty="0" smtClean="0"/>
              <a:t>,</a:t>
            </a:r>
            <a:endParaRPr lang="en-US" b="1" i="1" dirty="0" smtClean="0"/>
          </a:p>
          <a:p>
            <a:r>
              <a:rPr lang="en-US" b="1" i="1" dirty="0" smtClean="0"/>
              <a:t>In </a:t>
            </a:r>
            <a:r>
              <a:rPr lang="en-US" b="1" i="1" dirty="0"/>
              <a:t>contrast, </a:t>
            </a:r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reduction in serum </a:t>
            </a:r>
            <a:r>
              <a:rPr lang="en-US" b="1" dirty="0" smtClean="0"/>
              <a:t>Tg and </a:t>
            </a:r>
            <a:r>
              <a:rPr lang="en-US" b="1" dirty="0"/>
              <a:t>in RAI uptake with </a:t>
            </a:r>
            <a:r>
              <a:rPr lang="en-US" b="1" i="1" dirty="0">
                <a:solidFill>
                  <a:srgbClr val="C00000"/>
                </a:solidFill>
              </a:rPr>
              <a:t>no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concomitant decrease or with </a:t>
            </a:r>
            <a:r>
              <a:rPr lang="en-US" b="1" dirty="0" smtClean="0"/>
              <a:t>an increase </a:t>
            </a:r>
            <a:r>
              <a:rPr lang="en-US" b="1" dirty="0"/>
              <a:t>in tumor </a:t>
            </a:r>
            <a:r>
              <a:rPr lang="en-US" b="1" u="sng" dirty="0">
                <a:solidFill>
                  <a:srgbClr val="00B050"/>
                </a:solidFill>
              </a:rPr>
              <a:t>size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suggests </a:t>
            </a:r>
            <a:r>
              <a:rPr lang="en-US" b="1" i="1" u="sng" dirty="0">
                <a:solidFill>
                  <a:srgbClr val="C00000"/>
                </a:solidFill>
              </a:rPr>
              <a:t>refractoriness to RAI therapy</a:t>
            </a:r>
            <a:r>
              <a:rPr lang="en-US" b="1" dirty="0"/>
              <a:t>. </a:t>
            </a:r>
            <a:endParaRPr lang="en-US" b="1" dirty="0" smtClean="0"/>
          </a:p>
          <a:p>
            <a:endParaRPr lang="en-US" b="1" i="1" dirty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                                                                                              </a:t>
            </a:r>
            <a:r>
              <a:rPr lang="en-US" sz="2000" i="1" dirty="0" smtClean="0"/>
              <a:t>ATA </a:t>
            </a:r>
            <a:r>
              <a:rPr lang="en-US" sz="2000" i="1" dirty="0"/>
              <a:t>GUIDLINE 2015</a:t>
            </a:r>
            <a:endParaRPr lang="en-US" sz="20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61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" y="-92597"/>
            <a:ext cx="11180180" cy="1319513"/>
          </a:xfrm>
        </p:spPr>
        <p:txBody>
          <a:bodyPr/>
          <a:lstStyle/>
          <a:p>
            <a:r>
              <a:rPr lang="en-US" b="1" i="1" u="sng" dirty="0" err="1">
                <a:solidFill>
                  <a:srgbClr val="C00000"/>
                </a:solidFill>
              </a:rPr>
              <a:t>Macro</a:t>
            </a:r>
            <a:r>
              <a:rPr lang="en-US" b="1" i="1" dirty="0" err="1"/>
              <a:t>nodular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/>
              <a:t>pulmonary metastases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05650"/>
            <a:ext cx="12083970" cy="5208607"/>
          </a:xfrm>
        </p:spPr>
        <p:txBody>
          <a:bodyPr>
            <a:normAutofit/>
          </a:bodyPr>
          <a:lstStyle/>
          <a:p>
            <a:r>
              <a:rPr lang="en-US" b="1" dirty="0"/>
              <a:t>may </a:t>
            </a:r>
            <a:r>
              <a:rPr lang="en-US" b="1" dirty="0" smtClean="0"/>
              <a:t>be </a:t>
            </a:r>
            <a:r>
              <a:rPr lang="en-US" b="1" dirty="0"/>
              <a:t>treated </a:t>
            </a:r>
            <a:r>
              <a:rPr lang="en-US" b="1" dirty="0" smtClean="0"/>
              <a:t>with RAI if iodine </a:t>
            </a:r>
            <a:r>
              <a:rPr lang="en-US" b="1" dirty="0"/>
              <a:t>avid.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How </a:t>
            </a:r>
            <a:r>
              <a:rPr lang="en-US" b="1" dirty="0"/>
              <a:t>many doses of </a:t>
            </a:r>
            <a:r>
              <a:rPr lang="en-US" b="1" dirty="0" smtClean="0"/>
              <a:t>RAI to </a:t>
            </a:r>
            <a:r>
              <a:rPr lang="en-US" b="1" dirty="0"/>
              <a:t>give </a:t>
            </a:r>
            <a:r>
              <a:rPr lang="en-US" b="1" dirty="0" smtClean="0"/>
              <a:t> and </a:t>
            </a:r>
            <a:r>
              <a:rPr lang="en-US" b="1" dirty="0"/>
              <a:t>how often to give </a:t>
            </a:r>
            <a:r>
              <a:rPr lang="en-US" b="1" dirty="0" smtClean="0"/>
              <a:t>RAI, individualized based </a:t>
            </a:r>
            <a:r>
              <a:rPr lang="en-US" b="1" dirty="0"/>
              <a:t>on the disease response to treatment, </a:t>
            </a:r>
            <a:endParaRPr lang="en-US" b="1" dirty="0" smtClean="0"/>
          </a:p>
          <a:p>
            <a:r>
              <a:rPr lang="en-US" b="1" dirty="0" smtClean="0"/>
              <a:t>age of the </a:t>
            </a:r>
            <a:r>
              <a:rPr lang="en-US" b="1" dirty="0"/>
              <a:t>patient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and </a:t>
            </a:r>
            <a:r>
              <a:rPr lang="en-US" b="1" dirty="0"/>
              <a:t>the presence or absence of other metastatic </a:t>
            </a:r>
            <a:r>
              <a:rPr lang="en-US" b="1" dirty="0" smtClean="0"/>
              <a:t>lesions.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                                                                                                                                                                   ATA </a:t>
            </a:r>
            <a:r>
              <a:rPr lang="en-US" sz="2000" i="1" dirty="0"/>
              <a:t>GUIDLINE 2015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354237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  Empiric </a:t>
            </a:r>
            <a:r>
              <a:rPr lang="en-US" sz="4000" b="1" i="1" dirty="0">
                <a:solidFill>
                  <a:srgbClr val="C00000"/>
                </a:solidFill>
              </a:rPr>
              <a:t>(100–200 </a:t>
            </a:r>
            <a:r>
              <a:rPr lang="en-US" sz="4000" b="1" i="1" dirty="0" err="1">
                <a:solidFill>
                  <a:srgbClr val="C00000"/>
                </a:solidFill>
              </a:rPr>
              <a:t>mCi</a:t>
            </a:r>
            <a:r>
              <a:rPr lang="en-US" sz="4000" b="1" i="1" dirty="0" smtClean="0">
                <a:solidFill>
                  <a:srgbClr val="C00000"/>
                </a:solidFill>
              </a:rPr>
              <a:t>)</a:t>
            </a:r>
            <a:r>
              <a:rPr lang="en-US" sz="4000" b="1" i="1" dirty="0">
                <a:solidFill>
                  <a:srgbClr val="C00000"/>
                </a:solidFill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RAI therapy</a:t>
            </a:r>
            <a:r>
              <a:rPr lang="en-US" sz="4000" b="1" i="1" dirty="0"/>
              <a:t> in patients </a:t>
            </a:r>
            <a:r>
              <a:rPr lang="en-US" sz="4000" b="1" i="1" dirty="0" smtClean="0"/>
              <a:t>with : </a:t>
            </a:r>
            <a:endParaRPr lang="en-US" sz="4000" b="1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4077"/>
            <a:ext cx="12191999" cy="506392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stimulated </a:t>
            </a:r>
            <a:r>
              <a:rPr lang="en-US" sz="2400" b="1" i="1" dirty="0">
                <a:solidFill>
                  <a:srgbClr val="00B050"/>
                </a:solidFill>
              </a:rPr>
              <a:t>Tg </a:t>
            </a:r>
            <a:r>
              <a:rPr lang="en-US" sz="2400" b="1" i="1" dirty="0" smtClean="0">
                <a:solidFill>
                  <a:srgbClr val="00B050"/>
                </a:solidFill>
              </a:rPr>
              <a:t>≥10 </a:t>
            </a:r>
            <a:r>
              <a:rPr lang="en-US" sz="2400" b="1" dirty="0" smtClean="0">
                <a:solidFill>
                  <a:srgbClr val="00B050"/>
                </a:solidFill>
              </a:rPr>
              <a:t>ng/mL </a:t>
            </a:r>
            <a:r>
              <a:rPr lang="en-US" sz="2400" b="1" dirty="0"/>
              <a:t>with thyroid hormone withdrawal or </a:t>
            </a:r>
            <a:r>
              <a:rPr lang="en-US" sz="2400" b="1" i="1" dirty="0">
                <a:solidFill>
                  <a:srgbClr val="00B050"/>
                </a:solidFill>
              </a:rPr>
              <a:t>≥ </a:t>
            </a:r>
            <a:r>
              <a:rPr lang="en-US" sz="2400" b="1" i="1" dirty="0" smtClean="0">
                <a:solidFill>
                  <a:srgbClr val="00B050"/>
                </a:solidFill>
              </a:rPr>
              <a:t>5 </a:t>
            </a:r>
            <a:r>
              <a:rPr lang="en-US" sz="2400" b="1" i="1" dirty="0">
                <a:solidFill>
                  <a:srgbClr val="00B050"/>
                </a:solidFill>
              </a:rPr>
              <a:t>ng/mL </a:t>
            </a:r>
            <a:r>
              <a:rPr lang="en-US" sz="2400" b="1" dirty="0">
                <a:solidFill>
                  <a:srgbClr val="00B050"/>
                </a:solidFill>
              </a:rPr>
              <a:t>with rhTSH </a:t>
            </a:r>
            <a:r>
              <a:rPr lang="en-US" sz="2400" b="1" dirty="0" smtClean="0"/>
              <a:t>, </a:t>
            </a:r>
            <a:r>
              <a:rPr lang="en-US" sz="2400" b="1" dirty="0"/>
              <a:t>Or </a:t>
            </a:r>
            <a:r>
              <a:rPr lang="en-US" sz="2400" b="1" i="1" dirty="0">
                <a:solidFill>
                  <a:srgbClr val="00B050"/>
                </a:solidFill>
              </a:rPr>
              <a:t>rapidly rising </a:t>
            </a:r>
            <a:r>
              <a:rPr lang="en-US" sz="2400" b="1" i="1" dirty="0" err="1">
                <a:solidFill>
                  <a:srgbClr val="00B050"/>
                </a:solidFill>
              </a:rPr>
              <a:t>Tg</a:t>
            </a:r>
            <a:r>
              <a:rPr lang="en-US" sz="2400" b="1" i="1" dirty="0">
                <a:solidFill>
                  <a:srgbClr val="00B050"/>
                </a:solidFill>
              </a:rPr>
              <a:t> or ant-</a:t>
            </a:r>
            <a:r>
              <a:rPr lang="en-US" sz="2400" b="1" i="1" dirty="0" err="1">
                <a:solidFill>
                  <a:srgbClr val="00B050"/>
                </a:solidFill>
              </a:rPr>
              <a:t>Tg</a:t>
            </a:r>
            <a:r>
              <a:rPr lang="en-US" sz="2400" b="1" i="1" dirty="0">
                <a:solidFill>
                  <a:srgbClr val="00B050"/>
                </a:solidFill>
              </a:rPr>
              <a:t> antibody </a:t>
            </a:r>
            <a:r>
              <a:rPr lang="en-US" sz="2400" b="1" i="1" dirty="0" smtClean="0">
                <a:solidFill>
                  <a:srgbClr val="00B050"/>
                </a:solidFill>
              </a:rPr>
              <a:t>levels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in whom neck/chest </a:t>
            </a:r>
            <a:r>
              <a:rPr lang="en-US" sz="2400" b="1" dirty="0"/>
              <a:t>imaging </a:t>
            </a:r>
            <a:r>
              <a:rPr lang="en-US" sz="2400" b="1" dirty="0" smtClean="0"/>
              <a:t>and/or 18FDG-PET/CT  </a:t>
            </a:r>
            <a:r>
              <a:rPr lang="en-US" sz="2400" b="1" i="1" u="sng" dirty="0">
                <a:solidFill>
                  <a:srgbClr val="00B050"/>
                </a:solidFill>
              </a:rPr>
              <a:t>failed</a:t>
            </a:r>
            <a:r>
              <a:rPr lang="en-US" sz="2400" b="1" dirty="0"/>
              <a:t> to reveal a tumor </a:t>
            </a:r>
            <a:r>
              <a:rPr lang="en-US" sz="2400" b="1" dirty="0" smtClean="0"/>
              <a:t>source.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</a:t>
            </a:r>
            <a:r>
              <a:rPr lang="en-US" sz="2400" b="1" dirty="0"/>
              <a:t>empiric RAI </a:t>
            </a:r>
            <a:r>
              <a:rPr lang="en-US" sz="2400" b="1" dirty="0" smtClean="0"/>
              <a:t>therapy  given and </a:t>
            </a:r>
            <a:r>
              <a:rPr lang="en-US" sz="2400" b="1" dirty="0"/>
              <a:t>the </a:t>
            </a:r>
            <a:r>
              <a:rPr lang="en-US" sz="2400" b="1" dirty="0" smtClean="0"/>
              <a:t>posttherapy </a:t>
            </a:r>
            <a:r>
              <a:rPr lang="en-US" sz="2400" b="1" dirty="0"/>
              <a:t>scan is </a:t>
            </a:r>
            <a:r>
              <a:rPr lang="en-US" sz="2400" b="1" dirty="0">
                <a:solidFill>
                  <a:srgbClr val="C00000"/>
                </a:solidFill>
              </a:rPr>
              <a:t>negative</a:t>
            </a:r>
            <a:r>
              <a:rPr lang="en-US" sz="2400" b="1" dirty="0"/>
              <a:t>, the patient </a:t>
            </a:r>
            <a:r>
              <a:rPr lang="en-US" sz="2400" b="1" dirty="0" smtClean="0"/>
              <a:t>  is  </a:t>
            </a:r>
            <a:r>
              <a:rPr lang="en-US" sz="2400" b="1" i="1" u="sng" dirty="0" smtClean="0">
                <a:solidFill>
                  <a:srgbClr val="00B050"/>
                </a:solidFill>
              </a:rPr>
              <a:t>RAI-refractory</a:t>
            </a:r>
            <a:r>
              <a:rPr lang="en-US" sz="2400" b="1" dirty="0" smtClean="0"/>
              <a:t>  and </a:t>
            </a:r>
            <a:r>
              <a:rPr lang="en-US" sz="2400" b="1" dirty="0"/>
              <a:t>no </a:t>
            </a:r>
            <a:r>
              <a:rPr lang="en-US" sz="2400" b="1" dirty="0" smtClean="0"/>
              <a:t>further RAI  administered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                                                            </a:t>
            </a:r>
            <a:r>
              <a:rPr lang="en-US" sz="2000" i="1" dirty="0" smtClean="0"/>
              <a:t>ATA </a:t>
            </a:r>
            <a:r>
              <a:rPr lang="en-US" sz="2000" i="1" dirty="0"/>
              <a:t>GUIDLINE 2015</a:t>
            </a:r>
            <a:endParaRPr lang="en-US" sz="20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5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47" y="2384385"/>
            <a:ext cx="12076253" cy="3792578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smtClean="0">
                <a:solidFill>
                  <a:srgbClr val="C00000"/>
                </a:solidFill>
              </a:rPr>
              <a:t>Radio refractory differentiated thyroid cancer </a:t>
            </a:r>
            <a:r>
              <a:rPr lang="en-US" sz="4000" b="1" i="1" dirty="0">
                <a:solidFill>
                  <a:srgbClr val="C00000"/>
                </a:solidFill>
              </a:rPr>
              <a:t>disease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48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53800" cy="1169043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RAI refractory </a:t>
            </a:r>
            <a:r>
              <a:rPr lang="en-US" b="1" i="1" dirty="0" smtClean="0">
                <a:solidFill>
                  <a:srgbClr val="C00000"/>
                </a:solidFill>
              </a:rPr>
              <a:t>disease and survival?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502919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prognosis is </a:t>
            </a:r>
            <a:r>
              <a:rPr lang="en-US" b="1" dirty="0" smtClean="0"/>
              <a:t>poor, </a:t>
            </a:r>
          </a:p>
          <a:p>
            <a:endParaRPr lang="en-US" b="1" dirty="0" smtClean="0"/>
          </a:p>
          <a:p>
            <a:r>
              <a:rPr lang="en-US" b="1" dirty="0"/>
              <a:t>Metastatic RAI </a:t>
            </a:r>
            <a:r>
              <a:rPr lang="en-US" b="1" u="sng" dirty="0" smtClean="0">
                <a:solidFill>
                  <a:srgbClr val="00B050"/>
                </a:solidFill>
              </a:rPr>
              <a:t>avid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/>
              <a:t>DTC </a:t>
            </a:r>
            <a:r>
              <a:rPr lang="en-US" b="1" dirty="0" smtClean="0"/>
              <a:t> have </a:t>
            </a:r>
            <a:r>
              <a:rPr lang="en-US" b="1" dirty="0"/>
              <a:t>a </a:t>
            </a:r>
            <a:r>
              <a:rPr lang="en-US" b="1" dirty="0" smtClean="0"/>
              <a:t>10-year survival </a:t>
            </a:r>
            <a:r>
              <a:rPr lang="en-US" b="1" dirty="0"/>
              <a:t>of </a:t>
            </a:r>
            <a:r>
              <a:rPr lang="en-US" b="1" dirty="0">
                <a:solidFill>
                  <a:srgbClr val="00B050"/>
                </a:solidFill>
              </a:rPr>
              <a:t>60</a:t>
            </a:r>
            <a:r>
              <a:rPr lang="en-US" b="1" dirty="0" smtClean="0">
                <a:solidFill>
                  <a:srgbClr val="00B050"/>
                </a:solidFill>
              </a:rPr>
              <a:t>%,</a:t>
            </a:r>
          </a:p>
          <a:p>
            <a:endParaRPr lang="en-US" b="1" dirty="0" smtClean="0"/>
          </a:p>
          <a:p>
            <a:r>
              <a:rPr lang="en-US" b="1" dirty="0" smtClean="0"/>
              <a:t>whereas survival falls </a:t>
            </a:r>
            <a:r>
              <a:rPr lang="en-US" b="1" dirty="0"/>
              <a:t>to 10% </a:t>
            </a:r>
            <a:r>
              <a:rPr lang="en-US" b="1" dirty="0" smtClean="0"/>
              <a:t>when </a:t>
            </a:r>
            <a:r>
              <a:rPr lang="en-US" b="1" dirty="0"/>
              <a:t>RAI avidity </a:t>
            </a:r>
            <a:r>
              <a:rPr lang="en-US" b="1" dirty="0" smtClean="0"/>
              <a:t>are </a:t>
            </a:r>
            <a:r>
              <a:rPr lang="en-US" b="1" dirty="0" smtClean="0">
                <a:solidFill>
                  <a:srgbClr val="00B050"/>
                </a:solidFill>
              </a:rPr>
              <a:t>lost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                                         </a:t>
            </a:r>
            <a:r>
              <a:rPr lang="en-US" sz="1800" i="1" dirty="0" smtClean="0"/>
              <a:t>Clinical </a:t>
            </a:r>
            <a:r>
              <a:rPr lang="en-US" sz="1800" i="1" dirty="0"/>
              <a:t>guidance for radioiodine refractory differentiated thyroid cancer, Australia,2017</a:t>
            </a:r>
            <a:endParaRPr lang="en-US" sz="1800" b="1" i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00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3" t="10924" r="2482" b="5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764" y="5011839"/>
            <a:ext cx="7500395" cy="1481558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nonavid</a:t>
            </a:r>
            <a:r>
              <a:rPr lang="en-US" sz="2000" b="1" dirty="0" smtClean="0"/>
              <a:t> tumors, </a:t>
            </a:r>
            <a:r>
              <a:rPr lang="en-US" sz="2000" b="1" dirty="0"/>
              <a:t>unlikely to benefit from </a:t>
            </a:r>
            <a:r>
              <a:rPr lang="en-US" sz="2000" b="1" dirty="0" smtClean="0"/>
              <a:t>radioactive </a:t>
            </a:r>
            <a:r>
              <a:rPr lang="en-US" sz="2000" b="1" dirty="0"/>
              <a:t>iodine.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i="1" dirty="0"/>
              <a:t>J </a:t>
            </a:r>
            <a:r>
              <a:rPr lang="en-US" sz="2000" b="1" i="1" dirty="0" err="1"/>
              <a:t>Clin</a:t>
            </a:r>
            <a:r>
              <a:rPr lang="en-US" sz="2000" b="1" i="1" dirty="0"/>
              <a:t> </a:t>
            </a:r>
            <a:r>
              <a:rPr lang="en-US" sz="2000" b="1" i="1" dirty="0" err="1"/>
              <a:t>Endocrinol</a:t>
            </a:r>
            <a:r>
              <a:rPr lang="en-US" sz="2000" b="1" i="1" dirty="0"/>
              <a:t> </a:t>
            </a:r>
            <a:r>
              <a:rPr lang="en-US" sz="2000" b="1" i="1" dirty="0" err="1"/>
              <a:t>Metab</a:t>
            </a:r>
            <a:r>
              <a:rPr lang="en-US" sz="2000" b="1" dirty="0"/>
              <a:t>. 2006;91(8):2892-2899.6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545" t="13688" r="13758" b="8422"/>
          <a:stretch/>
        </p:blipFill>
        <p:spPr>
          <a:xfrm>
            <a:off x="2210764" y="300942"/>
            <a:ext cx="7384648" cy="48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504708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 Predictive </a:t>
            </a:r>
            <a:r>
              <a:rPr lang="en-US" b="1" i="1" dirty="0">
                <a:solidFill>
                  <a:srgbClr val="C00000"/>
                </a:solidFill>
              </a:rPr>
              <a:t>factors for </a:t>
            </a:r>
            <a:r>
              <a:rPr lang="en-US" b="1" i="1" dirty="0" smtClean="0">
                <a:solidFill>
                  <a:srgbClr val="C00000"/>
                </a:solidFill>
              </a:rPr>
              <a:t>response </a:t>
            </a:r>
            <a:r>
              <a:rPr lang="en-US" b="1" i="1" dirty="0">
                <a:solidFill>
                  <a:srgbClr val="C00000"/>
                </a:solidFill>
              </a:rPr>
              <a:t>to RAI </a:t>
            </a:r>
            <a:r>
              <a:rPr lang="en-US" b="1" i="1" dirty="0" smtClean="0">
                <a:solidFill>
                  <a:srgbClr val="C00000"/>
                </a:solidFill>
              </a:rPr>
              <a:t>treatment: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673"/>
            <a:ext cx="11933499" cy="472247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presence of 131I uptake by tumor,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among </a:t>
            </a:r>
            <a:r>
              <a:rPr lang="en-US" b="1" dirty="0" smtClean="0"/>
              <a:t>those patients </a:t>
            </a:r>
            <a:r>
              <a:rPr lang="en-US" b="1" dirty="0"/>
              <a:t>with RAI </a:t>
            </a:r>
            <a:r>
              <a:rPr lang="en-US" b="1" dirty="0" smtClean="0"/>
              <a:t>uptake :</a:t>
            </a:r>
          </a:p>
          <a:p>
            <a:r>
              <a:rPr lang="en-US" b="1" i="1" dirty="0" smtClean="0"/>
              <a:t>younger </a:t>
            </a:r>
            <a:r>
              <a:rPr lang="en-US" b="1" i="1" dirty="0"/>
              <a:t>age, </a:t>
            </a:r>
            <a:endParaRPr lang="en-US" b="1" i="1" dirty="0" smtClean="0"/>
          </a:p>
          <a:p>
            <a:r>
              <a:rPr lang="en-US" b="1" i="1" dirty="0"/>
              <a:t>D</a:t>
            </a:r>
            <a:r>
              <a:rPr lang="en-US" b="1" i="1" dirty="0" smtClean="0"/>
              <a:t>ifferentiated histology (PTC or FTC),</a:t>
            </a:r>
          </a:p>
          <a:p>
            <a:r>
              <a:rPr lang="en-US" b="1" i="1" dirty="0" smtClean="0"/>
              <a:t>small </a:t>
            </a:r>
            <a:r>
              <a:rPr lang="en-US" b="1" i="1" dirty="0"/>
              <a:t>metastases</a:t>
            </a:r>
            <a:r>
              <a:rPr lang="en-US" b="1" i="1" dirty="0" smtClean="0"/>
              <a:t>,</a:t>
            </a:r>
          </a:p>
          <a:p>
            <a:r>
              <a:rPr lang="en-US" b="1" i="1" dirty="0" smtClean="0"/>
              <a:t>and </a:t>
            </a:r>
            <a:r>
              <a:rPr lang="en-US" b="1" i="1" dirty="0"/>
              <a:t>low 18FDG </a:t>
            </a:r>
            <a:r>
              <a:rPr lang="en-US" b="1" i="1" dirty="0" smtClean="0"/>
              <a:t>uptake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                                               ATA </a:t>
            </a:r>
            <a:r>
              <a:rPr lang="en-US" sz="2000" dirty="0"/>
              <a:t>GUIDLINE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892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08" y="1"/>
            <a:ext cx="10717192" cy="1134318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RAI refractory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3" y="1446836"/>
            <a:ext cx="11898774" cy="5411164"/>
          </a:xfrm>
        </p:spPr>
        <p:txBody>
          <a:bodyPr/>
          <a:lstStyle/>
          <a:p>
            <a:r>
              <a:rPr lang="en-US" b="1" i="1" u="sng" dirty="0" smtClean="0"/>
              <a:t>Radioiodine </a:t>
            </a:r>
            <a:r>
              <a:rPr lang="en-US" b="1" i="1" u="sng" dirty="0"/>
              <a:t>refractory </a:t>
            </a:r>
            <a:r>
              <a:rPr lang="en-US" b="1" i="1" u="sng" dirty="0" smtClean="0"/>
              <a:t>disease  </a:t>
            </a:r>
            <a:r>
              <a:rPr lang="en-US" b="1" dirty="0"/>
              <a:t>is </a:t>
            </a:r>
            <a:r>
              <a:rPr lang="en-US" b="1" dirty="0" smtClean="0"/>
              <a:t> more </a:t>
            </a:r>
            <a:r>
              <a:rPr lang="en-US" b="1" dirty="0"/>
              <a:t>common </a:t>
            </a:r>
            <a:r>
              <a:rPr lang="en-US" b="1" dirty="0" smtClean="0"/>
              <a:t>:</a:t>
            </a:r>
          </a:p>
          <a:p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older </a:t>
            </a:r>
            <a:r>
              <a:rPr lang="en-US" b="1" dirty="0" smtClean="0"/>
              <a:t>patients,</a:t>
            </a:r>
          </a:p>
          <a:p>
            <a:r>
              <a:rPr lang="en-US" b="1" dirty="0" smtClean="0"/>
              <a:t>those </a:t>
            </a:r>
            <a:r>
              <a:rPr lang="en-US" b="1" dirty="0"/>
              <a:t>with large </a:t>
            </a:r>
            <a:r>
              <a:rPr lang="en-US" b="1" dirty="0" smtClean="0"/>
              <a:t>tumor burden,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those </a:t>
            </a:r>
            <a:r>
              <a:rPr lang="en-US" b="1" dirty="0"/>
              <a:t>with </a:t>
            </a:r>
            <a:r>
              <a:rPr lang="en-US" b="1" dirty="0" smtClean="0"/>
              <a:t>FDG-PET </a:t>
            </a:r>
            <a:r>
              <a:rPr lang="en-US" b="1" dirty="0"/>
              <a:t>positive </a:t>
            </a:r>
            <a:r>
              <a:rPr lang="en-US" b="1" dirty="0" smtClean="0"/>
              <a:t>disease (Poorly </a:t>
            </a:r>
            <a:r>
              <a:rPr lang="en-US" b="1" dirty="0"/>
              <a:t>differentiated foci with loss of iodine </a:t>
            </a:r>
            <a:r>
              <a:rPr lang="en-US" b="1" dirty="0" smtClean="0"/>
              <a:t>avidity),</a:t>
            </a:r>
          </a:p>
          <a:p>
            <a:r>
              <a:rPr lang="en-US" b="1" dirty="0" smtClean="0"/>
              <a:t>and those with poorly differentiated subtypes (tumors with </a:t>
            </a:r>
            <a:r>
              <a:rPr lang="en-US" b="1" dirty="0" err="1" smtClean="0"/>
              <a:t>Hurthle</a:t>
            </a:r>
            <a:r>
              <a:rPr lang="en-US" b="1" dirty="0" smtClean="0"/>
              <a:t> cell histology).           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     </a:t>
            </a:r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Clinical </a:t>
            </a:r>
            <a:r>
              <a:rPr lang="en-US" sz="1800" dirty="0"/>
              <a:t>guidance for radioiodine refractory </a:t>
            </a:r>
            <a:r>
              <a:rPr lang="en-US" sz="1800" dirty="0" smtClean="0"/>
              <a:t>differentiated thyroid cancer,</a:t>
            </a:r>
            <a:r>
              <a:rPr lang="en-US" sz="1800" dirty="0"/>
              <a:t> </a:t>
            </a:r>
            <a:r>
              <a:rPr lang="en-US" sz="1800" dirty="0" smtClean="0"/>
              <a:t>Australia,2017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70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           How </a:t>
            </a:r>
            <a:r>
              <a:rPr lang="en-US" sz="3600" b="1" i="1" dirty="0"/>
              <a:t>is RAI-</a:t>
            </a:r>
            <a:r>
              <a:rPr lang="en-US" sz="3600" b="1" i="1" dirty="0">
                <a:solidFill>
                  <a:srgbClr val="C00000"/>
                </a:solidFill>
              </a:rPr>
              <a:t>refractory</a:t>
            </a:r>
            <a:r>
              <a:rPr lang="en-US" sz="3600" b="1" i="1" dirty="0"/>
              <a:t> </a:t>
            </a:r>
            <a:r>
              <a:rPr lang="en-US" sz="3600" b="1" dirty="0"/>
              <a:t>structurally evident </a:t>
            </a:r>
            <a:r>
              <a:rPr lang="en-US" sz="3600" b="1" i="1" dirty="0"/>
              <a:t>DTC </a:t>
            </a:r>
            <a:r>
              <a:rPr lang="en-US" sz="3600" b="1" i="1" dirty="0" smtClean="0"/>
              <a:t>?</a:t>
            </a:r>
          </a:p>
          <a:p>
            <a:endParaRPr lang="en-US" sz="3600" b="1" i="1" dirty="0"/>
          </a:p>
          <a:p>
            <a:r>
              <a:rPr lang="en-US" dirty="0" smtClean="0"/>
              <a:t>structurally </a:t>
            </a:r>
            <a:r>
              <a:rPr lang="en-US" dirty="0"/>
              <a:t>evident </a:t>
            </a:r>
            <a:r>
              <a:rPr lang="en-US" i="1" dirty="0" smtClean="0"/>
              <a:t>DTC : Detects by </a:t>
            </a:r>
            <a:r>
              <a:rPr lang="en-US" dirty="0" smtClean="0"/>
              <a:t>a </a:t>
            </a:r>
            <a:r>
              <a:rPr lang="en-US" dirty="0" smtClean="0"/>
              <a:t>post therapy </a:t>
            </a:r>
            <a:r>
              <a:rPr lang="en-US" dirty="0"/>
              <a:t>131I WBS, </a:t>
            </a: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C00000"/>
                </a:solidFill>
              </a:rPr>
              <a:t>combined</a:t>
            </a:r>
            <a:r>
              <a:rPr lang="en-US" i="1" u="sng" dirty="0" smtClean="0">
                <a:solidFill>
                  <a:srgbClr val="C00000"/>
                </a:solidFill>
              </a:rPr>
              <a:t>   </a:t>
            </a:r>
            <a:r>
              <a:rPr lang="en-US" dirty="0" smtClean="0"/>
              <a:t>with </a:t>
            </a:r>
            <a:r>
              <a:rPr lang="en-US" dirty="0"/>
              <a:t>CT scan, MRI, or PET/CT.</a:t>
            </a:r>
          </a:p>
          <a:p>
            <a:endParaRPr lang="en-US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80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0536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How is RAI-refractory </a:t>
            </a:r>
            <a:r>
              <a:rPr lang="en-US" b="1" dirty="0">
                <a:solidFill>
                  <a:srgbClr val="C00000"/>
                </a:solidFill>
              </a:rPr>
              <a:t>structurally evident </a:t>
            </a:r>
            <a:r>
              <a:rPr lang="en-US" b="1" i="1" dirty="0">
                <a:solidFill>
                  <a:srgbClr val="C00000"/>
                </a:solidFill>
              </a:rPr>
              <a:t>DTC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86673"/>
            <a:ext cx="12192000" cy="4971325"/>
          </a:xfrm>
        </p:spPr>
        <p:txBody>
          <a:bodyPr/>
          <a:lstStyle/>
          <a:p>
            <a:r>
              <a:rPr lang="en-US" b="1" dirty="0" smtClean="0"/>
              <a:t>1)</a:t>
            </a:r>
            <a:r>
              <a:rPr lang="en-US" b="1" i="1" dirty="0" smtClean="0"/>
              <a:t>The metastatic tissue not </a:t>
            </a:r>
            <a:r>
              <a:rPr lang="en-US" b="1" i="1" dirty="0"/>
              <a:t>concentrate </a:t>
            </a:r>
            <a:r>
              <a:rPr lang="en-US" b="1" i="1" dirty="0" smtClean="0"/>
              <a:t>131I, </a:t>
            </a:r>
            <a:r>
              <a:rPr lang="en-US" b="1" i="1" dirty="0"/>
              <a:t>outside the thyroid bed at </a:t>
            </a:r>
            <a:r>
              <a:rPr lang="en-US" b="1" i="1" dirty="0" smtClean="0"/>
              <a:t>the first </a:t>
            </a:r>
            <a:r>
              <a:rPr lang="en-US" b="1" i="1" dirty="0">
                <a:solidFill>
                  <a:srgbClr val="C00000"/>
                </a:solidFill>
              </a:rPr>
              <a:t>therapeutic</a:t>
            </a:r>
            <a:r>
              <a:rPr lang="en-US" b="1" i="1" dirty="0"/>
              <a:t> </a:t>
            </a:r>
            <a:r>
              <a:rPr lang="en-US" b="1" i="1" dirty="0" smtClean="0"/>
              <a:t>WBS </a:t>
            </a:r>
            <a:r>
              <a:rPr lang="en-US" sz="2400" dirty="0" smtClean="0"/>
              <a:t>(further </a:t>
            </a:r>
            <a:r>
              <a:rPr lang="en-US" sz="2400" dirty="0"/>
              <a:t>treatment with RAI </a:t>
            </a:r>
            <a:r>
              <a:rPr lang="en-US" sz="2400" dirty="0" smtClean="0"/>
              <a:t>has no benefit in these patients).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2) </a:t>
            </a:r>
            <a:r>
              <a:rPr lang="en-US" b="1" i="1" dirty="0" smtClean="0"/>
              <a:t>The </a:t>
            </a:r>
            <a:r>
              <a:rPr lang="en-US" b="1" i="1" dirty="0"/>
              <a:t>tumor </a:t>
            </a:r>
            <a:r>
              <a:rPr lang="en-US" b="1" i="1" dirty="0" smtClean="0"/>
              <a:t>loses </a:t>
            </a:r>
            <a:r>
              <a:rPr lang="en-US" b="1" i="1" dirty="0"/>
              <a:t>the ability to </a:t>
            </a:r>
            <a:r>
              <a:rPr lang="en-US" b="1" i="1" dirty="0" smtClean="0"/>
              <a:t>concentrate 131I after </a:t>
            </a:r>
            <a:r>
              <a:rPr lang="en-US" b="1" i="1" dirty="0"/>
              <a:t>previous </a:t>
            </a:r>
            <a:r>
              <a:rPr lang="en-US" b="1" i="1" dirty="0" smtClean="0"/>
              <a:t>uptake</a:t>
            </a:r>
            <a:r>
              <a:rPr lang="en-US" b="1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This occurs in </a:t>
            </a:r>
            <a:r>
              <a:rPr lang="en-US" sz="2400" dirty="0"/>
              <a:t>large and multiple </a:t>
            </a:r>
            <a:r>
              <a:rPr lang="en-US" sz="2400" dirty="0" smtClean="0"/>
              <a:t>metastases, due </a:t>
            </a:r>
            <a:r>
              <a:rPr lang="en-US" sz="2400" dirty="0"/>
              <a:t>to </a:t>
            </a:r>
            <a:r>
              <a:rPr lang="en-US" sz="2400" dirty="0" smtClean="0"/>
              <a:t>the eradication by </a:t>
            </a:r>
            <a:r>
              <a:rPr lang="en-US" sz="2400" dirty="0"/>
              <a:t>131I </a:t>
            </a:r>
            <a:r>
              <a:rPr lang="en-US" sz="2400" dirty="0" smtClean="0"/>
              <a:t>of </a:t>
            </a:r>
            <a:r>
              <a:rPr lang="en-US" sz="2400" dirty="0"/>
              <a:t>differentiated cells able </a:t>
            </a:r>
            <a:r>
              <a:rPr lang="en-US" sz="2400" dirty="0" smtClean="0"/>
              <a:t>to concentrate </a:t>
            </a:r>
            <a:r>
              <a:rPr lang="en-US" sz="2400" dirty="0"/>
              <a:t>RAI but not of poorly differentiated </a:t>
            </a:r>
            <a:r>
              <a:rPr lang="en-US" sz="2400" dirty="0" smtClean="0"/>
              <a:t>cells, that not </a:t>
            </a:r>
            <a:r>
              <a:rPr lang="en-US" sz="2400" dirty="0"/>
              <a:t>concentrate 131I and </a:t>
            </a:r>
            <a:r>
              <a:rPr lang="en-US" sz="2400" dirty="0" smtClean="0"/>
              <a:t>generally </a:t>
            </a:r>
            <a:r>
              <a:rPr lang="en-US" sz="2400" dirty="0"/>
              <a:t>will </a:t>
            </a:r>
            <a:r>
              <a:rPr lang="en-US" sz="2400" dirty="0" smtClean="0"/>
              <a:t>progress).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                                           </a:t>
            </a:r>
            <a:r>
              <a:rPr lang="en-US" sz="2400" dirty="0" smtClean="0"/>
              <a:t>          </a:t>
            </a:r>
            <a:r>
              <a:rPr lang="en-US" sz="1800" i="1" dirty="0"/>
              <a:t>ATA GUIDLINE 2015</a:t>
            </a:r>
          </a:p>
        </p:txBody>
      </p:sp>
    </p:spTree>
    <p:extLst>
      <p:ext uri="{BB962C8B-B14F-4D97-AF65-F5344CB8AC3E}">
        <p14:creationId xmlns:p14="http://schemas.microsoft.com/office/powerpoint/2010/main" val="22034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169042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How is RAI-refractory </a:t>
            </a:r>
            <a:r>
              <a:rPr lang="en-US" b="1" dirty="0">
                <a:solidFill>
                  <a:srgbClr val="C00000"/>
                </a:solidFill>
              </a:rPr>
              <a:t>structurally evident </a:t>
            </a:r>
            <a:r>
              <a:rPr lang="en-US" b="1" i="1" dirty="0">
                <a:solidFill>
                  <a:srgbClr val="C00000"/>
                </a:solidFill>
              </a:rPr>
              <a:t>DTC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63524"/>
            <a:ext cx="12192000" cy="50812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3) </a:t>
            </a:r>
            <a:r>
              <a:rPr lang="en-US" b="1" i="1" dirty="0" smtClean="0"/>
              <a:t>131I  </a:t>
            </a:r>
            <a:r>
              <a:rPr lang="en-US" b="1" i="1" dirty="0"/>
              <a:t>retained in some lesions but </a:t>
            </a:r>
            <a:r>
              <a:rPr lang="en-US" b="1" i="1" dirty="0" smtClean="0"/>
              <a:t>not in others </a:t>
            </a:r>
            <a:r>
              <a:rPr lang="en-US" dirty="0" smtClean="0"/>
              <a:t>(</a:t>
            </a:r>
            <a:r>
              <a:rPr lang="en-US" sz="2400" dirty="0" smtClean="0"/>
              <a:t>in </a:t>
            </a:r>
            <a:r>
              <a:rPr lang="en-US" sz="2400" dirty="0"/>
              <a:t>patients with </a:t>
            </a:r>
            <a:r>
              <a:rPr lang="en-US" sz="2400" dirty="0" smtClean="0"/>
              <a:t>multiple large </a:t>
            </a:r>
            <a:r>
              <a:rPr lang="en-US" sz="2400" dirty="0"/>
              <a:t>metastases </a:t>
            </a:r>
            <a:r>
              <a:rPr lang="en-US" sz="2400" dirty="0" smtClean="0"/>
              <a:t>and </a:t>
            </a:r>
            <a:r>
              <a:rPr lang="en-US" sz="2400" dirty="0"/>
              <a:t>by comparing results of </a:t>
            </a:r>
            <a:r>
              <a:rPr lang="en-US" sz="2400" dirty="0" smtClean="0"/>
              <a:t>FDG-PET </a:t>
            </a:r>
            <a:r>
              <a:rPr lang="en-US" sz="2400" dirty="0"/>
              <a:t>scan with 131I </a:t>
            </a:r>
            <a:r>
              <a:rPr lang="en-US" sz="2400" dirty="0" smtClean="0"/>
              <a:t>WBS. progression occurs </a:t>
            </a:r>
            <a:r>
              <a:rPr lang="en-US" sz="2400" dirty="0"/>
              <a:t>in metastases without uptake, in particular when 18FDG uptake is </a:t>
            </a:r>
            <a:r>
              <a:rPr lang="en-US" sz="2400" dirty="0" smtClean="0"/>
              <a:t>present) </a:t>
            </a:r>
          </a:p>
          <a:p>
            <a:endParaRPr lang="en-US" sz="2400" b="1" i="1" dirty="0"/>
          </a:p>
          <a:p>
            <a:endParaRPr lang="en-US" b="1" i="1" dirty="0" smtClean="0"/>
          </a:p>
          <a:p>
            <a:r>
              <a:rPr lang="en-US" b="1" i="1" dirty="0" smtClean="0"/>
              <a:t>4) Metastatic </a:t>
            </a:r>
            <a:r>
              <a:rPr lang="en-US" b="1" i="1" dirty="0"/>
              <a:t>disease progresses despite </a:t>
            </a:r>
            <a:r>
              <a:rPr lang="en-US" b="1" i="1" dirty="0" smtClean="0"/>
              <a:t>significant uptake </a:t>
            </a:r>
            <a:r>
              <a:rPr lang="en-US" b="1" i="1" dirty="0"/>
              <a:t>of 131I </a:t>
            </a:r>
            <a:r>
              <a:rPr lang="en-US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/>
              <a:t>new </a:t>
            </a:r>
            <a:r>
              <a:rPr lang="en-US" sz="2400" dirty="0" smtClean="0"/>
              <a:t>lesions or </a:t>
            </a:r>
            <a:r>
              <a:rPr lang="en-US" sz="2400" dirty="0"/>
              <a:t>progressive growth </a:t>
            </a:r>
            <a:r>
              <a:rPr lang="en-US" sz="2400" dirty="0" smtClean="0"/>
              <a:t>of lesions</a:t>
            </a:r>
            <a:r>
              <a:rPr lang="en-US" sz="2400" dirty="0"/>
              <a:t>, continual rise in </a:t>
            </a:r>
            <a:r>
              <a:rPr lang="en-US" sz="2400" dirty="0" err="1" smtClean="0"/>
              <a:t>Tg</a:t>
            </a:r>
            <a:r>
              <a:rPr lang="en-US" sz="2400" dirty="0" smtClean="0"/>
              <a:t> </a:t>
            </a:r>
            <a:r>
              <a:rPr lang="en-US" sz="2400" dirty="0"/>
              <a:t>within months of </a:t>
            </a:r>
            <a:r>
              <a:rPr lang="en-US" sz="2400" dirty="0" smtClean="0"/>
              <a:t>RAI therapy</a:t>
            </a:r>
            <a:r>
              <a:rPr lang="en-US" sz="2400" dirty="0"/>
              <a:t>). </a:t>
            </a:r>
            <a:endParaRPr lang="en-US" sz="2400" dirty="0" smtClean="0"/>
          </a:p>
          <a:p>
            <a:endParaRPr lang="en-US" sz="2400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r>
              <a:rPr lang="en-US" sz="1800" i="1" dirty="0" smtClean="0"/>
              <a:t>                                                                                                                                                                              ATA </a:t>
            </a:r>
            <a:r>
              <a:rPr lang="en-US" sz="1800" i="1" dirty="0"/>
              <a:t>GUIDLINE 2015</a:t>
            </a:r>
            <a:endParaRPr lang="en-US" sz="1800" dirty="0"/>
          </a:p>
          <a:p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2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8" y="1"/>
            <a:ext cx="10913962" cy="109959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How is RAI-refractory </a:t>
            </a:r>
            <a:r>
              <a:rPr lang="en-US" b="1" dirty="0">
                <a:solidFill>
                  <a:srgbClr val="C00000"/>
                </a:solidFill>
              </a:rPr>
              <a:t>structurally evident </a:t>
            </a:r>
            <a:r>
              <a:rPr lang="en-US" b="1" i="1" dirty="0" smtClean="0">
                <a:solidFill>
                  <a:srgbClr val="C00000"/>
                </a:solidFill>
              </a:rPr>
              <a:t>DTC :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8962"/>
            <a:ext cx="12049247" cy="5469038"/>
          </a:xfrm>
        </p:spPr>
        <p:txBody>
          <a:bodyPr>
            <a:normAutofit/>
          </a:bodyPr>
          <a:lstStyle/>
          <a:p>
            <a:r>
              <a:rPr lang="en-US" b="1" dirty="0"/>
              <a:t>RAI refractory disease </a:t>
            </a:r>
            <a:r>
              <a:rPr lang="en-US" b="1" dirty="0" smtClean="0"/>
              <a:t>established when (with appropriate TSH stimulation): </a:t>
            </a:r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iodine has </a:t>
            </a:r>
            <a:r>
              <a:rPr lang="en-US" b="1" i="1" dirty="0"/>
              <a:t>never</a:t>
            </a:r>
            <a:r>
              <a:rPr lang="en-US" b="1" dirty="0"/>
              <a:t> concentrated in </a:t>
            </a:r>
            <a:r>
              <a:rPr lang="en-US" b="1" dirty="0" smtClean="0"/>
              <a:t>the metastatic tissue,</a:t>
            </a:r>
          </a:p>
          <a:p>
            <a:r>
              <a:rPr lang="en-US" b="1" dirty="0" smtClean="0"/>
              <a:t>The tumor lost </a:t>
            </a:r>
            <a:r>
              <a:rPr lang="en-US" b="1" dirty="0"/>
              <a:t>the ability to take up iodine despite </a:t>
            </a:r>
            <a:r>
              <a:rPr lang="en-US" b="1" dirty="0" smtClean="0"/>
              <a:t>previously RAI avid,</a:t>
            </a:r>
          </a:p>
          <a:p>
            <a:r>
              <a:rPr lang="en-US" b="1" dirty="0" smtClean="0"/>
              <a:t>iodine </a:t>
            </a:r>
            <a:r>
              <a:rPr lang="en-US" b="1" dirty="0"/>
              <a:t>can be concentrated in some </a:t>
            </a:r>
            <a:r>
              <a:rPr lang="en-US" b="1" dirty="0" smtClean="0"/>
              <a:t>metastases but </a:t>
            </a:r>
            <a:r>
              <a:rPr lang="en-US" b="1" dirty="0"/>
              <a:t>not others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metastatic </a:t>
            </a:r>
            <a:r>
              <a:rPr lang="en-US" b="1" dirty="0"/>
              <a:t>disease progresses despite </a:t>
            </a:r>
            <a:r>
              <a:rPr lang="en-US" b="1" dirty="0" smtClean="0"/>
              <a:t>significant uptake </a:t>
            </a:r>
            <a:r>
              <a:rPr lang="en-US" b="1" dirty="0"/>
              <a:t>of RAI.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When </a:t>
            </a:r>
            <a:r>
              <a:rPr lang="en-US" b="1" dirty="0"/>
              <a:t>a patient with DTC is classified as refractory </a:t>
            </a:r>
            <a:r>
              <a:rPr lang="en-US" b="1" dirty="0" smtClean="0"/>
              <a:t>to RAI</a:t>
            </a:r>
            <a:r>
              <a:rPr lang="en-US" b="1" dirty="0"/>
              <a:t>, there is no indication for further RAI </a:t>
            </a:r>
            <a:r>
              <a:rPr lang="en-US" b="1" dirty="0" smtClean="0"/>
              <a:t>treatment.</a:t>
            </a:r>
          </a:p>
          <a:p>
            <a:endParaRPr lang="en-US" b="1" dirty="0"/>
          </a:p>
          <a:p>
            <a:r>
              <a:rPr lang="en-US" sz="1800" dirty="0" smtClean="0"/>
              <a:t>                                                                 </a:t>
            </a:r>
            <a:r>
              <a:rPr lang="en-US" sz="1800" dirty="0"/>
              <a:t>Clinical guidance for radioiodine refractory differentiated thyroid cancer, Australia,2017</a:t>
            </a:r>
            <a:r>
              <a:rPr lang="en-US" sz="1800" b="1" dirty="0" smtClean="0"/>
              <a:t>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27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93" y="1"/>
            <a:ext cx="11076008" cy="10185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RAI refractory disease </a:t>
            </a:r>
            <a:r>
              <a:rPr lang="en-US" b="1" i="1" dirty="0" smtClean="0">
                <a:solidFill>
                  <a:srgbClr val="C00000"/>
                </a:solidFill>
              </a:rPr>
              <a:t>treatment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2192"/>
            <a:ext cx="12372975" cy="5665808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Early </a:t>
            </a:r>
            <a:r>
              <a:rPr lang="en-US" b="1" dirty="0"/>
              <a:t>recognition of </a:t>
            </a:r>
            <a:r>
              <a:rPr lang="en-US" b="1" i="1" dirty="0" smtClean="0">
                <a:solidFill>
                  <a:srgbClr val="C00000"/>
                </a:solidFill>
              </a:rPr>
              <a:t>RAI refractory disease </a:t>
            </a:r>
            <a:r>
              <a:rPr lang="en-US" b="1" dirty="0" smtClean="0"/>
              <a:t>is important to </a:t>
            </a:r>
            <a:r>
              <a:rPr lang="en-US" b="1" dirty="0"/>
              <a:t>avoid further unnecessary RAI treatment, and to prompt </a:t>
            </a:r>
            <a:r>
              <a:rPr lang="en-US" b="1" dirty="0" smtClean="0"/>
              <a:t>consideration, if  local or systemic </a:t>
            </a:r>
            <a:r>
              <a:rPr lang="en-US" b="1" dirty="0"/>
              <a:t>therapy is appropriate.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/>
              <a:t>local or systemic therapy </a:t>
            </a:r>
            <a:r>
              <a:rPr lang="en-US" b="1" dirty="0" smtClean="0"/>
              <a:t>of </a:t>
            </a:r>
            <a:r>
              <a:rPr lang="en-US" b="1" i="1" dirty="0" smtClean="0"/>
              <a:t>RAI </a:t>
            </a:r>
            <a:r>
              <a:rPr lang="en-US" b="1" i="1" dirty="0"/>
              <a:t>refractory disease </a:t>
            </a:r>
            <a:r>
              <a:rPr lang="en-US" b="1" i="1" dirty="0" smtClean="0"/>
              <a:t> influenced </a:t>
            </a:r>
            <a:r>
              <a:rPr lang="en-US" b="1" i="1" dirty="0"/>
              <a:t>by:</a:t>
            </a:r>
          </a:p>
          <a:p>
            <a:endParaRPr lang="en-US" b="1" i="1" u="sng" dirty="0"/>
          </a:p>
          <a:p>
            <a:r>
              <a:rPr lang="en-US" b="1" i="1" u="sng" dirty="0"/>
              <a:t>the extent of metastatic disease </a:t>
            </a:r>
            <a:r>
              <a:rPr lang="en-US" b="1" dirty="0"/>
              <a:t>by CT, 18FDG PET/CT, or MRI, </a:t>
            </a:r>
          </a:p>
          <a:p>
            <a:endParaRPr lang="en-US" b="1" dirty="0"/>
          </a:p>
          <a:p>
            <a:r>
              <a:rPr lang="en-US" b="1" i="1" u="sng" dirty="0"/>
              <a:t>the rate of progression </a:t>
            </a:r>
            <a:r>
              <a:rPr lang="en-US" b="1" u="sng" dirty="0"/>
              <a:t>of disease,</a:t>
            </a:r>
            <a:endParaRPr lang="en-US" u="sng" dirty="0"/>
          </a:p>
          <a:p>
            <a:endParaRPr lang="en-US" b="1" dirty="0"/>
          </a:p>
          <a:p>
            <a:r>
              <a:rPr lang="en-US" b="1" i="1" u="sng" dirty="0"/>
              <a:t>the current or potential symptoms;</a:t>
            </a:r>
          </a:p>
          <a:p>
            <a:endParaRPr lang="en-US" b="1" i="1" u="sng" dirty="0"/>
          </a:p>
          <a:p>
            <a:r>
              <a:rPr lang="en-US" b="1" i="1" u="sng" dirty="0"/>
              <a:t>and  the comorbidities. 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sz="1800" dirty="0" smtClean="0"/>
              <a:t>Clinical </a:t>
            </a:r>
            <a:r>
              <a:rPr lang="en-US" sz="1800" dirty="0"/>
              <a:t>guidance for radioiodine refractory differentiated thyroid cancer, Australia,2017</a:t>
            </a:r>
          </a:p>
        </p:txBody>
      </p:sp>
    </p:spTree>
    <p:extLst>
      <p:ext uri="{BB962C8B-B14F-4D97-AF65-F5344CB8AC3E}">
        <p14:creationId xmlns:p14="http://schemas.microsoft.com/office/powerpoint/2010/main" val="22038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6" t="11281" r="17680" b="8413"/>
          <a:stretch/>
        </p:blipFill>
        <p:spPr>
          <a:xfrm>
            <a:off x="1724629" y="365125"/>
            <a:ext cx="8542116" cy="59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619"/>
            <a:ext cx="11353800" cy="11690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</a:t>
            </a:r>
            <a:r>
              <a:rPr lang="en-US" b="1" i="1" dirty="0" smtClean="0"/>
              <a:t>RAI </a:t>
            </a:r>
            <a:r>
              <a:rPr lang="en-US" b="1" i="1" dirty="0"/>
              <a:t>refractory DTC </a:t>
            </a:r>
            <a:r>
              <a:rPr lang="en-US" b="1" i="1" dirty="0" smtClean="0"/>
              <a:t>patients : </a:t>
            </a:r>
            <a:r>
              <a:rPr lang="en-US" b="1" i="1" dirty="0" smtClean="0">
                <a:solidFill>
                  <a:srgbClr val="C00000"/>
                </a:solidFill>
              </a:rPr>
              <a:t>(The Indolant nature)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6202"/>
            <a:ext cx="12192000" cy="5121797"/>
          </a:xfrm>
        </p:spPr>
        <p:txBody>
          <a:bodyPr>
            <a:normAutofit/>
          </a:bodyPr>
          <a:lstStyle/>
          <a:p>
            <a:r>
              <a:rPr lang="en-US" b="1" dirty="0" smtClean="0"/>
              <a:t>Generally progresses </a:t>
            </a:r>
            <a:r>
              <a:rPr lang="en-US" b="1" i="1" u="sng" dirty="0"/>
              <a:t>very </a:t>
            </a:r>
            <a:r>
              <a:rPr lang="en-US" b="1" i="1" u="sng" dirty="0" smtClean="0"/>
              <a:t>slowly,</a:t>
            </a:r>
            <a:endParaRPr lang="en-US" b="1" i="1" u="sng" dirty="0"/>
          </a:p>
          <a:p>
            <a:endParaRPr lang="en-US" b="1" dirty="0" smtClean="0"/>
          </a:p>
          <a:p>
            <a:r>
              <a:rPr lang="en-US" b="1" dirty="0" smtClean="0"/>
              <a:t>show </a:t>
            </a:r>
            <a:r>
              <a:rPr lang="en-US" b="1" dirty="0"/>
              <a:t>only a millimeter of </a:t>
            </a:r>
            <a:r>
              <a:rPr lang="en-US" b="1" dirty="0" smtClean="0"/>
              <a:t> </a:t>
            </a:r>
            <a:r>
              <a:rPr lang="en-US" b="1" dirty="0"/>
              <a:t>growth every 1 to 2 </a:t>
            </a:r>
            <a:r>
              <a:rPr lang="en-US" b="1" dirty="0" smtClean="0"/>
              <a:t>years</a:t>
            </a:r>
            <a:r>
              <a:rPr lang="en-US" b="1" dirty="0"/>
              <a:t> </a:t>
            </a:r>
            <a:r>
              <a:rPr lang="en-US" b="1" dirty="0" smtClean="0"/>
              <a:t>(RAI-refractory </a:t>
            </a:r>
            <a:r>
              <a:rPr lang="en-US" b="1" dirty="0"/>
              <a:t>pulmonary </a:t>
            </a:r>
            <a:r>
              <a:rPr lang="en-US" b="1" dirty="0" smtClean="0"/>
              <a:t>metastases),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Such patients </a:t>
            </a:r>
            <a:r>
              <a:rPr lang="en-US" b="1" dirty="0" smtClean="0"/>
              <a:t>can be </a:t>
            </a:r>
            <a:r>
              <a:rPr lang="en-US" b="1" i="1" u="sng" dirty="0"/>
              <a:t>observed</a:t>
            </a:r>
            <a:r>
              <a:rPr lang="en-US" b="1" dirty="0"/>
              <a:t> </a:t>
            </a:r>
            <a:r>
              <a:rPr lang="en-US" b="1" dirty="0" smtClean="0"/>
              <a:t> for </a:t>
            </a:r>
            <a:r>
              <a:rPr lang="en-US" b="1" dirty="0"/>
              <a:t>several years before more aggressive </a:t>
            </a:r>
            <a:r>
              <a:rPr lang="en-US" b="1" dirty="0" smtClean="0"/>
              <a:t>therapy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         Clinical </a:t>
            </a:r>
            <a:r>
              <a:rPr lang="en-US" sz="2000" dirty="0"/>
              <a:t>Advances in Hematology &amp; Oncology Volume 14, Issue 5, Supplement 9 May 2016</a:t>
            </a:r>
          </a:p>
        </p:txBody>
      </p:sp>
    </p:spTree>
    <p:extLst>
      <p:ext uri="{BB962C8B-B14F-4D97-AF65-F5344CB8AC3E}">
        <p14:creationId xmlns:p14="http://schemas.microsoft.com/office/powerpoint/2010/main" val="12518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37" t="12638" r="4726" b="690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1"/>
            <a:ext cx="11937357" cy="1597305"/>
          </a:xfrm>
        </p:spPr>
        <p:txBody>
          <a:bodyPr>
            <a:normAutofit/>
          </a:bodyPr>
          <a:lstStyle/>
          <a:p>
            <a:r>
              <a:rPr lang="en-US" sz="4000" b="1" i="1" dirty="0"/>
              <a:t>RAI refractory DTC patients </a:t>
            </a:r>
            <a:r>
              <a:rPr lang="en-US" sz="4000" b="1" i="1" dirty="0" smtClean="0">
                <a:solidFill>
                  <a:srgbClr val="C00000"/>
                </a:solidFill>
              </a:rPr>
              <a:t>:</a:t>
            </a:r>
            <a:r>
              <a:rPr lang="en-US" sz="4000" b="1" dirty="0"/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(The </a:t>
            </a:r>
            <a:r>
              <a:rPr lang="en-US" sz="4000" b="1" i="1" dirty="0">
                <a:solidFill>
                  <a:srgbClr val="C00000"/>
                </a:solidFill>
              </a:rPr>
              <a:t>aggressive </a:t>
            </a:r>
            <a:r>
              <a:rPr lang="en-US" sz="4000" b="1" i="1" dirty="0" smtClean="0">
                <a:solidFill>
                  <a:srgbClr val="C00000"/>
                </a:solidFill>
              </a:rPr>
              <a:t>nature)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9352"/>
            <a:ext cx="12192000" cy="509864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aggressive </a:t>
            </a:r>
            <a:r>
              <a:rPr lang="en-US" b="1" dirty="0" smtClean="0"/>
              <a:t>tumors :</a:t>
            </a:r>
          </a:p>
          <a:p>
            <a:r>
              <a:rPr lang="en-US" b="1" i="1" dirty="0" smtClean="0"/>
              <a:t>larger </a:t>
            </a:r>
            <a:r>
              <a:rPr lang="en-US" b="1" i="1" dirty="0"/>
              <a:t>than 1 cm </a:t>
            </a:r>
            <a:r>
              <a:rPr lang="en-US" b="1" dirty="0" smtClean="0"/>
              <a:t>and </a:t>
            </a:r>
            <a:r>
              <a:rPr lang="en-US" b="1" dirty="0"/>
              <a:t>positive on </a:t>
            </a:r>
            <a:r>
              <a:rPr lang="en-US" b="1" dirty="0" smtClean="0"/>
              <a:t>18F-FDG-PET scans, </a:t>
            </a:r>
          </a:p>
          <a:p>
            <a:r>
              <a:rPr lang="en-US" b="1" dirty="0" smtClean="0"/>
              <a:t>a </a:t>
            </a:r>
            <a:r>
              <a:rPr lang="en-US" b="1" dirty="0"/>
              <a:t>rapid serum thyroglobulin doubling time (&lt;1-2 years). </a:t>
            </a:r>
            <a:endParaRPr lang="en-US" b="1" dirty="0" smtClean="0"/>
          </a:p>
          <a:p>
            <a:r>
              <a:rPr lang="en-US" b="1" dirty="0" smtClean="0"/>
              <a:t>likely to cause </a:t>
            </a:r>
            <a:r>
              <a:rPr lang="en-US" b="1" dirty="0"/>
              <a:t>significant morbidity or </a:t>
            </a:r>
            <a:r>
              <a:rPr lang="en-US" b="1" dirty="0" smtClean="0"/>
              <a:t>mortality, </a:t>
            </a:r>
          </a:p>
          <a:p>
            <a:r>
              <a:rPr lang="en-US" b="1" dirty="0" smtClean="0"/>
              <a:t>And therefore should </a:t>
            </a:r>
            <a:r>
              <a:rPr lang="en-US" b="1" dirty="0"/>
              <a:t>be considered </a:t>
            </a:r>
            <a:r>
              <a:rPr lang="en-US" b="1" dirty="0" smtClean="0"/>
              <a:t> </a:t>
            </a:r>
            <a:r>
              <a:rPr lang="en-US" b="1" i="1" u="sng" dirty="0"/>
              <a:t>for systemic therapy</a:t>
            </a:r>
            <a:r>
              <a:rPr lang="en-US" b="1" i="1" u="sng" dirty="0" smtClean="0"/>
              <a:t>.</a:t>
            </a:r>
          </a:p>
          <a:p>
            <a:r>
              <a:rPr lang="en-US" sz="2400" dirty="0"/>
              <a:t>should undergo cross-sectional imaging studies every 6 </a:t>
            </a:r>
            <a:r>
              <a:rPr lang="en-US" sz="2400" dirty="0" smtClean="0"/>
              <a:t>months</a:t>
            </a:r>
            <a:r>
              <a:rPr lang="en-US" b="1" dirty="0" smtClean="0"/>
              <a:t>. </a:t>
            </a:r>
            <a:endParaRPr lang="en-US" b="1" dirty="0"/>
          </a:p>
          <a:p>
            <a:endParaRPr lang="en-US" b="1" i="1" u="sng" dirty="0" smtClean="0"/>
          </a:p>
          <a:p>
            <a:endParaRPr lang="en-US" b="1" i="1" u="sng" dirty="0"/>
          </a:p>
          <a:p>
            <a:endParaRPr lang="en-US" b="1" i="1" u="sng" dirty="0" smtClean="0"/>
          </a:p>
          <a:p>
            <a:r>
              <a:rPr lang="en-US" sz="2000" dirty="0" smtClean="0"/>
              <a:t>                                         Clinical </a:t>
            </a:r>
            <a:r>
              <a:rPr lang="en-US" sz="2000" dirty="0"/>
              <a:t>Advances in Hematology &amp; Oncology Volume 14, Issue 5, Supplement 9 May 2016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1603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    I-refractory </a:t>
            </a:r>
            <a:r>
              <a:rPr lang="en-US" b="1" i="1" dirty="0"/>
              <a:t>metastatic </a:t>
            </a:r>
            <a:r>
              <a:rPr lang="en-US" b="1" i="1" dirty="0" smtClean="0"/>
              <a:t>DTC : </a:t>
            </a:r>
            <a:r>
              <a:rPr lang="en-US" b="1" i="1" dirty="0" smtClean="0">
                <a:solidFill>
                  <a:srgbClr val="C00000"/>
                </a:solidFill>
              </a:rPr>
              <a:t>Active </a:t>
            </a:r>
            <a:r>
              <a:rPr lang="en-US" b="1" i="1" dirty="0" err="1" smtClean="0">
                <a:solidFill>
                  <a:srgbClr val="C00000"/>
                </a:solidFill>
              </a:rPr>
              <a:t>survilance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23280"/>
            <a:ext cx="12192000" cy="4334719"/>
          </a:xfrm>
        </p:spPr>
        <p:txBody>
          <a:bodyPr>
            <a:normAutofit/>
          </a:bodyPr>
          <a:lstStyle/>
          <a:p>
            <a:r>
              <a:rPr lang="en-US" b="1" dirty="0" smtClean="0"/>
              <a:t>Asymptomatic</a:t>
            </a:r>
            <a:r>
              <a:rPr lang="en-US" b="1" dirty="0"/>
              <a:t>, stable, or minimally progressive </a:t>
            </a:r>
            <a:r>
              <a:rPr lang="en-US" b="1" dirty="0" smtClean="0"/>
              <a:t>patients, </a:t>
            </a:r>
          </a:p>
          <a:p>
            <a:endParaRPr lang="en-US" b="1" dirty="0"/>
          </a:p>
          <a:p>
            <a:r>
              <a:rPr lang="en-US" b="1" dirty="0" smtClean="0"/>
              <a:t>can </a:t>
            </a:r>
            <a:r>
              <a:rPr lang="en-US" b="1" dirty="0"/>
              <a:t>be monitored on </a:t>
            </a:r>
            <a:r>
              <a:rPr lang="en-US" b="1" dirty="0" smtClean="0"/>
              <a:t>TSH-suppressive therapy </a:t>
            </a:r>
            <a:r>
              <a:rPr lang="en-US" b="1" dirty="0"/>
              <a:t>with serial radiographic </a:t>
            </a:r>
            <a:r>
              <a:rPr lang="en-US" b="1" dirty="0" smtClean="0"/>
              <a:t>imaging </a:t>
            </a:r>
            <a:r>
              <a:rPr lang="en-US" b="1" i="1" dirty="0" smtClean="0"/>
              <a:t>every </a:t>
            </a:r>
            <a:r>
              <a:rPr lang="en-US" b="1" i="1" dirty="0"/>
              <a:t>3–12 </a:t>
            </a:r>
            <a:r>
              <a:rPr lang="en-US" b="1" i="1" dirty="0" smtClean="0"/>
              <a:t>months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 </a:t>
            </a:r>
            <a:r>
              <a:rPr lang="en-US" sz="2000" dirty="0" smtClean="0"/>
              <a:t>ATA GUILINE,2015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61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2111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smtClean="0"/>
              <a:t>I-refractory </a:t>
            </a:r>
            <a:r>
              <a:rPr lang="en-US" sz="4000" b="1" i="1" dirty="0"/>
              <a:t>metastatic DTC </a:t>
            </a:r>
            <a:r>
              <a:rPr lang="en-US" sz="4000" b="1" i="1" dirty="0" smtClean="0"/>
              <a:t>: 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local</a:t>
            </a:r>
            <a:r>
              <a:rPr lang="en-US" sz="4000" b="1" i="1" dirty="0" smtClean="0"/>
              <a:t> or </a:t>
            </a:r>
            <a:r>
              <a:rPr lang="en-US" sz="4000" b="1" i="1" dirty="0" smtClean="0">
                <a:solidFill>
                  <a:srgbClr val="C00000"/>
                </a:solidFill>
              </a:rPr>
              <a:t>systemic therapy </a:t>
            </a:r>
            <a:r>
              <a:rPr lang="en-US" sz="4000" b="1" i="1" dirty="0" smtClean="0"/>
              <a:t> </a:t>
            </a:r>
            <a:r>
              <a:rPr lang="en-US" sz="4000" b="1" i="1" dirty="0"/>
              <a:t>?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4628"/>
            <a:ext cx="12083970" cy="5133372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should </a:t>
            </a:r>
            <a:r>
              <a:rPr lang="en-US" sz="3200" b="1" dirty="0"/>
              <a:t>be considered in </a:t>
            </a:r>
            <a:r>
              <a:rPr lang="en-US" sz="3200" b="1" dirty="0" smtClean="0"/>
              <a:t>patients with:</a:t>
            </a:r>
          </a:p>
          <a:p>
            <a:r>
              <a:rPr lang="en-US" sz="3200" b="1" dirty="0" smtClean="0"/>
              <a:t> metastatic</a:t>
            </a:r>
            <a:r>
              <a:rPr lang="en-US" sz="3200" b="1" dirty="0"/>
              <a:t>, rapidly progressive </a:t>
            </a:r>
            <a:r>
              <a:rPr lang="en-US" sz="3200" b="1" dirty="0" smtClean="0"/>
              <a:t>disease,</a:t>
            </a:r>
          </a:p>
          <a:p>
            <a:r>
              <a:rPr lang="en-US" sz="3200" b="1" dirty="0" smtClean="0"/>
              <a:t> or symptomatic </a:t>
            </a:r>
            <a:r>
              <a:rPr lang="en-US" sz="3200" b="1" dirty="0"/>
              <a:t>disease,</a:t>
            </a:r>
            <a:endParaRPr lang="en-US" sz="3200" b="1" dirty="0" smtClean="0"/>
          </a:p>
          <a:p>
            <a:r>
              <a:rPr lang="en-US" sz="3200" b="1" dirty="0" smtClean="0"/>
              <a:t>or </a:t>
            </a:r>
            <a:r>
              <a:rPr lang="en-US" sz="3200" b="1" dirty="0"/>
              <a:t>imminently threatening </a:t>
            </a:r>
            <a:r>
              <a:rPr lang="en-US" sz="3200" b="1" dirty="0" smtClean="0"/>
              <a:t>disease.</a:t>
            </a:r>
          </a:p>
          <a:p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                                                              </a:t>
            </a:r>
            <a:r>
              <a:rPr lang="en-US" sz="2000" dirty="0" smtClean="0"/>
              <a:t>ATA  GUIDLINE,2015</a:t>
            </a:r>
          </a:p>
          <a:p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75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15068"/>
            <a:ext cx="10515600" cy="1828799"/>
          </a:xfrm>
        </p:spPr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R</a:t>
            </a:r>
            <a:r>
              <a:rPr lang="en-US" b="1" i="1" u="sng" dirty="0"/>
              <a:t>esponse </a:t>
            </a:r>
            <a:r>
              <a:rPr lang="en-US" b="1" i="1" u="sng" dirty="0">
                <a:solidFill>
                  <a:srgbClr val="C00000"/>
                </a:solidFill>
              </a:rPr>
              <a:t>E</a:t>
            </a:r>
            <a:r>
              <a:rPr lang="en-US" b="1" i="1" u="sng" dirty="0"/>
              <a:t>valuation </a:t>
            </a:r>
            <a:r>
              <a:rPr lang="en-US" b="1" i="1" u="sng" dirty="0">
                <a:solidFill>
                  <a:srgbClr val="C00000"/>
                </a:solidFill>
              </a:rPr>
              <a:t>C</a:t>
            </a:r>
            <a:r>
              <a:rPr lang="en-US" b="1" i="1" u="sng" dirty="0"/>
              <a:t>riteria </a:t>
            </a:r>
            <a:r>
              <a:rPr lang="en-US" b="1" i="1" u="sng" dirty="0">
                <a:solidFill>
                  <a:srgbClr val="C00000"/>
                </a:solidFill>
              </a:rPr>
              <a:t>i</a:t>
            </a:r>
            <a:r>
              <a:rPr lang="en-US" b="1" i="1" u="sng" dirty="0"/>
              <a:t>n </a:t>
            </a:r>
            <a:r>
              <a:rPr lang="en-US" b="1" i="1" u="sng" dirty="0">
                <a:solidFill>
                  <a:srgbClr val="C00000"/>
                </a:solidFill>
              </a:rPr>
              <a:t>S</a:t>
            </a:r>
            <a:r>
              <a:rPr lang="en-US" b="1" i="1" u="sng" dirty="0"/>
              <a:t>olid </a:t>
            </a:r>
            <a:r>
              <a:rPr lang="en-US" b="1" i="1" u="sng" dirty="0" err="1">
                <a:solidFill>
                  <a:srgbClr val="C00000"/>
                </a:solidFill>
              </a:rPr>
              <a:t>T</a:t>
            </a:r>
            <a:r>
              <a:rPr lang="en-US" b="1" i="1" u="sng" dirty="0" err="1"/>
              <a:t>umours</a:t>
            </a:r>
            <a:endParaRPr lang="en-US" b="1" i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66" t="8850" r="6281" b="7624"/>
          <a:stretch/>
        </p:blipFill>
        <p:spPr>
          <a:xfrm>
            <a:off x="1425615" y="127323"/>
            <a:ext cx="9340769" cy="47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643"/>
            <a:ext cx="10515600" cy="1273215"/>
          </a:xfrm>
        </p:spPr>
        <p:txBody>
          <a:bodyPr/>
          <a:lstStyle/>
          <a:p>
            <a:r>
              <a:rPr lang="en-US" b="1" i="1" dirty="0" smtClean="0"/>
              <a:t>   Stable </a:t>
            </a:r>
            <a:r>
              <a:rPr lang="en-US" b="1" i="1" dirty="0"/>
              <a:t>or minimally </a:t>
            </a:r>
            <a:r>
              <a:rPr lang="en-US" b="1" i="1" dirty="0" smtClean="0"/>
              <a:t>progressive </a:t>
            </a:r>
            <a:r>
              <a:rPr lang="en-US" b="1" i="1" dirty="0"/>
              <a:t>disease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4547"/>
            <a:ext cx="12087828" cy="4913452"/>
          </a:xfrm>
        </p:spPr>
        <p:txBody>
          <a:bodyPr>
            <a:normAutofit lnSpcReduction="10000"/>
          </a:bodyPr>
          <a:lstStyle/>
          <a:p>
            <a:r>
              <a:rPr lang="en-US" b="1" i="1" u="sng" dirty="0">
                <a:solidFill>
                  <a:srgbClr val="C00000"/>
                </a:solidFill>
              </a:rPr>
              <a:t>RECIST </a:t>
            </a:r>
            <a:r>
              <a:rPr lang="en-US" b="1" i="1" u="sng" dirty="0" smtClean="0">
                <a:solidFill>
                  <a:srgbClr val="C00000"/>
                </a:solidFill>
              </a:rPr>
              <a:t>CRITERIA:  </a:t>
            </a:r>
            <a:r>
              <a:rPr lang="en-US" b="1" dirty="0" smtClean="0"/>
              <a:t>if </a:t>
            </a:r>
            <a:r>
              <a:rPr lang="en-US" b="1" dirty="0"/>
              <a:t>the sum of </a:t>
            </a:r>
            <a:r>
              <a:rPr lang="en-US" b="1" dirty="0" smtClean="0"/>
              <a:t>the longest </a:t>
            </a:r>
            <a:r>
              <a:rPr lang="en-US" b="1" dirty="0"/>
              <a:t>diameters of </a:t>
            </a:r>
            <a:r>
              <a:rPr lang="en-US" b="1" i="1" dirty="0" smtClean="0">
                <a:solidFill>
                  <a:srgbClr val="00B050"/>
                </a:solidFill>
              </a:rPr>
              <a:t>target</a:t>
            </a:r>
            <a:r>
              <a:rPr lang="en-US" b="1" dirty="0" smtClean="0"/>
              <a:t> lesions (</a:t>
            </a:r>
            <a:r>
              <a:rPr lang="en-US" dirty="0" smtClean="0"/>
              <a:t>soft tissue metastatic lesions &gt;1 cm)</a:t>
            </a:r>
            <a:r>
              <a:rPr lang="en-US" b="1" dirty="0" smtClean="0"/>
              <a:t> </a:t>
            </a:r>
            <a:r>
              <a:rPr lang="en-US" b="1" dirty="0"/>
              <a:t>increases </a:t>
            </a:r>
            <a:r>
              <a:rPr lang="en-US" b="1" i="1" dirty="0" smtClean="0">
                <a:solidFill>
                  <a:srgbClr val="C00000"/>
                </a:solidFill>
              </a:rPr>
              <a:t>&lt; 20%  </a:t>
            </a:r>
            <a:r>
              <a:rPr lang="en-US" b="1" dirty="0" smtClean="0"/>
              <a:t>in the absence </a:t>
            </a:r>
            <a:r>
              <a:rPr lang="en-US" b="1" dirty="0"/>
              <a:t>of new metastatic foci on sequential imaging </a:t>
            </a:r>
            <a:r>
              <a:rPr lang="en-US" b="1" i="1" dirty="0" smtClean="0"/>
              <a:t>over 12 </a:t>
            </a:r>
            <a:r>
              <a:rPr lang="en-US" b="1" i="1" dirty="0"/>
              <a:t>months of follow-up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 appropriate frequency </a:t>
            </a:r>
            <a:r>
              <a:rPr lang="en-US" b="1" dirty="0"/>
              <a:t>for repeat </a:t>
            </a:r>
            <a:r>
              <a:rPr lang="en-US" b="1" dirty="0" smtClean="0"/>
              <a:t>imaging : </a:t>
            </a:r>
            <a:r>
              <a:rPr lang="en-US" b="1" dirty="0"/>
              <a:t>within 3–12 </a:t>
            </a:r>
            <a:r>
              <a:rPr lang="en-US" b="1" dirty="0" smtClean="0"/>
              <a:t>months based </a:t>
            </a:r>
            <a:r>
              <a:rPr lang="en-US" b="1" dirty="0"/>
              <a:t>on the disease burden and locations of </a:t>
            </a:r>
            <a:r>
              <a:rPr lang="en-US" b="1" dirty="0" smtClean="0"/>
              <a:t>lesions.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                                                          </a:t>
            </a:r>
            <a:r>
              <a:rPr lang="en-US" sz="2000" dirty="0" smtClean="0"/>
              <a:t>ATA GUIDLINE,2015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67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"/>
            <a:ext cx="11678855" cy="1412110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    Rapidly </a:t>
            </a:r>
            <a:r>
              <a:rPr lang="en-US" sz="4000" b="1" i="1" dirty="0"/>
              <a:t>progressive and/or symptomatic disease?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5651"/>
            <a:ext cx="12192000" cy="5052348"/>
          </a:xfrm>
        </p:spPr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C00000"/>
                </a:solidFill>
              </a:rPr>
              <a:t>RECIST </a:t>
            </a:r>
            <a:r>
              <a:rPr lang="en-US" b="1" i="1" u="sng" dirty="0" smtClean="0">
                <a:solidFill>
                  <a:srgbClr val="C00000"/>
                </a:solidFill>
              </a:rPr>
              <a:t>CRITERIA: </a:t>
            </a:r>
            <a:r>
              <a:rPr lang="en-US" b="1" dirty="0" smtClean="0"/>
              <a:t>At </a:t>
            </a:r>
            <a:r>
              <a:rPr lang="en-US" b="1" dirty="0"/>
              <a:t>least </a:t>
            </a:r>
            <a:r>
              <a:rPr lang="en-US" b="1" i="1" dirty="0">
                <a:solidFill>
                  <a:srgbClr val="C00000"/>
                </a:solidFill>
              </a:rPr>
              <a:t>20% increase </a:t>
            </a:r>
            <a:r>
              <a:rPr lang="en-US" b="1" dirty="0"/>
              <a:t>in sum </a:t>
            </a:r>
            <a:r>
              <a:rPr lang="en-US" b="1" dirty="0" smtClean="0"/>
              <a:t>of longest </a:t>
            </a:r>
            <a:r>
              <a:rPr lang="en-US" b="1" dirty="0"/>
              <a:t>diameters of target </a:t>
            </a:r>
            <a:r>
              <a:rPr lang="en-US" b="1" dirty="0" smtClean="0"/>
              <a:t>lesions,</a:t>
            </a:r>
          </a:p>
          <a:p>
            <a:r>
              <a:rPr lang="en-US" b="1" dirty="0" smtClean="0"/>
              <a:t>Or the </a:t>
            </a:r>
            <a:r>
              <a:rPr lang="en-US" b="1" dirty="0"/>
              <a:t>appearance </a:t>
            </a:r>
            <a:r>
              <a:rPr lang="en-US" b="1" dirty="0" smtClean="0"/>
              <a:t>of significant </a:t>
            </a:r>
            <a:r>
              <a:rPr lang="en-US" b="1" dirty="0"/>
              <a:t>new metastatic lesions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Development of disease-related </a:t>
            </a:r>
            <a:r>
              <a:rPr lang="en-US" b="1" dirty="0" smtClean="0">
                <a:solidFill>
                  <a:srgbClr val="C00000"/>
                </a:solidFill>
              </a:rPr>
              <a:t>symptoms</a:t>
            </a:r>
            <a:r>
              <a:rPr lang="en-US" b="1" dirty="0" smtClean="0"/>
              <a:t>, </a:t>
            </a:r>
          </a:p>
          <a:p>
            <a:endParaRPr lang="en-US" b="1" dirty="0" smtClean="0"/>
          </a:p>
          <a:p>
            <a:r>
              <a:rPr lang="en-US" b="1" dirty="0" smtClean="0"/>
              <a:t>should consider : systemic </a:t>
            </a:r>
            <a:r>
              <a:rPr lang="en-US" b="1" dirty="0"/>
              <a:t>therapies </a:t>
            </a:r>
            <a:r>
              <a:rPr lang="en-US" b="1" dirty="0" smtClean="0"/>
              <a:t>or local therapy, Beyond TSH-suppressive therapy.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</a:t>
            </a:r>
            <a:r>
              <a:rPr lang="en-US" sz="2000" dirty="0" smtClean="0"/>
              <a:t>ATA GUIDLINE,2015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46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1"/>
            <a:ext cx="10994985" cy="1493133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    Rapidly </a:t>
            </a:r>
            <a:r>
              <a:rPr lang="en-US" sz="4000" b="1" i="1" dirty="0"/>
              <a:t>progressive and/or symptomatic disease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89904"/>
            <a:ext cx="12192000" cy="5168096"/>
          </a:xfrm>
        </p:spPr>
        <p:txBody>
          <a:bodyPr/>
          <a:lstStyle/>
          <a:p>
            <a:r>
              <a:rPr lang="en-US" sz="3600" b="1" i="1" u="sng" dirty="0">
                <a:solidFill>
                  <a:srgbClr val="00B050"/>
                </a:solidFill>
              </a:rPr>
              <a:t>R</a:t>
            </a:r>
            <a:r>
              <a:rPr lang="en-US" sz="3600" b="1" i="1" u="sng" dirty="0" smtClean="0">
                <a:solidFill>
                  <a:srgbClr val="00B050"/>
                </a:solidFill>
              </a:rPr>
              <a:t>ising </a:t>
            </a:r>
            <a:r>
              <a:rPr lang="en-US" sz="3600" b="1" i="1" u="sng" dirty="0" err="1" smtClean="0">
                <a:solidFill>
                  <a:srgbClr val="00B050"/>
                </a:solidFill>
              </a:rPr>
              <a:t>Tg</a:t>
            </a:r>
            <a:r>
              <a:rPr lang="en-US" sz="3600" b="1" i="1" u="sng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/>
              <a:t>:</a:t>
            </a:r>
            <a:r>
              <a:rPr lang="en-US" sz="3600" b="1" i="1" dirty="0" smtClean="0"/>
              <a:t> </a:t>
            </a:r>
          </a:p>
          <a:p>
            <a:endParaRPr lang="en-US" b="1" dirty="0" smtClean="0"/>
          </a:p>
          <a:p>
            <a:r>
              <a:rPr lang="en-US" b="1" dirty="0">
                <a:solidFill>
                  <a:srgbClr val="C00000"/>
                </a:solidFill>
              </a:rPr>
              <a:t>N</a:t>
            </a:r>
            <a:r>
              <a:rPr lang="en-US" b="1" dirty="0" smtClean="0">
                <a:solidFill>
                  <a:srgbClr val="C00000"/>
                </a:solidFill>
              </a:rPr>
              <a:t>ot</a:t>
            </a:r>
            <a:r>
              <a:rPr lang="en-US" b="1" dirty="0" smtClean="0"/>
              <a:t> </a:t>
            </a:r>
            <a:r>
              <a:rPr lang="en-US" b="1" dirty="0"/>
              <a:t>be identified as having </a:t>
            </a:r>
            <a:r>
              <a:rPr lang="en-US" b="1" i="1" dirty="0" smtClean="0"/>
              <a:t>progressive disease </a:t>
            </a:r>
            <a:r>
              <a:rPr lang="en-US" b="1" dirty="0"/>
              <a:t>and requiring more aggressive </a:t>
            </a:r>
            <a:r>
              <a:rPr lang="en-US" b="1" dirty="0" smtClean="0"/>
              <a:t>therapy;</a:t>
            </a:r>
          </a:p>
          <a:p>
            <a:r>
              <a:rPr lang="en-US" b="1" dirty="0" smtClean="0"/>
              <a:t>But,</a:t>
            </a:r>
          </a:p>
          <a:p>
            <a:r>
              <a:rPr lang="en-US" b="1" dirty="0" smtClean="0"/>
              <a:t>consider more frequent </a:t>
            </a:r>
            <a:r>
              <a:rPr lang="en-US" b="1" dirty="0"/>
              <a:t>and comprehensive imaging </a:t>
            </a:r>
            <a:r>
              <a:rPr lang="en-US" b="1" dirty="0" smtClean="0"/>
              <a:t>to identify previously </a:t>
            </a:r>
            <a:r>
              <a:rPr lang="en-US" b="1" dirty="0"/>
              <a:t>occult structural </a:t>
            </a:r>
            <a:r>
              <a:rPr lang="en-US" b="1" dirty="0" smtClean="0"/>
              <a:t>disease.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                                                                                                       </a:t>
            </a:r>
            <a:r>
              <a:rPr lang="en-US" sz="2000" i="1" dirty="0" smtClean="0"/>
              <a:t>ATA GUIDLINE,2015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736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1494"/>
            <a:ext cx="12192000" cy="1215342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/>
              <a:t>I-refractory metastatic DTC </a:t>
            </a:r>
            <a:r>
              <a:rPr lang="en-US" b="1" i="1" dirty="0" smtClean="0"/>
              <a:t>:  </a:t>
            </a:r>
            <a:r>
              <a:rPr lang="en-US" b="1" i="1" dirty="0" smtClean="0">
                <a:solidFill>
                  <a:srgbClr val="C00000"/>
                </a:solidFill>
              </a:rPr>
              <a:t>local therapy</a:t>
            </a:r>
            <a:r>
              <a:rPr lang="en-US" b="1" i="1" dirty="0"/>
              <a:t> ?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2663"/>
            <a:ext cx="12192000" cy="551533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surgery, external </a:t>
            </a:r>
            <a:r>
              <a:rPr lang="en-US" b="1" dirty="0"/>
              <a:t>beam </a:t>
            </a:r>
            <a:r>
              <a:rPr lang="en-US" b="1" dirty="0" smtClean="0"/>
              <a:t>radiotherapy, radiofrequency ablation</a:t>
            </a:r>
            <a:r>
              <a:rPr lang="en-US" b="1" dirty="0"/>
              <a:t>, cryoablation and </a:t>
            </a:r>
            <a:r>
              <a:rPr lang="en-US" b="1" dirty="0" smtClean="0"/>
              <a:t>chemo-embolization: when </a:t>
            </a:r>
            <a:r>
              <a:rPr lang="en-US" b="1" i="1" u="sng" dirty="0">
                <a:solidFill>
                  <a:srgbClr val="C00000"/>
                </a:solidFill>
              </a:rPr>
              <a:t>the localized </a:t>
            </a:r>
            <a:r>
              <a:rPr lang="en-US" b="1" dirty="0" smtClean="0"/>
              <a:t>disease causing </a:t>
            </a:r>
            <a:r>
              <a:rPr lang="en-US" b="1" dirty="0"/>
              <a:t>symptoms </a:t>
            </a:r>
            <a:r>
              <a:rPr lang="en-US" b="1" dirty="0" smtClean="0"/>
              <a:t>or </a:t>
            </a:r>
            <a:r>
              <a:rPr lang="en-US" b="1" dirty="0"/>
              <a:t>posing risk to critical </a:t>
            </a:r>
            <a:r>
              <a:rPr lang="en-US" b="1" dirty="0" smtClean="0"/>
              <a:t>structures. </a:t>
            </a:r>
            <a:endParaRPr lang="en-US" sz="2000" dirty="0" smtClean="0"/>
          </a:p>
          <a:p>
            <a:endParaRPr lang="en-US" b="1" dirty="0" smtClean="0"/>
          </a:p>
          <a:p>
            <a:r>
              <a:rPr lang="en-US" b="1" dirty="0" smtClean="0"/>
              <a:t>Nodal metastases greater </a:t>
            </a:r>
            <a:r>
              <a:rPr lang="en-US" b="1" dirty="0"/>
              <a:t>than 8 mm in the central compartment or 10 mm in the </a:t>
            </a:r>
            <a:r>
              <a:rPr lang="en-US" b="1" dirty="0" smtClean="0"/>
              <a:t>lateral neck: </a:t>
            </a:r>
            <a:r>
              <a:rPr lang="en-US" b="1" dirty="0"/>
              <a:t>surgically </a:t>
            </a:r>
            <a:r>
              <a:rPr lang="en-US" b="1" dirty="0" smtClean="0"/>
              <a:t>removed (</a:t>
            </a:r>
            <a:r>
              <a:rPr lang="en-US" sz="2000" dirty="0" smtClean="0"/>
              <a:t>radiofrequency ablation and ethanol </a:t>
            </a:r>
            <a:r>
              <a:rPr lang="en-US" sz="2000" dirty="0"/>
              <a:t>injection </a:t>
            </a:r>
            <a:r>
              <a:rPr lang="en-US" sz="2000" dirty="0" smtClean="0"/>
              <a:t>also safe </a:t>
            </a:r>
            <a:r>
              <a:rPr lang="en-US" sz="2000" dirty="0"/>
              <a:t>and </a:t>
            </a:r>
            <a:r>
              <a:rPr lang="en-US" sz="2000" dirty="0" smtClean="0"/>
              <a:t>effective</a:t>
            </a:r>
            <a:r>
              <a:rPr lang="en-US" sz="2000" b="1" dirty="0" smtClean="0"/>
              <a:t>)</a:t>
            </a:r>
            <a:r>
              <a:rPr lang="en-US" sz="2000" dirty="0" smtClean="0"/>
              <a:t> ,</a:t>
            </a:r>
          </a:p>
          <a:p>
            <a:endParaRPr lang="en-US" sz="2000" b="1" dirty="0" smtClean="0"/>
          </a:p>
          <a:p>
            <a:r>
              <a:rPr lang="en-US" b="1" dirty="0" smtClean="0"/>
              <a:t>Radiotherapy: for </a:t>
            </a:r>
            <a:r>
              <a:rPr lang="en-US" b="1" u="sng" dirty="0">
                <a:solidFill>
                  <a:srgbClr val="C00000"/>
                </a:solidFill>
              </a:rPr>
              <a:t>bone</a:t>
            </a:r>
            <a:r>
              <a:rPr lang="en-US" b="1" dirty="0"/>
              <a:t> metastasis </a:t>
            </a:r>
            <a:r>
              <a:rPr lang="en-US" b="1" dirty="0" smtClean="0"/>
              <a:t>with pain</a:t>
            </a:r>
            <a:r>
              <a:rPr lang="en-US" b="1" dirty="0"/>
              <a:t>, increased fracture risk and potential spinal cord </a:t>
            </a:r>
            <a:r>
              <a:rPr lang="en-US" b="1" dirty="0" smtClean="0"/>
              <a:t>compression.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</a:t>
            </a:r>
            <a:r>
              <a:rPr lang="en-US" sz="2000" dirty="0" smtClean="0"/>
              <a:t> </a:t>
            </a:r>
            <a:r>
              <a:rPr lang="en-US" sz="2000" dirty="0"/>
              <a:t>Clinical guidance for radioiodine refractory differentiated thyroid cancer, Australia,2017</a:t>
            </a:r>
          </a:p>
          <a:p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" y="1"/>
            <a:ext cx="11261203" cy="1180617"/>
          </a:xfrm>
        </p:spPr>
        <p:txBody>
          <a:bodyPr/>
          <a:lstStyle/>
          <a:p>
            <a:r>
              <a:rPr lang="en-US" b="1" i="1" dirty="0"/>
              <a:t>RAI refractory </a:t>
            </a:r>
            <a:r>
              <a:rPr lang="en-US" b="1" i="1" dirty="0" smtClean="0"/>
              <a:t>disease: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Bone</a:t>
            </a:r>
            <a:r>
              <a:rPr lang="en-US" b="1" dirty="0" smtClean="0"/>
              <a:t> </a:t>
            </a:r>
            <a:r>
              <a:rPr lang="en-US" b="1" dirty="0"/>
              <a:t>metastases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7387"/>
            <a:ext cx="12191999" cy="548061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Bisphosphonate or </a:t>
            </a:r>
            <a:r>
              <a:rPr lang="en-US" b="1" dirty="0" err="1"/>
              <a:t>denosumab</a:t>
            </a:r>
            <a:r>
              <a:rPr lang="en-US" b="1" dirty="0"/>
              <a:t> </a:t>
            </a:r>
            <a:r>
              <a:rPr lang="en-US" b="1" dirty="0" smtClean="0"/>
              <a:t> be considered </a:t>
            </a:r>
            <a:r>
              <a:rPr lang="en-US" b="1" dirty="0"/>
              <a:t>with : 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diffuse </a:t>
            </a:r>
            <a:r>
              <a:rPr lang="en-US" b="1" dirty="0"/>
              <a:t>and/or symptomatic </a:t>
            </a:r>
            <a:r>
              <a:rPr lang="en-US" b="1" dirty="0" smtClean="0">
                <a:solidFill>
                  <a:srgbClr val="00B050"/>
                </a:solidFill>
              </a:rPr>
              <a:t>bone</a:t>
            </a:r>
            <a:r>
              <a:rPr lang="en-US" b="1" dirty="0" smtClean="0"/>
              <a:t> metastases </a:t>
            </a:r>
            <a:r>
              <a:rPr lang="en-US" b="1" dirty="0"/>
              <a:t>from </a:t>
            </a:r>
            <a:r>
              <a:rPr lang="en-US" b="1" i="1" u="sng" dirty="0"/>
              <a:t>RAI-refractory DTC</a:t>
            </a:r>
            <a:r>
              <a:rPr lang="en-US" b="1" dirty="0"/>
              <a:t>, either alone </a:t>
            </a:r>
            <a:r>
              <a:rPr lang="en-US" b="1" dirty="0" smtClean="0"/>
              <a:t>or concomitantly </a:t>
            </a:r>
            <a:r>
              <a:rPr lang="en-US" b="1" dirty="0"/>
              <a:t>with other </a:t>
            </a:r>
            <a:r>
              <a:rPr lang="en-US" b="1" dirty="0" smtClean="0"/>
              <a:t> </a:t>
            </a:r>
            <a:r>
              <a:rPr lang="en-US" b="1" dirty="0"/>
              <a:t>therapies.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Adequate renal function,</a:t>
            </a:r>
          </a:p>
          <a:p>
            <a:r>
              <a:rPr lang="en-US" b="1" dirty="0" smtClean="0"/>
              <a:t>calcium level,</a:t>
            </a:r>
          </a:p>
          <a:p>
            <a:r>
              <a:rPr lang="en-US" b="1" dirty="0"/>
              <a:t>and </a:t>
            </a:r>
            <a:r>
              <a:rPr lang="en-US" b="1" dirty="0" smtClean="0"/>
              <a:t>dental </a:t>
            </a:r>
            <a:r>
              <a:rPr lang="en-US" b="1" dirty="0"/>
              <a:t>evaluation</a:t>
            </a:r>
            <a:r>
              <a:rPr lang="en-US" b="1" dirty="0" smtClean="0"/>
              <a:t> should </a:t>
            </a:r>
            <a:r>
              <a:rPr lang="en-US" b="1" dirty="0"/>
              <a:t>be </a:t>
            </a:r>
            <a:r>
              <a:rPr lang="en-US" b="1" dirty="0" smtClean="0"/>
              <a:t>documented prior </a:t>
            </a:r>
            <a:r>
              <a:rPr lang="en-US" b="1" dirty="0"/>
              <a:t>to each </a:t>
            </a:r>
            <a:r>
              <a:rPr lang="en-US" b="1" dirty="0" smtClean="0"/>
              <a:t>dose.</a:t>
            </a:r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</a:t>
            </a:r>
            <a:r>
              <a:rPr lang="en-US" sz="2000" dirty="0" smtClean="0"/>
              <a:t>ATA GUIDLINE,2015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17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154" y="2361235"/>
            <a:ext cx="8772645" cy="3815728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</a:rPr>
              <a:t>Tyrosine kinase inhibitors</a:t>
            </a:r>
            <a:endParaRPr lang="en-US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36" t="10646" r="18843" b="770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1"/>
            <a:ext cx="11099157" cy="1192191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Tyrosine </a:t>
            </a:r>
            <a:r>
              <a:rPr lang="en-US" b="1" i="1" dirty="0" smtClean="0">
                <a:solidFill>
                  <a:srgbClr val="C00000"/>
                </a:solidFill>
              </a:rPr>
              <a:t>kinases :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8962"/>
            <a:ext cx="12192000" cy="5469038"/>
          </a:xfrm>
        </p:spPr>
        <p:txBody>
          <a:bodyPr>
            <a:normAutofit/>
          </a:bodyPr>
          <a:lstStyle/>
          <a:p>
            <a:r>
              <a:rPr lang="en-US" b="1" dirty="0" smtClean="0"/>
              <a:t>stimulating </a:t>
            </a:r>
            <a:r>
              <a:rPr lang="en-US" b="1" dirty="0"/>
              <a:t>tumor proliferation, angiogenesis</a:t>
            </a:r>
            <a:r>
              <a:rPr lang="en-US" b="1" dirty="0" smtClean="0"/>
              <a:t>, invasion</a:t>
            </a:r>
            <a:r>
              <a:rPr lang="en-US" b="1" dirty="0"/>
              <a:t>, </a:t>
            </a:r>
            <a:r>
              <a:rPr lang="en-US" b="1" dirty="0" smtClean="0"/>
              <a:t>metastasis, </a:t>
            </a:r>
          </a:p>
          <a:p>
            <a:endParaRPr lang="en-US" b="1" dirty="0" smtClean="0"/>
          </a:p>
          <a:p>
            <a:r>
              <a:rPr lang="en-US" b="1" dirty="0" smtClean="0"/>
              <a:t>TKIs : </a:t>
            </a:r>
            <a:r>
              <a:rPr lang="en-US" b="1" dirty="0"/>
              <a:t>since the </a:t>
            </a:r>
            <a:r>
              <a:rPr lang="en-US" b="1" dirty="0" smtClean="0"/>
              <a:t>discovery of </a:t>
            </a:r>
            <a:r>
              <a:rPr lang="en-US" b="1" dirty="0"/>
              <a:t>the oncogenic roles of mutations in serine </a:t>
            </a:r>
            <a:r>
              <a:rPr lang="en-US" b="1" dirty="0" smtClean="0"/>
              <a:t>kinase BRAF </a:t>
            </a:r>
            <a:r>
              <a:rPr lang="en-US" b="1" dirty="0"/>
              <a:t>and tyrosine kinases RET and </a:t>
            </a:r>
            <a:r>
              <a:rPr lang="en-US" b="1" dirty="0" smtClean="0"/>
              <a:t>RAS (and </a:t>
            </a:r>
            <a:r>
              <a:rPr lang="en-US" b="1" dirty="0"/>
              <a:t>of </a:t>
            </a:r>
            <a:r>
              <a:rPr lang="en-US" b="1" dirty="0" smtClean="0"/>
              <a:t>their normal ability </a:t>
            </a:r>
            <a:r>
              <a:rPr lang="en-US" b="1" dirty="0"/>
              <a:t>to inhibit growth factor receptors such as </a:t>
            </a:r>
            <a:r>
              <a:rPr lang="en-US" b="1" dirty="0" smtClean="0"/>
              <a:t>vascular endothelial </a:t>
            </a:r>
            <a:r>
              <a:rPr lang="en-US" b="1" dirty="0"/>
              <a:t>growth factor (VEGF) </a:t>
            </a:r>
            <a:r>
              <a:rPr lang="en-US" b="1" dirty="0" smtClean="0"/>
              <a:t>receptor), </a:t>
            </a:r>
          </a:p>
          <a:p>
            <a:endParaRPr lang="en-US" b="1" dirty="0" smtClean="0"/>
          </a:p>
          <a:p>
            <a:r>
              <a:rPr lang="en-US" b="1" dirty="0" smtClean="0"/>
              <a:t>Despite inhibition </a:t>
            </a:r>
            <a:r>
              <a:rPr lang="en-US" b="1" dirty="0"/>
              <a:t>of oncogenic kinases by TKIs </a:t>
            </a:r>
            <a:r>
              <a:rPr lang="en-US" b="1" dirty="0" smtClean="0"/>
              <a:t>, </a:t>
            </a:r>
            <a:r>
              <a:rPr lang="en-US" b="1" dirty="0"/>
              <a:t>the primary </a:t>
            </a:r>
            <a:r>
              <a:rPr lang="en-US" b="1" dirty="0" smtClean="0"/>
              <a:t>role </a:t>
            </a:r>
            <a:r>
              <a:rPr lang="en-US" b="1" dirty="0"/>
              <a:t>of TKIs may be </a:t>
            </a:r>
            <a:r>
              <a:rPr lang="en-US" b="1" dirty="0" smtClean="0"/>
              <a:t> </a:t>
            </a:r>
            <a:r>
              <a:rPr lang="en-US" b="1" i="1" dirty="0">
                <a:solidFill>
                  <a:srgbClr val="C00000"/>
                </a:solidFill>
              </a:rPr>
              <a:t>inhibition of </a:t>
            </a:r>
            <a:r>
              <a:rPr lang="en-US" b="1" i="1" dirty="0" smtClean="0">
                <a:solidFill>
                  <a:srgbClr val="C00000"/>
                </a:solidFill>
              </a:rPr>
              <a:t>angiogenesis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sz="2000" dirty="0" smtClean="0"/>
              <a:t>                                                                                                            J </a:t>
            </a:r>
            <a:r>
              <a:rPr lang="en-US" sz="2000" dirty="0" err="1"/>
              <a:t>Clin</a:t>
            </a:r>
            <a:r>
              <a:rPr lang="en-US" sz="2000" dirty="0"/>
              <a:t> </a:t>
            </a:r>
            <a:r>
              <a:rPr lang="en-US" sz="2000" dirty="0" err="1"/>
              <a:t>Endocrinol</a:t>
            </a:r>
            <a:r>
              <a:rPr lang="en-US" sz="2000" dirty="0"/>
              <a:t> </a:t>
            </a:r>
            <a:r>
              <a:rPr lang="en-US" sz="2000" dirty="0" err="1"/>
              <a:t>Metab</a:t>
            </a:r>
            <a:r>
              <a:rPr lang="en-US" sz="2000" dirty="0"/>
              <a:t>, January 2013, 98(1):31–42</a:t>
            </a:r>
            <a:endParaRPr lang="en-US" sz="2000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64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3558"/>
            <a:ext cx="10515600" cy="8044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Phases </a:t>
            </a:r>
            <a:r>
              <a:rPr lang="en-US" dirty="0"/>
              <a:t>of clinical </a:t>
            </a:r>
            <a:r>
              <a:rPr lang="en-US" dirty="0" smtClean="0"/>
              <a:t>research (</a:t>
            </a:r>
            <a:r>
              <a:rPr lang="en-US" b="1" i="1" dirty="0" smtClean="0">
                <a:hlinkClick r:id="rId2"/>
              </a:rPr>
              <a:t>Wikipedia</a:t>
            </a:r>
            <a:r>
              <a:rPr lang="en-US" u="sng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110" t="12043" r="2392" b="15072"/>
          <a:stretch/>
        </p:blipFill>
        <p:spPr>
          <a:xfrm>
            <a:off x="988670" y="486135"/>
            <a:ext cx="10000527" cy="4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4046"/>
            <a:ext cx="12192000" cy="2210764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                         Examples </a:t>
            </a:r>
            <a:r>
              <a:rPr lang="en-US" sz="3600" b="1" i="1" dirty="0"/>
              <a:t>of RAI </a:t>
            </a:r>
            <a:r>
              <a:rPr lang="en-US" sz="3600" b="1" i="1" dirty="0" smtClean="0"/>
              <a:t>refractory TKI trials</a:t>
            </a:r>
            <a:r>
              <a:rPr lang="en-US" sz="3600" dirty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        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         </a:t>
            </a:r>
            <a:r>
              <a:rPr lang="en-US" sz="2200" dirty="0" smtClean="0"/>
              <a:t>Clinical </a:t>
            </a:r>
            <a:r>
              <a:rPr lang="en-US" sz="2200" dirty="0"/>
              <a:t>guidance for radioiodine refractory differentiated thyroid cancer, Australia,2017</a:t>
            </a:r>
            <a:endParaRPr lang="en-US" sz="22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0" t="11511" r="13309" b="8322"/>
          <a:stretch/>
        </p:blipFill>
        <p:spPr>
          <a:xfrm>
            <a:off x="949126" y="254643"/>
            <a:ext cx="10104698" cy="42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1"/>
            <a:ext cx="11099157" cy="1377386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Progression-free </a:t>
            </a:r>
            <a:r>
              <a:rPr lang="en-US" b="1" i="1" dirty="0" smtClean="0">
                <a:solidFill>
                  <a:srgbClr val="C00000"/>
                </a:solidFill>
              </a:rPr>
              <a:t>survival </a:t>
            </a:r>
            <a:r>
              <a:rPr lang="en-US" b="1" i="1" dirty="0" smtClean="0"/>
              <a:t>(</a:t>
            </a:r>
            <a:r>
              <a:rPr lang="en-US" b="1" i="1" dirty="0" smtClean="0">
                <a:hlinkClick r:id="rId2"/>
              </a:rPr>
              <a:t>Wikipedia</a:t>
            </a:r>
            <a:r>
              <a:rPr lang="en-US" u="sng" dirty="0"/>
              <a:t>)</a:t>
            </a:r>
            <a:r>
              <a:rPr lang="en-US" b="1" i="1" dirty="0">
                <a:solidFill>
                  <a:srgbClr val="C00000"/>
                </a:solidFill>
              </a:rPr>
              <a:t/>
            </a:r>
            <a:br>
              <a:rPr lang="en-US" b="1" i="1" dirty="0">
                <a:solidFill>
                  <a:srgbClr val="C00000"/>
                </a:solidFill>
              </a:rPr>
            </a:b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2744"/>
            <a:ext cx="12107119" cy="5735256"/>
          </a:xfrm>
        </p:spPr>
        <p:txBody>
          <a:bodyPr>
            <a:normAutofit/>
          </a:bodyPr>
          <a:lstStyle/>
          <a:p>
            <a:r>
              <a:rPr lang="en-US" i="1" u="sng" dirty="0"/>
              <a:t>T</a:t>
            </a:r>
            <a:r>
              <a:rPr lang="en-US" i="1" u="sng" dirty="0" smtClean="0"/>
              <a:t>he </a:t>
            </a:r>
            <a:r>
              <a:rPr lang="en-US" i="1" u="sng" dirty="0"/>
              <a:t>length of time </a:t>
            </a:r>
            <a:r>
              <a:rPr lang="en-US" dirty="0"/>
              <a:t>during and after the treatment of a </a:t>
            </a:r>
            <a:r>
              <a:rPr lang="en-US" dirty="0" smtClean="0"/>
              <a:t>cancer, </a:t>
            </a:r>
            <a:r>
              <a:rPr lang="en-US" dirty="0"/>
              <a:t>that a patient lives with the disease but it does </a:t>
            </a:r>
            <a:r>
              <a:rPr lang="en-US" i="1" u="sng" dirty="0"/>
              <a:t>not get </a:t>
            </a:r>
            <a:r>
              <a:rPr lang="en-US" i="1" u="sng" dirty="0" smtClean="0"/>
              <a:t>worse</a:t>
            </a:r>
            <a:r>
              <a:rPr lang="en-US" dirty="0" smtClean="0"/>
              <a:t>.</a:t>
            </a:r>
            <a:endParaRPr lang="fa-IR" baseline="30000" dirty="0"/>
          </a:p>
          <a:p>
            <a:r>
              <a:rPr lang="en-US" dirty="0" smtClean="0"/>
              <a:t>The </a:t>
            </a:r>
            <a:r>
              <a:rPr lang="en-US" dirty="0"/>
              <a:t>advantage of </a:t>
            </a:r>
            <a:r>
              <a:rPr lang="en-US" dirty="0" smtClean="0"/>
              <a:t>PFS </a:t>
            </a:r>
            <a:r>
              <a:rPr lang="en-US" dirty="0"/>
              <a:t>over </a:t>
            </a:r>
            <a:r>
              <a:rPr lang="en-US" dirty="0" smtClean="0"/>
              <a:t>overall survival(</a:t>
            </a:r>
            <a:r>
              <a:rPr lang="en-US" b="1" dirty="0" smtClean="0"/>
              <a:t>OS)</a:t>
            </a:r>
            <a:r>
              <a:rPr lang="en-US" dirty="0" smtClean="0"/>
              <a:t>: </a:t>
            </a:r>
            <a:r>
              <a:rPr lang="en-US" dirty="0"/>
              <a:t>PFS appears sooner than deaths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</a:t>
            </a:r>
            <a:r>
              <a:rPr lang="en-US" dirty="0"/>
              <a:t>new drugs </a:t>
            </a:r>
            <a:r>
              <a:rPr lang="en-US" dirty="0" smtClean="0"/>
              <a:t>tested</a:t>
            </a:r>
            <a:r>
              <a:rPr lang="en-US" dirty="0"/>
              <a:t>, there is a pressure (that in some cases </a:t>
            </a:r>
            <a:r>
              <a:rPr lang="en-US" dirty="0" smtClean="0"/>
              <a:t>acceptable </a:t>
            </a:r>
            <a:r>
              <a:rPr lang="en-US" dirty="0"/>
              <a:t>while in other cases </a:t>
            </a:r>
            <a:r>
              <a:rPr lang="en-US" dirty="0" smtClean="0"/>
              <a:t>hide </a:t>
            </a:r>
            <a:r>
              <a:rPr lang="en-US" dirty="0"/>
              <a:t>economical interests) to approve new drugs on the basis of PFS data rather than waiting for OS data.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 </a:t>
            </a:r>
            <a:r>
              <a:rPr lang="en-US" dirty="0">
                <a:hlinkClick r:id="rId3" tooltip="Clinical endpoint"/>
              </a:rPr>
              <a:t>clinical endpoint</a:t>
            </a:r>
            <a:r>
              <a:rPr lang="en-US" dirty="0"/>
              <a:t> in </a:t>
            </a:r>
            <a:r>
              <a:rPr lang="en-US" dirty="0">
                <a:hlinkClick r:id="rId4" tooltip="Randomized controlled trials"/>
              </a:rPr>
              <a:t>randomized controlled trials</a:t>
            </a:r>
            <a:r>
              <a:rPr lang="en-US" dirty="0"/>
              <a:t> for cancer </a:t>
            </a:r>
            <a:r>
              <a:rPr lang="en-US" dirty="0" smtClean="0"/>
              <a:t>therapy, instead of OS.</a:t>
            </a:r>
          </a:p>
          <a:p>
            <a:r>
              <a:rPr lang="en-US" i="1" dirty="0" smtClean="0"/>
              <a:t>FDA</a:t>
            </a:r>
            <a:r>
              <a:rPr lang="en-US" dirty="0" smtClean="0"/>
              <a:t> required </a:t>
            </a:r>
            <a:r>
              <a:rPr lang="en-US" dirty="0"/>
              <a:t>studies of OS rather than PFS to demonstrate that a drug is effective against cancer</a:t>
            </a:r>
            <a:r>
              <a:rPr lang="en-US" dirty="0" smtClean="0"/>
              <a:t>,  </a:t>
            </a:r>
            <a:r>
              <a:rPr lang="en-US" dirty="0"/>
              <a:t>but </a:t>
            </a:r>
            <a:r>
              <a:rPr lang="en-US" dirty="0" smtClean="0"/>
              <a:t>recently accepted PFS.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18" y="1"/>
            <a:ext cx="11087582" cy="1747776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Sorafenib</a:t>
            </a:r>
            <a:r>
              <a:rPr lang="en-US" b="1" i="1" dirty="0" smtClean="0">
                <a:solidFill>
                  <a:srgbClr val="C00000"/>
                </a:solidFill>
              </a:rPr>
              <a:t> and </a:t>
            </a:r>
            <a:r>
              <a:rPr lang="en-US" b="1" i="1" dirty="0" err="1">
                <a:solidFill>
                  <a:srgbClr val="C00000"/>
                </a:solidFill>
              </a:rPr>
              <a:t>lenvatinib</a:t>
            </a:r>
            <a:r>
              <a:rPr lang="en-US" b="1" i="1" dirty="0">
                <a:solidFill>
                  <a:srgbClr val="C00000"/>
                </a:solidFill>
              </a:rPr>
              <a:t> therapy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433"/>
            <a:ext cx="12192000" cy="53185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Neither </a:t>
            </a:r>
            <a:r>
              <a:rPr lang="en-US" b="1" dirty="0"/>
              <a:t>of these </a:t>
            </a:r>
            <a:r>
              <a:rPr lang="en-US" b="1" dirty="0" smtClean="0"/>
              <a:t>drugs, </a:t>
            </a:r>
            <a:r>
              <a:rPr lang="en-US" b="1" dirty="0"/>
              <a:t>yet </a:t>
            </a:r>
            <a:r>
              <a:rPr lang="en-US" b="1" dirty="0" smtClean="0"/>
              <a:t> </a:t>
            </a:r>
            <a:r>
              <a:rPr lang="en-US" b="1" dirty="0"/>
              <a:t>demonstrated a significant overall </a:t>
            </a:r>
            <a:r>
              <a:rPr lang="en-US" b="1" dirty="0" smtClean="0"/>
              <a:t>survival benefit, due </a:t>
            </a:r>
            <a:r>
              <a:rPr lang="en-US" b="1" dirty="0"/>
              <a:t>to a large proportion </a:t>
            </a:r>
            <a:r>
              <a:rPr lang="en-US" b="1" dirty="0" smtClean="0"/>
              <a:t>of the </a:t>
            </a:r>
            <a:r>
              <a:rPr lang="en-US" b="1" dirty="0"/>
              <a:t>patients in the placebo arm who crossed over to receive </a:t>
            </a:r>
            <a:r>
              <a:rPr lang="en-US" b="1" dirty="0" smtClean="0"/>
              <a:t>active treatment </a:t>
            </a:r>
            <a:r>
              <a:rPr lang="en-US" b="1" dirty="0"/>
              <a:t>after disease progression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Kaplan-Meier curves suggests </a:t>
            </a:r>
            <a:r>
              <a:rPr lang="en-US" b="1" i="1" dirty="0">
                <a:solidFill>
                  <a:srgbClr val="00B050"/>
                </a:solidFill>
              </a:rPr>
              <a:t>some improvement </a:t>
            </a:r>
            <a:r>
              <a:rPr lang="en-US" b="1" dirty="0"/>
              <a:t>in OS with both </a:t>
            </a:r>
            <a:r>
              <a:rPr lang="en-US" b="1" dirty="0" err="1" smtClean="0"/>
              <a:t>sorafenib</a:t>
            </a:r>
            <a:r>
              <a:rPr lang="en-US" b="1" dirty="0" smtClean="0"/>
              <a:t> and </a:t>
            </a:r>
            <a:r>
              <a:rPr lang="en-US" b="1" dirty="0" err="1"/>
              <a:t>lenvatinib</a:t>
            </a:r>
            <a:r>
              <a:rPr lang="en-US" b="1" dirty="0"/>
              <a:t> </a:t>
            </a:r>
            <a:r>
              <a:rPr lang="en-US" b="1" dirty="0" smtClean="0"/>
              <a:t>therapy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Financial </a:t>
            </a:r>
            <a:r>
              <a:rPr lang="en-US" b="1" dirty="0"/>
              <a:t>toxicity is a </a:t>
            </a:r>
            <a:r>
              <a:rPr lang="en-US" b="1" i="1" dirty="0" smtClean="0">
                <a:solidFill>
                  <a:srgbClr val="00B050"/>
                </a:solidFill>
              </a:rPr>
              <a:t>non-negligible</a:t>
            </a:r>
            <a:r>
              <a:rPr lang="en-US" b="1" dirty="0" smtClean="0"/>
              <a:t> consideration.</a:t>
            </a:r>
          </a:p>
          <a:p>
            <a:r>
              <a:rPr lang="en-US" b="1" dirty="0" smtClean="0"/>
              <a:t>prior use, not </a:t>
            </a:r>
            <a:r>
              <a:rPr lang="en-US" b="1" dirty="0"/>
              <a:t>a contraindication to commencement of </a:t>
            </a:r>
            <a:r>
              <a:rPr lang="en-US" b="1" dirty="0" err="1"/>
              <a:t>lenvatinib</a:t>
            </a:r>
            <a:r>
              <a:rPr lang="en-US" dirty="0"/>
              <a:t>.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</a:t>
            </a:r>
            <a:r>
              <a:rPr lang="en-US" sz="2000" dirty="0" smtClean="0"/>
              <a:t>Clinical </a:t>
            </a:r>
            <a:r>
              <a:rPr lang="en-US" sz="2000" dirty="0"/>
              <a:t>guidance for radioiodine refractory differentiated thyroid cancer, Australia,2017</a:t>
            </a:r>
          </a:p>
        </p:txBody>
      </p:sp>
    </p:spTree>
    <p:extLst>
      <p:ext uri="{BB962C8B-B14F-4D97-AF65-F5344CB8AC3E}">
        <p14:creationId xmlns:p14="http://schemas.microsoft.com/office/powerpoint/2010/main" val="6438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34318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 Initiation </a:t>
            </a:r>
            <a:r>
              <a:rPr lang="en-US" b="1" i="1" dirty="0">
                <a:solidFill>
                  <a:srgbClr val="C00000"/>
                </a:solidFill>
              </a:rPr>
              <a:t>of </a:t>
            </a:r>
            <a:r>
              <a:rPr lang="en-US" b="1" i="1" dirty="0" smtClean="0">
                <a:solidFill>
                  <a:srgbClr val="C00000"/>
                </a:solidFill>
              </a:rPr>
              <a:t>TKIs  for  </a:t>
            </a:r>
            <a:r>
              <a:rPr lang="en-US" b="1" i="1" dirty="0">
                <a:solidFill>
                  <a:srgbClr val="C00000"/>
                </a:solidFill>
              </a:rPr>
              <a:t>RAI refractory DTC</a:t>
            </a:r>
            <a:r>
              <a:rPr lang="en-US" dirty="0"/>
              <a:t>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8409"/>
            <a:ext cx="12192000" cy="5399589"/>
          </a:xfrm>
        </p:spPr>
        <p:txBody>
          <a:bodyPr/>
          <a:lstStyle/>
          <a:p>
            <a:r>
              <a:rPr lang="en-US" b="1" dirty="0" smtClean="0"/>
              <a:t>As </a:t>
            </a:r>
            <a:r>
              <a:rPr lang="en-US" b="1" dirty="0"/>
              <a:t>these medications </a:t>
            </a:r>
            <a:r>
              <a:rPr lang="en-US" b="1" dirty="0" smtClean="0"/>
              <a:t> </a:t>
            </a:r>
            <a:r>
              <a:rPr lang="en-US" b="1" dirty="0"/>
              <a:t>cause </a:t>
            </a:r>
            <a:r>
              <a:rPr lang="en-US" b="1" dirty="0" smtClean="0"/>
              <a:t>life-threatening adverse </a:t>
            </a:r>
            <a:r>
              <a:rPr lang="en-US" b="1" dirty="0"/>
              <a:t>effects, only physicians who have </a:t>
            </a:r>
            <a:r>
              <a:rPr lang="en-US" b="1" dirty="0" smtClean="0"/>
              <a:t>experience in </a:t>
            </a:r>
            <a:r>
              <a:rPr lang="en-US" b="1" dirty="0"/>
              <a:t>the </a:t>
            </a:r>
            <a:r>
              <a:rPr lang="en-US" b="1" dirty="0" smtClean="0"/>
              <a:t>prescribing </a:t>
            </a:r>
            <a:r>
              <a:rPr lang="en-US" b="1" dirty="0"/>
              <a:t>of these agents should initiate </a:t>
            </a:r>
            <a:r>
              <a:rPr lang="en-US" b="1" dirty="0" smtClean="0"/>
              <a:t>management.</a:t>
            </a:r>
          </a:p>
          <a:p>
            <a:endParaRPr lang="en-US" b="1" dirty="0" smtClean="0"/>
          </a:p>
          <a:p>
            <a:r>
              <a:rPr lang="en-US" b="1" dirty="0" smtClean="0"/>
              <a:t>Not initiate </a:t>
            </a:r>
            <a:r>
              <a:rPr lang="en-US" b="1" i="1" u="sng" dirty="0" smtClean="0"/>
              <a:t>TKI</a:t>
            </a:r>
            <a:r>
              <a:rPr lang="en-US" b="1" dirty="0" smtClean="0"/>
              <a:t>  in patients:</a:t>
            </a:r>
          </a:p>
          <a:p>
            <a:r>
              <a:rPr lang="en-US" b="1" dirty="0" smtClean="0"/>
              <a:t>at </a:t>
            </a:r>
            <a:r>
              <a:rPr lang="en-US" b="1" dirty="0"/>
              <a:t>high risk for adverse events </a:t>
            </a:r>
            <a:r>
              <a:rPr lang="en-US" b="1" dirty="0" smtClean="0"/>
              <a:t>(extremely </a:t>
            </a:r>
            <a:r>
              <a:rPr lang="en-US" b="1" dirty="0"/>
              <a:t>uncontrolled </a:t>
            </a:r>
            <a:r>
              <a:rPr lang="en-US" b="1" dirty="0" smtClean="0"/>
              <a:t>hypertension, high </a:t>
            </a:r>
            <a:r>
              <a:rPr lang="en-US" b="1" dirty="0"/>
              <a:t>risk </a:t>
            </a:r>
            <a:r>
              <a:rPr lang="en-US" b="1" dirty="0" smtClean="0"/>
              <a:t>for </a:t>
            </a:r>
            <a:r>
              <a:rPr lang="en-US" b="1" dirty="0"/>
              <a:t>fistula or bleeding</a:t>
            </a:r>
            <a:r>
              <a:rPr lang="en-US" b="1" dirty="0" smtClean="0"/>
              <a:t>), </a:t>
            </a:r>
          </a:p>
          <a:p>
            <a:r>
              <a:rPr lang="en-US" b="1" dirty="0" smtClean="0"/>
              <a:t>with </a:t>
            </a:r>
            <a:r>
              <a:rPr lang="en-US" b="1" dirty="0"/>
              <a:t>poor </a:t>
            </a:r>
            <a:r>
              <a:rPr lang="en-US" b="1" dirty="0" smtClean="0"/>
              <a:t>performance status, </a:t>
            </a:r>
          </a:p>
          <a:p>
            <a:r>
              <a:rPr lang="en-US" b="1" dirty="0" smtClean="0"/>
              <a:t>or </a:t>
            </a:r>
            <a:r>
              <a:rPr lang="en-US" b="1" dirty="0"/>
              <a:t>a history of nonadherence to </a:t>
            </a:r>
            <a:r>
              <a:rPr lang="en-US" b="1" dirty="0" smtClean="0"/>
              <a:t>prescribed medications.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</a:t>
            </a:r>
            <a:r>
              <a:rPr lang="en-US" sz="2000" dirty="0" smtClean="0"/>
              <a:t>J </a:t>
            </a:r>
            <a:r>
              <a:rPr lang="en-US" sz="2000" dirty="0" err="1"/>
              <a:t>Clin</a:t>
            </a:r>
            <a:r>
              <a:rPr lang="en-US" sz="2000" dirty="0"/>
              <a:t> </a:t>
            </a:r>
            <a:r>
              <a:rPr lang="en-US" sz="2000" dirty="0" err="1"/>
              <a:t>Endocrinol</a:t>
            </a:r>
            <a:r>
              <a:rPr lang="en-US" sz="2000" dirty="0"/>
              <a:t> </a:t>
            </a:r>
            <a:r>
              <a:rPr lang="en-US" sz="2000" dirty="0" err="1"/>
              <a:t>Metab</a:t>
            </a:r>
            <a:r>
              <a:rPr lang="en-US" sz="2000" dirty="0"/>
              <a:t>, January 2013, 98(1):31–42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64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3266"/>
            <a:ext cx="12192000" cy="286473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                  TO </a:t>
            </a:r>
            <a:r>
              <a:rPr lang="en-US" b="1" i="1" dirty="0">
                <a:solidFill>
                  <a:srgbClr val="C00000"/>
                </a:solidFill>
              </a:rPr>
              <a:t>WATCH OR TO </a:t>
            </a:r>
            <a:r>
              <a:rPr lang="en-US" b="1" i="1" dirty="0" smtClean="0">
                <a:solidFill>
                  <a:srgbClr val="C00000"/>
                </a:solidFill>
              </a:rPr>
              <a:t>TREAT WITH TKI?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dirty="0" smtClean="0"/>
              <a:t>    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sz="2000" dirty="0" smtClean="0"/>
              <a:t>Clinical </a:t>
            </a:r>
            <a:r>
              <a:rPr lang="en-US" sz="2000" dirty="0"/>
              <a:t>guidance for radioiodine refractory differentiated thyroid cancer, Australia,2017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31" t="35913" r="4564" b="23264"/>
          <a:stretch/>
        </p:blipFill>
        <p:spPr>
          <a:xfrm>
            <a:off x="763928" y="254643"/>
            <a:ext cx="10475089" cy="31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0491"/>
            <a:ext cx="11353800" cy="10475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                                                                                                                   </a:t>
            </a:r>
            <a:r>
              <a:rPr lang="en-US" sz="2000" i="1" dirty="0" smtClean="0"/>
              <a:t>ADA GUIDLINE,2015</a:t>
            </a:r>
            <a:endParaRPr lang="en-US" sz="2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55" t="12599" r="7901" b="8323"/>
          <a:stretch/>
        </p:blipFill>
        <p:spPr>
          <a:xfrm>
            <a:off x="983848" y="394323"/>
            <a:ext cx="10081549" cy="54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2" y="1"/>
            <a:ext cx="12064678" cy="1620455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Initiation of TKIs </a:t>
            </a:r>
            <a:r>
              <a:rPr lang="en-US" b="1" i="1" dirty="0" smtClean="0">
                <a:solidFill>
                  <a:srgbClr val="C00000"/>
                </a:solidFill>
              </a:rPr>
              <a:t> for  </a:t>
            </a:r>
            <a:r>
              <a:rPr lang="en-US" b="1" i="1" dirty="0">
                <a:solidFill>
                  <a:srgbClr val="C00000"/>
                </a:solidFill>
              </a:rPr>
              <a:t>RAI refractory DTC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20456"/>
            <a:ext cx="12192000" cy="5237543"/>
          </a:xfrm>
        </p:spPr>
        <p:txBody>
          <a:bodyPr/>
          <a:lstStyle/>
          <a:p>
            <a:r>
              <a:rPr lang="en-US" b="1" dirty="0" smtClean="0"/>
              <a:t>Initial evaluation include :</a:t>
            </a:r>
          </a:p>
          <a:p>
            <a:endParaRPr lang="en-US" b="1" dirty="0" smtClean="0"/>
          </a:p>
          <a:p>
            <a:r>
              <a:rPr lang="en-US" b="1" dirty="0" smtClean="0"/>
              <a:t>assessment </a:t>
            </a:r>
            <a:r>
              <a:rPr lang="en-US" b="1" dirty="0"/>
              <a:t>of the </a:t>
            </a:r>
            <a:r>
              <a:rPr lang="en-US" b="1" dirty="0" smtClean="0"/>
              <a:t>patient’s performance </a:t>
            </a:r>
            <a:r>
              <a:rPr lang="en-US" b="1" dirty="0"/>
              <a:t>status using </a:t>
            </a:r>
            <a:r>
              <a:rPr lang="en-US" b="1" dirty="0" smtClean="0"/>
              <a:t>(ECOG</a:t>
            </a:r>
            <a:r>
              <a:rPr lang="en-US" b="1" dirty="0"/>
              <a:t>) </a:t>
            </a:r>
            <a:r>
              <a:rPr lang="en-US" b="1" dirty="0" smtClean="0"/>
              <a:t>or Karnofsky Performance </a:t>
            </a:r>
            <a:r>
              <a:rPr lang="en-US" b="1" dirty="0"/>
              <a:t>Status (KPS</a:t>
            </a:r>
            <a:r>
              <a:rPr lang="en-US" b="1" dirty="0" smtClean="0"/>
              <a:t>) scales (as a </a:t>
            </a:r>
            <a:r>
              <a:rPr lang="en-US" b="1" dirty="0"/>
              <a:t>good estimate of whether or not the patient can tolerate </a:t>
            </a:r>
            <a:r>
              <a:rPr lang="en-US" b="1" dirty="0" smtClean="0"/>
              <a:t>chemotherapy),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Evaluation </a:t>
            </a:r>
            <a:r>
              <a:rPr lang="en-US" b="1" dirty="0"/>
              <a:t>of </a:t>
            </a:r>
            <a:r>
              <a:rPr lang="en-US" b="1" i="1" dirty="0">
                <a:solidFill>
                  <a:srgbClr val="00B050"/>
                </a:solidFill>
              </a:rPr>
              <a:t>cardiovascular, </a:t>
            </a:r>
            <a:r>
              <a:rPr lang="en-US" b="1" i="1" dirty="0" smtClean="0">
                <a:solidFill>
                  <a:srgbClr val="00B050"/>
                </a:solidFill>
              </a:rPr>
              <a:t>hepatic, and renal </a:t>
            </a:r>
            <a:r>
              <a:rPr lang="en-US" b="1" dirty="0" smtClean="0"/>
              <a:t>systems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                                                                               J </a:t>
            </a:r>
            <a:r>
              <a:rPr lang="en-US" sz="2000" dirty="0" err="1"/>
              <a:t>Clin</a:t>
            </a:r>
            <a:r>
              <a:rPr lang="en-US" sz="2000" dirty="0"/>
              <a:t> </a:t>
            </a:r>
            <a:r>
              <a:rPr lang="en-US" sz="2000" dirty="0" err="1"/>
              <a:t>Endocrinol</a:t>
            </a:r>
            <a:r>
              <a:rPr lang="en-US" sz="2000" dirty="0"/>
              <a:t> </a:t>
            </a:r>
            <a:r>
              <a:rPr lang="en-US" sz="2000" dirty="0" err="1"/>
              <a:t>Metab</a:t>
            </a:r>
            <a:r>
              <a:rPr lang="en-US" sz="2000" dirty="0"/>
              <a:t>, January 2013, 98(1):31–42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9" y="1458410"/>
            <a:ext cx="11972081" cy="77550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       Initiation </a:t>
            </a:r>
            <a:r>
              <a:rPr lang="en-US" b="1" i="1" dirty="0">
                <a:solidFill>
                  <a:srgbClr val="C00000"/>
                </a:solidFill>
              </a:rPr>
              <a:t>of TKIs for RAI refractory DTC</a:t>
            </a:r>
            <a:r>
              <a:rPr lang="en-US" dirty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                                                        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en-US" sz="2200" dirty="0" smtClean="0"/>
              <a:t>J </a:t>
            </a:r>
            <a:r>
              <a:rPr lang="en-US" sz="2200" dirty="0" err="1"/>
              <a:t>Clin</a:t>
            </a:r>
            <a:r>
              <a:rPr lang="en-US" sz="2200" dirty="0"/>
              <a:t> </a:t>
            </a:r>
            <a:r>
              <a:rPr lang="en-US" sz="2200" dirty="0" err="1"/>
              <a:t>Endocrinol</a:t>
            </a:r>
            <a:r>
              <a:rPr lang="en-US" sz="2200" dirty="0"/>
              <a:t> </a:t>
            </a:r>
            <a:r>
              <a:rPr lang="en-US" sz="2200" dirty="0" err="1"/>
              <a:t>Metab</a:t>
            </a:r>
            <a:r>
              <a:rPr lang="en-US" sz="2200" dirty="0"/>
              <a:t>, January 2013, 98(1):31–42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74" t="31461" r="5384" b="28106"/>
          <a:stretch/>
        </p:blipFill>
        <p:spPr>
          <a:xfrm>
            <a:off x="1134319" y="2314937"/>
            <a:ext cx="9711159" cy="26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955" y="1"/>
            <a:ext cx="11779045" cy="1328738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   </a:t>
            </a:r>
            <a:r>
              <a:rPr lang="en-US" sz="4000" b="1" i="1" dirty="0" smtClean="0"/>
              <a:t>Differentiated </a:t>
            </a:r>
            <a:r>
              <a:rPr lang="en-US" sz="4000" b="1" i="1" dirty="0"/>
              <a:t>thyroid cancer subtypes and </a:t>
            </a:r>
            <a:r>
              <a:rPr lang="en-US" sz="4000" b="1" i="1" dirty="0" smtClean="0"/>
              <a:t>prognosis</a:t>
            </a:r>
            <a:endParaRPr lang="en-US" sz="4000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3063"/>
            <a:ext cx="1026733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240"/>
            <a:ext cx="11353800" cy="2361235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         Initiation </a:t>
            </a:r>
            <a:r>
              <a:rPr lang="en-US" b="1" i="1" dirty="0">
                <a:solidFill>
                  <a:srgbClr val="C00000"/>
                </a:solidFill>
              </a:rPr>
              <a:t>of TKIs for RAI refractory </a:t>
            </a:r>
            <a:r>
              <a:rPr lang="en-US" b="1" i="1" dirty="0" smtClean="0">
                <a:solidFill>
                  <a:srgbClr val="C00000"/>
                </a:solidFill>
              </a:rPr>
              <a:t>DTC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          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                                              J </a:t>
            </a:r>
            <a:r>
              <a:rPr lang="en-US" sz="2000" dirty="0" err="1"/>
              <a:t>Clin</a:t>
            </a:r>
            <a:r>
              <a:rPr lang="en-US" sz="2000" dirty="0" smtClean="0"/>
              <a:t>   </a:t>
            </a:r>
            <a:r>
              <a:rPr lang="en-US" sz="2000" dirty="0" err="1" smtClean="0"/>
              <a:t>Endocrinol</a:t>
            </a:r>
            <a:r>
              <a:rPr lang="en-US" sz="2000" dirty="0" smtClean="0"/>
              <a:t> </a:t>
            </a:r>
            <a:r>
              <a:rPr lang="en-US" sz="2000" dirty="0" err="1"/>
              <a:t>Metab</a:t>
            </a:r>
            <a:r>
              <a:rPr lang="en-US" sz="2000" dirty="0"/>
              <a:t>, January 2013, 98(1):31–42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26" t="16299" r="5234" b="48057"/>
          <a:stretch/>
        </p:blipFill>
        <p:spPr>
          <a:xfrm>
            <a:off x="1851949" y="2708475"/>
            <a:ext cx="7986531" cy="25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14" y="0"/>
            <a:ext cx="10948686" cy="1284790"/>
          </a:xfrm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WHEN TO </a:t>
            </a:r>
            <a:r>
              <a:rPr lang="en-US" b="1" i="1" dirty="0" smtClean="0">
                <a:solidFill>
                  <a:srgbClr val="C00000"/>
                </a:solidFill>
              </a:rPr>
              <a:t>STOP </a:t>
            </a:r>
            <a:r>
              <a:rPr lang="en-US" b="1" i="1" u="sng" dirty="0" smtClean="0">
                <a:solidFill>
                  <a:srgbClr val="C00000"/>
                </a:solidFill>
              </a:rPr>
              <a:t>TKI</a:t>
            </a:r>
            <a:r>
              <a:rPr lang="en-US" b="1" i="1" dirty="0" smtClean="0">
                <a:solidFill>
                  <a:srgbClr val="C00000"/>
                </a:solidFill>
              </a:rPr>
              <a:t>?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6754"/>
            <a:ext cx="12095544" cy="5191245"/>
          </a:xfrm>
        </p:spPr>
        <p:txBody>
          <a:bodyPr/>
          <a:lstStyle/>
          <a:p>
            <a:r>
              <a:rPr lang="en-US" b="1" dirty="0"/>
              <a:t>Patients must have stable </a:t>
            </a:r>
            <a:r>
              <a:rPr lang="en-US" b="1" dirty="0" smtClean="0"/>
              <a:t>or responding </a:t>
            </a:r>
            <a:r>
              <a:rPr lang="en-US" b="1" dirty="0"/>
              <a:t>disease according to the RECIST criteria.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we </a:t>
            </a:r>
            <a:r>
              <a:rPr lang="en-US" b="1" dirty="0"/>
              <a:t>recommend </a:t>
            </a:r>
            <a:r>
              <a:rPr lang="en-US" b="1" dirty="0" smtClean="0"/>
              <a:t>abrupt cessation of TKI, </a:t>
            </a:r>
            <a:r>
              <a:rPr lang="en-US" b="1" dirty="0"/>
              <a:t>if there is </a:t>
            </a:r>
            <a:r>
              <a:rPr lang="en-US" b="1" dirty="0" smtClean="0"/>
              <a:t>radiological progression</a:t>
            </a:r>
            <a:r>
              <a:rPr lang="en-US" b="1" dirty="0"/>
              <a:t>, especially in the setting of minimal </a:t>
            </a:r>
            <a:r>
              <a:rPr lang="en-US" b="1" dirty="0" smtClean="0"/>
              <a:t>toxicity.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                              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Clinical </a:t>
            </a:r>
            <a:r>
              <a:rPr lang="en-US" sz="2000" dirty="0"/>
              <a:t>guidance for radioiodine refractory differentiated thyroid cancer, Australia,2017</a:t>
            </a:r>
            <a:endParaRPr lang="en-US" sz="2000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5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2" y="1"/>
            <a:ext cx="11226478" cy="1539431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                                 CONCLUSION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5652"/>
            <a:ext cx="12454359" cy="5052348"/>
          </a:xfrm>
        </p:spPr>
        <p:txBody>
          <a:bodyPr>
            <a:normAutofit/>
          </a:bodyPr>
          <a:lstStyle/>
          <a:p>
            <a:r>
              <a:rPr lang="en-US" b="1" i="1" dirty="0"/>
              <a:t>For </a:t>
            </a:r>
            <a:r>
              <a:rPr lang="en-US" b="1" i="1" dirty="0" smtClean="0">
                <a:solidFill>
                  <a:srgbClr val="C00000"/>
                </a:solidFill>
              </a:rPr>
              <a:t>stable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radio-refractory</a:t>
            </a:r>
            <a:r>
              <a:rPr lang="en-US" b="1" i="1" dirty="0" smtClean="0"/>
              <a:t> metastatic </a:t>
            </a:r>
            <a:r>
              <a:rPr lang="en-US" b="1" i="1" dirty="0"/>
              <a:t>disease (tumors &lt;1 to 2 cm and growing less than 20 </a:t>
            </a:r>
            <a:r>
              <a:rPr lang="en-US" b="1" i="1" dirty="0" smtClean="0"/>
              <a:t>percent/year) : Not</a:t>
            </a:r>
            <a:r>
              <a:rPr lang="en-US" b="1" i="1" dirty="0"/>
              <a:t> using systemic </a:t>
            </a:r>
            <a:r>
              <a:rPr lang="en-US" b="1" i="1" dirty="0" smtClean="0"/>
              <a:t>chemotherapy and perform </a:t>
            </a:r>
            <a:r>
              <a:rPr lang="en-US" b="1" i="1" dirty="0"/>
              <a:t>imaging </a:t>
            </a:r>
            <a:r>
              <a:rPr lang="en-US" b="1" i="1" dirty="0" smtClean="0"/>
              <a:t>every </a:t>
            </a:r>
            <a:r>
              <a:rPr lang="en-US" b="1" i="1" dirty="0"/>
              <a:t>six months to monitor for disease progression. 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For </a:t>
            </a:r>
            <a:r>
              <a:rPr lang="en-US" b="1" i="1" dirty="0">
                <a:solidFill>
                  <a:srgbClr val="C00000"/>
                </a:solidFill>
              </a:rPr>
              <a:t>progressive radio-refractory</a:t>
            </a:r>
            <a:r>
              <a:rPr lang="en-US" b="1" i="1" dirty="0" smtClean="0"/>
              <a:t> metastatic disease (tumors </a:t>
            </a:r>
            <a:r>
              <a:rPr lang="en-US" b="1" i="1" dirty="0"/>
              <a:t>&gt;1 to 2 cm and growing by at least 20 percent/year) or </a:t>
            </a:r>
            <a:r>
              <a:rPr lang="en-US" b="1" i="1" dirty="0">
                <a:solidFill>
                  <a:srgbClr val="C00000"/>
                </a:solidFill>
              </a:rPr>
              <a:t>symptomatic</a:t>
            </a:r>
            <a:r>
              <a:rPr lang="en-US" b="1" i="1" dirty="0"/>
              <a:t> metastatic </a:t>
            </a:r>
            <a:r>
              <a:rPr lang="en-US" b="1" i="1" dirty="0" smtClean="0"/>
              <a:t>disease : suggest</a:t>
            </a:r>
            <a:r>
              <a:rPr lang="en-US" b="1" i="1" dirty="0"/>
              <a:t> </a:t>
            </a:r>
            <a:r>
              <a:rPr lang="en-US" b="1" i="1" u="sng" dirty="0" err="1" smtClean="0">
                <a:hlinkClick r:id="rId2"/>
              </a:rPr>
              <a:t>lenvatinib</a:t>
            </a:r>
            <a:r>
              <a:rPr lang="en-US" b="1" i="1" u="sng" dirty="0" smtClean="0"/>
              <a:t> and</a:t>
            </a:r>
            <a:r>
              <a:rPr lang="en-US" b="1" i="1" dirty="0"/>
              <a:t> </a:t>
            </a:r>
            <a:r>
              <a:rPr lang="en-US" b="1" i="1" u="sng" dirty="0" err="1">
                <a:hlinkClick r:id="rId3"/>
              </a:rPr>
              <a:t>sorafenib</a:t>
            </a:r>
            <a:r>
              <a:rPr lang="en-US" b="1" i="1" dirty="0"/>
              <a:t> </a:t>
            </a:r>
            <a:r>
              <a:rPr lang="en-US" b="1" i="1" dirty="0" smtClean="0"/>
              <a:t>(as next </a:t>
            </a:r>
            <a:r>
              <a:rPr lang="en-US" b="1" i="1" dirty="0"/>
              <a:t>preferred </a:t>
            </a:r>
            <a:r>
              <a:rPr lang="en-US" b="1" i="1" dirty="0" smtClean="0"/>
              <a:t>option).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260" y="2222339"/>
            <a:ext cx="9918539" cy="3954624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</a:rPr>
              <a:t>Treatment of radio avid thyroid </a:t>
            </a:r>
            <a:r>
              <a:rPr lang="en-US" sz="4000" i="1" dirty="0" err="1" smtClean="0">
                <a:solidFill>
                  <a:srgbClr val="C00000"/>
                </a:solidFill>
              </a:rPr>
              <a:t>cacer</a:t>
            </a:r>
            <a:endParaRPr lang="en-US" sz="4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132873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i="1" dirty="0"/>
              <a:t>RAI </a:t>
            </a:r>
            <a:r>
              <a:rPr lang="en-US" sz="4000" b="1" i="1" dirty="0" smtClean="0">
                <a:solidFill>
                  <a:srgbClr val="C00000"/>
                </a:solidFill>
              </a:rPr>
              <a:t>r</a:t>
            </a:r>
            <a:r>
              <a:rPr lang="en-US" b="1" i="1" dirty="0" smtClean="0">
                <a:solidFill>
                  <a:srgbClr val="C00000"/>
                </a:solidFill>
              </a:rPr>
              <a:t>emnant ablation </a:t>
            </a:r>
            <a:r>
              <a:rPr lang="en-US" b="1" i="1" dirty="0" smtClean="0"/>
              <a:t>after total thyroidectomy </a:t>
            </a:r>
            <a:r>
              <a:rPr lang="en-US" sz="4800" b="1" i="1" dirty="0" smtClean="0"/>
              <a:t>:</a:t>
            </a:r>
            <a:endParaRPr lang="en-US" sz="4800" b="1" i="1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2581"/>
            <a:ext cx="12191999" cy="5197033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i="1" u="sng" dirty="0">
                <a:solidFill>
                  <a:srgbClr val="C00000"/>
                </a:solidFill>
              </a:rPr>
              <a:t>R</a:t>
            </a:r>
            <a:r>
              <a:rPr lang="en-US" sz="12800" b="1" i="1" u="sng" dirty="0" smtClean="0">
                <a:solidFill>
                  <a:srgbClr val="C00000"/>
                </a:solidFill>
              </a:rPr>
              <a:t>emnant </a:t>
            </a:r>
            <a:r>
              <a:rPr lang="en-US" sz="12800" b="1" i="1" u="sng" dirty="0">
                <a:solidFill>
                  <a:srgbClr val="C00000"/>
                </a:solidFill>
              </a:rPr>
              <a:t>ablation </a:t>
            </a:r>
            <a:r>
              <a:rPr lang="en-US" sz="12800" b="1" dirty="0" smtClean="0"/>
              <a:t>: </a:t>
            </a:r>
          </a:p>
          <a:p>
            <a:endParaRPr lang="en-US" sz="11200" b="1" dirty="0" smtClean="0"/>
          </a:p>
          <a:p>
            <a:r>
              <a:rPr lang="en-US" sz="11200" b="1" dirty="0" smtClean="0"/>
              <a:t>destroying remnant thyroid tissue (facilitate </a:t>
            </a:r>
            <a:r>
              <a:rPr lang="en-US" sz="11200" b="1" dirty="0"/>
              <a:t>detection of </a:t>
            </a:r>
            <a:r>
              <a:rPr lang="en-US" sz="11200" b="1" dirty="0" smtClean="0"/>
              <a:t>recurrent disease by </a:t>
            </a:r>
            <a:r>
              <a:rPr lang="en-US" sz="11200" b="1" dirty="0" err="1" smtClean="0"/>
              <a:t>Tg</a:t>
            </a:r>
            <a:r>
              <a:rPr lang="en-US" sz="11200" b="1" dirty="0" smtClean="0"/>
              <a:t> or </a:t>
            </a:r>
            <a:r>
              <a:rPr lang="en-US" sz="11200" b="1" dirty="0"/>
              <a:t>whole-body RAI </a:t>
            </a:r>
            <a:r>
              <a:rPr lang="en-US" sz="11200" b="1" dirty="0" smtClean="0"/>
              <a:t>scans),</a:t>
            </a:r>
          </a:p>
          <a:p>
            <a:endParaRPr lang="en-US" sz="11200" b="1" i="1" u="sng" dirty="0" smtClean="0">
              <a:solidFill>
                <a:srgbClr val="C00000"/>
              </a:solidFill>
            </a:endParaRPr>
          </a:p>
          <a:p>
            <a:r>
              <a:rPr lang="en-US" sz="11200" b="1" i="1" dirty="0" smtClean="0"/>
              <a:t>only in low risk disease,</a:t>
            </a:r>
            <a:endParaRPr lang="en-US" sz="11200" b="1" dirty="0" smtClean="0"/>
          </a:p>
          <a:p>
            <a:endParaRPr lang="en-US" sz="11200" b="1" i="1" dirty="0" smtClean="0"/>
          </a:p>
          <a:p>
            <a:r>
              <a:rPr lang="en-US" sz="11200" b="1" dirty="0"/>
              <a:t>N</a:t>
            </a:r>
            <a:r>
              <a:rPr lang="en-US" sz="11200" b="1" dirty="0" smtClean="0"/>
              <a:t>ot </a:t>
            </a:r>
            <a:r>
              <a:rPr lang="en-US" sz="11200" b="1" i="1" dirty="0">
                <a:solidFill>
                  <a:srgbClr val="00B050"/>
                </a:solidFill>
              </a:rPr>
              <a:t>routinely </a:t>
            </a:r>
            <a:r>
              <a:rPr lang="en-US" sz="11200" b="1" dirty="0"/>
              <a:t>recommended for unifocal or multifocal papillary microcarcinoma, in absence of other high risk </a:t>
            </a:r>
            <a:r>
              <a:rPr lang="en-US" sz="11200" b="1" dirty="0" smtClean="0"/>
              <a:t>features</a:t>
            </a:r>
            <a:r>
              <a:rPr lang="en-US" sz="12800" b="1" dirty="0" smtClean="0"/>
              <a:t>.</a:t>
            </a:r>
          </a:p>
          <a:p>
            <a:endParaRPr lang="en-US" sz="12800" b="1" dirty="0"/>
          </a:p>
          <a:p>
            <a:pPr marL="0" indent="0">
              <a:buNone/>
            </a:pPr>
            <a:r>
              <a:rPr lang="en-US" sz="12800" b="1" dirty="0" smtClean="0"/>
              <a:t>                                                                                                        </a:t>
            </a:r>
            <a:r>
              <a:rPr lang="en-US" sz="8000" dirty="0" smtClean="0"/>
              <a:t>ATA GUIDLINE,2015</a:t>
            </a:r>
          </a:p>
          <a:p>
            <a:endParaRPr lang="en-US" sz="12800" b="1" dirty="0"/>
          </a:p>
          <a:p>
            <a:pPr marL="0" indent="0">
              <a:buNone/>
            </a:pPr>
            <a:r>
              <a:rPr lang="en-US" sz="9600" b="1" dirty="0"/>
              <a:t> </a:t>
            </a:r>
            <a:endParaRPr lang="en-US" sz="9600" b="1" dirty="0" smtClean="0"/>
          </a:p>
          <a:p>
            <a:endParaRPr lang="en-US" sz="9600" b="1" dirty="0"/>
          </a:p>
          <a:p>
            <a:endParaRPr lang="en-US" sz="9600" b="1" dirty="0" smtClean="0"/>
          </a:p>
          <a:p>
            <a:pPr marL="0" indent="0">
              <a:buNone/>
            </a:pPr>
            <a:r>
              <a:rPr lang="en-US" sz="9600" b="1" dirty="0"/>
              <a:t> </a:t>
            </a:r>
            <a:r>
              <a:rPr lang="en-US" sz="9600" b="1" dirty="0" smtClean="0"/>
              <a:t>                                                                 </a:t>
            </a:r>
            <a:r>
              <a:rPr lang="en-US" sz="8000" dirty="0" smtClean="0"/>
              <a:t>(</a:t>
            </a:r>
            <a:r>
              <a:rPr lang="en-US" sz="8000" dirty="0"/>
              <a:t>Weak recommendation, Low-quality evidence)    ATA GUIDLINE,2015</a:t>
            </a:r>
          </a:p>
          <a:p>
            <a:endParaRPr lang="en-US" sz="14400" b="1" dirty="0" smtClean="0"/>
          </a:p>
          <a:p>
            <a:endParaRPr lang="en-US" sz="14400" b="1" dirty="0"/>
          </a:p>
          <a:p>
            <a:pPr marL="0" indent="0">
              <a:buNone/>
            </a:pPr>
            <a:r>
              <a:rPr lang="en-US" sz="14400" b="1" dirty="0"/>
              <a:t> </a:t>
            </a:r>
            <a:r>
              <a:rPr lang="en-US" sz="14400" b="1" dirty="0" smtClean="0"/>
              <a:t>                                                                  </a:t>
            </a:r>
          </a:p>
          <a:p>
            <a:endParaRPr lang="en-US" sz="14400" b="1" dirty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r>
              <a:rPr lang="en-US" sz="3600" b="1" dirty="0" smtClean="0"/>
              <a:t>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                                                                                                                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47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2" y="1"/>
            <a:ext cx="11968222" cy="1041722"/>
          </a:xfrm>
        </p:spPr>
        <p:txBody>
          <a:bodyPr>
            <a:normAutofit/>
          </a:bodyPr>
          <a:lstStyle/>
          <a:p>
            <a:r>
              <a:rPr lang="en-US" b="1" dirty="0" smtClean="0"/>
              <a:t>   </a:t>
            </a:r>
            <a:r>
              <a:rPr lang="en-US" sz="4000" b="1" i="1" dirty="0" smtClean="0"/>
              <a:t>RAI </a:t>
            </a:r>
            <a:r>
              <a:rPr lang="en-US" sz="4000" b="1" i="1" dirty="0" smtClean="0">
                <a:solidFill>
                  <a:srgbClr val="C00000"/>
                </a:solidFill>
              </a:rPr>
              <a:t>adjuvant therapy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smtClean="0"/>
              <a:t>after </a:t>
            </a:r>
            <a:r>
              <a:rPr lang="en-US" sz="4000" b="1" i="1" dirty="0"/>
              <a:t>total </a:t>
            </a:r>
            <a:r>
              <a:rPr lang="en-US" sz="4000" b="1" i="1" dirty="0" smtClean="0"/>
              <a:t>thyroidectomy: 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8410"/>
            <a:ext cx="12192000" cy="539959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A</a:t>
            </a:r>
            <a:r>
              <a:rPr lang="en-US" sz="3200" b="1" i="1" dirty="0" smtClean="0">
                <a:solidFill>
                  <a:srgbClr val="C00000"/>
                </a:solidFill>
              </a:rPr>
              <a:t>djuvant </a:t>
            </a:r>
            <a:r>
              <a:rPr lang="en-US" sz="3200" b="1" i="1" dirty="0">
                <a:solidFill>
                  <a:srgbClr val="C00000"/>
                </a:solidFill>
              </a:rPr>
              <a:t>therapy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:</a:t>
            </a:r>
          </a:p>
          <a:p>
            <a:endParaRPr lang="en-US" sz="3200" b="1" dirty="0"/>
          </a:p>
          <a:p>
            <a:r>
              <a:rPr lang="en-US" sz="3200" b="1" dirty="0" smtClean="0"/>
              <a:t>Destroying </a:t>
            </a:r>
            <a:r>
              <a:rPr lang="en-US" sz="3200" b="1" i="1" dirty="0">
                <a:solidFill>
                  <a:srgbClr val="00B050"/>
                </a:solidFill>
              </a:rPr>
              <a:t>suspected </a:t>
            </a:r>
            <a:r>
              <a:rPr lang="en-US" sz="3200" b="1" dirty="0"/>
              <a:t>residual </a:t>
            </a:r>
            <a:r>
              <a:rPr lang="en-US" sz="3200" b="1" dirty="0" smtClean="0"/>
              <a:t>disease,</a:t>
            </a:r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should be considered, in </a:t>
            </a:r>
            <a:r>
              <a:rPr lang="en-US" sz="3200" b="1" dirty="0"/>
              <a:t>ATA </a:t>
            </a:r>
            <a:r>
              <a:rPr lang="en-US" sz="3200" b="1" i="1" u="sng" dirty="0">
                <a:solidFill>
                  <a:srgbClr val="C00000"/>
                </a:solidFill>
              </a:rPr>
              <a:t>intermediate-risk</a:t>
            </a:r>
            <a:r>
              <a:rPr lang="en-US" sz="3200" b="1" dirty="0"/>
              <a:t> </a:t>
            </a:r>
            <a:r>
              <a:rPr lang="en-US" sz="3200" b="1" dirty="0" smtClean="0"/>
              <a:t>patients.                                            </a:t>
            </a:r>
            <a:r>
              <a:rPr lang="en-US" sz="2000" dirty="0" smtClean="0"/>
              <a:t>(</a:t>
            </a:r>
            <a:r>
              <a:rPr lang="en-US" sz="2000" dirty="0"/>
              <a:t>Weak recommendation, Low-quality evidence)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i="1" dirty="0" smtClean="0">
                <a:solidFill>
                  <a:srgbClr val="00B050"/>
                </a:solidFill>
              </a:rPr>
              <a:t>Routinely</a:t>
            </a:r>
            <a:r>
              <a:rPr lang="en-US" sz="3200" b="1" dirty="0" smtClean="0"/>
              <a:t> recommended, for </a:t>
            </a:r>
            <a:r>
              <a:rPr lang="en-US" sz="3200" b="1" dirty="0"/>
              <a:t>ATA </a:t>
            </a:r>
            <a:r>
              <a:rPr lang="en-US" sz="3200" b="1" i="1" u="sng" dirty="0">
                <a:solidFill>
                  <a:srgbClr val="C00000"/>
                </a:solidFill>
              </a:rPr>
              <a:t>high risk </a:t>
            </a:r>
            <a:r>
              <a:rPr lang="en-US" sz="3200" b="1" dirty="0" smtClean="0"/>
              <a:t>patients.                                             </a:t>
            </a:r>
            <a:r>
              <a:rPr lang="en-US" sz="2000" dirty="0" smtClean="0"/>
              <a:t>(Strong recommendation, Moderate-quality evidence)</a:t>
            </a:r>
          </a:p>
          <a:p>
            <a:endParaRPr lang="en-US" sz="3200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                                                                                                                ATA GUIDLINE,2015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53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3638"/>
            <a:ext cx="11353800" cy="614362"/>
          </a:xfrm>
        </p:spPr>
        <p:txBody>
          <a:bodyPr>
            <a:normAutofit/>
          </a:bodyPr>
          <a:lstStyle/>
          <a:p>
            <a:r>
              <a:rPr lang="en-US" sz="1600" b="1" i="1" dirty="0" smtClean="0"/>
              <a:t>                                                                                                                                                                                                                      ATA GUIDLINE,2015</a:t>
            </a:r>
            <a:endParaRPr lang="en-US" sz="16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88" t="11540" r="25566" b="7481"/>
          <a:stretch/>
        </p:blipFill>
        <p:spPr>
          <a:xfrm>
            <a:off x="138266" y="200025"/>
            <a:ext cx="1190625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2157</Words>
  <Application>Microsoft Office PowerPoint</Application>
  <PresentationFormat>Widescreen</PresentationFormat>
  <Paragraphs>352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Office Theme</vt:lpstr>
      <vt:lpstr>به نام خداوند جان و خرد</vt:lpstr>
      <vt:lpstr>PowerPoint Presentation</vt:lpstr>
      <vt:lpstr>PowerPoint Presentation</vt:lpstr>
      <vt:lpstr>PowerPoint Presentation</vt:lpstr>
      <vt:lpstr>   Differentiated thyroid cancer subtypes and prognosis</vt:lpstr>
      <vt:lpstr>PowerPoint Presentation</vt:lpstr>
      <vt:lpstr>  RAI remnant ablation after total thyroidectomy :</vt:lpstr>
      <vt:lpstr>   RAI adjuvant therapy  after total thyroidectomy: </vt:lpstr>
      <vt:lpstr>                                                                                                                                                                                                                      ATA GUIDLINE,2015</vt:lpstr>
      <vt:lpstr>PowerPoint Presentation</vt:lpstr>
      <vt:lpstr>What activity of 131I used… ?</vt:lpstr>
      <vt:lpstr> What activity of 131I used …?</vt:lpstr>
      <vt:lpstr>           A posttherapy WBS (with or without SPECT/CT)?</vt:lpstr>
      <vt:lpstr>PowerPoint Presentation</vt:lpstr>
      <vt:lpstr>Pulmonary micrometastases :</vt:lpstr>
      <vt:lpstr>Macronodular pulmonary metastases</vt:lpstr>
      <vt:lpstr>  Empiric (100–200 mCi) RAI therapy in patients with : </vt:lpstr>
      <vt:lpstr>PowerPoint Presentation</vt:lpstr>
      <vt:lpstr>RAI refractory disease and survival? </vt:lpstr>
      <vt:lpstr>nonavid tumors, unlikely to benefit from radioactive iodine.   J Clin Endocrinol Metab. 2006;91(8):2892-2899.6 </vt:lpstr>
      <vt:lpstr> Predictive factors for response to RAI treatment:</vt:lpstr>
      <vt:lpstr>RAI refractory disease </vt:lpstr>
      <vt:lpstr>PowerPoint Presentation</vt:lpstr>
      <vt:lpstr>How is RAI-refractory structurally evident DTC :</vt:lpstr>
      <vt:lpstr>How is RAI-refractory structurally evident DTC :</vt:lpstr>
      <vt:lpstr>How is RAI-refractory structurally evident DTC :</vt:lpstr>
      <vt:lpstr>RAI refractory disease treatment :</vt:lpstr>
      <vt:lpstr>PowerPoint Presentation</vt:lpstr>
      <vt:lpstr>   RAI refractory DTC patients : (The Indolant nature)</vt:lpstr>
      <vt:lpstr>RAI refractory DTC patients : (The aggressive nature) </vt:lpstr>
      <vt:lpstr>    I-refractory metastatic DTC : Active survilance?</vt:lpstr>
      <vt:lpstr> I-refractory metastatic DTC :  local or systemic therapy  ? </vt:lpstr>
      <vt:lpstr>Response Evaluation Criteria in Solid Tumours</vt:lpstr>
      <vt:lpstr>   Stable or minimally progressive disease ?</vt:lpstr>
      <vt:lpstr>    Rapidly progressive and/or symptomatic disease?</vt:lpstr>
      <vt:lpstr>    Rapidly progressive and/or symptomatic disease</vt:lpstr>
      <vt:lpstr> I-refractory metastatic DTC :  local therapy ? </vt:lpstr>
      <vt:lpstr>RAI refractory disease: Bone metastases </vt:lpstr>
      <vt:lpstr>PowerPoint Presentation</vt:lpstr>
      <vt:lpstr>Tyrosine kinases :</vt:lpstr>
      <vt:lpstr>           Phases of clinical research (Wikipedia) </vt:lpstr>
      <vt:lpstr>                         Examples of RAI refractory TKI trials                                                Clinical guidance for radioiodine refractory differentiated thyroid cancer, Australia,2017</vt:lpstr>
      <vt:lpstr>Progression-free survival (Wikipedia) </vt:lpstr>
      <vt:lpstr>Sorafenib and lenvatinib therapy </vt:lpstr>
      <vt:lpstr> Initiation of TKIs  for  RAI refractory DTC </vt:lpstr>
      <vt:lpstr>                  TO WATCH OR TO TREAT WITH TKI?                                                               Clinical guidance for radioiodine refractory differentiated thyroid cancer, Australia,2017</vt:lpstr>
      <vt:lpstr>                                                                                                                             ADA GUIDLINE,2015</vt:lpstr>
      <vt:lpstr>Initiation of TKIs  for  RAI refractory DTC </vt:lpstr>
      <vt:lpstr>       Initiation of TKIs for RAI refractory DTC                                                                                                                    J Clin Endocrinol Metab, January 2013, 98(1):31–42  </vt:lpstr>
      <vt:lpstr>         Initiation of TKIs for RAI refractory DTC                                                                                                               J Clin   Endocrinol Metab, January 2013, 98(1):31–42</vt:lpstr>
      <vt:lpstr>WHEN TO STOP TKI?</vt:lpstr>
      <vt:lpstr>                                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partiran</dc:creator>
  <cp:lastModifiedBy>partiran</cp:lastModifiedBy>
  <cp:revision>194</cp:revision>
  <dcterms:created xsi:type="dcterms:W3CDTF">2018-05-18T04:32:21Z</dcterms:created>
  <dcterms:modified xsi:type="dcterms:W3CDTF">2018-05-29T02:07:44Z</dcterms:modified>
</cp:coreProperties>
</file>