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351" r:id="rId3"/>
    <p:sldId id="336" r:id="rId4"/>
    <p:sldId id="256" r:id="rId5"/>
    <p:sldId id="291" r:id="rId6"/>
    <p:sldId id="257" r:id="rId7"/>
    <p:sldId id="258" r:id="rId8"/>
    <p:sldId id="292" r:id="rId9"/>
    <p:sldId id="259" r:id="rId10"/>
    <p:sldId id="29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4" r:id="rId21"/>
    <p:sldId id="269" r:id="rId22"/>
    <p:sldId id="270" r:id="rId23"/>
    <p:sldId id="295" r:id="rId24"/>
    <p:sldId id="272" r:id="rId25"/>
    <p:sldId id="296" r:id="rId26"/>
    <p:sldId id="273" r:id="rId27"/>
    <p:sldId id="274" r:id="rId28"/>
    <p:sldId id="297" r:id="rId29"/>
    <p:sldId id="275" r:id="rId30"/>
    <p:sldId id="276" r:id="rId31"/>
    <p:sldId id="298" r:id="rId32"/>
    <p:sldId id="277" r:id="rId33"/>
    <p:sldId id="299" r:id="rId34"/>
    <p:sldId id="278" r:id="rId35"/>
    <p:sldId id="279" r:id="rId36"/>
    <p:sldId id="280" r:id="rId37"/>
    <p:sldId id="281" r:id="rId38"/>
    <p:sldId id="282" r:id="rId39"/>
    <p:sldId id="308" r:id="rId40"/>
    <p:sldId id="283" r:id="rId41"/>
    <p:sldId id="284" r:id="rId42"/>
    <p:sldId id="309" r:id="rId43"/>
    <p:sldId id="285" r:id="rId44"/>
    <p:sldId id="353" r:id="rId45"/>
    <p:sldId id="286" r:id="rId46"/>
    <p:sldId id="310" r:id="rId47"/>
    <p:sldId id="287" r:id="rId48"/>
    <p:sldId id="311" r:id="rId49"/>
    <p:sldId id="29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30" r:id="rId58"/>
    <p:sldId id="331" r:id="rId59"/>
    <p:sldId id="347" r:id="rId60"/>
    <p:sldId id="335" r:id="rId61"/>
    <p:sldId id="35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2DA519-9D65-48BC-B0DC-6FBBA34E0EAA}">
          <p14:sldIdLst>
            <p14:sldId id="351"/>
            <p14:sldId id="336"/>
            <p14:sldId id="256"/>
            <p14:sldId id="291"/>
            <p14:sldId id="257"/>
            <p14:sldId id="258"/>
            <p14:sldId id="292"/>
            <p14:sldId id="259"/>
            <p14:sldId id="293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94"/>
            <p14:sldId id="269"/>
            <p14:sldId id="270"/>
            <p14:sldId id="295"/>
            <p14:sldId id="272"/>
            <p14:sldId id="296"/>
            <p14:sldId id="273"/>
            <p14:sldId id="274"/>
            <p14:sldId id="297"/>
            <p14:sldId id="275"/>
            <p14:sldId id="276"/>
            <p14:sldId id="298"/>
            <p14:sldId id="277"/>
            <p14:sldId id="299"/>
            <p14:sldId id="278"/>
            <p14:sldId id="279"/>
            <p14:sldId id="280"/>
            <p14:sldId id="281"/>
            <p14:sldId id="282"/>
            <p14:sldId id="308"/>
            <p14:sldId id="283"/>
            <p14:sldId id="284"/>
            <p14:sldId id="309"/>
            <p14:sldId id="285"/>
            <p14:sldId id="353"/>
            <p14:sldId id="286"/>
            <p14:sldId id="310"/>
            <p14:sldId id="287"/>
            <p14:sldId id="311"/>
            <p14:sldId id="290"/>
            <p14:sldId id="301"/>
            <p14:sldId id="302"/>
            <p14:sldId id="303"/>
            <p14:sldId id="304"/>
            <p14:sldId id="305"/>
            <p14:sldId id="306"/>
            <p14:sldId id="307"/>
            <p14:sldId id="330"/>
            <p14:sldId id="331"/>
            <p14:sldId id="347"/>
            <p14:sldId id="335"/>
            <p14:sldId id="352"/>
          </p14:sldIdLst>
        </p14:section>
        <p14:section name="Untitled Section" id="{6F3A559D-24D5-4249-A3FC-2DB692CA394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F1DCD-C410-4087-81E9-F782A244AAF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B8A-5E0D-4D84-8C71-C98B87B2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81A0-ADA6-4623-BE4F-40CFB8BBCB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28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81A0-ADA6-4623-BE4F-40CFB8BBCB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4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8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3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3C847-D284-421D-B330-2D43513B0F9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532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85147-19A6-4970-A04E-ED9B1D83C0F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BA0E-20D0-4E7C-B286-26C960A678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1008-E89D-49CD-9BF4-E6F3FE09F7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7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E199F-4583-41EB-929F-5865E95EEC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652EB-356C-4482-B27C-7C8E08F5D88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7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0895E-43C3-4560-B59A-90049317E8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78C32-B81D-4A68-A851-5185C690F02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65D79-EF31-4E8F-A1BE-AF31805C285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BB78A-01B4-41F2-96B0-677A4A282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2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FBA3B-941F-4778-A0CB-865223FDAE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BB78A-01B4-41F2-96B0-677A4A282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7518-40ED-4895-8580-DE2A722FC42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5AD9-787D-40FA-8A4D-16A055B9A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0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F34-BDBC-4273-B9BC-22458F940B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5AD9-787D-40FA-8A4D-16A055B9A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9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B3D3-2CCF-4AAC-8D84-5A38BD22B8E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C8C4-00C1-4B8D-B431-9F0E6690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BFD46-0FD3-4428-ADEC-1DFD648993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4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4876958" y="1168842"/>
            <a:ext cx="7008574" cy="45869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 </a:t>
            </a:r>
            <a:r>
              <a:rPr lang="en-US" sz="7200" dirty="0" smtClean="0">
                <a:latin typeface="Arial Black" panose="020B0A04020102020204" pitchFamily="34" charset="0"/>
              </a:rPr>
              <a:t>             GOD </a:t>
            </a:r>
          </a:p>
          <a:p>
            <a:r>
              <a:rPr lang="en-US" sz="7200" dirty="0">
                <a:latin typeface="Arial Black" panose="020B0A04020102020204" pitchFamily="34" charset="0"/>
              </a:rPr>
              <a:t> </a:t>
            </a:r>
            <a:r>
              <a:rPr lang="en-US" sz="7200" dirty="0" smtClean="0">
                <a:latin typeface="Arial Black" panose="020B0A04020102020204" pitchFamily="34" charset="0"/>
              </a:rPr>
              <a:t>   NAME </a:t>
            </a:r>
            <a:r>
              <a:rPr lang="en-US" sz="7200" dirty="0">
                <a:latin typeface="Arial Black" panose="020B0A04020102020204" pitchFamily="34" charset="0"/>
              </a:rPr>
              <a:t>OF </a:t>
            </a:r>
          </a:p>
          <a:p>
            <a:r>
              <a:rPr lang="en-US" sz="7200" dirty="0">
                <a:latin typeface="Arial Black" panose="020B0A04020102020204" pitchFamily="34" charset="0"/>
              </a:rPr>
              <a:t>IN THE </a:t>
            </a:r>
          </a:p>
          <a:p>
            <a:endParaRPr lang="en-US" sz="7200" dirty="0" smtClean="0">
              <a:latin typeface="Arial Black" panose="020B0A04020102020204" pitchFamily="34" charset="0"/>
            </a:endParaRPr>
          </a:p>
          <a:p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4628"/>
            <a:ext cx="10515600" cy="54123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I-124 emits a positron that can be detected by PET scan. </a:t>
            </a:r>
          </a:p>
          <a:p>
            <a:pPr marL="0" indent="0">
              <a:buNone/>
            </a:pPr>
            <a:r>
              <a:rPr lang="en-US" sz="3000" dirty="0" smtClean="0"/>
              <a:t>  One study has demonstrated the superiority of I-124 PET/CT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compared to I-131, I-124, and CT scans alone in detecting bone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We </a:t>
            </a:r>
            <a:r>
              <a:rPr lang="en-US" sz="3000" dirty="0"/>
              <a:t>recommend that when </a:t>
            </a:r>
            <a:r>
              <a:rPr lang="en-US" sz="3000" dirty="0" smtClean="0"/>
              <a:t>extra cervical </a:t>
            </a:r>
            <a:r>
              <a:rPr lang="en-US" sz="3000" dirty="0"/>
              <a:t>spread is suspected,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one </a:t>
            </a:r>
            <a:r>
              <a:rPr lang="en-US" sz="3000" dirty="0"/>
              <a:t>should obtain an FDG-PET/CT. If bone metastases are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discovered</a:t>
            </a:r>
            <a:r>
              <a:rPr lang="en-US" sz="3000" dirty="0"/>
              <a:t>, then a directed MRI or CT should be employed to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speciﬁcally deﬁne </a:t>
            </a:r>
            <a:r>
              <a:rPr lang="en-US" sz="3000" dirty="0"/>
              <a:t>the lesion(s) of interest and as an aid in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planning </a:t>
            </a:r>
            <a:r>
              <a:rPr lang="en-US" sz="3000" dirty="0"/>
              <a:t>any surgical approaches or use of other modalities in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 </a:t>
            </a:r>
            <a:r>
              <a:rPr lang="en-US" sz="3000" dirty="0"/>
              <a:t>treatment of destructive osseous lesions.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1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4563"/>
            <a:ext cx="10515600" cy="5655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Role </a:t>
            </a:r>
            <a:r>
              <a:rPr lang="en-US" sz="3600" b="1" dirty="0"/>
              <a:t>of Biopsy in Evaluating Bone Lesions 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000" dirty="0" smtClean="0"/>
              <a:t>In </a:t>
            </a:r>
            <a:r>
              <a:rPr lang="en-US" sz="3000" dirty="0"/>
              <a:t>most situations where the histology of primary malignancy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has </a:t>
            </a:r>
            <a:r>
              <a:rPr lang="en-US" sz="3000" dirty="0"/>
              <a:t>been established, it is usually unnecessary to biopsy new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lesions </a:t>
            </a:r>
            <a:r>
              <a:rPr lang="en-US" sz="3000" dirty="0"/>
              <a:t>that present at distant sites. However, if a bone lesion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represents </a:t>
            </a:r>
            <a:r>
              <a:rPr lang="en-US" sz="3000" dirty="0"/>
              <a:t>the </a:t>
            </a:r>
            <a:r>
              <a:rPr lang="en-US" sz="3000" dirty="0" smtClean="0"/>
              <a:t>ﬁrst </a:t>
            </a:r>
            <a:r>
              <a:rPr lang="en-US" sz="3000" dirty="0"/>
              <a:t>manifestation of recurrent thyroid cancer,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biopsy </a:t>
            </a:r>
            <a:r>
              <a:rPr lang="en-US" sz="3000" dirty="0"/>
              <a:t>is recommended. Bone biopsy is not necessary if the bone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lesions </a:t>
            </a:r>
            <a:r>
              <a:rPr lang="en-US" sz="3000" dirty="0"/>
              <a:t>take up radioactive iodine on diagnostic or post-therapy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I-131 </a:t>
            </a:r>
            <a:r>
              <a:rPr lang="en-US" sz="3000" dirty="0"/>
              <a:t>scans or if a patient with widespread disease has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undergone </a:t>
            </a:r>
            <a:r>
              <a:rPr lang="en-US" sz="3000" dirty="0"/>
              <a:t>bone biopsy before </a:t>
            </a:r>
            <a:r>
              <a:rPr lang="en-US" sz="3000" dirty="0" smtClean="0"/>
              <a:t>conﬁrming </a:t>
            </a:r>
            <a:r>
              <a:rPr lang="en-US" sz="3000" dirty="0"/>
              <a:t>metastases of thyroid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origin</a:t>
            </a:r>
            <a:r>
              <a:rPr lang="en-US" sz="3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1697"/>
            <a:ext cx="10515600" cy="49897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000" dirty="0" smtClean="0"/>
              <a:t>A </a:t>
            </a:r>
            <a:r>
              <a:rPr lang="en-US" sz="3000" dirty="0"/>
              <a:t>needle biopsy is recommended for newly detected spine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pelvis </a:t>
            </a:r>
            <a:r>
              <a:rPr lang="en-US" sz="3000" dirty="0"/>
              <a:t>bone lesions that do not take up radioiodine. Sections of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biopsy </a:t>
            </a:r>
            <a:r>
              <a:rPr lang="en-US" sz="3000" dirty="0"/>
              <a:t>should be carefully examined for histological subtype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(</a:t>
            </a:r>
            <a:r>
              <a:rPr lang="en-US" sz="3000" dirty="0"/>
              <a:t>papillary, follicular, </a:t>
            </a:r>
            <a:r>
              <a:rPr lang="en-US" sz="3000" dirty="0" err="1"/>
              <a:t>Hürthle</a:t>
            </a:r>
            <a:r>
              <a:rPr lang="en-US" sz="3000" dirty="0"/>
              <a:t> cell, and poorly differentiated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carcinomas</a:t>
            </a:r>
            <a:r>
              <a:rPr lang="en-US" sz="3000" dirty="0"/>
              <a:t>). Special stains for thyroid transcription factor (TTF),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err="1" smtClean="0"/>
              <a:t>Tg</a:t>
            </a:r>
            <a:r>
              <a:rPr lang="en-US" sz="3000" dirty="0"/>
              <a:t>, cytokeratin, and calcitonin should be employed and the need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for </a:t>
            </a:r>
            <a:r>
              <a:rPr lang="en-US" sz="3000" dirty="0"/>
              <a:t>supplemental stains like </a:t>
            </a:r>
            <a:r>
              <a:rPr lang="en-US" sz="3000" dirty="0" smtClean="0"/>
              <a:t>prostate-speciﬁc </a:t>
            </a:r>
            <a:r>
              <a:rPr lang="en-US" sz="3000" dirty="0"/>
              <a:t>antigen should be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individualized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5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80" y="1470134"/>
            <a:ext cx="10515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Another simple technique that can be used in evaluating distant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metastases is detection of thyroglobulin in the washout of ﬁne needle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aspirates of </a:t>
            </a:r>
            <a:r>
              <a:rPr lang="en-US" dirty="0" err="1" smtClean="0"/>
              <a:t>nonthyroidal</a:t>
            </a:r>
            <a:r>
              <a:rPr lang="en-US" dirty="0" smtClean="0"/>
              <a:t> masses.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Once </a:t>
            </a:r>
            <a:r>
              <a:rPr lang="en-US" dirty="0"/>
              <a:t>a bone biopsy has </a:t>
            </a:r>
            <a:r>
              <a:rPr lang="en-US" dirty="0" smtClean="0"/>
              <a:t>conﬁrmed </a:t>
            </a:r>
            <a:r>
              <a:rPr lang="en-US" dirty="0"/>
              <a:t>the </a:t>
            </a:r>
            <a:r>
              <a:rPr lang="en-US" dirty="0" smtClean="0"/>
              <a:t>origin </a:t>
            </a:r>
            <a:r>
              <a:rPr lang="en-US" dirty="0"/>
              <a:t>of the tumor, I do not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recommend </a:t>
            </a:r>
            <a:r>
              <a:rPr lang="en-US" dirty="0"/>
              <a:t>biopsies of subsequent </a:t>
            </a:r>
            <a:r>
              <a:rPr lang="en-US" dirty="0" smtClean="0"/>
              <a:t>skeletal </a:t>
            </a:r>
            <a:r>
              <a:rPr lang="en-US" dirty="0"/>
              <a:t>lesions except in rare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circumstances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921"/>
            <a:ext cx="10515600" cy="543204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 Therapy </a:t>
            </a:r>
            <a:r>
              <a:rPr lang="en-US" sz="3600" b="1" dirty="0"/>
              <a:t>with I-131 for Bone Metastases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000" dirty="0" smtClean="0"/>
              <a:t>There </a:t>
            </a:r>
            <a:r>
              <a:rPr lang="en-US" sz="3000" dirty="0"/>
              <a:t>is no prospective study evaluating the effect of I-131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therapy </a:t>
            </a:r>
            <a:r>
              <a:rPr lang="en-US" sz="3000" dirty="0"/>
              <a:t>on survival in patients with metastatic differentiated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thyroid </a:t>
            </a:r>
            <a:r>
              <a:rPr lang="en-US" sz="3000" dirty="0"/>
              <a:t>cancer. A retrospective study of </a:t>
            </a:r>
            <a:r>
              <a:rPr lang="en-US" sz="3000" dirty="0" smtClean="0">
                <a:solidFill>
                  <a:srgbClr val="FF0000"/>
                </a:solidFill>
              </a:rPr>
              <a:t>444</a:t>
            </a:r>
            <a:r>
              <a:rPr lang="en-US" sz="3000" dirty="0" smtClean="0"/>
              <a:t> </a:t>
            </a:r>
            <a:r>
              <a:rPr lang="en-US" sz="3000" dirty="0"/>
              <a:t>patients by Durante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et </a:t>
            </a:r>
            <a:r>
              <a:rPr lang="en-US" sz="3000" dirty="0"/>
              <a:t>al. showed that only </a:t>
            </a:r>
            <a:r>
              <a:rPr lang="en-US" sz="3000" b="1" dirty="0">
                <a:solidFill>
                  <a:srgbClr val="FF0000"/>
                </a:solidFill>
              </a:rPr>
              <a:t>7 %</a:t>
            </a:r>
            <a:r>
              <a:rPr lang="en-US" sz="3000" dirty="0"/>
              <a:t> of patients with bone metastases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achieved </a:t>
            </a:r>
            <a:r>
              <a:rPr lang="en-US" sz="3000" dirty="0"/>
              <a:t>remission with I-131 therapy and even </a:t>
            </a:r>
            <a:r>
              <a:rPr lang="en-US" sz="3000" b="1" dirty="0">
                <a:solidFill>
                  <a:srgbClr val="FF0000"/>
                </a:solidFill>
              </a:rPr>
              <a:t>43 % </a:t>
            </a:r>
            <a:r>
              <a:rPr lang="en-US" sz="3000" dirty="0"/>
              <a:t>of patients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who </a:t>
            </a:r>
            <a:r>
              <a:rPr lang="en-US" sz="3000" dirty="0"/>
              <a:t>had iodine avid lesions still did not achieve remission with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radioactive </a:t>
            </a:r>
            <a:r>
              <a:rPr lang="en-US" sz="3000" dirty="0"/>
              <a:t>iodine therapy.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3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45522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 factors that predicted response to I-131 therapy were age &lt;40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years, solitary lesion and well-differentiated cancer. 10-year survival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rates for complete responders, partial responders, and non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responders were </a:t>
            </a:r>
            <a:r>
              <a:rPr lang="en-US" b="1" dirty="0" smtClean="0">
                <a:solidFill>
                  <a:srgbClr val="FF0000"/>
                </a:solidFill>
              </a:rPr>
              <a:t>92%, 29%, and 10%, </a:t>
            </a:r>
            <a:r>
              <a:rPr lang="en-US" dirty="0" smtClean="0"/>
              <a:t>respectively.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efﬁcacy of I-131 treatment may be improved by using dosimetry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protocols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7397"/>
            <a:ext cx="10515600" cy="5329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Several studies have demonstrated that skeletal metastases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treated under a  dosimetry protocol achieved greater reduction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 tumor volume and </a:t>
            </a:r>
            <a:r>
              <a:rPr lang="en-US" sz="3000" dirty="0" err="1" smtClean="0"/>
              <a:t>Tg</a:t>
            </a:r>
            <a:r>
              <a:rPr lang="en-US" sz="3000" dirty="0" smtClean="0"/>
              <a:t> levels than a historical control group that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was treated with a ﬁxed dose of radioiodine. Also, dosimetry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may identify lesions that do not concentrate radioiodine to a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degree that would allow the delivery of a therapeutic radiation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dose, thus distinguishing patients who may not beneﬁt from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I-131 therapy.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83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6224"/>
            <a:ext cx="10515600" cy="5250739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A retrospective review of </a:t>
            </a:r>
            <a:r>
              <a:rPr lang="en-US" sz="3000" b="1" dirty="0" smtClean="0">
                <a:solidFill>
                  <a:srgbClr val="FF0000"/>
                </a:solidFill>
              </a:rPr>
              <a:t>107 </a:t>
            </a:r>
            <a:r>
              <a:rPr lang="en-US" sz="3000" dirty="0" smtClean="0"/>
              <a:t>patients with an initial skeletal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metastasis demonstrated signiﬁcantly higher rates of total or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partial remissions in patients younger than 45 years old </a:t>
            </a:r>
            <a:r>
              <a:rPr lang="en-US" sz="3000" b="1" dirty="0" smtClean="0">
                <a:solidFill>
                  <a:srgbClr val="FF0000"/>
                </a:solidFill>
              </a:rPr>
              <a:t>(62.5 %)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compared to patients over 45 years of age </a:t>
            </a:r>
            <a:r>
              <a:rPr lang="en-US" sz="3000" b="1" dirty="0" smtClean="0">
                <a:solidFill>
                  <a:srgbClr val="FF0000"/>
                </a:solidFill>
              </a:rPr>
              <a:t>(49.5 %).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 younger patients with three or fewer bone lesions, </a:t>
            </a:r>
            <a:r>
              <a:rPr lang="en-US" sz="3000" b="1" dirty="0" smtClean="0">
                <a:solidFill>
                  <a:srgbClr val="FF0000"/>
                </a:solidFill>
              </a:rPr>
              <a:t>75 %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achieved complete remission, suggesting that I-131 can be used</a:t>
            </a:r>
          </a:p>
          <a:p>
            <a:pPr marL="0" indent="0">
              <a:buNone/>
            </a:pPr>
            <a:r>
              <a:rPr lang="en-US" sz="3000" dirty="0" smtClean="0"/>
              <a:t>  with curative intent in speciﬁc situations.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636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986"/>
            <a:ext cx="10515600" cy="5282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Role of Surgery and Other Local Treatment Modalities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for Bone Metastases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Several studies have reported survival beneﬁt if resection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 is undertaken. There is potential for considerable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bias in this conclusion since in many cases surgical resection is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never contemplated since complete resection is unachievable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given the burden of the disease; these patients may have poor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prognosis to begin with.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05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2" y="1060231"/>
            <a:ext cx="10515600" cy="3397470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Some </a:t>
            </a:r>
            <a:r>
              <a:rPr lang="en-US" sz="3000" dirty="0"/>
              <a:t>authors have suggested that resection of basal skull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 </a:t>
            </a:r>
            <a:r>
              <a:rPr lang="en-US" sz="3000" dirty="0"/>
              <a:t>should not be undertaken. Nevertheless, surgery is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indicated </a:t>
            </a:r>
            <a:r>
              <a:rPr lang="en-US" sz="3000" dirty="0"/>
              <a:t>for intractable pain, neurological </a:t>
            </a:r>
            <a:r>
              <a:rPr lang="en-US" sz="3000" dirty="0" smtClean="0"/>
              <a:t>deﬁcit</a:t>
            </a:r>
            <a:r>
              <a:rPr lang="en-US" sz="3000" dirty="0"/>
              <a:t>, and cervical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instability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2960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810" y="1095702"/>
            <a:ext cx="10478814" cy="5278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 Editor    </a:t>
            </a:r>
            <a:r>
              <a:rPr lang="en-US" sz="3000" dirty="0"/>
              <a:t>Terry F.   Davies, MD, FRCP     </a:t>
            </a:r>
            <a:r>
              <a:rPr lang="en-US" sz="3000" dirty="0" err="1"/>
              <a:t>Baumritter</a:t>
            </a:r>
            <a:r>
              <a:rPr lang="en-US" sz="3000" dirty="0"/>
              <a:t> Professor of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Medicine</a:t>
            </a:r>
            <a:r>
              <a:rPr lang="en-US" sz="3000" dirty="0"/>
              <a:t>, Division of Endocrinology, Diabetes, and Bone Diseases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/>
              <a:t>Icahn School of Medicine at Mount Sinai New York ,  NY ,  USA   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ISBN </a:t>
            </a:r>
            <a:r>
              <a:rPr lang="en-US" sz="3000" dirty="0"/>
              <a:t>978-1-4939-2058-7      ISBN 978-1-4939-2059-4 (eBook) 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DOI </a:t>
            </a:r>
            <a:r>
              <a:rPr lang="en-US" sz="3000" dirty="0"/>
              <a:t>10.1007/978-1-4939-2059-4  Springer New York Heidelberg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Dordrecht </a:t>
            </a:r>
            <a:r>
              <a:rPr lang="en-US" sz="3000" dirty="0"/>
              <a:t>London </a:t>
            </a:r>
          </a:p>
          <a:p>
            <a:pPr marL="0" indent="0">
              <a:buNone/>
            </a:pPr>
            <a:r>
              <a:rPr lang="en-US" sz="3000" dirty="0" smtClean="0"/>
              <a:t> Library </a:t>
            </a:r>
            <a:r>
              <a:rPr lang="en-US" sz="3000" dirty="0"/>
              <a:t>of Congress Control Number: 2015930737 </a:t>
            </a:r>
          </a:p>
          <a:p>
            <a:pPr marL="0" indent="0">
              <a:buNone/>
            </a:pPr>
            <a:r>
              <a:rPr lang="en-US" sz="3000" dirty="0" smtClean="0"/>
              <a:t> © </a:t>
            </a:r>
            <a:r>
              <a:rPr lang="en-US" sz="3000" dirty="0"/>
              <a:t>Springer </a:t>
            </a:r>
            <a:r>
              <a:rPr lang="en-US" sz="3000" dirty="0" err="1"/>
              <a:t>Science+Business</a:t>
            </a:r>
            <a:r>
              <a:rPr lang="en-US" sz="3000" dirty="0"/>
              <a:t> Media New York   2015 </a:t>
            </a:r>
          </a:p>
        </p:txBody>
      </p:sp>
    </p:spTree>
    <p:extLst>
      <p:ext uri="{BB962C8B-B14F-4D97-AF65-F5344CB8AC3E}">
        <p14:creationId xmlns:p14="http://schemas.microsoft.com/office/powerpoint/2010/main" val="3356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455"/>
            <a:ext cx="10515600" cy="53335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Selective arterial embolization therapy is a minimally invasive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procedure that is particularly useful for preparing selected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patients for open surgery of targeted metastatic lesions.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It decreases the blood ﬂow to the lesion thus signiﬁcantly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lowering the intraoperative blood loss. Embolization has been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associated with decreasing serum </a:t>
            </a:r>
            <a:r>
              <a:rPr lang="en-US" sz="3000" dirty="0" err="1" smtClean="0"/>
              <a:t>Tg</a:t>
            </a:r>
            <a:r>
              <a:rPr lang="en-US" sz="3000" dirty="0" smtClean="0"/>
              <a:t> levels. </a:t>
            </a:r>
          </a:p>
          <a:p>
            <a:pPr marL="0" indent="0">
              <a:buNone/>
            </a:pPr>
            <a:r>
              <a:rPr lang="en-US" sz="3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0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59" y="796158"/>
            <a:ext cx="10515600" cy="5085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However</a:t>
            </a:r>
            <a:r>
              <a:rPr lang="en-US" sz="3000" dirty="0"/>
              <a:t>, embolization therapy alone does not appear to confer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 </a:t>
            </a:r>
            <a:r>
              <a:rPr lang="en-US" sz="3000" dirty="0"/>
              <a:t>survival beneﬁt though it helps achieve improvement in pain </a:t>
            </a:r>
          </a:p>
          <a:p>
            <a:pPr marL="0" indent="0">
              <a:buNone/>
            </a:pPr>
            <a:r>
              <a:rPr lang="en-US" sz="3000" dirty="0" smtClean="0"/>
              <a:t>  and </a:t>
            </a:r>
            <a:r>
              <a:rPr lang="en-US" sz="3000" dirty="0"/>
              <a:t>neurological symptoms.</a:t>
            </a:r>
          </a:p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</a:t>
            </a:r>
            <a:r>
              <a:rPr lang="en-US" sz="3000" dirty="0" smtClean="0"/>
              <a:t>Percutaneous spinal tumor ablation can be accomplished by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various techniques which include radiofrequency ablation (RFA), </a:t>
            </a:r>
          </a:p>
          <a:p>
            <a:pPr marL="0" indent="0">
              <a:buNone/>
            </a:pPr>
            <a:r>
              <a:rPr lang="en-US" sz="3000" dirty="0" smtClean="0"/>
              <a:t> cryotherapy, and ethanol ablation.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19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1990"/>
            <a:ext cx="10515600" cy="52349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In a study of 43 patients at Mayo clinic, radiofrequency ablation </a:t>
            </a:r>
          </a:p>
          <a:p>
            <a:pPr marL="0" indent="0">
              <a:buNone/>
            </a:pPr>
            <a:r>
              <a:rPr lang="en-US" sz="3000" dirty="0" smtClean="0"/>
              <a:t>  was able to control pain in 95 % of cases. Complications occurred </a:t>
            </a:r>
          </a:p>
          <a:p>
            <a:pPr marL="0" indent="0">
              <a:buNone/>
            </a:pPr>
            <a:r>
              <a:rPr lang="en-US" sz="3000" dirty="0" smtClean="0"/>
              <a:t>  in three patients and included a second- degree burn at the </a:t>
            </a:r>
          </a:p>
          <a:p>
            <a:pPr marL="0" indent="0">
              <a:buNone/>
            </a:pPr>
            <a:r>
              <a:rPr lang="en-US" sz="3000" dirty="0" smtClean="0"/>
              <a:t>  grounding pad site, fracture at the site of ablation, and transient </a:t>
            </a:r>
          </a:p>
          <a:p>
            <a:pPr marL="0" indent="0">
              <a:buNone/>
            </a:pPr>
            <a:r>
              <a:rPr lang="en-US" sz="3000" dirty="0" smtClean="0"/>
              <a:t>  bowel and bladder incontinence after treating a sacral lesion. </a:t>
            </a:r>
          </a:p>
          <a:p>
            <a:pPr marL="0" indent="0">
              <a:buNone/>
            </a:pPr>
            <a:r>
              <a:rPr lang="en-US" sz="3000" dirty="0" smtClean="0"/>
              <a:t>  RFA can be considered for pain palliation or as an adjunct to </a:t>
            </a:r>
          </a:p>
          <a:p>
            <a:pPr marL="0" indent="0">
              <a:buNone/>
            </a:pPr>
            <a:r>
              <a:rPr lang="en-US" sz="3000" dirty="0" smtClean="0"/>
              <a:t>  surgery.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Cryotherapy has also been used for palliation of symptoms from</a:t>
            </a:r>
          </a:p>
          <a:p>
            <a:pPr marL="0" indent="0">
              <a:buNone/>
            </a:pPr>
            <a:r>
              <a:rPr lang="en-US" sz="3000" dirty="0" smtClean="0"/>
              <a:t>  </a:t>
            </a:r>
            <a:r>
              <a:rPr lang="en-US" sz="3000" dirty="0" smtClean="0"/>
              <a:t>metastatic </a:t>
            </a:r>
            <a:r>
              <a:rPr lang="en-US" sz="3000" dirty="0"/>
              <a:t>bone disease. </a:t>
            </a:r>
          </a:p>
        </p:txBody>
      </p:sp>
    </p:spTree>
    <p:extLst>
      <p:ext uri="{BB962C8B-B14F-4D97-AF65-F5344CB8AC3E}">
        <p14:creationId xmlns:p14="http://schemas.microsoft.com/office/powerpoint/2010/main" val="8590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620"/>
            <a:ext cx="10627272" cy="588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900" b="1" dirty="0" smtClean="0"/>
              <a:t>Adjunctive Therapy with Bisphosphonates and </a:t>
            </a:r>
          </a:p>
          <a:p>
            <a:pPr marL="0" indent="0">
              <a:buNone/>
            </a:pPr>
            <a:r>
              <a:rPr lang="en-US" sz="3900" b="1" dirty="0"/>
              <a:t> </a:t>
            </a:r>
            <a:r>
              <a:rPr lang="en-US" sz="3900" b="1" dirty="0" err="1" smtClean="0"/>
              <a:t>Denosumab</a:t>
            </a:r>
            <a:r>
              <a:rPr lang="en-US" sz="3900" b="1" dirty="0" smtClean="0"/>
              <a:t>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 smtClean="0"/>
              <a:t>Regardless of the form of deﬁnitive treatment chosen, one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should consider the use of bisphosphonates or </a:t>
            </a:r>
            <a:r>
              <a:rPr lang="en-US" sz="3200" dirty="0" err="1" smtClean="0"/>
              <a:t>denosumab</a:t>
            </a:r>
            <a:r>
              <a:rPr lang="en-US" sz="3200" dirty="0" smtClean="0"/>
              <a:t> to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prevent the secondary complications of bone metastases and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also to reduce pain.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Bisphosphonates inhibit osteoclast activity, so it has been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proposed that these agents slow or prevent the skeletal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complications of bone metastases.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84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641"/>
            <a:ext cx="10515600" cy="51443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There </a:t>
            </a:r>
            <a:r>
              <a:rPr lang="en-US" sz="3000" dirty="0"/>
              <a:t>is a paucity of data on treatment of bone </a:t>
            </a:r>
            <a:r>
              <a:rPr lang="en-US" sz="3000" dirty="0" smtClean="0"/>
              <a:t>metastases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from </a:t>
            </a:r>
            <a:r>
              <a:rPr lang="en-US" sz="3000" dirty="0"/>
              <a:t>thyroid cancer with these agents but they are being </a:t>
            </a:r>
            <a:r>
              <a:rPr lang="en-US" sz="3000" dirty="0" smtClean="0"/>
              <a:t>used in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/>
              <a:t>management of bone metastases from other solid </a:t>
            </a:r>
            <a:r>
              <a:rPr lang="en-US" sz="3000" dirty="0" smtClean="0"/>
              <a:t> malignancies</a:t>
            </a:r>
            <a:r>
              <a:rPr lang="en-US" sz="3000" dirty="0"/>
              <a:t>. 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In </a:t>
            </a:r>
            <a:r>
              <a:rPr lang="en-US" sz="3000" dirty="0"/>
              <a:t>a study by Vitale et al., </a:t>
            </a:r>
            <a:r>
              <a:rPr lang="en-US" sz="3000" b="1" dirty="0" err="1">
                <a:solidFill>
                  <a:srgbClr val="FF0000"/>
                </a:solidFill>
              </a:rPr>
              <a:t>pamidronate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90 mg </a:t>
            </a:r>
            <a:r>
              <a:rPr lang="en-US" sz="3000" dirty="0"/>
              <a:t>was administered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intravenously </a:t>
            </a:r>
            <a:r>
              <a:rPr lang="en-US" sz="3000" dirty="0"/>
              <a:t>to 10 thyroid cancer patients with bone metastases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every </a:t>
            </a:r>
            <a:r>
              <a:rPr lang="en-US" sz="3000" dirty="0"/>
              <a:t>month for </a:t>
            </a:r>
            <a:r>
              <a:rPr lang="en-US" sz="3000" b="1" dirty="0">
                <a:solidFill>
                  <a:srgbClr val="FF0000"/>
                </a:solidFill>
              </a:rPr>
              <a:t>12 months.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36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8634"/>
            <a:ext cx="10515600" cy="52783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dirty="0" smtClean="0"/>
              <a:t>The patients had a signiﬁcant decrease in bone pain and partial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radiographic response was observed in 2/10 patients while 5/10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patients had stabilization of their bone lesions. In a retrospective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study by </a:t>
            </a:r>
            <a:r>
              <a:rPr lang="en-US" sz="3000" dirty="0" err="1" smtClean="0"/>
              <a:t>Orita</a:t>
            </a:r>
            <a:r>
              <a:rPr lang="en-US" sz="3000" dirty="0" smtClean="0"/>
              <a:t> et al. in thyroid cancer patients with metastatic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bone disease, </a:t>
            </a:r>
            <a:r>
              <a:rPr lang="en-US" sz="3000" b="1" dirty="0" err="1" smtClean="0">
                <a:solidFill>
                  <a:srgbClr val="FF0000"/>
                </a:solidFill>
              </a:rPr>
              <a:t>zoledronic</a:t>
            </a:r>
            <a:r>
              <a:rPr lang="en-US" sz="3000" b="1" dirty="0" smtClean="0">
                <a:solidFill>
                  <a:srgbClr val="FF0000"/>
                </a:solidFill>
              </a:rPr>
              <a:t> acid 4 mg </a:t>
            </a:r>
            <a:r>
              <a:rPr lang="en-US" sz="3000" dirty="0" smtClean="0"/>
              <a:t>intravenously every month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for average of </a:t>
            </a:r>
            <a:r>
              <a:rPr lang="en-US" sz="3000" b="1" dirty="0" smtClean="0">
                <a:solidFill>
                  <a:srgbClr val="FF0000"/>
                </a:solidFill>
              </a:rPr>
              <a:t>16 months </a:t>
            </a:r>
            <a:r>
              <a:rPr lang="en-US" sz="3000" dirty="0" smtClean="0"/>
              <a:t>signiﬁcantly delayed the onset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skeletal-related events (SRE) compared to patients who did not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get 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acid.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8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0166"/>
            <a:ext cx="10515600" cy="52467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The SREs included pathological fracture, need for orthopedic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surgery or radiation, and spinal cord compression.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The SRE free 3-year survival rate was </a:t>
            </a:r>
            <a:r>
              <a:rPr lang="en-US" sz="3000" b="1" dirty="0" smtClean="0">
                <a:solidFill>
                  <a:srgbClr val="FF0000"/>
                </a:solidFill>
              </a:rPr>
              <a:t>86 %</a:t>
            </a:r>
            <a:r>
              <a:rPr lang="en-US" sz="3000" dirty="0" smtClean="0"/>
              <a:t> in the treated group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compared to </a:t>
            </a:r>
            <a:r>
              <a:rPr lang="en-US" sz="3000" b="1" dirty="0" smtClean="0">
                <a:solidFill>
                  <a:srgbClr val="FF0000"/>
                </a:solidFill>
              </a:rPr>
              <a:t>50 %</a:t>
            </a:r>
            <a:r>
              <a:rPr lang="en-US" sz="3000" dirty="0" smtClean="0"/>
              <a:t> in the untreated group. Intravenous and oral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ibandronate</a:t>
            </a:r>
            <a:r>
              <a:rPr lang="en-US" sz="3000" dirty="0" smtClean="0"/>
              <a:t> have also been studied in other cancers and have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demonstrated effectiveness in reducing bone pain and time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SRE.  Side effects associated with intravenous bisphosphonates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are fever, </a:t>
            </a:r>
            <a:r>
              <a:rPr lang="en-US" sz="3000" dirty="0" err="1" smtClean="0"/>
              <a:t>myalgias</a:t>
            </a:r>
            <a:r>
              <a:rPr lang="en-US" sz="3000" dirty="0" smtClean="0"/>
              <a:t>, nausea, and bone pain.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72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935"/>
            <a:ext cx="10515600" cy="49543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They </a:t>
            </a:r>
            <a:r>
              <a:rPr lang="en-US" sz="3000" dirty="0"/>
              <a:t>are usually mild and can be managed with antipyretics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they </a:t>
            </a:r>
            <a:r>
              <a:rPr lang="en-US" sz="3000" dirty="0"/>
              <a:t>tend to become uncommon on subsequent infusions.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Renal </a:t>
            </a:r>
            <a:r>
              <a:rPr lang="en-US" sz="3000" dirty="0"/>
              <a:t>toxicity is the main concern with intravenous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bisphosphonates </a:t>
            </a:r>
            <a:r>
              <a:rPr lang="en-US" sz="3000" dirty="0"/>
              <a:t>and is directly related to dose and infusion time.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It </a:t>
            </a:r>
            <a:r>
              <a:rPr lang="en-US" sz="3000" dirty="0"/>
              <a:t>is advisable to monitor renal function and creatinine clearance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with </a:t>
            </a:r>
            <a:r>
              <a:rPr lang="en-US" sz="3000" dirty="0"/>
              <a:t>every cycle of IV bisphosphonate. </a:t>
            </a:r>
          </a:p>
        </p:txBody>
      </p:sp>
    </p:spTree>
    <p:extLst>
      <p:ext uri="{BB962C8B-B14F-4D97-AF65-F5344CB8AC3E}">
        <p14:creationId xmlns:p14="http://schemas.microsoft.com/office/powerpoint/2010/main" val="9660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455"/>
            <a:ext cx="10515600" cy="53335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Adequate supplementation with calcium and vitamin D can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prevent most cases of hypocalcemia. For those who measure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25-hydroxyvitamin D levels, the target range should be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approximately </a:t>
            </a:r>
            <a:r>
              <a:rPr lang="en-US" sz="3000" b="1" dirty="0" smtClean="0">
                <a:solidFill>
                  <a:srgbClr val="FF0000"/>
                </a:solidFill>
              </a:rPr>
              <a:t>&gt;30 ng/ml </a:t>
            </a:r>
            <a:r>
              <a:rPr lang="en-US" sz="3000" dirty="0" smtClean="0"/>
              <a:t>to reduce the risk of hypocalcemia.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Denosumab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is a fully human monoclonal antibody of IgG2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subtype. It acts by neutralizing RANKL, preventing its binding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RANK on osteoclasts and their precursor cells, thereby inhibiting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osteoclast proliferation and function and reducing bone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resorption.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32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7755"/>
            <a:ext cx="10515600" cy="5219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In a phase-3 trial comparing subcutaneous </a:t>
            </a:r>
            <a:r>
              <a:rPr lang="en-US" sz="3000" b="1" dirty="0" err="1" smtClean="0">
                <a:solidFill>
                  <a:srgbClr val="FF0000"/>
                </a:solidFill>
              </a:rPr>
              <a:t>denosumab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120 mg </a:t>
            </a:r>
          </a:p>
          <a:p>
            <a:pPr marL="0" indent="0">
              <a:buNone/>
            </a:pPr>
            <a:r>
              <a:rPr lang="en-US" sz="3000" dirty="0" smtClean="0"/>
              <a:t> every </a:t>
            </a:r>
            <a:r>
              <a:rPr lang="en-US" sz="3000" b="1" dirty="0" smtClean="0">
                <a:solidFill>
                  <a:srgbClr val="FF0000"/>
                </a:solidFill>
              </a:rPr>
              <a:t>4 weeks </a:t>
            </a:r>
            <a:r>
              <a:rPr lang="en-US" sz="3000" dirty="0" smtClean="0"/>
              <a:t>to intravenous </a:t>
            </a:r>
            <a:r>
              <a:rPr lang="en-US" sz="3000" b="1" dirty="0" err="1" smtClean="0">
                <a:solidFill>
                  <a:srgbClr val="FF0000"/>
                </a:solidFill>
              </a:rPr>
              <a:t>zoledronic</a:t>
            </a:r>
            <a:r>
              <a:rPr lang="en-US" sz="3000" b="1" dirty="0" smtClean="0">
                <a:solidFill>
                  <a:srgbClr val="FF0000"/>
                </a:solidFill>
              </a:rPr>
              <a:t> acid 4 mg </a:t>
            </a:r>
            <a:r>
              <a:rPr lang="en-US" sz="3000" dirty="0" smtClean="0"/>
              <a:t>every </a:t>
            </a:r>
            <a:r>
              <a:rPr lang="en-US" sz="3000" b="1" dirty="0" smtClean="0">
                <a:solidFill>
                  <a:srgbClr val="FF0000"/>
                </a:solidFill>
              </a:rPr>
              <a:t>4 weeks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for 1 year in patients with bone metastases from solid tumors,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 delayed the onset of a SRE event by </a:t>
            </a:r>
            <a:r>
              <a:rPr lang="en-US" sz="3000" b="1" dirty="0" smtClean="0">
                <a:solidFill>
                  <a:srgbClr val="FF0000"/>
                </a:solidFill>
              </a:rPr>
              <a:t>27.66 months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and this was signiﬁcantly higher than 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acid which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delayed the onset of a skeletal related event by </a:t>
            </a:r>
            <a:r>
              <a:rPr lang="en-US" sz="3000" b="1" dirty="0" smtClean="0">
                <a:solidFill>
                  <a:srgbClr val="FF0000"/>
                </a:solidFill>
              </a:rPr>
              <a:t>19.45 months.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There were no differences between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 and 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acid groups in terms of overall disease progression.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55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407" y="638504"/>
            <a:ext cx="10133286" cy="5573110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Incidence of Bone Metastases in Differentiated Thyroid Cancer </a:t>
            </a: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Bone metastases are uncommon in thyroid cancer.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While follicular thyroid cancer accounts for less than </a:t>
            </a:r>
            <a:r>
              <a:rPr lang="en-US" sz="3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15 %</a:t>
            </a:r>
            <a:r>
              <a:rPr lang="en-US" sz="3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differentiated thyroid cancers, bone metastases occur in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up to </a:t>
            </a:r>
            <a:r>
              <a:rPr lang="en-US" sz="3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7–20 %</a:t>
            </a: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these patients.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8341"/>
            <a:ext cx="10515600" cy="5258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The </a:t>
            </a:r>
            <a:r>
              <a:rPr lang="en-US" sz="3000" dirty="0"/>
              <a:t>common side effects associated with administration of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 </a:t>
            </a:r>
            <a:r>
              <a:rPr lang="en-US" sz="3000" dirty="0"/>
              <a:t>are fever, fatigue, nausea, and anorexia.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Hypocalcemia </a:t>
            </a:r>
            <a:r>
              <a:rPr lang="en-US" sz="3000" dirty="0"/>
              <a:t>is more common with </a:t>
            </a:r>
            <a:r>
              <a:rPr lang="en-US" sz="3000" dirty="0" err="1"/>
              <a:t>denosumab</a:t>
            </a:r>
            <a:r>
              <a:rPr lang="en-US" sz="3000" dirty="0"/>
              <a:t> than with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</a:t>
            </a:r>
            <a:r>
              <a:rPr lang="en-US" sz="3000" dirty="0"/>
              <a:t>acid with an incidence as high as </a:t>
            </a:r>
            <a:r>
              <a:rPr lang="en-US" sz="3000" b="1" dirty="0">
                <a:solidFill>
                  <a:srgbClr val="FF0000"/>
                </a:solidFill>
              </a:rPr>
              <a:t>9.6 %. </a:t>
            </a:r>
            <a:r>
              <a:rPr lang="en-US" sz="3000" dirty="0"/>
              <a:t>As with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bisphosphonates</a:t>
            </a:r>
            <a:r>
              <a:rPr lang="en-US" sz="3000" dirty="0"/>
              <a:t>, adequate supplementation with calcium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vitamin </a:t>
            </a:r>
            <a:r>
              <a:rPr lang="en-US" sz="3000" dirty="0"/>
              <a:t>D can prevent most cases of </a:t>
            </a:r>
            <a:r>
              <a:rPr lang="en-US" sz="3000" dirty="0" smtClean="0"/>
              <a:t>hypocalcemia.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482"/>
            <a:ext cx="10515600" cy="47927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Osteonecrosis of the jaw (ONJ) has been associated with IV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bisphosphonates and subcutaneous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. The risk of ONJ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in cancer patients treated with monthly doses of these agents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may be as high as </a:t>
            </a:r>
            <a:r>
              <a:rPr lang="en-US" sz="3000" b="1" dirty="0" smtClean="0">
                <a:solidFill>
                  <a:srgbClr val="FF0000"/>
                </a:solidFill>
              </a:rPr>
              <a:t>1–10/100 </a:t>
            </a:r>
            <a:r>
              <a:rPr lang="en-US" sz="3000" dirty="0" smtClean="0"/>
              <a:t>patients.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Risk factors for ONJ include head and neck radiotherapy,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periodontal disease, dental procedures involving bone surgery,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edentulous regions, and trauma from poorly ﬁtting dentures.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76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35" y="1087820"/>
            <a:ext cx="10515600" cy="4784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</a:t>
            </a:r>
            <a:r>
              <a:rPr lang="en-US" dirty="0" smtClean="0"/>
              <a:t>Malignancy</a:t>
            </a:r>
            <a:r>
              <a:rPr lang="en-US" dirty="0"/>
              <a:t>, chemotherapy, corticosteroids, and systemic infections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are </a:t>
            </a:r>
            <a:r>
              <a:rPr lang="en-US" dirty="0"/>
              <a:t>additional risk factors.  Atypical fractures of the femoral diaphysis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have </a:t>
            </a:r>
            <a:r>
              <a:rPr lang="en-US" dirty="0"/>
              <a:t>been reported in patients on long-term (3–8 years)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bisphosphonates </a:t>
            </a:r>
            <a:r>
              <a:rPr lang="en-US" dirty="0"/>
              <a:t>and those on </a:t>
            </a:r>
            <a:r>
              <a:rPr lang="en-US" dirty="0" err="1"/>
              <a:t>denosumab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Although </a:t>
            </a:r>
            <a:r>
              <a:rPr lang="en-US" dirty="0"/>
              <a:t>these fractures have been reported mostly in patients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who </a:t>
            </a:r>
            <a:r>
              <a:rPr lang="en-US" dirty="0"/>
              <a:t>have been treated with bisphosphonates (especially those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on </a:t>
            </a:r>
            <a:r>
              <a:rPr lang="en-US" dirty="0"/>
              <a:t>glucocorticoids), atypical femoral fractures have occurred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patients </a:t>
            </a:r>
            <a:r>
              <a:rPr lang="en-US" dirty="0"/>
              <a:t>with no history of bisphosphonate use. </a:t>
            </a:r>
          </a:p>
        </p:txBody>
      </p:sp>
    </p:spTree>
    <p:extLst>
      <p:ext uri="{BB962C8B-B14F-4D97-AF65-F5344CB8AC3E}">
        <p14:creationId xmlns:p14="http://schemas.microsoft.com/office/powerpoint/2010/main" val="1576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041" y="788276"/>
            <a:ext cx="10629899" cy="5388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000" dirty="0" smtClean="0"/>
              <a:t>Given the lack of comprehensive clinical trial data on the efﬁcacy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of </a:t>
            </a:r>
            <a:r>
              <a:rPr lang="en-US" sz="3000" dirty="0"/>
              <a:t> </a:t>
            </a:r>
            <a:r>
              <a:rPr lang="en-US" sz="3000" dirty="0" smtClean="0"/>
              <a:t>bisphosphonates and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 for patients with bone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 from thyroid cancer, the optimal treatment regimen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and duration of </a:t>
            </a:r>
            <a:r>
              <a:rPr lang="en-US" sz="3000" dirty="0"/>
              <a:t> </a:t>
            </a:r>
            <a:r>
              <a:rPr lang="en-US" sz="3000" dirty="0" smtClean="0"/>
              <a:t>therapy is unknown. </a:t>
            </a:r>
            <a:r>
              <a:rPr lang="en-US" sz="3000" dirty="0"/>
              <a:t>For those who suffer an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acute </a:t>
            </a:r>
            <a:r>
              <a:rPr lang="en-US" sz="3000" dirty="0"/>
              <a:t>pathologic fracture </a:t>
            </a:r>
            <a:r>
              <a:rPr lang="en-US" sz="3000" dirty="0" smtClean="0"/>
              <a:t>or </a:t>
            </a:r>
            <a:r>
              <a:rPr lang="en-US" sz="3000" dirty="0"/>
              <a:t>have </a:t>
            </a:r>
            <a:r>
              <a:rPr lang="en-US" sz="3000" dirty="0" smtClean="0"/>
              <a:t>extensive, symptomatic </a:t>
            </a:r>
            <a:r>
              <a:rPr lang="en-US" sz="3000" dirty="0"/>
              <a:t>bone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</a:t>
            </a:r>
            <a:r>
              <a:rPr lang="en-US" sz="3000" dirty="0"/>
              <a:t>, or short life </a:t>
            </a:r>
            <a:r>
              <a:rPr lang="en-US" sz="3000" dirty="0" smtClean="0"/>
              <a:t>expectancy</a:t>
            </a:r>
            <a:r>
              <a:rPr lang="en-US" sz="3000" dirty="0"/>
              <a:t>, we think it is reasonable to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follow </a:t>
            </a:r>
            <a:r>
              <a:rPr lang="en-US" sz="3000" dirty="0"/>
              <a:t>the prescribing </a:t>
            </a:r>
            <a:r>
              <a:rPr lang="en-US" sz="3000" dirty="0" smtClean="0"/>
              <a:t>information </a:t>
            </a:r>
            <a:r>
              <a:rPr lang="en-US" sz="3000" dirty="0"/>
              <a:t>for both agents and give full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doses </a:t>
            </a:r>
            <a:r>
              <a:rPr lang="en-US" sz="3000" dirty="0"/>
              <a:t>(</a:t>
            </a:r>
            <a:r>
              <a:rPr lang="en-US" sz="3000" dirty="0" err="1"/>
              <a:t>zoledronic</a:t>
            </a:r>
            <a:r>
              <a:rPr lang="en-US" sz="3000" dirty="0"/>
              <a:t> acid </a:t>
            </a:r>
            <a:r>
              <a:rPr lang="en-US" sz="3000" b="1" dirty="0">
                <a:solidFill>
                  <a:srgbClr val="FF0000"/>
                </a:solidFill>
              </a:rPr>
              <a:t>4 mg </a:t>
            </a:r>
            <a:r>
              <a:rPr lang="en-US" sz="3000" dirty="0" smtClean="0"/>
              <a:t>intravenously </a:t>
            </a:r>
            <a:r>
              <a:rPr lang="en-US" sz="3000" dirty="0"/>
              <a:t>or </a:t>
            </a:r>
            <a:r>
              <a:rPr lang="en-US" sz="3000" dirty="0" err="1"/>
              <a:t>denosumab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120 mg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subcutaneously</a:t>
            </a:r>
            <a:r>
              <a:rPr lang="en-US" sz="3000" dirty="0"/>
              <a:t>) every </a:t>
            </a:r>
            <a:r>
              <a:rPr lang="en-US" sz="3000" b="1" dirty="0">
                <a:solidFill>
                  <a:srgbClr val="FF0000"/>
                </a:solidFill>
              </a:rPr>
              <a:t>4 weeks. </a:t>
            </a:r>
          </a:p>
        </p:txBody>
      </p:sp>
    </p:spTree>
    <p:extLst>
      <p:ext uri="{BB962C8B-B14F-4D97-AF65-F5344CB8AC3E}">
        <p14:creationId xmlns:p14="http://schemas.microsoft.com/office/powerpoint/2010/main" val="20820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6517"/>
            <a:ext cx="10515600" cy="52704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Based on trial data for other malignancies, we are prepared to </a:t>
            </a:r>
          </a:p>
          <a:p>
            <a:pPr marL="0" indent="0">
              <a:buNone/>
            </a:pPr>
            <a:r>
              <a:rPr lang="en-US" sz="3000" dirty="0" smtClean="0"/>
              <a:t> treat severely affected patients with metastatic disease to bone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monthly for 2–4 years.  For patients who have a solitary bone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metastasis or stable bone metastases, particularly if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asymptomatic, and with a life expectancy more than 5 years, we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think a prudent course would be to administer 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acid </a:t>
            </a:r>
            <a:r>
              <a:rPr lang="en-US" sz="3000" b="1" dirty="0" smtClean="0">
                <a:solidFill>
                  <a:srgbClr val="FF0000"/>
                </a:solidFill>
              </a:rPr>
              <a:t>4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mg twice yearly </a:t>
            </a:r>
            <a:r>
              <a:rPr lang="en-US" sz="3000" dirty="0" smtClean="0"/>
              <a:t>and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120 mg twice yearly.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5508"/>
            <a:ext cx="10515600" cy="5644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For those who develop new bone metastases or progression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older metastases, we recommend treating with 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acid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4 mg </a:t>
            </a:r>
            <a:r>
              <a:rPr lang="en-US" sz="3000" dirty="0" smtClean="0"/>
              <a:t>every </a:t>
            </a:r>
            <a:r>
              <a:rPr lang="en-US" sz="3000" b="1" dirty="0" smtClean="0">
                <a:solidFill>
                  <a:srgbClr val="FF0000"/>
                </a:solidFill>
              </a:rPr>
              <a:t>1–3 months </a:t>
            </a:r>
            <a:r>
              <a:rPr lang="en-US" sz="3000" dirty="0" smtClean="0"/>
              <a:t>or </a:t>
            </a:r>
            <a:r>
              <a:rPr lang="en-US" sz="3000" dirty="0" err="1" smtClean="0"/>
              <a:t>denosumab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120 mg </a:t>
            </a:r>
            <a:r>
              <a:rPr lang="en-US" sz="3000" dirty="0" smtClean="0"/>
              <a:t>every </a:t>
            </a:r>
            <a:r>
              <a:rPr lang="en-US" sz="3000" b="1" dirty="0" smtClean="0">
                <a:solidFill>
                  <a:srgbClr val="FF0000"/>
                </a:solidFill>
              </a:rPr>
              <a:t>1–3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months. If patients go on to develop stable disease, then it seems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reasonable to reduce the dosing frequency of these drugs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twice yearly, especially if life expectancy is prolonged.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If patients deteriorate and develop progressive or symptomatic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disease from bone metastases, then it makes sense to ratchet up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 dosing frequency to every 1–3 months depending on the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clinical severity.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93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4104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While </a:t>
            </a:r>
            <a:r>
              <a:rPr lang="en-US" dirty="0"/>
              <a:t>these recommendations differ somewhat from those with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bone </a:t>
            </a:r>
            <a:r>
              <a:rPr lang="en-US" dirty="0"/>
              <a:t>metastases from other solid tumors, since patients with thyroid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cancer </a:t>
            </a:r>
            <a:r>
              <a:rPr lang="en-US" dirty="0"/>
              <a:t>may live many years even with osseous metastases, it seems a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reasonable </a:t>
            </a:r>
            <a:r>
              <a:rPr lang="en-US" dirty="0"/>
              <a:t>compromise between the potential advantages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bisphosphonates </a:t>
            </a:r>
            <a:r>
              <a:rPr lang="en-US" dirty="0"/>
              <a:t>and </a:t>
            </a:r>
            <a:r>
              <a:rPr lang="en-US" dirty="0" err="1"/>
              <a:t>denosumab</a:t>
            </a:r>
            <a:r>
              <a:rPr lang="en-US" dirty="0"/>
              <a:t> may offer and the potential adverse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effects </a:t>
            </a:r>
            <a:r>
              <a:rPr lang="en-US" dirty="0"/>
              <a:t>that could be linked to their long-term use, </a:t>
            </a:r>
            <a:r>
              <a:rPr lang="en-US" dirty="0" smtClean="0"/>
              <a:t>speciﬁcally </a:t>
            </a:r>
            <a:r>
              <a:rPr lang="en-US" dirty="0"/>
              <a:t>atypical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femoral </a:t>
            </a:r>
            <a:r>
              <a:rPr lang="en-US" dirty="0"/>
              <a:t>shaft fractures and osteonecrosis of the jaw.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455"/>
            <a:ext cx="10515600" cy="53335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Palliative Treatment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Surgery and percutaneous ablation may be used for palliative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treatment in selected patients. In a retrospective review at a single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institution, 41 patients underwent surgery for thyroid carcinoma bone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metastasis from </a:t>
            </a:r>
            <a:r>
              <a:rPr lang="en-US" b="1" dirty="0" smtClean="0">
                <a:solidFill>
                  <a:srgbClr val="FF0000"/>
                </a:solidFill>
              </a:rPr>
              <a:t>1988 to 2011. </a:t>
            </a:r>
            <a:r>
              <a:rPr lang="en-US" dirty="0" smtClean="0"/>
              <a:t>Overall patient survival probability was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72 %</a:t>
            </a:r>
            <a:r>
              <a:rPr lang="en-US" dirty="0" smtClean="0"/>
              <a:t> at 1 year, </a:t>
            </a:r>
            <a:r>
              <a:rPr lang="en-US" b="1" dirty="0" smtClean="0">
                <a:solidFill>
                  <a:srgbClr val="FF0000"/>
                </a:solidFill>
              </a:rPr>
              <a:t>29 %</a:t>
            </a:r>
            <a:r>
              <a:rPr lang="en-US" dirty="0" smtClean="0"/>
              <a:t> at 5 years, and </a:t>
            </a:r>
            <a:r>
              <a:rPr lang="en-US" b="1" dirty="0" smtClean="0">
                <a:solidFill>
                  <a:srgbClr val="FF0000"/>
                </a:solidFill>
              </a:rPr>
              <a:t>20 % </a:t>
            </a:r>
            <a:r>
              <a:rPr lang="en-US" dirty="0" smtClean="0"/>
              <a:t>at 8 years. </a:t>
            </a:r>
          </a:p>
          <a:p>
            <a:pPr marL="0" indent="0">
              <a:buNone/>
            </a:pPr>
            <a:r>
              <a:rPr lang="en-US" dirty="0" smtClean="0"/>
              <a:t> Disease progression at the surgery site occurred more frequently with</a:t>
            </a:r>
          </a:p>
          <a:p>
            <a:pPr marL="0" indent="0">
              <a:buNone/>
            </a:pPr>
            <a:r>
              <a:rPr lang="en-US" dirty="0" smtClean="0"/>
              <a:t> a histological diagnosis of follicular carcinoma compared with other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subtypes </a:t>
            </a:r>
            <a:r>
              <a:rPr lang="en-US" b="1" dirty="0" smtClean="0">
                <a:solidFill>
                  <a:srgbClr val="FF0000"/>
                </a:solidFill>
              </a:rPr>
              <a:t>( p  = 0.023).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455"/>
            <a:ext cx="10515600" cy="53335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Patients </a:t>
            </a:r>
            <a:r>
              <a:rPr lang="en-US" dirty="0"/>
              <a:t>who had their tumor excised </a:t>
            </a:r>
            <a:r>
              <a:rPr lang="en-US" b="1" dirty="0">
                <a:solidFill>
                  <a:srgbClr val="FF0000"/>
                </a:solidFill>
              </a:rPr>
              <a:t>( p  = 0.001) </a:t>
            </a:r>
            <a:r>
              <a:rPr lang="en-US" dirty="0"/>
              <a:t>or presented with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solitary </a:t>
            </a:r>
            <a:r>
              <a:rPr lang="en-US" dirty="0"/>
              <a:t>bone involvement had a lower risk of death following surgery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adjusting </a:t>
            </a:r>
            <a:r>
              <a:rPr lang="en-US" dirty="0"/>
              <a:t>for age and gender.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External </a:t>
            </a:r>
            <a:r>
              <a:rPr lang="en-US" dirty="0"/>
              <a:t>beam radiotherapy (EBRT) is used to palliate pain in some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individuals</a:t>
            </a:r>
            <a:r>
              <a:rPr lang="en-US" dirty="0"/>
              <a:t>. EBRT should be used only when there is </a:t>
            </a:r>
            <a:r>
              <a:rPr lang="en-US" dirty="0" smtClean="0"/>
              <a:t>signiﬁcant </a:t>
            </a:r>
            <a:r>
              <a:rPr lang="en-US" dirty="0"/>
              <a:t>pain,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risk </a:t>
            </a:r>
            <a:r>
              <a:rPr lang="en-US" dirty="0"/>
              <a:t>of fracture, and risk of spinal cord compression. </a:t>
            </a:r>
          </a:p>
        </p:txBody>
      </p:sp>
    </p:spTree>
    <p:extLst>
      <p:ext uri="{BB962C8B-B14F-4D97-AF65-F5344CB8AC3E}">
        <p14:creationId xmlns:p14="http://schemas.microsoft.com/office/powerpoint/2010/main" val="5271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970" y="1895805"/>
            <a:ext cx="10515600" cy="28693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It is more useful in radioiodine refractory disease. When used with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debulking</a:t>
            </a:r>
            <a:r>
              <a:rPr lang="en-US" dirty="0" smtClean="0"/>
              <a:t> surgery, it is more successful in achieving the goals of pain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improvement and reducing risk of neurological sequelae than either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therapeutic option alone. </a:t>
            </a:r>
          </a:p>
        </p:txBody>
      </p:sp>
    </p:spTree>
    <p:extLst>
      <p:ext uri="{BB962C8B-B14F-4D97-AF65-F5344CB8AC3E}">
        <p14:creationId xmlns:p14="http://schemas.microsoft.com/office/powerpoint/2010/main" val="23935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455"/>
            <a:ext cx="10515600" cy="53335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Bone </a:t>
            </a:r>
            <a:r>
              <a:rPr lang="en-US" sz="3000" dirty="0"/>
              <a:t>metastases are less common in papillary thyroid cancer</a:t>
            </a:r>
            <a:r>
              <a:rPr lang="en-US" sz="3000" dirty="0" smtClean="0"/>
              <a:t>,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dirty="0"/>
              <a:t>but still may be seen in up to </a:t>
            </a:r>
            <a:r>
              <a:rPr lang="en-US" sz="3000" b="1" dirty="0">
                <a:solidFill>
                  <a:srgbClr val="FF0000"/>
                </a:solidFill>
              </a:rPr>
              <a:t>1–7 % </a:t>
            </a:r>
            <a:r>
              <a:rPr lang="en-US" sz="3000" dirty="0"/>
              <a:t>of cases. In absolute terms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however</a:t>
            </a:r>
            <a:r>
              <a:rPr lang="en-US" sz="3000" dirty="0"/>
              <a:t>, the number of patients with bone metastases due to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papillary </a:t>
            </a:r>
            <a:r>
              <a:rPr lang="en-US" sz="3000" dirty="0"/>
              <a:t>thyroid </a:t>
            </a:r>
            <a:r>
              <a:rPr lang="en-US" sz="3000" dirty="0" smtClean="0"/>
              <a:t>cancer </a:t>
            </a:r>
            <a:r>
              <a:rPr lang="en-US" sz="3000" dirty="0"/>
              <a:t>is higher since papillary thyroid cancer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is </a:t>
            </a:r>
            <a:r>
              <a:rPr lang="en-US" sz="3000" dirty="0"/>
              <a:t>more common. </a:t>
            </a:r>
          </a:p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dirty="0" smtClean="0"/>
              <a:t>Overall</a:t>
            </a:r>
            <a:r>
              <a:rPr lang="en-US" sz="3000" dirty="0"/>
              <a:t>, the incidence of bone metastases in well-differentiated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thyroid </a:t>
            </a:r>
            <a:r>
              <a:rPr lang="en-US" sz="3000" dirty="0"/>
              <a:t>cancer is </a:t>
            </a:r>
            <a:r>
              <a:rPr lang="en-US" sz="3000" b="1" dirty="0">
                <a:solidFill>
                  <a:srgbClr val="FF0000"/>
                </a:solidFill>
              </a:rPr>
              <a:t>2–13 %. </a:t>
            </a:r>
          </a:p>
        </p:txBody>
      </p:sp>
    </p:spTree>
    <p:extLst>
      <p:ext uri="{BB962C8B-B14F-4D97-AF65-F5344CB8AC3E}">
        <p14:creationId xmlns:p14="http://schemas.microsoft.com/office/powerpoint/2010/main" val="31671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0166"/>
            <a:ext cx="10515600" cy="524679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New Directions: Tyrosine Kinase Inhibitors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Tyrosine kinase is involved in the activation of cell growth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proliferation through a number of pathways which include RET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MAP kinases. Tyrosine kinase inhibitors are competitive inhibitors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tyrosine kinase receptors. They also act on VEGF receptors to inhibit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vascular proliferation. Since the tyrosine kinase receptors and VEGF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receptors are widely distributed, tyrosine kinase inhibitors target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multiple tissues.  </a:t>
            </a:r>
          </a:p>
        </p:txBody>
      </p:sp>
    </p:spTree>
    <p:extLst>
      <p:ext uri="{BB962C8B-B14F-4D97-AF65-F5344CB8AC3E}">
        <p14:creationId xmlns:p14="http://schemas.microsoft.com/office/powerpoint/2010/main" val="37252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185"/>
            <a:ext cx="10515600" cy="48447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Sorafenib </a:t>
            </a:r>
            <a:r>
              <a:rPr lang="en-US" dirty="0"/>
              <a:t>has been approved by the Food and Drug Administration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for </a:t>
            </a:r>
            <a:r>
              <a:rPr lang="en-US" dirty="0"/>
              <a:t>the  treatment of progressive, metastatic well-differentiated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thyroid </a:t>
            </a:r>
            <a:r>
              <a:rPr lang="en-US" dirty="0"/>
              <a:t>carcinoma refractory to radioactive iodine (RAI) treatment. </a:t>
            </a:r>
          </a:p>
          <a:p>
            <a:pPr marL="0" indent="0">
              <a:buNone/>
            </a:pPr>
            <a:r>
              <a:rPr lang="en-US" dirty="0" smtClean="0"/>
              <a:t>  A </a:t>
            </a:r>
            <a:r>
              <a:rPr lang="en-US" dirty="0"/>
              <a:t>phase-3 trial of </a:t>
            </a:r>
            <a:r>
              <a:rPr lang="en-US" dirty="0" err="1"/>
              <a:t>sorafenib</a:t>
            </a:r>
            <a:r>
              <a:rPr lang="en-US" dirty="0"/>
              <a:t> in metastatic differentiated thyroid </a:t>
            </a:r>
            <a:r>
              <a:rPr lang="en-US" dirty="0" smtClean="0"/>
              <a:t>cancer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not responsive to RAI treatment increased the progression free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survival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10.8 months </a:t>
            </a:r>
            <a:r>
              <a:rPr lang="en-US" dirty="0"/>
              <a:t>compared with </a:t>
            </a:r>
            <a:r>
              <a:rPr lang="en-US" b="1" dirty="0">
                <a:solidFill>
                  <a:srgbClr val="FF0000"/>
                </a:solidFill>
              </a:rPr>
              <a:t>5.8 months </a:t>
            </a:r>
            <a:r>
              <a:rPr lang="en-US" dirty="0"/>
              <a:t>in patients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receiving </a:t>
            </a:r>
            <a:r>
              <a:rPr lang="en-US" dirty="0"/>
              <a:t>placebo.</a:t>
            </a:r>
          </a:p>
        </p:txBody>
      </p:sp>
    </p:spTree>
    <p:extLst>
      <p:ext uri="{BB962C8B-B14F-4D97-AF65-F5344CB8AC3E}">
        <p14:creationId xmlns:p14="http://schemas.microsoft.com/office/powerpoint/2010/main" val="15466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121"/>
            <a:ext cx="10515600" cy="4765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Phase-2 trials of </a:t>
            </a:r>
            <a:r>
              <a:rPr lang="en-US" dirty="0" err="1" smtClean="0"/>
              <a:t>sorafenib</a:t>
            </a:r>
            <a:r>
              <a:rPr lang="en-US" dirty="0" smtClean="0"/>
              <a:t> in iodine refractory metastatic well-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differentiated thyroid cancer have shown partial response rates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15–23 % </a:t>
            </a:r>
            <a:r>
              <a:rPr lang="en-US" dirty="0" smtClean="0"/>
              <a:t>of patients and stable disease in </a:t>
            </a:r>
            <a:r>
              <a:rPr lang="en-US" b="1" dirty="0" smtClean="0">
                <a:solidFill>
                  <a:srgbClr val="FF0000"/>
                </a:solidFill>
              </a:rPr>
              <a:t>53–56 %.  </a:t>
            </a:r>
            <a:r>
              <a:rPr lang="en-US" dirty="0" smtClean="0"/>
              <a:t>While the general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response of patients to these compounds has been encouraging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signiﬁcant increases in progression free survival, the speciﬁc value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these agents for bone metastases has not yet been elucidated.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615" y="1556845"/>
            <a:ext cx="10515600" cy="40556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In </a:t>
            </a:r>
            <a:r>
              <a:rPr lang="en-US" sz="3000" dirty="0"/>
              <a:t>one study</a:t>
            </a:r>
            <a:r>
              <a:rPr lang="en-US" sz="3000" b="1" dirty="0">
                <a:solidFill>
                  <a:srgbClr val="FF0000"/>
                </a:solidFill>
              </a:rPr>
              <a:t>, 62 </a:t>
            </a:r>
            <a:r>
              <a:rPr lang="en-US" sz="3000" dirty="0"/>
              <a:t>patients with various subtypes of thyroid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cancer </a:t>
            </a:r>
            <a:r>
              <a:rPr lang="en-US" sz="3000" dirty="0"/>
              <a:t>were </a:t>
            </a:r>
            <a:r>
              <a:rPr lang="en-US" sz="3000" dirty="0" smtClean="0"/>
              <a:t>treated </a:t>
            </a:r>
            <a:r>
              <a:rPr lang="en-US" sz="3000" dirty="0"/>
              <a:t>with </a:t>
            </a:r>
            <a:r>
              <a:rPr lang="en-US" sz="3000" dirty="0" err="1"/>
              <a:t>sorafenib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(62 %), </a:t>
            </a:r>
            <a:r>
              <a:rPr lang="en-US" sz="3000" dirty="0" err="1"/>
              <a:t>sunitinib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(22 %), </a:t>
            </a:r>
            <a:r>
              <a:rPr lang="en-US" sz="3000" dirty="0"/>
              <a:t>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err="1" smtClean="0"/>
              <a:t>vandetanib</a:t>
            </a:r>
            <a:r>
              <a:rPr lang="en-US" sz="3000" dirty="0" smtClean="0"/>
              <a:t> </a:t>
            </a:r>
            <a:r>
              <a:rPr lang="en-US" sz="3000" b="1" dirty="0">
                <a:solidFill>
                  <a:srgbClr val="FF0000"/>
                </a:solidFill>
              </a:rPr>
              <a:t>(16 %) </a:t>
            </a:r>
            <a:r>
              <a:rPr lang="en-US" sz="3000" dirty="0" smtClean="0"/>
              <a:t>outside </a:t>
            </a:r>
            <a:r>
              <a:rPr lang="en-US" sz="3000" dirty="0"/>
              <a:t>of clinical trials. Most were treated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with </a:t>
            </a:r>
            <a:r>
              <a:rPr lang="en-US" sz="3000" dirty="0"/>
              <a:t>a single TKI, but </a:t>
            </a:r>
            <a:r>
              <a:rPr lang="en-US" sz="3000" dirty="0" smtClean="0"/>
              <a:t>a </a:t>
            </a:r>
            <a:r>
              <a:rPr lang="en-US" sz="3000" dirty="0"/>
              <a:t>few were exposed to several lines of TKI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therapy</a:t>
            </a:r>
            <a:r>
              <a:rPr lang="en-US" sz="3000" dirty="0"/>
              <a:t>. Of those treated with </a:t>
            </a:r>
            <a:r>
              <a:rPr lang="en-US" sz="3000" dirty="0" err="1"/>
              <a:t>sorafenib</a:t>
            </a:r>
            <a:r>
              <a:rPr lang="en-US" sz="3000" dirty="0"/>
              <a:t> and </a:t>
            </a:r>
            <a:r>
              <a:rPr lang="en-US" sz="3000" dirty="0" err="1"/>
              <a:t>sunitinib</a:t>
            </a:r>
            <a:r>
              <a:rPr lang="en-US" sz="3000" dirty="0"/>
              <a:t>, the partial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response (</a:t>
            </a:r>
            <a:r>
              <a:rPr lang="en-US" sz="3000" dirty="0"/>
              <a:t>PR) rate was </a:t>
            </a:r>
            <a:r>
              <a:rPr lang="en-US" sz="3000" b="1" dirty="0">
                <a:solidFill>
                  <a:srgbClr val="FF0000"/>
                </a:solidFill>
              </a:rPr>
              <a:t>15 % </a:t>
            </a:r>
            <a:r>
              <a:rPr lang="en-US" sz="3000" dirty="0"/>
              <a:t>and </a:t>
            </a:r>
            <a:r>
              <a:rPr lang="en-US" sz="3000" b="1" dirty="0">
                <a:solidFill>
                  <a:srgbClr val="FF0000"/>
                </a:solidFill>
              </a:rPr>
              <a:t>8 %, </a:t>
            </a:r>
            <a:r>
              <a:rPr lang="en-US" sz="3000" dirty="0"/>
              <a:t>respectively.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56" y="1190298"/>
            <a:ext cx="10515600" cy="4524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However</a:t>
            </a:r>
            <a:r>
              <a:rPr lang="en-US" dirty="0"/>
              <a:t>, </a:t>
            </a:r>
            <a:r>
              <a:rPr lang="en-US" dirty="0" smtClean="0"/>
              <a:t>bone </a:t>
            </a:r>
            <a:r>
              <a:rPr lang="en-US" dirty="0"/>
              <a:t>and pleural lesions were the most refractory sites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treatment</a:t>
            </a:r>
            <a:r>
              <a:rPr lang="en-US" dirty="0"/>
              <a:t>, </a:t>
            </a:r>
            <a:r>
              <a:rPr lang="en-US" dirty="0" smtClean="0"/>
              <a:t>suggesting </a:t>
            </a:r>
            <a:r>
              <a:rPr lang="en-US" dirty="0"/>
              <a:t>TKIs might not be an optimal therapy for those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osseous metastases as the only site of distant disease.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Patients taking tyrosine kinase inhibitors need to be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monitored for development of hypertension, prolongation of </a:t>
            </a:r>
            <a:r>
              <a:rPr lang="en-US" dirty="0" err="1" smtClean="0"/>
              <a:t>QTc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interval, elevation of liver enzymes, bone marrow suppression,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heart failure.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614" y="1552082"/>
            <a:ext cx="10515600" cy="38318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 </a:t>
            </a:r>
            <a:r>
              <a:rPr lang="en-US" dirty="0"/>
              <a:t>most common skin reaction associated with use of these agents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hand–foot skin disease, a blistering skin toxicity.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Contraindications </a:t>
            </a:r>
            <a:r>
              <a:rPr lang="en-US" dirty="0"/>
              <a:t>to their use include healing surgical wounds,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QTc</a:t>
            </a:r>
            <a:r>
              <a:rPr lang="en-US" dirty="0" smtClean="0"/>
              <a:t>  interval </a:t>
            </a:r>
            <a:r>
              <a:rPr lang="en-US" b="1" dirty="0">
                <a:solidFill>
                  <a:srgbClr val="FF0000"/>
                </a:solidFill>
              </a:rPr>
              <a:t>&gt;450 </a:t>
            </a:r>
            <a:r>
              <a:rPr lang="en-US" b="1" dirty="0" err="1">
                <a:solidFill>
                  <a:srgbClr val="FF0000"/>
                </a:solidFill>
              </a:rPr>
              <a:t>ms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/>
              <a:t>recent radiotherapy treatment, and history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cerebral </a:t>
            </a:r>
            <a:r>
              <a:rPr lang="en-US" dirty="0"/>
              <a:t>or gastrointestinal bleeding within the </a:t>
            </a:r>
            <a:r>
              <a:rPr lang="en-US" b="1" dirty="0">
                <a:solidFill>
                  <a:srgbClr val="FF0000"/>
                </a:solidFill>
              </a:rPr>
              <a:t>6 months </a:t>
            </a:r>
            <a:r>
              <a:rPr lang="en-US" dirty="0"/>
              <a:t>prior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use of TKI therapy.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58" y="973522"/>
            <a:ext cx="10515600" cy="4765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Monitoring and Follow-Up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Thyroglobulin is a sensitive and speciﬁc marker for follow-up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thyroid cancer patients especially after total thyroidectomy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radioactive iodine ablation. It is usually </a:t>
            </a:r>
            <a:r>
              <a:rPr lang="en-US" b="1" dirty="0" smtClean="0">
                <a:solidFill>
                  <a:srgbClr val="FF0000"/>
                </a:solidFill>
              </a:rPr>
              <a:t>&lt;0.2 ng/ml </a:t>
            </a:r>
            <a:r>
              <a:rPr lang="en-US" dirty="0" smtClean="0"/>
              <a:t>after total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thyroidectomy and RAI ablation. </a:t>
            </a:r>
            <a:r>
              <a:rPr lang="en-US" dirty="0"/>
              <a:t>one must rule out the presence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anti-</a:t>
            </a:r>
            <a:r>
              <a:rPr lang="en-US" dirty="0" err="1" smtClean="0"/>
              <a:t>Tg</a:t>
            </a:r>
            <a:r>
              <a:rPr lang="en-US" dirty="0" smtClean="0"/>
              <a:t> antibodies </a:t>
            </a:r>
            <a:r>
              <a:rPr lang="en-US" dirty="0"/>
              <a:t>in the serum.</a:t>
            </a:r>
          </a:p>
        </p:txBody>
      </p:sp>
    </p:spTree>
    <p:extLst>
      <p:ext uri="{BB962C8B-B14F-4D97-AF65-F5344CB8AC3E}">
        <p14:creationId xmlns:p14="http://schemas.microsoft.com/office/powerpoint/2010/main" val="637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786" y="859220"/>
            <a:ext cx="10515600" cy="48566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 </a:t>
            </a:r>
            <a:r>
              <a:rPr lang="en-US" dirty="0"/>
              <a:t>value of more than </a:t>
            </a:r>
            <a:r>
              <a:rPr lang="en-US" b="1" dirty="0">
                <a:solidFill>
                  <a:srgbClr val="FF0000"/>
                </a:solidFill>
              </a:rPr>
              <a:t>2 ng/ml </a:t>
            </a:r>
            <a:r>
              <a:rPr lang="en-US" dirty="0"/>
              <a:t>should prompt further investigation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with </a:t>
            </a:r>
            <a:r>
              <a:rPr lang="en-US" dirty="0"/>
              <a:t>diagnostic radioiodine whole body scan and neck sonogram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If these are negative, PET/CT scan, CT chest and bone imaging should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be </a:t>
            </a:r>
            <a:r>
              <a:rPr lang="en-US" dirty="0"/>
              <a:t>considered.  Suppressive levothyroxine therapy should be used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all </a:t>
            </a:r>
            <a:r>
              <a:rPr lang="en-US" dirty="0"/>
              <a:t>intermediate to high-risk thyroid cancer patients with a goal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TSH </a:t>
            </a:r>
            <a:r>
              <a:rPr lang="en-US" b="1" dirty="0">
                <a:solidFill>
                  <a:srgbClr val="FF0000"/>
                </a:solidFill>
              </a:rPr>
              <a:t>&lt;0.1 </a:t>
            </a:r>
            <a:r>
              <a:rPr lang="en-US" b="1" dirty="0" err="1">
                <a:solidFill>
                  <a:srgbClr val="FF0000"/>
                </a:solidFill>
              </a:rPr>
              <a:t>μU</a:t>
            </a:r>
            <a:r>
              <a:rPr lang="en-US" b="1" dirty="0">
                <a:solidFill>
                  <a:srgbClr val="FF0000"/>
                </a:solidFill>
              </a:rPr>
              <a:t>/ml. </a:t>
            </a:r>
          </a:p>
        </p:txBody>
      </p:sp>
    </p:spTree>
    <p:extLst>
      <p:ext uri="{BB962C8B-B14F-4D97-AF65-F5344CB8AC3E}">
        <p14:creationId xmlns:p14="http://schemas.microsoft.com/office/powerpoint/2010/main" val="409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521"/>
            <a:ext cx="10515600" cy="510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2015 American Thyroid Association  Management Guidelines for Adult Patients with Thyroid Nodules and Differentiated Thyroid Cancer</a:t>
            </a:r>
          </a:p>
          <a:p>
            <a:pPr marL="0" indent="0">
              <a:buNone/>
            </a:pPr>
            <a:endParaRPr lang="en-US" sz="3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 </a:t>
            </a:r>
            <a:r>
              <a:rPr lang="en-US" sz="3000" b="1" dirty="0" smtClean="0"/>
              <a:t>A) </a:t>
            </a:r>
            <a:r>
              <a:rPr lang="en-US" sz="3000" dirty="0" smtClean="0"/>
              <a:t>RAI </a:t>
            </a:r>
            <a:r>
              <a:rPr lang="en-US" sz="3000" dirty="0"/>
              <a:t>therapy of iodine-avid bone metastases has been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associated </a:t>
            </a:r>
            <a:r>
              <a:rPr lang="en-US" sz="3000" dirty="0"/>
              <a:t>with improved survival and should be employed,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although </a:t>
            </a:r>
            <a:r>
              <a:rPr lang="en-US" sz="3000" dirty="0"/>
              <a:t>RAI is rarely curative.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Strong recommendation, Moderate-quality evidence)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141" y="1139059"/>
            <a:ext cx="10515600" cy="54162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000" b="1" dirty="0" smtClean="0"/>
              <a:t>B)</a:t>
            </a:r>
            <a:r>
              <a:rPr lang="en-US" sz="3000" dirty="0" smtClean="0"/>
              <a:t> The </a:t>
            </a:r>
            <a:r>
              <a:rPr lang="en-US" sz="3000" dirty="0"/>
              <a:t>RAI activity administered can be given empirically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(</a:t>
            </a:r>
            <a:r>
              <a:rPr lang="en-US" sz="3000" dirty="0"/>
              <a:t>100–200 </a:t>
            </a:r>
            <a:r>
              <a:rPr lang="en-US" sz="3000" dirty="0" err="1"/>
              <a:t>mCi</a:t>
            </a:r>
            <a:r>
              <a:rPr lang="en-US" sz="3000" dirty="0"/>
              <a:t>) or determined by dosimetry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dirty="0"/>
              <a:t>                </a:t>
            </a:r>
            <a:r>
              <a:rPr lang="en-US" sz="3000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Weak recommendation, Low-quality evidence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RAI </a:t>
            </a:r>
            <a:r>
              <a:rPr lang="en-US" dirty="0"/>
              <a:t>therapy for patients with bone metastases is rarely curative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but </a:t>
            </a:r>
            <a:r>
              <a:rPr lang="en-US" dirty="0"/>
              <a:t>some patients with RAI-avid bone metastases may beneﬁt from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this therapy. A dosimetrically determined </a:t>
            </a:r>
            <a:r>
              <a:rPr lang="en-US" dirty="0"/>
              <a:t>administered dose of RAI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be beneﬁcial for patients with bone </a:t>
            </a:r>
            <a:r>
              <a:rPr lang="en-US" dirty="0" smtClean="0"/>
              <a:t>metastases, </a:t>
            </a:r>
            <a:r>
              <a:rPr lang="en-US" dirty="0"/>
              <a:t>although this is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proven in controlled studies. </a:t>
            </a:r>
          </a:p>
        </p:txBody>
      </p:sp>
    </p:spTree>
    <p:extLst>
      <p:ext uri="{BB962C8B-B14F-4D97-AF65-F5344CB8AC3E}">
        <p14:creationId xmlns:p14="http://schemas.microsoft.com/office/powerpoint/2010/main" val="11741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31" y="559676"/>
            <a:ext cx="10522169" cy="59396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Skeletal </a:t>
            </a:r>
            <a:r>
              <a:rPr lang="en-US" sz="3000" dirty="0"/>
              <a:t>metastases often are clinically silent but can present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with </a:t>
            </a:r>
            <a:r>
              <a:rPr lang="en-US" sz="3000" dirty="0"/>
              <a:t>pain, pathologic fracture, painful radiculopathy, </a:t>
            </a:r>
            <a:r>
              <a:rPr lang="en-US" sz="3000" dirty="0" smtClean="0"/>
              <a:t>bladder</a:t>
            </a:r>
          </a:p>
          <a:p>
            <a:pPr marL="0" indent="0">
              <a:buNone/>
            </a:pPr>
            <a:r>
              <a:rPr lang="en-US" sz="3000" dirty="0" smtClean="0"/>
              <a:t>  </a:t>
            </a:r>
            <a:r>
              <a:rPr lang="en-US" sz="3000" dirty="0"/>
              <a:t>and bowel incontinence, and weakness of one more extremities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from </a:t>
            </a:r>
            <a:r>
              <a:rPr lang="en-US" sz="3000" dirty="0"/>
              <a:t>spinal cord compression. 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000" dirty="0" smtClean="0"/>
              <a:t>Spine is the most common site of bone metastases and </a:t>
            </a:r>
            <a:r>
              <a:rPr lang="en-US" sz="3000" b="1" dirty="0" smtClean="0">
                <a:solidFill>
                  <a:srgbClr val="FF0000"/>
                </a:solidFill>
              </a:rPr>
              <a:t>25 %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of patients may have isolated bone metastases, with </a:t>
            </a:r>
            <a:r>
              <a:rPr lang="en-US" sz="3000" b="1" dirty="0" smtClean="0">
                <a:solidFill>
                  <a:srgbClr val="FF0000"/>
                </a:solidFill>
              </a:rPr>
              <a:t>15 %</a:t>
            </a:r>
            <a:r>
              <a:rPr lang="en-US" sz="3000" dirty="0" smtClean="0"/>
              <a:t> having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both lung and bone metastases. It is important to be vigilant for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metastatic disease since the presence of metastases lowers the 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10-year survival rates for differentiated thyroid cancer from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about </a:t>
            </a:r>
            <a:r>
              <a:rPr lang="en-US" sz="3000" b="1" dirty="0" smtClean="0">
                <a:solidFill>
                  <a:srgbClr val="FF0000"/>
                </a:solidFill>
              </a:rPr>
              <a:t>90 % to 40 %.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2445"/>
            <a:ext cx="10515600" cy="573864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Kinase inhibitors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FF0000"/>
                </a:solidFill>
              </a:rPr>
              <a:t>RECOMMENDATION 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600" dirty="0" smtClean="0"/>
              <a:t>(A) Kinase </a:t>
            </a:r>
            <a:r>
              <a:rPr lang="en-US" sz="2600" dirty="0"/>
              <a:t>inhibitor therapy should be considered in </a:t>
            </a:r>
            <a:r>
              <a:rPr lang="en-US" sz="2600" dirty="0" smtClean="0"/>
              <a:t>RAI refractory </a:t>
            </a:r>
            <a:r>
              <a:rPr lang="en-US" sz="2600" dirty="0"/>
              <a:t>DTC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patients </a:t>
            </a:r>
            <a:r>
              <a:rPr lang="en-US" sz="2600" dirty="0"/>
              <a:t>with metastatic, rapidly progressive, symptomatic, and/or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imminently </a:t>
            </a:r>
            <a:r>
              <a:rPr lang="en-US" sz="2600" dirty="0"/>
              <a:t>threatening disease not otherwise amenable to local control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using </a:t>
            </a:r>
            <a:r>
              <a:rPr lang="en-US" sz="2600" dirty="0"/>
              <a:t>other approaches Kinase inhibitors that are FDA approved for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differentiated </a:t>
            </a:r>
            <a:r>
              <a:rPr lang="en-US" sz="2600" dirty="0"/>
              <a:t>thyroid carcinoma or other available kinase inhibitors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(</a:t>
            </a:r>
            <a:r>
              <a:rPr lang="en-US" sz="2600" dirty="0"/>
              <a:t>preferably within the context of therapeutic clinical trials) can be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considered </a:t>
            </a:r>
            <a:r>
              <a:rPr lang="en-US" sz="2600" dirty="0"/>
              <a:t>since the impact of these agents on overall survival and quality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of </a:t>
            </a:r>
            <a:r>
              <a:rPr lang="en-US" sz="2600" dirty="0"/>
              <a:t>life remains to be deﬁned.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               </a:t>
            </a:r>
            <a:r>
              <a:rPr lang="en-US" sz="2600" dirty="0">
                <a:solidFill>
                  <a:srgbClr val="FF0000"/>
                </a:solidFill>
              </a:rPr>
              <a:t>(Weak recommendation, Moderate-quality evidence)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810" y="603031"/>
            <a:ext cx="1046699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</a:rPr>
              <a:t>RECOMMENDATION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(B)</a:t>
            </a:r>
            <a:r>
              <a:rPr lang="en-US" dirty="0" smtClean="0"/>
              <a:t> Patients </a:t>
            </a:r>
            <a:r>
              <a:rPr lang="en-US" dirty="0"/>
              <a:t>who are candidates for kinase inhibitor therapy should be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thoroughly </a:t>
            </a:r>
            <a:r>
              <a:rPr lang="en-US" dirty="0"/>
              <a:t>counseled on the potential risks and beneﬁts of this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therapy </a:t>
            </a:r>
            <a:r>
              <a:rPr lang="en-US" dirty="0"/>
              <a:t>as well as alternative therapeutic approaches including best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supportive </a:t>
            </a:r>
            <a:r>
              <a:rPr lang="en-US" dirty="0"/>
              <a:t>care. Appropriate informed consent should be obtained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documented in the medical record prior to initiation of any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therapy</a:t>
            </a:r>
            <a:r>
              <a:rPr lang="en-US" dirty="0"/>
              <a:t>, regardless of whether the patient is being treated in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context </a:t>
            </a:r>
            <a:r>
              <a:rPr lang="en-US" dirty="0"/>
              <a:t>of a clinical trial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sz="2600" dirty="0">
                <a:solidFill>
                  <a:srgbClr val="FF0000"/>
                </a:solidFill>
              </a:rPr>
              <a:t>Strong recommendation, Low-quality </a:t>
            </a:r>
            <a:r>
              <a:rPr lang="en-US" sz="2600" dirty="0" smtClean="0">
                <a:solidFill>
                  <a:srgbClr val="FF0000"/>
                </a:solidFill>
              </a:rPr>
              <a:t>evidence</a:t>
            </a:r>
            <a:r>
              <a:rPr lang="en-US" sz="2600" dirty="0">
                <a:solidFill>
                  <a:srgbClr val="FF0000"/>
                </a:solidFill>
              </a:rPr>
              <a:t>)  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790" y="659958"/>
            <a:ext cx="10503010" cy="5732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Bone-directed agents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>
                <a:solidFill>
                  <a:srgbClr val="FF0000"/>
                </a:solidFill>
              </a:rPr>
              <a:t>RECOMMENDATION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dirty="0" smtClean="0"/>
              <a:t> Bisphosphonate </a:t>
            </a:r>
            <a:r>
              <a:rPr lang="en-US" dirty="0"/>
              <a:t>or </a:t>
            </a:r>
            <a:r>
              <a:rPr lang="en-US" dirty="0" err="1"/>
              <a:t>denosumab</a:t>
            </a:r>
            <a:r>
              <a:rPr lang="en-US" dirty="0"/>
              <a:t> therapy should be considered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patients </a:t>
            </a:r>
            <a:r>
              <a:rPr lang="en-US" dirty="0"/>
              <a:t>with diffuse and/or symptomatic bone metastases from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RAI-refractory </a:t>
            </a:r>
            <a:r>
              <a:rPr lang="en-US" dirty="0"/>
              <a:t>DTC, either alone or concomitantly with other systemic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therapies</a:t>
            </a:r>
            <a:r>
              <a:rPr lang="en-US" dirty="0"/>
              <a:t>. Adequate renal function (bisphosphonates) and calcium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level </a:t>
            </a:r>
            <a:r>
              <a:rPr lang="en-US" dirty="0"/>
              <a:t>(bisphosphonates and </a:t>
            </a:r>
            <a:r>
              <a:rPr lang="en-US" dirty="0" err="1"/>
              <a:t>denosumab</a:t>
            </a:r>
            <a:r>
              <a:rPr lang="en-US" dirty="0"/>
              <a:t>) should be documented </a:t>
            </a:r>
            <a:r>
              <a:rPr lang="en-US" dirty="0" smtClean="0"/>
              <a:t>prior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each dose, and dental evaluation should take place before initial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use. </a:t>
            </a:r>
            <a:r>
              <a:rPr lang="en-US" dirty="0" smtClean="0"/>
              <a:t>     </a:t>
            </a:r>
            <a:r>
              <a:rPr lang="en-US" sz="2600" dirty="0" smtClean="0">
                <a:solidFill>
                  <a:srgbClr val="FF0000"/>
                </a:solidFill>
              </a:rPr>
              <a:t>(Strong </a:t>
            </a:r>
            <a:r>
              <a:rPr lang="en-US" sz="2600" dirty="0">
                <a:solidFill>
                  <a:srgbClr val="FF0000"/>
                </a:solidFill>
              </a:rPr>
              <a:t>recommendation, Moderate-quality evidence)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2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0686"/>
            <a:ext cx="10515600" cy="50449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Patients </a:t>
            </a:r>
            <a:r>
              <a:rPr lang="en-US" sz="3000" dirty="0"/>
              <a:t>with a small number of threatening and/or symptomatic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bone </a:t>
            </a:r>
            <a:r>
              <a:rPr lang="en-US" sz="3000" dirty="0"/>
              <a:t>lesions are generally best treated with focal approaches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such </a:t>
            </a:r>
            <a:r>
              <a:rPr lang="en-US" sz="3000" dirty="0"/>
              <a:t>as radiation therapy and/ or surgery and/or </a:t>
            </a:r>
            <a:r>
              <a:rPr lang="en-US" sz="3000" dirty="0" err="1"/>
              <a:t>thermoablation</a:t>
            </a:r>
            <a:r>
              <a:rPr lang="en-US" sz="3000" dirty="0"/>
              <a:t>.  </a:t>
            </a:r>
          </a:p>
          <a:p>
            <a:pPr marL="0" indent="0">
              <a:buNone/>
            </a:pPr>
            <a:r>
              <a:rPr lang="en-US" sz="3000" dirty="0" smtClean="0"/>
              <a:t> focal </a:t>
            </a:r>
            <a:r>
              <a:rPr lang="en-US" sz="3000" dirty="0"/>
              <a:t>therapy to symptomatic lesions or lesions at high risk of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complications </a:t>
            </a:r>
            <a:r>
              <a:rPr lang="en-US" sz="3000" dirty="0"/>
              <a:t>may be beneﬁcial and should be performed before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initiation </a:t>
            </a:r>
            <a:r>
              <a:rPr lang="en-US" sz="3000" dirty="0"/>
              <a:t>of systemic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8570"/>
            <a:ext cx="10515600" cy="54083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 smtClean="0"/>
              <a:t> Bisphosphonates </a:t>
            </a:r>
            <a:r>
              <a:rPr lang="en-US" sz="3000" dirty="0"/>
              <a:t>(especially </a:t>
            </a:r>
            <a:r>
              <a:rPr lang="en-US" sz="3000" dirty="0" err="1"/>
              <a:t>zoledronic</a:t>
            </a:r>
            <a:r>
              <a:rPr lang="en-US" sz="3000" dirty="0"/>
              <a:t> acid) and the RANK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ligand–directed </a:t>
            </a:r>
            <a:r>
              <a:rPr lang="en-US" sz="3000" dirty="0"/>
              <a:t>agent </a:t>
            </a:r>
            <a:r>
              <a:rPr lang="en-US" sz="3000" dirty="0" err="1"/>
              <a:t>denosumab</a:t>
            </a:r>
            <a:r>
              <a:rPr lang="en-US" sz="3000" dirty="0"/>
              <a:t> have been shown to </a:t>
            </a:r>
            <a:r>
              <a:rPr lang="en-US" sz="3000" dirty="0" smtClean="0"/>
              <a:t>delay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/>
              <a:t>time to occurrence of subsequent skeletal-related </a:t>
            </a:r>
            <a:r>
              <a:rPr lang="en-US" sz="3000" dirty="0" smtClean="0"/>
              <a:t>adverse</a:t>
            </a:r>
          </a:p>
          <a:p>
            <a:pPr marL="0" indent="0">
              <a:buNone/>
            </a:pPr>
            <a:r>
              <a:rPr lang="en-US" sz="3000" dirty="0" smtClean="0"/>
              <a:t> events (fracture, pain, neurologic complications)and to improve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symptoms</a:t>
            </a:r>
            <a:r>
              <a:rPr lang="en-US" sz="3000" dirty="0"/>
              <a:t>, and these agents may provide beneﬁts for patients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with diffuse bone metastases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49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31" y="1304597"/>
            <a:ext cx="10522169" cy="487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Expert </a:t>
            </a:r>
            <a:r>
              <a:rPr lang="en-US" sz="3000" dirty="0"/>
              <a:t>consensus is that bone-directed therapy should be strongly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considered </a:t>
            </a:r>
            <a:r>
              <a:rPr lang="en-US" sz="3000" dirty="0"/>
              <a:t>in patients with multiple progressing and/or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symptomatic </a:t>
            </a:r>
            <a:r>
              <a:rPr lang="en-US" sz="3000" dirty="0"/>
              <a:t>bone metastases, likely best beginning with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bisphosphonate/</a:t>
            </a:r>
            <a:r>
              <a:rPr lang="en-US" sz="3000" dirty="0" err="1" smtClean="0"/>
              <a:t>zoledronic</a:t>
            </a:r>
            <a:r>
              <a:rPr lang="en-US" sz="3000" dirty="0" smtClean="0"/>
              <a:t> </a:t>
            </a:r>
            <a:r>
              <a:rPr lang="en-US" sz="3000" dirty="0"/>
              <a:t>acid (assuming calcium and renal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function </a:t>
            </a:r>
            <a:r>
              <a:rPr lang="en-US" sz="3000" dirty="0"/>
              <a:t>permit).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 err="1"/>
              <a:t>Z</a:t>
            </a:r>
            <a:r>
              <a:rPr lang="en-US" sz="3000" dirty="0" err="1" smtClean="0"/>
              <a:t>oledronic</a:t>
            </a:r>
            <a:r>
              <a:rPr lang="en-US" sz="3000" dirty="0" smtClean="0"/>
              <a:t> </a:t>
            </a:r>
            <a:r>
              <a:rPr lang="en-US" sz="3000" dirty="0"/>
              <a:t>acid therapy every 3 months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26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SUS\Desktop\2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8" y="555734"/>
            <a:ext cx="9999279" cy="5959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4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SUS\Desktop\2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4" y="520262"/>
            <a:ext cx="9932277" cy="6046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2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SUS\Desktop\2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9" y="1225769"/>
            <a:ext cx="8954813" cy="359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SUS\Desktop\24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0" y="618797"/>
            <a:ext cx="9494783" cy="5979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8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3" y="843455"/>
            <a:ext cx="10499835" cy="526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How to Diagnose Bone Metastases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It can be difﬁcult to detect bone metastases from thyroid cancer.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Diagnostic I-131 scans are insensitive, while post-therapy scans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perform better.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X-rays and bone scintigraphy can be used in the evaluation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osseous metastases, but these imaging modalities are often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limited by their poor speciﬁcity and their ability to detect disease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only when more than half of an involved bone has been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destroyed.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56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4928196" y="335770"/>
            <a:ext cx="7008574" cy="62384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6600" dirty="0" smtClean="0">
              <a:latin typeface="Arial Black" panose="020B0A04020102020204" pitchFamily="34" charset="0"/>
            </a:endParaRPr>
          </a:p>
          <a:p>
            <a:r>
              <a:rPr lang="en-US" sz="6600" dirty="0" smtClean="0">
                <a:latin typeface="Arial Black" panose="020B0A04020102020204" pitchFamily="34" charset="0"/>
              </a:rPr>
              <a:t>THANKS </a:t>
            </a:r>
          </a:p>
          <a:p>
            <a:endParaRPr lang="en-US" sz="6600" dirty="0">
              <a:latin typeface="Arial Black" panose="020B0A04020102020204" pitchFamily="34" charset="0"/>
            </a:endParaRPr>
          </a:p>
          <a:p>
            <a:r>
              <a:rPr lang="en-US" sz="6600" dirty="0" smtClean="0">
                <a:latin typeface="Arial Black" panose="020B0A04020102020204" pitchFamily="34" charset="0"/>
              </a:rPr>
              <a:t>  FOR YOUR </a:t>
            </a:r>
          </a:p>
          <a:p>
            <a:r>
              <a:rPr lang="en-US" sz="6600" dirty="0">
                <a:latin typeface="Arial Black" panose="020B0A04020102020204" pitchFamily="34" charset="0"/>
              </a:rPr>
              <a:t> </a:t>
            </a:r>
            <a:endParaRPr lang="en-US" sz="6600" dirty="0" smtClean="0">
              <a:latin typeface="Arial Black" panose="020B0A04020102020204" pitchFamily="34" charset="0"/>
            </a:endParaRPr>
          </a:p>
          <a:p>
            <a:r>
              <a:rPr lang="en-US" sz="6600" dirty="0">
                <a:latin typeface="Arial Black" panose="020B0A04020102020204" pitchFamily="34" charset="0"/>
              </a:rPr>
              <a:t> </a:t>
            </a:r>
            <a:r>
              <a:rPr lang="en-US" sz="6600" dirty="0" smtClean="0">
                <a:latin typeface="Arial Black" panose="020B0A04020102020204" pitchFamily="34" charset="0"/>
              </a:rPr>
              <a:t>   ATTENTION</a:t>
            </a:r>
            <a:endParaRPr lang="en-US" sz="6600" dirty="0">
              <a:latin typeface="Arial Black" panose="020B0A04020102020204" pitchFamily="34" charset="0"/>
            </a:endParaRPr>
          </a:p>
          <a:p>
            <a:endParaRPr lang="en-US" sz="7200" dirty="0" smtClean="0">
              <a:latin typeface="Arial Black" panose="020B0A04020102020204" pitchFamily="34" charset="0"/>
            </a:endParaRPr>
          </a:p>
          <a:p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814"/>
            <a:ext cx="10515600" cy="52231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000" dirty="0" smtClean="0"/>
              <a:t>Tc-99 </a:t>
            </a:r>
            <a:r>
              <a:rPr lang="en-US" sz="3000" dirty="0"/>
              <a:t>bone scintigraphy can detect skeletal metastases earlier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than </a:t>
            </a:r>
            <a:r>
              <a:rPr lang="en-US" sz="3000" dirty="0"/>
              <a:t>plain radiographs when there is a predominant osteoblastic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component </a:t>
            </a:r>
            <a:r>
              <a:rPr lang="en-US" sz="3000" dirty="0"/>
              <a:t>to the lesion. But because thyroid cancer metastases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are </a:t>
            </a:r>
            <a:r>
              <a:rPr lang="en-US" sz="3000" dirty="0"/>
              <a:t>predominantly </a:t>
            </a:r>
            <a:r>
              <a:rPr lang="en-US" sz="3000" dirty="0" err="1"/>
              <a:t>osteolytic</a:t>
            </a:r>
            <a:r>
              <a:rPr lang="en-US" sz="3000" dirty="0"/>
              <a:t>, bone scintigraphy is of limited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value </a:t>
            </a:r>
            <a:r>
              <a:rPr lang="en-US" sz="3000" dirty="0"/>
              <a:t>in thyroid cancer with high false positive and false </a:t>
            </a:r>
            <a:r>
              <a:rPr lang="en-US" sz="3000" dirty="0" smtClean="0"/>
              <a:t>negative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dirty="0" smtClean="0"/>
              <a:t> rates</a:t>
            </a:r>
            <a:r>
              <a:rPr lang="en-US" sz="30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dirty="0" smtClean="0"/>
              <a:t>MRI </a:t>
            </a:r>
            <a:r>
              <a:rPr lang="en-US" sz="3000" dirty="0"/>
              <a:t>of the whole body or of </a:t>
            </a:r>
            <a:r>
              <a:rPr lang="en-US" sz="3000" dirty="0" smtClean="0"/>
              <a:t>speciﬁc </a:t>
            </a:r>
            <a:r>
              <a:rPr lang="en-US" sz="3000" dirty="0"/>
              <a:t>bones is an excellent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modality </a:t>
            </a:r>
            <a:r>
              <a:rPr lang="en-US" sz="3000" dirty="0"/>
              <a:t>to visualize the medullary component of bones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detailing </a:t>
            </a:r>
            <a:r>
              <a:rPr lang="en-US" sz="3000" dirty="0"/>
              <a:t>the extra-skeletal extent of disease. </a:t>
            </a:r>
          </a:p>
        </p:txBody>
      </p:sp>
    </p:spTree>
    <p:extLst>
      <p:ext uri="{BB962C8B-B14F-4D97-AF65-F5344CB8AC3E}">
        <p14:creationId xmlns:p14="http://schemas.microsoft.com/office/powerpoint/2010/main" val="1684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78" y="922283"/>
            <a:ext cx="10498521" cy="5254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Whole body MRI has higher sensitivity than PET/CT for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diagnosis of osseous metastases </a:t>
            </a:r>
            <a:r>
              <a:rPr lang="en-US" sz="3000" b="1" dirty="0" smtClean="0">
                <a:solidFill>
                  <a:srgbClr val="FF0000"/>
                </a:solidFill>
              </a:rPr>
              <a:t>(85–95 % vs. 62–91 %).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CT alone is valuable in imaging cortical bone. In a prospective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study of 80 patients comparing FDG PET/CT, I-131 SPECT/CT, and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99m Tc-MDP bone scans. FDG PET/CT and I-131 SPECT/CT were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signiﬁcantly superior to bone scans in detecting osseous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metastases. PET scans have a role in predicting prognosis as well;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 positive PET/CT increases the risk of death from thyroid cancer</a:t>
            </a:r>
          </a:p>
          <a:p>
            <a:pPr marL="0" indent="0">
              <a:buNone/>
            </a:pPr>
            <a:r>
              <a:rPr lang="en-US" sz="3000" dirty="0" smtClean="0"/>
              <a:t>  by fourfold.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342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1338"/>
            <a:ext cx="10515600" cy="5325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Two </a:t>
            </a:r>
            <a:r>
              <a:rPr lang="en-US" sz="3000" dirty="0"/>
              <a:t>future modalities for detecting bone metastases are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18F-ﬂuoride </a:t>
            </a:r>
            <a:r>
              <a:rPr lang="en-US" sz="3000" dirty="0"/>
              <a:t>PET/CT and Iodine-124. </a:t>
            </a:r>
            <a:r>
              <a:rPr lang="en-US" sz="3000" dirty="0" smtClean="0"/>
              <a:t>18F-ﬂuoride </a:t>
            </a:r>
            <a:r>
              <a:rPr lang="en-US" sz="3000" dirty="0"/>
              <a:t>is a </a:t>
            </a:r>
            <a:r>
              <a:rPr lang="en-US" sz="3000" dirty="0" smtClean="0"/>
              <a:t>bone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seeking</a:t>
            </a:r>
            <a:r>
              <a:rPr lang="en-US" sz="3000" dirty="0"/>
              <a:t>, positron emitting molecule with excellent sensitivity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and speciﬁcity </a:t>
            </a:r>
            <a:r>
              <a:rPr lang="en-US" sz="3000" dirty="0"/>
              <a:t>for detecting bone lesions, especially </a:t>
            </a:r>
            <a:r>
              <a:rPr lang="en-US" sz="3000" dirty="0" err="1"/>
              <a:t>osteolytic</a:t>
            </a:r>
            <a:r>
              <a:rPr lang="en-US" sz="3000" dirty="0"/>
              <a:t>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metastases</a:t>
            </a:r>
            <a:r>
              <a:rPr lang="en-US" sz="3000" dirty="0"/>
              <a:t>. 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When </a:t>
            </a:r>
            <a:r>
              <a:rPr lang="en-US" sz="3000" dirty="0"/>
              <a:t>combined with PET/CT, 18F-ﬂuoride can provide exquisite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spatial </a:t>
            </a:r>
            <a:r>
              <a:rPr lang="en-US" sz="3000" dirty="0"/>
              <a:t>resolution of osseous metastases with some studies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suggesting </a:t>
            </a:r>
            <a:r>
              <a:rPr lang="en-US" sz="3000" dirty="0"/>
              <a:t>better  performance than PET/CT and Tc-99 bone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scintigraphy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64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4069</Words>
  <Application>Microsoft Office PowerPoint</Application>
  <PresentationFormat>Widescreen</PresentationFormat>
  <Paragraphs>441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Calibri Light</vt:lpstr>
      <vt:lpstr>Century Gothic</vt:lpstr>
      <vt:lpstr>Wingdings</vt:lpstr>
      <vt:lpstr>Office Theme</vt:lpstr>
      <vt:lpstr>Welcome back to school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98</cp:revision>
  <dcterms:created xsi:type="dcterms:W3CDTF">2018-05-12T18:23:37Z</dcterms:created>
  <dcterms:modified xsi:type="dcterms:W3CDTF">2018-05-21T20:02:49Z</dcterms:modified>
</cp:coreProperties>
</file>