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303" r:id="rId2"/>
    <p:sldId id="256" r:id="rId3"/>
    <p:sldId id="304" r:id="rId4"/>
    <p:sldId id="257" r:id="rId5"/>
    <p:sldId id="258" r:id="rId6"/>
    <p:sldId id="273" r:id="rId7"/>
    <p:sldId id="259" r:id="rId8"/>
    <p:sldId id="274" r:id="rId9"/>
    <p:sldId id="260" r:id="rId10"/>
    <p:sldId id="264" r:id="rId11"/>
    <p:sldId id="261" r:id="rId12"/>
    <p:sldId id="262" r:id="rId13"/>
    <p:sldId id="265" r:id="rId14"/>
    <p:sldId id="263" r:id="rId15"/>
    <p:sldId id="266" r:id="rId16"/>
    <p:sldId id="275" r:id="rId17"/>
    <p:sldId id="276" r:id="rId18"/>
    <p:sldId id="269" r:id="rId19"/>
    <p:sldId id="270" r:id="rId20"/>
    <p:sldId id="271" r:id="rId21"/>
    <p:sldId id="277" r:id="rId22"/>
    <p:sldId id="272"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67" r:id="rId38"/>
    <p:sldId id="268" r:id="rId39"/>
    <p:sldId id="292" r:id="rId40"/>
    <p:sldId id="293" r:id="rId41"/>
    <p:sldId id="294" r:id="rId42"/>
    <p:sldId id="295" r:id="rId43"/>
    <p:sldId id="297" r:id="rId44"/>
    <p:sldId id="298" r:id="rId45"/>
    <p:sldId id="296" r:id="rId46"/>
    <p:sldId id="299" r:id="rId47"/>
    <p:sldId id="300" r:id="rId48"/>
    <p:sldId id="302" r:id="rId49"/>
    <p:sldId id="301" r:id="rId50"/>
    <p:sldId id="3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0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55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040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101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052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91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3372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676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54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609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469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74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20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017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635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577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42909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â«Ø¨Ø³Ù Ø§ÙÙÙ Ø§ÙØ±Ø­ÙÙ Ø§ÙØ±Ø­ÙÙ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0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02284"/>
            <a:ext cx="6836898" cy="6755716"/>
          </a:xfrm>
          <a:prstGeom prst="rect">
            <a:avLst/>
          </a:prstGeom>
        </p:spPr>
      </p:pic>
    </p:spTree>
    <p:extLst>
      <p:ext uri="{BB962C8B-B14F-4D97-AF65-F5344CB8AC3E}">
        <p14:creationId xmlns:p14="http://schemas.microsoft.com/office/powerpoint/2010/main" val="296824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928" y="191113"/>
            <a:ext cx="8596668" cy="6666887"/>
          </a:xfrm>
        </p:spPr>
        <p:txBody>
          <a:bodyPr>
            <a:normAutofit/>
          </a:bodyPr>
          <a:lstStyle/>
          <a:p>
            <a:endParaRPr lang="en-US" dirty="0"/>
          </a:p>
          <a:p>
            <a:r>
              <a:rPr lang="en-US" sz="2400" dirty="0">
                <a:solidFill>
                  <a:schemeClr val="tx1"/>
                </a:solidFill>
              </a:rPr>
              <a:t> The remaining glucose is preserved for the metabolism of brain cells </a:t>
            </a:r>
            <a:r>
              <a:rPr lang="en-US" sz="2400" dirty="0" smtClean="0">
                <a:solidFill>
                  <a:schemeClr val="tx1"/>
                </a:solidFill>
              </a:rPr>
              <a:t>, erythrocytes , </a:t>
            </a:r>
            <a:r>
              <a:rPr lang="en-US" sz="2400" dirty="0" err="1" smtClean="0">
                <a:solidFill>
                  <a:schemeClr val="tx1"/>
                </a:solidFill>
              </a:rPr>
              <a:t>peripherl</a:t>
            </a:r>
            <a:r>
              <a:rPr lang="en-US" sz="2400" dirty="0" smtClean="0">
                <a:solidFill>
                  <a:schemeClr val="tx1"/>
                </a:solidFill>
              </a:rPr>
              <a:t>  nerve  and  medullary cells of kidneys </a:t>
            </a:r>
            <a:r>
              <a:rPr lang="en-US" sz="2400" dirty="0">
                <a:solidFill>
                  <a:schemeClr val="tx1"/>
                </a:solidFill>
              </a:rPr>
              <a:t>which perform by using the stored glucose</a:t>
            </a:r>
            <a:r>
              <a:rPr lang="en-US" sz="2400" dirty="0" smtClean="0">
                <a:solidFill>
                  <a:schemeClr val="tx1"/>
                </a:solidFill>
              </a:rPr>
              <a:t>. </a:t>
            </a:r>
          </a:p>
          <a:p>
            <a:endParaRPr lang="en-US" sz="2400" dirty="0">
              <a:solidFill>
                <a:schemeClr val="tx1"/>
              </a:solidFill>
            </a:endParaRPr>
          </a:p>
          <a:p>
            <a:r>
              <a:rPr lang="en-US" sz="2400" dirty="0" smtClean="0">
                <a:solidFill>
                  <a:schemeClr val="tx1"/>
                </a:solidFill>
              </a:rPr>
              <a:t> </a:t>
            </a:r>
            <a:r>
              <a:rPr lang="en-US" sz="2400" dirty="0">
                <a:solidFill>
                  <a:schemeClr val="tx1"/>
                </a:solidFill>
              </a:rPr>
              <a:t>Transition from the feeding state to fasting state encompasses several stages</a:t>
            </a:r>
            <a:r>
              <a:rPr lang="en-US" sz="2400" dirty="0" smtClean="0">
                <a:solidFill>
                  <a:schemeClr val="tx1"/>
                </a:solidFill>
              </a:rPr>
              <a:t>.</a:t>
            </a:r>
          </a:p>
          <a:p>
            <a:pPr marL="0" indent="0">
              <a:buNone/>
            </a:pPr>
            <a:endParaRPr lang="en-US" sz="2400" dirty="0" smtClean="0">
              <a:solidFill>
                <a:schemeClr val="tx1"/>
              </a:solidFill>
            </a:endParaRPr>
          </a:p>
          <a:p>
            <a:r>
              <a:rPr lang="en-US" sz="2400" dirty="0" smtClean="0">
                <a:solidFill>
                  <a:schemeClr val="tx1"/>
                </a:solidFill>
              </a:rPr>
              <a:t> </a:t>
            </a:r>
            <a:r>
              <a:rPr lang="en-US" sz="2400" dirty="0">
                <a:solidFill>
                  <a:schemeClr val="tx1"/>
                </a:solidFill>
              </a:rPr>
              <a:t>In the </a:t>
            </a:r>
            <a:r>
              <a:rPr lang="en-US" sz="2400" dirty="0" err="1">
                <a:solidFill>
                  <a:schemeClr val="tx1"/>
                </a:solidFill>
              </a:rPr>
              <a:t>postabsorptive</a:t>
            </a:r>
            <a:r>
              <a:rPr lang="en-US" sz="2400" dirty="0">
                <a:solidFill>
                  <a:schemeClr val="tx1"/>
                </a:solidFill>
              </a:rPr>
              <a:t> stage (first few hours of fasting), 85% of glucose is supplied by the liver</a:t>
            </a:r>
            <a:r>
              <a:rPr lang="en-US" sz="2400" dirty="0" smtClean="0">
                <a:solidFill>
                  <a:schemeClr val="tx1"/>
                </a:solidFill>
              </a:rPr>
              <a:t>.</a:t>
            </a:r>
          </a:p>
          <a:p>
            <a:endParaRPr lang="en-US" sz="2400" dirty="0">
              <a:solidFill>
                <a:schemeClr val="tx1"/>
              </a:solidFill>
            </a:endParaRPr>
          </a:p>
          <a:p>
            <a:r>
              <a:rPr lang="en-US" sz="2400" dirty="0" smtClean="0">
                <a:solidFill>
                  <a:schemeClr val="tx1"/>
                </a:solidFill>
              </a:rPr>
              <a:t> </a:t>
            </a:r>
            <a:r>
              <a:rPr lang="en-US" sz="2400" dirty="0">
                <a:solidFill>
                  <a:schemeClr val="tx1"/>
                </a:solidFill>
              </a:rPr>
              <a:t>In addition, 50-66% of the glucose in this state is produced through </a:t>
            </a:r>
            <a:r>
              <a:rPr lang="en-US" sz="2400" dirty="0" err="1">
                <a:solidFill>
                  <a:schemeClr val="tx1"/>
                </a:solidFill>
              </a:rPr>
              <a:t>glycogenolysis</a:t>
            </a:r>
            <a:r>
              <a:rPr lang="en-US" sz="2400" dirty="0">
                <a:solidFill>
                  <a:schemeClr val="tx1"/>
                </a:solidFill>
              </a:rPr>
              <a:t>, while the rest of the required glucose is provided through gluconeogenesis</a:t>
            </a:r>
            <a:r>
              <a:rPr lang="en-US" sz="2400" dirty="0" smtClean="0">
                <a:solidFill>
                  <a:schemeClr val="tx1"/>
                </a:solidFill>
              </a:rPr>
              <a:t>.</a:t>
            </a:r>
          </a:p>
        </p:txBody>
      </p:sp>
    </p:spTree>
    <p:extLst>
      <p:ext uri="{BB962C8B-B14F-4D97-AF65-F5344CB8AC3E}">
        <p14:creationId xmlns:p14="http://schemas.microsoft.com/office/powerpoint/2010/main" val="3950549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251" y="641278"/>
            <a:ext cx="8596668" cy="6216722"/>
          </a:xfrm>
        </p:spPr>
        <p:txBody>
          <a:bodyPr/>
          <a:lstStyle/>
          <a:p>
            <a:r>
              <a:rPr lang="en-US" sz="2800" dirty="0">
                <a:solidFill>
                  <a:schemeClr val="tx1"/>
                </a:solidFill>
              </a:rPr>
              <a:t> After 48 hours, approximately 80% of the glucose is produced through gluconeogenesis, and 72 hours after fasting, gluconeogenesis becomes the only source of glucose supplementation. </a:t>
            </a:r>
            <a:endParaRPr lang="en-US" sz="2800" dirty="0" smtClean="0">
              <a:solidFill>
                <a:schemeClr val="tx1"/>
              </a:solidFill>
            </a:endParaRPr>
          </a:p>
          <a:p>
            <a:endParaRPr lang="en-US" sz="2800" dirty="0">
              <a:solidFill>
                <a:schemeClr val="tx1"/>
              </a:solidFill>
            </a:endParaRPr>
          </a:p>
          <a:p>
            <a:pPr marL="0" indent="0">
              <a:buNone/>
            </a:pPr>
            <a:endParaRPr lang="en-US" dirty="0"/>
          </a:p>
          <a:p>
            <a:r>
              <a:rPr lang="en-US" sz="2800" dirty="0">
                <a:solidFill>
                  <a:schemeClr val="tx1"/>
                </a:solidFill>
              </a:rPr>
              <a:t> In the holy month of Ramadan, duration of fasting is more than 12 hours per day in most of the regions and months of the year. Therefore, lack of sufficient stored glycogen around sunset (</a:t>
            </a:r>
            <a:r>
              <a:rPr lang="en-US" sz="2800" dirty="0" err="1">
                <a:solidFill>
                  <a:schemeClr val="tx1"/>
                </a:solidFill>
              </a:rPr>
              <a:t>Iftar</a:t>
            </a:r>
            <a:r>
              <a:rPr lang="en-US" sz="2800" dirty="0">
                <a:solidFill>
                  <a:schemeClr val="tx1"/>
                </a:solidFill>
              </a:rPr>
              <a:t>) stimulates </a:t>
            </a:r>
            <a:r>
              <a:rPr lang="en-US" sz="2800" dirty="0" err="1">
                <a:solidFill>
                  <a:schemeClr val="tx1"/>
                </a:solidFill>
              </a:rPr>
              <a:t>ketogenesis</a:t>
            </a:r>
            <a:r>
              <a:rPr lang="en-US" sz="2800" dirty="0">
                <a:solidFill>
                  <a:schemeClr val="tx1"/>
                </a:solidFill>
              </a:rPr>
              <a:t>. </a:t>
            </a:r>
          </a:p>
        </p:txBody>
      </p:sp>
    </p:spTree>
    <p:extLst>
      <p:ext uri="{BB962C8B-B14F-4D97-AF65-F5344CB8AC3E}">
        <p14:creationId xmlns:p14="http://schemas.microsoft.com/office/powerpoint/2010/main" val="3354804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7362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100" y="585008"/>
            <a:ext cx="8596668" cy="6272992"/>
          </a:xfrm>
        </p:spPr>
        <p:txBody>
          <a:bodyPr/>
          <a:lstStyle/>
          <a:p>
            <a:endParaRPr lang="en-US" dirty="0"/>
          </a:p>
          <a:p>
            <a:r>
              <a:rPr lang="en-US" sz="2400" dirty="0">
                <a:solidFill>
                  <a:schemeClr val="tx1"/>
                </a:solidFill>
              </a:rPr>
              <a:t> Reduced insulin level enhances </a:t>
            </a:r>
            <a:r>
              <a:rPr lang="en-US" sz="2400" dirty="0" err="1">
                <a:solidFill>
                  <a:schemeClr val="tx1"/>
                </a:solidFill>
              </a:rPr>
              <a:t>glycogenolysis</a:t>
            </a:r>
            <a:r>
              <a:rPr lang="en-US" sz="2400" dirty="0">
                <a:solidFill>
                  <a:schemeClr val="tx1"/>
                </a:solidFill>
              </a:rPr>
              <a:t> and prevents hypoglycemia. </a:t>
            </a:r>
            <a:endParaRPr lang="en-US" sz="2400" dirty="0" smtClean="0">
              <a:solidFill>
                <a:schemeClr val="tx1"/>
              </a:solidFill>
            </a:endParaRPr>
          </a:p>
          <a:p>
            <a:r>
              <a:rPr lang="en-US" sz="2400" dirty="0" smtClean="0">
                <a:solidFill>
                  <a:schemeClr val="tx1"/>
                </a:solidFill>
              </a:rPr>
              <a:t>Moreover</a:t>
            </a:r>
            <a:r>
              <a:rPr lang="en-US" sz="2400" dirty="0">
                <a:solidFill>
                  <a:schemeClr val="tx1"/>
                </a:solidFill>
              </a:rPr>
              <a:t>, this process is followed by elevated levels of glucagon, </a:t>
            </a:r>
            <a:r>
              <a:rPr lang="en-US" sz="2400" dirty="0" smtClean="0">
                <a:solidFill>
                  <a:schemeClr val="tx1"/>
                </a:solidFill>
              </a:rPr>
              <a:t> growth </a:t>
            </a:r>
            <a:r>
              <a:rPr lang="en-US" sz="2400" dirty="0">
                <a:solidFill>
                  <a:schemeClr val="tx1"/>
                </a:solidFill>
              </a:rPr>
              <a:t>hormone, </a:t>
            </a:r>
            <a:r>
              <a:rPr lang="en-US" sz="2400" dirty="0" smtClean="0">
                <a:solidFill>
                  <a:schemeClr val="tx1"/>
                </a:solidFill>
              </a:rPr>
              <a:t> </a:t>
            </a:r>
            <a:r>
              <a:rPr lang="en-US" sz="2400" dirty="0" err="1" smtClean="0">
                <a:solidFill>
                  <a:schemeClr val="tx1"/>
                </a:solidFill>
              </a:rPr>
              <a:t>catecholamines</a:t>
            </a:r>
            <a:r>
              <a:rPr lang="en-US" sz="2400" dirty="0">
                <a:solidFill>
                  <a:schemeClr val="tx1"/>
                </a:solidFill>
              </a:rPr>
              <a:t> </a:t>
            </a:r>
            <a:r>
              <a:rPr lang="en-US" sz="2400" dirty="0" smtClean="0">
                <a:solidFill>
                  <a:schemeClr val="tx1"/>
                </a:solidFill>
              </a:rPr>
              <a:t>and  cortisol </a:t>
            </a:r>
            <a:r>
              <a:rPr lang="en-US" sz="2400" dirty="0">
                <a:solidFill>
                  <a:schemeClr val="tx1"/>
                </a:solidFill>
              </a:rPr>
              <a:t>which are involved in the stimulation of gluconeogenesis </a:t>
            </a:r>
            <a:r>
              <a:rPr lang="en-US" sz="2400" dirty="0" smtClean="0">
                <a:solidFill>
                  <a:schemeClr val="tx1"/>
                </a:solidFill>
              </a:rPr>
              <a:t>and  </a:t>
            </a:r>
            <a:r>
              <a:rPr lang="en-US" sz="2400" dirty="0" err="1">
                <a:solidFill>
                  <a:schemeClr val="tx1"/>
                </a:solidFill>
              </a:rPr>
              <a:t>ketogenesis</a:t>
            </a:r>
            <a:r>
              <a:rPr lang="en-US" sz="2400" dirty="0">
                <a:solidFill>
                  <a:schemeClr val="tx1"/>
                </a:solidFill>
              </a:rPr>
              <a:t>. </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Evidence </a:t>
            </a:r>
            <a:r>
              <a:rPr lang="en-US" sz="2400" dirty="0">
                <a:solidFill>
                  <a:schemeClr val="tx1"/>
                </a:solidFill>
              </a:rPr>
              <a:t>suggests that glucose level slightly drops at the time of </a:t>
            </a:r>
            <a:r>
              <a:rPr lang="en-US" sz="2400" dirty="0" err="1">
                <a:solidFill>
                  <a:schemeClr val="tx1"/>
                </a:solidFill>
              </a:rPr>
              <a:t>Iftar</a:t>
            </a:r>
            <a:r>
              <a:rPr lang="en-US" sz="2400" dirty="0">
                <a:solidFill>
                  <a:schemeClr val="tx1"/>
                </a:solidFill>
              </a:rPr>
              <a:t> in healthy fasting individuals and is maintained at </a:t>
            </a:r>
            <a:r>
              <a:rPr lang="en-US" sz="2400" dirty="0" smtClean="0">
                <a:solidFill>
                  <a:schemeClr val="tx1"/>
                </a:solidFill>
              </a:rPr>
              <a:t>60-70</a:t>
            </a:r>
            <a:r>
              <a:rPr lang="en-US" sz="2400" dirty="0">
                <a:solidFill>
                  <a:schemeClr val="tx1"/>
                </a:solidFill>
              </a:rPr>
              <a:t> </a:t>
            </a:r>
            <a:r>
              <a:rPr lang="en-US" sz="2400" dirty="0" smtClean="0">
                <a:solidFill>
                  <a:schemeClr val="tx1"/>
                </a:solidFill>
              </a:rPr>
              <a:t> mg / </a:t>
            </a:r>
            <a:r>
              <a:rPr lang="en-US" sz="2400" dirty="0" err="1" smtClean="0">
                <a:solidFill>
                  <a:schemeClr val="tx1"/>
                </a:solidFill>
              </a:rPr>
              <a:t>dL</a:t>
            </a:r>
            <a:r>
              <a:rPr lang="en-US" sz="2400" dirty="0" smtClean="0">
                <a:solidFill>
                  <a:schemeClr val="tx1"/>
                </a:solidFill>
              </a:rPr>
              <a:t> .</a:t>
            </a:r>
          </a:p>
        </p:txBody>
      </p:sp>
    </p:spTree>
    <p:extLst>
      <p:ext uri="{BB962C8B-B14F-4D97-AF65-F5344CB8AC3E}">
        <p14:creationId xmlns:p14="http://schemas.microsoft.com/office/powerpoint/2010/main" val="166621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095" y="350748"/>
            <a:ext cx="9353550" cy="5229225"/>
          </a:xfrm>
          <a:prstGeom prst="rect">
            <a:avLst/>
          </a:prstGeom>
        </p:spPr>
      </p:pic>
      <p:sp>
        <p:nvSpPr>
          <p:cNvPr id="3" name="TextBox 2"/>
          <p:cNvSpPr txBox="1"/>
          <p:nvPr/>
        </p:nvSpPr>
        <p:spPr>
          <a:xfrm>
            <a:off x="463639" y="5679583"/>
            <a:ext cx="9047005"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a:t>Mean continuous glucose monitoring (CGM) profiles of healthy subjects before and during Ramadan </a:t>
            </a:r>
            <a:r>
              <a:rPr lang="en-US" sz="1600" dirty="0"/>
              <a:t>(remarkable stability of blood glucose during fasting hours, followed by a minimal rise in blood glucose at </a:t>
            </a:r>
            <a:r>
              <a:rPr lang="en-US" sz="1600" dirty="0" err="1"/>
              <a:t>Iftar</a:t>
            </a:r>
            <a:r>
              <a:rPr lang="en-US" sz="1600" dirty="0"/>
              <a:t>) </a:t>
            </a:r>
          </a:p>
        </p:txBody>
      </p:sp>
    </p:spTree>
    <p:extLst>
      <p:ext uri="{BB962C8B-B14F-4D97-AF65-F5344CB8AC3E}">
        <p14:creationId xmlns:p14="http://schemas.microsoft.com/office/powerpoint/2010/main" val="1335177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566670"/>
            <a:ext cx="9453093" cy="6291329"/>
          </a:xfrm>
        </p:spPr>
        <p:txBody>
          <a:bodyPr>
            <a:normAutofit lnSpcReduction="10000"/>
          </a:bodyPr>
          <a:lstStyle/>
          <a:p>
            <a:pPr algn="r" rtl="1">
              <a:buFont typeface="Wingdings" panose="05000000000000000000" pitchFamily="2" charset="2"/>
              <a:buChar char="q"/>
            </a:pPr>
            <a:r>
              <a:rPr lang="fa-IR" sz="2400" dirty="0">
                <a:cs typeface="B Titr" panose="00000700000000000000" pitchFamily="2" charset="-78"/>
              </a:rPr>
              <a:t>در طول روزه داري ماه مبارك رمضان، سطح </a:t>
            </a:r>
            <a:r>
              <a:rPr lang="fa-IR" sz="2400" dirty="0" smtClean="0">
                <a:cs typeface="B Titr" panose="00000700000000000000" pitchFamily="2" charset="-78"/>
              </a:rPr>
              <a:t>گلوكزسرم </a:t>
            </a:r>
            <a:r>
              <a:rPr lang="fa-IR" sz="2400" dirty="0">
                <a:cs typeface="B Titr" panose="00000700000000000000" pitchFamily="2" charset="-78"/>
              </a:rPr>
              <a:t>ممكن است در روزهاي اول كمي كاهش يابد ولي </a:t>
            </a:r>
            <a:r>
              <a:rPr lang="fa-IR" sz="2400" dirty="0" smtClean="0">
                <a:cs typeface="B Titr" panose="00000700000000000000" pitchFamily="2" charset="-78"/>
              </a:rPr>
              <a:t>دردهه </a:t>
            </a:r>
            <a:r>
              <a:rPr lang="fa-IR" sz="2400" dirty="0">
                <a:cs typeface="B Titr" panose="00000700000000000000" pitchFamily="2" charset="-78"/>
              </a:rPr>
              <a:t>ي دوم روزه داري به مقادير قبل از ماه رمضان برگشته</a:t>
            </a:r>
            <a:r>
              <a:rPr lang="fa-IR" sz="2400" dirty="0" smtClean="0">
                <a:cs typeface="B Titr" panose="00000700000000000000" pitchFamily="2" charset="-78"/>
              </a:rPr>
              <a:t>، در </a:t>
            </a:r>
            <a:r>
              <a:rPr lang="fa-IR" sz="2400" dirty="0">
                <a:cs typeface="B Titr" panose="00000700000000000000" pitchFamily="2" charset="-78"/>
              </a:rPr>
              <a:t>دهه ي سوم ممكن است كمي افزايش يابد. </a:t>
            </a:r>
            <a:r>
              <a:rPr lang="fa-IR" sz="2400" dirty="0" smtClean="0">
                <a:cs typeface="B Titr" panose="00000700000000000000" pitchFamily="2" charset="-78"/>
              </a:rPr>
              <a:t> </a:t>
            </a:r>
            <a:r>
              <a:rPr lang="fa-IR" dirty="0" smtClean="0">
                <a:cs typeface="B Titr" panose="00000700000000000000" pitchFamily="2" charset="-78"/>
              </a:rPr>
              <a:t>(۷)  </a:t>
            </a:r>
            <a:endParaRPr lang="fa-IR" sz="2400" dirty="0" smtClean="0">
              <a:cs typeface="B Titr" panose="00000700000000000000" pitchFamily="2" charset="-78"/>
            </a:endParaRPr>
          </a:p>
          <a:p>
            <a:pPr algn="r" rtl="1"/>
            <a:endParaRPr lang="fa-IR" dirty="0"/>
          </a:p>
          <a:p>
            <a:pPr algn="r" rtl="1">
              <a:buFont typeface="Wingdings" panose="05000000000000000000" pitchFamily="2" charset="2"/>
              <a:buChar char="q"/>
            </a:pPr>
            <a:r>
              <a:rPr lang="fa-IR" sz="2400" dirty="0">
                <a:cs typeface="B Titr" panose="00000700000000000000" pitchFamily="2" charset="-78"/>
              </a:rPr>
              <a:t>كمترين </a:t>
            </a:r>
            <a:r>
              <a:rPr lang="fa-IR" sz="2400" dirty="0" smtClean="0">
                <a:cs typeface="B Titr" panose="00000700000000000000" pitchFamily="2" charset="-78"/>
              </a:rPr>
              <a:t>غلظت گلوكز </a:t>
            </a:r>
            <a:r>
              <a:rPr lang="fa-IR" sz="2400" dirty="0">
                <a:cs typeface="B Titr" panose="00000700000000000000" pitchFamily="2" charset="-78"/>
              </a:rPr>
              <a:t>سرم </a:t>
            </a:r>
            <a:r>
              <a:rPr lang="fa-IR" sz="2800" dirty="0">
                <a:solidFill>
                  <a:srgbClr val="FF0000"/>
                </a:solidFill>
                <a:cs typeface="B Titr" panose="00000700000000000000" pitchFamily="2" charset="-78"/>
              </a:rPr>
              <a:t>۶۳ ميلي گرم در دسي ليتر </a:t>
            </a:r>
            <a:r>
              <a:rPr lang="fa-IR" sz="2400" dirty="0">
                <a:cs typeface="B Titr" panose="00000700000000000000" pitchFamily="2" charset="-78"/>
              </a:rPr>
              <a:t>گزارش شده است</a:t>
            </a:r>
            <a:r>
              <a:rPr lang="fa-IR" sz="2400" dirty="0" smtClean="0">
                <a:cs typeface="B Titr" panose="00000700000000000000" pitchFamily="2" charset="-78"/>
              </a:rPr>
              <a:t>.</a:t>
            </a:r>
            <a:r>
              <a:rPr lang="en-US" sz="2400" dirty="0" smtClean="0">
                <a:cs typeface="B Titr" panose="00000700000000000000" pitchFamily="2" charset="-78"/>
              </a:rPr>
              <a:t>    </a:t>
            </a:r>
            <a:r>
              <a:rPr lang="fa-IR" sz="2400" dirty="0" smtClean="0">
                <a:cs typeface="B Titr" panose="00000700000000000000" pitchFamily="2" charset="-78"/>
              </a:rPr>
              <a:t> برخي </a:t>
            </a:r>
            <a:r>
              <a:rPr lang="fa-IR" sz="2400" dirty="0">
                <a:cs typeface="B Titr" panose="00000700000000000000" pitchFamily="2" charset="-78"/>
              </a:rPr>
              <a:t>مطالعه ها كاهش مختصر گلوكز </a:t>
            </a:r>
            <a:r>
              <a:rPr lang="fa-IR" dirty="0" smtClean="0">
                <a:cs typeface="B Titr" panose="00000700000000000000" pitchFamily="2" charset="-78"/>
              </a:rPr>
              <a:t>(8 و ۹) </a:t>
            </a:r>
            <a:r>
              <a:rPr lang="en-US" dirty="0" smtClean="0">
                <a:cs typeface="B Titr" panose="00000700000000000000" pitchFamily="2" charset="-78"/>
              </a:rPr>
              <a:t> </a:t>
            </a:r>
            <a:r>
              <a:rPr lang="fa-IR" sz="2400" dirty="0" smtClean="0">
                <a:cs typeface="B Titr" panose="00000700000000000000" pitchFamily="2" charset="-78"/>
              </a:rPr>
              <a:t>و </a:t>
            </a:r>
            <a:r>
              <a:rPr lang="fa-IR" sz="2400" dirty="0">
                <a:cs typeface="B Titr" panose="00000700000000000000" pitchFamily="2" charset="-78"/>
              </a:rPr>
              <a:t>يا متغير </a:t>
            </a:r>
            <a:r>
              <a:rPr lang="fa-IR" sz="2400" dirty="0" smtClean="0">
                <a:cs typeface="B Titr" panose="00000700000000000000" pitchFamily="2" charset="-78"/>
              </a:rPr>
              <a:t>بودن يعني </a:t>
            </a:r>
            <a:r>
              <a:rPr lang="fa-IR" sz="2400" dirty="0">
                <a:cs typeface="B Titr" panose="00000700000000000000" pitchFamily="2" charset="-78"/>
              </a:rPr>
              <a:t>افزايش </a:t>
            </a:r>
            <a:r>
              <a:rPr lang="fa-IR" sz="2400" dirty="0" smtClean="0">
                <a:cs typeface="B Titr" panose="00000700000000000000" pitchFamily="2" charset="-78"/>
              </a:rPr>
              <a:t>و</a:t>
            </a:r>
            <a:r>
              <a:rPr lang="en-US" sz="2400" dirty="0" smtClean="0">
                <a:cs typeface="B Titr" panose="00000700000000000000" pitchFamily="2" charset="-78"/>
              </a:rPr>
              <a:t>      </a:t>
            </a:r>
            <a:r>
              <a:rPr lang="fa-IR" sz="2400" dirty="0" smtClean="0">
                <a:cs typeface="B Titr" panose="00000700000000000000" pitchFamily="2" charset="-78"/>
              </a:rPr>
              <a:t> </a:t>
            </a:r>
            <a:r>
              <a:rPr lang="fa-IR" sz="2400" dirty="0">
                <a:cs typeface="B Titr" panose="00000700000000000000" pitchFamily="2" charset="-78"/>
              </a:rPr>
              <a:t>كاهش </a:t>
            </a:r>
            <a:r>
              <a:rPr lang="fa-IR" sz="2400" dirty="0" smtClean="0">
                <a:cs typeface="B Titr" panose="00000700000000000000" pitchFamily="2" charset="-78"/>
              </a:rPr>
              <a:t>را </a:t>
            </a:r>
            <a:r>
              <a:rPr lang="en-US" sz="1600" dirty="0" smtClean="0">
                <a:cs typeface="B Titr" panose="00000700000000000000" pitchFamily="2" charset="-78"/>
              </a:rPr>
              <a:t>)</a:t>
            </a:r>
            <a:r>
              <a:rPr lang="fa-IR" sz="1600" dirty="0" smtClean="0">
                <a:cs typeface="B Titr" panose="00000700000000000000" pitchFamily="2" charset="-78"/>
              </a:rPr>
              <a:t> 10</a:t>
            </a:r>
            <a:r>
              <a:rPr lang="en-US" sz="1600" dirty="0" smtClean="0">
                <a:cs typeface="B Titr" panose="00000700000000000000" pitchFamily="2" charset="-78"/>
              </a:rPr>
              <a:t> </a:t>
            </a:r>
            <a:r>
              <a:rPr lang="en-US" sz="2400" dirty="0" smtClean="0">
                <a:cs typeface="B Titr" panose="00000700000000000000" pitchFamily="2" charset="-78"/>
              </a:rPr>
              <a:t>,</a:t>
            </a:r>
            <a:r>
              <a:rPr lang="fa-IR" dirty="0" smtClean="0">
                <a:cs typeface="B Titr" panose="00000700000000000000" pitchFamily="2" charset="-78"/>
              </a:rPr>
              <a:t>11)  </a:t>
            </a:r>
            <a:r>
              <a:rPr lang="fa-IR" sz="2400" dirty="0" smtClean="0">
                <a:cs typeface="B Titr" panose="00000700000000000000" pitchFamily="2" charset="-78"/>
              </a:rPr>
              <a:t>گزارش </a:t>
            </a:r>
            <a:r>
              <a:rPr lang="fa-IR" sz="2400" dirty="0">
                <a:cs typeface="B Titr" panose="00000700000000000000" pitchFamily="2" charset="-78"/>
              </a:rPr>
              <a:t>كرده </a:t>
            </a:r>
            <a:r>
              <a:rPr lang="fa-IR" sz="2400" dirty="0" smtClean="0">
                <a:cs typeface="B Titr" panose="00000700000000000000" pitchFamily="2" charset="-78"/>
              </a:rPr>
              <a:t>اند</a:t>
            </a:r>
            <a:r>
              <a:rPr lang="en-US" sz="2400" dirty="0" smtClean="0">
                <a:cs typeface="B Titr" panose="00000700000000000000" pitchFamily="2" charset="-78"/>
              </a:rPr>
              <a:t> </a:t>
            </a:r>
          </a:p>
          <a:p>
            <a:pPr algn="r" rtl="1">
              <a:buFont typeface="Wingdings" panose="05000000000000000000" pitchFamily="2" charset="2"/>
              <a:buChar char="q"/>
            </a:pPr>
            <a:endParaRPr lang="en-US" dirty="0"/>
          </a:p>
          <a:p>
            <a:pPr algn="r" rtl="1">
              <a:buFont typeface="Wingdings" panose="05000000000000000000" pitchFamily="2" charset="2"/>
              <a:buChar char="q"/>
            </a:pPr>
            <a:endParaRPr lang="en-US" dirty="0" smtClean="0"/>
          </a:p>
          <a:p>
            <a:pPr algn="r" rtl="1">
              <a:buFont typeface="Wingdings" panose="05000000000000000000" pitchFamily="2" charset="2"/>
              <a:buChar char="q"/>
            </a:pPr>
            <a:endParaRPr lang="en-US" dirty="0"/>
          </a:p>
          <a:p>
            <a:pPr algn="r" rtl="1">
              <a:buFont typeface="Wingdings" panose="05000000000000000000" pitchFamily="2" charset="2"/>
              <a:buChar char="q"/>
            </a:pPr>
            <a:endParaRPr lang="en-US" dirty="0" smtClean="0"/>
          </a:p>
          <a:p>
            <a:pPr marL="0" indent="0">
              <a:buNone/>
            </a:pPr>
            <a:r>
              <a:rPr lang="it-IT" sz="1400" dirty="0" smtClean="0">
                <a:solidFill>
                  <a:srgbClr val="0070C0"/>
                </a:solidFill>
              </a:rPr>
              <a:t>7.Azizi </a:t>
            </a:r>
            <a:r>
              <a:rPr lang="it-IT" sz="1400" dirty="0">
                <a:solidFill>
                  <a:srgbClr val="0070C0"/>
                </a:solidFill>
              </a:rPr>
              <a:t>F, Rasouli HA. Serum Glucose, Bilirubin</a:t>
            </a:r>
            <a:r>
              <a:rPr lang="it-IT" sz="1400" dirty="0" smtClean="0">
                <a:solidFill>
                  <a:srgbClr val="0070C0"/>
                </a:solidFill>
              </a:rPr>
              <a:t>, </a:t>
            </a:r>
            <a:r>
              <a:rPr lang="en-US" sz="1400" dirty="0" smtClean="0">
                <a:solidFill>
                  <a:srgbClr val="0070C0"/>
                </a:solidFill>
              </a:rPr>
              <a:t>calcium</a:t>
            </a:r>
            <a:r>
              <a:rPr lang="en-US" sz="1400" dirty="0">
                <a:solidFill>
                  <a:srgbClr val="0070C0"/>
                </a:solidFill>
              </a:rPr>
              <a:t>, phosphorus, protein and </a:t>
            </a:r>
            <a:r>
              <a:rPr lang="en-US" sz="1400" dirty="0" smtClean="0">
                <a:solidFill>
                  <a:srgbClr val="0070C0"/>
                </a:solidFill>
              </a:rPr>
              <a:t>albumin concentrations </a:t>
            </a:r>
            <a:r>
              <a:rPr lang="en-US" sz="1400" dirty="0">
                <a:solidFill>
                  <a:srgbClr val="0070C0"/>
                </a:solidFill>
              </a:rPr>
              <a:t>during Ramadan. Medical Journal of </a:t>
            </a:r>
            <a:r>
              <a:rPr lang="en-US" sz="1400" dirty="0" smtClean="0">
                <a:solidFill>
                  <a:srgbClr val="0070C0"/>
                </a:solidFill>
              </a:rPr>
              <a:t>the Islamic </a:t>
            </a:r>
            <a:r>
              <a:rPr lang="en-US" sz="1400" dirty="0">
                <a:solidFill>
                  <a:srgbClr val="0070C0"/>
                </a:solidFill>
              </a:rPr>
              <a:t>Republic of Iran 1987; 1: 38-41.</a:t>
            </a:r>
          </a:p>
          <a:p>
            <a:pPr marL="0" indent="0">
              <a:buNone/>
            </a:pPr>
            <a:r>
              <a:rPr lang="en-US" sz="1400" dirty="0">
                <a:solidFill>
                  <a:srgbClr val="0070C0"/>
                </a:solidFill>
              </a:rPr>
              <a:t>8. Scott TG. The effect of Muslim fast of Ramadan </a:t>
            </a:r>
            <a:r>
              <a:rPr lang="en-US" sz="1400" dirty="0" smtClean="0">
                <a:solidFill>
                  <a:srgbClr val="0070C0"/>
                </a:solidFill>
              </a:rPr>
              <a:t>on routine </a:t>
            </a:r>
            <a:r>
              <a:rPr lang="en-US" sz="1400" dirty="0">
                <a:solidFill>
                  <a:srgbClr val="0070C0"/>
                </a:solidFill>
              </a:rPr>
              <a:t>laboratory investigation</a:t>
            </a:r>
            <a:r>
              <a:rPr lang="en-US" sz="1400" dirty="0" smtClean="0">
                <a:solidFill>
                  <a:srgbClr val="0070C0"/>
                </a:solidFill>
              </a:rPr>
              <a:t>.                                                                      </a:t>
            </a:r>
            <a:r>
              <a:rPr lang="en-US" sz="1400" dirty="0">
                <a:solidFill>
                  <a:srgbClr val="0070C0"/>
                </a:solidFill>
              </a:rPr>
              <a:t>King </a:t>
            </a:r>
            <a:r>
              <a:rPr lang="en-US" sz="1400" dirty="0" err="1">
                <a:solidFill>
                  <a:srgbClr val="0070C0"/>
                </a:solidFill>
              </a:rPr>
              <a:t>Abdulaziz</a:t>
            </a:r>
            <a:r>
              <a:rPr lang="en-US" sz="1400" dirty="0">
                <a:solidFill>
                  <a:srgbClr val="0070C0"/>
                </a:solidFill>
              </a:rPr>
              <a:t> Med </a:t>
            </a:r>
            <a:r>
              <a:rPr lang="en-US" sz="1400" dirty="0" smtClean="0">
                <a:solidFill>
                  <a:srgbClr val="0070C0"/>
                </a:solidFill>
              </a:rPr>
              <a:t>J 1981</a:t>
            </a:r>
            <a:r>
              <a:rPr lang="en-US" sz="1400" dirty="0">
                <a:solidFill>
                  <a:srgbClr val="0070C0"/>
                </a:solidFill>
              </a:rPr>
              <a:t>; 1: 23-35.</a:t>
            </a:r>
          </a:p>
          <a:p>
            <a:pPr marL="0" indent="0">
              <a:buNone/>
            </a:pPr>
            <a:r>
              <a:rPr lang="en-US" sz="1400" dirty="0">
                <a:solidFill>
                  <a:srgbClr val="0070C0"/>
                </a:solidFill>
              </a:rPr>
              <a:t>9. </a:t>
            </a:r>
            <a:r>
              <a:rPr lang="en-US" sz="1400" dirty="0" err="1">
                <a:solidFill>
                  <a:srgbClr val="0070C0"/>
                </a:solidFill>
              </a:rPr>
              <a:t>Temizhan</a:t>
            </a:r>
            <a:r>
              <a:rPr lang="en-US" sz="1400" dirty="0">
                <a:solidFill>
                  <a:srgbClr val="0070C0"/>
                </a:solidFill>
              </a:rPr>
              <a:t> A, </a:t>
            </a:r>
            <a:r>
              <a:rPr lang="en-US" sz="1400" dirty="0" err="1">
                <a:solidFill>
                  <a:srgbClr val="0070C0"/>
                </a:solidFill>
              </a:rPr>
              <a:t>Tandogan</a:t>
            </a:r>
            <a:r>
              <a:rPr lang="en-US" sz="1400" dirty="0">
                <a:solidFill>
                  <a:srgbClr val="0070C0"/>
                </a:solidFill>
              </a:rPr>
              <a:t> I, </a:t>
            </a:r>
            <a:r>
              <a:rPr lang="en-US" sz="1400" dirty="0" err="1">
                <a:solidFill>
                  <a:srgbClr val="0070C0"/>
                </a:solidFill>
              </a:rPr>
              <a:t>Donderici</a:t>
            </a:r>
            <a:r>
              <a:rPr lang="en-US" sz="1400" dirty="0">
                <a:solidFill>
                  <a:srgbClr val="0070C0"/>
                </a:solidFill>
              </a:rPr>
              <a:t> O, </a:t>
            </a:r>
            <a:r>
              <a:rPr lang="en-US" sz="1400" dirty="0" err="1">
                <a:solidFill>
                  <a:srgbClr val="0070C0"/>
                </a:solidFill>
              </a:rPr>
              <a:t>Demirbas</a:t>
            </a:r>
            <a:r>
              <a:rPr lang="en-US" sz="1400" dirty="0">
                <a:solidFill>
                  <a:srgbClr val="0070C0"/>
                </a:solidFill>
              </a:rPr>
              <a:t> B</a:t>
            </a:r>
            <a:r>
              <a:rPr lang="en-US" sz="1400" dirty="0" smtClean="0">
                <a:solidFill>
                  <a:srgbClr val="0070C0"/>
                </a:solidFill>
              </a:rPr>
              <a:t>. The </a:t>
            </a:r>
            <a:r>
              <a:rPr lang="en-US" sz="1400" dirty="0">
                <a:solidFill>
                  <a:srgbClr val="0070C0"/>
                </a:solidFill>
              </a:rPr>
              <a:t>effects of Ramadan fasting on blood lipid levels</a:t>
            </a:r>
            <a:r>
              <a:rPr lang="en-US" sz="1400" dirty="0" smtClean="0">
                <a:solidFill>
                  <a:srgbClr val="0070C0"/>
                </a:solidFill>
              </a:rPr>
              <a:t>.  </a:t>
            </a:r>
            <a:r>
              <a:rPr lang="de-DE" sz="1400" dirty="0" smtClean="0">
                <a:solidFill>
                  <a:srgbClr val="0070C0"/>
                </a:solidFill>
              </a:rPr>
              <a:t>Am </a:t>
            </a:r>
            <a:r>
              <a:rPr lang="de-DE" sz="1400" dirty="0">
                <a:solidFill>
                  <a:srgbClr val="0070C0"/>
                </a:solidFill>
              </a:rPr>
              <a:t>J Med 2000; 109: 341-2.</a:t>
            </a:r>
          </a:p>
          <a:p>
            <a:pPr marL="0" indent="0">
              <a:buNone/>
            </a:pPr>
            <a:r>
              <a:rPr lang="es-ES" sz="1400" dirty="0">
                <a:solidFill>
                  <a:srgbClr val="0070C0"/>
                </a:solidFill>
              </a:rPr>
              <a:t>10. </a:t>
            </a:r>
            <a:r>
              <a:rPr lang="es-ES" sz="1400" dirty="0" err="1">
                <a:solidFill>
                  <a:srgbClr val="0070C0"/>
                </a:solidFill>
              </a:rPr>
              <a:t>Khogheer</a:t>
            </a:r>
            <a:r>
              <a:rPr lang="es-ES" sz="1400" dirty="0">
                <a:solidFill>
                  <a:srgbClr val="0070C0"/>
                </a:solidFill>
              </a:rPr>
              <a:t> Y, </a:t>
            </a:r>
            <a:r>
              <a:rPr lang="es-ES" sz="1400" dirty="0" err="1">
                <a:solidFill>
                  <a:srgbClr val="0070C0"/>
                </a:solidFill>
              </a:rPr>
              <a:t>Sulaiman</a:t>
            </a:r>
            <a:r>
              <a:rPr lang="es-ES" sz="1400" dirty="0">
                <a:solidFill>
                  <a:srgbClr val="0070C0"/>
                </a:solidFill>
              </a:rPr>
              <a:t> MI, Al-</a:t>
            </a:r>
            <a:r>
              <a:rPr lang="es-ES" sz="1400" dirty="0" err="1">
                <a:solidFill>
                  <a:srgbClr val="0070C0"/>
                </a:solidFill>
              </a:rPr>
              <a:t>Fayez</a:t>
            </a:r>
            <a:r>
              <a:rPr lang="es-ES" sz="1400" dirty="0">
                <a:solidFill>
                  <a:srgbClr val="0070C0"/>
                </a:solidFill>
              </a:rPr>
              <a:t> SF. </a:t>
            </a:r>
            <a:r>
              <a:rPr lang="es-ES" sz="1400" dirty="0" err="1" smtClean="0">
                <a:solidFill>
                  <a:srgbClr val="0070C0"/>
                </a:solidFill>
              </a:rPr>
              <a:t>Ramadan</a:t>
            </a:r>
            <a:r>
              <a:rPr lang="es-ES" sz="1400" dirty="0" smtClean="0">
                <a:solidFill>
                  <a:srgbClr val="0070C0"/>
                </a:solidFill>
              </a:rPr>
              <a:t> </a:t>
            </a:r>
            <a:r>
              <a:rPr lang="en-US" sz="1400" dirty="0" smtClean="0">
                <a:solidFill>
                  <a:srgbClr val="0070C0"/>
                </a:solidFill>
              </a:rPr>
              <a:t>fasting </a:t>
            </a:r>
            <a:r>
              <a:rPr lang="en-US" sz="1400" dirty="0">
                <a:solidFill>
                  <a:srgbClr val="0070C0"/>
                </a:solidFill>
              </a:rPr>
              <a:t>state of controls. Ann Saudi Med 1987; 7 </a:t>
            </a:r>
            <a:r>
              <a:rPr lang="en-US" sz="1400" dirty="0" err="1" smtClean="0">
                <a:solidFill>
                  <a:srgbClr val="0070C0"/>
                </a:solidFill>
              </a:rPr>
              <a:t>Suppl</a:t>
            </a:r>
            <a:r>
              <a:rPr lang="en-US" sz="1400" dirty="0" smtClean="0">
                <a:solidFill>
                  <a:srgbClr val="0070C0"/>
                </a:solidFill>
              </a:rPr>
              <a:t> 1</a:t>
            </a:r>
            <a:r>
              <a:rPr lang="en-US" sz="1400" dirty="0">
                <a:solidFill>
                  <a:srgbClr val="0070C0"/>
                </a:solidFill>
              </a:rPr>
              <a:t>: 5-6.</a:t>
            </a:r>
          </a:p>
          <a:p>
            <a:pPr marL="0" indent="0">
              <a:buNone/>
            </a:pPr>
            <a:r>
              <a:rPr lang="en-US" sz="1400" dirty="0">
                <a:solidFill>
                  <a:srgbClr val="0070C0"/>
                </a:solidFill>
              </a:rPr>
              <a:t>11. Davidson JC. Muslims, Ramadan and diabetes </a:t>
            </a:r>
            <a:r>
              <a:rPr lang="en-US" sz="1400" dirty="0" err="1">
                <a:solidFill>
                  <a:srgbClr val="0070C0"/>
                </a:solidFill>
              </a:rPr>
              <a:t>melitus</a:t>
            </a:r>
            <a:r>
              <a:rPr lang="en-US" sz="1400" dirty="0" smtClean="0">
                <a:solidFill>
                  <a:srgbClr val="0070C0"/>
                </a:solidFill>
              </a:rPr>
              <a:t>. Br </a:t>
            </a:r>
            <a:r>
              <a:rPr lang="en-US" sz="1400" dirty="0">
                <a:solidFill>
                  <a:srgbClr val="0070C0"/>
                </a:solidFill>
              </a:rPr>
              <a:t>Med J 1979; 2: 1511-2.</a:t>
            </a:r>
          </a:p>
        </p:txBody>
      </p:sp>
    </p:spTree>
    <p:extLst>
      <p:ext uri="{BB962C8B-B14F-4D97-AF65-F5344CB8AC3E}">
        <p14:creationId xmlns:p14="http://schemas.microsoft.com/office/powerpoint/2010/main" val="2496854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888642"/>
            <a:ext cx="8681574" cy="5743977"/>
          </a:xfrm>
        </p:spPr>
        <p:txBody>
          <a:bodyPr>
            <a:normAutofit/>
          </a:bodyPr>
          <a:lstStyle/>
          <a:p>
            <a:pPr algn="r" rtl="1">
              <a:buFont typeface="Wingdings" panose="05000000000000000000" pitchFamily="2" charset="2"/>
              <a:buChar char="q"/>
            </a:pPr>
            <a:r>
              <a:rPr lang="fa-IR" sz="2400" b="1" dirty="0">
                <a:solidFill>
                  <a:schemeClr val="tx1"/>
                </a:solidFill>
                <a:cs typeface="B Titr" panose="00000700000000000000" pitchFamily="2" charset="-78"/>
              </a:rPr>
              <a:t>در روزه داري اسلامي كه غذاي مكفي در سحر </a:t>
            </a:r>
            <a:r>
              <a:rPr lang="fa-IR" sz="2400" b="1" dirty="0" smtClean="0">
                <a:solidFill>
                  <a:schemeClr val="tx1"/>
                </a:solidFill>
                <a:cs typeface="B Titr" panose="00000700000000000000" pitchFamily="2" charset="-78"/>
              </a:rPr>
              <a:t>مصرف می  شود</a:t>
            </a:r>
            <a:r>
              <a:rPr lang="fa-IR" sz="2400" b="1" dirty="0">
                <a:solidFill>
                  <a:schemeClr val="tx1"/>
                </a:solidFill>
                <a:cs typeface="B Titr" panose="00000700000000000000" pitchFamily="2" charset="-78"/>
              </a:rPr>
              <a:t>، مواد غذايي خورده شده و نيز ذخيره ي گليكوژن </a:t>
            </a:r>
            <a:r>
              <a:rPr lang="fa-IR" sz="2400" b="1" dirty="0" smtClean="0">
                <a:solidFill>
                  <a:schemeClr val="tx1"/>
                </a:solidFill>
                <a:cs typeface="B Titr" panose="00000700000000000000" pitchFamily="2" charset="-78"/>
              </a:rPr>
              <a:t>ودر </a:t>
            </a:r>
            <a:r>
              <a:rPr lang="fa-IR" sz="2400" b="1" dirty="0">
                <a:solidFill>
                  <a:schemeClr val="tx1"/>
                </a:solidFill>
                <a:cs typeface="B Titr" panose="00000700000000000000" pitchFamily="2" charset="-78"/>
              </a:rPr>
              <a:t>مواردي كه روزها طولاني است، مقدار كم </a:t>
            </a:r>
            <a:r>
              <a:rPr lang="fa-IR" sz="2400" b="1" dirty="0" smtClean="0">
                <a:solidFill>
                  <a:schemeClr val="tx1"/>
                </a:solidFill>
                <a:cs typeface="B Titr" panose="00000700000000000000" pitchFamily="2" charset="-78"/>
              </a:rPr>
              <a:t>گلوكونئوژنزغلظت </a:t>
            </a:r>
            <a:r>
              <a:rPr lang="fa-IR" sz="2400" b="1" dirty="0">
                <a:solidFill>
                  <a:schemeClr val="tx1"/>
                </a:solidFill>
                <a:cs typeface="B Titr" panose="00000700000000000000" pitchFamily="2" charset="-78"/>
              </a:rPr>
              <a:t>سرمي گلوكز را در حد طبيعي نگه مي دارد</a:t>
            </a:r>
            <a:r>
              <a:rPr lang="fa-IR" sz="2400" b="1" dirty="0" smtClean="0">
                <a:solidFill>
                  <a:schemeClr val="tx1"/>
                </a:solidFill>
                <a:cs typeface="B Titr" panose="00000700000000000000" pitchFamily="2" charset="-78"/>
              </a:rPr>
              <a:t>.</a:t>
            </a:r>
          </a:p>
          <a:p>
            <a:pPr marL="0" indent="0" algn="r" rtl="1">
              <a:buNone/>
            </a:pPr>
            <a:endParaRPr lang="fa-IR" sz="2400" dirty="0" smtClean="0">
              <a:solidFill>
                <a:schemeClr val="tx1"/>
              </a:solidFill>
            </a:endParaRPr>
          </a:p>
          <a:p>
            <a:pPr algn="r" rtl="1">
              <a:buFont typeface="Wingdings" panose="05000000000000000000" pitchFamily="2" charset="2"/>
              <a:buChar char="q"/>
            </a:pPr>
            <a:r>
              <a:rPr lang="fa-IR" sz="2400" b="1" dirty="0" smtClean="0">
                <a:solidFill>
                  <a:schemeClr val="tx1"/>
                </a:solidFill>
                <a:cs typeface="B Titr" panose="00000700000000000000" pitchFamily="2" charset="-78"/>
              </a:rPr>
              <a:t> بديهی </a:t>
            </a:r>
            <a:r>
              <a:rPr lang="fa-IR" sz="2400" b="1" dirty="0">
                <a:solidFill>
                  <a:schemeClr val="tx1"/>
                </a:solidFill>
                <a:cs typeface="B Titr" panose="00000700000000000000" pitchFamily="2" charset="-78"/>
              </a:rPr>
              <a:t>است تغييرات مختصري در غلظت گلوكز سرم </a:t>
            </a:r>
            <a:r>
              <a:rPr lang="fa-IR" sz="2400" b="1" dirty="0" smtClean="0">
                <a:solidFill>
                  <a:schemeClr val="tx1"/>
                </a:solidFill>
                <a:cs typeface="B Titr" panose="00000700000000000000" pitchFamily="2" charset="-78"/>
              </a:rPr>
              <a:t>برحسب عادت </a:t>
            </a:r>
            <a:r>
              <a:rPr lang="fa-IR" sz="2400" b="1" dirty="0">
                <a:solidFill>
                  <a:schemeClr val="tx1"/>
                </a:solidFill>
                <a:cs typeface="B Titr" panose="00000700000000000000" pitchFamily="2" charset="-78"/>
              </a:rPr>
              <a:t>هاي غذايي، تغييرات فردي متابوليسم و تنظيم انرژي </a:t>
            </a:r>
            <a:r>
              <a:rPr lang="fa-IR" sz="2400" b="1" dirty="0" smtClean="0">
                <a:solidFill>
                  <a:schemeClr val="tx1"/>
                </a:solidFill>
                <a:cs typeface="B Titr" panose="00000700000000000000" pitchFamily="2" charset="-78"/>
              </a:rPr>
              <a:t>و نيز </a:t>
            </a:r>
            <a:r>
              <a:rPr lang="fa-IR" sz="2400" b="1" dirty="0">
                <a:solidFill>
                  <a:schemeClr val="tx1"/>
                </a:solidFill>
                <a:cs typeface="B Titr" panose="00000700000000000000" pitchFamily="2" charset="-78"/>
              </a:rPr>
              <a:t>فعاليت هاي بدني اتفاق مي افتد. </a:t>
            </a:r>
            <a:r>
              <a:rPr lang="fa-IR" sz="2400" b="1" dirty="0" smtClean="0">
                <a:solidFill>
                  <a:schemeClr val="tx1"/>
                </a:solidFill>
                <a:cs typeface="B Titr" panose="00000700000000000000" pitchFamily="2" charset="-78"/>
              </a:rPr>
              <a:t> </a:t>
            </a:r>
          </a:p>
          <a:p>
            <a:pPr algn="r" rtl="1">
              <a:buFont typeface="Wingdings" panose="05000000000000000000" pitchFamily="2" charset="2"/>
              <a:buChar char="q"/>
            </a:pPr>
            <a:endParaRPr lang="fa-IR" sz="2400" dirty="0" smtClean="0"/>
          </a:p>
          <a:p>
            <a:pPr algn="r" rtl="1">
              <a:buFont typeface="Wingdings" panose="05000000000000000000" pitchFamily="2" charset="2"/>
              <a:buChar char="q"/>
            </a:pPr>
            <a:r>
              <a:rPr lang="fa-IR" sz="2400" b="1" dirty="0" smtClean="0">
                <a:solidFill>
                  <a:schemeClr val="tx1"/>
                </a:solidFill>
                <a:cs typeface="B Titr" panose="00000700000000000000" pitchFamily="2" charset="-78"/>
              </a:rPr>
              <a:t>توصيه </a:t>
            </a:r>
            <a:r>
              <a:rPr lang="fa-IR" sz="2400" b="1" dirty="0">
                <a:solidFill>
                  <a:schemeClr val="tx1"/>
                </a:solidFill>
                <a:cs typeface="B Titr" panose="00000700000000000000" pitchFamily="2" charset="-78"/>
              </a:rPr>
              <a:t>مي شود كه </a:t>
            </a:r>
            <a:r>
              <a:rPr lang="fa-IR" sz="2400" b="1" dirty="0" smtClean="0">
                <a:solidFill>
                  <a:schemeClr val="tx1"/>
                </a:solidFill>
                <a:cs typeface="B Titr" panose="00000700000000000000" pitchFamily="2" charset="-78"/>
              </a:rPr>
              <a:t>فرد روزه </a:t>
            </a:r>
            <a:r>
              <a:rPr lang="fa-IR" sz="2400" b="1" dirty="0">
                <a:solidFill>
                  <a:schemeClr val="tx1"/>
                </a:solidFill>
                <a:cs typeface="B Titr" panose="00000700000000000000" pitchFamily="2" charset="-78"/>
              </a:rPr>
              <a:t>دار سعي كند غذاي سحر را حتمًا مصرف كند، در </a:t>
            </a:r>
            <a:r>
              <a:rPr lang="fa-IR" sz="2400" b="1" dirty="0" smtClean="0">
                <a:solidFill>
                  <a:schemeClr val="tx1"/>
                </a:solidFill>
                <a:cs typeface="B Titr" panose="00000700000000000000" pitchFamily="2" charset="-78"/>
              </a:rPr>
              <a:t>غيراين </a:t>
            </a:r>
            <a:r>
              <a:rPr lang="fa-IR" sz="2400" b="1" dirty="0">
                <a:solidFill>
                  <a:schemeClr val="tx1"/>
                </a:solidFill>
                <a:cs typeface="B Titr" panose="00000700000000000000" pitchFamily="2" charset="-78"/>
              </a:rPr>
              <a:t>صورت به علت طولاني شدن ساعت هاي </a:t>
            </a:r>
            <a:r>
              <a:rPr lang="fa-IR" sz="2400" b="1" dirty="0" smtClean="0">
                <a:solidFill>
                  <a:schemeClr val="tx1"/>
                </a:solidFill>
                <a:cs typeface="B Titr" panose="00000700000000000000" pitchFamily="2" charset="-78"/>
              </a:rPr>
              <a:t>بی غذايي ، در اواخر </a:t>
            </a:r>
            <a:r>
              <a:rPr lang="fa-IR" sz="2400" b="1" dirty="0">
                <a:solidFill>
                  <a:schemeClr val="tx1"/>
                </a:solidFill>
                <a:cs typeface="B Titr" panose="00000700000000000000" pitchFamily="2" charset="-78"/>
              </a:rPr>
              <a:t>ساعات روز </a:t>
            </a:r>
            <a:r>
              <a:rPr lang="fa-IR" sz="2400" b="1" dirty="0" smtClean="0">
                <a:solidFill>
                  <a:schemeClr val="tx1"/>
                </a:solidFill>
                <a:cs typeface="B Titr" panose="00000700000000000000" pitchFamily="2" charset="-78"/>
              </a:rPr>
              <a:t>، پديده </a:t>
            </a:r>
            <a:r>
              <a:rPr lang="fa-IR" sz="2400" b="1" dirty="0">
                <a:solidFill>
                  <a:schemeClr val="tx1"/>
                </a:solidFill>
                <a:cs typeface="B Titr" panose="00000700000000000000" pitchFamily="2" charset="-78"/>
              </a:rPr>
              <a:t>ي گلوكونئوژنز همراه با </a:t>
            </a:r>
            <a:r>
              <a:rPr lang="fa-IR" sz="2400" b="1" dirty="0" smtClean="0">
                <a:solidFill>
                  <a:schemeClr val="tx1"/>
                </a:solidFill>
                <a:cs typeface="B Titr" panose="00000700000000000000" pitchFamily="2" charset="-78"/>
              </a:rPr>
              <a:t>شكسته شدن </a:t>
            </a:r>
            <a:r>
              <a:rPr lang="fa-IR" sz="2400" b="1" dirty="0">
                <a:solidFill>
                  <a:schemeClr val="tx1"/>
                </a:solidFill>
                <a:cs typeface="B Titr" panose="00000700000000000000" pitchFamily="2" charset="-78"/>
              </a:rPr>
              <a:t>پروتئين عضلات اتفاق مي </a:t>
            </a:r>
            <a:r>
              <a:rPr lang="fa-IR" sz="2400" b="1" dirty="0" smtClean="0">
                <a:solidFill>
                  <a:schemeClr val="tx1"/>
                </a:solidFill>
                <a:cs typeface="B Titr" panose="00000700000000000000" pitchFamily="2" charset="-78"/>
              </a:rPr>
              <a:t>-افتد </a:t>
            </a:r>
            <a:r>
              <a:rPr lang="fa-IR" sz="2400" b="1" dirty="0">
                <a:solidFill>
                  <a:schemeClr val="tx1"/>
                </a:solidFill>
                <a:cs typeface="B Titr" panose="00000700000000000000" pitchFamily="2" charset="-78"/>
              </a:rPr>
              <a:t>كه پديده ي </a:t>
            </a:r>
            <a:r>
              <a:rPr lang="fa-IR" sz="2400" b="1" dirty="0" smtClean="0">
                <a:solidFill>
                  <a:schemeClr val="tx1"/>
                </a:solidFill>
                <a:cs typeface="B Titr" panose="00000700000000000000" pitchFamily="2" charset="-78"/>
              </a:rPr>
              <a:t>مطلوبي  نيست</a:t>
            </a:r>
            <a:r>
              <a:rPr lang="fa-IR" sz="2400" b="1" dirty="0">
                <a:solidFill>
                  <a:schemeClr val="tx1"/>
                </a:solidFill>
                <a:cs typeface="B Titr" panose="00000700000000000000" pitchFamily="2" charset="-78"/>
              </a:rPr>
              <a:t>.</a:t>
            </a:r>
            <a:endParaRPr lang="en-US" sz="2400" b="1" dirty="0">
              <a:solidFill>
                <a:schemeClr val="tx1"/>
              </a:solidFill>
              <a:cs typeface="B Titr" panose="00000700000000000000" pitchFamily="2" charset="-78"/>
            </a:endParaRPr>
          </a:p>
        </p:txBody>
      </p:sp>
    </p:spTree>
    <p:extLst>
      <p:ext uri="{BB962C8B-B14F-4D97-AF65-F5344CB8AC3E}">
        <p14:creationId xmlns:p14="http://schemas.microsoft.com/office/powerpoint/2010/main" val="2414973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24" y="0"/>
            <a:ext cx="8596668" cy="1320800"/>
          </a:xfrm>
        </p:spPr>
        <p:txBody>
          <a:bodyPr>
            <a:normAutofit/>
          </a:bodyPr>
          <a:lstStyle/>
          <a:p>
            <a:pPr algn="ctr"/>
            <a:r>
              <a:rPr lang="en-US" sz="7200" dirty="0" smtClean="0">
                <a:solidFill>
                  <a:srgbClr val="FF0000"/>
                </a:solidFill>
              </a:rPr>
              <a:t>Lipid  Profile</a:t>
            </a:r>
            <a:endParaRPr lang="en-US" sz="7200" dirty="0">
              <a:solidFill>
                <a:srgbClr val="FF0000"/>
              </a:solidFill>
            </a:endParaRPr>
          </a:p>
        </p:txBody>
      </p:sp>
      <p:sp>
        <p:nvSpPr>
          <p:cNvPr id="3" name="Content Placeholder 2"/>
          <p:cNvSpPr>
            <a:spLocks noGrp="1"/>
          </p:cNvSpPr>
          <p:nvPr>
            <p:ph idx="1"/>
          </p:nvPr>
        </p:nvSpPr>
        <p:spPr>
          <a:xfrm>
            <a:off x="561424" y="1712891"/>
            <a:ext cx="8596668" cy="5660264"/>
          </a:xfrm>
        </p:spPr>
        <p:txBody>
          <a:bodyPr>
            <a:normAutofit/>
          </a:bodyPr>
          <a:lstStyle/>
          <a:p>
            <a:r>
              <a:rPr lang="en-US" sz="2400" dirty="0">
                <a:solidFill>
                  <a:schemeClr val="tx1"/>
                </a:solidFill>
              </a:rPr>
              <a:t>The majority of studies have indicated that fasting could improve the lipid profile in healthy individuals</a:t>
            </a:r>
            <a:r>
              <a:rPr lang="en-US" sz="2400" dirty="0" smtClean="0">
                <a:solidFill>
                  <a:schemeClr val="tx1"/>
                </a:solidFill>
              </a:rPr>
              <a:t>.</a:t>
            </a:r>
          </a:p>
          <a:p>
            <a:pPr marL="0" indent="0">
              <a:buNone/>
            </a:pPr>
            <a:endParaRPr lang="en-US" sz="2400" dirty="0" smtClean="0">
              <a:solidFill>
                <a:schemeClr val="tx1"/>
              </a:solidFill>
            </a:endParaRPr>
          </a:p>
          <a:p>
            <a:r>
              <a:rPr lang="en-US" sz="2400" dirty="0" smtClean="0">
                <a:solidFill>
                  <a:schemeClr val="tx1"/>
                </a:solidFill>
              </a:rPr>
              <a:t> </a:t>
            </a:r>
            <a:r>
              <a:rPr lang="en-US" sz="2400" dirty="0">
                <a:solidFill>
                  <a:schemeClr val="tx1"/>
                </a:solidFill>
              </a:rPr>
              <a:t>For instance, a meta-analysis was performed in 2014 reviewing 30 articles in this regard, and the results suggested no significant changes in the levels of high-density lipoprotein and triglyceride in the general study population. </a:t>
            </a: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1200" dirty="0" smtClean="0">
                <a:solidFill>
                  <a:srgbClr val="0070C0"/>
                </a:solidFill>
              </a:rPr>
              <a:t> </a:t>
            </a:r>
            <a:r>
              <a:rPr lang="en-US" sz="1200" dirty="0" err="1">
                <a:solidFill>
                  <a:srgbClr val="0070C0"/>
                </a:solidFill>
              </a:rPr>
              <a:t>Kul</a:t>
            </a:r>
            <a:r>
              <a:rPr lang="en-US" sz="1200" dirty="0">
                <a:solidFill>
                  <a:srgbClr val="0070C0"/>
                </a:solidFill>
              </a:rPr>
              <a:t> S, </a:t>
            </a:r>
            <a:r>
              <a:rPr lang="en-US" sz="1200" dirty="0" err="1">
                <a:solidFill>
                  <a:srgbClr val="0070C0"/>
                </a:solidFill>
              </a:rPr>
              <a:t>Savas</a:t>
            </a:r>
            <a:r>
              <a:rPr lang="en-US" sz="1200" dirty="0">
                <a:solidFill>
                  <a:srgbClr val="0070C0"/>
                </a:solidFill>
              </a:rPr>
              <a:t> E, </a:t>
            </a:r>
            <a:r>
              <a:rPr lang="en-US" sz="1200" dirty="0" err="1">
                <a:solidFill>
                  <a:srgbClr val="0070C0"/>
                </a:solidFill>
              </a:rPr>
              <a:t>Ozturk</a:t>
            </a:r>
            <a:r>
              <a:rPr lang="en-US" sz="1200" dirty="0">
                <a:solidFill>
                  <a:srgbClr val="0070C0"/>
                </a:solidFill>
              </a:rPr>
              <a:t> ZA, </a:t>
            </a:r>
            <a:r>
              <a:rPr lang="en-US" sz="1200" dirty="0" err="1">
                <a:solidFill>
                  <a:srgbClr val="0070C0"/>
                </a:solidFill>
              </a:rPr>
              <a:t>Karadağ</a:t>
            </a:r>
            <a:r>
              <a:rPr lang="en-US" sz="1200" dirty="0">
                <a:solidFill>
                  <a:srgbClr val="0070C0"/>
                </a:solidFill>
              </a:rPr>
              <a:t> G. Does Ramadan fasting alter body weight and blood lipids and fasting blood glucose in a healthy population? A meta-analysis. J </a:t>
            </a:r>
            <a:r>
              <a:rPr lang="en-US" sz="1200" dirty="0" err="1">
                <a:solidFill>
                  <a:srgbClr val="0070C0"/>
                </a:solidFill>
              </a:rPr>
              <a:t>Relig</a:t>
            </a:r>
            <a:r>
              <a:rPr lang="en-US" sz="1200" dirty="0">
                <a:solidFill>
                  <a:srgbClr val="0070C0"/>
                </a:solidFill>
              </a:rPr>
              <a:t> Health. 2014; 53 (3):929-42. </a:t>
            </a:r>
          </a:p>
        </p:txBody>
      </p:sp>
    </p:spTree>
    <p:extLst>
      <p:ext uri="{BB962C8B-B14F-4D97-AF65-F5344CB8AC3E}">
        <p14:creationId xmlns:p14="http://schemas.microsoft.com/office/powerpoint/2010/main" val="3640058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93" y="0"/>
            <a:ext cx="8596668" cy="1320800"/>
          </a:xfrm>
        </p:spPr>
        <p:txBody>
          <a:bodyPr>
            <a:normAutofit/>
          </a:bodyPr>
          <a:lstStyle/>
          <a:p>
            <a:pPr algn="ctr"/>
            <a:r>
              <a:rPr lang="en-US" sz="6600" dirty="0">
                <a:solidFill>
                  <a:srgbClr val="FF0000"/>
                </a:solidFill>
              </a:rPr>
              <a:t>Lipid  Profile</a:t>
            </a:r>
          </a:p>
        </p:txBody>
      </p:sp>
      <p:sp>
        <p:nvSpPr>
          <p:cNvPr id="3" name="Content Placeholder 2"/>
          <p:cNvSpPr>
            <a:spLocks noGrp="1"/>
          </p:cNvSpPr>
          <p:nvPr>
            <p:ph idx="1"/>
          </p:nvPr>
        </p:nvSpPr>
        <p:spPr>
          <a:xfrm>
            <a:off x="677334" y="2160589"/>
            <a:ext cx="8596668" cy="4697411"/>
          </a:xfrm>
        </p:spPr>
        <p:txBody>
          <a:bodyPr>
            <a:normAutofit/>
          </a:bodyPr>
          <a:lstStyle/>
          <a:p>
            <a:r>
              <a:rPr lang="en-US" sz="2400" dirty="0">
                <a:solidFill>
                  <a:schemeClr val="tx1"/>
                </a:solidFill>
              </a:rPr>
              <a:t>However, evaluation of the studied samples in terms of gender was indicative of a significant reduction in the </a:t>
            </a:r>
            <a:r>
              <a:rPr lang="en-US" sz="2800" b="1" dirty="0">
                <a:solidFill>
                  <a:srgbClr val="7030A0"/>
                </a:solidFill>
              </a:rPr>
              <a:t>TG</a:t>
            </a:r>
            <a:r>
              <a:rPr lang="en-US" sz="2400" dirty="0">
                <a:solidFill>
                  <a:schemeClr val="tx1"/>
                </a:solidFill>
              </a:rPr>
              <a:t> level of male subjects, as well as a significant increase in the </a:t>
            </a:r>
            <a:r>
              <a:rPr lang="en-US" sz="2800" b="1" dirty="0">
                <a:solidFill>
                  <a:srgbClr val="7030A0"/>
                </a:solidFill>
              </a:rPr>
              <a:t>HDL</a:t>
            </a:r>
            <a:r>
              <a:rPr lang="en-US" sz="2400" dirty="0">
                <a:solidFill>
                  <a:schemeClr val="tx1"/>
                </a:solidFill>
              </a:rPr>
              <a:t> level of female subjects</a:t>
            </a:r>
            <a:r>
              <a:rPr lang="en-US" sz="2400" dirty="0" smtClean="0">
                <a:solidFill>
                  <a:schemeClr val="tx1"/>
                </a:solidFill>
              </a:rPr>
              <a:t>.</a:t>
            </a:r>
          </a:p>
          <a:p>
            <a:pPr marL="0" indent="0">
              <a:buNone/>
            </a:pPr>
            <a:endParaRPr lang="en-US" sz="2400" dirty="0">
              <a:solidFill>
                <a:schemeClr val="tx1"/>
              </a:solidFill>
            </a:endParaRPr>
          </a:p>
          <a:p>
            <a:r>
              <a:rPr lang="en-US" sz="2400" dirty="0" smtClean="0">
                <a:solidFill>
                  <a:schemeClr val="tx1"/>
                </a:solidFill>
              </a:rPr>
              <a:t>In </a:t>
            </a:r>
            <a:r>
              <a:rPr lang="en-US" sz="2400" dirty="0">
                <a:solidFill>
                  <a:schemeClr val="tx1"/>
                </a:solidFill>
              </a:rPr>
              <a:t>addition, fasting was found to cause a significant decrease in the level of low-density lipoprotein cholesterol in both men and women </a:t>
            </a:r>
            <a:endParaRPr lang="en-US" sz="2400" dirty="0" smtClean="0">
              <a:solidFill>
                <a:schemeClr val="tx1"/>
              </a:solidFill>
            </a:endParaRPr>
          </a:p>
          <a:p>
            <a:pPr marL="0" indent="0">
              <a:buNone/>
            </a:pPr>
            <a:endParaRPr lang="en-US" sz="1400" dirty="0" smtClean="0">
              <a:solidFill>
                <a:srgbClr val="0070C0"/>
              </a:solidFill>
            </a:endParaRPr>
          </a:p>
          <a:p>
            <a:pPr marL="0" indent="0">
              <a:buNone/>
            </a:pPr>
            <a:endParaRPr lang="en-US" sz="1400" dirty="0">
              <a:solidFill>
                <a:srgbClr val="0070C0"/>
              </a:solidFill>
            </a:endParaRPr>
          </a:p>
          <a:p>
            <a:pPr marL="0" indent="0">
              <a:buNone/>
            </a:pPr>
            <a:r>
              <a:rPr lang="en-US" sz="1400" dirty="0" err="1" smtClean="0">
                <a:solidFill>
                  <a:srgbClr val="0070C0"/>
                </a:solidFill>
              </a:rPr>
              <a:t>Kul</a:t>
            </a:r>
            <a:r>
              <a:rPr lang="en-US" sz="1400" dirty="0" smtClean="0">
                <a:solidFill>
                  <a:srgbClr val="0070C0"/>
                </a:solidFill>
              </a:rPr>
              <a:t> </a:t>
            </a:r>
            <a:r>
              <a:rPr lang="en-US" sz="1400" dirty="0">
                <a:solidFill>
                  <a:srgbClr val="0070C0"/>
                </a:solidFill>
              </a:rPr>
              <a:t>S, </a:t>
            </a:r>
            <a:r>
              <a:rPr lang="en-US" sz="1400" dirty="0" err="1">
                <a:solidFill>
                  <a:srgbClr val="0070C0"/>
                </a:solidFill>
              </a:rPr>
              <a:t>Savas</a:t>
            </a:r>
            <a:r>
              <a:rPr lang="en-US" sz="1400" dirty="0">
                <a:solidFill>
                  <a:srgbClr val="0070C0"/>
                </a:solidFill>
              </a:rPr>
              <a:t> E, </a:t>
            </a:r>
            <a:r>
              <a:rPr lang="en-US" sz="1400" dirty="0" err="1">
                <a:solidFill>
                  <a:srgbClr val="0070C0"/>
                </a:solidFill>
              </a:rPr>
              <a:t>Ozturk</a:t>
            </a:r>
            <a:r>
              <a:rPr lang="en-US" sz="1400" dirty="0">
                <a:solidFill>
                  <a:srgbClr val="0070C0"/>
                </a:solidFill>
              </a:rPr>
              <a:t> ZA, </a:t>
            </a:r>
            <a:r>
              <a:rPr lang="en-US" sz="1400" dirty="0" err="1">
                <a:solidFill>
                  <a:srgbClr val="0070C0"/>
                </a:solidFill>
              </a:rPr>
              <a:t>Karadağ</a:t>
            </a:r>
            <a:r>
              <a:rPr lang="en-US" sz="1400" dirty="0">
                <a:solidFill>
                  <a:srgbClr val="0070C0"/>
                </a:solidFill>
              </a:rPr>
              <a:t> G. Does Ramadan fasting alter body weight and blood lipids and fasting blood glucose in a healthy population? A meta-analysis. J </a:t>
            </a:r>
            <a:r>
              <a:rPr lang="en-US" sz="1400" dirty="0" err="1">
                <a:solidFill>
                  <a:srgbClr val="0070C0"/>
                </a:solidFill>
              </a:rPr>
              <a:t>Relig</a:t>
            </a:r>
            <a:r>
              <a:rPr lang="en-US" sz="1400" dirty="0">
                <a:solidFill>
                  <a:srgbClr val="0070C0"/>
                </a:solidFill>
              </a:rPr>
              <a:t> Health. 2014; 53 (3):929-42. </a:t>
            </a:r>
          </a:p>
        </p:txBody>
      </p:sp>
    </p:spTree>
    <p:extLst>
      <p:ext uri="{BB962C8B-B14F-4D97-AF65-F5344CB8AC3E}">
        <p14:creationId xmlns:p14="http://schemas.microsoft.com/office/powerpoint/2010/main" val="312482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1578" y="689318"/>
            <a:ext cx="7766936" cy="2728473"/>
          </a:xfrm>
        </p:spPr>
        <p:txBody>
          <a:bodyPr/>
          <a:lstStyle/>
          <a:p>
            <a:pPr algn="ctr"/>
            <a:r>
              <a:rPr lang="en-US" dirty="0" smtClean="0">
                <a:solidFill>
                  <a:schemeClr val="tx1"/>
                </a:solidFill>
              </a:rPr>
              <a:t>Ramadan  Fasting &amp;  Health</a:t>
            </a:r>
            <a:endParaRPr lang="en-US" dirty="0">
              <a:solidFill>
                <a:schemeClr val="tx1"/>
              </a:solidFill>
            </a:endParaRPr>
          </a:p>
        </p:txBody>
      </p:sp>
      <p:sp>
        <p:nvSpPr>
          <p:cNvPr id="3" name="Subtitle 2"/>
          <p:cNvSpPr>
            <a:spLocks noGrp="1"/>
          </p:cNvSpPr>
          <p:nvPr>
            <p:ph type="subTitle" idx="1"/>
          </p:nvPr>
        </p:nvSpPr>
        <p:spPr>
          <a:xfrm>
            <a:off x="1507067" y="4880827"/>
            <a:ext cx="7766936" cy="1977173"/>
          </a:xfrm>
        </p:spPr>
        <p:txBody>
          <a:bodyPr>
            <a:normAutofit/>
          </a:bodyPr>
          <a:lstStyle/>
          <a:p>
            <a:pPr algn="ctr"/>
            <a:r>
              <a:rPr lang="en-US" sz="2800" dirty="0" smtClean="0">
                <a:solidFill>
                  <a:srgbClr val="7030A0"/>
                </a:solidFill>
                <a:latin typeface="Arial Rounded MT Bold" panose="020F0704030504030204" pitchFamily="34" charset="0"/>
              </a:rPr>
              <a:t>Amir  Reza  </a:t>
            </a:r>
            <a:r>
              <a:rPr lang="en-US" sz="2800" dirty="0" err="1" smtClean="0">
                <a:solidFill>
                  <a:srgbClr val="7030A0"/>
                </a:solidFill>
                <a:latin typeface="Arial Rounded MT Bold" panose="020F0704030504030204" pitchFamily="34" charset="0"/>
              </a:rPr>
              <a:t>Goharian</a:t>
            </a:r>
            <a:r>
              <a:rPr lang="en-US" sz="2800" dirty="0" smtClean="0">
                <a:solidFill>
                  <a:srgbClr val="7030A0"/>
                </a:solidFill>
                <a:latin typeface="Arial Rounded MT Bold" panose="020F0704030504030204" pitchFamily="34" charset="0"/>
              </a:rPr>
              <a:t> ,  MD</a:t>
            </a:r>
          </a:p>
          <a:p>
            <a:pPr algn="ctr"/>
            <a:r>
              <a:rPr lang="en-US" sz="3200" dirty="0" smtClean="0">
                <a:solidFill>
                  <a:srgbClr val="00B050"/>
                </a:solidFill>
                <a:cs typeface="B Compset" panose="00000400000000000000" pitchFamily="2" charset="-78"/>
              </a:rPr>
              <a:t>Endocrinologist</a:t>
            </a:r>
          </a:p>
          <a:p>
            <a:pPr algn="ctr"/>
            <a:r>
              <a:rPr lang="en-US" sz="2400" dirty="0" smtClean="0">
                <a:solidFill>
                  <a:schemeClr val="tx1"/>
                </a:solidFill>
                <a:cs typeface="B Compset" panose="00000400000000000000" pitchFamily="2" charset="-78"/>
              </a:rPr>
              <a:t>96/2/25</a:t>
            </a:r>
          </a:p>
        </p:txBody>
      </p:sp>
      <p:sp>
        <p:nvSpPr>
          <p:cNvPr id="4" name="Bevel 3"/>
          <p:cNvSpPr/>
          <p:nvPr/>
        </p:nvSpPr>
        <p:spPr>
          <a:xfrm>
            <a:off x="928468" y="689318"/>
            <a:ext cx="8553156" cy="3614736"/>
          </a:xfrm>
          <a:prstGeom prst="bevel">
            <a:avLst>
              <a:gd name="adj" fmla="val 7052"/>
            </a:avLst>
          </a:prstGeom>
          <a:noFill/>
          <a:ln w="95250" cmpd="thickThi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18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FF0000"/>
                </a:solidFill>
              </a:rPr>
              <a:t>Notice</a:t>
            </a:r>
            <a:endParaRPr lang="en-US" sz="4000" dirty="0">
              <a:solidFill>
                <a:srgbClr val="FF0000"/>
              </a:solidFill>
            </a:endParaRPr>
          </a:p>
        </p:txBody>
      </p:sp>
      <p:sp>
        <p:nvSpPr>
          <p:cNvPr id="3" name="Content Placeholder 2"/>
          <p:cNvSpPr>
            <a:spLocks noGrp="1"/>
          </p:cNvSpPr>
          <p:nvPr>
            <p:ph idx="1"/>
          </p:nvPr>
        </p:nvSpPr>
        <p:spPr>
          <a:xfrm>
            <a:off x="677334" y="2601532"/>
            <a:ext cx="8596668" cy="3439830"/>
          </a:xfrm>
        </p:spPr>
        <p:txBody>
          <a:bodyPr>
            <a:normAutofit/>
          </a:bodyPr>
          <a:lstStyle/>
          <a:p>
            <a:r>
              <a:rPr lang="en-US" sz="2800" dirty="0">
                <a:solidFill>
                  <a:schemeClr val="tx1"/>
                </a:solidFill>
              </a:rPr>
              <a:t>while fasting enhanced lipid control in normal subjects, it aggravated this variable in diabetic patients </a:t>
            </a:r>
            <a:r>
              <a:rPr lang="en-US" sz="2800" dirty="0" smtClean="0">
                <a:solidFill>
                  <a:schemeClr val="tx1"/>
                </a:solidFill>
              </a:rPr>
              <a:t>.</a:t>
            </a:r>
            <a:endParaRPr lang="en-US" sz="2800" dirty="0" smtClean="0">
              <a:solidFill>
                <a:schemeClr val="tx1"/>
              </a:solidFill>
            </a:endParaRPr>
          </a:p>
          <a:p>
            <a:endParaRPr lang="en-US" sz="2800" dirty="0">
              <a:solidFill>
                <a:schemeClr val="tx1"/>
              </a:solidFill>
            </a:endParaRPr>
          </a:p>
          <a:p>
            <a:pPr marL="0" indent="0">
              <a:buNone/>
            </a:pPr>
            <a:endParaRPr lang="en-US" sz="2800" dirty="0" smtClean="0">
              <a:solidFill>
                <a:schemeClr val="tx1"/>
              </a:solidFill>
            </a:endParaRPr>
          </a:p>
          <a:p>
            <a:endParaRPr lang="en-US" sz="1400" dirty="0" smtClean="0"/>
          </a:p>
          <a:p>
            <a:pPr marL="0" indent="0">
              <a:buNone/>
            </a:pPr>
            <a:r>
              <a:rPr lang="en-US" sz="1400" dirty="0" err="1" smtClean="0">
                <a:solidFill>
                  <a:srgbClr val="0070C0"/>
                </a:solidFill>
              </a:rPr>
              <a:t>Mazidi</a:t>
            </a:r>
            <a:r>
              <a:rPr lang="en-US" sz="1400" dirty="0" smtClean="0">
                <a:solidFill>
                  <a:srgbClr val="0070C0"/>
                </a:solidFill>
              </a:rPr>
              <a:t> </a:t>
            </a:r>
            <a:r>
              <a:rPr lang="en-US" sz="1400" dirty="0">
                <a:solidFill>
                  <a:srgbClr val="0070C0"/>
                </a:solidFill>
              </a:rPr>
              <a:t>M, </a:t>
            </a:r>
            <a:r>
              <a:rPr lang="en-US" sz="1400" dirty="0" err="1">
                <a:solidFill>
                  <a:srgbClr val="0070C0"/>
                </a:solidFill>
              </a:rPr>
              <a:t>Rezaie</a:t>
            </a:r>
            <a:r>
              <a:rPr lang="en-US" sz="1400" dirty="0">
                <a:solidFill>
                  <a:srgbClr val="0070C0"/>
                </a:solidFill>
              </a:rPr>
              <a:t> P, </a:t>
            </a:r>
            <a:r>
              <a:rPr lang="en-US" sz="1400" dirty="0" err="1">
                <a:solidFill>
                  <a:srgbClr val="0070C0"/>
                </a:solidFill>
              </a:rPr>
              <a:t>Chaudhri</a:t>
            </a:r>
            <a:r>
              <a:rPr lang="en-US" sz="1400" dirty="0">
                <a:solidFill>
                  <a:srgbClr val="0070C0"/>
                </a:solidFill>
              </a:rPr>
              <a:t> O, </a:t>
            </a:r>
            <a:r>
              <a:rPr lang="en-US" sz="1400" dirty="0" err="1">
                <a:solidFill>
                  <a:srgbClr val="0070C0"/>
                </a:solidFill>
              </a:rPr>
              <a:t>Karimi</a:t>
            </a:r>
            <a:r>
              <a:rPr lang="en-US" sz="1400" dirty="0">
                <a:solidFill>
                  <a:srgbClr val="0070C0"/>
                </a:solidFill>
              </a:rPr>
              <a:t> E, </a:t>
            </a:r>
            <a:r>
              <a:rPr lang="en-US" sz="1400" dirty="0" err="1">
                <a:solidFill>
                  <a:srgbClr val="0070C0"/>
                </a:solidFill>
              </a:rPr>
              <a:t>Nematy</a:t>
            </a:r>
            <a:r>
              <a:rPr lang="en-US" sz="1400" dirty="0">
                <a:solidFill>
                  <a:srgbClr val="0070C0"/>
                </a:solidFill>
              </a:rPr>
              <a:t> M. The effect of Ramadan fasting on </a:t>
            </a:r>
            <a:r>
              <a:rPr lang="en-US" sz="1400" dirty="0" err="1">
                <a:solidFill>
                  <a:srgbClr val="0070C0"/>
                </a:solidFill>
              </a:rPr>
              <a:t>cardiometabolic</a:t>
            </a:r>
            <a:r>
              <a:rPr lang="en-US" sz="1400" dirty="0">
                <a:solidFill>
                  <a:srgbClr val="0070C0"/>
                </a:solidFill>
              </a:rPr>
              <a:t> risk factors and anthropometrics parameters: a systematic review. Pak J Med Sci. 2015; 31 (5):1250-5. </a:t>
            </a:r>
          </a:p>
        </p:txBody>
      </p:sp>
    </p:spTree>
    <p:extLst>
      <p:ext uri="{BB962C8B-B14F-4D97-AF65-F5344CB8AC3E}">
        <p14:creationId xmlns:p14="http://schemas.microsoft.com/office/powerpoint/2010/main" val="3148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1820"/>
            <a:ext cx="8596668" cy="1698580"/>
          </a:xfrm>
        </p:spPr>
        <p:txBody>
          <a:bodyPr>
            <a:normAutofit/>
          </a:bodyPr>
          <a:lstStyle/>
          <a:p>
            <a:pPr algn="ctr"/>
            <a:r>
              <a:rPr lang="fa-IR" sz="4800" b="1" dirty="0">
                <a:solidFill>
                  <a:srgbClr val="FF0000"/>
                </a:solidFill>
                <a:cs typeface="B Titr" panose="00000700000000000000" pitchFamily="2" charset="-78"/>
              </a:rPr>
              <a:t>تأثير روزه داري بر متابوليسم ليپيدها</a:t>
            </a:r>
            <a:endParaRPr lang="en-US" sz="4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412124" y="1275009"/>
            <a:ext cx="9491730" cy="5705340"/>
          </a:xfrm>
        </p:spPr>
        <p:txBody>
          <a:bodyPr>
            <a:normAutofit/>
          </a:bodyPr>
          <a:lstStyle/>
          <a:p>
            <a:pPr algn="r" rtl="1">
              <a:buFont typeface="Wingdings" panose="05000000000000000000" pitchFamily="2" charset="2"/>
              <a:buChar char="v"/>
            </a:pPr>
            <a:r>
              <a:rPr lang="fa-IR" sz="2400" b="1" dirty="0">
                <a:solidFill>
                  <a:schemeClr val="tx1"/>
                </a:solidFill>
                <a:cs typeface="B Titr" panose="00000700000000000000" pitchFamily="2" charset="-78"/>
              </a:rPr>
              <a:t>غلظت كلسترول سرم ممكن است در روزهاي </a:t>
            </a:r>
            <a:r>
              <a:rPr lang="fa-IR" sz="2400" b="1" dirty="0" smtClean="0">
                <a:solidFill>
                  <a:schemeClr val="tx1"/>
                </a:solidFill>
                <a:cs typeface="B Titr" panose="00000700000000000000" pitchFamily="2" charset="-78"/>
              </a:rPr>
              <a:t>اول كاهش </a:t>
            </a:r>
            <a:r>
              <a:rPr lang="fa-IR" b="1" dirty="0" smtClean="0">
                <a:solidFill>
                  <a:schemeClr val="tx1"/>
                </a:solidFill>
                <a:cs typeface="B Titr" panose="00000700000000000000" pitchFamily="2" charset="-78"/>
              </a:rPr>
              <a:t>(12) </a:t>
            </a:r>
            <a:r>
              <a:rPr lang="fa-IR" sz="2400" b="1" dirty="0" smtClean="0">
                <a:solidFill>
                  <a:schemeClr val="tx1"/>
                </a:solidFill>
                <a:cs typeface="B Titr" panose="00000700000000000000" pitchFamily="2" charset="-78"/>
              </a:rPr>
              <a:t>و </a:t>
            </a:r>
            <a:r>
              <a:rPr lang="fa-IR" sz="2400" b="1" dirty="0">
                <a:solidFill>
                  <a:schemeClr val="tx1"/>
                </a:solidFill>
                <a:cs typeface="B Titr" panose="00000700000000000000" pitchFamily="2" charset="-78"/>
              </a:rPr>
              <a:t>در روزهاي بعد روزه داري افزايش يابد</a:t>
            </a:r>
            <a:r>
              <a:rPr lang="fa-IR" sz="1600" b="1" dirty="0" smtClean="0">
                <a:solidFill>
                  <a:schemeClr val="tx1"/>
                </a:solidFill>
                <a:cs typeface="B Titr" panose="00000700000000000000" pitchFamily="2" charset="-78"/>
              </a:rPr>
              <a:t>. ( 12 و13 )</a:t>
            </a:r>
            <a:endParaRPr lang="en-US" sz="1600" b="1" dirty="0">
              <a:solidFill>
                <a:schemeClr val="tx1"/>
              </a:solidFill>
              <a:cs typeface="B Titr" panose="00000700000000000000" pitchFamily="2" charset="-78"/>
            </a:endParaRPr>
          </a:p>
          <a:p>
            <a:pPr algn="r" rtl="1"/>
            <a:endParaRPr lang="en-US" dirty="0"/>
          </a:p>
          <a:p>
            <a:pPr algn="r" rtl="1">
              <a:buFont typeface="Wingdings" panose="05000000000000000000" pitchFamily="2" charset="2"/>
              <a:buChar char="v"/>
            </a:pPr>
            <a:r>
              <a:rPr lang="fa-IR" sz="2000" b="1" dirty="0" smtClean="0">
                <a:solidFill>
                  <a:schemeClr val="tx1"/>
                </a:solidFill>
                <a:cs typeface="B Titr" panose="00000700000000000000" pitchFamily="2" charset="-78"/>
              </a:rPr>
              <a:t>افزايش </a:t>
            </a:r>
            <a:r>
              <a:rPr lang="fa-IR" sz="2000" b="1" dirty="0">
                <a:solidFill>
                  <a:schemeClr val="tx1"/>
                </a:solidFill>
                <a:cs typeface="B Titr" panose="00000700000000000000" pitchFamily="2" charset="-78"/>
              </a:rPr>
              <a:t>غلظت كلسترول همراه با </a:t>
            </a:r>
            <a:r>
              <a:rPr lang="fa-IR" sz="2000" b="1" dirty="0" smtClean="0">
                <a:solidFill>
                  <a:schemeClr val="tx1"/>
                </a:solidFill>
                <a:cs typeface="B Titr" panose="00000700000000000000" pitchFamily="2" charset="-78"/>
              </a:rPr>
              <a:t>افزايش </a:t>
            </a:r>
            <a:r>
              <a:rPr lang="en-US" sz="2000" b="1" dirty="0" smtClean="0">
                <a:solidFill>
                  <a:schemeClr val="tx1"/>
                </a:solidFill>
                <a:cs typeface="B Titr" panose="00000700000000000000" pitchFamily="2" charset="-78"/>
              </a:rPr>
              <a:t>LDL -</a:t>
            </a:r>
            <a:r>
              <a:rPr lang="en-US" sz="2000" b="1" dirty="0" err="1" smtClean="0">
                <a:solidFill>
                  <a:schemeClr val="tx1"/>
                </a:solidFill>
                <a:cs typeface="B Titr" panose="00000700000000000000" pitchFamily="2" charset="-78"/>
              </a:rPr>
              <a:t>Chol</a:t>
            </a:r>
            <a:r>
              <a:rPr lang="fa-IR" sz="2000" b="1" dirty="0" smtClean="0">
                <a:solidFill>
                  <a:schemeClr val="tx1"/>
                </a:solidFill>
                <a:cs typeface="B Titr" panose="00000700000000000000" pitchFamily="2" charset="-78"/>
              </a:rPr>
              <a:t>  توسط برخي </a:t>
            </a:r>
            <a:r>
              <a:rPr lang="fa-IR" sz="2000" b="1" dirty="0">
                <a:solidFill>
                  <a:schemeClr val="tx1"/>
                </a:solidFill>
                <a:cs typeface="B Titr" panose="00000700000000000000" pitchFamily="2" charset="-78"/>
              </a:rPr>
              <a:t>پژوهشگران گزارش شده </a:t>
            </a:r>
            <a:r>
              <a:rPr lang="fa-IR" sz="2000" b="1" dirty="0" smtClean="0">
                <a:solidFill>
                  <a:schemeClr val="tx1"/>
                </a:solidFill>
                <a:cs typeface="B Titr" panose="00000700000000000000" pitchFamily="2" charset="-78"/>
              </a:rPr>
              <a:t>است،که ممکن است درارتباط </a:t>
            </a:r>
            <a:r>
              <a:rPr lang="fa-IR" sz="2000" b="1" dirty="0">
                <a:solidFill>
                  <a:schemeClr val="tx1"/>
                </a:solidFill>
                <a:cs typeface="B Titr" panose="00000700000000000000" pitchFamily="2" charset="-78"/>
              </a:rPr>
              <a:t>با كاهش وزن هنگام روزه داري ماه رمضان باشد</a:t>
            </a:r>
            <a:r>
              <a:rPr lang="fa-IR" sz="2000" b="1" dirty="0" smtClean="0">
                <a:solidFill>
                  <a:schemeClr val="tx1"/>
                </a:solidFill>
                <a:cs typeface="B Titr" panose="00000700000000000000" pitchFamily="2" charset="-78"/>
              </a:rPr>
              <a:t>.  </a:t>
            </a:r>
            <a:r>
              <a:rPr lang="fa-IR" sz="1400" b="1" dirty="0" smtClean="0">
                <a:solidFill>
                  <a:schemeClr val="tx1"/>
                </a:solidFill>
                <a:cs typeface="B Titr" panose="00000700000000000000" pitchFamily="2" charset="-78"/>
              </a:rPr>
              <a:t>( 14 -17 )</a:t>
            </a:r>
            <a:endParaRPr lang="en-US" sz="1200" dirty="0" smtClean="0"/>
          </a:p>
          <a:p>
            <a:pPr algn="r" rtl="1"/>
            <a:endParaRPr lang="fa-IR" dirty="0" smtClean="0"/>
          </a:p>
          <a:p>
            <a:pPr marL="0" indent="0">
              <a:buNone/>
            </a:pPr>
            <a:r>
              <a:rPr lang="en-US" sz="1400" dirty="0" smtClean="0">
                <a:solidFill>
                  <a:srgbClr val="0070C0"/>
                </a:solidFill>
              </a:rPr>
              <a:t>12.El-Hazmi </a:t>
            </a:r>
            <a:r>
              <a:rPr lang="en-US" sz="1400" dirty="0">
                <a:solidFill>
                  <a:srgbClr val="0070C0"/>
                </a:solidFill>
              </a:rPr>
              <a:t>MAF, Al-</a:t>
            </a:r>
            <a:r>
              <a:rPr lang="en-US" sz="1400" dirty="0" err="1">
                <a:solidFill>
                  <a:srgbClr val="0070C0"/>
                </a:solidFill>
              </a:rPr>
              <a:t>Faleh</a:t>
            </a:r>
            <a:r>
              <a:rPr lang="en-US" sz="1400" dirty="0">
                <a:solidFill>
                  <a:srgbClr val="0070C0"/>
                </a:solidFill>
              </a:rPr>
              <a:t> FZ, Al-</a:t>
            </a:r>
            <a:r>
              <a:rPr lang="en-US" sz="1400" dirty="0" err="1">
                <a:solidFill>
                  <a:srgbClr val="0070C0"/>
                </a:solidFill>
              </a:rPr>
              <a:t>Mofleh</a:t>
            </a:r>
            <a:r>
              <a:rPr lang="en-US" sz="1400" dirty="0">
                <a:solidFill>
                  <a:srgbClr val="0070C0"/>
                </a:solidFill>
              </a:rPr>
              <a:t> IB. Effect </a:t>
            </a:r>
            <a:r>
              <a:rPr lang="en-US" sz="1400" dirty="0" smtClean="0">
                <a:solidFill>
                  <a:srgbClr val="0070C0"/>
                </a:solidFill>
              </a:rPr>
              <a:t>of  Ramadan </a:t>
            </a:r>
            <a:r>
              <a:rPr lang="en-US" sz="1400" dirty="0">
                <a:solidFill>
                  <a:srgbClr val="0070C0"/>
                </a:solidFill>
              </a:rPr>
              <a:t>fasting on the values of hematological </a:t>
            </a:r>
            <a:r>
              <a:rPr lang="en-US" sz="1400" dirty="0" smtClean="0">
                <a:solidFill>
                  <a:srgbClr val="0070C0"/>
                </a:solidFill>
              </a:rPr>
              <a:t>and  biochemical </a:t>
            </a:r>
            <a:r>
              <a:rPr lang="en-US" sz="1400" dirty="0">
                <a:solidFill>
                  <a:srgbClr val="0070C0"/>
                </a:solidFill>
              </a:rPr>
              <a:t>parameters. Saudi Med J 1987; 8: 171-6.</a:t>
            </a:r>
          </a:p>
          <a:p>
            <a:pPr marL="0" indent="0">
              <a:buNone/>
            </a:pPr>
            <a:r>
              <a:rPr lang="en-US" sz="1400" dirty="0">
                <a:solidFill>
                  <a:srgbClr val="0070C0"/>
                </a:solidFill>
              </a:rPr>
              <a:t>13. </a:t>
            </a:r>
            <a:r>
              <a:rPr lang="en-US" sz="1400" dirty="0" err="1">
                <a:solidFill>
                  <a:srgbClr val="0070C0"/>
                </a:solidFill>
              </a:rPr>
              <a:t>Gumaa</a:t>
            </a:r>
            <a:r>
              <a:rPr lang="en-US" sz="1400" dirty="0">
                <a:solidFill>
                  <a:srgbClr val="0070C0"/>
                </a:solidFill>
              </a:rPr>
              <a:t> KA, Mustafa KY, Mahmoud NA, </a:t>
            </a:r>
            <a:r>
              <a:rPr lang="en-US" sz="1400" dirty="0" err="1">
                <a:solidFill>
                  <a:srgbClr val="0070C0"/>
                </a:solidFill>
              </a:rPr>
              <a:t>Gader</a:t>
            </a:r>
            <a:r>
              <a:rPr lang="en-US" sz="1400" dirty="0">
                <a:solidFill>
                  <a:srgbClr val="0070C0"/>
                </a:solidFill>
              </a:rPr>
              <a:t> AM</a:t>
            </a:r>
            <a:r>
              <a:rPr lang="en-US" sz="1400" dirty="0" smtClean="0">
                <a:solidFill>
                  <a:srgbClr val="0070C0"/>
                </a:solidFill>
              </a:rPr>
              <a:t>. The </a:t>
            </a:r>
            <a:r>
              <a:rPr lang="en-US" sz="1400" dirty="0">
                <a:solidFill>
                  <a:srgbClr val="0070C0"/>
                </a:solidFill>
              </a:rPr>
              <a:t>effect of fasting in Ramadan. 1. Serum uric </a:t>
            </a:r>
            <a:r>
              <a:rPr lang="en-US" sz="1400" dirty="0" smtClean="0">
                <a:solidFill>
                  <a:srgbClr val="0070C0"/>
                </a:solidFill>
              </a:rPr>
              <a:t>acid  and </a:t>
            </a:r>
            <a:r>
              <a:rPr lang="en-US" sz="1400" dirty="0">
                <a:solidFill>
                  <a:srgbClr val="0070C0"/>
                </a:solidFill>
              </a:rPr>
              <a:t>lipid concentration. Br J </a:t>
            </a:r>
            <a:r>
              <a:rPr lang="en-US" sz="1400" dirty="0" err="1">
                <a:solidFill>
                  <a:srgbClr val="0070C0"/>
                </a:solidFill>
              </a:rPr>
              <a:t>Nutr</a:t>
            </a:r>
            <a:r>
              <a:rPr lang="en-US" sz="1400" dirty="0">
                <a:solidFill>
                  <a:srgbClr val="0070C0"/>
                </a:solidFill>
              </a:rPr>
              <a:t> 1978; 40: 573-81</a:t>
            </a:r>
            <a:r>
              <a:rPr lang="en-US" sz="1400" dirty="0" smtClean="0">
                <a:solidFill>
                  <a:srgbClr val="0070C0"/>
                </a:solidFill>
              </a:rPr>
              <a:t>. </a:t>
            </a:r>
            <a:endParaRPr lang="en-US" sz="1400" dirty="0">
              <a:solidFill>
                <a:srgbClr val="0070C0"/>
              </a:solidFill>
            </a:endParaRPr>
          </a:p>
          <a:p>
            <a:pPr marL="0" indent="0">
              <a:buNone/>
            </a:pPr>
            <a:r>
              <a:rPr lang="en-US" sz="1400" dirty="0">
                <a:solidFill>
                  <a:srgbClr val="0070C0"/>
                </a:solidFill>
              </a:rPr>
              <a:t>14. </a:t>
            </a:r>
            <a:r>
              <a:rPr lang="en-US" sz="1400" dirty="0" err="1">
                <a:solidFill>
                  <a:srgbClr val="0070C0"/>
                </a:solidFill>
              </a:rPr>
              <a:t>Fedail</a:t>
            </a:r>
            <a:r>
              <a:rPr lang="en-US" sz="1400" dirty="0">
                <a:solidFill>
                  <a:srgbClr val="0070C0"/>
                </a:solidFill>
              </a:rPr>
              <a:t> SS, Murphy D, </a:t>
            </a:r>
            <a:r>
              <a:rPr lang="en-US" sz="1400" dirty="0" err="1">
                <a:solidFill>
                  <a:srgbClr val="0070C0"/>
                </a:solidFill>
              </a:rPr>
              <a:t>Salih</a:t>
            </a:r>
            <a:r>
              <a:rPr lang="en-US" sz="1400" dirty="0">
                <a:solidFill>
                  <a:srgbClr val="0070C0"/>
                </a:solidFill>
              </a:rPr>
              <a:t> SY, Bolton CH, Harvey RF</a:t>
            </a:r>
            <a:r>
              <a:rPr lang="en-US" sz="1400" dirty="0" smtClean="0">
                <a:solidFill>
                  <a:srgbClr val="0070C0"/>
                </a:solidFill>
              </a:rPr>
              <a:t>.  Changes </a:t>
            </a:r>
            <a:r>
              <a:rPr lang="en-US" sz="1400" dirty="0">
                <a:solidFill>
                  <a:srgbClr val="0070C0"/>
                </a:solidFill>
              </a:rPr>
              <a:t>in certain blood constituents during Ramadan</a:t>
            </a:r>
            <a:r>
              <a:rPr lang="en-US" sz="1400" dirty="0" smtClean="0">
                <a:solidFill>
                  <a:srgbClr val="0070C0"/>
                </a:solidFill>
              </a:rPr>
              <a:t>. </a:t>
            </a:r>
            <a:r>
              <a:rPr lang="de-DE" sz="1400" dirty="0" smtClean="0">
                <a:solidFill>
                  <a:srgbClr val="0070C0"/>
                </a:solidFill>
              </a:rPr>
              <a:t>Am </a:t>
            </a:r>
            <a:r>
              <a:rPr lang="de-DE" sz="1400" dirty="0">
                <a:solidFill>
                  <a:srgbClr val="0070C0"/>
                </a:solidFill>
              </a:rPr>
              <a:t>J Clin Nutr 1982; 36: 350-3.</a:t>
            </a:r>
          </a:p>
          <a:p>
            <a:pPr marL="0" indent="0">
              <a:buNone/>
            </a:pPr>
            <a:r>
              <a:rPr lang="en-US" sz="1400" dirty="0">
                <a:solidFill>
                  <a:srgbClr val="0070C0"/>
                </a:solidFill>
              </a:rPr>
              <a:t>15. </a:t>
            </a:r>
            <a:r>
              <a:rPr lang="en-US" sz="1400" dirty="0" err="1">
                <a:solidFill>
                  <a:srgbClr val="0070C0"/>
                </a:solidFill>
              </a:rPr>
              <a:t>Shoukry</a:t>
            </a:r>
            <a:r>
              <a:rPr lang="en-US" sz="1400" dirty="0">
                <a:solidFill>
                  <a:srgbClr val="0070C0"/>
                </a:solidFill>
              </a:rPr>
              <a:t> MI. Effect of fasting in Ramadan on </a:t>
            </a:r>
            <a:r>
              <a:rPr lang="en-US" sz="1400" dirty="0" smtClean="0">
                <a:solidFill>
                  <a:srgbClr val="0070C0"/>
                </a:solidFill>
              </a:rPr>
              <a:t>plasma  lipoproteins </a:t>
            </a:r>
            <a:r>
              <a:rPr lang="en-US" sz="1400" dirty="0">
                <a:solidFill>
                  <a:srgbClr val="0070C0"/>
                </a:solidFill>
              </a:rPr>
              <a:t>and </a:t>
            </a:r>
            <a:r>
              <a:rPr lang="en-US" sz="1400" dirty="0" err="1">
                <a:solidFill>
                  <a:srgbClr val="0070C0"/>
                </a:solidFill>
              </a:rPr>
              <a:t>apoproteins</a:t>
            </a:r>
            <a:r>
              <a:rPr lang="en-US" sz="1400" dirty="0">
                <a:solidFill>
                  <a:srgbClr val="0070C0"/>
                </a:solidFill>
              </a:rPr>
              <a:t>. Saudi Med J 1986; 7: </a:t>
            </a:r>
            <a:r>
              <a:rPr lang="en-US" sz="1400" dirty="0" smtClean="0">
                <a:solidFill>
                  <a:srgbClr val="0070C0"/>
                </a:solidFill>
              </a:rPr>
              <a:t>561-5</a:t>
            </a:r>
            <a:r>
              <a:rPr lang="en-US" sz="1400" dirty="0">
                <a:solidFill>
                  <a:srgbClr val="0070C0"/>
                </a:solidFill>
              </a:rPr>
              <a:t>.</a:t>
            </a:r>
          </a:p>
          <a:p>
            <a:pPr marL="0" indent="0">
              <a:buNone/>
            </a:pPr>
            <a:r>
              <a:rPr lang="en-US" sz="1400" dirty="0">
                <a:solidFill>
                  <a:srgbClr val="0070C0"/>
                </a:solidFill>
              </a:rPr>
              <a:t>16. </a:t>
            </a:r>
            <a:r>
              <a:rPr lang="en-US" sz="1400" dirty="0" err="1">
                <a:solidFill>
                  <a:srgbClr val="0070C0"/>
                </a:solidFill>
              </a:rPr>
              <a:t>Hallak</a:t>
            </a:r>
            <a:r>
              <a:rPr lang="en-US" sz="1400" dirty="0">
                <a:solidFill>
                  <a:srgbClr val="0070C0"/>
                </a:solidFill>
              </a:rPr>
              <a:t> MH, </a:t>
            </a:r>
            <a:r>
              <a:rPr lang="en-US" sz="1400" dirty="0" err="1">
                <a:solidFill>
                  <a:srgbClr val="0070C0"/>
                </a:solidFill>
              </a:rPr>
              <a:t>Nomani</a:t>
            </a:r>
            <a:r>
              <a:rPr lang="en-US" sz="1400" dirty="0">
                <a:solidFill>
                  <a:srgbClr val="0070C0"/>
                </a:solidFill>
              </a:rPr>
              <a:t> MZA. Body weight loss </a:t>
            </a:r>
            <a:r>
              <a:rPr lang="en-US" sz="1400" dirty="0" smtClean="0">
                <a:solidFill>
                  <a:srgbClr val="0070C0"/>
                </a:solidFill>
              </a:rPr>
              <a:t>and changes </a:t>
            </a:r>
            <a:r>
              <a:rPr lang="en-US" sz="1400" dirty="0">
                <a:solidFill>
                  <a:srgbClr val="0070C0"/>
                </a:solidFill>
              </a:rPr>
              <a:t>in blood lipid levels in normal men </a:t>
            </a:r>
            <a:r>
              <a:rPr lang="en-US" sz="1400" dirty="0" smtClean="0">
                <a:solidFill>
                  <a:srgbClr val="0070C0"/>
                </a:solidFill>
              </a:rPr>
              <a:t>on </a:t>
            </a:r>
            <a:r>
              <a:rPr lang="en-US" sz="1400" dirty="0" err="1" smtClean="0">
                <a:solidFill>
                  <a:srgbClr val="0070C0"/>
                </a:solidFill>
              </a:rPr>
              <a:t>hypocaloric</a:t>
            </a:r>
            <a:r>
              <a:rPr lang="en-US" sz="1400" dirty="0" smtClean="0">
                <a:solidFill>
                  <a:srgbClr val="0070C0"/>
                </a:solidFill>
              </a:rPr>
              <a:t> </a:t>
            </a:r>
            <a:r>
              <a:rPr lang="en-US" sz="1400" dirty="0">
                <a:solidFill>
                  <a:srgbClr val="0070C0"/>
                </a:solidFill>
              </a:rPr>
              <a:t>diets during Ramadan fasting. Am J </a:t>
            </a:r>
            <a:r>
              <a:rPr lang="en-US" sz="1400" dirty="0" err="1" smtClean="0">
                <a:solidFill>
                  <a:srgbClr val="0070C0"/>
                </a:solidFill>
              </a:rPr>
              <a:t>Clin</a:t>
            </a:r>
            <a:r>
              <a:rPr lang="en-US" sz="1400" dirty="0" smtClean="0">
                <a:solidFill>
                  <a:srgbClr val="0070C0"/>
                </a:solidFill>
              </a:rPr>
              <a:t> </a:t>
            </a:r>
            <a:r>
              <a:rPr lang="en-US" sz="1400" dirty="0" err="1" smtClean="0">
                <a:solidFill>
                  <a:srgbClr val="0070C0"/>
                </a:solidFill>
              </a:rPr>
              <a:t>Nutr</a:t>
            </a:r>
            <a:r>
              <a:rPr lang="en-US" sz="1400" dirty="0" smtClean="0">
                <a:solidFill>
                  <a:srgbClr val="0070C0"/>
                </a:solidFill>
              </a:rPr>
              <a:t> </a:t>
            </a:r>
            <a:r>
              <a:rPr lang="en-US" sz="1400" dirty="0">
                <a:solidFill>
                  <a:srgbClr val="0070C0"/>
                </a:solidFill>
              </a:rPr>
              <a:t>1988; 48: 1197-210.</a:t>
            </a:r>
          </a:p>
          <a:p>
            <a:pPr marL="0" indent="0">
              <a:buNone/>
            </a:pPr>
            <a:r>
              <a:rPr lang="en-US" sz="1400" dirty="0">
                <a:solidFill>
                  <a:srgbClr val="0070C0"/>
                </a:solidFill>
              </a:rPr>
              <a:t>17. </a:t>
            </a:r>
            <a:r>
              <a:rPr lang="en-US" sz="1400" dirty="0" err="1">
                <a:solidFill>
                  <a:srgbClr val="0070C0"/>
                </a:solidFill>
              </a:rPr>
              <a:t>Ziaee</a:t>
            </a:r>
            <a:r>
              <a:rPr lang="en-US" sz="1400" dirty="0">
                <a:solidFill>
                  <a:srgbClr val="0070C0"/>
                </a:solidFill>
              </a:rPr>
              <a:t> V, </a:t>
            </a:r>
            <a:r>
              <a:rPr lang="en-US" sz="1400" dirty="0" err="1">
                <a:solidFill>
                  <a:srgbClr val="0070C0"/>
                </a:solidFill>
              </a:rPr>
              <a:t>Razaei</a:t>
            </a:r>
            <a:r>
              <a:rPr lang="en-US" sz="1400" dirty="0">
                <a:solidFill>
                  <a:srgbClr val="0070C0"/>
                </a:solidFill>
              </a:rPr>
              <a:t> M, Ahmadinejad Z, Shaikh H, </a:t>
            </a:r>
            <a:r>
              <a:rPr lang="en-US" sz="1400" dirty="0" err="1" smtClean="0">
                <a:solidFill>
                  <a:srgbClr val="0070C0"/>
                </a:solidFill>
              </a:rPr>
              <a:t>Yousefi</a:t>
            </a:r>
            <a:r>
              <a:rPr lang="en-US" sz="1400" dirty="0" smtClean="0">
                <a:solidFill>
                  <a:srgbClr val="0070C0"/>
                </a:solidFill>
              </a:rPr>
              <a:t> R</a:t>
            </a:r>
            <a:r>
              <a:rPr lang="en-US" sz="1400" dirty="0">
                <a:solidFill>
                  <a:srgbClr val="0070C0"/>
                </a:solidFill>
              </a:rPr>
              <a:t>, </a:t>
            </a:r>
            <a:r>
              <a:rPr lang="en-US" sz="1400" dirty="0" err="1">
                <a:solidFill>
                  <a:srgbClr val="0070C0"/>
                </a:solidFill>
              </a:rPr>
              <a:t>Yarmohammadi</a:t>
            </a:r>
            <a:r>
              <a:rPr lang="en-US" sz="1400" dirty="0">
                <a:solidFill>
                  <a:srgbClr val="0070C0"/>
                </a:solidFill>
              </a:rPr>
              <a:t> L, et al. The changes of </a:t>
            </a:r>
            <a:r>
              <a:rPr lang="en-US" sz="1400" dirty="0" smtClean="0">
                <a:solidFill>
                  <a:srgbClr val="0070C0"/>
                </a:solidFill>
              </a:rPr>
              <a:t>metabolic profile </a:t>
            </a:r>
            <a:r>
              <a:rPr lang="en-US" sz="1400" dirty="0">
                <a:solidFill>
                  <a:srgbClr val="0070C0"/>
                </a:solidFill>
              </a:rPr>
              <a:t>and </a:t>
            </a:r>
            <a:r>
              <a:rPr lang="en-US" sz="1400" dirty="0" smtClean="0">
                <a:solidFill>
                  <a:srgbClr val="0070C0"/>
                </a:solidFill>
              </a:rPr>
              <a:t>weight</a:t>
            </a:r>
            <a:r>
              <a:rPr lang="fa-IR" sz="1400" dirty="0" smtClean="0">
                <a:solidFill>
                  <a:srgbClr val="0070C0"/>
                </a:solidFill>
              </a:rPr>
              <a:t>  </a:t>
            </a:r>
            <a:r>
              <a:rPr lang="en-US" sz="1400" dirty="0" smtClean="0">
                <a:solidFill>
                  <a:srgbClr val="0070C0"/>
                </a:solidFill>
              </a:rPr>
              <a:t> during </a:t>
            </a:r>
            <a:r>
              <a:rPr lang="en-US" sz="1400" dirty="0">
                <a:solidFill>
                  <a:srgbClr val="0070C0"/>
                </a:solidFill>
              </a:rPr>
              <a:t>Ramadan fasting. </a:t>
            </a:r>
            <a:r>
              <a:rPr lang="en-US" sz="1400" dirty="0" smtClean="0">
                <a:solidFill>
                  <a:srgbClr val="0070C0"/>
                </a:solidFill>
              </a:rPr>
              <a:t>Singapore Med </a:t>
            </a:r>
            <a:r>
              <a:rPr lang="en-US" sz="1400" dirty="0">
                <a:solidFill>
                  <a:srgbClr val="0070C0"/>
                </a:solidFill>
              </a:rPr>
              <a:t>J 2006; 47: 409-14.</a:t>
            </a:r>
          </a:p>
        </p:txBody>
      </p:sp>
    </p:spTree>
    <p:extLst>
      <p:ext uri="{BB962C8B-B14F-4D97-AF65-F5344CB8AC3E}">
        <p14:creationId xmlns:p14="http://schemas.microsoft.com/office/powerpoint/2010/main" val="709287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309093"/>
            <a:ext cx="9350062" cy="6658377"/>
          </a:xfrm>
        </p:spPr>
        <p:txBody>
          <a:bodyPr>
            <a:normAutofit/>
          </a:bodyPr>
          <a:lstStyle/>
          <a:p>
            <a:pPr algn="r" rtl="1">
              <a:buFont typeface="Wingdings" panose="05000000000000000000" pitchFamily="2" charset="2"/>
              <a:buChar char="q"/>
            </a:pPr>
            <a:r>
              <a:rPr lang="fa-IR" sz="2400" b="1" dirty="0" smtClean="0">
                <a:solidFill>
                  <a:schemeClr val="tx1"/>
                </a:solidFill>
                <a:latin typeface="Yagut"/>
                <a:cs typeface="B Titr" panose="00000700000000000000" pitchFamily="2" charset="-78"/>
              </a:rPr>
              <a:t>برخي از پژوهشگران نيز گزارش كرده اند كه كلسترول سرم تغيير نمي كند              </a:t>
            </a:r>
            <a:r>
              <a:rPr lang="fa-IR" sz="1600" b="1" dirty="0" smtClean="0">
                <a:solidFill>
                  <a:schemeClr val="tx1"/>
                </a:solidFill>
                <a:latin typeface="Yagut"/>
                <a:cs typeface="B Titr" panose="00000700000000000000" pitchFamily="2" charset="-78"/>
              </a:rPr>
              <a:t>(17 و18 )    </a:t>
            </a:r>
            <a:r>
              <a:rPr lang="fa-IR" sz="2400" b="1" dirty="0" smtClean="0">
                <a:solidFill>
                  <a:schemeClr val="tx1"/>
                </a:solidFill>
                <a:latin typeface="Yagut"/>
                <a:cs typeface="B Titr" panose="00000700000000000000" pitchFamily="2" charset="-78"/>
              </a:rPr>
              <a:t>و</a:t>
            </a:r>
            <a:r>
              <a:rPr lang="en-US" sz="2400" b="1" dirty="0" smtClean="0">
                <a:solidFill>
                  <a:schemeClr val="tx1"/>
                </a:solidFill>
                <a:latin typeface="Yagut"/>
                <a:cs typeface="B Titr" panose="00000700000000000000" pitchFamily="2" charset="-78"/>
              </a:rPr>
              <a:t> </a:t>
            </a:r>
            <a:r>
              <a:rPr lang="fa-IR" sz="2400" b="1" dirty="0" smtClean="0">
                <a:solidFill>
                  <a:schemeClr val="tx1"/>
                </a:solidFill>
                <a:latin typeface="Yagut"/>
                <a:cs typeface="B Titr" panose="00000700000000000000" pitchFamily="2" charset="-78"/>
              </a:rPr>
              <a:t> يا كمي كاهش مي يابد.  </a:t>
            </a:r>
            <a:r>
              <a:rPr lang="fa-IR" sz="1600" b="1" dirty="0" smtClean="0">
                <a:solidFill>
                  <a:schemeClr val="tx1"/>
                </a:solidFill>
                <a:latin typeface="Yagut"/>
                <a:cs typeface="B Titr" panose="00000700000000000000" pitchFamily="2" charset="-78"/>
              </a:rPr>
              <a:t>(   21  -  18  )</a:t>
            </a:r>
            <a:endParaRPr lang="fa-IR" sz="700" b="1" dirty="0" smtClean="0">
              <a:solidFill>
                <a:schemeClr val="tx1"/>
              </a:solidFill>
              <a:latin typeface="Yagut"/>
              <a:cs typeface="B Titr" panose="00000700000000000000" pitchFamily="2" charset="-78"/>
            </a:endParaRPr>
          </a:p>
          <a:p>
            <a:pPr algn="r" rtl="1"/>
            <a:endParaRPr lang="fa-IR" sz="1000" b="1" dirty="0" smtClean="0">
              <a:latin typeface="Yagut"/>
            </a:endParaRPr>
          </a:p>
          <a:p>
            <a:pPr algn="r" rtl="1">
              <a:buFont typeface="Wingdings" panose="05000000000000000000" pitchFamily="2" charset="2"/>
              <a:buChar char="q"/>
            </a:pPr>
            <a:r>
              <a:rPr lang="fa-IR" sz="2800" b="1" dirty="0" smtClean="0">
                <a:solidFill>
                  <a:schemeClr val="tx1"/>
                </a:solidFill>
                <a:latin typeface="TimesNewRoman"/>
                <a:cs typeface="B Titr" panose="00000700000000000000" pitchFamily="2" charset="-78"/>
              </a:rPr>
              <a:t>افزایش</a:t>
            </a:r>
            <a:r>
              <a:rPr lang="fa-IR" b="1" dirty="0" smtClean="0">
                <a:solidFill>
                  <a:schemeClr val="tx1"/>
                </a:solidFill>
                <a:latin typeface="TimesNewRoman"/>
                <a:cs typeface="B Titr" panose="00000700000000000000" pitchFamily="2" charset="-78"/>
              </a:rPr>
              <a:t> </a:t>
            </a:r>
            <a:r>
              <a:rPr lang="en-US" b="1" dirty="0" smtClean="0">
                <a:solidFill>
                  <a:schemeClr val="tx1"/>
                </a:solidFill>
                <a:latin typeface="TimesNewRoman"/>
                <a:cs typeface="B Titr" panose="00000700000000000000" pitchFamily="2" charset="-78"/>
              </a:rPr>
              <a:t> </a:t>
            </a:r>
            <a:r>
              <a:rPr lang="fa-IR" sz="2400" b="1" dirty="0" smtClean="0">
                <a:solidFill>
                  <a:schemeClr val="tx1"/>
                </a:solidFill>
                <a:latin typeface="Yagut"/>
                <a:cs typeface="B Titr" panose="00000700000000000000" pitchFamily="2" charset="-78"/>
              </a:rPr>
              <a:t>قابل </a:t>
            </a:r>
            <a:r>
              <a:rPr lang="fa-IR" sz="2400" b="1" dirty="0">
                <a:solidFill>
                  <a:schemeClr val="tx1"/>
                </a:solidFill>
                <a:latin typeface="Yagut"/>
                <a:cs typeface="B Titr" panose="00000700000000000000" pitchFamily="2" charset="-78"/>
              </a:rPr>
              <a:t>توجه در </a:t>
            </a:r>
            <a:r>
              <a:rPr lang="fa-IR" sz="2400" b="1" dirty="0" smtClean="0">
                <a:solidFill>
                  <a:schemeClr val="tx1"/>
                </a:solidFill>
                <a:latin typeface="Yagut"/>
                <a:cs typeface="B Titr" panose="00000700000000000000" pitchFamily="2" charset="-78"/>
              </a:rPr>
              <a:t>غلظت </a:t>
            </a:r>
            <a:r>
              <a:rPr lang="en-US" sz="2400" b="1" dirty="0" smtClean="0">
                <a:solidFill>
                  <a:schemeClr val="tx1"/>
                </a:solidFill>
                <a:latin typeface="TimesNewRoman"/>
                <a:cs typeface="B Titr" panose="00000700000000000000" pitchFamily="2" charset="-78"/>
              </a:rPr>
              <a:t>HDL-C</a:t>
            </a:r>
            <a:r>
              <a:rPr lang="fa-IR" sz="2400" b="1" dirty="0">
                <a:solidFill>
                  <a:schemeClr val="tx1"/>
                </a:solidFill>
                <a:latin typeface="TimesNewRoman"/>
                <a:cs typeface="B Titr" panose="00000700000000000000" pitchFamily="2" charset="-78"/>
              </a:rPr>
              <a:t>  سرم توسط برخي ديگر </a:t>
            </a:r>
            <a:r>
              <a:rPr lang="fa-IR" sz="2400" b="1" dirty="0" smtClean="0">
                <a:solidFill>
                  <a:schemeClr val="tx1"/>
                </a:solidFill>
                <a:latin typeface="Yagut"/>
                <a:cs typeface="B Titr" panose="00000700000000000000" pitchFamily="2" charset="-78"/>
              </a:rPr>
              <a:t>گزارش </a:t>
            </a:r>
            <a:r>
              <a:rPr lang="fa-IR" sz="2400" b="1" dirty="0">
                <a:solidFill>
                  <a:schemeClr val="tx1"/>
                </a:solidFill>
                <a:latin typeface="Yagut"/>
                <a:cs typeface="B Titr" panose="00000700000000000000" pitchFamily="2" charset="-78"/>
              </a:rPr>
              <a:t>شده </a:t>
            </a:r>
            <a:r>
              <a:rPr lang="fa-IR" sz="2400" b="1" dirty="0" smtClean="0">
                <a:solidFill>
                  <a:schemeClr val="tx1"/>
                </a:solidFill>
                <a:latin typeface="Yagut"/>
                <a:cs typeface="B Titr" panose="00000700000000000000" pitchFamily="2" charset="-78"/>
              </a:rPr>
              <a:t>است.  </a:t>
            </a:r>
            <a:r>
              <a:rPr lang="fa-IR" sz="1600" b="1" dirty="0" smtClean="0">
                <a:solidFill>
                  <a:schemeClr val="tx1"/>
                </a:solidFill>
                <a:latin typeface="Yagut"/>
                <a:cs typeface="B Titr" panose="00000700000000000000" pitchFamily="2" charset="-78"/>
              </a:rPr>
              <a:t>(  22-19 )             </a:t>
            </a:r>
            <a:endParaRPr lang="en-US" dirty="0">
              <a:latin typeface="Yagut"/>
            </a:endParaRPr>
          </a:p>
          <a:p>
            <a:pPr marL="0" indent="0" algn="r" rtl="1">
              <a:buNone/>
            </a:pPr>
            <a:endParaRPr lang="en-US" dirty="0">
              <a:latin typeface="Yagut"/>
            </a:endParaRPr>
          </a:p>
          <a:p>
            <a:pPr marL="0" indent="0">
              <a:buNone/>
            </a:pPr>
            <a:r>
              <a:rPr lang="en-US" sz="1600" dirty="0" smtClean="0">
                <a:solidFill>
                  <a:srgbClr val="7030A0"/>
                </a:solidFill>
              </a:rPr>
              <a:t>17. </a:t>
            </a:r>
            <a:r>
              <a:rPr lang="en-US" sz="1600" dirty="0" err="1" smtClean="0">
                <a:solidFill>
                  <a:srgbClr val="7030A0"/>
                </a:solidFill>
              </a:rPr>
              <a:t>Ziaee</a:t>
            </a:r>
            <a:r>
              <a:rPr lang="en-US" sz="1600" dirty="0" smtClean="0">
                <a:solidFill>
                  <a:srgbClr val="7030A0"/>
                </a:solidFill>
              </a:rPr>
              <a:t> </a:t>
            </a:r>
            <a:r>
              <a:rPr lang="en-US" sz="1600" dirty="0">
                <a:solidFill>
                  <a:srgbClr val="7030A0"/>
                </a:solidFill>
              </a:rPr>
              <a:t>V, </a:t>
            </a:r>
            <a:r>
              <a:rPr lang="en-US" sz="1600" dirty="0" err="1">
                <a:solidFill>
                  <a:srgbClr val="7030A0"/>
                </a:solidFill>
              </a:rPr>
              <a:t>Razaei</a:t>
            </a:r>
            <a:r>
              <a:rPr lang="en-US" sz="1600" dirty="0">
                <a:solidFill>
                  <a:srgbClr val="7030A0"/>
                </a:solidFill>
              </a:rPr>
              <a:t> M, Ahmadinejad Z, Shaikh H, </a:t>
            </a:r>
            <a:r>
              <a:rPr lang="en-US" sz="1600" dirty="0" err="1" smtClean="0">
                <a:solidFill>
                  <a:srgbClr val="7030A0"/>
                </a:solidFill>
              </a:rPr>
              <a:t>Yousefi</a:t>
            </a:r>
            <a:r>
              <a:rPr lang="fa-IR" sz="1600" dirty="0" smtClean="0">
                <a:solidFill>
                  <a:srgbClr val="7030A0"/>
                </a:solidFill>
              </a:rPr>
              <a:t> </a:t>
            </a:r>
            <a:r>
              <a:rPr lang="en-US" sz="1600" dirty="0" smtClean="0">
                <a:solidFill>
                  <a:srgbClr val="7030A0"/>
                </a:solidFill>
              </a:rPr>
              <a:t>,</a:t>
            </a:r>
            <a:r>
              <a:rPr lang="fa-IR" sz="1600" dirty="0" smtClean="0">
                <a:solidFill>
                  <a:srgbClr val="7030A0"/>
                </a:solidFill>
              </a:rPr>
              <a:t> </a:t>
            </a:r>
            <a:r>
              <a:rPr lang="en-US" sz="1600" dirty="0" smtClean="0">
                <a:solidFill>
                  <a:srgbClr val="7030A0"/>
                </a:solidFill>
              </a:rPr>
              <a:t>R</a:t>
            </a:r>
            <a:r>
              <a:rPr lang="en-US" sz="1600" dirty="0">
                <a:solidFill>
                  <a:srgbClr val="7030A0"/>
                </a:solidFill>
              </a:rPr>
              <a:t>, </a:t>
            </a:r>
            <a:r>
              <a:rPr lang="en-US" sz="1600" dirty="0" err="1">
                <a:solidFill>
                  <a:srgbClr val="7030A0"/>
                </a:solidFill>
              </a:rPr>
              <a:t>Yarmohammadi</a:t>
            </a:r>
            <a:r>
              <a:rPr lang="en-US" sz="1600" dirty="0">
                <a:solidFill>
                  <a:srgbClr val="7030A0"/>
                </a:solidFill>
              </a:rPr>
              <a:t> L, et al. The changes of </a:t>
            </a:r>
            <a:r>
              <a:rPr lang="en-US" sz="1600" dirty="0" err="1" smtClean="0">
                <a:solidFill>
                  <a:srgbClr val="7030A0"/>
                </a:solidFill>
              </a:rPr>
              <a:t>metaboli</a:t>
            </a:r>
            <a:r>
              <a:rPr lang="fa-IR" sz="1600" dirty="0" smtClean="0">
                <a:solidFill>
                  <a:srgbClr val="7030A0"/>
                </a:solidFill>
              </a:rPr>
              <a:t>    </a:t>
            </a:r>
            <a:r>
              <a:rPr lang="en-US" sz="1600" dirty="0" smtClean="0">
                <a:solidFill>
                  <a:srgbClr val="7030A0"/>
                </a:solidFill>
              </a:rPr>
              <a:t>profile </a:t>
            </a:r>
            <a:r>
              <a:rPr lang="en-US" sz="1600" dirty="0">
                <a:solidFill>
                  <a:srgbClr val="7030A0"/>
                </a:solidFill>
              </a:rPr>
              <a:t>and weight during Ramadan fasting. </a:t>
            </a:r>
            <a:r>
              <a:rPr lang="en-US" sz="1600" dirty="0" err="1" smtClean="0">
                <a:solidFill>
                  <a:srgbClr val="7030A0"/>
                </a:solidFill>
              </a:rPr>
              <a:t>SingaporeMed</a:t>
            </a:r>
            <a:r>
              <a:rPr lang="en-US" sz="1600" dirty="0" smtClean="0">
                <a:solidFill>
                  <a:srgbClr val="7030A0"/>
                </a:solidFill>
              </a:rPr>
              <a:t> </a:t>
            </a:r>
            <a:r>
              <a:rPr lang="en-US" sz="1600" dirty="0">
                <a:solidFill>
                  <a:srgbClr val="7030A0"/>
                </a:solidFill>
              </a:rPr>
              <a:t>J 2006; 47: 409-14.</a:t>
            </a:r>
          </a:p>
          <a:p>
            <a:pPr marL="0" indent="0">
              <a:buNone/>
            </a:pPr>
            <a:r>
              <a:rPr lang="pt-BR" sz="1600" dirty="0">
                <a:solidFill>
                  <a:srgbClr val="7030A0"/>
                </a:solidFill>
              </a:rPr>
              <a:t>18. Maislos M, Khamaysi N, Assali A, Abou-Rabiah </a:t>
            </a:r>
            <a:r>
              <a:rPr lang="pt-BR" sz="1600" dirty="0" smtClean="0">
                <a:solidFill>
                  <a:srgbClr val="7030A0"/>
                </a:solidFill>
              </a:rPr>
              <a:t>Y,</a:t>
            </a:r>
            <a:r>
              <a:rPr lang="en-US" sz="1600" dirty="0" err="1" smtClean="0">
                <a:solidFill>
                  <a:srgbClr val="7030A0"/>
                </a:solidFill>
              </a:rPr>
              <a:t>Zvili</a:t>
            </a:r>
            <a:r>
              <a:rPr lang="en-US" sz="1600" dirty="0" smtClean="0">
                <a:solidFill>
                  <a:srgbClr val="7030A0"/>
                </a:solidFill>
              </a:rPr>
              <a:t> </a:t>
            </a:r>
            <a:r>
              <a:rPr lang="en-US" sz="1600" dirty="0">
                <a:solidFill>
                  <a:srgbClr val="7030A0"/>
                </a:solidFill>
              </a:rPr>
              <a:t>I, </a:t>
            </a:r>
            <a:r>
              <a:rPr lang="en-US" sz="1600" dirty="0" err="1">
                <a:solidFill>
                  <a:srgbClr val="7030A0"/>
                </a:solidFill>
              </a:rPr>
              <a:t>Shany</a:t>
            </a:r>
            <a:r>
              <a:rPr lang="en-US" sz="1600" dirty="0">
                <a:solidFill>
                  <a:srgbClr val="7030A0"/>
                </a:solidFill>
              </a:rPr>
              <a:t> S. Marked increase in plasma </a:t>
            </a:r>
            <a:r>
              <a:rPr lang="en-US" sz="1600" dirty="0" err="1" smtClean="0">
                <a:solidFill>
                  <a:srgbClr val="7030A0"/>
                </a:solidFill>
              </a:rPr>
              <a:t>highdensitylipoprotein</a:t>
            </a:r>
            <a:r>
              <a:rPr lang="en-US" sz="1600" dirty="0" smtClean="0">
                <a:solidFill>
                  <a:srgbClr val="7030A0"/>
                </a:solidFill>
              </a:rPr>
              <a:t> </a:t>
            </a:r>
            <a:r>
              <a:rPr lang="en-US" sz="1600" dirty="0">
                <a:solidFill>
                  <a:srgbClr val="7030A0"/>
                </a:solidFill>
              </a:rPr>
              <a:t>cholesterol after prolonged </a:t>
            </a:r>
            <a:r>
              <a:rPr lang="en-US" sz="1600" dirty="0" err="1" smtClean="0">
                <a:solidFill>
                  <a:srgbClr val="7030A0"/>
                </a:solidFill>
              </a:rPr>
              <a:t>fastingduring</a:t>
            </a:r>
            <a:r>
              <a:rPr lang="en-US" sz="1600" dirty="0" smtClean="0">
                <a:solidFill>
                  <a:srgbClr val="7030A0"/>
                </a:solidFill>
              </a:rPr>
              <a:t> </a:t>
            </a:r>
            <a:r>
              <a:rPr lang="en-US" sz="1600" dirty="0">
                <a:solidFill>
                  <a:srgbClr val="7030A0"/>
                </a:solidFill>
              </a:rPr>
              <a:t>Ramadan. Am J </a:t>
            </a:r>
            <a:r>
              <a:rPr lang="en-US" sz="1600" dirty="0" err="1">
                <a:solidFill>
                  <a:srgbClr val="7030A0"/>
                </a:solidFill>
              </a:rPr>
              <a:t>Clin</a:t>
            </a:r>
            <a:r>
              <a:rPr lang="en-US" sz="1600" dirty="0">
                <a:solidFill>
                  <a:srgbClr val="7030A0"/>
                </a:solidFill>
              </a:rPr>
              <a:t> </a:t>
            </a:r>
            <a:r>
              <a:rPr lang="en-US" sz="1600" dirty="0" err="1">
                <a:solidFill>
                  <a:srgbClr val="7030A0"/>
                </a:solidFill>
              </a:rPr>
              <a:t>Nutr</a:t>
            </a:r>
            <a:r>
              <a:rPr lang="en-US" sz="1600" dirty="0">
                <a:solidFill>
                  <a:srgbClr val="7030A0"/>
                </a:solidFill>
              </a:rPr>
              <a:t> 1993; 57: 640-2.</a:t>
            </a:r>
          </a:p>
          <a:p>
            <a:pPr marL="0" indent="0">
              <a:buNone/>
            </a:pPr>
            <a:r>
              <a:rPr lang="en-US" sz="1600" dirty="0">
                <a:solidFill>
                  <a:srgbClr val="7030A0"/>
                </a:solidFill>
              </a:rPr>
              <a:t>19. </a:t>
            </a:r>
            <a:r>
              <a:rPr lang="en-US" sz="1600" dirty="0" err="1">
                <a:solidFill>
                  <a:srgbClr val="7030A0"/>
                </a:solidFill>
              </a:rPr>
              <a:t>Maislos</a:t>
            </a:r>
            <a:r>
              <a:rPr lang="en-US" sz="1600" dirty="0">
                <a:solidFill>
                  <a:srgbClr val="7030A0"/>
                </a:solidFill>
              </a:rPr>
              <a:t> M, </a:t>
            </a:r>
            <a:r>
              <a:rPr lang="en-US" sz="1600" dirty="0" err="1">
                <a:solidFill>
                  <a:srgbClr val="7030A0"/>
                </a:solidFill>
              </a:rPr>
              <a:t>Abou-Rabiah</a:t>
            </a:r>
            <a:r>
              <a:rPr lang="en-US" sz="1600" dirty="0">
                <a:solidFill>
                  <a:srgbClr val="7030A0"/>
                </a:solidFill>
              </a:rPr>
              <a:t> Y, </a:t>
            </a:r>
            <a:r>
              <a:rPr lang="en-US" sz="1600" dirty="0" err="1">
                <a:solidFill>
                  <a:srgbClr val="7030A0"/>
                </a:solidFill>
              </a:rPr>
              <a:t>Zuili</a:t>
            </a:r>
            <a:r>
              <a:rPr lang="en-US" sz="1600" dirty="0">
                <a:solidFill>
                  <a:srgbClr val="7030A0"/>
                </a:solidFill>
              </a:rPr>
              <a:t> I, </a:t>
            </a:r>
            <a:r>
              <a:rPr lang="en-US" sz="1600" dirty="0" err="1">
                <a:solidFill>
                  <a:srgbClr val="7030A0"/>
                </a:solidFill>
              </a:rPr>
              <a:t>Iordash</a:t>
            </a:r>
            <a:r>
              <a:rPr lang="en-US" sz="1600" dirty="0">
                <a:solidFill>
                  <a:srgbClr val="7030A0"/>
                </a:solidFill>
              </a:rPr>
              <a:t> S, </a:t>
            </a:r>
            <a:r>
              <a:rPr lang="en-US" sz="1600" dirty="0" err="1">
                <a:solidFill>
                  <a:srgbClr val="7030A0"/>
                </a:solidFill>
              </a:rPr>
              <a:t>Shany</a:t>
            </a:r>
            <a:r>
              <a:rPr lang="en-US" sz="1600" dirty="0">
                <a:solidFill>
                  <a:srgbClr val="7030A0"/>
                </a:solidFill>
              </a:rPr>
              <a:t> </a:t>
            </a:r>
            <a:r>
              <a:rPr lang="en-US" sz="1600" dirty="0" err="1" smtClean="0">
                <a:solidFill>
                  <a:srgbClr val="7030A0"/>
                </a:solidFill>
              </a:rPr>
              <a:t>S.Gorging</a:t>
            </a:r>
            <a:r>
              <a:rPr lang="en-US" sz="1600" dirty="0" smtClean="0">
                <a:solidFill>
                  <a:srgbClr val="7030A0"/>
                </a:solidFill>
              </a:rPr>
              <a:t> </a:t>
            </a:r>
            <a:r>
              <a:rPr lang="en-US" sz="1600" dirty="0">
                <a:solidFill>
                  <a:srgbClr val="7030A0"/>
                </a:solidFill>
              </a:rPr>
              <a:t>and plasma HDL-cholesterol- The </a:t>
            </a:r>
            <a:r>
              <a:rPr lang="en-US" sz="1600" dirty="0" smtClean="0">
                <a:solidFill>
                  <a:srgbClr val="7030A0"/>
                </a:solidFill>
              </a:rPr>
              <a:t>Ramadan</a:t>
            </a:r>
            <a:r>
              <a:rPr lang="fa-IR" sz="1600" dirty="0" smtClean="0">
                <a:solidFill>
                  <a:srgbClr val="7030A0"/>
                </a:solidFill>
              </a:rPr>
              <a:t> </a:t>
            </a:r>
            <a:r>
              <a:rPr lang="en-US" sz="1600" dirty="0" smtClean="0">
                <a:solidFill>
                  <a:srgbClr val="7030A0"/>
                </a:solidFill>
              </a:rPr>
              <a:t>model</a:t>
            </a:r>
            <a:r>
              <a:rPr lang="en-US" sz="1600" dirty="0">
                <a:solidFill>
                  <a:srgbClr val="7030A0"/>
                </a:solidFill>
              </a:rPr>
              <a:t>. </a:t>
            </a:r>
            <a:r>
              <a:rPr lang="en-US" sz="1600" dirty="0" err="1">
                <a:solidFill>
                  <a:srgbClr val="7030A0"/>
                </a:solidFill>
              </a:rPr>
              <a:t>Europ</a:t>
            </a:r>
            <a:r>
              <a:rPr lang="en-US" sz="1600" dirty="0">
                <a:solidFill>
                  <a:srgbClr val="7030A0"/>
                </a:solidFill>
              </a:rPr>
              <a:t> J </a:t>
            </a:r>
            <a:r>
              <a:rPr lang="en-US" sz="1600" dirty="0" err="1">
                <a:solidFill>
                  <a:srgbClr val="7030A0"/>
                </a:solidFill>
              </a:rPr>
              <a:t>Clin</a:t>
            </a:r>
            <a:r>
              <a:rPr lang="en-US" sz="1600" dirty="0">
                <a:solidFill>
                  <a:srgbClr val="7030A0"/>
                </a:solidFill>
              </a:rPr>
              <a:t> </a:t>
            </a:r>
            <a:r>
              <a:rPr lang="en-US" sz="1600" dirty="0" err="1">
                <a:solidFill>
                  <a:srgbClr val="7030A0"/>
                </a:solidFill>
              </a:rPr>
              <a:t>Nutr</a:t>
            </a:r>
            <a:r>
              <a:rPr lang="en-US" sz="1600" dirty="0">
                <a:solidFill>
                  <a:srgbClr val="7030A0"/>
                </a:solidFill>
              </a:rPr>
              <a:t> 1998; 52: 127-30.</a:t>
            </a:r>
          </a:p>
          <a:p>
            <a:pPr marL="0" indent="0">
              <a:buNone/>
            </a:pPr>
            <a:r>
              <a:rPr lang="pt-BR" sz="1600" dirty="0">
                <a:solidFill>
                  <a:srgbClr val="7030A0"/>
                </a:solidFill>
              </a:rPr>
              <a:t>20. Adlouni A, Ghalim N, Benslimane A, Lecery JM, </a:t>
            </a:r>
            <a:r>
              <a:rPr lang="pt-BR" sz="1600" dirty="0" smtClean="0">
                <a:solidFill>
                  <a:srgbClr val="7030A0"/>
                </a:solidFill>
              </a:rPr>
              <a:t>Saile</a:t>
            </a:r>
            <a:r>
              <a:rPr lang="fa-IR" sz="1600" dirty="0" smtClean="0">
                <a:solidFill>
                  <a:srgbClr val="7030A0"/>
                </a:solidFill>
              </a:rPr>
              <a:t>  </a:t>
            </a:r>
            <a:r>
              <a:rPr lang="en-US" sz="1600" dirty="0" smtClean="0">
                <a:solidFill>
                  <a:srgbClr val="7030A0"/>
                </a:solidFill>
              </a:rPr>
              <a:t>R</a:t>
            </a:r>
            <a:r>
              <a:rPr lang="en-US" sz="1600" dirty="0">
                <a:solidFill>
                  <a:srgbClr val="7030A0"/>
                </a:solidFill>
              </a:rPr>
              <a:t>. Fasting during Ramadan induces a marked </a:t>
            </a:r>
            <a:r>
              <a:rPr lang="en-US" sz="1600" dirty="0" smtClean="0">
                <a:solidFill>
                  <a:srgbClr val="7030A0"/>
                </a:solidFill>
              </a:rPr>
              <a:t>increase</a:t>
            </a:r>
            <a:r>
              <a:rPr lang="fa-IR" sz="1600" dirty="0" smtClean="0">
                <a:solidFill>
                  <a:srgbClr val="7030A0"/>
                </a:solidFill>
              </a:rPr>
              <a:t>   </a:t>
            </a:r>
            <a:r>
              <a:rPr lang="en-US" sz="1600" dirty="0" smtClean="0">
                <a:solidFill>
                  <a:srgbClr val="7030A0"/>
                </a:solidFill>
              </a:rPr>
              <a:t>in </a:t>
            </a:r>
            <a:r>
              <a:rPr lang="en-US" sz="1600" dirty="0">
                <a:solidFill>
                  <a:srgbClr val="7030A0"/>
                </a:solidFill>
              </a:rPr>
              <a:t>HDL and decrease in LDL-cholesterol. Ann </a:t>
            </a:r>
            <a:r>
              <a:rPr lang="en-US" sz="1600" dirty="0" err="1" smtClean="0">
                <a:solidFill>
                  <a:srgbClr val="7030A0"/>
                </a:solidFill>
              </a:rPr>
              <a:t>Nutr</a:t>
            </a:r>
            <a:r>
              <a:rPr lang="fa-IR" sz="1600" dirty="0" smtClean="0">
                <a:solidFill>
                  <a:srgbClr val="7030A0"/>
                </a:solidFill>
              </a:rPr>
              <a:t> </a:t>
            </a:r>
            <a:r>
              <a:rPr lang="en-US" sz="1600" dirty="0" err="1" smtClean="0">
                <a:solidFill>
                  <a:srgbClr val="7030A0"/>
                </a:solidFill>
              </a:rPr>
              <a:t>Metab</a:t>
            </a:r>
            <a:r>
              <a:rPr lang="en-US" sz="1600" dirty="0" smtClean="0">
                <a:solidFill>
                  <a:srgbClr val="7030A0"/>
                </a:solidFill>
              </a:rPr>
              <a:t> </a:t>
            </a:r>
            <a:r>
              <a:rPr lang="en-US" sz="1600" dirty="0">
                <a:solidFill>
                  <a:srgbClr val="7030A0"/>
                </a:solidFill>
              </a:rPr>
              <a:t>1997; 41: 242-9.</a:t>
            </a:r>
          </a:p>
          <a:p>
            <a:pPr marL="0" indent="0">
              <a:buNone/>
            </a:pPr>
            <a:r>
              <a:rPr lang="en-US" sz="1600" dirty="0">
                <a:solidFill>
                  <a:srgbClr val="7030A0"/>
                </a:solidFill>
              </a:rPr>
              <a:t>21. </a:t>
            </a:r>
            <a:r>
              <a:rPr lang="en-US" sz="1600" dirty="0" err="1">
                <a:solidFill>
                  <a:srgbClr val="7030A0"/>
                </a:solidFill>
              </a:rPr>
              <a:t>Salehi</a:t>
            </a:r>
            <a:r>
              <a:rPr lang="en-US" sz="1600" dirty="0">
                <a:solidFill>
                  <a:srgbClr val="7030A0"/>
                </a:solidFill>
              </a:rPr>
              <a:t> M, </a:t>
            </a:r>
            <a:r>
              <a:rPr lang="en-US" sz="1600" dirty="0" err="1">
                <a:solidFill>
                  <a:srgbClr val="7030A0"/>
                </a:solidFill>
              </a:rPr>
              <a:t>Neghab</a:t>
            </a:r>
            <a:r>
              <a:rPr lang="en-US" sz="1600" dirty="0">
                <a:solidFill>
                  <a:srgbClr val="7030A0"/>
                </a:solidFill>
              </a:rPr>
              <a:t> M. Effects of fasting and a </a:t>
            </a:r>
            <a:r>
              <a:rPr lang="en-US" sz="1600" dirty="0" smtClean="0">
                <a:solidFill>
                  <a:srgbClr val="7030A0"/>
                </a:solidFill>
              </a:rPr>
              <a:t>medium</a:t>
            </a:r>
            <a:r>
              <a:rPr lang="fa-IR" sz="1600" dirty="0" smtClean="0">
                <a:solidFill>
                  <a:srgbClr val="7030A0"/>
                </a:solidFill>
              </a:rPr>
              <a:t> </a:t>
            </a:r>
            <a:r>
              <a:rPr lang="en-US" sz="1600" dirty="0" smtClean="0">
                <a:solidFill>
                  <a:srgbClr val="7030A0"/>
                </a:solidFill>
              </a:rPr>
              <a:t>calorie </a:t>
            </a:r>
            <a:r>
              <a:rPr lang="en-US" sz="1600" dirty="0">
                <a:solidFill>
                  <a:srgbClr val="7030A0"/>
                </a:solidFill>
              </a:rPr>
              <a:t>balanced diet during the holy month </a:t>
            </a:r>
            <a:r>
              <a:rPr lang="en-US" sz="1600" dirty="0" smtClean="0">
                <a:solidFill>
                  <a:srgbClr val="7030A0"/>
                </a:solidFill>
              </a:rPr>
              <a:t>Ramadan on </a:t>
            </a:r>
            <a:r>
              <a:rPr lang="en-US" sz="1600" dirty="0">
                <a:solidFill>
                  <a:srgbClr val="7030A0"/>
                </a:solidFill>
              </a:rPr>
              <a:t>weight, BMI and some blood parameters </a:t>
            </a:r>
            <a:r>
              <a:rPr lang="en-US" sz="1600" dirty="0" smtClean="0">
                <a:solidFill>
                  <a:srgbClr val="7030A0"/>
                </a:solidFill>
              </a:rPr>
              <a:t>of overweight </a:t>
            </a:r>
            <a:r>
              <a:rPr lang="en-US" sz="1600" dirty="0">
                <a:solidFill>
                  <a:srgbClr val="7030A0"/>
                </a:solidFill>
              </a:rPr>
              <a:t>males. Pak J </a:t>
            </a:r>
            <a:r>
              <a:rPr lang="en-US" sz="1600" dirty="0" err="1">
                <a:solidFill>
                  <a:srgbClr val="7030A0"/>
                </a:solidFill>
              </a:rPr>
              <a:t>Biol</a:t>
            </a:r>
            <a:r>
              <a:rPr lang="en-US" sz="1600" dirty="0">
                <a:solidFill>
                  <a:srgbClr val="7030A0"/>
                </a:solidFill>
              </a:rPr>
              <a:t> </a:t>
            </a:r>
            <a:r>
              <a:rPr lang="en-US" sz="1600" dirty="0" err="1">
                <a:solidFill>
                  <a:srgbClr val="7030A0"/>
                </a:solidFill>
              </a:rPr>
              <a:t>Sci</a:t>
            </a:r>
            <a:r>
              <a:rPr lang="en-US" sz="1600" dirty="0">
                <a:solidFill>
                  <a:srgbClr val="7030A0"/>
                </a:solidFill>
              </a:rPr>
              <a:t> 2007; 10: 968-71.</a:t>
            </a:r>
          </a:p>
          <a:p>
            <a:pPr marL="0" indent="0">
              <a:buNone/>
            </a:pPr>
            <a:r>
              <a:rPr lang="en-US" sz="1600" dirty="0">
                <a:solidFill>
                  <a:srgbClr val="7030A0"/>
                </a:solidFill>
              </a:rPr>
              <a:t>22. Rahman M, Rashid M, Basher S, Sultana S, </a:t>
            </a:r>
            <a:r>
              <a:rPr lang="en-US" sz="1600" dirty="0" err="1" smtClean="0">
                <a:solidFill>
                  <a:srgbClr val="7030A0"/>
                </a:solidFill>
              </a:rPr>
              <a:t>Nomani</a:t>
            </a:r>
            <a:r>
              <a:rPr lang="en-US" sz="1600" dirty="0" smtClean="0">
                <a:solidFill>
                  <a:srgbClr val="7030A0"/>
                </a:solidFill>
              </a:rPr>
              <a:t> MZ</a:t>
            </a:r>
            <a:r>
              <a:rPr lang="en-US" sz="1600" dirty="0">
                <a:solidFill>
                  <a:srgbClr val="7030A0"/>
                </a:solidFill>
              </a:rPr>
              <a:t>. Improved serum HDL cholesterol profile </a:t>
            </a:r>
            <a:r>
              <a:rPr lang="en-US" sz="1600" dirty="0" smtClean="0">
                <a:solidFill>
                  <a:srgbClr val="7030A0"/>
                </a:solidFill>
              </a:rPr>
              <a:t>among Bangladeshi </a:t>
            </a:r>
            <a:r>
              <a:rPr lang="en-US" sz="1600" dirty="0">
                <a:solidFill>
                  <a:srgbClr val="7030A0"/>
                </a:solidFill>
              </a:rPr>
              <a:t>male students during Ramadan </a:t>
            </a:r>
            <a:r>
              <a:rPr lang="en-US" sz="1600" dirty="0" err="1" smtClean="0">
                <a:solidFill>
                  <a:srgbClr val="7030A0"/>
                </a:solidFill>
              </a:rPr>
              <a:t>fasting.East</a:t>
            </a:r>
            <a:r>
              <a:rPr lang="en-US" sz="1600" dirty="0" smtClean="0">
                <a:solidFill>
                  <a:srgbClr val="7030A0"/>
                </a:solidFill>
              </a:rPr>
              <a:t> </a:t>
            </a:r>
            <a:r>
              <a:rPr lang="en-US" sz="1600" dirty="0" err="1">
                <a:solidFill>
                  <a:srgbClr val="7030A0"/>
                </a:solidFill>
              </a:rPr>
              <a:t>Mediterr</a:t>
            </a:r>
            <a:r>
              <a:rPr lang="en-US" sz="1600" dirty="0">
                <a:solidFill>
                  <a:srgbClr val="7030A0"/>
                </a:solidFill>
              </a:rPr>
              <a:t> Health J 2004; 10: 131-7.</a:t>
            </a:r>
          </a:p>
        </p:txBody>
      </p:sp>
    </p:spTree>
    <p:extLst>
      <p:ext uri="{BB962C8B-B14F-4D97-AF65-F5344CB8AC3E}">
        <p14:creationId xmlns:p14="http://schemas.microsoft.com/office/powerpoint/2010/main" val="279757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9295"/>
            <a:ext cx="8596668" cy="1320800"/>
          </a:xfrm>
        </p:spPr>
        <p:txBody>
          <a:bodyPr>
            <a:normAutofit/>
          </a:bodyPr>
          <a:lstStyle/>
          <a:p>
            <a:pPr algn="ctr"/>
            <a:r>
              <a:rPr lang="en-US" sz="6000" dirty="0" smtClean="0">
                <a:solidFill>
                  <a:srgbClr val="FF0000"/>
                </a:solidFill>
              </a:rPr>
              <a:t>Lipid  Profile</a:t>
            </a:r>
            <a:endParaRPr lang="en-US" sz="6000" dirty="0">
              <a:solidFill>
                <a:srgbClr val="FF0000"/>
              </a:solidFill>
            </a:endParaRPr>
          </a:p>
        </p:txBody>
      </p:sp>
      <p:sp>
        <p:nvSpPr>
          <p:cNvPr id="3" name="Content Placeholder 2"/>
          <p:cNvSpPr>
            <a:spLocks noGrp="1"/>
          </p:cNvSpPr>
          <p:nvPr>
            <p:ph idx="1"/>
          </p:nvPr>
        </p:nvSpPr>
        <p:spPr>
          <a:xfrm>
            <a:off x="677334" y="2160589"/>
            <a:ext cx="8762880" cy="4575062"/>
          </a:xfrm>
        </p:spPr>
        <p:txBody>
          <a:bodyPr>
            <a:normAutofit fontScale="92500"/>
          </a:bodyPr>
          <a:lstStyle/>
          <a:p>
            <a:r>
              <a:rPr lang="en-US" sz="2800" dirty="0" smtClean="0">
                <a:solidFill>
                  <a:schemeClr val="tx1"/>
                </a:solidFill>
              </a:rPr>
              <a:t>APO A-1  </a:t>
            </a:r>
            <a:r>
              <a:rPr lang="en-US" sz="2800" dirty="0" smtClean="0">
                <a:solidFill>
                  <a:schemeClr val="tx1"/>
                </a:solidFill>
                <a:sym typeface="Wingdings" panose="05000000000000000000" pitchFamily="2" charset="2"/>
              </a:rPr>
              <a:t>   </a:t>
            </a:r>
          </a:p>
          <a:p>
            <a:r>
              <a:rPr lang="en-US" sz="3000" dirty="0" smtClean="0">
                <a:solidFill>
                  <a:schemeClr val="tx1"/>
                </a:solidFill>
                <a:sym typeface="Wingdings" panose="05000000000000000000" pitchFamily="2" charset="2"/>
              </a:rPr>
              <a:t>APO B           in  healthy one &amp; diabetic patients</a:t>
            </a:r>
          </a:p>
          <a:p>
            <a:pPr marL="0" indent="0">
              <a:buNone/>
            </a:pPr>
            <a:endParaRPr lang="en-US" dirty="0" smtClean="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smtClean="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pt-BR" sz="1600" dirty="0" smtClean="0">
                <a:solidFill>
                  <a:srgbClr val="7030A0"/>
                </a:solidFill>
              </a:rPr>
              <a:t>24.Adlouni </a:t>
            </a:r>
            <a:r>
              <a:rPr lang="pt-BR" sz="1600" dirty="0">
                <a:solidFill>
                  <a:srgbClr val="7030A0"/>
                </a:solidFill>
              </a:rPr>
              <a:t>A, Ghalim N, Saile R, Hda N, Para </a:t>
            </a:r>
            <a:r>
              <a:rPr lang="pt-BR" sz="1600" dirty="0" smtClean="0">
                <a:solidFill>
                  <a:srgbClr val="7030A0"/>
                </a:solidFill>
              </a:rPr>
              <a:t>HJ,</a:t>
            </a:r>
            <a:r>
              <a:rPr lang="en-US" sz="1600" dirty="0" err="1" smtClean="0">
                <a:solidFill>
                  <a:srgbClr val="7030A0"/>
                </a:solidFill>
              </a:rPr>
              <a:t>Benslimane</a:t>
            </a:r>
            <a:r>
              <a:rPr lang="en-US" sz="1600" dirty="0" smtClean="0">
                <a:solidFill>
                  <a:srgbClr val="7030A0"/>
                </a:solidFill>
              </a:rPr>
              <a:t> </a:t>
            </a:r>
            <a:r>
              <a:rPr lang="en-US" sz="1600" dirty="0">
                <a:solidFill>
                  <a:srgbClr val="7030A0"/>
                </a:solidFill>
              </a:rPr>
              <a:t>A. Beneficial effect of serum Apo A1, </a:t>
            </a:r>
            <a:r>
              <a:rPr lang="en-US" sz="1600" dirty="0" smtClean="0">
                <a:solidFill>
                  <a:srgbClr val="7030A0"/>
                </a:solidFill>
              </a:rPr>
              <a:t>Apo B </a:t>
            </a:r>
            <a:r>
              <a:rPr lang="en-US" sz="1600" dirty="0">
                <a:solidFill>
                  <a:srgbClr val="7030A0"/>
                </a:solidFill>
              </a:rPr>
              <a:t>and LP A1 levels of Ramadan fasting. </a:t>
            </a:r>
            <a:r>
              <a:rPr lang="en-US" sz="1600" dirty="0" err="1">
                <a:solidFill>
                  <a:srgbClr val="7030A0"/>
                </a:solidFill>
              </a:rPr>
              <a:t>Clin</a:t>
            </a:r>
            <a:r>
              <a:rPr lang="en-US" sz="1600" dirty="0">
                <a:solidFill>
                  <a:srgbClr val="7030A0"/>
                </a:solidFill>
              </a:rPr>
              <a:t> </a:t>
            </a:r>
            <a:r>
              <a:rPr lang="en-US" sz="1600" dirty="0" err="1" smtClean="0">
                <a:solidFill>
                  <a:srgbClr val="7030A0"/>
                </a:solidFill>
              </a:rPr>
              <a:t>Chim</a:t>
            </a:r>
            <a:r>
              <a:rPr lang="en-US" sz="1600" dirty="0" smtClean="0">
                <a:solidFill>
                  <a:srgbClr val="7030A0"/>
                </a:solidFill>
              </a:rPr>
              <a:t> </a:t>
            </a:r>
            <a:r>
              <a:rPr lang="en-US" sz="1600" dirty="0" err="1" smtClean="0">
                <a:solidFill>
                  <a:srgbClr val="7030A0"/>
                </a:solidFill>
              </a:rPr>
              <a:t>Acta</a:t>
            </a:r>
            <a:r>
              <a:rPr lang="en-US" sz="1600" dirty="0" smtClean="0">
                <a:solidFill>
                  <a:srgbClr val="7030A0"/>
                </a:solidFill>
              </a:rPr>
              <a:t> </a:t>
            </a:r>
            <a:r>
              <a:rPr lang="en-US" sz="1600" dirty="0">
                <a:solidFill>
                  <a:srgbClr val="7030A0"/>
                </a:solidFill>
              </a:rPr>
              <a:t>1998; 271: 179-89</a:t>
            </a:r>
            <a:r>
              <a:rPr lang="en-US" sz="1600" dirty="0" smtClean="0">
                <a:solidFill>
                  <a:srgbClr val="7030A0"/>
                </a:solidFill>
              </a:rPr>
              <a:t>.</a:t>
            </a:r>
          </a:p>
          <a:p>
            <a:pPr marL="0" indent="0">
              <a:buNone/>
            </a:pPr>
            <a:endParaRPr lang="en-US" sz="1600" dirty="0">
              <a:solidFill>
                <a:srgbClr val="7030A0"/>
              </a:solidFill>
            </a:endParaRPr>
          </a:p>
          <a:p>
            <a:pPr marL="0" indent="0">
              <a:buNone/>
            </a:pPr>
            <a:r>
              <a:rPr lang="pt-BR" sz="1600" dirty="0">
                <a:solidFill>
                  <a:srgbClr val="7030A0"/>
                </a:solidFill>
              </a:rPr>
              <a:t>25. Akanji AO, Mojiminiyi OA, Abdella N. </a:t>
            </a:r>
            <a:r>
              <a:rPr lang="pt-BR" sz="1600" dirty="0" smtClean="0">
                <a:solidFill>
                  <a:srgbClr val="7030A0"/>
                </a:solidFill>
              </a:rPr>
              <a:t>Beneficial </a:t>
            </a:r>
            <a:r>
              <a:rPr lang="en-US" sz="1600" dirty="0" smtClean="0">
                <a:solidFill>
                  <a:srgbClr val="7030A0"/>
                </a:solidFill>
              </a:rPr>
              <a:t>changes </a:t>
            </a:r>
            <a:r>
              <a:rPr lang="en-US" sz="1600" dirty="0">
                <a:solidFill>
                  <a:srgbClr val="7030A0"/>
                </a:solidFill>
              </a:rPr>
              <a:t>in serum </a:t>
            </a:r>
            <a:r>
              <a:rPr lang="en-US" sz="1600" dirty="0" err="1">
                <a:solidFill>
                  <a:srgbClr val="7030A0"/>
                </a:solidFill>
              </a:rPr>
              <a:t>apo</a:t>
            </a:r>
            <a:r>
              <a:rPr lang="en-US" sz="1600" dirty="0">
                <a:solidFill>
                  <a:srgbClr val="7030A0"/>
                </a:solidFill>
              </a:rPr>
              <a:t> A-1 and its ratio to </a:t>
            </a:r>
            <a:r>
              <a:rPr lang="en-US" sz="1600" dirty="0" err="1">
                <a:solidFill>
                  <a:srgbClr val="7030A0"/>
                </a:solidFill>
              </a:rPr>
              <a:t>apo</a:t>
            </a:r>
            <a:r>
              <a:rPr lang="en-US" sz="1600" dirty="0">
                <a:solidFill>
                  <a:srgbClr val="7030A0"/>
                </a:solidFill>
              </a:rPr>
              <a:t> B </a:t>
            </a:r>
            <a:r>
              <a:rPr lang="en-US" sz="1600" dirty="0" smtClean="0">
                <a:solidFill>
                  <a:srgbClr val="7030A0"/>
                </a:solidFill>
              </a:rPr>
              <a:t>and HDL </a:t>
            </a:r>
            <a:r>
              <a:rPr lang="en-US" sz="1600" dirty="0">
                <a:solidFill>
                  <a:srgbClr val="7030A0"/>
                </a:solidFill>
              </a:rPr>
              <a:t>in stable </a:t>
            </a:r>
            <a:r>
              <a:rPr lang="en-US" sz="1600" dirty="0" err="1">
                <a:solidFill>
                  <a:srgbClr val="7030A0"/>
                </a:solidFill>
              </a:rPr>
              <a:t>hyperlipidaemic</a:t>
            </a:r>
            <a:r>
              <a:rPr lang="en-US" sz="1600" dirty="0">
                <a:solidFill>
                  <a:srgbClr val="7030A0"/>
                </a:solidFill>
              </a:rPr>
              <a:t> subjects after </a:t>
            </a:r>
            <a:r>
              <a:rPr lang="en-US" sz="1600" dirty="0" smtClean="0">
                <a:solidFill>
                  <a:srgbClr val="7030A0"/>
                </a:solidFill>
              </a:rPr>
              <a:t>Ramadan </a:t>
            </a:r>
            <a:r>
              <a:rPr lang="nl-NL" sz="1600" dirty="0" smtClean="0">
                <a:solidFill>
                  <a:srgbClr val="7030A0"/>
                </a:solidFill>
              </a:rPr>
              <a:t>fasting </a:t>
            </a:r>
            <a:r>
              <a:rPr lang="nl-NL" sz="1600" dirty="0">
                <a:solidFill>
                  <a:srgbClr val="7030A0"/>
                </a:solidFill>
              </a:rPr>
              <a:t>in Kuwait. Eur J Clin Nutr 2000; 54: 508-13.</a:t>
            </a:r>
            <a:endParaRPr lang="en-US" sz="1600" dirty="0">
              <a:solidFill>
                <a:srgbClr val="7030A0"/>
              </a:solidFill>
            </a:endParaRPr>
          </a:p>
        </p:txBody>
      </p:sp>
    </p:spTree>
    <p:extLst>
      <p:ext uri="{BB962C8B-B14F-4D97-AF65-F5344CB8AC3E}">
        <p14:creationId xmlns:p14="http://schemas.microsoft.com/office/powerpoint/2010/main" val="603358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30" y="399246"/>
            <a:ext cx="9092484" cy="6458754"/>
          </a:xfrm>
        </p:spPr>
        <p:txBody>
          <a:bodyPr>
            <a:normAutofit/>
          </a:bodyPr>
          <a:lstStyle/>
          <a:p>
            <a:pPr algn="r" rtl="1">
              <a:buFont typeface="Wingdings" panose="05000000000000000000" pitchFamily="2" charset="2"/>
              <a:buChar char="q"/>
            </a:pPr>
            <a:r>
              <a:rPr lang="fa-IR" sz="2800" b="1" dirty="0" smtClean="0">
                <a:solidFill>
                  <a:schemeClr val="tx1"/>
                </a:solidFill>
                <a:cs typeface="B Titr" panose="00000700000000000000" pitchFamily="2" charset="-78"/>
              </a:rPr>
              <a:t>برخي تغييرات </a:t>
            </a:r>
            <a:r>
              <a:rPr lang="fa-IR" sz="2800" b="1" dirty="0">
                <a:solidFill>
                  <a:schemeClr val="tx1"/>
                </a:solidFill>
                <a:cs typeface="B Titr" panose="00000700000000000000" pitchFamily="2" charset="-78"/>
              </a:rPr>
              <a:t>كه در غلظت چربي هاي سرم ديده مي شود </a:t>
            </a:r>
            <a:r>
              <a:rPr lang="fa-IR" sz="2800" b="1" dirty="0" smtClean="0">
                <a:solidFill>
                  <a:schemeClr val="tx1"/>
                </a:solidFill>
                <a:cs typeface="B Titr" panose="00000700000000000000" pitchFamily="2" charset="-78"/>
              </a:rPr>
              <a:t>ممكن است </a:t>
            </a:r>
            <a:r>
              <a:rPr lang="fa-IR" sz="2800" b="1" dirty="0">
                <a:solidFill>
                  <a:schemeClr val="tx1"/>
                </a:solidFill>
                <a:cs typeface="B Titr" panose="00000700000000000000" pitchFamily="2" charset="-78"/>
              </a:rPr>
              <a:t>مربوط به مصرف يك باره ي غذاي حجيم باشد، </a:t>
            </a:r>
            <a:r>
              <a:rPr lang="fa-IR" sz="2800" b="1" dirty="0" smtClean="0">
                <a:solidFill>
                  <a:schemeClr val="tx1"/>
                </a:solidFill>
                <a:cs typeface="B Titr" panose="00000700000000000000" pitchFamily="2" charset="-78"/>
              </a:rPr>
              <a:t>زيرا افزايش </a:t>
            </a:r>
            <a:r>
              <a:rPr lang="fa-IR" sz="2800" b="1" dirty="0">
                <a:solidFill>
                  <a:schemeClr val="tx1"/>
                </a:solidFill>
                <a:cs typeface="B Titr" panose="00000700000000000000" pitchFamily="2" charset="-78"/>
              </a:rPr>
              <a:t>غلظت </a:t>
            </a:r>
            <a:r>
              <a:rPr lang="fa-IR" sz="2800" b="1" dirty="0" smtClean="0">
                <a:solidFill>
                  <a:schemeClr val="tx1"/>
                </a:solidFill>
                <a:cs typeface="B Titr" panose="00000700000000000000" pitchFamily="2" charset="-78"/>
              </a:rPr>
              <a:t>چربي های خون </a:t>
            </a:r>
            <a:r>
              <a:rPr lang="fa-IR" sz="2800" b="1" dirty="0">
                <a:solidFill>
                  <a:schemeClr val="tx1"/>
                </a:solidFill>
                <a:cs typeface="B Titr" panose="00000700000000000000" pitchFamily="2" charset="-78"/>
              </a:rPr>
              <a:t>در افرادي كه روزانه يك </a:t>
            </a:r>
            <a:r>
              <a:rPr lang="fa-IR" sz="2800" b="1" dirty="0" smtClean="0">
                <a:solidFill>
                  <a:schemeClr val="tx1"/>
                </a:solidFill>
                <a:cs typeface="B Titr" panose="00000700000000000000" pitchFamily="2" charset="-78"/>
              </a:rPr>
              <a:t>وعده غذاي حجيم مصرف </a:t>
            </a:r>
            <a:r>
              <a:rPr lang="fa-IR" sz="2800" b="1" dirty="0">
                <a:solidFill>
                  <a:schemeClr val="tx1"/>
                </a:solidFill>
                <a:cs typeface="B Titr" panose="00000700000000000000" pitchFamily="2" charset="-78"/>
              </a:rPr>
              <a:t>مي كنند، ديده مي شود. </a:t>
            </a:r>
            <a:endParaRPr lang="en-US" sz="2800" b="1" dirty="0" smtClean="0">
              <a:solidFill>
                <a:schemeClr val="tx1"/>
              </a:solidFill>
              <a:cs typeface="B Titr" panose="00000700000000000000" pitchFamily="2" charset="-78"/>
            </a:endParaRPr>
          </a:p>
          <a:p>
            <a:pPr marL="0" indent="0">
              <a:buNone/>
            </a:pPr>
            <a:r>
              <a:rPr lang="en-US" sz="1600" dirty="0" err="1">
                <a:solidFill>
                  <a:srgbClr val="7030A0"/>
                </a:solidFill>
              </a:rPr>
              <a:t>Gwinup</a:t>
            </a:r>
            <a:r>
              <a:rPr lang="en-US" sz="1600" dirty="0">
                <a:solidFill>
                  <a:srgbClr val="7030A0"/>
                </a:solidFill>
              </a:rPr>
              <a:t> G, Byron RC, Roush WH, Kruger FA, </a:t>
            </a:r>
            <a:r>
              <a:rPr lang="en-US" sz="1600" dirty="0" err="1" smtClean="0">
                <a:solidFill>
                  <a:srgbClr val="7030A0"/>
                </a:solidFill>
              </a:rPr>
              <a:t>Hamwi</a:t>
            </a:r>
            <a:r>
              <a:rPr lang="en-US" sz="1600" dirty="0" smtClean="0">
                <a:solidFill>
                  <a:srgbClr val="7030A0"/>
                </a:solidFill>
              </a:rPr>
              <a:t> GJ</a:t>
            </a:r>
            <a:r>
              <a:rPr lang="en-US" sz="1600" dirty="0">
                <a:solidFill>
                  <a:srgbClr val="7030A0"/>
                </a:solidFill>
              </a:rPr>
              <a:t>. Effect of nibbling versus gorging on serum lipids </a:t>
            </a:r>
            <a:r>
              <a:rPr lang="en-US" sz="1600" dirty="0" smtClean="0">
                <a:solidFill>
                  <a:srgbClr val="7030A0"/>
                </a:solidFill>
              </a:rPr>
              <a:t>in </a:t>
            </a:r>
            <a:r>
              <a:rPr lang="de-DE" sz="1600" dirty="0" smtClean="0">
                <a:solidFill>
                  <a:srgbClr val="7030A0"/>
                </a:solidFill>
              </a:rPr>
              <a:t>man</a:t>
            </a:r>
            <a:r>
              <a:rPr lang="de-DE" sz="1600" dirty="0">
                <a:solidFill>
                  <a:srgbClr val="7030A0"/>
                </a:solidFill>
              </a:rPr>
              <a:t>. Am J Clin Nutr 1963; 13: 209-13</a:t>
            </a:r>
            <a:r>
              <a:rPr lang="de-DE" sz="1300" dirty="0">
                <a:solidFill>
                  <a:srgbClr val="7030A0"/>
                </a:solidFill>
              </a:rPr>
              <a:t>.</a:t>
            </a:r>
            <a:endParaRPr lang="en-US" sz="1300" b="1" dirty="0" smtClean="0">
              <a:solidFill>
                <a:srgbClr val="7030A0"/>
              </a:solidFill>
            </a:endParaRPr>
          </a:p>
          <a:p>
            <a:pPr algn="r" rtl="1">
              <a:buFont typeface="Wingdings" panose="05000000000000000000" pitchFamily="2" charset="2"/>
              <a:buChar char="q"/>
            </a:pPr>
            <a:r>
              <a:rPr lang="fa-IR" sz="2800" b="1" dirty="0" smtClean="0">
                <a:solidFill>
                  <a:schemeClr val="tx1"/>
                </a:solidFill>
                <a:cs typeface="B Titr" panose="00000700000000000000" pitchFamily="2" charset="-78"/>
              </a:rPr>
              <a:t>نشان </a:t>
            </a:r>
            <a:r>
              <a:rPr lang="fa-IR" sz="2800" b="1" dirty="0">
                <a:solidFill>
                  <a:schemeClr val="tx1"/>
                </a:solidFill>
                <a:cs typeface="B Titr" panose="00000700000000000000" pitchFamily="2" charset="-78"/>
              </a:rPr>
              <a:t>داده شده است </a:t>
            </a:r>
            <a:r>
              <a:rPr lang="fa-IR" sz="2800" b="1" dirty="0" smtClean="0">
                <a:solidFill>
                  <a:schemeClr val="tx1"/>
                </a:solidFill>
                <a:cs typeface="B Titr" panose="00000700000000000000" pitchFamily="2" charset="-78"/>
              </a:rPr>
              <a:t>در افراد </a:t>
            </a:r>
            <a:r>
              <a:rPr lang="fa-IR" sz="2800" b="1" dirty="0">
                <a:solidFill>
                  <a:schemeClr val="tx1"/>
                </a:solidFill>
                <a:cs typeface="B Titr" panose="00000700000000000000" pitchFamily="2" charset="-78"/>
              </a:rPr>
              <a:t>روزه داري كه وزنشان در طول ماه رمضان </a:t>
            </a:r>
            <a:r>
              <a:rPr lang="fa-IR" sz="2800" b="1" dirty="0" smtClean="0">
                <a:solidFill>
                  <a:schemeClr val="tx1"/>
                </a:solidFill>
                <a:cs typeface="B Titr" panose="00000700000000000000" pitchFamily="2" charset="-78"/>
              </a:rPr>
              <a:t>تغيير نمي </a:t>
            </a:r>
            <a:r>
              <a:rPr lang="fa-IR" sz="2800" b="1" dirty="0">
                <a:solidFill>
                  <a:schemeClr val="tx1"/>
                </a:solidFill>
                <a:cs typeface="B Titr" panose="00000700000000000000" pitchFamily="2" charset="-78"/>
              </a:rPr>
              <a:t>كند، سطح لپتين و انسولين سرم افزايش و </a:t>
            </a:r>
            <a:r>
              <a:rPr lang="fa-IR" sz="2800" b="1" dirty="0" smtClean="0">
                <a:solidFill>
                  <a:schemeClr val="tx1"/>
                </a:solidFill>
                <a:cs typeface="B Titr" panose="00000700000000000000" pitchFamily="2" charset="-78"/>
              </a:rPr>
              <a:t>غلظت </a:t>
            </a:r>
            <a:r>
              <a:rPr lang="en-US" sz="2800" b="1" dirty="0" smtClean="0">
                <a:solidFill>
                  <a:schemeClr val="tx1"/>
                </a:solidFill>
                <a:cs typeface="B Titr" panose="00000700000000000000" pitchFamily="2" charset="-78"/>
              </a:rPr>
              <a:t>NP-Y</a:t>
            </a:r>
            <a:r>
              <a:rPr lang="fa-IR" sz="2800" b="1" dirty="0" smtClean="0">
                <a:solidFill>
                  <a:schemeClr val="tx1"/>
                </a:solidFill>
                <a:cs typeface="B Titr" panose="00000700000000000000" pitchFamily="2" charset="-78"/>
              </a:rPr>
              <a:t> كاهش </a:t>
            </a:r>
            <a:r>
              <a:rPr lang="fa-IR" sz="2800" b="1" dirty="0">
                <a:solidFill>
                  <a:schemeClr val="tx1"/>
                </a:solidFill>
                <a:cs typeface="B Titr" panose="00000700000000000000" pitchFamily="2" charset="-78"/>
              </a:rPr>
              <a:t>مي يابد. </a:t>
            </a:r>
            <a:r>
              <a:rPr lang="fa-IR" b="1" dirty="0" smtClean="0">
                <a:solidFill>
                  <a:schemeClr val="tx1"/>
                </a:solidFill>
                <a:cs typeface="B Titr" panose="00000700000000000000" pitchFamily="2" charset="-78"/>
              </a:rPr>
              <a:t>( 27 )</a:t>
            </a:r>
          </a:p>
          <a:p>
            <a:pPr algn="r" rtl="1">
              <a:buFont typeface="Wingdings" panose="05000000000000000000" pitchFamily="2" charset="2"/>
              <a:buChar char="q"/>
            </a:pPr>
            <a:r>
              <a:rPr lang="fa-IR" sz="2800" b="1" dirty="0" smtClean="0">
                <a:solidFill>
                  <a:schemeClr val="tx1"/>
                </a:solidFill>
                <a:cs typeface="B Titr" panose="00000700000000000000" pitchFamily="2" charset="-78"/>
              </a:rPr>
              <a:t>با </a:t>
            </a:r>
            <a:r>
              <a:rPr lang="fa-IR" sz="2800" b="1" dirty="0">
                <a:solidFill>
                  <a:schemeClr val="tx1"/>
                </a:solidFill>
                <a:cs typeface="B Titr" panose="00000700000000000000" pitchFamily="2" charset="-78"/>
              </a:rPr>
              <a:t>اين وجود، در يك مطالعه </a:t>
            </a:r>
            <a:r>
              <a:rPr lang="fa-IR" sz="2800" b="1" dirty="0" smtClean="0">
                <a:solidFill>
                  <a:schemeClr val="tx1"/>
                </a:solidFill>
                <a:cs typeface="B Titr" panose="00000700000000000000" pitchFamily="2" charset="-78"/>
              </a:rPr>
              <a:t>ي ديگر </a:t>
            </a:r>
            <a:r>
              <a:rPr lang="fa-IR" sz="2800" b="1" dirty="0">
                <a:solidFill>
                  <a:schemeClr val="tx1"/>
                </a:solidFill>
                <a:cs typeface="B Titr" panose="00000700000000000000" pitchFamily="2" charset="-78"/>
              </a:rPr>
              <a:t>تغييرات عمده اي در دامنه ي ۲۴ </a:t>
            </a:r>
            <a:r>
              <a:rPr lang="fa-IR" sz="2800" b="1" dirty="0" smtClean="0">
                <a:solidFill>
                  <a:schemeClr val="tx1"/>
                </a:solidFill>
                <a:cs typeface="B Titr" panose="00000700000000000000" pitchFamily="2" charset="-78"/>
              </a:rPr>
              <a:t>ساعته </a:t>
            </a:r>
            <a:r>
              <a:rPr lang="fa-IR" sz="2800" b="1" dirty="0">
                <a:solidFill>
                  <a:schemeClr val="tx1"/>
                </a:solidFill>
                <a:cs typeface="B Titr" panose="00000700000000000000" pitchFamily="2" charset="-78"/>
              </a:rPr>
              <a:t>ي غلظت لپتين </a:t>
            </a:r>
            <a:r>
              <a:rPr lang="fa-IR" sz="2800" b="1" dirty="0" smtClean="0">
                <a:solidFill>
                  <a:schemeClr val="tx1"/>
                </a:solidFill>
                <a:cs typeface="B Titr" panose="00000700000000000000" pitchFamily="2" charset="-78"/>
              </a:rPr>
              <a:t>در روزه </a:t>
            </a:r>
            <a:r>
              <a:rPr lang="fa-IR" sz="2800" b="1" dirty="0">
                <a:solidFill>
                  <a:schemeClr val="tx1"/>
                </a:solidFill>
                <a:cs typeface="B Titr" panose="00000700000000000000" pitchFamily="2" charset="-78"/>
              </a:rPr>
              <a:t>داري اسلامي ديده نشد. </a:t>
            </a:r>
            <a:r>
              <a:rPr lang="fa-IR" sz="1600" b="1" dirty="0" smtClean="0">
                <a:solidFill>
                  <a:schemeClr val="tx1"/>
                </a:solidFill>
                <a:cs typeface="B Titr" panose="00000700000000000000" pitchFamily="2" charset="-78"/>
              </a:rPr>
              <a:t>( 28 )</a:t>
            </a:r>
            <a:endParaRPr lang="fa-IR" sz="1600" b="1" dirty="0" smtClean="0">
              <a:solidFill>
                <a:schemeClr val="tx1"/>
              </a:solidFill>
            </a:endParaRPr>
          </a:p>
          <a:p>
            <a:pPr marL="0" indent="0">
              <a:buNone/>
            </a:pPr>
            <a:endParaRPr lang="en-US" sz="1500" dirty="0" smtClean="0">
              <a:solidFill>
                <a:srgbClr val="7030A0"/>
              </a:solidFill>
            </a:endParaRPr>
          </a:p>
          <a:p>
            <a:pPr marL="0" indent="0">
              <a:buNone/>
            </a:pPr>
            <a:r>
              <a:rPr lang="en-US" sz="1500" dirty="0" smtClean="0">
                <a:solidFill>
                  <a:srgbClr val="7030A0"/>
                </a:solidFill>
              </a:rPr>
              <a:t>27. </a:t>
            </a:r>
            <a:r>
              <a:rPr lang="en-US" sz="1500" dirty="0" err="1" smtClean="0">
                <a:solidFill>
                  <a:srgbClr val="7030A0"/>
                </a:solidFill>
              </a:rPr>
              <a:t>Kassab</a:t>
            </a:r>
            <a:r>
              <a:rPr lang="en-US" sz="1500" dirty="0" smtClean="0">
                <a:solidFill>
                  <a:srgbClr val="7030A0"/>
                </a:solidFill>
              </a:rPr>
              <a:t> </a:t>
            </a:r>
            <a:r>
              <a:rPr lang="en-US" sz="1500" dirty="0">
                <a:solidFill>
                  <a:srgbClr val="7030A0"/>
                </a:solidFill>
              </a:rPr>
              <a:t>S, Abdul-</a:t>
            </a:r>
            <a:r>
              <a:rPr lang="en-US" sz="1500" dirty="0" err="1">
                <a:solidFill>
                  <a:srgbClr val="7030A0"/>
                </a:solidFill>
              </a:rPr>
              <a:t>Ghaffar</a:t>
            </a:r>
            <a:r>
              <a:rPr lang="en-US" sz="1500" dirty="0">
                <a:solidFill>
                  <a:srgbClr val="7030A0"/>
                </a:solidFill>
              </a:rPr>
              <a:t> T, </a:t>
            </a:r>
            <a:r>
              <a:rPr lang="en-US" sz="1500" dirty="0" err="1">
                <a:solidFill>
                  <a:srgbClr val="7030A0"/>
                </a:solidFill>
              </a:rPr>
              <a:t>Nagalla</a:t>
            </a:r>
            <a:r>
              <a:rPr lang="en-US" sz="1500" dirty="0">
                <a:solidFill>
                  <a:srgbClr val="7030A0"/>
                </a:solidFill>
              </a:rPr>
              <a:t> DS, </a:t>
            </a:r>
            <a:r>
              <a:rPr lang="en-US" sz="1500" dirty="0" err="1">
                <a:solidFill>
                  <a:srgbClr val="7030A0"/>
                </a:solidFill>
              </a:rPr>
              <a:t>Sachdeva</a:t>
            </a:r>
            <a:r>
              <a:rPr lang="en-US" sz="1500" dirty="0">
                <a:solidFill>
                  <a:srgbClr val="7030A0"/>
                </a:solidFill>
              </a:rPr>
              <a:t> </a:t>
            </a:r>
            <a:r>
              <a:rPr lang="en-US" sz="1500" dirty="0" err="1" smtClean="0">
                <a:solidFill>
                  <a:srgbClr val="7030A0"/>
                </a:solidFill>
              </a:rPr>
              <a:t>U,Nayar</a:t>
            </a:r>
            <a:r>
              <a:rPr lang="en-US" sz="1500" dirty="0" smtClean="0">
                <a:solidFill>
                  <a:srgbClr val="7030A0"/>
                </a:solidFill>
              </a:rPr>
              <a:t> </a:t>
            </a:r>
            <a:r>
              <a:rPr lang="en-US" sz="1500" dirty="0">
                <a:solidFill>
                  <a:srgbClr val="7030A0"/>
                </a:solidFill>
              </a:rPr>
              <a:t>U. Interactions between </a:t>
            </a:r>
            <a:r>
              <a:rPr lang="en-US" sz="1500" dirty="0" err="1">
                <a:solidFill>
                  <a:srgbClr val="7030A0"/>
                </a:solidFill>
              </a:rPr>
              <a:t>leptin</a:t>
            </a:r>
            <a:r>
              <a:rPr lang="en-US" sz="1500" dirty="0">
                <a:solidFill>
                  <a:srgbClr val="7030A0"/>
                </a:solidFill>
              </a:rPr>
              <a:t>, </a:t>
            </a:r>
            <a:r>
              <a:rPr lang="en-US" sz="1500" dirty="0" smtClean="0">
                <a:solidFill>
                  <a:srgbClr val="7030A0"/>
                </a:solidFill>
              </a:rPr>
              <a:t>neuropeptide-Y and </a:t>
            </a:r>
            <a:r>
              <a:rPr lang="en-US" sz="1500" dirty="0">
                <a:solidFill>
                  <a:srgbClr val="7030A0"/>
                </a:solidFill>
              </a:rPr>
              <a:t>insulin with chronic diurnal fasting </a:t>
            </a:r>
            <a:r>
              <a:rPr lang="en-US" sz="1500" dirty="0" smtClean="0">
                <a:solidFill>
                  <a:srgbClr val="7030A0"/>
                </a:solidFill>
              </a:rPr>
              <a:t>during Ramadan</a:t>
            </a:r>
            <a:r>
              <a:rPr lang="en-US" sz="1500" dirty="0">
                <a:solidFill>
                  <a:srgbClr val="7030A0"/>
                </a:solidFill>
              </a:rPr>
              <a:t>. Ann Saudi Med 2004; 24: 345-9.</a:t>
            </a:r>
          </a:p>
          <a:p>
            <a:pPr marL="0" indent="0">
              <a:buNone/>
            </a:pPr>
            <a:r>
              <a:rPr lang="en-US" sz="1500" dirty="0">
                <a:solidFill>
                  <a:srgbClr val="7030A0"/>
                </a:solidFill>
              </a:rPr>
              <a:t>28. </a:t>
            </a:r>
            <a:r>
              <a:rPr lang="en-US" sz="1500" dirty="0" err="1">
                <a:solidFill>
                  <a:srgbClr val="7030A0"/>
                </a:solidFill>
              </a:rPr>
              <a:t>Bogdan</a:t>
            </a:r>
            <a:r>
              <a:rPr lang="en-US" sz="1500" dirty="0">
                <a:solidFill>
                  <a:srgbClr val="7030A0"/>
                </a:solidFill>
              </a:rPr>
              <a:t> A, </a:t>
            </a:r>
            <a:r>
              <a:rPr lang="en-US" sz="1500" dirty="0" err="1">
                <a:solidFill>
                  <a:srgbClr val="7030A0"/>
                </a:solidFill>
              </a:rPr>
              <a:t>Bouchareb</a:t>
            </a:r>
            <a:r>
              <a:rPr lang="en-US" sz="1500" dirty="0">
                <a:solidFill>
                  <a:srgbClr val="7030A0"/>
                </a:solidFill>
              </a:rPr>
              <a:t> B, </a:t>
            </a:r>
            <a:r>
              <a:rPr lang="en-US" sz="1500" dirty="0" err="1">
                <a:solidFill>
                  <a:srgbClr val="7030A0"/>
                </a:solidFill>
              </a:rPr>
              <a:t>Touitou</a:t>
            </a:r>
            <a:r>
              <a:rPr lang="en-US" sz="1500" dirty="0">
                <a:solidFill>
                  <a:srgbClr val="7030A0"/>
                </a:solidFill>
              </a:rPr>
              <a:t> Y. Response </a:t>
            </a:r>
            <a:r>
              <a:rPr lang="en-US" sz="1500" dirty="0" smtClean="0">
                <a:solidFill>
                  <a:srgbClr val="7030A0"/>
                </a:solidFill>
              </a:rPr>
              <a:t>of circulating </a:t>
            </a:r>
            <a:r>
              <a:rPr lang="en-US" sz="1500" dirty="0" err="1">
                <a:solidFill>
                  <a:srgbClr val="7030A0"/>
                </a:solidFill>
              </a:rPr>
              <a:t>leptin</a:t>
            </a:r>
            <a:r>
              <a:rPr lang="en-US" sz="1500" dirty="0">
                <a:solidFill>
                  <a:srgbClr val="7030A0"/>
                </a:solidFill>
              </a:rPr>
              <a:t> to Ramadan daytime fasting: </a:t>
            </a:r>
            <a:r>
              <a:rPr lang="en-US" sz="1500" dirty="0" smtClean="0">
                <a:solidFill>
                  <a:srgbClr val="7030A0"/>
                </a:solidFill>
              </a:rPr>
              <a:t>a circadian </a:t>
            </a:r>
            <a:r>
              <a:rPr lang="en-US" sz="1500" dirty="0">
                <a:solidFill>
                  <a:srgbClr val="7030A0"/>
                </a:solidFill>
              </a:rPr>
              <a:t>study. Br J </a:t>
            </a:r>
            <a:r>
              <a:rPr lang="en-US" sz="1500" dirty="0" err="1">
                <a:solidFill>
                  <a:srgbClr val="7030A0"/>
                </a:solidFill>
              </a:rPr>
              <a:t>Nutr</a:t>
            </a:r>
            <a:r>
              <a:rPr lang="en-US" sz="1500" dirty="0">
                <a:solidFill>
                  <a:srgbClr val="7030A0"/>
                </a:solidFill>
              </a:rPr>
              <a:t> 2005; 93: 515-8.</a:t>
            </a:r>
            <a:endParaRPr lang="en-US" sz="1500" b="1" dirty="0">
              <a:solidFill>
                <a:srgbClr val="7030A0"/>
              </a:solidFill>
            </a:endParaRPr>
          </a:p>
        </p:txBody>
      </p:sp>
    </p:spTree>
    <p:extLst>
      <p:ext uri="{BB962C8B-B14F-4D97-AF65-F5344CB8AC3E}">
        <p14:creationId xmlns:p14="http://schemas.microsoft.com/office/powerpoint/2010/main" val="215327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3" y="566671"/>
            <a:ext cx="9105362" cy="5474692"/>
          </a:xfrm>
        </p:spPr>
        <p:txBody>
          <a:bodyPr>
            <a:normAutofit fontScale="92500" lnSpcReduction="10000"/>
          </a:bodyPr>
          <a:lstStyle/>
          <a:p>
            <a:pPr algn="r" rtl="1">
              <a:buFont typeface="Wingdings" panose="05000000000000000000" pitchFamily="2" charset="2"/>
              <a:buChar char="q"/>
            </a:pPr>
            <a:r>
              <a:rPr lang="fa-IR" sz="2400" b="1" dirty="0">
                <a:solidFill>
                  <a:schemeClr val="tx1"/>
                </a:solidFill>
                <a:cs typeface="B Titr" panose="00000700000000000000" pitchFamily="2" charset="-78"/>
              </a:rPr>
              <a:t>به نظر مي رسد تغييرات چربي ها در ماه رمضان متغير باشد و بستگي به كميت و كيفيت غذاي مصرفي در افطار و سحر و ميزان تغييرات وزن بدن داشته باشد</a:t>
            </a:r>
            <a:r>
              <a:rPr lang="fa-IR" sz="2400" b="1" dirty="0" smtClean="0">
                <a:solidFill>
                  <a:schemeClr val="tx1"/>
                </a:solidFill>
                <a:cs typeface="B Titr" panose="00000700000000000000" pitchFamily="2" charset="-78"/>
              </a:rPr>
              <a:t>.   </a:t>
            </a:r>
          </a:p>
          <a:p>
            <a:pPr algn="r" rtl="1"/>
            <a:endParaRPr lang="en-US" sz="2400" b="1" dirty="0" smtClean="0">
              <a:latin typeface="Yagut"/>
            </a:endParaRPr>
          </a:p>
          <a:p>
            <a:pPr algn="r" rtl="1">
              <a:buFont typeface="Wingdings" panose="05000000000000000000" pitchFamily="2" charset="2"/>
              <a:buChar char="q"/>
            </a:pPr>
            <a:r>
              <a:rPr lang="fa-IR" sz="3000" b="1" dirty="0" smtClean="0">
                <a:solidFill>
                  <a:srgbClr val="FF0000"/>
                </a:solidFill>
                <a:latin typeface="Yagut"/>
                <a:cs typeface="B Titr" panose="00000700000000000000" pitchFamily="2" charset="-78"/>
              </a:rPr>
              <a:t>بهترين </a:t>
            </a:r>
            <a:r>
              <a:rPr lang="fa-IR" sz="3000" b="1" dirty="0">
                <a:solidFill>
                  <a:srgbClr val="FF0000"/>
                </a:solidFill>
                <a:latin typeface="Yagut"/>
                <a:cs typeface="B Titr" panose="00000700000000000000" pitchFamily="2" charset="-78"/>
              </a:rPr>
              <a:t>پيشنهاد جلوگيري از اضافه وزن، كاهش </a:t>
            </a:r>
            <a:r>
              <a:rPr lang="fa-IR" sz="3000" b="1" dirty="0" smtClean="0">
                <a:solidFill>
                  <a:srgbClr val="FF0000"/>
                </a:solidFill>
                <a:latin typeface="Yagut"/>
                <a:cs typeface="B Titr" panose="00000700000000000000" pitchFamily="2" charset="-78"/>
              </a:rPr>
              <a:t>تعداد كل </a:t>
            </a:r>
            <a:r>
              <a:rPr lang="fa-IR" sz="3000" b="1" dirty="0">
                <a:solidFill>
                  <a:srgbClr val="FF0000"/>
                </a:solidFill>
                <a:latin typeface="Yagut"/>
                <a:cs typeface="B Titr" panose="00000700000000000000" pitchFamily="2" charset="-78"/>
              </a:rPr>
              <a:t>كالري و نيز اسيدهاي چرب اشباع شده در طول </a:t>
            </a:r>
            <a:r>
              <a:rPr lang="fa-IR" sz="3000" b="1" dirty="0" smtClean="0">
                <a:solidFill>
                  <a:srgbClr val="FF0000"/>
                </a:solidFill>
                <a:latin typeface="Yagut"/>
                <a:cs typeface="B Titr" panose="00000700000000000000" pitchFamily="2" charset="-78"/>
              </a:rPr>
              <a:t>ماه رمضان </a:t>
            </a:r>
            <a:r>
              <a:rPr lang="fa-IR" sz="3000" b="1" dirty="0">
                <a:solidFill>
                  <a:srgbClr val="FF0000"/>
                </a:solidFill>
                <a:latin typeface="Yagut"/>
                <a:cs typeface="B Titr" panose="00000700000000000000" pitchFamily="2" charset="-78"/>
              </a:rPr>
              <a:t>است. </a:t>
            </a:r>
            <a:r>
              <a:rPr lang="fa-IR" sz="3000" b="1" dirty="0" smtClean="0">
                <a:solidFill>
                  <a:srgbClr val="FF0000"/>
                </a:solidFill>
                <a:latin typeface="Yagut"/>
                <a:cs typeface="B Titr" panose="00000700000000000000" pitchFamily="2" charset="-78"/>
              </a:rPr>
              <a:t> </a:t>
            </a:r>
          </a:p>
          <a:p>
            <a:pPr algn="r" rtl="1"/>
            <a:endParaRPr lang="en-US" sz="2400" b="1" dirty="0" smtClean="0">
              <a:latin typeface="Yagut"/>
            </a:endParaRPr>
          </a:p>
          <a:p>
            <a:pPr algn="r" rtl="1">
              <a:buFont typeface="Wingdings" panose="05000000000000000000" pitchFamily="2" charset="2"/>
              <a:buChar char="q"/>
            </a:pPr>
            <a:r>
              <a:rPr lang="fa-IR" sz="2400" b="1" dirty="0" smtClean="0">
                <a:solidFill>
                  <a:schemeClr val="tx1"/>
                </a:solidFill>
                <a:latin typeface="Yagut"/>
                <a:cs typeface="B Titr" panose="00000700000000000000" pitchFamily="2" charset="-78"/>
              </a:rPr>
              <a:t>كاهش </a:t>
            </a:r>
            <a:r>
              <a:rPr lang="fa-IR" sz="2400" b="1" dirty="0">
                <a:solidFill>
                  <a:schemeClr val="tx1"/>
                </a:solidFill>
                <a:latin typeface="Yagut"/>
                <a:cs typeface="B Titr" panose="00000700000000000000" pitchFamily="2" charset="-78"/>
              </a:rPr>
              <a:t>انرژي دريافتي در ماه مبارك </a:t>
            </a:r>
            <a:r>
              <a:rPr lang="fa-IR" sz="2400" b="1" dirty="0" smtClean="0">
                <a:solidFill>
                  <a:schemeClr val="tx1"/>
                </a:solidFill>
                <a:latin typeface="Yagut"/>
                <a:cs typeface="B Titr" panose="00000700000000000000" pitchFamily="2" charset="-78"/>
              </a:rPr>
              <a:t>رمضان همراه با کاهش کلسترول  ،  </a:t>
            </a:r>
            <a:r>
              <a:rPr lang="en-US" sz="2400" b="1" dirty="0" smtClean="0">
                <a:solidFill>
                  <a:schemeClr val="tx1"/>
                </a:solidFill>
                <a:latin typeface="Yagut"/>
                <a:cs typeface="B Titr" panose="00000700000000000000" pitchFamily="2" charset="-78"/>
              </a:rPr>
              <a:t> LDL – C</a:t>
            </a:r>
            <a:r>
              <a:rPr lang="fa-IR" sz="2400" b="1" dirty="0" smtClean="0">
                <a:solidFill>
                  <a:schemeClr val="tx1"/>
                </a:solidFill>
                <a:latin typeface="Yagut"/>
                <a:cs typeface="B Titr" panose="00000700000000000000" pitchFamily="2" charset="-78"/>
              </a:rPr>
              <a:t> و </a:t>
            </a:r>
            <a:r>
              <a:rPr lang="fa-IR" sz="2400" b="1" dirty="0">
                <a:solidFill>
                  <a:schemeClr val="tx1"/>
                </a:solidFill>
                <a:latin typeface="Yagut"/>
                <a:cs typeface="B Titr" panose="00000700000000000000" pitchFamily="2" charset="-78"/>
              </a:rPr>
              <a:t>تري گليسريد </a:t>
            </a:r>
            <a:r>
              <a:rPr lang="fa-IR" sz="2400" b="1" dirty="0" smtClean="0">
                <a:solidFill>
                  <a:schemeClr val="tx1"/>
                </a:solidFill>
                <a:latin typeface="Yagut"/>
                <a:cs typeface="B Titr" panose="00000700000000000000" pitchFamily="2" charset="-78"/>
              </a:rPr>
              <a:t>و  افزايش </a:t>
            </a:r>
            <a:r>
              <a:rPr lang="en-US" sz="2400" b="1" dirty="0" smtClean="0">
                <a:solidFill>
                  <a:schemeClr val="tx1"/>
                </a:solidFill>
                <a:latin typeface="Yagut"/>
                <a:cs typeface="B Titr" panose="00000700000000000000" pitchFamily="2" charset="-78"/>
              </a:rPr>
              <a:t>HDL-C </a:t>
            </a:r>
            <a:r>
              <a:rPr lang="fa-IR" sz="2400" b="1" dirty="0" smtClean="0">
                <a:solidFill>
                  <a:schemeClr val="tx1"/>
                </a:solidFill>
                <a:latin typeface="Yagut"/>
                <a:cs typeface="B Titr" panose="00000700000000000000" pitchFamily="2" charset="-78"/>
              </a:rPr>
              <a:t>  و </a:t>
            </a:r>
            <a:r>
              <a:rPr lang="fa-IR" sz="2400" b="1" dirty="0">
                <a:solidFill>
                  <a:schemeClr val="tx1"/>
                </a:solidFill>
                <a:latin typeface="Yagut"/>
                <a:cs typeface="B Titr" panose="00000700000000000000" pitchFamily="2" charset="-78"/>
              </a:rPr>
              <a:t>كاهش عوامل خطرساز بيماري هاي قلبي </a:t>
            </a:r>
            <a:r>
              <a:rPr lang="fa-IR" sz="2400" b="1" dirty="0" smtClean="0">
                <a:solidFill>
                  <a:schemeClr val="tx1"/>
                </a:solidFill>
                <a:latin typeface="Yagut"/>
                <a:cs typeface="B Titr" panose="00000700000000000000" pitchFamily="2" charset="-78"/>
              </a:rPr>
              <a:t>- عروقي </a:t>
            </a:r>
            <a:r>
              <a:rPr lang="fa-IR" sz="2400" b="1" dirty="0">
                <a:solidFill>
                  <a:schemeClr val="tx1"/>
                </a:solidFill>
                <a:latin typeface="Yagut"/>
                <a:cs typeface="B Titr" panose="00000700000000000000" pitchFamily="2" charset="-78"/>
              </a:rPr>
              <a:t>است. </a:t>
            </a:r>
            <a:endParaRPr lang="fa-IR" sz="1000" b="1" dirty="0">
              <a:solidFill>
                <a:schemeClr val="tx1"/>
              </a:solidFill>
              <a:latin typeface="Yagut"/>
              <a:cs typeface="B Titr" panose="00000700000000000000" pitchFamily="2" charset="-78"/>
            </a:endParaRPr>
          </a:p>
          <a:p>
            <a:pPr algn="r" rtl="1"/>
            <a:endParaRPr lang="fa-IR" sz="1000" b="1" dirty="0" smtClean="0">
              <a:latin typeface="Yagut"/>
            </a:endParaRPr>
          </a:p>
          <a:p>
            <a:endParaRPr lang="en-US" sz="1600" dirty="0" smtClean="0">
              <a:solidFill>
                <a:srgbClr val="7030A0"/>
              </a:solidFill>
            </a:endParaRPr>
          </a:p>
          <a:p>
            <a:pPr marL="0" indent="0">
              <a:buNone/>
            </a:pPr>
            <a:endParaRPr lang="en-US" sz="1600" dirty="0">
              <a:solidFill>
                <a:srgbClr val="7030A0"/>
              </a:solidFill>
            </a:endParaRPr>
          </a:p>
          <a:p>
            <a:endParaRPr lang="en-US" sz="1600" dirty="0" smtClean="0">
              <a:solidFill>
                <a:srgbClr val="7030A0"/>
              </a:solidFill>
            </a:endParaRPr>
          </a:p>
          <a:p>
            <a:pPr marL="0" indent="0">
              <a:buNone/>
            </a:pPr>
            <a:r>
              <a:rPr lang="en-US" sz="1700" dirty="0" err="1" smtClean="0">
                <a:solidFill>
                  <a:srgbClr val="7030A0"/>
                </a:solidFill>
              </a:rPr>
              <a:t>Fakhrzadeh</a:t>
            </a:r>
            <a:r>
              <a:rPr lang="en-US" sz="1700" dirty="0" smtClean="0">
                <a:solidFill>
                  <a:srgbClr val="7030A0"/>
                </a:solidFill>
              </a:rPr>
              <a:t> </a:t>
            </a:r>
            <a:r>
              <a:rPr lang="en-US" sz="1700" dirty="0">
                <a:solidFill>
                  <a:srgbClr val="7030A0"/>
                </a:solidFill>
              </a:rPr>
              <a:t>H, </a:t>
            </a:r>
            <a:r>
              <a:rPr lang="en-US" sz="1700" dirty="0" err="1">
                <a:solidFill>
                  <a:srgbClr val="7030A0"/>
                </a:solidFill>
              </a:rPr>
              <a:t>Larijani</a:t>
            </a:r>
            <a:r>
              <a:rPr lang="en-US" sz="1700" dirty="0">
                <a:solidFill>
                  <a:srgbClr val="7030A0"/>
                </a:solidFill>
              </a:rPr>
              <a:t> B, </a:t>
            </a:r>
            <a:r>
              <a:rPr lang="en-US" sz="1700" dirty="0" err="1">
                <a:solidFill>
                  <a:srgbClr val="7030A0"/>
                </a:solidFill>
              </a:rPr>
              <a:t>Sanjari</a:t>
            </a:r>
            <a:r>
              <a:rPr lang="en-US" sz="1700" dirty="0">
                <a:solidFill>
                  <a:srgbClr val="7030A0"/>
                </a:solidFill>
              </a:rPr>
              <a:t> M, </a:t>
            </a:r>
            <a:r>
              <a:rPr lang="en-US" sz="1700" dirty="0" err="1">
                <a:solidFill>
                  <a:srgbClr val="7030A0"/>
                </a:solidFill>
              </a:rPr>
              <a:t>Baradar-Jalili</a:t>
            </a:r>
            <a:r>
              <a:rPr lang="en-US" sz="1700" dirty="0">
                <a:solidFill>
                  <a:srgbClr val="7030A0"/>
                </a:solidFill>
              </a:rPr>
              <a:t> R</a:t>
            </a:r>
            <a:r>
              <a:rPr lang="en-US" sz="1700" dirty="0" smtClean="0">
                <a:solidFill>
                  <a:srgbClr val="7030A0"/>
                </a:solidFill>
              </a:rPr>
              <a:t>, </a:t>
            </a:r>
            <a:r>
              <a:rPr lang="en-US" sz="1700" dirty="0" err="1" smtClean="0">
                <a:solidFill>
                  <a:srgbClr val="7030A0"/>
                </a:solidFill>
              </a:rPr>
              <a:t>Amini</a:t>
            </a:r>
            <a:r>
              <a:rPr lang="en-US" sz="1700" dirty="0" smtClean="0">
                <a:solidFill>
                  <a:srgbClr val="7030A0"/>
                </a:solidFill>
              </a:rPr>
              <a:t> </a:t>
            </a:r>
            <a:r>
              <a:rPr lang="en-US" sz="1700" dirty="0">
                <a:solidFill>
                  <a:srgbClr val="7030A0"/>
                </a:solidFill>
              </a:rPr>
              <a:t>MR. Effect of Ramadan fasting on clinical </a:t>
            </a:r>
            <a:r>
              <a:rPr lang="en-US" sz="1700" dirty="0" smtClean="0">
                <a:solidFill>
                  <a:srgbClr val="7030A0"/>
                </a:solidFill>
              </a:rPr>
              <a:t>and biochemical </a:t>
            </a:r>
            <a:r>
              <a:rPr lang="en-US" sz="1700" dirty="0">
                <a:solidFill>
                  <a:srgbClr val="7030A0"/>
                </a:solidFill>
              </a:rPr>
              <a:t>parameters in healthy adults. Ann </a:t>
            </a:r>
            <a:r>
              <a:rPr lang="en-US" sz="1700" dirty="0" smtClean="0">
                <a:solidFill>
                  <a:srgbClr val="7030A0"/>
                </a:solidFill>
              </a:rPr>
              <a:t>Saudi Med </a:t>
            </a:r>
            <a:r>
              <a:rPr lang="en-US" sz="1700" dirty="0">
                <a:solidFill>
                  <a:srgbClr val="7030A0"/>
                </a:solidFill>
              </a:rPr>
              <a:t>2003; 23: 223-6.</a:t>
            </a:r>
            <a:endParaRPr lang="en-US" sz="1700" b="1" dirty="0">
              <a:solidFill>
                <a:srgbClr val="7030A0"/>
              </a:solidFill>
            </a:endParaRPr>
          </a:p>
        </p:txBody>
      </p:sp>
    </p:spTree>
    <p:extLst>
      <p:ext uri="{BB962C8B-B14F-4D97-AF65-F5344CB8AC3E}">
        <p14:creationId xmlns:p14="http://schemas.microsoft.com/office/powerpoint/2010/main" val="1415622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335"/>
            <a:ext cx="8596668" cy="1930400"/>
          </a:xfrm>
        </p:spPr>
        <p:txBody>
          <a:bodyPr>
            <a:normAutofit/>
          </a:bodyPr>
          <a:lstStyle/>
          <a:p>
            <a:pPr algn="ctr"/>
            <a:r>
              <a:rPr lang="fa-IR" sz="4800" b="1" dirty="0">
                <a:solidFill>
                  <a:srgbClr val="FF0000"/>
                </a:solidFill>
                <a:latin typeface="Yagut"/>
                <a:cs typeface="B Titr" panose="00000700000000000000" pitchFamily="2" charset="-78"/>
              </a:rPr>
              <a:t>تأثير روزه داري بر </a:t>
            </a:r>
            <a:r>
              <a:rPr lang="fa-IR" sz="4800" b="1" dirty="0" smtClean="0">
                <a:solidFill>
                  <a:srgbClr val="FF0000"/>
                </a:solidFill>
                <a:latin typeface="Yagut"/>
                <a:cs typeface="B Titr" panose="00000700000000000000" pitchFamily="2" charset="-78"/>
              </a:rPr>
              <a:t>سندروم </a:t>
            </a:r>
            <a:r>
              <a:rPr lang="fa-IR" sz="4800" b="1" dirty="0">
                <a:solidFill>
                  <a:srgbClr val="FF0000"/>
                </a:solidFill>
                <a:latin typeface="Yagut"/>
                <a:cs typeface="B Titr" panose="00000700000000000000" pitchFamily="2" charset="-78"/>
              </a:rPr>
              <a:t>متابوليك</a:t>
            </a:r>
            <a:endParaRPr lang="en-US" sz="4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677334" y="1532586"/>
            <a:ext cx="8596668" cy="5325413"/>
          </a:xfrm>
        </p:spPr>
        <p:txBody>
          <a:bodyPr>
            <a:normAutofit lnSpcReduction="10000"/>
          </a:bodyPr>
          <a:lstStyle/>
          <a:p>
            <a:pPr algn="r" rtl="1"/>
            <a:r>
              <a:rPr lang="fa-IR" sz="2400" b="1" dirty="0">
                <a:solidFill>
                  <a:schemeClr val="tx1"/>
                </a:solidFill>
                <a:latin typeface="Yagut"/>
                <a:cs typeface="B Titr" panose="00000700000000000000" pitchFamily="2" charset="-78"/>
              </a:rPr>
              <a:t>كاهش مختصري در انرژي مصرفي روزانه كه با </a:t>
            </a:r>
            <a:r>
              <a:rPr lang="fa-IR" sz="2400" b="1" dirty="0" smtClean="0">
                <a:solidFill>
                  <a:schemeClr val="tx1"/>
                </a:solidFill>
                <a:latin typeface="Yagut"/>
                <a:cs typeface="B Titr" panose="00000700000000000000" pitchFamily="2" charset="-78"/>
              </a:rPr>
              <a:t>۲ كيلوگرم </a:t>
            </a:r>
            <a:r>
              <a:rPr lang="fa-IR" sz="2400" b="1" dirty="0">
                <a:solidFill>
                  <a:schemeClr val="tx1"/>
                </a:solidFill>
                <a:latin typeface="Yagut"/>
                <a:cs typeface="B Titr" panose="00000700000000000000" pitchFamily="2" charset="-78"/>
              </a:rPr>
              <a:t>كاهش وزن همراه باشد در ماه رمضان، </a:t>
            </a:r>
            <a:r>
              <a:rPr lang="fa-IR" sz="2400" b="1" dirty="0" smtClean="0">
                <a:solidFill>
                  <a:schemeClr val="tx1"/>
                </a:solidFill>
                <a:latin typeface="Yagut"/>
                <a:cs typeface="B Titr" panose="00000700000000000000" pitchFamily="2" charset="-78"/>
              </a:rPr>
              <a:t>سبب كاهش </a:t>
            </a:r>
            <a:r>
              <a:rPr lang="fa-IR" sz="2400" b="1" dirty="0">
                <a:solidFill>
                  <a:schemeClr val="tx1"/>
                </a:solidFill>
                <a:latin typeface="Yagut"/>
                <a:cs typeface="B Titr" panose="00000700000000000000" pitchFamily="2" charset="-78"/>
              </a:rPr>
              <a:t>غلظت گلوكز سرم و افزايش حساسيت به انسولين </a:t>
            </a:r>
            <a:r>
              <a:rPr lang="fa-IR" sz="2400" b="1" dirty="0" smtClean="0">
                <a:solidFill>
                  <a:schemeClr val="tx1"/>
                </a:solidFill>
                <a:latin typeface="Yagut"/>
                <a:cs typeface="B Titr" panose="00000700000000000000" pitchFamily="2" charset="-78"/>
              </a:rPr>
              <a:t>در مبتلايان </a:t>
            </a:r>
            <a:r>
              <a:rPr lang="fa-IR" sz="2400" b="1" dirty="0">
                <a:solidFill>
                  <a:schemeClr val="tx1"/>
                </a:solidFill>
                <a:latin typeface="Yagut"/>
                <a:cs typeface="B Titr" panose="00000700000000000000" pitchFamily="2" charset="-78"/>
              </a:rPr>
              <a:t>به سندرم متابوليك مي شود</a:t>
            </a:r>
            <a:r>
              <a:rPr lang="fa-IR" sz="2400" b="1" dirty="0" smtClean="0">
                <a:solidFill>
                  <a:schemeClr val="tx1"/>
                </a:solidFill>
                <a:latin typeface="Yagut"/>
                <a:cs typeface="B Titr" panose="00000700000000000000" pitchFamily="2" charset="-78"/>
              </a:rPr>
              <a:t>.  </a:t>
            </a:r>
            <a:r>
              <a:rPr lang="fa-IR" b="1" dirty="0" smtClean="0">
                <a:solidFill>
                  <a:schemeClr val="tx1"/>
                </a:solidFill>
                <a:latin typeface="Yagut"/>
                <a:cs typeface="B Titr" panose="00000700000000000000" pitchFamily="2" charset="-78"/>
              </a:rPr>
              <a:t>(52)</a:t>
            </a:r>
            <a:endParaRPr lang="en-US" b="1" dirty="0" smtClean="0">
              <a:solidFill>
                <a:schemeClr val="tx1"/>
              </a:solidFill>
              <a:latin typeface="Yagut"/>
              <a:cs typeface="B Titr" panose="00000700000000000000" pitchFamily="2" charset="-78"/>
            </a:endParaRPr>
          </a:p>
          <a:p>
            <a:pPr marL="0" indent="0" algn="r" rtl="1">
              <a:buNone/>
            </a:pPr>
            <a:endParaRPr lang="fa-IR" sz="2000" b="1" dirty="0" smtClean="0">
              <a:solidFill>
                <a:schemeClr val="tx1"/>
              </a:solidFill>
              <a:latin typeface="Yagut"/>
            </a:endParaRPr>
          </a:p>
          <a:p>
            <a:pPr algn="r" rtl="1"/>
            <a:r>
              <a:rPr lang="fa-IR" sz="2800" b="1" dirty="0">
                <a:solidFill>
                  <a:schemeClr val="tx1"/>
                </a:solidFill>
                <a:latin typeface="Yagut"/>
                <a:cs typeface="B Titr" panose="00000700000000000000" pitchFamily="2" charset="-78"/>
              </a:rPr>
              <a:t> </a:t>
            </a:r>
            <a:r>
              <a:rPr lang="fa-IR" sz="2800" b="1" dirty="0">
                <a:solidFill>
                  <a:schemeClr val="tx1"/>
                </a:solidFill>
                <a:cs typeface="B Titr" panose="00000700000000000000" pitchFamily="2" charset="-78"/>
              </a:rPr>
              <a:t>بررسي توزيع </a:t>
            </a:r>
            <a:r>
              <a:rPr lang="fa-IR" sz="2800" b="1" dirty="0" smtClean="0">
                <a:solidFill>
                  <a:schemeClr val="tx1"/>
                </a:solidFill>
                <a:cs typeface="B Titr" panose="00000700000000000000" pitchFamily="2" charset="-78"/>
              </a:rPr>
              <a:t>چربي شكمي </a:t>
            </a:r>
            <a:r>
              <a:rPr lang="fa-IR" sz="2800" b="1" dirty="0">
                <a:solidFill>
                  <a:schemeClr val="tx1"/>
                </a:solidFill>
                <a:cs typeface="B Titr" panose="00000700000000000000" pitchFamily="2" charset="-78"/>
              </a:rPr>
              <a:t>توسط سي </a:t>
            </a:r>
            <a:r>
              <a:rPr lang="fa-IR" sz="2800" b="1" dirty="0" smtClean="0">
                <a:solidFill>
                  <a:schemeClr val="tx1"/>
                </a:solidFill>
                <a:cs typeface="B Titr" panose="00000700000000000000" pitchFamily="2" charset="-78"/>
              </a:rPr>
              <a:t>تی </a:t>
            </a:r>
            <a:r>
              <a:rPr lang="fa-IR" sz="2800" b="1" dirty="0">
                <a:solidFill>
                  <a:schemeClr val="tx1"/>
                </a:solidFill>
                <a:cs typeface="B Titr" panose="00000700000000000000" pitchFamily="2" charset="-78"/>
              </a:rPr>
              <a:t>اسكن نشان داده است كه </a:t>
            </a:r>
            <a:r>
              <a:rPr lang="fa-IR" sz="2800" b="1" dirty="0" smtClean="0">
                <a:solidFill>
                  <a:schemeClr val="tx1"/>
                </a:solidFill>
                <a:cs typeface="B Titr" panose="00000700000000000000" pitchFamily="2" charset="-78"/>
              </a:rPr>
              <a:t>چربي احشايي </a:t>
            </a:r>
            <a:r>
              <a:rPr lang="fa-IR" sz="2800" b="1" dirty="0">
                <a:solidFill>
                  <a:schemeClr val="tx1"/>
                </a:solidFill>
                <a:cs typeface="B Titr" panose="00000700000000000000" pitchFamily="2" charset="-78"/>
              </a:rPr>
              <a:t>در زنان و افراد جوان كاهش مي </a:t>
            </a:r>
            <a:r>
              <a:rPr lang="fa-IR" sz="2800" b="1" dirty="0" smtClean="0">
                <a:solidFill>
                  <a:schemeClr val="tx1"/>
                </a:solidFill>
                <a:cs typeface="B Titr" panose="00000700000000000000" pitchFamily="2" charset="-78"/>
              </a:rPr>
              <a:t>يابد </a:t>
            </a:r>
            <a:r>
              <a:rPr lang="fa-IR" sz="2800" b="1" dirty="0">
                <a:solidFill>
                  <a:schemeClr val="tx1"/>
                </a:solidFill>
                <a:cs typeface="B Titr" panose="00000700000000000000" pitchFamily="2" charset="-78"/>
              </a:rPr>
              <a:t>ولي در </a:t>
            </a:r>
            <a:r>
              <a:rPr lang="fa-IR" sz="2800" b="1" dirty="0" smtClean="0">
                <a:solidFill>
                  <a:schemeClr val="tx1"/>
                </a:solidFill>
                <a:cs typeface="B Titr" panose="00000700000000000000" pitchFamily="2" charset="-78"/>
              </a:rPr>
              <a:t>مردان تغيير </a:t>
            </a:r>
            <a:r>
              <a:rPr lang="fa-IR" sz="2800" b="1" dirty="0">
                <a:solidFill>
                  <a:schemeClr val="tx1"/>
                </a:solidFill>
                <a:cs typeface="B Titr" panose="00000700000000000000" pitchFamily="2" charset="-78"/>
              </a:rPr>
              <a:t>نمي كند. اين كاهش </a:t>
            </a:r>
            <a:r>
              <a:rPr lang="fa-IR" sz="2800" b="1" dirty="0" smtClean="0">
                <a:solidFill>
                  <a:schemeClr val="tx1"/>
                </a:solidFill>
                <a:cs typeface="B Titr" panose="00000700000000000000" pitchFamily="2" charset="-78"/>
              </a:rPr>
              <a:t>در </a:t>
            </a:r>
            <a:r>
              <a:rPr lang="fa-IR" sz="2800" b="1" dirty="0">
                <a:solidFill>
                  <a:schemeClr val="tx1"/>
                </a:solidFill>
                <a:cs typeface="B Titr" panose="00000700000000000000" pitchFamily="2" charset="-78"/>
              </a:rPr>
              <a:t>زنان و افراد جوان </a:t>
            </a:r>
            <a:r>
              <a:rPr lang="fa-IR" sz="2800" b="1" dirty="0" smtClean="0">
                <a:solidFill>
                  <a:schemeClr val="tx1"/>
                </a:solidFill>
                <a:cs typeface="B Titr" panose="00000700000000000000" pitchFamily="2" charset="-78"/>
              </a:rPr>
              <a:t>احتمالا  به دليل </a:t>
            </a:r>
            <a:r>
              <a:rPr lang="fa-IR" sz="2800" b="1" dirty="0">
                <a:solidFill>
                  <a:schemeClr val="tx1"/>
                </a:solidFill>
                <a:cs typeface="B Titr" panose="00000700000000000000" pitchFamily="2" charset="-78"/>
              </a:rPr>
              <a:t>افزايش فعاليت بدني آ نها بوده است</a:t>
            </a:r>
            <a:r>
              <a:rPr lang="fa-IR" sz="2800" b="1" dirty="0" smtClean="0">
                <a:solidFill>
                  <a:schemeClr val="tx1"/>
                </a:solidFill>
                <a:cs typeface="B Titr" panose="00000700000000000000" pitchFamily="2" charset="-78"/>
              </a:rPr>
              <a:t>.  </a:t>
            </a:r>
            <a:r>
              <a:rPr lang="fa-IR" b="1" dirty="0" smtClean="0">
                <a:solidFill>
                  <a:schemeClr val="tx1"/>
                </a:solidFill>
                <a:cs typeface="B Titr" panose="00000700000000000000" pitchFamily="2" charset="-78"/>
              </a:rPr>
              <a:t>(53)</a:t>
            </a:r>
            <a:endParaRPr lang="en-US" b="1" dirty="0" smtClean="0">
              <a:solidFill>
                <a:schemeClr val="tx1"/>
              </a:solidFill>
              <a:cs typeface="B Titr" panose="00000700000000000000" pitchFamily="2" charset="-78"/>
            </a:endParaRPr>
          </a:p>
          <a:p>
            <a:pPr algn="r" rtl="1"/>
            <a:endParaRPr lang="en-US" sz="2400" b="1" dirty="0" smtClean="0">
              <a:solidFill>
                <a:schemeClr val="tx1"/>
              </a:solidFill>
            </a:endParaRPr>
          </a:p>
          <a:p>
            <a:pPr marL="0" indent="0">
              <a:buNone/>
            </a:pPr>
            <a:r>
              <a:rPr lang="en-US" sz="1400" b="1" dirty="0" smtClean="0">
                <a:solidFill>
                  <a:srgbClr val="7030A0"/>
                </a:solidFill>
              </a:rPr>
              <a:t>52. </a:t>
            </a:r>
            <a:r>
              <a:rPr lang="en-US" sz="1400" b="1" dirty="0" err="1" smtClean="0">
                <a:solidFill>
                  <a:srgbClr val="7030A0"/>
                </a:solidFill>
              </a:rPr>
              <a:t>Shariatpanahi</a:t>
            </a:r>
            <a:r>
              <a:rPr lang="en-US" sz="1400" b="1" dirty="0" smtClean="0">
                <a:solidFill>
                  <a:srgbClr val="7030A0"/>
                </a:solidFill>
              </a:rPr>
              <a:t> </a:t>
            </a:r>
            <a:r>
              <a:rPr lang="en-US" sz="1400" b="1" dirty="0">
                <a:solidFill>
                  <a:srgbClr val="7030A0"/>
                </a:solidFill>
              </a:rPr>
              <a:t>ZV, </a:t>
            </a:r>
            <a:r>
              <a:rPr lang="en-US" sz="1400" b="1" dirty="0" err="1">
                <a:solidFill>
                  <a:srgbClr val="7030A0"/>
                </a:solidFill>
              </a:rPr>
              <a:t>Shariatpanahi</a:t>
            </a:r>
            <a:r>
              <a:rPr lang="en-US" sz="1400" b="1" dirty="0">
                <a:solidFill>
                  <a:srgbClr val="7030A0"/>
                </a:solidFill>
              </a:rPr>
              <a:t> MV, </a:t>
            </a:r>
            <a:r>
              <a:rPr lang="en-US" sz="1400" b="1" dirty="0" err="1">
                <a:solidFill>
                  <a:srgbClr val="7030A0"/>
                </a:solidFill>
              </a:rPr>
              <a:t>Shahbazi</a:t>
            </a:r>
            <a:r>
              <a:rPr lang="en-US" sz="1400" b="1" dirty="0">
                <a:solidFill>
                  <a:srgbClr val="7030A0"/>
                </a:solidFill>
              </a:rPr>
              <a:t> S</a:t>
            </a:r>
            <a:r>
              <a:rPr lang="en-US" sz="1400" b="1" dirty="0" smtClean="0">
                <a:solidFill>
                  <a:srgbClr val="7030A0"/>
                </a:solidFill>
              </a:rPr>
              <a:t>, </a:t>
            </a:r>
            <a:r>
              <a:rPr lang="en-US" sz="1400" b="1" dirty="0" err="1" smtClean="0">
                <a:solidFill>
                  <a:srgbClr val="7030A0"/>
                </a:solidFill>
              </a:rPr>
              <a:t>Hossaini</a:t>
            </a:r>
            <a:r>
              <a:rPr lang="en-US" sz="1400" b="1" dirty="0" smtClean="0">
                <a:solidFill>
                  <a:srgbClr val="7030A0"/>
                </a:solidFill>
              </a:rPr>
              <a:t> </a:t>
            </a:r>
            <a:r>
              <a:rPr lang="en-US" sz="1400" b="1" dirty="0">
                <a:solidFill>
                  <a:srgbClr val="7030A0"/>
                </a:solidFill>
              </a:rPr>
              <a:t>A, </a:t>
            </a:r>
            <a:r>
              <a:rPr lang="en-US" sz="1400" b="1" dirty="0" err="1">
                <a:solidFill>
                  <a:srgbClr val="7030A0"/>
                </a:solidFill>
              </a:rPr>
              <a:t>Abadi</a:t>
            </a:r>
            <a:r>
              <a:rPr lang="en-US" sz="1400" b="1" dirty="0">
                <a:solidFill>
                  <a:srgbClr val="7030A0"/>
                </a:solidFill>
              </a:rPr>
              <a:t> A. Effect of Ramadan fasting </a:t>
            </a:r>
            <a:r>
              <a:rPr lang="en-US" sz="1400" b="1" dirty="0" smtClean="0">
                <a:solidFill>
                  <a:srgbClr val="7030A0"/>
                </a:solidFill>
              </a:rPr>
              <a:t>on some </a:t>
            </a:r>
            <a:r>
              <a:rPr lang="en-US" sz="1400" b="1" dirty="0">
                <a:solidFill>
                  <a:srgbClr val="7030A0"/>
                </a:solidFill>
              </a:rPr>
              <a:t>indices of insulin resistance and components </a:t>
            </a:r>
            <a:r>
              <a:rPr lang="en-US" sz="1400" b="1" dirty="0" smtClean="0">
                <a:solidFill>
                  <a:srgbClr val="7030A0"/>
                </a:solidFill>
              </a:rPr>
              <a:t>of the </a:t>
            </a:r>
            <a:r>
              <a:rPr lang="en-US" sz="1400" b="1" dirty="0">
                <a:solidFill>
                  <a:srgbClr val="7030A0"/>
                </a:solidFill>
              </a:rPr>
              <a:t>metabolic syndrome in healthy male adults. Br </a:t>
            </a:r>
            <a:r>
              <a:rPr lang="en-US" sz="1400" b="1" dirty="0" smtClean="0">
                <a:solidFill>
                  <a:srgbClr val="7030A0"/>
                </a:solidFill>
              </a:rPr>
              <a:t>J </a:t>
            </a:r>
            <a:r>
              <a:rPr lang="en-US" sz="1400" b="1" dirty="0" err="1" smtClean="0">
                <a:solidFill>
                  <a:srgbClr val="7030A0"/>
                </a:solidFill>
              </a:rPr>
              <a:t>Nutr</a:t>
            </a:r>
            <a:r>
              <a:rPr lang="en-US" sz="1400" b="1" dirty="0" smtClean="0">
                <a:solidFill>
                  <a:srgbClr val="7030A0"/>
                </a:solidFill>
              </a:rPr>
              <a:t> </a:t>
            </a:r>
            <a:r>
              <a:rPr lang="en-US" sz="1400" b="1" dirty="0">
                <a:solidFill>
                  <a:srgbClr val="7030A0"/>
                </a:solidFill>
              </a:rPr>
              <a:t>2008; 100: 147-51</a:t>
            </a:r>
            <a:r>
              <a:rPr lang="en-US" sz="1400" b="1" dirty="0" smtClean="0">
                <a:solidFill>
                  <a:srgbClr val="7030A0"/>
                </a:solidFill>
              </a:rPr>
              <a:t>.</a:t>
            </a:r>
            <a:endParaRPr lang="fa-IR" sz="1400" b="1" dirty="0" smtClean="0">
              <a:solidFill>
                <a:srgbClr val="7030A0"/>
              </a:solidFill>
            </a:endParaRPr>
          </a:p>
          <a:p>
            <a:pPr marL="0" indent="0">
              <a:buNone/>
            </a:pPr>
            <a:endParaRPr lang="en-US" sz="1400" b="1" dirty="0">
              <a:solidFill>
                <a:srgbClr val="7030A0"/>
              </a:solidFill>
            </a:endParaRPr>
          </a:p>
          <a:p>
            <a:pPr marL="0" indent="0">
              <a:buNone/>
            </a:pPr>
            <a:r>
              <a:rPr lang="pt-BR" sz="1400" b="1" dirty="0">
                <a:solidFill>
                  <a:srgbClr val="7030A0"/>
                </a:solidFill>
              </a:rPr>
              <a:t>53. Yucel A, Degirmenci B, Acar M, Albayrak R, </a:t>
            </a:r>
            <a:r>
              <a:rPr lang="pt-BR" sz="1400" b="1" dirty="0" smtClean="0">
                <a:solidFill>
                  <a:srgbClr val="7030A0"/>
                </a:solidFill>
              </a:rPr>
              <a:t>Haktanir </a:t>
            </a:r>
            <a:r>
              <a:rPr lang="en-US" sz="1400" b="1" dirty="0" smtClean="0">
                <a:solidFill>
                  <a:srgbClr val="7030A0"/>
                </a:solidFill>
              </a:rPr>
              <a:t>A</a:t>
            </a:r>
            <a:r>
              <a:rPr lang="en-US" sz="1400" b="1" dirty="0">
                <a:solidFill>
                  <a:srgbClr val="7030A0"/>
                </a:solidFill>
              </a:rPr>
              <a:t>. The effect of fasting month of Ramadan on </a:t>
            </a:r>
            <a:r>
              <a:rPr lang="en-US" sz="1400" b="1" dirty="0" smtClean="0">
                <a:solidFill>
                  <a:srgbClr val="7030A0"/>
                </a:solidFill>
              </a:rPr>
              <a:t>the abdominal </a:t>
            </a:r>
            <a:r>
              <a:rPr lang="en-US" sz="1400" b="1" dirty="0">
                <a:solidFill>
                  <a:srgbClr val="7030A0"/>
                </a:solidFill>
              </a:rPr>
              <a:t>fat distribution: assessment by </a:t>
            </a:r>
            <a:r>
              <a:rPr lang="en-US" sz="1400" b="1" dirty="0" smtClean="0">
                <a:solidFill>
                  <a:srgbClr val="7030A0"/>
                </a:solidFill>
              </a:rPr>
              <a:t>computed tomography</a:t>
            </a:r>
            <a:r>
              <a:rPr lang="en-US" sz="1400" b="1" dirty="0">
                <a:solidFill>
                  <a:srgbClr val="7030A0"/>
                </a:solidFill>
              </a:rPr>
              <a:t>. Tohoku J </a:t>
            </a:r>
            <a:r>
              <a:rPr lang="en-US" sz="1400" b="1" dirty="0" err="1">
                <a:solidFill>
                  <a:srgbClr val="7030A0"/>
                </a:solidFill>
              </a:rPr>
              <a:t>Exp</a:t>
            </a:r>
            <a:r>
              <a:rPr lang="en-US" sz="1400" b="1" dirty="0">
                <a:solidFill>
                  <a:srgbClr val="7030A0"/>
                </a:solidFill>
              </a:rPr>
              <a:t> Med 2004; 204: 179-87.</a:t>
            </a:r>
          </a:p>
        </p:txBody>
      </p:sp>
    </p:spTree>
    <p:extLst>
      <p:ext uri="{BB962C8B-B14F-4D97-AF65-F5344CB8AC3E}">
        <p14:creationId xmlns:p14="http://schemas.microsoft.com/office/powerpoint/2010/main" val="3809265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8085"/>
            <a:ext cx="9633396" cy="1320800"/>
          </a:xfrm>
        </p:spPr>
        <p:txBody>
          <a:bodyPr>
            <a:noAutofit/>
          </a:bodyPr>
          <a:lstStyle/>
          <a:p>
            <a:pPr algn="ctr"/>
            <a:r>
              <a:rPr lang="fa-IR" sz="5400" b="1" dirty="0">
                <a:solidFill>
                  <a:srgbClr val="FF0000"/>
                </a:solidFill>
                <a:cs typeface="B Titr" panose="00000700000000000000" pitchFamily="2" charset="-78"/>
              </a:rPr>
              <a:t>تأثير روزه داري بر تغييرات وزن بدن</a:t>
            </a:r>
            <a:endParaRPr lang="en-US" sz="54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540912" y="2215165"/>
            <a:ext cx="9581881" cy="4443211"/>
          </a:xfrm>
        </p:spPr>
        <p:txBody>
          <a:bodyPr>
            <a:normAutofit/>
          </a:bodyPr>
          <a:lstStyle/>
          <a:p>
            <a:pPr algn="r" rtl="1">
              <a:buFont typeface="Wingdings" panose="05000000000000000000" pitchFamily="2" charset="2"/>
              <a:buChar char="q"/>
            </a:pPr>
            <a:r>
              <a:rPr lang="fa-IR" sz="2400" dirty="0">
                <a:latin typeface="Yagut"/>
                <a:cs typeface="B Titr" panose="00000700000000000000" pitchFamily="2" charset="-78"/>
              </a:rPr>
              <a:t>تغيير در وزن بدن در طول ماه رمضان در پژوهش </a:t>
            </a:r>
            <a:r>
              <a:rPr lang="fa-IR" sz="2400" dirty="0" smtClean="0">
                <a:latin typeface="Yagut"/>
                <a:cs typeface="B Titr" panose="00000700000000000000" pitchFamily="2" charset="-78"/>
              </a:rPr>
              <a:t>هاي مختلف </a:t>
            </a:r>
            <a:r>
              <a:rPr lang="fa-IR" sz="2400" dirty="0">
                <a:latin typeface="Yagut"/>
                <a:cs typeface="B Titr" panose="00000700000000000000" pitchFamily="2" charset="-78"/>
              </a:rPr>
              <a:t>متفاوت گزارش شده است. متوسط كاهش </a:t>
            </a:r>
            <a:r>
              <a:rPr lang="fa-IR" sz="2400" dirty="0" smtClean="0">
                <a:latin typeface="Yagut"/>
                <a:cs typeface="B Titr" panose="00000700000000000000" pitchFamily="2" charset="-78"/>
              </a:rPr>
              <a:t>وزن  به میزان 1/7 ، 1/8 ،2/0 ، 3/8 كيلوگرم و </a:t>
            </a:r>
            <a:r>
              <a:rPr lang="fa-IR" sz="2400" dirty="0">
                <a:latin typeface="Yagut"/>
                <a:cs typeface="B Titr" panose="00000700000000000000" pitchFamily="2" charset="-78"/>
              </a:rPr>
              <a:t>بيشتر در افراد </a:t>
            </a:r>
            <a:r>
              <a:rPr lang="fa-IR" sz="2400" dirty="0" smtClean="0">
                <a:latin typeface="Yagut"/>
                <a:cs typeface="B Titr" panose="00000700000000000000" pitchFamily="2" charset="-78"/>
              </a:rPr>
              <a:t>طبيعي </a:t>
            </a:r>
            <a:r>
              <a:rPr lang="fa-IR" sz="2400" dirty="0">
                <a:latin typeface="Yagut"/>
                <a:cs typeface="B Titr" panose="00000700000000000000" pitchFamily="2" charset="-78"/>
              </a:rPr>
              <a:t>ديده مي شود. </a:t>
            </a:r>
            <a:endParaRPr lang="en-US" sz="2400" dirty="0" smtClean="0">
              <a:latin typeface="Yagut"/>
              <a:cs typeface="B Titr" panose="00000700000000000000" pitchFamily="2" charset="-78"/>
            </a:endParaRPr>
          </a:p>
          <a:p>
            <a:pPr algn="r" rtl="1">
              <a:buFont typeface="Wingdings" panose="05000000000000000000" pitchFamily="2" charset="2"/>
              <a:buChar char="q"/>
            </a:pPr>
            <a:endParaRPr lang="en-US" sz="2400" dirty="0" smtClean="0">
              <a:latin typeface="Yagut"/>
              <a:cs typeface="B Titr" panose="00000700000000000000" pitchFamily="2" charset="-78"/>
            </a:endParaRPr>
          </a:p>
          <a:p>
            <a:pPr marL="0" indent="0">
              <a:buNone/>
            </a:pPr>
            <a:r>
              <a:rPr lang="it-IT" dirty="0" smtClean="0">
                <a:solidFill>
                  <a:srgbClr val="7030A0"/>
                </a:solidFill>
              </a:rPr>
              <a:t>7. Azizi </a:t>
            </a:r>
            <a:r>
              <a:rPr lang="it-IT" dirty="0">
                <a:solidFill>
                  <a:srgbClr val="7030A0"/>
                </a:solidFill>
              </a:rPr>
              <a:t>F, Rasouli HA. Serum Glucose, </a:t>
            </a:r>
            <a:r>
              <a:rPr lang="it-IT" dirty="0" smtClean="0">
                <a:solidFill>
                  <a:srgbClr val="7030A0"/>
                </a:solidFill>
              </a:rPr>
              <a:t>Bilirubin,</a:t>
            </a:r>
            <a:r>
              <a:rPr lang="en-US" dirty="0" smtClean="0">
                <a:solidFill>
                  <a:srgbClr val="7030A0"/>
                </a:solidFill>
              </a:rPr>
              <a:t>calcium</a:t>
            </a:r>
            <a:r>
              <a:rPr lang="en-US" dirty="0">
                <a:solidFill>
                  <a:srgbClr val="7030A0"/>
                </a:solidFill>
              </a:rPr>
              <a:t>, phosphorus, protein and </a:t>
            </a:r>
            <a:r>
              <a:rPr lang="en-US" dirty="0" smtClean="0">
                <a:solidFill>
                  <a:srgbClr val="7030A0"/>
                </a:solidFill>
              </a:rPr>
              <a:t>albumin concentrations </a:t>
            </a:r>
            <a:r>
              <a:rPr lang="en-US" dirty="0">
                <a:solidFill>
                  <a:srgbClr val="7030A0"/>
                </a:solidFill>
              </a:rPr>
              <a:t>during Ramadan. Medical Journal of </a:t>
            </a:r>
            <a:r>
              <a:rPr lang="en-US" dirty="0" smtClean="0">
                <a:solidFill>
                  <a:srgbClr val="7030A0"/>
                </a:solidFill>
              </a:rPr>
              <a:t>the Islamic </a:t>
            </a:r>
            <a:r>
              <a:rPr lang="en-US" dirty="0">
                <a:solidFill>
                  <a:srgbClr val="7030A0"/>
                </a:solidFill>
              </a:rPr>
              <a:t>Republic of Iran 1987; 1: 38-41</a:t>
            </a:r>
            <a:r>
              <a:rPr lang="en-US" dirty="0" smtClean="0">
                <a:solidFill>
                  <a:srgbClr val="7030A0"/>
                </a:solidFill>
              </a:rPr>
              <a:t>. </a:t>
            </a:r>
          </a:p>
          <a:p>
            <a:pPr marL="0" indent="0">
              <a:buNone/>
            </a:pPr>
            <a:r>
              <a:rPr lang="en-US" dirty="0" smtClean="0">
                <a:solidFill>
                  <a:srgbClr val="7030A0"/>
                </a:solidFill>
              </a:rPr>
              <a:t>99. </a:t>
            </a:r>
            <a:r>
              <a:rPr lang="en-US" dirty="0" err="1" smtClean="0">
                <a:solidFill>
                  <a:srgbClr val="7030A0"/>
                </a:solidFill>
              </a:rPr>
              <a:t>Sajid</a:t>
            </a:r>
            <a:r>
              <a:rPr lang="en-US" dirty="0" smtClean="0">
                <a:solidFill>
                  <a:srgbClr val="7030A0"/>
                </a:solidFill>
              </a:rPr>
              <a:t> </a:t>
            </a:r>
            <a:r>
              <a:rPr lang="en-US" dirty="0">
                <a:solidFill>
                  <a:srgbClr val="7030A0"/>
                </a:solidFill>
              </a:rPr>
              <a:t>KM, Akhtar M, Malik GQ. Ramadan fasting </a:t>
            </a:r>
            <a:r>
              <a:rPr lang="en-US" dirty="0" smtClean="0">
                <a:solidFill>
                  <a:srgbClr val="7030A0"/>
                </a:solidFill>
              </a:rPr>
              <a:t>and thyroid </a:t>
            </a:r>
            <a:r>
              <a:rPr lang="en-US" dirty="0">
                <a:solidFill>
                  <a:srgbClr val="7030A0"/>
                </a:solidFill>
              </a:rPr>
              <a:t>hormone profile. </a:t>
            </a:r>
            <a:r>
              <a:rPr lang="en-US" dirty="0" smtClean="0">
                <a:solidFill>
                  <a:srgbClr val="7030A0"/>
                </a:solidFill>
              </a:rPr>
              <a:t>J </a:t>
            </a:r>
            <a:r>
              <a:rPr lang="en-US" dirty="0">
                <a:solidFill>
                  <a:srgbClr val="7030A0"/>
                </a:solidFill>
              </a:rPr>
              <a:t>Pak Med </a:t>
            </a:r>
            <a:r>
              <a:rPr lang="en-US" dirty="0" err="1">
                <a:solidFill>
                  <a:srgbClr val="7030A0"/>
                </a:solidFill>
              </a:rPr>
              <a:t>Assoc</a:t>
            </a:r>
            <a:r>
              <a:rPr lang="en-US" dirty="0">
                <a:solidFill>
                  <a:srgbClr val="7030A0"/>
                </a:solidFill>
              </a:rPr>
              <a:t> 1991; </a:t>
            </a:r>
            <a:r>
              <a:rPr lang="en-US" dirty="0" smtClean="0">
                <a:solidFill>
                  <a:srgbClr val="7030A0"/>
                </a:solidFill>
              </a:rPr>
              <a:t>41:213-6</a:t>
            </a:r>
            <a:r>
              <a:rPr lang="en-US" dirty="0">
                <a:solidFill>
                  <a:srgbClr val="7030A0"/>
                </a:solidFill>
              </a:rPr>
              <a:t>.</a:t>
            </a:r>
          </a:p>
          <a:p>
            <a:pPr marL="0" indent="0">
              <a:buNone/>
            </a:pPr>
            <a:r>
              <a:rPr lang="en-US" dirty="0">
                <a:solidFill>
                  <a:srgbClr val="7030A0"/>
                </a:solidFill>
              </a:rPr>
              <a:t>100. </a:t>
            </a:r>
            <a:r>
              <a:rPr lang="en-US" dirty="0" err="1">
                <a:solidFill>
                  <a:srgbClr val="7030A0"/>
                </a:solidFill>
              </a:rPr>
              <a:t>Takruri</a:t>
            </a:r>
            <a:r>
              <a:rPr lang="en-US" dirty="0">
                <a:solidFill>
                  <a:srgbClr val="7030A0"/>
                </a:solidFill>
              </a:rPr>
              <a:t> HR. Effect of fasting in Ramadan on </a:t>
            </a:r>
            <a:r>
              <a:rPr lang="en-US" dirty="0" smtClean="0">
                <a:solidFill>
                  <a:srgbClr val="7030A0"/>
                </a:solidFill>
              </a:rPr>
              <a:t>body weight</a:t>
            </a:r>
            <a:r>
              <a:rPr lang="en-US" dirty="0">
                <a:solidFill>
                  <a:srgbClr val="7030A0"/>
                </a:solidFill>
              </a:rPr>
              <a:t>. Saudi Med J 1989; 10: 491-4.</a:t>
            </a:r>
          </a:p>
          <a:p>
            <a:pPr marL="0" indent="0">
              <a:buNone/>
            </a:pPr>
            <a:r>
              <a:rPr lang="en-US" dirty="0" smtClean="0">
                <a:solidFill>
                  <a:srgbClr val="7030A0"/>
                </a:solidFill>
              </a:rPr>
              <a:t>101</a:t>
            </a:r>
            <a:r>
              <a:rPr lang="en-US" dirty="0">
                <a:solidFill>
                  <a:srgbClr val="7030A0"/>
                </a:solidFill>
              </a:rPr>
              <a:t>. </a:t>
            </a:r>
            <a:r>
              <a:rPr lang="en-US" dirty="0" err="1">
                <a:solidFill>
                  <a:srgbClr val="7030A0"/>
                </a:solidFill>
              </a:rPr>
              <a:t>Sulimani</a:t>
            </a:r>
            <a:r>
              <a:rPr lang="en-US" dirty="0">
                <a:solidFill>
                  <a:srgbClr val="7030A0"/>
                </a:solidFill>
              </a:rPr>
              <a:t> RA. Effect of Ramadan fasting on </a:t>
            </a:r>
            <a:r>
              <a:rPr lang="en-US" dirty="0" smtClean="0">
                <a:solidFill>
                  <a:srgbClr val="7030A0"/>
                </a:solidFill>
              </a:rPr>
              <a:t>thyroid function </a:t>
            </a:r>
            <a:r>
              <a:rPr lang="en-US" dirty="0">
                <a:solidFill>
                  <a:srgbClr val="7030A0"/>
                </a:solidFill>
              </a:rPr>
              <a:t>in healthy male individuals. </a:t>
            </a:r>
            <a:r>
              <a:rPr lang="en-US" dirty="0" err="1">
                <a:solidFill>
                  <a:srgbClr val="7030A0"/>
                </a:solidFill>
              </a:rPr>
              <a:t>Nutr</a:t>
            </a:r>
            <a:r>
              <a:rPr lang="en-US" dirty="0">
                <a:solidFill>
                  <a:srgbClr val="7030A0"/>
                </a:solidFill>
              </a:rPr>
              <a:t> Res 1988; </a:t>
            </a:r>
            <a:r>
              <a:rPr lang="en-US" dirty="0" smtClean="0">
                <a:solidFill>
                  <a:srgbClr val="7030A0"/>
                </a:solidFill>
              </a:rPr>
              <a:t>8:549-52</a:t>
            </a:r>
            <a:r>
              <a:rPr lang="en-US" dirty="0">
                <a:solidFill>
                  <a:srgbClr val="7030A0"/>
                </a:solidFill>
              </a:rPr>
              <a:t>.</a:t>
            </a:r>
            <a:endParaRPr lang="en-US" dirty="0">
              <a:solidFill>
                <a:srgbClr val="7030A0"/>
              </a:solidFill>
              <a:cs typeface="B Titr" panose="00000700000000000000" pitchFamily="2" charset="-78"/>
            </a:endParaRPr>
          </a:p>
        </p:txBody>
      </p:sp>
    </p:spTree>
    <p:extLst>
      <p:ext uri="{BB962C8B-B14F-4D97-AF65-F5344CB8AC3E}">
        <p14:creationId xmlns:p14="http://schemas.microsoft.com/office/powerpoint/2010/main" val="2224901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5" y="699753"/>
            <a:ext cx="9040969" cy="1320800"/>
          </a:xfrm>
        </p:spPr>
        <p:txBody>
          <a:bodyPr>
            <a:noAutofit/>
          </a:bodyPr>
          <a:lstStyle/>
          <a:p>
            <a:pPr algn="ctr"/>
            <a:r>
              <a:rPr lang="fa-IR" sz="5400" b="1" dirty="0">
                <a:solidFill>
                  <a:srgbClr val="FF0000"/>
                </a:solidFill>
                <a:cs typeface="B Titr" panose="00000700000000000000" pitchFamily="2" charset="-78"/>
              </a:rPr>
              <a:t>تأثير روزه داري بر تغييرات وزن بدن</a:t>
            </a:r>
            <a:endParaRPr lang="en-US" sz="5400" dirty="0"/>
          </a:p>
        </p:txBody>
      </p:sp>
      <p:sp>
        <p:nvSpPr>
          <p:cNvPr id="3" name="Content Placeholder 2"/>
          <p:cNvSpPr>
            <a:spLocks noGrp="1"/>
          </p:cNvSpPr>
          <p:nvPr>
            <p:ph idx="1"/>
          </p:nvPr>
        </p:nvSpPr>
        <p:spPr>
          <a:xfrm>
            <a:off x="515155" y="2160589"/>
            <a:ext cx="9156879" cy="3880773"/>
          </a:xfrm>
        </p:spPr>
        <p:txBody>
          <a:bodyPr/>
          <a:lstStyle/>
          <a:p>
            <a:pPr algn="r" rtl="1">
              <a:buFont typeface="Wingdings" panose="05000000000000000000" pitchFamily="2" charset="2"/>
              <a:buChar char="v"/>
            </a:pPr>
            <a:r>
              <a:rPr lang="fa-IR" dirty="0">
                <a:latin typeface="Yagut"/>
                <a:cs typeface="B Titr" panose="00000700000000000000" pitchFamily="2" charset="-78"/>
              </a:rPr>
              <a:t>در يك مطالعه كه بيشتر شركت </a:t>
            </a:r>
            <a:r>
              <a:rPr lang="fa-IR" dirty="0" smtClean="0">
                <a:latin typeface="Yagut"/>
                <a:cs typeface="B Titr" panose="00000700000000000000" pitchFamily="2" charset="-78"/>
              </a:rPr>
              <a:t>كنندگان زن </a:t>
            </a:r>
            <a:r>
              <a:rPr lang="fa-IR" dirty="0">
                <a:latin typeface="Yagut"/>
                <a:cs typeface="B Titr" panose="00000700000000000000" pitchFamily="2" charset="-78"/>
              </a:rPr>
              <a:t>بودند، تغييري در ميانگين وزن بدن مشاهده نشد. </a:t>
            </a:r>
            <a:r>
              <a:rPr lang="fa-IR" dirty="0" smtClean="0">
                <a:latin typeface="Yagut"/>
                <a:cs typeface="B Titr" panose="00000700000000000000" pitchFamily="2" charset="-78"/>
              </a:rPr>
              <a:t> (</a:t>
            </a:r>
            <a:r>
              <a:rPr lang="fa-IR" sz="1600" dirty="0" smtClean="0">
                <a:latin typeface="Yagut"/>
                <a:cs typeface="B Titr" panose="00000700000000000000" pitchFamily="2" charset="-78"/>
              </a:rPr>
              <a:t>۱۵ )	</a:t>
            </a:r>
            <a:endParaRPr lang="fa-IR" sz="1600" dirty="0">
              <a:latin typeface="Yagut"/>
              <a:cs typeface="B Titr" panose="00000700000000000000" pitchFamily="2" charset="-78"/>
            </a:endParaRPr>
          </a:p>
          <a:p>
            <a:pPr algn="r" rtl="1">
              <a:buFont typeface="Wingdings" panose="05000000000000000000" pitchFamily="2" charset="2"/>
              <a:buChar char="v"/>
            </a:pPr>
            <a:r>
              <a:rPr lang="fa-IR" sz="2000" dirty="0">
                <a:latin typeface="Yagut"/>
                <a:cs typeface="B Titr" panose="00000700000000000000" pitchFamily="2" charset="-78"/>
              </a:rPr>
              <a:t>برخي بررسي ها هم افزايش مختلف وزن را گزارش نموده اند.</a:t>
            </a:r>
          </a:p>
          <a:p>
            <a:pPr algn="r" rtl="1">
              <a:buFont typeface="Wingdings" panose="05000000000000000000" pitchFamily="2" charset="2"/>
              <a:buChar char="v"/>
            </a:pPr>
            <a:r>
              <a:rPr lang="fa-IR" sz="2400" dirty="0">
                <a:latin typeface="Yagut"/>
                <a:cs typeface="B Titr" panose="00000700000000000000" pitchFamily="2" charset="-78"/>
              </a:rPr>
              <a:t>در روزه داري افراد داراي اضافه وزن، بيشتر از افراد </a:t>
            </a:r>
            <a:r>
              <a:rPr lang="fa-IR" sz="2400" dirty="0" smtClean="0">
                <a:latin typeface="Yagut"/>
                <a:cs typeface="B Titr" panose="00000700000000000000" pitchFamily="2" charset="-78"/>
              </a:rPr>
              <a:t>داراي وزن </a:t>
            </a:r>
            <a:r>
              <a:rPr lang="fa-IR" sz="2400" dirty="0">
                <a:latin typeface="Yagut"/>
                <a:cs typeface="B Titr" panose="00000700000000000000" pitchFamily="2" charset="-78"/>
              </a:rPr>
              <a:t>طبيعي و يا كم وزن، وزن از دست مي دهند. </a:t>
            </a:r>
            <a:r>
              <a:rPr lang="fa-IR" dirty="0" smtClean="0">
                <a:latin typeface="Yagut"/>
                <a:cs typeface="B Titr" panose="00000700000000000000" pitchFamily="2" charset="-78"/>
              </a:rPr>
              <a:t>(</a:t>
            </a:r>
            <a:r>
              <a:rPr lang="fa-IR" sz="1400" dirty="0" smtClean="0">
                <a:latin typeface="Yagut"/>
                <a:cs typeface="B Titr" panose="00000700000000000000" pitchFamily="2" charset="-78"/>
              </a:rPr>
              <a:t>۱۰۰)</a:t>
            </a:r>
            <a:r>
              <a:rPr lang="en-US" sz="1400" dirty="0" smtClean="0">
                <a:latin typeface="Yagut"/>
                <a:cs typeface="B Titr" panose="00000700000000000000" pitchFamily="2" charset="-78"/>
              </a:rPr>
              <a:t>   </a:t>
            </a:r>
            <a:endParaRPr lang="en-US" dirty="0" smtClean="0">
              <a:latin typeface="Yagut"/>
              <a:cs typeface="B Titr" panose="00000700000000000000" pitchFamily="2" charset="-78"/>
            </a:endParaRPr>
          </a:p>
          <a:p>
            <a:endParaRPr lang="en-US" sz="1600" dirty="0" smtClean="0">
              <a:solidFill>
                <a:srgbClr val="7030A0"/>
              </a:solidFill>
            </a:endParaRPr>
          </a:p>
          <a:p>
            <a:endParaRPr lang="en-US" sz="1600" dirty="0">
              <a:solidFill>
                <a:srgbClr val="7030A0"/>
              </a:solidFill>
            </a:endParaRPr>
          </a:p>
          <a:p>
            <a:pPr marL="0" indent="0">
              <a:buNone/>
            </a:pPr>
            <a:r>
              <a:rPr lang="en-US" sz="1600" dirty="0" smtClean="0">
                <a:solidFill>
                  <a:srgbClr val="7030A0"/>
                </a:solidFill>
              </a:rPr>
              <a:t>15. </a:t>
            </a:r>
            <a:r>
              <a:rPr lang="en-US" sz="1600" dirty="0" err="1" smtClean="0">
                <a:solidFill>
                  <a:srgbClr val="7030A0"/>
                </a:solidFill>
              </a:rPr>
              <a:t>Shoukry</a:t>
            </a:r>
            <a:r>
              <a:rPr lang="en-US" sz="1600" dirty="0" smtClean="0">
                <a:solidFill>
                  <a:srgbClr val="7030A0"/>
                </a:solidFill>
              </a:rPr>
              <a:t> </a:t>
            </a:r>
            <a:r>
              <a:rPr lang="en-US" sz="1600" dirty="0">
                <a:solidFill>
                  <a:srgbClr val="7030A0"/>
                </a:solidFill>
              </a:rPr>
              <a:t>MI. Effect of fasting in Ramadan on </a:t>
            </a:r>
            <a:r>
              <a:rPr lang="en-US" sz="1600" dirty="0" smtClean="0">
                <a:solidFill>
                  <a:srgbClr val="7030A0"/>
                </a:solidFill>
              </a:rPr>
              <a:t>plasma lipoproteins </a:t>
            </a:r>
            <a:r>
              <a:rPr lang="en-US" sz="1600" dirty="0">
                <a:solidFill>
                  <a:srgbClr val="7030A0"/>
                </a:solidFill>
              </a:rPr>
              <a:t>and </a:t>
            </a:r>
            <a:r>
              <a:rPr lang="en-US" sz="1600" dirty="0" err="1">
                <a:solidFill>
                  <a:srgbClr val="7030A0"/>
                </a:solidFill>
              </a:rPr>
              <a:t>apoproteins</a:t>
            </a:r>
            <a:r>
              <a:rPr lang="en-US" sz="1600" dirty="0" smtClean="0">
                <a:solidFill>
                  <a:srgbClr val="7030A0"/>
                </a:solidFill>
              </a:rPr>
              <a:t>. Saudi </a:t>
            </a:r>
            <a:r>
              <a:rPr lang="en-US" sz="1600" dirty="0">
                <a:solidFill>
                  <a:srgbClr val="7030A0"/>
                </a:solidFill>
              </a:rPr>
              <a:t>Med J 1986; 7: </a:t>
            </a:r>
            <a:r>
              <a:rPr lang="en-US" sz="1600" dirty="0" smtClean="0">
                <a:solidFill>
                  <a:srgbClr val="7030A0"/>
                </a:solidFill>
              </a:rPr>
              <a:t>561-5.  </a:t>
            </a:r>
          </a:p>
          <a:p>
            <a:pPr marL="0" indent="0">
              <a:buNone/>
            </a:pPr>
            <a:r>
              <a:rPr lang="en-US" sz="1600" dirty="0" smtClean="0">
                <a:solidFill>
                  <a:srgbClr val="7030A0"/>
                </a:solidFill>
              </a:rPr>
              <a:t>100. </a:t>
            </a:r>
            <a:r>
              <a:rPr lang="en-US" sz="1600" dirty="0" err="1" smtClean="0">
                <a:solidFill>
                  <a:srgbClr val="7030A0"/>
                </a:solidFill>
              </a:rPr>
              <a:t>Takruri</a:t>
            </a:r>
            <a:r>
              <a:rPr lang="en-US" sz="1600" dirty="0" smtClean="0">
                <a:solidFill>
                  <a:srgbClr val="7030A0"/>
                </a:solidFill>
              </a:rPr>
              <a:t> </a:t>
            </a:r>
            <a:r>
              <a:rPr lang="en-US" sz="1600" dirty="0">
                <a:solidFill>
                  <a:srgbClr val="7030A0"/>
                </a:solidFill>
              </a:rPr>
              <a:t>HR. Effect of fasting in Ramadan on </a:t>
            </a:r>
            <a:r>
              <a:rPr lang="en-US" sz="1600" dirty="0" smtClean="0">
                <a:solidFill>
                  <a:srgbClr val="7030A0"/>
                </a:solidFill>
              </a:rPr>
              <a:t>body weight</a:t>
            </a:r>
            <a:r>
              <a:rPr lang="en-US" sz="1600" dirty="0">
                <a:solidFill>
                  <a:srgbClr val="7030A0"/>
                </a:solidFill>
              </a:rPr>
              <a:t>. Saudi Med J 1989; 10: 491-4.</a:t>
            </a:r>
            <a:endParaRPr lang="en-US" sz="1600" dirty="0">
              <a:solidFill>
                <a:srgbClr val="7030A0"/>
              </a:solidFill>
              <a:cs typeface="B Titr" panose="00000700000000000000" pitchFamily="2" charset="-78"/>
            </a:endParaRPr>
          </a:p>
        </p:txBody>
      </p:sp>
    </p:spTree>
    <p:extLst>
      <p:ext uri="{BB962C8B-B14F-4D97-AF65-F5344CB8AC3E}">
        <p14:creationId xmlns:p14="http://schemas.microsoft.com/office/powerpoint/2010/main" val="2493653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400" y="1657559"/>
            <a:ext cx="7766936" cy="1646302"/>
          </a:xfrm>
        </p:spPr>
        <p:txBody>
          <a:bodyPr/>
          <a:lstStyle/>
          <a:p>
            <a:pPr algn="l"/>
            <a:r>
              <a:rPr lang="en-US" dirty="0" smtClean="0">
                <a:solidFill>
                  <a:srgbClr val="FF0000"/>
                </a:solidFill>
              </a:rPr>
              <a:t>Ramadan  Fasting &amp; Endocrine  System</a:t>
            </a:r>
            <a:endParaRPr lang="en-US" dirty="0">
              <a:solidFill>
                <a:srgbClr val="FF0000"/>
              </a:solidFill>
            </a:endParaRPr>
          </a:p>
        </p:txBody>
      </p:sp>
      <p:sp>
        <p:nvSpPr>
          <p:cNvPr id="3" name="Subtitle 2"/>
          <p:cNvSpPr>
            <a:spLocks noGrp="1"/>
          </p:cNvSpPr>
          <p:nvPr>
            <p:ph type="subTitle" idx="1"/>
          </p:nvPr>
        </p:nvSpPr>
        <p:spPr/>
        <p:txBody>
          <a:bodyPr>
            <a:normAutofit/>
          </a:bodyPr>
          <a:lstStyle/>
          <a:p>
            <a:pPr algn="ctr"/>
            <a:r>
              <a:rPr lang="en-US" sz="2800" dirty="0" smtClean="0">
                <a:solidFill>
                  <a:srgbClr val="7030A0"/>
                </a:solidFill>
              </a:rPr>
              <a:t>Holy  Ramadan</a:t>
            </a:r>
            <a:endParaRPr lang="en-US" sz="2800" dirty="0">
              <a:solidFill>
                <a:srgbClr val="7030A0"/>
              </a:solidFill>
            </a:endParaRPr>
          </a:p>
        </p:txBody>
      </p:sp>
    </p:spTree>
    <p:extLst>
      <p:ext uri="{BB962C8B-B14F-4D97-AF65-F5344CB8AC3E}">
        <p14:creationId xmlns:p14="http://schemas.microsoft.com/office/powerpoint/2010/main" val="1125545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â«ÙØ§Ù Ø±ÙØ¶Ø§Ù ÙØ¨Ø§Ø±Ú©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0"/>
            <a:ext cx="122847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36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2" y="390659"/>
            <a:ext cx="10058400" cy="1320800"/>
          </a:xfrm>
        </p:spPr>
        <p:txBody>
          <a:bodyPr>
            <a:noAutofit/>
          </a:bodyPr>
          <a:lstStyle/>
          <a:p>
            <a:pPr algn="ctr"/>
            <a:r>
              <a:rPr lang="en-US" sz="4800" dirty="0" smtClean="0">
                <a:solidFill>
                  <a:srgbClr val="FF0000"/>
                </a:solidFill>
              </a:rPr>
              <a:t>Ramadan Fasting &amp; Thyroid</a:t>
            </a:r>
            <a:endParaRPr lang="en-US" sz="4800" dirty="0">
              <a:solidFill>
                <a:srgbClr val="FF0000"/>
              </a:solidFill>
            </a:endParaRPr>
          </a:p>
        </p:txBody>
      </p:sp>
      <p:sp>
        <p:nvSpPr>
          <p:cNvPr id="3" name="Content Placeholder 2"/>
          <p:cNvSpPr>
            <a:spLocks noGrp="1"/>
          </p:cNvSpPr>
          <p:nvPr>
            <p:ph idx="1"/>
          </p:nvPr>
        </p:nvSpPr>
        <p:spPr>
          <a:xfrm>
            <a:off x="566670" y="1584101"/>
            <a:ext cx="9438198" cy="5151550"/>
          </a:xfrm>
        </p:spPr>
        <p:txBody>
          <a:bodyPr>
            <a:normAutofit/>
          </a:bodyPr>
          <a:lstStyle/>
          <a:p>
            <a:pPr algn="r" rtl="1">
              <a:buFont typeface="Wingdings" panose="05000000000000000000" pitchFamily="2" charset="2"/>
              <a:buChar char="q"/>
            </a:pPr>
            <a:r>
              <a:rPr lang="fa-IR" sz="2400" dirty="0">
                <a:latin typeface="Yagut"/>
                <a:cs typeface="B Titr" panose="00000700000000000000" pitchFamily="2" charset="-78"/>
              </a:rPr>
              <a:t>در غذا نخوردن تجربي طولاني </a:t>
            </a:r>
            <a:r>
              <a:rPr lang="fa-IR" sz="2400" dirty="0" smtClean="0">
                <a:latin typeface="Yagut"/>
                <a:cs typeface="B Titr" panose="00000700000000000000" pitchFamily="2" charset="-78"/>
              </a:rPr>
              <a:t>مدت</a:t>
            </a:r>
            <a:r>
              <a:rPr lang="fa-IR" sz="2400" dirty="0">
                <a:latin typeface="Yagut"/>
                <a:cs typeface="B Titr" panose="00000700000000000000" pitchFamily="2" charset="-78"/>
              </a:rPr>
              <a:t>، پس </a:t>
            </a:r>
            <a:r>
              <a:rPr lang="fa-IR" sz="2400" dirty="0" smtClean="0">
                <a:latin typeface="Yagut"/>
                <a:cs typeface="B Titr" panose="00000700000000000000" pitchFamily="2" charset="-78"/>
              </a:rPr>
              <a:t>از48 ساعت ،  </a:t>
            </a:r>
            <a:r>
              <a:rPr lang="en-US" sz="2400" dirty="0" smtClean="0">
                <a:latin typeface="Yagut"/>
                <a:cs typeface="B Titr" panose="00000700000000000000" pitchFamily="2" charset="-78"/>
              </a:rPr>
              <a:t> </a:t>
            </a:r>
            <a:r>
              <a:rPr lang="en-US" sz="2800" b="1" dirty="0" smtClean="0">
                <a:latin typeface="Yagut"/>
                <a:cs typeface="B Titr" panose="00000700000000000000" pitchFamily="2" charset="-78"/>
              </a:rPr>
              <a:t>T3</a:t>
            </a:r>
            <a:r>
              <a:rPr lang="fa-IR" sz="2400" dirty="0" smtClean="0">
                <a:latin typeface="Yagut"/>
                <a:cs typeface="B Titr" panose="00000700000000000000" pitchFamily="2" charset="-78"/>
              </a:rPr>
              <a:t>كاهش و  </a:t>
            </a:r>
            <a:r>
              <a:rPr lang="en-US" dirty="0" smtClean="0">
                <a:latin typeface="TimesNewRoman"/>
                <a:cs typeface="B Titr" panose="00000700000000000000" pitchFamily="2" charset="-78"/>
              </a:rPr>
              <a:t>     </a:t>
            </a:r>
            <a:r>
              <a:rPr lang="en-US" sz="2800" b="1" dirty="0" smtClean="0">
                <a:latin typeface="TimesNewRoman"/>
                <a:cs typeface="B Titr" panose="00000700000000000000" pitchFamily="2" charset="-78"/>
              </a:rPr>
              <a:t>r</a:t>
            </a:r>
            <a:r>
              <a:rPr lang="en-US" sz="3200" b="1" dirty="0" smtClean="0">
                <a:latin typeface="TimesNewRoman"/>
                <a:cs typeface="B Titr" panose="00000700000000000000" pitchFamily="2" charset="-78"/>
              </a:rPr>
              <a:t>T3</a:t>
            </a:r>
            <a:r>
              <a:rPr lang="fa-IR" sz="3600" b="1" dirty="0" smtClean="0">
                <a:latin typeface="TimesNewRoman"/>
                <a:cs typeface="B Titr" panose="00000700000000000000" pitchFamily="2" charset="-78"/>
              </a:rPr>
              <a:t> </a:t>
            </a:r>
            <a:r>
              <a:rPr lang="fa-IR" sz="2000" dirty="0" smtClean="0">
                <a:latin typeface="TimesNewRoman"/>
                <a:cs typeface="B Titr" panose="00000700000000000000" pitchFamily="2" charset="-78"/>
              </a:rPr>
              <a:t>  افزایش می یابد. ولی پاسخ     </a:t>
            </a:r>
            <a:r>
              <a:rPr lang="en-US" sz="2800" b="1" dirty="0" smtClean="0">
                <a:latin typeface="TimesNewRoman"/>
                <a:cs typeface="B Titr" panose="00000700000000000000" pitchFamily="2" charset="-78"/>
              </a:rPr>
              <a:t>TSH</a:t>
            </a:r>
            <a:r>
              <a:rPr lang="fa-IR" sz="2000" dirty="0" smtClean="0">
                <a:latin typeface="TimesNewRoman"/>
                <a:cs typeface="B Titr" panose="00000700000000000000" pitchFamily="2" charset="-78"/>
              </a:rPr>
              <a:t>   به تحریک   </a:t>
            </a:r>
            <a:r>
              <a:rPr lang="en-US" sz="2800" b="1" dirty="0" smtClean="0">
                <a:latin typeface="TimesNewRoman"/>
                <a:cs typeface="B Titr" panose="00000700000000000000" pitchFamily="2" charset="-78"/>
              </a:rPr>
              <a:t>TRH</a:t>
            </a:r>
            <a:r>
              <a:rPr lang="fa-IR" sz="2800" b="1" dirty="0" smtClean="0">
                <a:latin typeface="TimesNewRoman"/>
                <a:cs typeface="B Titr" panose="00000700000000000000" pitchFamily="2" charset="-78"/>
              </a:rPr>
              <a:t> </a:t>
            </a:r>
            <a:r>
              <a:rPr lang="fa-IR" sz="2000" dirty="0" smtClean="0">
                <a:latin typeface="TimesNewRoman"/>
                <a:cs typeface="B Titr" panose="00000700000000000000" pitchFamily="2" charset="-78"/>
              </a:rPr>
              <a:t>  طبیعی می ماند.</a:t>
            </a:r>
            <a:r>
              <a:rPr lang="fa-IR" sz="2400" dirty="0" smtClean="0">
                <a:latin typeface="TimesNewRoman"/>
                <a:cs typeface="B Titr" panose="00000700000000000000" pitchFamily="2" charset="-78"/>
              </a:rPr>
              <a:t> </a:t>
            </a:r>
          </a:p>
          <a:p>
            <a:pPr algn="r" rtl="1">
              <a:buFont typeface="Wingdings" panose="05000000000000000000" pitchFamily="2" charset="2"/>
              <a:buChar char="q"/>
            </a:pPr>
            <a:r>
              <a:rPr lang="fa-IR" sz="2400" dirty="0" smtClean="0">
                <a:latin typeface="TimesNewRoman"/>
                <a:cs typeface="B Titr" panose="00000700000000000000" pitchFamily="2" charset="-78"/>
              </a:rPr>
              <a:t>خوردن غذاهای حاوی کربوهیدرات ؛ ونه پروتئین باعث افزایش مجددسطح   هورمون   </a:t>
            </a:r>
            <a:r>
              <a:rPr lang="en-US" sz="2800" b="1" dirty="0" smtClean="0">
                <a:latin typeface="TimesNewRoman"/>
                <a:cs typeface="B Titr" panose="00000700000000000000" pitchFamily="2" charset="-78"/>
              </a:rPr>
              <a:t>T3</a:t>
            </a:r>
            <a:r>
              <a:rPr lang="fa-IR" sz="2400" dirty="0" smtClean="0">
                <a:latin typeface="TimesNewRoman"/>
                <a:cs typeface="B Titr" panose="00000700000000000000" pitchFamily="2" charset="-78"/>
              </a:rPr>
              <a:t>  وبازگشت آن به حدطبیعی می شود.</a:t>
            </a:r>
            <a:endParaRPr lang="en-US" sz="2400" dirty="0" smtClean="0">
              <a:latin typeface="TimesNewRoman"/>
              <a:cs typeface="B Titr" panose="00000700000000000000" pitchFamily="2" charset="-78"/>
            </a:endParaRPr>
          </a:p>
          <a:p>
            <a:pPr algn="r" rtl="1"/>
            <a:endParaRPr lang="en-US" sz="2400" dirty="0" smtClean="0">
              <a:latin typeface="TimesNewRoman"/>
              <a:cs typeface="B Titr" panose="00000700000000000000" pitchFamily="2" charset="-78"/>
            </a:endParaRPr>
          </a:p>
          <a:p>
            <a:pPr marL="0" indent="0">
              <a:buNone/>
            </a:pPr>
            <a:r>
              <a:rPr lang="en-US" sz="1400" dirty="0" smtClean="0">
                <a:solidFill>
                  <a:srgbClr val="7030A0"/>
                </a:solidFill>
              </a:rPr>
              <a:t>101. </a:t>
            </a:r>
            <a:r>
              <a:rPr lang="en-US" sz="1400" dirty="0" err="1" smtClean="0">
                <a:solidFill>
                  <a:srgbClr val="7030A0"/>
                </a:solidFill>
              </a:rPr>
              <a:t>Sulimani</a:t>
            </a:r>
            <a:r>
              <a:rPr lang="en-US" sz="1400" dirty="0" smtClean="0">
                <a:solidFill>
                  <a:srgbClr val="7030A0"/>
                </a:solidFill>
              </a:rPr>
              <a:t> </a:t>
            </a:r>
            <a:r>
              <a:rPr lang="en-US" sz="1400" dirty="0">
                <a:solidFill>
                  <a:srgbClr val="7030A0"/>
                </a:solidFill>
              </a:rPr>
              <a:t>RA. Effect of Ramadan fasting on </a:t>
            </a:r>
            <a:r>
              <a:rPr lang="en-US" sz="1400" dirty="0" smtClean="0">
                <a:solidFill>
                  <a:srgbClr val="7030A0"/>
                </a:solidFill>
              </a:rPr>
              <a:t>thyroid function </a:t>
            </a:r>
            <a:r>
              <a:rPr lang="en-US" sz="1400" dirty="0">
                <a:solidFill>
                  <a:srgbClr val="7030A0"/>
                </a:solidFill>
              </a:rPr>
              <a:t>in healthy male individuals. </a:t>
            </a:r>
            <a:r>
              <a:rPr lang="en-US" sz="1400" dirty="0" err="1">
                <a:solidFill>
                  <a:srgbClr val="7030A0"/>
                </a:solidFill>
              </a:rPr>
              <a:t>Nutr</a:t>
            </a:r>
            <a:r>
              <a:rPr lang="en-US" sz="1400" dirty="0">
                <a:solidFill>
                  <a:srgbClr val="7030A0"/>
                </a:solidFill>
              </a:rPr>
              <a:t> Res 1988; 8</a:t>
            </a:r>
            <a:r>
              <a:rPr lang="en-US" sz="1400" dirty="0" smtClean="0">
                <a:solidFill>
                  <a:srgbClr val="7030A0"/>
                </a:solidFill>
              </a:rPr>
              <a:t>: 549-52</a:t>
            </a:r>
            <a:r>
              <a:rPr lang="en-US" sz="1400" dirty="0">
                <a:solidFill>
                  <a:srgbClr val="7030A0"/>
                </a:solidFill>
              </a:rPr>
              <a:t>.</a:t>
            </a:r>
          </a:p>
          <a:p>
            <a:pPr marL="0" indent="0">
              <a:buNone/>
            </a:pPr>
            <a:r>
              <a:rPr lang="en-US" sz="1400" dirty="0">
                <a:solidFill>
                  <a:srgbClr val="7030A0"/>
                </a:solidFill>
              </a:rPr>
              <a:t>102. </a:t>
            </a:r>
            <a:r>
              <a:rPr lang="en-US" sz="1400" dirty="0" err="1">
                <a:solidFill>
                  <a:srgbClr val="7030A0"/>
                </a:solidFill>
              </a:rPr>
              <a:t>Azizi</a:t>
            </a:r>
            <a:r>
              <a:rPr lang="en-US" sz="1400" dirty="0">
                <a:solidFill>
                  <a:srgbClr val="7030A0"/>
                </a:solidFill>
              </a:rPr>
              <a:t> F, </a:t>
            </a:r>
            <a:r>
              <a:rPr lang="en-US" sz="1400" dirty="0" err="1">
                <a:solidFill>
                  <a:srgbClr val="7030A0"/>
                </a:solidFill>
              </a:rPr>
              <a:t>Nafarabadi</a:t>
            </a:r>
            <a:r>
              <a:rPr lang="en-US" sz="1400" dirty="0">
                <a:solidFill>
                  <a:srgbClr val="7030A0"/>
                </a:solidFill>
              </a:rPr>
              <a:t> M, </a:t>
            </a:r>
            <a:r>
              <a:rPr lang="en-US" sz="1400" dirty="0" err="1">
                <a:solidFill>
                  <a:srgbClr val="7030A0"/>
                </a:solidFill>
              </a:rPr>
              <a:t>Amini</a:t>
            </a:r>
            <a:r>
              <a:rPr lang="en-US" sz="1400" dirty="0">
                <a:solidFill>
                  <a:srgbClr val="7030A0"/>
                </a:solidFill>
              </a:rPr>
              <a:t> M. Serum </a:t>
            </a:r>
            <a:r>
              <a:rPr lang="en-US" sz="1400" dirty="0" smtClean="0">
                <a:solidFill>
                  <a:srgbClr val="7030A0"/>
                </a:solidFill>
              </a:rPr>
              <a:t>thyroid hormone </a:t>
            </a:r>
            <a:r>
              <a:rPr lang="en-US" sz="1400" dirty="0">
                <a:solidFill>
                  <a:srgbClr val="7030A0"/>
                </a:solidFill>
              </a:rPr>
              <a:t>and </a:t>
            </a:r>
            <a:r>
              <a:rPr lang="en-US" sz="1400" dirty="0" err="1">
                <a:solidFill>
                  <a:srgbClr val="7030A0"/>
                </a:solidFill>
              </a:rPr>
              <a:t>thyrotropin</a:t>
            </a:r>
            <a:r>
              <a:rPr lang="en-US" sz="1400" dirty="0">
                <a:solidFill>
                  <a:srgbClr val="7030A0"/>
                </a:solidFill>
              </a:rPr>
              <a:t> concentrations </a:t>
            </a:r>
            <a:r>
              <a:rPr lang="en-US" sz="1400" dirty="0" smtClean="0">
                <a:solidFill>
                  <a:srgbClr val="7030A0"/>
                </a:solidFill>
              </a:rPr>
              <a:t>during Ramadan </a:t>
            </a:r>
            <a:r>
              <a:rPr lang="en-US" sz="1400" dirty="0">
                <a:solidFill>
                  <a:srgbClr val="7030A0"/>
                </a:solidFill>
              </a:rPr>
              <a:t>in healthy women. Emirates Med J </a:t>
            </a:r>
            <a:r>
              <a:rPr lang="en-US" sz="1400" dirty="0" smtClean="0">
                <a:solidFill>
                  <a:srgbClr val="7030A0"/>
                </a:solidFill>
              </a:rPr>
              <a:t>1994;12:140-3</a:t>
            </a:r>
            <a:r>
              <a:rPr lang="en-US" sz="1400" dirty="0">
                <a:solidFill>
                  <a:srgbClr val="7030A0"/>
                </a:solidFill>
              </a:rPr>
              <a:t>.</a:t>
            </a:r>
          </a:p>
          <a:p>
            <a:pPr marL="0" indent="0">
              <a:buNone/>
            </a:pPr>
            <a:r>
              <a:rPr lang="en-US" sz="1400" dirty="0">
                <a:solidFill>
                  <a:srgbClr val="7030A0"/>
                </a:solidFill>
              </a:rPr>
              <a:t>103. </a:t>
            </a:r>
            <a:r>
              <a:rPr lang="en-US" sz="1400" dirty="0" err="1">
                <a:solidFill>
                  <a:srgbClr val="7030A0"/>
                </a:solidFill>
              </a:rPr>
              <a:t>Azizi</a:t>
            </a:r>
            <a:r>
              <a:rPr lang="en-US" sz="1400" dirty="0">
                <a:solidFill>
                  <a:srgbClr val="7030A0"/>
                </a:solidFill>
              </a:rPr>
              <a:t> F. Serum levels of prolactin, </a:t>
            </a:r>
            <a:r>
              <a:rPr lang="en-US" sz="1400" dirty="0" err="1">
                <a:solidFill>
                  <a:srgbClr val="7030A0"/>
                </a:solidFill>
              </a:rPr>
              <a:t>thyrotropin</a:t>
            </a:r>
            <a:r>
              <a:rPr lang="en-US" sz="1400" dirty="0">
                <a:solidFill>
                  <a:srgbClr val="7030A0"/>
                </a:solidFill>
              </a:rPr>
              <a:t>, </a:t>
            </a:r>
            <a:r>
              <a:rPr lang="en-US" sz="1400" dirty="0" smtClean="0">
                <a:solidFill>
                  <a:srgbClr val="7030A0"/>
                </a:solidFill>
              </a:rPr>
              <a:t>thyroid hormones</a:t>
            </a:r>
            <a:r>
              <a:rPr lang="en-US" sz="1400" dirty="0">
                <a:solidFill>
                  <a:srgbClr val="7030A0"/>
                </a:solidFill>
              </a:rPr>
              <a:t>, TRH responsiveness and male </a:t>
            </a:r>
            <a:r>
              <a:rPr lang="en-US" sz="1400" dirty="0" smtClean="0">
                <a:solidFill>
                  <a:srgbClr val="7030A0"/>
                </a:solidFill>
              </a:rPr>
              <a:t>reproductive function </a:t>
            </a:r>
            <a:r>
              <a:rPr lang="en-US" sz="1400" dirty="0">
                <a:solidFill>
                  <a:srgbClr val="7030A0"/>
                </a:solidFill>
              </a:rPr>
              <a:t>in intermittent Islamic fasting. Medical </a:t>
            </a:r>
            <a:r>
              <a:rPr lang="en-US" sz="1400" dirty="0" smtClean="0">
                <a:solidFill>
                  <a:srgbClr val="7030A0"/>
                </a:solidFill>
              </a:rPr>
              <a:t>Journal of </a:t>
            </a:r>
            <a:r>
              <a:rPr lang="en-US" sz="1400" dirty="0">
                <a:solidFill>
                  <a:srgbClr val="7030A0"/>
                </a:solidFill>
              </a:rPr>
              <a:t>the Islamic Republic of Iran 1991; 5: 145-8.</a:t>
            </a:r>
          </a:p>
          <a:p>
            <a:pPr marL="0" indent="0">
              <a:buNone/>
            </a:pPr>
            <a:r>
              <a:rPr lang="en-US" sz="1400" dirty="0">
                <a:solidFill>
                  <a:srgbClr val="7030A0"/>
                </a:solidFill>
              </a:rPr>
              <a:t>104. </a:t>
            </a:r>
            <a:r>
              <a:rPr lang="en-US" sz="1400" dirty="0" err="1">
                <a:solidFill>
                  <a:srgbClr val="7030A0"/>
                </a:solidFill>
              </a:rPr>
              <a:t>Azizi</a:t>
            </a:r>
            <a:r>
              <a:rPr lang="en-US" sz="1400" dirty="0">
                <a:solidFill>
                  <a:srgbClr val="7030A0"/>
                </a:solidFill>
              </a:rPr>
              <a:t> F. Effect of dietary composition on </a:t>
            </a:r>
            <a:r>
              <a:rPr lang="en-US" sz="1400" dirty="0" smtClean="0">
                <a:solidFill>
                  <a:srgbClr val="7030A0"/>
                </a:solidFill>
              </a:rPr>
              <a:t>fasting induced </a:t>
            </a:r>
            <a:r>
              <a:rPr lang="en-US" sz="1400" dirty="0">
                <a:solidFill>
                  <a:srgbClr val="7030A0"/>
                </a:solidFill>
              </a:rPr>
              <a:t>changes in serum thyroid hormones </a:t>
            </a:r>
            <a:r>
              <a:rPr lang="en-US" sz="1400" dirty="0" smtClean="0">
                <a:solidFill>
                  <a:srgbClr val="7030A0"/>
                </a:solidFill>
              </a:rPr>
              <a:t>and </a:t>
            </a:r>
            <a:r>
              <a:rPr lang="fi-FI" sz="1400" dirty="0" smtClean="0">
                <a:solidFill>
                  <a:srgbClr val="7030A0"/>
                </a:solidFill>
              </a:rPr>
              <a:t>thyrotropin</a:t>
            </a:r>
            <a:r>
              <a:rPr lang="fi-FI" sz="1400" dirty="0">
                <a:solidFill>
                  <a:srgbClr val="7030A0"/>
                </a:solidFill>
              </a:rPr>
              <a:t>. Metabolism 1978; 27: 935-45.</a:t>
            </a:r>
            <a:endParaRPr lang="en-US" sz="1400" dirty="0">
              <a:solidFill>
                <a:srgbClr val="7030A0"/>
              </a:solidFill>
              <a:cs typeface="B Titr" panose="00000700000000000000" pitchFamily="2" charset="-78"/>
            </a:endParaRPr>
          </a:p>
        </p:txBody>
      </p:sp>
    </p:spTree>
    <p:extLst>
      <p:ext uri="{BB962C8B-B14F-4D97-AF65-F5344CB8AC3E}">
        <p14:creationId xmlns:p14="http://schemas.microsoft.com/office/powerpoint/2010/main" val="2389113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10355"/>
            <a:ext cx="8596668" cy="1320800"/>
          </a:xfrm>
        </p:spPr>
        <p:txBody>
          <a:bodyPr>
            <a:normAutofit/>
          </a:bodyPr>
          <a:lstStyle/>
          <a:p>
            <a:pPr algn="ctr"/>
            <a:r>
              <a:rPr lang="en-US" sz="2000" dirty="0" smtClean="0">
                <a:solidFill>
                  <a:srgbClr val="FF0000"/>
                </a:solidFill>
              </a:rPr>
              <a:t>Ramadan &amp; Thyroid</a:t>
            </a:r>
            <a:endParaRPr lang="en-US" sz="2000" dirty="0">
              <a:solidFill>
                <a:srgbClr val="FF0000"/>
              </a:solidFill>
            </a:endParaRPr>
          </a:p>
        </p:txBody>
      </p:sp>
      <p:sp>
        <p:nvSpPr>
          <p:cNvPr id="3" name="Content Placeholder 2"/>
          <p:cNvSpPr>
            <a:spLocks noGrp="1"/>
          </p:cNvSpPr>
          <p:nvPr>
            <p:ph idx="1"/>
          </p:nvPr>
        </p:nvSpPr>
        <p:spPr>
          <a:xfrm>
            <a:off x="677333" y="1146220"/>
            <a:ext cx="9123490" cy="5711779"/>
          </a:xfrm>
        </p:spPr>
        <p:txBody>
          <a:bodyPr>
            <a:normAutofit/>
          </a:bodyPr>
          <a:lstStyle/>
          <a:p>
            <a:pPr algn="r" rtl="1">
              <a:buFont typeface="Wingdings" panose="05000000000000000000" pitchFamily="2" charset="2"/>
              <a:buChar char="q"/>
            </a:pPr>
            <a:r>
              <a:rPr lang="fa-IR" dirty="0">
                <a:cs typeface="B Titr" panose="00000700000000000000" pitchFamily="2" charset="-78"/>
              </a:rPr>
              <a:t>تغييرات عمده اي در سطح سرمي </a:t>
            </a:r>
            <a:r>
              <a:rPr lang="en-US" dirty="0" smtClean="0">
                <a:cs typeface="B Titr" panose="00000700000000000000" pitchFamily="2" charset="-78"/>
              </a:rPr>
              <a:t>  </a:t>
            </a:r>
            <a:r>
              <a:rPr lang="en-US" sz="2000" b="1" dirty="0" smtClean="0">
                <a:cs typeface="B Titr" panose="00000700000000000000" pitchFamily="2" charset="-78"/>
              </a:rPr>
              <a:t>TSH , T3  ,  T4</a:t>
            </a:r>
            <a:r>
              <a:rPr lang="fa-IR" dirty="0">
                <a:cs typeface="B Titr" panose="00000700000000000000" pitchFamily="2" charset="-78"/>
              </a:rPr>
              <a:t>ونیزپاسخ      </a:t>
            </a:r>
            <a:r>
              <a:rPr lang="en-US" sz="2000" b="1" dirty="0" smtClean="0">
                <a:cs typeface="B Titr" panose="00000700000000000000" pitchFamily="2" charset="-78"/>
              </a:rPr>
              <a:t>TSH</a:t>
            </a:r>
            <a:r>
              <a:rPr lang="fa-IR" dirty="0" smtClean="0">
                <a:cs typeface="B Titr" panose="00000700000000000000" pitchFamily="2" charset="-78"/>
              </a:rPr>
              <a:t>      </a:t>
            </a:r>
            <a:r>
              <a:rPr lang="fa-IR" dirty="0">
                <a:cs typeface="B Titr" panose="00000700000000000000" pitchFamily="2" charset="-78"/>
              </a:rPr>
              <a:t>به       </a:t>
            </a:r>
            <a:r>
              <a:rPr lang="en-US" sz="2000" b="1" dirty="0" smtClean="0">
                <a:cs typeface="B Titr" panose="00000700000000000000" pitchFamily="2" charset="-78"/>
              </a:rPr>
              <a:t>TRH</a:t>
            </a:r>
            <a:r>
              <a:rPr lang="fa-IR" sz="2000" b="1" dirty="0" smtClean="0">
                <a:cs typeface="B Titr" panose="00000700000000000000" pitchFamily="2" charset="-78"/>
              </a:rPr>
              <a:t> </a:t>
            </a:r>
            <a:r>
              <a:rPr lang="fa-IR" dirty="0" smtClean="0">
                <a:cs typeface="B Titr" panose="00000700000000000000" pitchFamily="2" charset="-78"/>
              </a:rPr>
              <a:t>   </a:t>
            </a:r>
            <a:r>
              <a:rPr lang="fa-IR" dirty="0">
                <a:cs typeface="B Titr" panose="00000700000000000000" pitchFamily="2" charset="-78"/>
              </a:rPr>
              <a:t>وريدي در مردان سالم </a:t>
            </a:r>
            <a:r>
              <a:rPr lang="fa-IR" dirty="0" smtClean="0">
                <a:cs typeface="B Titr" panose="00000700000000000000" pitchFamily="2" charset="-78"/>
              </a:rPr>
              <a:t>هنگام </a:t>
            </a:r>
            <a:r>
              <a:rPr lang="fa-IR" dirty="0">
                <a:cs typeface="B Titr" panose="00000700000000000000" pitchFamily="2" charset="-78"/>
              </a:rPr>
              <a:t>روزه داري ماه رمضان مشاهده نشده است. </a:t>
            </a:r>
            <a:r>
              <a:rPr lang="fa-IR" dirty="0" smtClean="0">
                <a:cs typeface="B Titr" panose="00000700000000000000" pitchFamily="2" charset="-78"/>
              </a:rPr>
              <a:t>  (۷۴ ) </a:t>
            </a:r>
            <a:endParaRPr lang="en-US" dirty="0" smtClean="0">
              <a:cs typeface="B Titr" panose="00000700000000000000" pitchFamily="2" charset="-78"/>
            </a:endParaRPr>
          </a:p>
          <a:p>
            <a:pPr algn="r" rtl="1"/>
            <a:endParaRPr lang="fa-IR" dirty="0" smtClean="0">
              <a:cs typeface="B Titr" panose="00000700000000000000" pitchFamily="2" charset="-78"/>
            </a:endParaRPr>
          </a:p>
          <a:p>
            <a:pPr algn="r" rtl="1">
              <a:buFont typeface="Wingdings" panose="05000000000000000000" pitchFamily="2" charset="2"/>
              <a:buChar char="q"/>
            </a:pPr>
            <a:r>
              <a:rPr lang="fa-IR" dirty="0">
                <a:cs typeface="B Titr" panose="00000700000000000000" pitchFamily="2" charset="-78"/>
              </a:rPr>
              <a:t>در </a:t>
            </a:r>
            <a:r>
              <a:rPr lang="fa-IR" dirty="0" smtClean="0">
                <a:cs typeface="B Titr" panose="00000700000000000000" pitchFamily="2" charset="-78"/>
              </a:rPr>
              <a:t>زنان ممكن </a:t>
            </a:r>
            <a:r>
              <a:rPr lang="fa-IR" dirty="0">
                <a:cs typeface="B Titr" panose="00000700000000000000" pitchFamily="2" charset="-78"/>
              </a:rPr>
              <a:t>است در روزهاي آخر ماه رمضان </a:t>
            </a:r>
            <a:r>
              <a:rPr lang="fa-IR" dirty="0" smtClean="0">
                <a:cs typeface="B Titr" panose="00000700000000000000" pitchFamily="2" charset="-78"/>
              </a:rPr>
              <a:t>غلظت </a:t>
            </a:r>
            <a:r>
              <a:rPr lang="fa-IR" dirty="0">
                <a:cs typeface="B Titr" panose="00000700000000000000" pitchFamily="2" charset="-78"/>
              </a:rPr>
              <a:t>كل </a:t>
            </a:r>
            <a:r>
              <a:rPr lang="fa-IR" dirty="0" smtClean="0">
                <a:cs typeface="B Titr" panose="00000700000000000000" pitchFamily="2" charset="-78"/>
              </a:rPr>
              <a:t>  </a:t>
            </a:r>
            <a:r>
              <a:rPr lang="en-US" sz="2000" b="1" dirty="0" smtClean="0">
                <a:cs typeface="B Titr" panose="00000700000000000000" pitchFamily="2" charset="-78"/>
              </a:rPr>
              <a:t>T4 , T3</a:t>
            </a:r>
            <a:r>
              <a:rPr lang="fa-IR" sz="2000" b="1" dirty="0" smtClean="0">
                <a:cs typeface="B Titr" panose="00000700000000000000" pitchFamily="2" charset="-78"/>
              </a:rPr>
              <a:t>    </a:t>
            </a:r>
            <a:r>
              <a:rPr lang="fa-IR" dirty="0" smtClean="0">
                <a:cs typeface="B Titr" panose="00000700000000000000" pitchFamily="2" charset="-78"/>
              </a:rPr>
              <a:t>به </a:t>
            </a:r>
            <a:r>
              <a:rPr lang="fa-IR" dirty="0">
                <a:cs typeface="B Titr" panose="00000700000000000000" pitchFamily="2" charset="-78"/>
              </a:rPr>
              <a:t>علت كاهش پروتئين هاي متصل كننده كاهش يابد </a:t>
            </a:r>
            <a:r>
              <a:rPr lang="fa-IR" dirty="0" smtClean="0">
                <a:cs typeface="B Titr" panose="00000700000000000000" pitchFamily="2" charset="-78"/>
              </a:rPr>
              <a:t>ولي اندكس  </a:t>
            </a:r>
            <a:r>
              <a:rPr lang="fa-IR" dirty="0">
                <a:cs typeface="B Titr" panose="00000700000000000000" pitchFamily="2" charset="-78"/>
              </a:rPr>
              <a:t>هورمون هاي آزاد طبيعي مي </a:t>
            </a:r>
            <a:r>
              <a:rPr lang="fa-IR" dirty="0" smtClean="0">
                <a:cs typeface="B Titr" panose="00000700000000000000" pitchFamily="2" charset="-78"/>
              </a:rPr>
              <a:t>ماند</a:t>
            </a:r>
            <a:r>
              <a:rPr lang="en-US" dirty="0" smtClean="0">
                <a:cs typeface="B Titr" panose="00000700000000000000" pitchFamily="2" charset="-78"/>
              </a:rPr>
              <a:t>.  </a:t>
            </a:r>
            <a:r>
              <a:rPr lang="fa-IR" dirty="0" smtClean="0">
                <a:cs typeface="B Titr" panose="00000700000000000000" pitchFamily="2" charset="-78"/>
              </a:rPr>
              <a:t>.   (104 و 105 )</a:t>
            </a:r>
          </a:p>
          <a:p>
            <a:pPr algn="r" rtl="1"/>
            <a:endParaRPr lang="fa-IR" dirty="0" smtClean="0">
              <a:cs typeface="B Titr" panose="00000700000000000000" pitchFamily="2" charset="-78"/>
            </a:endParaRPr>
          </a:p>
          <a:p>
            <a:pPr algn="r" rtl="1"/>
            <a:endParaRPr lang="fa-IR" dirty="0">
              <a:cs typeface="B Titr" panose="00000700000000000000" pitchFamily="2" charset="-78"/>
            </a:endParaRPr>
          </a:p>
          <a:p>
            <a:pPr marL="0" indent="0" algn="l">
              <a:buNone/>
            </a:pPr>
            <a:r>
              <a:rPr lang="en-US" dirty="0" smtClean="0">
                <a:solidFill>
                  <a:srgbClr val="7030A0"/>
                </a:solidFill>
              </a:rPr>
              <a:t>74. </a:t>
            </a:r>
            <a:r>
              <a:rPr lang="en-US" dirty="0" err="1" smtClean="0">
                <a:solidFill>
                  <a:srgbClr val="7030A0"/>
                </a:solidFill>
              </a:rPr>
              <a:t>Azizi</a:t>
            </a:r>
            <a:r>
              <a:rPr lang="en-US" dirty="0" smtClean="0">
                <a:solidFill>
                  <a:srgbClr val="7030A0"/>
                </a:solidFill>
              </a:rPr>
              <a:t> </a:t>
            </a:r>
            <a:r>
              <a:rPr lang="en-US" dirty="0">
                <a:solidFill>
                  <a:srgbClr val="7030A0"/>
                </a:solidFill>
              </a:rPr>
              <a:t>F, Amir </a:t>
            </a:r>
            <a:r>
              <a:rPr lang="en-US" dirty="0" err="1">
                <a:solidFill>
                  <a:srgbClr val="7030A0"/>
                </a:solidFill>
              </a:rPr>
              <a:t>Rasouli</a:t>
            </a:r>
            <a:r>
              <a:rPr lang="en-US" dirty="0">
                <a:solidFill>
                  <a:srgbClr val="7030A0"/>
                </a:solidFill>
              </a:rPr>
              <a:t> H. Evaluation of </a:t>
            </a:r>
            <a:r>
              <a:rPr lang="en-US" dirty="0" smtClean="0">
                <a:solidFill>
                  <a:srgbClr val="7030A0"/>
                </a:solidFill>
              </a:rPr>
              <a:t>certain hormones </a:t>
            </a:r>
            <a:r>
              <a:rPr lang="en-US" dirty="0">
                <a:solidFill>
                  <a:srgbClr val="7030A0"/>
                </a:solidFill>
              </a:rPr>
              <a:t>and blood constituents during Islamic </a:t>
            </a:r>
            <a:r>
              <a:rPr lang="en-US" dirty="0" smtClean="0">
                <a:solidFill>
                  <a:srgbClr val="7030A0"/>
                </a:solidFill>
              </a:rPr>
              <a:t>fasting month</a:t>
            </a:r>
            <a:r>
              <a:rPr lang="en-US" dirty="0">
                <a:solidFill>
                  <a:srgbClr val="7030A0"/>
                </a:solidFill>
              </a:rPr>
              <a:t>. J Med </a:t>
            </a:r>
            <a:r>
              <a:rPr lang="en-US" dirty="0" err="1">
                <a:solidFill>
                  <a:srgbClr val="7030A0"/>
                </a:solidFill>
              </a:rPr>
              <a:t>Assoc</a:t>
            </a:r>
            <a:r>
              <a:rPr lang="en-US" dirty="0">
                <a:solidFill>
                  <a:srgbClr val="7030A0"/>
                </a:solidFill>
              </a:rPr>
              <a:t> Thailand 1986; 69: </a:t>
            </a:r>
            <a:r>
              <a:rPr lang="en-US" dirty="0" err="1">
                <a:solidFill>
                  <a:srgbClr val="7030A0"/>
                </a:solidFill>
              </a:rPr>
              <a:t>Suppl</a:t>
            </a:r>
            <a:r>
              <a:rPr lang="en-US" dirty="0">
                <a:solidFill>
                  <a:srgbClr val="7030A0"/>
                </a:solidFill>
              </a:rPr>
              <a:t>: 57 A</a:t>
            </a:r>
            <a:r>
              <a:rPr lang="en-US" dirty="0" smtClean="0">
                <a:solidFill>
                  <a:srgbClr val="7030A0"/>
                </a:solidFill>
              </a:rPr>
              <a:t>. </a:t>
            </a:r>
          </a:p>
          <a:p>
            <a:pPr marL="0" indent="0">
              <a:buNone/>
            </a:pPr>
            <a:r>
              <a:rPr lang="en-US" dirty="0" smtClean="0">
                <a:solidFill>
                  <a:srgbClr val="7030A0"/>
                </a:solidFill>
              </a:rPr>
              <a:t>104. </a:t>
            </a:r>
            <a:r>
              <a:rPr lang="en-US" dirty="0" err="1" smtClean="0">
                <a:solidFill>
                  <a:srgbClr val="7030A0"/>
                </a:solidFill>
              </a:rPr>
              <a:t>Azizi</a:t>
            </a:r>
            <a:r>
              <a:rPr lang="en-US" dirty="0" smtClean="0">
                <a:solidFill>
                  <a:srgbClr val="7030A0"/>
                </a:solidFill>
              </a:rPr>
              <a:t> </a:t>
            </a:r>
            <a:r>
              <a:rPr lang="en-US" dirty="0">
                <a:solidFill>
                  <a:srgbClr val="7030A0"/>
                </a:solidFill>
              </a:rPr>
              <a:t>F. Effect of dietary composition on </a:t>
            </a:r>
            <a:r>
              <a:rPr lang="en-US" dirty="0" smtClean="0">
                <a:solidFill>
                  <a:srgbClr val="7030A0"/>
                </a:solidFill>
              </a:rPr>
              <a:t>fasting induced </a:t>
            </a:r>
            <a:r>
              <a:rPr lang="en-US" dirty="0">
                <a:solidFill>
                  <a:srgbClr val="7030A0"/>
                </a:solidFill>
              </a:rPr>
              <a:t>changes in serum thyroid hormones </a:t>
            </a:r>
            <a:r>
              <a:rPr lang="en-US" dirty="0" smtClean="0">
                <a:solidFill>
                  <a:srgbClr val="7030A0"/>
                </a:solidFill>
              </a:rPr>
              <a:t>and </a:t>
            </a:r>
            <a:r>
              <a:rPr lang="fi-FI" dirty="0" smtClean="0">
                <a:solidFill>
                  <a:srgbClr val="7030A0"/>
                </a:solidFill>
              </a:rPr>
              <a:t>thyrotropin</a:t>
            </a:r>
            <a:r>
              <a:rPr lang="fi-FI" dirty="0">
                <a:solidFill>
                  <a:srgbClr val="7030A0"/>
                </a:solidFill>
              </a:rPr>
              <a:t>. Metabolism 1978; 27: 935-45.</a:t>
            </a:r>
          </a:p>
          <a:p>
            <a:pPr marL="0" indent="0">
              <a:buNone/>
            </a:pPr>
            <a:r>
              <a:rPr lang="en-US" dirty="0">
                <a:solidFill>
                  <a:srgbClr val="7030A0"/>
                </a:solidFill>
              </a:rPr>
              <a:t>105. </a:t>
            </a:r>
            <a:r>
              <a:rPr lang="en-US" dirty="0" err="1">
                <a:solidFill>
                  <a:srgbClr val="7030A0"/>
                </a:solidFill>
              </a:rPr>
              <a:t>Borst</a:t>
            </a:r>
            <a:r>
              <a:rPr lang="en-US" dirty="0">
                <a:solidFill>
                  <a:srgbClr val="7030A0"/>
                </a:solidFill>
              </a:rPr>
              <a:t> GC, </a:t>
            </a:r>
            <a:r>
              <a:rPr lang="en-US" dirty="0" err="1">
                <a:solidFill>
                  <a:srgbClr val="7030A0"/>
                </a:solidFill>
              </a:rPr>
              <a:t>Osburne</a:t>
            </a:r>
            <a:r>
              <a:rPr lang="en-US" dirty="0">
                <a:solidFill>
                  <a:srgbClr val="7030A0"/>
                </a:solidFill>
              </a:rPr>
              <a:t> RC, O'Brian JT, Georges LP</a:t>
            </a:r>
            <a:r>
              <a:rPr lang="en-US" dirty="0" smtClean="0">
                <a:solidFill>
                  <a:srgbClr val="7030A0"/>
                </a:solidFill>
              </a:rPr>
              <a:t>, </a:t>
            </a:r>
            <a:r>
              <a:rPr lang="en-US" dirty="0" err="1" smtClean="0">
                <a:solidFill>
                  <a:srgbClr val="7030A0"/>
                </a:solidFill>
              </a:rPr>
              <a:t>Burman</a:t>
            </a:r>
            <a:r>
              <a:rPr lang="en-US" dirty="0" smtClean="0">
                <a:solidFill>
                  <a:srgbClr val="7030A0"/>
                </a:solidFill>
              </a:rPr>
              <a:t> </a:t>
            </a:r>
            <a:r>
              <a:rPr lang="en-US" dirty="0">
                <a:solidFill>
                  <a:srgbClr val="7030A0"/>
                </a:solidFill>
              </a:rPr>
              <a:t>KD. Fasting decreases </a:t>
            </a:r>
            <a:r>
              <a:rPr lang="en-US" dirty="0" err="1" smtClean="0">
                <a:solidFill>
                  <a:srgbClr val="7030A0"/>
                </a:solidFill>
              </a:rPr>
              <a:t>thyrotropin</a:t>
            </a:r>
            <a:r>
              <a:rPr lang="en-US" dirty="0" smtClean="0">
                <a:solidFill>
                  <a:srgbClr val="7030A0"/>
                </a:solidFill>
              </a:rPr>
              <a:t> responsiveness </a:t>
            </a:r>
            <a:r>
              <a:rPr lang="en-US" dirty="0">
                <a:solidFill>
                  <a:srgbClr val="7030A0"/>
                </a:solidFill>
              </a:rPr>
              <a:t>to </a:t>
            </a:r>
            <a:r>
              <a:rPr lang="en-US" dirty="0" err="1">
                <a:solidFill>
                  <a:srgbClr val="7030A0"/>
                </a:solidFill>
              </a:rPr>
              <a:t>thyrotropin</a:t>
            </a:r>
            <a:r>
              <a:rPr lang="en-US" dirty="0">
                <a:solidFill>
                  <a:srgbClr val="7030A0"/>
                </a:solidFill>
              </a:rPr>
              <a:t>-releasing hormone: </a:t>
            </a:r>
            <a:r>
              <a:rPr lang="en-US" dirty="0" smtClean="0">
                <a:solidFill>
                  <a:srgbClr val="7030A0"/>
                </a:solidFill>
              </a:rPr>
              <a:t>A potential </a:t>
            </a:r>
            <a:r>
              <a:rPr lang="en-US" dirty="0">
                <a:solidFill>
                  <a:srgbClr val="7030A0"/>
                </a:solidFill>
              </a:rPr>
              <a:t>cause of misinterpretation of thyroid </a:t>
            </a:r>
            <a:r>
              <a:rPr lang="en-US" dirty="0" smtClean="0">
                <a:solidFill>
                  <a:srgbClr val="7030A0"/>
                </a:solidFill>
              </a:rPr>
              <a:t>function test </a:t>
            </a:r>
            <a:r>
              <a:rPr lang="en-US" dirty="0">
                <a:solidFill>
                  <a:srgbClr val="7030A0"/>
                </a:solidFill>
              </a:rPr>
              <a:t>in the critically ill. J </a:t>
            </a:r>
            <a:r>
              <a:rPr lang="en-US" dirty="0" err="1">
                <a:solidFill>
                  <a:srgbClr val="7030A0"/>
                </a:solidFill>
              </a:rPr>
              <a:t>Clin</a:t>
            </a:r>
            <a:r>
              <a:rPr lang="en-US" dirty="0">
                <a:solidFill>
                  <a:srgbClr val="7030A0"/>
                </a:solidFill>
              </a:rPr>
              <a:t> </a:t>
            </a:r>
            <a:r>
              <a:rPr lang="en-US" dirty="0" err="1">
                <a:solidFill>
                  <a:srgbClr val="7030A0"/>
                </a:solidFill>
              </a:rPr>
              <a:t>Endocriol</a:t>
            </a:r>
            <a:r>
              <a:rPr lang="en-US" dirty="0">
                <a:solidFill>
                  <a:srgbClr val="7030A0"/>
                </a:solidFill>
              </a:rPr>
              <a:t> </a:t>
            </a:r>
            <a:r>
              <a:rPr lang="en-US" dirty="0" err="1">
                <a:solidFill>
                  <a:srgbClr val="7030A0"/>
                </a:solidFill>
              </a:rPr>
              <a:t>Metab</a:t>
            </a:r>
            <a:r>
              <a:rPr lang="en-US" dirty="0">
                <a:solidFill>
                  <a:srgbClr val="7030A0"/>
                </a:solidFill>
              </a:rPr>
              <a:t> 1983; </a:t>
            </a:r>
            <a:r>
              <a:rPr lang="en-US" dirty="0" smtClean="0">
                <a:solidFill>
                  <a:srgbClr val="7030A0"/>
                </a:solidFill>
              </a:rPr>
              <a:t>57:380-3</a:t>
            </a:r>
            <a:r>
              <a:rPr lang="en-US" dirty="0">
                <a:solidFill>
                  <a:srgbClr val="7030A0"/>
                </a:solidFill>
              </a:rPr>
              <a:t>.</a:t>
            </a:r>
            <a:endParaRPr lang="en-US" dirty="0">
              <a:solidFill>
                <a:srgbClr val="7030A0"/>
              </a:solidFill>
              <a:cs typeface="B Titr" panose="00000700000000000000" pitchFamily="2" charset="-78"/>
            </a:endParaRPr>
          </a:p>
        </p:txBody>
      </p:sp>
    </p:spTree>
    <p:extLst>
      <p:ext uri="{BB962C8B-B14F-4D97-AF65-F5344CB8AC3E}">
        <p14:creationId xmlns:p14="http://schemas.microsoft.com/office/powerpoint/2010/main" val="2731838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214"/>
            <a:ext cx="8596668" cy="1634186"/>
          </a:xfrm>
        </p:spPr>
        <p:txBody>
          <a:bodyPr>
            <a:normAutofit/>
          </a:bodyPr>
          <a:lstStyle/>
          <a:p>
            <a:pPr algn="ctr"/>
            <a:r>
              <a:rPr lang="en-US" sz="2000" dirty="0" smtClean="0">
                <a:solidFill>
                  <a:srgbClr val="FF0000"/>
                </a:solidFill>
              </a:rPr>
              <a:t>Ramadan &amp; Thyroid</a:t>
            </a:r>
            <a:endParaRPr lang="en-US" sz="2000" dirty="0">
              <a:solidFill>
                <a:srgbClr val="FF0000"/>
              </a:solidFill>
            </a:endParaRPr>
          </a:p>
        </p:txBody>
      </p:sp>
      <p:sp>
        <p:nvSpPr>
          <p:cNvPr id="3" name="Content Placeholder 2"/>
          <p:cNvSpPr>
            <a:spLocks noGrp="1"/>
          </p:cNvSpPr>
          <p:nvPr>
            <p:ph idx="1"/>
          </p:nvPr>
        </p:nvSpPr>
        <p:spPr>
          <a:xfrm>
            <a:off x="502277" y="1043189"/>
            <a:ext cx="9427334" cy="5814811"/>
          </a:xfrm>
        </p:spPr>
        <p:txBody>
          <a:bodyPr>
            <a:normAutofit fontScale="92500" lnSpcReduction="20000"/>
          </a:bodyPr>
          <a:lstStyle/>
          <a:p>
            <a:pPr algn="r" rtl="1"/>
            <a:r>
              <a:rPr lang="fa-IR" sz="2200" dirty="0" smtClean="0">
                <a:cs typeface="B Titr" panose="00000700000000000000" pitchFamily="2" charset="-78"/>
              </a:rPr>
              <a:t>افزايش مختصر    </a:t>
            </a:r>
            <a:r>
              <a:rPr lang="en-US" sz="3000" b="1" dirty="0" smtClean="0">
                <a:cs typeface="B Titr" panose="00000700000000000000" pitchFamily="2" charset="-78"/>
              </a:rPr>
              <a:t>T4</a:t>
            </a:r>
            <a:r>
              <a:rPr lang="fa-IR" sz="2200" dirty="0" smtClean="0">
                <a:cs typeface="B Titr" panose="00000700000000000000" pitchFamily="2" charset="-78"/>
              </a:rPr>
              <a:t>   سرم </a:t>
            </a:r>
            <a:r>
              <a:rPr lang="fa-IR" sz="2200" dirty="0">
                <a:cs typeface="B Titr" panose="00000700000000000000" pitchFamily="2" charset="-78"/>
              </a:rPr>
              <a:t>در روزهاي آخر ماه رمضان در يك </a:t>
            </a:r>
            <a:r>
              <a:rPr lang="fa-IR" sz="2200" dirty="0" smtClean="0">
                <a:cs typeface="B Titr" panose="00000700000000000000" pitchFamily="2" charset="-78"/>
              </a:rPr>
              <a:t>مطالعه </a:t>
            </a:r>
            <a:r>
              <a:rPr lang="fa-IR" sz="2200" dirty="0">
                <a:cs typeface="B Titr" panose="00000700000000000000" pitchFamily="2" charset="-78"/>
              </a:rPr>
              <a:t>گزارش </a:t>
            </a:r>
            <a:r>
              <a:rPr lang="fa-IR" sz="2200" dirty="0" smtClean="0">
                <a:cs typeface="B Titr" panose="00000700000000000000" pitchFamily="2" charset="-78"/>
              </a:rPr>
              <a:t>شده   </a:t>
            </a:r>
            <a:r>
              <a:rPr lang="fa-IR" sz="1900" dirty="0" smtClean="0">
                <a:cs typeface="B Titr" panose="00000700000000000000" pitchFamily="2" charset="-78"/>
              </a:rPr>
              <a:t>(</a:t>
            </a:r>
            <a:r>
              <a:rPr lang="en-US" sz="1900" dirty="0" smtClean="0">
                <a:cs typeface="B Titr" panose="00000700000000000000" pitchFamily="2" charset="-78"/>
              </a:rPr>
              <a:t> </a:t>
            </a:r>
            <a:r>
              <a:rPr lang="fa-IR" sz="1900" dirty="0" smtClean="0">
                <a:cs typeface="B Titr" panose="00000700000000000000" pitchFamily="2" charset="-78"/>
              </a:rPr>
              <a:t>۵۴</a:t>
            </a:r>
            <a:r>
              <a:rPr lang="en-US" sz="1900" dirty="0" smtClean="0">
                <a:cs typeface="B Titr" panose="00000700000000000000" pitchFamily="2" charset="-78"/>
              </a:rPr>
              <a:t> </a:t>
            </a:r>
            <a:r>
              <a:rPr lang="fa-IR" sz="1900" dirty="0" smtClean="0">
                <a:cs typeface="B Titr" panose="00000700000000000000" pitchFamily="2" charset="-78"/>
              </a:rPr>
              <a:t>)</a:t>
            </a:r>
            <a:r>
              <a:rPr lang="en-US" sz="1900" dirty="0" smtClean="0">
                <a:cs typeface="B Titr" panose="00000700000000000000" pitchFamily="2" charset="-78"/>
              </a:rPr>
              <a:t> </a:t>
            </a:r>
            <a:r>
              <a:rPr lang="fa-IR" sz="1900" dirty="0" smtClean="0">
                <a:cs typeface="B Titr" panose="00000700000000000000" pitchFamily="2" charset="-78"/>
              </a:rPr>
              <a:t> </a:t>
            </a:r>
            <a:r>
              <a:rPr lang="en-US" sz="1900" dirty="0" smtClean="0">
                <a:cs typeface="B Titr" panose="00000700000000000000" pitchFamily="2" charset="-78"/>
              </a:rPr>
              <a:t> </a:t>
            </a:r>
            <a:r>
              <a:rPr lang="fa-IR" sz="2200" dirty="0" smtClean="0">
                <a:cs typeface="B Titr" panose="00000700000000000000" pitchFamily="2" charset="-78"/>
              </a:rPr>
              <a:t>ولي  </a:t>
            </a:r>
            <a:r>
              <a:rPr lang="fa-IR" sz="2200" dirty="0">
                <a:cs typeface="B Titr" panose="00000700000000000000" pitchFamily="2" charset="-78"/>
              </a:rPr>
              <a:t>توسط ساير مطالعه ها تأييد </a:t>
            </a:r>
            <a:r>
              <a:rPr lang="fa-IR" sz="2200" dirty="0" smtClean="0">
                <a:cs typeface="B Titr" panose="00000700000000000000" pitchFamily="2" charset="-78"/>
              </a:rPr>
              <a:t>نشده است.        </a:t>
            </a:r>
            <a:r>
              <a:rPr lang="fa-IR" sz="1900" dirty="0" smtClean="0">
                <a:cs typeface="B Titr" panose="00000700000000000000" pitchFamily="2" charset="-78"/>
              </a:rPr>
              <a:t>( ۷۴،۹۹،۱۰۴،۱۰۵  ) </a:t>
            </a:r>
          </a:p>
          <a:p>
            <a:pPr algn="r" rtl="1"/>
            <a:endParaRPr lang="fa-IR" dirty="0">
              <a:cs typeface="B Titr" panose="00000700000000000000" pitchFamily="2" charset="-78"/>
            </a:endParaRPr>
          </a:p>
          <a:p>
            <a:pPr algn="r" rtl="1"/>
            <a:r>
              <a:rPr lang="fa-IR" sz="2800" dirty="0" smtClean="0">
                <a:solidFill>
                  <a:srgbClr val="FF0000"/>
                </a:solidFill>
                <a:cs typeface="B Titr" panose="00000700000000000000" pitchFamily="2" charset="-78"/>
              </a:rPr>
              <a:t>به </a:t>
            </a:r>
            <a:r>
              <a:rPr lang="fa-IR" sz="2800" dirty="0">
                <a:solidFill>
                  <a:srgbClr val="FF0000"/>
                </a:solidFill>
                <a:cs typeface="B Titr" panose="00000700000000000000" pitchFamily="2" charset="-78"/>
              </a:rPr>
              <a:t>طور كلي طول مدت نخوردن غذا </a:t>
            </a:r>
            <a:r>
              <a:rPr lang="fa-IR" sz="2800" dirty="0" smtClean="0">
                <a:solidFill>
                  <a:srgbClr val="FF0000"/>
                </a:solidFill>
                <a:cs typeface="B Titr" panose="00000700000000000000" pitchFamily="2" charset="-78"/>
              </a:rPr>
              <a:t>درروزه </a:t>
            </a:r>
            <a:r>
              <a:rPr lang="fa-IR" sz="2800" dirty="0">
                <a:solidFill>
                  <a:srgbClr val="FF0000"/>
                </a:solidFill>
                <a:cs typeface="B Titr" panose="00000700000000000000" pitchFamily="2" charset="-78"/>
              </a:rPr>
              <a:t>داري ماه رمضان آن قدر نيست كه موجب </a:t>
            </a:r>
            <a:r>
              <a:rPr lang="fa-IR" sz="2800" dirty="0" smtClean="0">
                <a:solidFill>
                  <a:srgbClr val="FF0000"/>
                </a:solidFill>
                <a:cs typeface="B Titr" panose="00000700000000000000" pitchFamily="2" charset="-78"/>
              </a:rPr>
              <a:t>تغييرات زياد وآشكار </a:t>
            </a:r>
            <a:r>
              <a:rPr lang="fa-IR" sz="2800" dirty="0">
                <a:solidFill>
                  <a:srgbClr val="FF0000"/>
                </a:solidFill>
                <a:cs typeface="B Titr" panose="00000700000000000000" pitchFamily="2" charset="-78"/>
              </a:rPr>
              <a:t>در محور </a:t>
            </a:r>
            <a:r>
              <a:rPr lang="fa-IR" sz="2800" dirty="0" smtClean="0">
                <a:solidFill>
                  <a:srgbClr val="FF0000"/>
                </a:solidFill>
                <a:cs typeface="B Titr" panose="00000700000000000000" pitchFamily="2" charset="-78"/>
              </a:rPr>
              <a:t> هيپوتالاموس  - هيپوفيز  - تيروئيد  شود </a:t>
            </a:r>
            <a:r>
              <a:rPr lang="fa-IR" dirty="0" smtClean="0">
                <a:cs typeface="B Titr" panose="00000700000000000000" pitchFamily="2" charset="-78"/>
              </a:rPr>
              <a:t>.</a:t>
            </a:r>
            <a:endParaRPr lang="en-US" dirty="0" smtClean="0">
              <a:cs typeface="B Titr" panose="00000700000000000000" pitchFamily="2" charset="-78"/>
            </a:endParaRPr>
          </a:p>
          <a:p>
            <a:pPr algn="r" rtl="1"/>
            <a:endParaRPr lang="en-US" dirty="0" smtClean="0">
              <a:cs typeface="B Titr" panose="00000700000000000000" pitchFamily="2" charset="-78"/>
            </a:endParaRPr>
          </a:p>
          <a:p>
            <a:pPr marL="0" indent="0">
              <a:buNone/>
            </a:pPr>
            <a:r>
              <a:rPr lang="en-US" dirty="0" smtClean="0"/>
              <a:t>54. Theorell </a:t>
            </a:r>
            <a:r>
              <a:rPr lang="en-US" dirty="0"/>
              <a:t>T, </a:t>
            </a:r>
            <a:r>
              <a:rPr lang="en-US" dirty="0" err="1"/>
              <a:t>Kjellberg</a:t>
            </a:r>
            <a:r>
              <a:rPr lang="en-US" dirty="0"/>
              <a:t> J, </a:t>
            </a:r>
            <a:r>
              <a:rPr lang="en-US" dirty="0" err="1"/>
              <a:t>Palmblad</a:t>
            </a:r>
            <a:r>
              <a:rPr lang="en-US" dirty="0"/>
              <a:t> </a:t>
            </a:r>
            <a:r>
              <a:rPr lang="en-US" dirty="0" err="1" smtClean="0"/>
              <a:t>J.Electrocardiographic</a:t>
            </a:r>
            <a:r>
              <a:rPr lang="en-US" dirty="0" smtClean="0"/>
              <a:t> </a:t>
            </a:r>
            <a:r>
              <a:rPr lang="en-US" dirty="0"/>
              <a:t>changes during total </a:t>
            </a:r>
            <a:r>
              <a:rPr lang="en-US" dirty="0" smtClean="0"/>
              <a:t>energy deprivation </a:t>
            </a:r>
            <a:r>
              <a:rPr lang="en-US" dirty="0"/>
              <a:t>(fasting). </a:t>
            </a:r>
            <a:r>
              <a:rPr lang="en-US" dirty="0" err="1"/>
              <a:t>Acta</a:t>
            </a:r>
            <a:r>
              <a:rPr lang="en-US" dirty="0"/>
              <a:t> Med </a:t>
            </a:r>
            <a:r>
              <a:rPr lang="en-US" dirty="0" err="1"/>
              <a:t>Scand</a:t>
            </a:r>
            <a:r>
              <a:rPr lang="en-US" dirty="0"/>
              <a:t> 1978; 203: 13-9</a:t>
            </a:r>
            <a:r>
              <a:rPr lang="en-US" dirty="0" smtClean="0"/>
              <a:t>. </a:t>
            </a:r>
          </a:p>
          <a:p>
            <a:pPr marL="0" indent="0">
              <a:buNone/>
            </a:pPr>
            <a:r>
              <a:rPr lang="en-US" dirty="0" smtClean="0">
                <a:cs typeface="B Titr" panose="00000700000000000000" pitchFamily="2" charset="-78"/>
              </a:rPr>
              <a:t>74. </a:t>
            </a:r>
            <a:r>
              <a:rPr lang="en-US" dirty="0" err="1"/>
              <a:t>Azizi</a:t>
            </a:r>
            <a:r>
              <a:rPr lang="en-US" dirty="0"/>
              <a:t> F, Amir </a:t>
            </a:r>
            <a:r>
              <a:rPr lang="en-US" dirty="0" err="1"/>
              <a:t>Rasouli</a:t>
            </a:r>
            <a:r>
              <a:rPr lang="en-US" dirty="0"/>
              <a:t> H. Evaluation of </a:t>
            </a:r>
            <a:r>
              <a:rPr lang="en-US" dirty="0" smtClean="0"/>
              <a:t>certain hormones </a:t>
            </a:r>
            <a:r>
              <a:rPr lang="en-US" dirty="0"/>
              <a:t>and blood constituents during Islamic </a:t>
            </a:r>
            <a:r>
              <a:rPr lang="en-US" dirty="0" smtClean="0"/>
              <a:t>fasting month</a:t>
            </a:r>
            <a:r>
              <a:rPr lang="en-US" dirty="0"/>
              <a:t>. J Med </a:t>
            </a:r>
            <a:r>
              <a:rPr lang="en-US" dirty="0" err="1"/>
              <a:t>Assoc</a:t>
            </a:r>
            <a:r>
              <a:rPr lang="en-US" dirty="0"/>
              <a:t> Thailand 1986; 69: </a:t>
            </a:r>
            <a:r>
              <a:rPr lang="en-US" dirty="0" err="1"/>
              <a:t>Suppl</a:t>
            </a:r>
            <a:r>
              <a:rPr lang="en-US" dirty="0"/>
              <a:t>: 57 A</a:t>
            </a:r>
            <a:r>
              <a:rPr lang="en-US" dirty="0" smtClean="0"/>
              <a:t>.</a:t>
            </a:r>
          </a:p>
          <a:p>
            <a:pPr marL="0" indent="0">
              <a:buNone/>
            </a:pPr>
            <a:r>
              <a:rPr lang="en-US" dirty="0" smtClean="0">
                <a:cs typeface="B Titr" panose="00000700000000000000" pitchFamily="2" charset="-78"/>
              </a:rPr>
              <a:t>99. </a:t>
            </a:r>
            <a:r>
              <a:rPr lang="en-US" dirty="0" err="1"/>
              <a:t>Sajid</a:t>
            </a:r>
            <a:r>
              <a:rPr lang="en-US" dirty="0"/>
              <a:t> KM, Akhtar M, Malik GQ. Ramadan fasting </a:t>
            </a:r>
            <a:r>
              <a:rPr lang="en-US" dirty="0" smtClean="0"/>
              <a:t>and thyroid </a:t>
            </a:r>
            <a:r>
              <a:rPr lang="en-US" dirty="0"/>
              <a:t>hormone profile. J Pak Med </a:t>
            </a:r>
            <a:r>
              <a:rPr lang="en-US" dirty="0" err="1"/>
              <a:t>Assoc</a:t>
            </a:r>
            <a:r>
              <a:rPr lang="en-US" dirty="0"/>
              <a:t> 1991; </a:t>
            </a:r>
            <a:r>
              <a:rPr lang="en-US" dirty="0" smtClean="0"/>
              <a:t>41:213-6.</a:t>
            </a:r>
          </a:p>
          <a:p>
            <a:pPr marL="0" indent="0">
              <a:buNone/>
            </a:pPr>
            <a:r>
              <a:rPr lang="en-US" dirty="0" smtClean="0">
                <a:cs typeface="B Titr" panose="00000700000000000000" pitchFamily="2" charset="-78"/>
              </a:rPr>
              <a:t>104. </a:t>
            </a:r>
            <a:r>
              <a:rPr lang="en-US" dirty="0" err="1"/>
              <a:t>Azizi</a:t>
            </a:r>
            <a:r>
              <a:rPr lang="en-US" dirty="0"/>
              <a:t> F. Effect of dietary composition on </a:t>
            </a:r>
            <a:r>
              <a:rPr lang="en-US" dirty="0" smtClean="0"/>
              <a:t>fasting induced </a:t>
            </a:r>
            <a:r>
              <a:rPr lang="en-US" dirty="0"/>
              <a:t>changes in serum thyroid hormones </a:t>
            </a:r>
            <a:r>
              <a:rPr lang="en-US" dirty="0" smtClean="0"/>
              <a:t>and </a:t>
            </a:r>
            <a:r>
              <a:rPr lang="fi-FI" dirty="0" smtClean="0"/>
              <a:t>thyrotropin</a:t>
            </a:r>
            <a:r>
              <a:rPr lang="fi-FI" dirty="0"/>
              <a:t>. Metabolism 1978; 27: 935-45.</a:t>
            </a:r>
          </a:p>
          <a:p>
            <a:pPr marL="0" indent="0">
              <a:buNone/>
            </a:pPr>
            <a:r>
              <a:rPr lang="en-US" dirty="0"/>
              <a:t>105. </a:t>
            </a:r>
            <a:r>
              <a:rPr lang="en-US" dirty="0" err="1"/>
              <a:t>Borst</a:t>
            </a:r>
            <a:r>
              <a:rPr lang="en-US" dirty="0"/>
              <a:t> GC, </a:t>
            </a:r>
            <a:r>
              <a:rPr lang="en-US" dirty="0" err="1"/>
              <a:t>Osburne</a:t>
            </a:r>
            <a:r>
              <a:rPr lang="en-US" dirty="0"/>
              <a:t> RC, O'Brian JT, Georges </a:t>
            </a:r>
            <a:r>
              <a:rPr lang="en-US" dirty="0" err="1" smtClean="0"/>
              <a:t>LP,Burman</a:t>
            </a:r>
            <a:r>
              <a:rPr lang="en-US" dirty="0" smtClean="0"/>
              <a:t> </a:t>
            </a:r>
            <a:r>
              <a:rPr lang="en-US" dirty="0"/>
              <a:t>KD. Fasting decreases </a:t>
            </a:r>
            <a:r>
              <a:rPr lang="en-US" dirty="0" err="1" smtClean="0"/>
              <a:t>thyrotropin</a:t>
            </a:r>
            <a:r>
              <a:rPr lang="en-US" dirty="0" smtClean="0"/>
              <a:t> responsiveness </a:t>
            </a:r>
            <a:r>
              <a:rPr lang="en-US" dirty="0"/>
              <a:t>to </a:t>
            </a:r>
            <a:r>
              <a:rPr lang="en-US" dirty="0" err="1"/>
              <a:t>thyrotropin</a:t>
            </a:r>
            <a:r>
              <a:rPr lang="en-US" dirty="0"/>
              <a:t>-releasing hormone: </a:t>
            </a:r>
            <a:r>
              <a:rPr lang="en-US" dirty="0" smtClean="0"/>
              <a:t>A potential </a:t>
            </a:r>
            <a:r>
              <a:rPr lang="en-US" dirty="0"/>
              <a:t>cause of misinterpretation of thyroid </a:t>
            </a:r>
            <a:r>
              <a:rPr lang="en-US" dirty="0" smtClean="0"/>
              <a:t>function test </a:t>
            </a:r>
            <a:r>
              <a:rPr lang="en-US" dirty="0"/>
              <a:t>in the critically ill. J </a:t>
            </a:r>
            <a:r>
              <a:rPr lang="en-US" dirty="0" err="1"/>
              <a:t>Clin</a:t>
            </a:r>
            <a:r>
              <a:rPr lang="en-US" dirty="0"/>
              <a:t> </a:t>
            </a:r>
            <a:r>
              <a:rPr lang="en-US" dirty="0" err="1"/>
              <a:t>Endocriol</a:t>
            </a:r>
            <a:r>
              <a:rPr lang="en-US" dirty="0"/>
              <a:t> </a:t>
            </a:r>
            <a:r>
              <a:rPr lang="en-US" dirty="0" err="1"/>
              <a:t>Metab</a:t>
            </a:r>
            <a:r>
              <a:rPr lang="en-US" dirty="0"/>
              <a:t> 1983; </a:t>
            </a:r>
            <a:r>
              <a:rPr lang="en-US" dirty="0" smtClean="0"/>
              <a:t>57:380-3</a:t>
            </a:r>
            <a:r>
              <a:rPr lang="en-US" dirty="0"/>
              <a:t>.</a:t>
            </a:r>
            <a:endParaRPr lang="en-US" dirty="0">
              <a:cs typeface="B Titr" panose="00000700000000000000" pitchFamily="2" charset="-78"/>
            </a:endParaRPr>
          </a:p>
        </p:txBody>
      </p:sp>
    </p:spTree>
    <p:extLst>
      <p:ext uri="{BB962C8B-B14F-4D97-AF65-F5344CB8AC3E}">
        <p14:creationId xmlns:p14="http://schemas.microsoft.com/office/powerpoint/2010/main" val="2759381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870"/>
            <a:ext cx="8596668" cy="716924"/>
          </a:xfrm>
        </p:spPr>
        <p:txBody>
          <a:bodyPr>
            <a:normAutofit/>
          </a:bodyPr>
          <a:lstStyle/>
          <a:p>
            <a:pPr algn="ctr"/>
            <a:r>
              <a:rPr lang="en-US" sz="2800" dirty="0" smtClean="0">
                <a:solidFill>
                  <a:srgbClr val="FF0000"/>
                </a:solidFill>
              </a:rPr>
              <a:t>Ramadan &amp; Gonads</a:t>
            </a:r>
            <a:endParaRPr lang="en-US" sz="2800" dirty="0">
              <a:solidFill>
                <a:srgbClr val="FF0000"/>
              </a:solidFill>
            </a:endParaRPr>
          </a:p>
        </p:txBody>
      </p:sp>
      <p:sp>
        <p:nvSpPr>
          <p:cNvPr id="3" name="Content Placeholder 2"/>
          <p:cNvSpPr>
            <a:spLocks noGrp="1"/>
          </p:cNvSpPr>
          <p:nvPr>
            <p:ph idx="1"/>
          </p:nvPr>
        </p:nvSpPr>
        <p:spPr>
          <a:xfrm>
            <a:off x="677334" y="1416676"/>
            <a:ext cx="8596668" cy="5441323"/>
          </a:xfrm>
        </p:spPr>
        <p:txBody>
          <a:bodyPr>
            <a:normAutofit/>
          </a:bodyPr>
          <a:lstStyle/>
          <a:p>
            <a:pPr algn="r" rtl="1"/>
            <a:r>
              <a:rPr lang="fa-IR" sz="2400" dirty="0">
                <a:cs typeface="B Titr" panose="00000700000000000000" pitchFamily="2" charset="-78"/>
              </a:rPr>
              <a:t>در غذا نخوردن تجربي به مدت طولاني، تستوسترون </a:t>
            </a:r>
            <a:r>
              <a:rPr lang="fa-IR" sz="2400" dirty="0" smtClean="0">
                <a:cs typeface="B Titr" panose="00000700000000000000" pitchFamily="2" charset="-78"/>
              </a:rPr>
              <a:t>و  </a:t>
            </a:r>
            <a:r>
              <a:rPr lang="en-US" sz="2800" b="1" dirty="0" smtClean="0">
                <a:cs typeface="B Titr" panose="00000700000000000000" pitchFamily="2" charset="-78"/>
              </a:rPr>
              <a:t>FSH</a:t>
            </a:r>
            <a:r>
              <a:rPr lang="en-US" sz="2400" dirty="0" smtClean="0">
                <a:cs typeface="B Titr" panose="00000700000000000000" pitchFamily="2" charset="-78"/>
              </a:rPr>
              <a:t> </a:t>
            </a:r>
            <a:r>
              <a:rPr lang="fa-IR" sz="2400" dirty="0" smtClean="0">
                <a:cs typeface="B Titr" panose="00000700000000000000" pitchFamily="2" charset="-78"/>
              </a:rPr>
              <a:t>  سرم </a:t>
            </a:r>
            <a:r>
              <a:rPr lang="fa-IR" sz="2400" dirty="0">
                <a:cs typeface="B Titr" panose="00000700000000000000" pitchFamily="2" charset="-78"/>
              </a:rPr>
              <a:t>ممكن است بدون </a:t>
            </a:r>
            <a:r>
              <a:rPr lang="fa-IR" sz="2400" dirty="0" smtClean="0">
                <a:cs typeface="B Titr" panose="00000700000000000000" pitchFamily="2" charset="-78"/>
              </a:rPr>
              <a:t>تغيير  </a:t>
            </a:r>
            <a:r>
              <a:rPr lang="fa-IR" sz="1600" dirty="0" smtClean="0">
                <a:cs typeface="B Titr" panose="00000700000000000000" pitchFamily="2" charset="-78"/>
              </a:rPr>
              <a:t>( 1۰۷  ) </a:t>
            </a:r>
            <a:r>
              <a:rPr lang="fa-IR" sz="2400" dirty="0" smtClean="0">
                <a:cs typeface="B Titr" panose="00000700000000000000" pitchFamily="2" charset="-78"/>
              </a:rPr>
              <a:t>، یا كاهش </a:t>
            </a:r>
            <a:r>
              <a:rPr lang="fa-IR" sz="1600" dirty="0" smtClean="0">
                <a:cs typeface="B Titr" panose="00000700000000000000" pitchFamily="2" charset="-78"/>
              </a:rPr>
              <a:t>( </a:t>
            </a:r>
            <a:r>
              <a:rPr lang="fa-IR" sz="1600" dirty="0">
                <a:cs typeface="B Titr" panose="00000700000000000000" pitchFamily="2" charset="-78"/>
              </a:rPr>
              <a:t>۱۰۸ </a:t>
            </a:r>
            <a:r>
              <a:rPr lang="fa-IR" sz="1600" dirty="0" smtClean="0">
                <a:cs typeface="B Titr" panose="00000700000000000000" pitchFamily="2" charset="-78"/>
              </a:rPr>
              <a:t>) </a:t>
            </a:r>
            <a:r>
              <a:rPr lang="fa-IR" sz="2400" dirty="0" smtClean="0">
                <a:cs typeface="B Titr" panose="00000700000000000000" pitchFamily="2" charset="-78"/>
              </a:rPr>
              <a:t>و یا تستوسترون کاهش  و </a:t>
            </a:r>
            <a:r>
              <a:rPr lang="en-US" sz="2800" b="1" dirty="0" smtClean="0">
                <a:cs typeface="B Titr" panose="00000700000000000000" pitchFamily="2" charset="-78"/>
              </a:rPr>
              <a:t>FSH</a:t>
            </a:r>
            <a:r>
              <a:rPr lang="fa-IR" sz="2800" b="1" dirty="0" smtClean="0">
                <a:cs typeface="B Titr" panose="00000700000000000000" pitchFamily="2" charset="-78"/>
              </a:rPr>
              <a:t>  </a:t>
            </a:r>
            <a:r>
              <a:rPr lang="fa-IR" sz="2400" dirty="0" smtClean="0">
                <a:cs typeface="B Titr" panose="00000700000000000000" pitchFamily="2" charset="-78"/>
              </a:rPr>
              <a:t>افزایش یابد. </a:t>
            </a:r>
            <a:r>
              <a:rPr lang="fa-IR" dirty="0" smtClean="0">
                <a:cs typeface="B Titr" panose="00000700000000000000" pitchFamily="2" charset="-78"/>
              </a:rPr>
              <a:t>(109 )   </a:t>
            </a:r>
          </a:p>
          <a:p>
            <a:pPr algn="r" rtl="1"/>
            <a:r>
              <a:rPr lang="fa-IR" sz="2400" dirty="0" smtClean="0">
                <a:cs typeface="B Titr" panose="00000700000000000000" pitchFamily="2" charset="-78"/>
              </a:rPr>
              <a:t>غلظت  </a:t>
            </a:r>
            <a:r>
              <a:rPr lang="en-US" sz="2400" b="1" dirty="0" smtClean="0">
                <a:cs typeface="B Titr" panose="00000700000000000000" pitchFamily="2" charset="-78"/>
              </a:rPr>
              <a:t>LH</a:t>
            </a:r>
            <a:r>
              <a:rPr lang="fa-IR" sz="2400" b="1" dirty="0" smtClean="0">
                <a:cs typeface="B Titr" panose="00000700000000000000" pitchFamily="2" charset="-78"/>
              </a:rPr>
              <a:t> </a:t>
            </a:r>
            <a:r>
              <a:rPr lang="fa-IR" sz="2400" dirty="0" smtClean="0">
                <a:cs typeface="B Titr" panose="00000700000000000000" pitchFamily="2" charset="-78"/>
              </a:rPr>
              <a:t>  سرم  وپاسخ آن به   </a:t>
            </a:r>
            <a:r>
              <a:rPr lang="en-US" sz="2400" b="1" dirty="0" err="1" smtClean="0">
                <a:cs typeface="B Titr" panose="00000700000000000000" pitchFamily="2" charset="-78"/>
              </a:rPr>
              <a:t>GnRH</a:t>
            </a:r>
            <a:r>
              <a:rPr lang="fa-IR" sz="2400" dirty="0" smtClean="0">
                <a:cs typeface="B Titr" panose="00000700000000000000" pitchFamily="2" charset="-78"/>
              </a:rPr>
              <a:t>  درطول روزه داری بدون تغییر   می ماند ولی پاسخ  </a:t>
            </a:r>
            <a:r>
              <a:rPr lang="en-US" sz="2400" b="1" dirty="0" smtClean="0">
                <a:cs typeface="B Titr" panose="00000700000000000000" pitchFamily="2" charset="-78"/>
              </a:rPr>
              <a:t>FSH</a:t>
            </a:r>
            <a:r>
              <a:rPr lang="fa-IR" sz="2400" b="1" dirty="0" smtClean="0">
                <a:cs typeface="B Titr" panose="00000700000000000000" pitchFamily="2" charset="-78"/>
              </a:rPr>
              <a:t> </a:t>
            </a:r>
            <a:r>
              <a:rPr lang="fa-IR" sz="2400" dirty="0" smtClean="0">
                <a:cs typeface="B Titr" panose="00000700000000000000" pitchFamily="2" charset="-78"/>
              </a:rPr>
              <a:t> ممکن است کاهش یابد. </a:t>
            </a:r>
            <a:r>
              <a:rPr lang="fa-IR" sz="1400" dirty="0" smtClean="0">
                <a:cs typeface="B Titr" panose="00000700000000000000" pitchFamily="2" charset="-78"/>
              </a:rPr>
              <a:t>(108 )    </a:t>
            </a:r>
            <a:endParaRPr lang="en-US" sz="1400" dirty="0" smtClean="0">
              <a:cs typeface="B Titr" panose="00000700000000000000" pitchFamily="2" charset="-78"/>
            </a:endParaRPr>
          </a:p>
          <a:p>
            <a:pPr algn="r" rtl="1"/>
            <a:endParaRPr lang="en-US" sz="1400" dirty="0">
              <a:cs typeface="B Titr" panose="00000700000000000000" pitchFamily="2" charset="-78"/>
            </a:endParaRPr>
          </a:p>
          <a:p>
            <a:pPr algn="r" rtl="1"/>
            <a:endParaRPr lang="en-US" sz="1400" dirty="0" smtClean="0">
              <a:cs typeface="B Titr" panose="00000700000000000000" pitchFamily="2" charset="-78"/>
            </a:endParaRPr>
          </a:p>
          <a:p>
            <a:pPr algn="r" rtl="1"/>
            <a:endParaRPr lang="fa-IR" sz="1400" dirty="0" smtClean="0">
              <a:cs typeface="B Titr" panose="00000700000000000000" pitchFamily="2" charset="-78"/>
            </a:endParaRPr>
          </a:p>
          <a:p>
            <a:pPr marL="0" indent="0">
              <a:buNone/>
            </a:pPr>
            <a:r>
              <a:rPr lang="en-US" sz="1400" dirty="0" smtClean="0">
                <a:solidFill>
                  <a:srgbClr val="7030A0"/>
                </a:solidFill>
              </a:rPr>
              <a:t>107. </a:t>
            </a:r>
            <a:r>
              <a:rPr lang="en-US" sz="1400" dirty="0" err="1" smtClean="0">
                <a:solidFill>
                  <a:srgbClr val="7030A0"/>
                </a:solidFill>
              </a:rPr>
              <a:t>Suryanarayana</a:t>
            </a:r>
            <a:r>
              <a:rPr lang="en-US" sz="1400" dirty="0" smtClean="0">
                <a:solidFill>
                  <a:srgbClr val="7030A0"/>
                </a:solidFill>
              </a:rPr>
              <a:t> </a:t>
            </a:r>
            <a:r>
              <a:rPr lang="en-US" sz="1400" dirty="0">
                <a:solidFill>
                  <a:srgbClr val="7030A0"/>
                </a:solidFill>
              </a:rPr>
              <a:t>BV, Kent JR, Meister L, </a:t>
            </a:r>
            <a:r>
              <a:rPr lang="en-US" sz="1400" dirty="0" err="1">
                <a:solidFill>
                  <a:srgbClr val="7030A0"/>
                </a:solidFill>
              </a:rPr>
              <a:t>Parlow</a:t>
            </a:r>
            <a:r>
              <a:rPr lang="en-US" sz="1400" dirty="0">
                <a:solidFill>
                  <a:srgbClr val="7030A0"/>
                </a:solidFill>
              </a:rPr>
              <a:t> AF</a:t>
            </a:r>
            <a:r>
              <a:rPr lang="en-US" sz="1400" dirty="0" smtClean="0">
                <a:solidFill>
                  <a:srgbClr val="7030A0"/>
                </a:solidFill>
              </a:rPr>
              <a:t>. Pituitary-</a:t>
            </a:r>
            <a:r>
              <a:rPr lang="en-US" sz="1400" dirty="0">
                <a:solidFill>
                  <a:srgbClr val="7030A0"/>
                </a:solidFill>
              </a:rPr>
              <a:t>-gonadal axis during prolonged total </a:t>
            </a:r>
            <a:r>
              <a:rPr lang="en-US" sz="1400" dirty="0" smtClean="0">
                <a:solidFill>
                  <a:srgbClr val="7030A0"/>
                </a:solidFill>
              </a:rPr>
              <a:t>starvation </a:t>
            </a:r>
            <a:r>
              <a:rPr lang="de-DE" sz="1400" dirty="0" smtClean="0">
                <a:solidFill>
                  <a:srgbClr val="7030A0"/>
                </a:solidFill>
              </a:rPr>
              <a:t>in </a:t>
            </a:r>
            <a:r>
              <a:rPr lang="de-DE" sz="1400" dirty="0">
                <a:solidFill>
                  <a:srgbClr val="7030A0"/>
                </a:solidFill>
              </a:rPr>
              <a:t>obese men. Am J Clin Nutr 1969; 22: 767-70.</a:t>
            </a:r>
          </a:p>
          <a:p>
            <a:pPr marL="0" indent="0">
              <a:buNone/>
            </a:pPr>
            <a:r>
              <a:rPr lang="en-US" sz="1400" dirty="0">
                <a:solidFill>
                  <a:srgbClr val="7030A0"/>
                </a:solidFill>
              </a:rPr>
              <a:t>108. </a:t>
            </a:r>
            <a:r>
              <a:rPr lang="en-US" sz="1400" dirty="0" err="1">
                <a:solidFill>
                  <a:srgbClr val="7030A0"/>
                </a:solidFill>
              </a:rPr>
              <a:t>Klibanski</a:t>
            </a:r>
            <a:r>
              <a:rPr lang="en-US" sz="1400" dirty="0">
                <a:solidFill>
                  <a:srgbClr val="7030A0"/>
                </a:solidFill>
              </a:rPr>
              <a:t>, A, </a:t>
            </a:r>
            <a:r>
              <a:rPr lang="en-US" sz="1400" dirty="0" err="1">
                <a:solidFill>
                  <a:srgbClr val="7030A0"/>
                </a:solidFill>
              </a:rPr>
              <a:t>Beitins</a:t>
            </a:r>
            <a:r>
              <a:rPr lang="en-US" sz="1400" dirty="0">
                <a:solidFill>
                  <a:srgbClr val="7030A0"/>
                </a:solidFill>
              </a:rPr>
              <a:t> IZ, Badger T, Little R, </a:t>
            </a:r>
            <a:r>
              <a:rPr lang="en-US" sz="1400" dirty="0" smtClean="0">
                <a:solidFill>
                  <a:srgbClr val="7030A0"/>
                </a:solidFill>
              </a:rPr>
              <a:t>McArthur JW</a:t>
            </a:r>
            <a:r>
              <a:rPr lang="en-US" sz="1400" dirty="0">
                <a:solidFill>
                  <a:srgbClr val="7030A0"/>
                </a:solidFill>
              </a:rPr>
              <a:t>. Reproductive function during fasting in man. J </a:t>
            </a:r>
            <a:r>
              <a:rPr lang="en-US" sz="1400" dirty="0" err="1" smtClean="0">
                <a:solidFill>
                  <a:srgbClr val="7030A0"/>
                </a:solidFill>
              </a:rPr>
              <a:t>Clin</a:t>
            </a:r>
            <a:r>
              <a:rPr lang="en-US" sz="1400" dirty="0" smtClean="0">
                <a:solidFill>
                  <a:srgbClr val="7030A0"/>
                </a:solidFill>
              </a:rPr>
              <a:t> </a:t>
            </a:r>
            <a:r>
              <a:rPr lang="it-IT" sz="1400" dirty="0" smtClean="0">
                <a:solidFill>
                  <a:srgbClr val="7030A0"/>
                </a:solidFill>
              </a:rPr>
              <a:t>Endocrinol </a:t>
            </a:r>
            <a:r>
              <a:rPr lang="it-IT" sz="1400" dirty="0">
                <a:solidFill>
                  <a:srgbClr val="7030A0"/>
                </a:solidFill>
              </a:rPr>
              <a:t>Metab 1981; 53: 258-63.</a:t>
            </a:r>
          </a:p>
          <a:p>
            <a:pPr marL="0" indent="0">
              <a:buNone/>
            </a:pPr>
            <a:r>
              <a:rPr lang="en-US" sz="1400" dirty="0">
                <a:solidFill>
                  <a:srgbClr val="7030A0"/>
                </a:solidFill>
              </a:rPr>
              <a:t>109. </a:t>
            </a:r>
            <a:r>
              <a:rPr lang="en-US" sz="1400" dirty="0" err="1">
                <a:solidFill>
                  <a:srgbClr val="7030A0"/>
                </a:solidFill>
              </a:rPr>
              <a:t>Mesbahzadeh</a:t>
            </a:r>
            <a:r>
              <a:rPr lang="en-US" sz="1400" dirty="0">
                <a:solidFill>
                  <a:srgbClr val="7030A0"/>
                </a:solidFill>
              </a:rPr>
              <a:t> B, </a:t>
            </a:r>
            <a:r>
              <a:rPr lang="en-US" sz="1400" dirty="0" err="1">
                <a:solidFill>
                  <a:srgbClr val="7030A0"/>
                </a:solidFill>
              </a:rPr>
              <a:t>Ghiravani</a:t>
            </a:r>
            <a:r>
              <a:rPr lang="en-US" sz="1400" dirty="0">
                <a:solidFill>
                  <a:srgbClr val="7030A0"/>
                </a:solidFill>
              </a:rPr>
              <a:t> Z, </a:t>
            </a:r>
            <a:r>
              <a:rPr lang="en-US" sz="1400" dirty="0" err="1">
                <a:solidFill>
                  <a:srgbClr val="7030A0"/>
                </a:solidFill>
              </a:rPr>
              <a:t>Mehrjoofard</a:t>
            </a:r>
            <a:r>
              <a:rPr lang="en-US" sz="1400" dirty="0">
                <a:solidFill>
                  <a:srgbClr val="7030A0"/>
                </a:solidFill>
              </a:rPr>
              <a:t> H. Effect </a:t>
            </a:r>
            <a:r>
              <a:rPr lang="en-US" sz="1400" dirty="0" smtClean="0">
                <a:solidFill>
                  <a:srgbClr val="7030A0"/>
                </a:solidFill>
              </a:rPr>
              <a:t>of Ramadan </a:t>
            </a:r>
            <a:r>
              <a:rPr lang="en-US" sz="1400" dirty="0">
                <a:solidFill>
                  <a:srgbClr val="7030A0"/>
                </a:solidFill>
              </a:rPr>
              <a:t>fasting on secretion of sex hormones </a:t>
            </a:r>
            <a:r>
              <a:rPr lang="en-US" sz="1400" dirty="0" smtClean="0">
                <a:solidFill>
                  <a:srgbClr val="7030A0"/>
                </a:solidFill>
              </a:rPr>
              <a:t>in healthy </a:t>
            </a:r>
            <a:r>
              <a:rPr lang="en-US" sz="1400" dirty="0">
                <a:solidFill>
                  <a:srgbClr val="7030A0"/>
                </a:solidFill>
              </a:rPr>
              <a:t>single males. East </a:t>
            </a:r>
            <a:r>
              <a:rPr lang="en-US" sz="1400" dirty="0" err="1">
                <a:solidFill>
                  <a:srgbClr val="7030A0"/>
                </a:solidFill>
              </a:rPr>
              <a:t>Mediterr</a:t>
            </a:r>
            <a:r>
              <a:rPr lang="en-US" sz="1400" dirty="0">
                <a:solidFill>
                  <a:srgbClr val="7030A0"/>
                </a:solidFill>
              </a:rPr>
              <a:t> Health J 2005; </a:t>
            </a:r>
            <a:r>
              <a:rPr lang="en-US" sz="1400" dirty="0" smtClean="0">
                <a:solidFill>
                  <a:srgbClr val="7030A0"/>
                </a:solidFill>
              </a:rPr>
              <a:t>11:1120-3</a:t>
            </a:r>
            <a:r>
              <a:rPr lang="en-US" sz="1400" dirty="0">
                <a:solidFill>
                  <a:srgbClr val="7030A0"/>
                </a:solidFill>
              </a:rPr>
              <a:t>.</a:t>
            </a:r>
            <a:endParaRPr lang="en-US" sz="1400" dirty="0">
              <a:solidFill>
                <a:srgbClr val="7030A0"/>
              </a:solidFill>
              <a:cs typeface="B Titr" panose="00000700000000000000" pitchFamily="2" charset="-78"/>
            </a:endParaRPr>
          </a:p>
        </p:txBody>
      </p:sp>
    </p:spTree>
    <p:extLst>
      <p:ext uri="{BB962C8B-B14F-4D97-AF65-F5344CB8AC3E}">
        <p14:creationId xmlns:p14="http://schemas.microsoft.com/office/powerpoint/2010/main" val="2476606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7425"/>
            <a:ext cx="8596668" cy="1068947"/>
          </a:xfrm>
        </p:spPr>
        <p:txBody>
          <a:bodyPr>
            <a:normAutofit/>
          </a:bodyPr>
          <a:lstStyle/>
          <a:p>
            <a:pPr algn="ctr"/>
            <a:r>
              <a:rPr lang="en-US" sz="2800" dirty="0">
                <a:solidFill>
                  <a:srgbClr val="FF0000"/>
                </a:solidFill>
              </a:rPr>
              <a:t>Ramadan &amp; Gonads</a:t>
            </a:r>
          </a:p>
        </p:txBody>
      </p:sp>
      <p:sp>
        <p:nvSpPr>
          <p:cNvPr id="3" name="Content Placeholder 2"/>
          <p:cNvSpPr>
            <a:spLocks noGrp="1"/>
          </p:cNvSpPr>
          <p:nvPr>
            <p:ph idx="1"/>
          </p:nvPr>
        </p:nvSpPr>
        <p:spPr>
          <a:xfrm>
            <a:off x="399245" y="1236372"/>
            <a:ext cx="9169757" cy="5331853"/>
          </a:xfrm>
        </p:spPr>
        <p:txBody>
          <a:bodyPr>
            <a:normAutofit/>
          </a:bodyPr>
          <a:lstStyle/>
          <a:p>
            <a:pPr algn="r" rtl="1"/>
            <a:r>
              <a:rPr lang="fa-IR" sz="2400" dirty="0" smtClean="0">
                <a:cs typeface="B Titr" panose="00000700000000000000" pitchFamily="2" charset="-78"/>
              </a:rPr>
              <a:t>غلظت های پرولاکتین وپاسخ آن به  </a:t>
            </a:r>
            <a:r>
              <a:rPr lang="en-US" sz="2400" b="1" dirty="0" smtClean="0">
                <a:cs typeface="B Titr" panose="00000700000000000000" pitchFamily="2" charset="-78"/>
              </a:rPr>
              <a:t>TRH</a:t>
            </a:r>
            <a:r>
              <a:rPr lang="fa-IR" sz="2400" b="1" dirty="0" smtClean="0">
                <a:cs typeface="B Titr" panose="00000700000000000000" pitchFamily="2" charset="-78"/>
              </a:rPr>
              <a:t> </a:t>
            </a:r>
            <a:r>
              <a:rPr lang="fa-IR" sz="2400" dirty="0" smtClean="0">
                <a:cs typeface="B Titr" panose="00000700000000000000" pitchFamily="2" charset="-78"/>
              </a:rPr>
              <a:t> ممکن است طبیعی مانده یا کاهش نشان دهد. </a:t>
            </a:r>
            <a:r>
              <a:rPr lang="fa-IR" sz="1600" dirty="0" smtClean="0">
                <a:cs typeface="B Titr" panose="00000700000000000000" pitchFamily="2" charset="-78"/>
              </a:rPr>
              <a:t>(110 )</a:t>
            </a:r>
          </a:p>
          <a:p>
            <a:pPr algn="r" rtl="1"/>
            <a:r>
              <a:rPr lang="fa-IR" sz="2400" dirty="0">
                <a:cs typeface="B Titr" panose="00000700000000000000" pitchFamily="2" charset="-78"/>
              </a:rPr>
              <a:t>در روزه داري اسلامي به </a:t>
            </a:r>
            <a:r>
              <a:rPr lang="fa-IR" sz="2400" dirty="0" smtClean="0">
                <a:cs typeface="B Titr" panose="00000700000000000000" pitchFamily="2" charset="-78"/>
              </a:rPr>
              <a:t>علت طول </a:t>
            </a:r>
            <a:r>
              <a:rPr lang="fa-IR" sz="2400" dirty="0">
                <a:cs typeface="B Titr" panose="00000700000000000000" pitchFamily="2" charset="-78"/>
              </a:rPr>
              <a:t>كوتاه روزه داري و متناوب بودن آن، هيچ گونه </a:t>
            </a:r>
            <a:r>
              <a:rPr lang="fa-IR" sz="2400" dirty="0" smtClean="0">
                <a:cs typeface="B Titr" panose="00000700000000000000" pitchFamily="2" charset="-78"/>
              </a:rPr>
              <a:t>تغييري </a:t>
            </a:r>
            <a:r>
              <a:rPr lang="en-US" sz="2400" dirty="0" smtClean="0">
                <a:cs typeface="B Titr" panose="00000700000000000000" pitchFamily="2" charset="-78"/>
              </a:rPr>
              <a:t> </a:t>
            </a:r>
            <a:r>
              <a:rPr lang="fa-IR" sz="2400" dirty="0">
                <a:cs typeface="B Titr" panose="00000700000000000000" pitchFamily="2" charset="-78"/>
              </a:rPr>
              <a:t>در غلظت هاي سرمي </a:t>
            </a:r>
            <a:r>
              <a:rPr lang="fa-IR" sz="2400" dirty="0" smtClean="0">
                <a:cs typeface="B Titr" panose="00000700000000000000" pitchFamily="2" charset="-78"/>
              </a:rPr>
              <a:t>تستوسترون ، </a:t>
            </a:r>
            <a:r>
              <a:rPr lang="en-US" sz="2400" b="1" dirty="0" smtClean="0">
                <a:cs typeface="B Titr" panose="00000700000000000000" pitchFamily="2" charset="-78"/>
              </a:rPr>
              <a:t>FSH</a:t>
            </a:r>
            <a:r>
              <a:rPr lang="fa-IR" sz="2400" dirty="0" smtClean="0">
                <a:cs typeface="B Titr" panose="00000700000000000000" pitchFamily="2" charset="-78"/>
              </a:rPr>
              <a:t>  ، </a:t>
            </a:r>
            <a:r>
              <a:rPr lang="en-US" sz="2400" b="1" dirty="0" smtClean="0">
                <a:cs typeface="B Titr" panose="00000700000000000000" pitchFamily="2" charset="-78"/>
              </a:rPr>
              <a:t>LH</a:t>
            </a:r>
            <a:r>
              <a:rPr lang="fa-IR" sz="2400" b="1" dirty="0" smtClean="0">
                <a:cs typeface="B Titr" panose="00000700000000000000" pitchFamily="2" charset="-78"/>
              </a:rPr>
              <a:t> و </a:t>
            </a:r>
            <a:r>
              <a:rPr lang="fa-IR" sz="2400" dirty="0" smtClean="0">
                <a:cs typeface="B Titr" panose="00000700000000000000" pitchFamily="2" charset="-78"/>
              </a:rPr>
              <a:t>پرولاکتین وپاسخ پرولاکتین به  </a:t>
            </a:r>
            <a:r>
              <a:rPr lang="en-US" sz="2400" b="1" dirty="0" smtClean="0">
                <a:cs typeface="B Titr" panose="00000700000000000000" pitchFamily="2" charset="-78"/>
              </a:rPr>
              <a:t>TRH</a:t>
            </a:r>
            <a:r>
              <a:rPr lang="fa-IR" sz="2400" dirty="0" smtClean="0">
                <a:cs typeface="B Titr" panose="00000700000000000000" pitchFamily="2" charset="-78"/>
              </a:rPr>
              <a:t>  درمردان سالم روزه داردیده نمی شود.</a:t>
            </a:r>
            <a:r>
              <a:rPr lang="en-US" sz="2400" dirty="0" smtClean="0">
                <a:cs typeface="B Titr" panose="00000700000000000000" pitchFamily="2" charset="-78"/>
              </a:rPr>
              <a:t> </a:t>
            </a:r>
            <a:r>
              <a:rPr lang="fa-IR" sz="1600" dirty="0" smtClean="0">
                <a:cs typeface="B Titr" panose="00000700000000000000" pitchFamily="2" charset="-78"/>
              </a:rPr>
              <a:t>(108 )</a:t>
            </a:r>
            <a:endParaRPr lang="en-US" sz="1600" dirty="0" smtClean="0">
              <a:cs typeface="B Titr" panose="00000700000000000000" pitchFamily="2" charset="-78"/>
            </a:endParaRPr>
          </a:p>
          <a:p>
            <a:endParaRPr lang="en-US" sz="1600" dirty="0" smtClean="0">
              <a:solidFill>
                <a:srgbClr val="7030A0"/>
              </a:solidFill>
            </a:endParaRPr>
          </a:p>
          <a:p>
            <a:endParaRPr lang="en-US" sz="1600" dirty="0">
              <a:solidFill>
                <a:srgbClr val="7030A0"/>
              </a:solidFill>
            </a:endParaRPr>
          </a:p>
          <a:p>
            <a:pPr marL="0" indent="0">
              <a:buNone/>
            </a:pPr>
            <a:r>
              <a:rPr lang="en-US" sz="1600" dirty="0" smtClean="0">
                <a:solidFill>
                  <a:srgbClr val="7030A0"/>
                </a:solidFill>
              </a:rPr>
              <a:t>110. Carlson </a:t>
            </a:r>
            <a:r>
              <a:rPr lang="en-US" sz="1600" dirty="0">
                <a:solidFill>
                  <a:srgbClr val="7030A0"/>
                </a:solidFill>
              </a:rPr>
              <a:t>HE, </a:t>
            </a:r>
            <a:r>
              <a:rPr lang="en-US" sz="1600" dirty="0" err="1">
                <a:solidFill>
                  <a:srgbClr val="7030A0"/>
                </a:solidFill>
              </a:rPr>
              <a:t>Drenick</a:t>
            </a:r>
            <a:r>
              <a:rPr lang="en-US" sz="1600" dirty="0">
                <a:solidFill>
                  <a:srgbClr val="7030A0"/>
                </a:solidFill>
              </a:rPr>
              <a:t> EJ, Chopra IJ, </a:t>
            </a:r>
            <a:r>
              <a:rPr lang="en-US" sz="1600" dirty="0" err="1">
                <a:solidFill>
                  <a:srgbClr val="7030A0"/>
                </a:solidFill>
              </a:rPr>
              <a:t>Hershman</a:t>
            </a:r>
            <a:r>
              <a:rPr lang="en-US" sz="1600" dirty="0">
                <a:solidFill>
                  <a:srgbClr val="7030A0"/>
                </a:solidFill>
              </a:rPr>
              <a:t> </a:t>
            </a:r>
            <a:r>
              <a:rPr lang="en-US" sz="1600" dirty="0" err="1" smtClean="0">
                <a:solidFill>
                  <a:srgbClr val="7030A0"/>
                </a:solidFill>
              </a:rPr>
              <a:t>JM.Alterations</a:t>
            </a:r>
            <a:r>
              <a:rPr lang="en-US" sz="1600" dirty="0" smtClean="0">
                <a:solidFill>
                  <a:srgbClr val="7030A0"/>
                </a:solidFill>
              </a:rPr>
              <a:t> </a:t>
            </a:r>
            <a:r>
              <a:rPr lang="en-US" sz="1600" dirty="0">
                <a:solidFill>
                  <a:srgbClr val="7030A0"/>
                </a:solidFill>
              </a:rPr>
              <a:t>in basal and TRH-stimulated serum levels </a:t>
            </a:r>
            <a:r>
              <a:rPr lang="en-US" sz="1600" dirty="0" smtClean="0">
                <a:solidFill>
                  <a:srgbClr val="7030A0"/>
                </a:solidFill>
              </a:rPr>
              <a:t>of </a:t>
            </a:r>
            <a:r>
              <a:rPr lang="en-US" sz="1600" dirty="0" err="1" smtClean="0">
                <a:solidFill>
                  <a:srgbClr val="7030A0"/>
                </a:solidFill>
              </a:rPr>
              <a:t>thyrotropin</a:t>
            </a:r>
            <a:r>
              <a:rPr lang="en-US" sz="1600" dirty="0">
                <a:solidFill>
                  <a:srgbClr val="7030A0"/>
                </a:solidFill>
              </a:rPr>
              <a:t>, prolactin, and thyroid hormones in </a:t>
            </a:r>
            <a:r>
              <a:rPr lang="en-US" sz="1600" dirty="0" smtClean="0">
                <a:solidFill>
                  <a:srgbClr val="7030A0"/>
                </a:solidFill>
              </a:rPr>
              <a:t>starved obese </a:t>
            </a:r>
            <a:r>
              <a:rPr lang="en-US" sz="1600" dirty="0">
                <a:solidFill>
                  <a:srgbClr val="7030A0"/>
                </a:solidFill>
              </a:rPr>
              <a:t>men. J </a:t>
            </a:r>
            <a:r>
              <a:rPr lang="en-US" sz="1600" dirty="0" err="1">
                <a:solidFill>
                  <a:srgbClr val="7030A0"/>
                </a:solidFill>
              </a:rPr>
              <a:t>Clin</a:t>
            </a:r>
            <a:r>
              <a:rPr lang="en-US" sz="1600" dirty="0">
                <a:solidFill>
                  <a:srgbClr val="7030A0"/>
                </a:solidFill>
              </a:rPr>
              <a:t> </a:t>
            </a:r>
            <a:r>
              <a:rPr lang="en-US" sz="1600" dirty="0" err="1">
                <a:solidFill>
                  <a:srgbClr val="7030A0"/>
                </a:solidFill>
              </a:rPr>
              <a:t>Endocrinol</a:t>
            </a:r>
            <a:r>
              <a:rPr lang="en-US" sz="1600" dirty="0">
                <a:solidFill>
                  <a:srgbClr val="7030A0"/>
                </a:solidFill>
              </a:rPr>
              <a:t> </a:t>
            </a:r>
            <a:r>
              <a:rPr lang="en-US" sz="1600" dirty="0" err="1">
                <a:solidFill>
                  <a:srgbClr val="7030A0"/>
                </a:solidFill>
              </a:rPr>
              <a:t>Metab</a:t>
            </a:r>
            <a:r>
              <a:rPr lang="en-US" sz="1600" dirty="0">
                <a:solidFill>
                  <a:srgbClr val="7030A0"/>
                </a:solidFill>
              </a:rPr>
              <a:t> 1977; 45: 707-13</a:t>
            </a:r>
            <a:r>
              <a:rPr lang="en-US" sz="1600" dirty="0" smtClean="0">
                <a:solidFill>
                  <a:srgbClr val="7030A0"/>
                </a:solidFill>
              </a:rPr>
              <a:t>.</a:t>
            </a:r>
          </a:p>
          <a:p>
            <a:pPr marL="0" indent="0">
              <a:buNone/>
            </a:pPr>
            <a:endParaRPr lang="en-US" sz="1600" dirty="0" smtClean="0">
              <a:solidFill>
                <a:srgbClr val="7030A0"/>
              </a:solidFill>
            </a:endParaRPr>
          </a:p>
          <a:p>
            <a:pPr marL="0" indent="0">
              <a:buNone/>
            </a:pPr>
            <a:r>
              <a:rPr lang="en-US" sz="1600" dirty="0" smtClean="0">
                <a:solidFill>
                  <a:srgbClr val="7030A0"/>
                </a:solidFill>
                <a:cs typeface="B Titr" panose="00000700000000000000" pitchFamily="2" charset="-78"/>
              </a:rPr>
              <a:t>108. </a:t>
            </a:r>
            <a:r>
              <a:rPr lang="en-US" sz="1600" dirty="0" err="1">
                <a:solidFill>
                  <a:srgbClr val="7030A0"/>
                </a:solidFill>
              </a:rPr>
              <a:t>Klibanski</a:t>
            </a:r>
            <a:r>
              <a:rPr lang="en-US" sz="1600" dirty="0">
                <a:solidFill>
                  <a:srgbClr val="7030A0"/>
                </a:solidFill>
              </a:rPr>
              <a:t>, A, </a:t>
            </a:r>
            <a:r>
              <a:rPr lang="en-US" sz="1600" dirty="0" err="1">
                <a:solidFill>
                  <a:srgbClr val="7030A0"/>
                </a:solidFill>
              </a:rPr>
              <a:t>Beitins</a:t>
            </a:r>
            <a:r>
              <a:rPr lang="en-US" sz="1600" dirty="0">
                <a:solidFill>
                  <a:srgbClr val="7030A0"/>
                </a:solidFill>
              </a:rPr>
              <a:t> IZ, Badger T, Little R, </a:t>
            </a:r>
            <a:r>
              <a:rPr lang="en-US" sz="1600" dirty="0" smtClean="0">
                <a:solidFill>
                  <a:srgbClr val="7030A0"/>
                </a:solidFill>
              </a:rPr>
              <a:t>McArthur JW</a:t>
            </a:r>
            <a:r>
              <a:rPr lang="en-US" sz="1600" dirty="0">
                <a:solidFill>
                  <a:srgbClr val="7030A0"/>
                </a:solidFill>
              </a:rPr>
              <a:t>. Reproductive function during fasting in man. J </a:t>
            </a:r>
            <a:r>
              <a:rPr lang="en-US" sz="1600" dirty="0" err="1" smtClean="0">
                <a:solidFill>
                  <a:srgbClr val="7030A0"/>
                </a:solidFill>
              </a:rPr>
              <a:t>Clin</a:t>
            </a:r>
            <a:r>
              <a:rPr lang="en-US" sz="1600" dirty="0" smtClean="0">
                <a:solidFill>
                  <a:srgbClr val="7030A0"/>
                </a:solidFill>
              </a:rPr>
              <a:t> </a:t>
            </a:r>
            <a:r>
              <a:rPr lang="it-IT" sz="1600" dirty="0" smtClean="0">
                <a:solidFill>
                  <a:srgbClr val="7030A0"/>
                </a:solidFill>
              </a:rPr>
              <a:t>Endocrinol </a:t>
            </a:r>
            <a:r>
              <a:rPr lang="it-IT" sz="1600" dirty="0">
                <a:solidFill>
                  <a:srgbClr val="7030A0"/>
                </a:solidFill>
              </a:rPr>
              <a:t>Metab 1981; 53: 258-63.</a:t>
            </a:r>
            <a:endParaRPr lang="en-US" sz="1600" dirty="0">
              <a:solidFill>
                <a:srgbClr val="7030A0"/>
              </a:solidFill>
              <a:cs typeface="B Titr" panose="00000700000000000000" pitchFamily="2" charset="-78"/>
            </a:endParaRPr>
          </a:p>
        </p:txBody>
      </p:sp>
    </p:spTree>
    <p:extLst>
      <p:ext uri="{BB962C8B-B14F-4D97-AF65-F5344CB8AC3E}">
        <p14:creationId xmlns:p14="http://schemas.microsoft.com/office/powerpoint/2010/main" val="2649751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47730"/>
            <a:ext cx="8596668" cy="6387921"/>
          </a:xfrm>
        </p:spPr>
        <p:txBody>
          <a:bodyPr>
            <a:normAutofit/>
          </a:bodyPr>
          <a:lstStyle/>
          <a:p>
            <a:pPr algn="r" rtl="1"/>
            <a:r>
              <a:rPr lang="fa-IR" sz="2400" dirty="0">
                <a:cs typeface="B Titr" panose="00000700000000000000" pitchFamily="2" charset="-78"/>
              </a:rPr>
              <a:t>زمان افزايش ترشح كورتيزول و </a:t>
            </a:r>
            <a:r>
              <a:rPr lang="fa-IR" sz="2400" dirty="0" smtClean="0">
                <a:cs typeface="B Titr" panose="00000700000000000000" pitchFamily="2" charset="-78"/>
              </a:rPr>
              <a:t>تستوسترون در </a:t>
            </a:r>
            <a:r>
              <a:rPr lang="fa-IR" sz="2400" dirty="0">
                <a:cs typeface="B Titr" panose="00000700000000000000" pitchFamily="2" charset="-78"/>
              </a:rPr>
              <a:t>۲۴ ساعت ممكن است تغيير كند</a:t>
            </a:r>
            <a:r>
              <a:rPr lang="fa-IR" sz="2400" dirty="0" smtClean="0">
                <a:cs typeface="B Titr" panose="00000700000000000000" pitchFamily="2" charset="-78"/>
              </a:rPr>
              <a:t>.  </a:t>
            </a:r>
          </a:p>
          <a:p>
            <a:pPr algn="r" rtl="1"/>
            <a:r>
              <a:rPr lang="fa-IR" sz="2400" dirty="0" smtClean="0">
                <a:cs typeface="B Titr" panose="00000700000000000000" pitchFamily="2" charset="-78"/>
              </a:rPr>
              <a:t> </a:t>
            </a:r>
            <a:r>
              <a:rPr lang="fa-IR" sz="2400" dirty="0">
                <a:cs typeface="B Titr" panose="00000700000000000000" pitchFamily="2" charset="-78"/>
              </a:rPr>
              <a:t>افزايش شبانه </a:t>
            </a:r>
            <a:r>
              <a:rPr lang="fa-IR" sz="2400" dirty="0" smtClean="0">
                <a:cs typeface="B Titr" panose="00000700000000000000" pitchFamily="2" charset="-78"/>
              </a:rPr>
              <a:t>ملاتونين كاهش </a:t>
            </a:r>
            <a:r>
              <a:rPr lang="fa-IR" sz="2400" dirty="0">
                <a:cs typeface="B Titr" panose="00000700000000000000" pitchFamily="2" charset="-78"/>
              </a:rPr>
              <a:t>يافته و افزايش پرولاكتين هنگام عصر </a:t>
            </a:r>
            <a:r>
              <a:rPr lang="fa-IR" sz="2400" dirty="0" smtClean="0">
                <a:cs typeface="B Titr" panose="00000700000000000000" pitchFamily="2" charset="-78"/>
              </a:rPr>
              <a:t>تشديد   می شود.</a:t>
            </a:r>
          </a:p>
          <a:p>
            <a:pPr algn="r" rtl="1"/>
            <a:r>
              <a:rPr lang="fa-IR" sz="2400" dirty="0">
                <a:cs typeface="B Titr" panose="00000700000000000000" pitchFamily="2" charset="-78"/>
              </a:rPr>
              <a:t>افزايش مقادير ديورنال كورتيزول و </a:t>
            </a:r>
            <a:r>
              <a:rPr lang="fa-IR" sz="2400" dirty="0" smtClean="0">
                <a:cs typeface="B Titr" panose="00000700000000000000" pitchFamily="2" charset="-78"/>
              </a:rPr>
              <a:t>كاهش غلظت </a:t>
            </a:r>
            <a:r>
              <a:rPr lang="fa-IR" sz="2400" dirty="0">
                <a:cs typeface="B Titr" panose="00000700000000000000" pitchFamily="2" charset="-78"/>
              </a:rPr>
              <a:t>هاي شبانه ي آن ممكن است به دليل اختلال در </a:t>
            </a:r>
            <a:r>
              <a:rPr lang="fa-IR" sz="2400" dirty="0" smtClean="0">
                <a:cs typeface="B Titr" panose="00000700000000000000" pitchFamily="2" charset="-78"/>
              </a:rPr>
              <a:t>برنامه خواب </a:t>
            </a:r>
            <a:r>
              <a:rPr lang="fa-IR" sz="2400" dirty="0">
                <a:cs typeface="B Titr" panose="00000700000000000000" pitchFamily="2" charset="-78"/>
              </a:rPr>
              <a:t>افراد روزه دار و كاهش فعاليت بدني آنها باشد</a:t>
            </a:r>
            <a:r>
              <a:rPr lang="fa-IR" sz="2400" dirty="0" smtClean="0">
                <a:cs typeface="B Titr" panose="00000700000000000000" pitchFamily="2" charset="-78"/>
              </a:rPr>
              <a:t>.</a:t>
            </a:r>
            <a:r>
              <a:rPr lang="en-US" sz="2400" dirty="0" smtClean="0">
                <a:cs typeface="B Titr" panose="00000700000000000000" pitchFamily="2" charset="-78"/>
              </a:rPr>
              <a:t> </a:t>
            </a:r>
          </a:p>
          <a:p>
            <a:pPr algn="r" rtl="1"/>
            <a:endParaRPr lang="en-US" sz="2400" dirty="0" smtClean="0">
              <a:cs typeface="B Titr" panose="00000700000000000000" pitchFamily="2" charset="-78"/>
            </a:endParaRPr>
          </a:p>
          <a:p>
            <a:pPr marL="0" indent="0">
              <a:buNone/>
            </a:pPr>
            <a:r>
              <a:rPr lang="en-US" dirty="0" smtClean="0">
                <a:solidFill>
                  <a:srgbClr val="7030A0"/>
                </a:solidFill>
              </a:rPr>
              <a:t>111. Al-</a:t>
            </a:r>
            <a:r>
              <a:rPr lang="en-US" dirty="0" err="1" smtClean="0">
                <a:solidFill>
                  <a:srgbClr val="7030A0"/>
                </a:solidFill>
              </a:rPr>
              <a:t>Hadramy</a:t>
            </a:r>
            <a:r>
              <a:rPr lang="en-US" dirty="0" smtClean="0">
                <a:solidFill>
                  <a:srgbClr val="7030A0"/>
                </a:solidFill>
              </a:rPr>
              <a:t> </a:t>
            </a:r>
            <a:r>
              <a:rPr lang="en-US" dirty="0">
                <a:solidFill>
                  <a:srgbClr val="7030A0"/>
                </a:solidFill>
              </a:rPr>
              <a:t>MS, </a:t>
            </a:r>
            <a:r>
              <a:rPr lang="en-US" dirty="0" err="1">
                <a:solidFill>
                  <a:srgbClr val="7030A0"/>
                </a:solidFill>
              </a:rPr>
              <a:t>Zawawi</a:t>
            </a:r>
            <a:r>
              <a:rPr lang="en-US" dirty="0">
                <a:solidFill>
                  <a:srgbClr val="7030A0"/>
                </a:solidFill>
              </a:rPr>
              <a:t> TH, </a:t>
            </a:r>
            <a:r>
              <a:rPr lang="en-US" dirty="0" err="1">
                <a:solidFill>
                  <a:srgbClr val="7030A0"/>
                </a:solidFill>
              </a:rPr>
              <a:t>Abdelwahab</a:t>
            </a:r>
            <a:r>
              <a:rPr lang="en-US" dirty="0">
                <a:solidFill>
                  <a:srgbClr val="7030A0"/>
                </a:solidFill>
              </a:rPr>
              <a:t> </a:t>
            </a:r>
            <a:r>
              <a:rPr lang="en-US" dirty="0" err="1" smtClean="0">
                <a:solidFill>
                  <a:srgbClr val="7030A0"/>
                </a:solidFill>
              </a:rPr>
              <a:t>SM.Altered</a:t>
            </a:r>
            <a:r>
              <a:rPr lang="en-US" dirty="0" smtClean="0">
                <a:solidFill>
                  <a:srgbClr val="7030A0"/>
                </a:solidFill>
              </a:rPr>
              <a:t> </a:t>
            </a:r>
            <a:r>
              <a:rPr lang="en-US" dirty="0">
                <a:solidFill>
                  <a:srgbClr val="7030A0"/>
                </a:solidFill>
              </a:rPr>
              <a:t>cortisol levels in relation to Ramadan. </a:t>
            </a:r>
            <a:r>
              <a:rPr lang="en-US" dirty="0" err="1">
                <a:solidFill>
                  <a:srgbClr val="7030A0"/>
                </a:solidFill>
              </a:rPr>
              <a:t>Eur</a:t>
            </a:r>
            <a:r>
              <a:rPr lang="en-US" dirty="0">
                <a:solidFill>
                  <a:srgbClr val="7030A0"/>
                </a:solidFill>
              </a:rPr>
              <a:t> </a:t>
            </a:r>
            <a:r>
              <a:rPr lang="en-US" dirty="0" smtClean="0">
                <a:solidFill>
                  <a:srgbClr val="7030A0"/>
                </a:solidFill>
              </a:rPr>
              <a:t>J </a:t>
            </a:r>
            <a:r>
              <a:rPr lang="de-DE" dirty="0" smtClean="0">
                <a:solidFill>
                  <a:srgbClr val="7030A0"/>
                </a:solidFill>
              </a:rPr>
              <a:t>Clin </a:t>
            </a:r>
            <a:r>
              <a:rPr lang="de-DE" dirty="0">
                <a:solidFill>
                  <a:srgbClr val="7030A0"/>
                </a:solidFill>
              </a:rPr>
              <a:t>Nutr 1988; 42: 359-62.</a:t>
            </a:r>
          </a:p>
          <a:p>
            <a:pPr marL="0" indent="0">
              <a:buNone/>
            </a:pPr>
            <a:r>
              <a:rPr lang="en-US" dirty="0">
                <a:solidFill>
                  <a:srgbClr val="7030A0"/>
                </a:solidFill>
              </a:rPr>
              <a:t>112. </a:t>
            </a:r>
            <a:r>
              <a:rPr lang="en-US" dirty="0" err="1">
                <a:solidFill>
                  <a:srgbClr val="7030A0"/>
                </a:solidFill>
              </a:rPr>
              <a:t>Bogdan</a:t>
            </a:r>
            <a:r>
              <a:rPr lang="en-US" dirty="0">
                <a:solidFill>
                  <a:srgbClr val="7030A0"/>
                </a:solidFill>
              </a:rPr>
              <a:t> A. </a:t>
            </a:r>
            <a:r>
              <a:rPr lang="en-US" dirty="0" err="1">
                <a:solidFill>
                  <a:srgbClr val="7030A0"/>
                </a:solidFill>
              </a:rPr>
              <a:t>Bouchareb</a:t>
            </a:r>
            <a:r>
              <a:rPr lang="en-US" dirty="0">
                <a:solidFill>
                  <a:srgbClr val="7030A0"/>
                </a:solidFill>
              </a:rPr>
              <a:t> B, </a:t>
            </a:r>
            <a:r>
              <a:rPr lang="en-US" dirty="0" err="1">
                <a:solidFill>
                  <a:srgbClr val="7030A0"/>
                </a:solidFill>
              </a:rPr>
              <a:t>Touitou</a:t>
            </a:r>
            <a:r>
              <a:rPr lang="en-US" dirty="0">
                <a:solidFill>
                  <a:srgbClr val="7030A0"/>
                </a:solidFill>
              </a:rPr>
              <a:t> Y. Ramadan </a:t>
            </a:r>
            <a:r>
              <a:rPr lang="en-US" dirty="0" smtClean="0">
                <a:solidFill>
                  <a:srgbClr val="7030A0"/>
                </a:solidFill>
              </a:rPr>
              <a:t>fasting alters </a:t>
            </a:r>
            <a:r>
              <a:rPr lang="en-US" dirty="0">
                <a:solidFill>
                  <a:srgbClr val="7030A0"/>
                </a:solidFill>
              </a:rPr>
              <a:t>endocrine and neuroendocrine circadian patterns</a:t>
            </a:r>
            <a:r>
              <a:rPr lang="en-US" dirty="0" smtClean="0">
                <a:solidFill>
                  <a:srgbClr val="7030A0"/>
                </a:solidFill>
              </a:rPr>
              <a:t>. Meal-time </a:t>
            </a:r>
            <a:r>
              <a:rPr lang="en-US" dirty="0">
                <a:solidFill>
                  <a:srgbClr val="7030A0"/>
                </a:solidFill>
              </a:rPr>
              <a:t>as a synchronizer in humans? Life </a:t>
            </a:r>
            <a:r>
              <a:rPr lang="en-US" dirty="0" err="1">
                <a:solidFill>
                  <a:srgbClr val="7030A0"/>
                </a:solidFill>
              </a:rPr>
              <a:t>Sci</a:t>
            </a:r>
            <a:r>
              <a:rPr lang="en-US" dirty="0">
                <a:solidFill>
                  <a:srgbClr val="7030A0"/>
                </a:solidFill>
              </a:rPr>
              <a:t> 2001</a:t>
            </a:r>
            <a:r>
              <a:rPr lang="en-US" dirty="0" smtClean="0">
                <a:solidFill>
                  <a:srgbClr val="7030A0"/>
                </a:solidFill>
              </a:rPr>
              <a:t>; 68</a:t>
            </a:r>
            <a:r>
              <a:rPr lang="en-US" dirty="0">
                <a:solidFill>
                  <a:srgbClr val="7030A0"/>
                </a:solidFill>
              </a:rPr>
              <a:t>: 1607-15.</a:t>
            </a:r>
          </a:p>
          <a:p>
            <a:pPr marL="0" indent="0">
              <a:buNone/>
            </a:pPr>
            <a:r>
              <a:rPr lang="it-IT" dirty="0">
                <a:solidFill>
                  <a:srgbClr val="7030A0"/>
                </a:solidFill>
              </a:rPr>
              <a:t>113. Haouari M, Haouari-Oukerro F, Sfaxi A, Ben </a:t>
            </a:r>
            <a:r>
              <a:rPr lang="it-IT" dirty="0" smtClean="0">
                <a:solidFill>
                  <a:srgbClr val="7030A0"/>
                </a:solidFill>
              </a:rPr>
              <a:t>Rayana </a:t>
            </a:r>
            <a:r>
              <a:rPr lang="en-US" dirty="0" smtClean="0">
                <a:solidFill>
                  <a:srgbClr val="7030A0"/>
                </a:solidFill>
              </a:rPr>
              <a:t>MC</a:t>
            </a:r>
            <a:r>
              <a:rPr lang="en-US" dirty="0">
                <a:solidFill>
                  <a:srgbClr val="7030A0"/>
                </a:solidFill>
              </a:rPr>
              <a:t>, </a:t>
            </a:r>
            <a:r>
              <a:rPr lang="en-US" dirty="0" err="1">
                <a:solidFill>
                  <a:srgbClr val="7030A0"/>
                </a:solidFill>
              </a:rPr>
              <a:t>Kâabachi</a:t>
            </a:r>
            <a:r>
              <a:rPr lang="en-US" dirty="0">
                <a:solidFill>
                  <a:srgbClr val="7030A0"/>
                </a:solidFill>
              </a:rPr>
              <a:t> N, </a:t>
            </a:r>
            <a:r>
              <a:rPr lang="en-US" dirty="0" err="1">
                <a:solidFill>
                  <a:srgbClr val="7030A0"/>
                </a:solidFill>
              </a:rPr>
              <a:t>Mbazâa</a:t>
            </a:r>
            <a:r>
              <a:rPr lang="en-US" dirty="0">
                <a:solidFill>
                  <a:srgbClr val="7030A0"/>
                </a:solidFill>
              </a:rPr>
              <a:t> A. How Ramadan </a:t>
            </a:r>
            <a:r>
              <a:rPr lang="en-US" dirty="0" smtClean="0">
                <a:solidFill>
                  <a:srgbClr val="7030A0"/>
                </a:solidFill>
              </a:rPr>
              <a:t>fasting affects </a:t>
            </a:r>
            <a:r>
              <a:rPr lang="en-US" dirty="0">
                <a:solidFill>
                  <a:srgbClr val="7030A0"/>
                </a:solidFill>
              </a:rPr>
              <a:t>caloric consumption, body weight, and </a:t>
            </a:r>
            <a:r>
              <a:rPr lang="en-US" dirty="0" smtClean="0">
                <a:solidFill>
                  <a:srgbClr val="7030A0"/>
                </a:solidFill>
              </a:rPr>
              <a:t>circadian evolution </a:t>
            </a:r>
            <a:r>
              <a:rPr lang="en-US" dirty="0">
                <a:solidFill>
                  <a:srgbClr val="7030A0"/>
                </a:solidFill>
              </a:rPr>
              <a:t>of cortisol serum levels in young, </a:t>
            </a:r>
            <a:r>
              <a:rPr lang="en-US" dirty="0" smtClean="0">
                <a:solidFill>
                  <a:srgbClr val="7030A0"/>
                </a:solidFill>
              </a:rPr>
              <a:t>healthy male </a:t>
            </a:r>
            <a:r>
              <a:rPr lang="en-US" dirty="0">
                <a:solidFill>
                  <a:srgbClr val="7030A0"/>
                </a:solidFill>
              </a:rPr>
              <a:t>volunteers. </a:t>
            </a:r>
            <a:r>
              <a:rPr lang="en-US" dirty="0" err="1">
                <a:solidFill>
                  <a:srgbClr val="7030A0"/>
                </a:solidFill>
              </a:rPr>
              <a:t>Horm</a:t>
            </a:r>
            <a:r>
              <a:rPr lang="en-US" dirty="0">
                <a:solidFill>
                  <a:srgbClr val="7030A0"/>
                </a:solidFill>
              </a:rPr>
              <a:t> </a:t>
            </a:r>
            <a:r>
              <a:rPr lang="en-US" dirty="0" err="1">
                <a:solidFill>
                  <a:srgbClr val="7030A0"/>
                </a:solidFill>
              </a:rPr>
              <a:t>Metab</a:t>
            </a:r>
            <a:r>
              <a:rPr lang="en-US" dirty="0">
                <a:solidFill>
                  <a:srgbClr val="7030A0"/>
                </a:solidFill>
              </a:rPr>
              <a:t> Res 2008; 40: 575-7.</a:t>
            </a:r>
            <a:endParaRPr lang="en-US" dirty="0">
              <a:solidFill>
                <a:srgbClr val="7030A0"/>
              </a:solidFill>
              <a:cs typeface="B Titr" panose="00000700000000000000" pitchFamily="2" charset="-78"/>
            </a:endParaRPr>
          </a:p>
        </p:txBody>
      </p:sp>
    </p:spTree>
    <p:extLst>
      <p:ext uri="{BB962C8B-B14F-4D97-AF65-F5344CB8AC3E}">
        <p14:creationId xmlns:p14="http://schemas.microsoft.com/office/powerpoint/2010/main" val="4171281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24249"/>
            <a:ext cx="8596668" cy="5217114"/>
          </a:xfrm>
        </p:spPr>
        <p:txBody>
          <a:bodyPr>
            <a:normAutofit/>
          </a:bodyPr>
          <a:lstStyle/>
          <a:p>
            <a:pPr algn="r" rtl="1"/>
            <a:r>
              <a:rPr lang="fa-IR" sz="2400" dirty="0">
                <a:cs typeface="B Titr" panose="00000700000000000000" pitchFamily="2" charset="-78"/>
              </a:rPr>
              <a:t>تغيير در فعاليت و ترشح غدد درون ريز در </a:t>
            </a:r>
            <a:r>
              <a:rPr lang="fa-IR" sz="2400" dirty="0" smtClean="0">
                <a:cs typeface="B Titr" panose="00000700000000000000" pitchFamily="2" charset="-78"/>
              </a:rPr>
              <a:t>طول روزه </a:t>
            </a:r>
            <a:r>
              <a:rPr lang="fa-IR" sz="2400" dirty="0">
                <a:cs typeface="B Titr" panose="00000700000000000000" pitchFamily="2" charset="-78"/>
              </a:rPr>
              <a:t>داري مختصر و غيرثابت است. هيچ اختلال عمده اي </a:t>
            </a:r>
            <a:r>
              <a:rPr lang="fa-IR" sz="2400" dirty="0" smtClean="0">
                <a:cs typeface="B Titr" panose="00000700000000000000" pitchFamily="2" charset="-78"/>
              </a:rPr>
              <a:t>در فعاليت </a:t>
            </a:r>
            <a:r>
              <a:rPr lang="fa-IR" sz="2400" dirty="0">
                <a:cs typeface="B Titr" panose="00000700000000000000" pitchFamily="2" charset="-78"/>
              </a:rPr>
              <a:t>اين غدد هنگام روزه داري اسلامي مشاهده نمي شود</a:t>
            </a:r>
            <a:r>
              <a:rPr lang="fa-IR" sz="2400" dirty="0" smtClean="0">
                <a:cs typeface="B Titr" panose="00000700000000000000" pitchFamily="2" charset="-78"/>
              </a:rPr>
              <a:t>.</a:t>
            </a:r>
            <a:endParaRPr lang="en-US" sz="2400" dirty="0" smtClean="0">
              <a:cs typeface="B Titr" panose="00000700000000000000" pitchFamily="2" charset="-78"/>
            </a:endParaRPr>
          </a:p>
          <a:p>
            <a:pPr marL="0" indent="0" algn="r" rtl="1">
              <a:buNone/>
            </a:pPr>
            <a:endParaRPr lang="fa-IR" sz="2400" dirty="0">
              <a:cs typeface="B Titr" panose="00000700000000000000" pitchFamily="2" charset="-78"/>
            </a:endParaRPr>
          </a:p>
          <a:p>
            <a:pPr algn="r" rtl="1"/>
            <a:r>
              <a:rPr lang="fa-IR" sz="2400" dirty="0">
                <a:cs typeface="B Titr" panose="00000700000000000000" pitchFamily="2" charset="-78"/>
              </a:rPr>
              <a:t>بديهي است در موارد حاد باليني بيماري هاي درون ريز </a:t>
            </a:r>
            <a:r>
              <a:rPr lang="fa-IR" sz="2400" dirty="0" smtClean="0">
                <a:cs typeface="B Titr" panose="00000700000000000000" pitchFamily="2" charset="-78"/>
              </a:rPr>
              <a:t>مانند سندرم </a:t>
            </a:r>
            <a:r>
              <a:rPr lang="fa-IR" sz="2400" dirty="0">
                <a:cs typeface="B Titr" panose="00000700000000000000" pitchFamily="2" charset="-78"/>
              </a:rPr>
              <a:t>كوشينگ و پركاري يا كم كاري شديد تيروئيد </a:t>
            </a:r>
            <a:r>
              <a:rPr lang="fa-IR" sz="2400" dirty="0" smtClean="0">
                <a:cs typeface="B Titr" panose="00000700000000000000" pitchFamily="2" charset="-78"/>
              </a:rPr>
              <a:t>كه درمان </a:t>
            </a:r>
            <a:r>
              <a:rPr lang="fa-IR" sz="2400" dirty="0">
                <a:cs typeface="B Titr" panose="00000700000000000000" pitchFamily="2" charset="-78"/>
              </a:rPr>
              <a:t>نشده باشند، روزه داري توصيه نمي شود</a:t>
            </a:r>
            <a:r>
              <a:rPr lang="fa-IR" sz="2400" dirty="0" smtClean="0">
                <a:cs typeface="B Titr" panose="00000700000000000000" pitchFamily="2" charset="-78"/>
              </a:rPr>
              <a:t>.</a:t>
            </a:r>
            <a:endParaRPr lang="en-US" sz="2400" dirty="0" smtClean="0">
              <a:cs typeface="B Titr" panose="00000700000000000000" pitchFamily="2" charset="-78"/>
            </a:endParaRPr>
          </a:p>
          <a:p>
            <a:pPr marL="0" indent="0" algn="r" rtl="1">
              <a:buNone/>
            </a:pPr>
            <a:endParaRPr lang="fa-IR" sz="2400" dirty="0" smtClean="0">
              <a:cs typeface="B Titr" panose="00000700000000000000" pitchFamily="2" charset="-78"/>
            </a:endParaRPr>
          </a:p>
          <a:p>
            <a:pPr algn="r" rtl="1"/>
            <a:r>
              <a:rPr lang="fa-IR" sz="2400" dirty="0" smtClean="0">
                <a:cs typeface="B Titr" panose="00000700000000000000" pitchFamily="2" charset="-78"/>
              </a:rPr>
              <a:t> </a:t>
            </a:r>
            <a:r>
              <a:rPr lang="fa-IR" sz="2400" dirty="0">
                <a:cs typeface="B Titr" panose="00000700000000000000" pitchFamily="2" charset="-78"/>
              </a:rPr>
              <a:t>در </a:t>
            </a:r>
            <a:r>
              <a:rPr lang="fa-IR" sz="2400" dirty="0" smtClean="0">
                <a:cs typeface="B Titr" panose="00000700000000000000" pitchFamily="2" charset="-78"/>
              </a:rPr>
              <a:t>صورتي كه </a:t>
            </a:r>
            <a:r>
              <a:rPr lang="fa-IR" sz="2400" dirty="0">
                <a:cs typeface="B Titr" panose="00000700000000000000" pitchFamily="2" charset="-78"/>
              </a:rPr>
              <a:t>بيماري درمان يا كنترل شود و شاخص هاي باليني </a:t>
            </a:r>
            <a:r>
              <a:rPr lang="fa-IR" sz="2400" dirty="0" smtClean="0">
                <a:cs typeface="B Titr" panose="00000700000000000000" pitchFamily="2" charset="-78"/>
              </a:rPr>
              <a:t>و آزمايشگاهي </a:t>
            </a:r>
            <a:r>
              <a:rPr lang="fa-IR" sz="2400" dirty="0">
                <a:cs typeface="B Titr" panose="00000700000000000000" pitchFamily="2" charset="-78"/>
              </a:rPr>
              <a:t>در حد طبيعي باشند، انجام روزه داري </a:t>
            </a:r>
            <a:r>
              <a:rPr lang="fa-IR" sz="2400" dirty="0" smtClean="0">
                <a:cs typeface="B Titr" panose="00000700000000000000" pitchFamily="2" charset="-78"/>
              </a:rPr>
              <a:t>ماه رمضان </a:t>
            </a:r>
            <a:r>
              <a:rPr lang="fa-IR" sz="2400" dirty="0">
                <a:cs typeface="B Titr" panose="00000700000000000000" pitchFamily="2" charset="-78"/>
              </a:rPr>
              <a:t>امكان پذير است.</a:t>
            </a:r>
            <a:endParaRPr lang="en-US" sz="2400" dirty="0">
              <a:cs typeface="B Titr" panose="00000700000000000000" pitchFamily="2" charset="-78"/>
            </a:endParaRPr>
          </a:p>
        </p:txBody>
      </p:sp>
    </p:spTree>
    <p:extLst>
      <p:ext uri="{BB962C8B-B14F-4D97-AF65-F5344CB8AC3E}">
        <p14:creationId xmlns:p14="http://schemas.microsoft.com/office/powerpoint/2010/main" val="3675620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03" y="0"/>
            <a:ext cx="8596668" cy="1320800"/>
          </a:xfrm>
        </p:spPr>
        <p:txBody>
          <a:bodyPr>
            <a:normAutofit/>
          </a:bodyPr>
          <a:lstStyle/>
          <a:p>
            <a:pPr algn="ctr"/>
            <a:r>
              <a:rPr lang="en-US" sz="8000" dirty="0" smtClean="0">
                <a:solidFill>
                  <a:srgbClr val="FF0000"/>
                </a:solidFill>
              </a:rPr>
              <a:t>Cortisol</a:t>
            </a:r>
            <a:endParaRPr lang="en-US" sz="8000" dirty="0">
              <a:solidFill>
                <a:srgbClr val="FF0000"/>
              </a:solidFill>
            </a:endParaRPr>
          </a:p>
        </p:txBody>
      </p:sp>
      <p:sp>
        <p:nvSpPr>
          <p:cNvPr id="3" name="Content Placeholder 2"/>
          <p:cNvSpPr>
            <a:spLocks noGrp="1"/>
          </p:cNvSpPr>
          <p:nvPr>
            <p:ph idx="1"/>
          </p:nvPr>
        </p:nvSpPr>
        <p:spPr/>
        <p:txBody>
          <a:bodyPr>
            <a:normAutofit/>
          </a:bodyPr>
          <a:lstStyle/>
          <a:p>
            <a:r>
              <a:rPr lang="en-US" sz="2400" dirty="0">
                <a:solidFill>
                  <a:schemeClr val="tx1"/>
                </a:solidFill>
              </a:rPr>
              <a:t>Under normal circumstances, the highest level of cortisol is observed in the morning, while the lowest rate is observed at midnight. </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But , </a:t>
            </a:r>
            <a:r>
              <a:rPr lang="en-US" sz="2400" dirty="0">
                <a:solidFill>
                  <a:schemeClr val="tx1"/>
                </a:solidFill>
              </a:rPr>
              <a:t>the daily cortisol curve changes while fasting, and higher cortisol levels are detected at midnight, which is associated with changes in the blood glucose level. </a:t>
            </a:r>
          </a:p>
        </p:txBody>
      </p:sp>
    </p:spTree>
    <p:extLst>
      <p:ext uri="{BB962C8B-B14F-4D97-AF65-F5344CB8AC3E}">
        <p14:creationId xmlns:p14="http://schemas.microsoft.com/office/powerpoint/2010/main" val="951738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637" y="570360"/>
            <a:ext cx="7591425" cy="4867275"/>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618188" y="5911403"/>
            <a:ext cx="8693238" cy="646331"/>
          </a:xfrm>
          <a:prstGeom prst="rect">
            <a:avLst/>
          </a:prstGeom>
          <a:noFill/>
        </p:spPr>
        <p:txBody>
          <a:bodyPr wrap="square" rtlCol="0">
            <a:spAutoFit/>
          </a:bodyPr>
          <a:lstStyle/>
          <a:p>
            <a:r>
              <a:rPr lang="en-US"/>
              <a:t>Changes in cortisol circadian rhythm during Ramadan (a shift in cortisol profile on day 7 reverting to near-baseline [non-Ramadan] values by day 21) </a:t>
            </a:r>
            <a:endParaRPr lang="en-US" dirty="0"/>
          </a:p>
        </p:txBody>
      </p:sp>
    </p:spTree>
    <p:extLst>
      <p:ext uri="{BB962C8B-B14F-4D97-AF65-F5344CB8AC3E}">
        <p14:creationId xmlns:p14="http://schemas.microsoft.com/office/powerpoint/2010/main" val="594276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001" y="120202"/>
            <a:ext cx="8596668" cy="1320800"/>
          </a:xfrm>
        </p:spPr>
        <p:txBody>
          <a:bodyPr>
            <a:normAutofit/>
          </a:bodyPr>
          <a:lstStyle/>
          <a:p>
            <a:pPr algn="ctr"/>
            <a:r>
              <a:rPr lang="fa-IR" sz="6000" b="1" dirty="0">
                <a:solidFill>
                  <a:srgbClr val="FF0000"/>
                </a:solidFill>
                <a:cs typeface="B Titr" panose="00000700000000000000" pitchFamily="2" charset="-78"/>
              </a:rPr>
              <a:t>تأثير روزه داري بر كبد</a:t>
            </a:r>
            <a:endParaRPr lang="en-US" sz="60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432636" y="1441002"/>
            <a:ext cx="9110610" cy="4922333"/>
          </a:xfrm>
        </p:spPr>
        <p:txBody>
          <a:bodyPr>
            <a:normAutofit lnSpcReduction="10000"/>
          </a:bodyPr>
          <a:lstStyle/>
          <a:p>
            <a:pPr algn="r" rtl="1"/>
            <a:r>
              <a:rPr lang="fa-IR" sz="2000" dirty="0">
                <a:cs typeface="B Titr" panose="00000700000000000000" pitchFamily="2" charset="-78"/>
              </a:rPr>
              <a:t>سطح بيلي روبين سرم در ده روز اول ماه رمضان </a:t>
            </a:r>
            <a:r>
              <a:rPr lang="fa-IR" sz="2000" dirty="0" smtClean="0">
                <a:cs typeface="B Titr" panose="00000700000000000000" pitchFamily="2" charset="-78"/>
              </a:rPr>
              <a:t>ممكن است </a:t>
            </a:r>
            <a:r>
              <a:rPr lang="fa-IR" sz="2000" dirty="0">
                <a:cs typeface="B Titr" panose="00000700000000000000" pitchFamily="2" charset="-78"/>
              </a:rPr>
              <a:t>افزايش يابد </a:t>
            </a:r>
            <a:r>
              <a:rPr lang="fa-IR" sz="2000" dirty="0" smtClean="0">
                <a:cs typeface="B Titr" panose="00000700000000000000" pitchFamily="2" charset="-78"/>
              </a:rPr>
              <a:t> </a:t>
            </a:r>
            <a:r>
              <a:rPr lang="fa-IR" sz="1600" dirty="0" smtClean="0">
                <a:cs typeface="B Titr" panose="00000700000000000000" pitchFamily="2" charset="-78"/>
              </a:rPr>
              <a:t>(۷ )  </a:t>
            </a:r>
            <a:r>
              <a:rPr lang="fa-IR" sz="2000" dirty="0" smtClean="0">
                <a:cs typeface="B Titr" panose="00000700000000000000" pitchFamily="2" charset="-78"/>
              </a:rPr>
              <a:t>و </a:t>
            </a:r>
            <a:r>
              <a:rPr lang="fa-IR" sz="2000" dirty="0">
                <a:cs typeface="B Titr" panose="00000700000000000000" pitchFamily="2" charset="-78"/>
              </a:rPr>
              <a:t>يا بدون تغيير بماند</a:t>
            </a:r>
            <a:r>
              <a:rPr lang="fa-IR" sz="2000" dirty="0" smtClean="0">
                <a:cs typeface="B Titr" panose="00000700000000000000" pitchFamily="2" charset="-78"/>
              </a:rPr>
              <a:t>.  </a:t>
            </a:r>
            <a:r>
              <a:rPr lang="fa-IR" sz="1400" dirty="0" smtClean="0">
                <a:cs typeface="B Titr" panose="00000700000000000000" pitchFamily="2" charset="-78"/>
              </a:rPr>
              <a:t>( ۱۲)    </a:t>
            </a:r>
            <a:endParaRPr lang="fa-IR" sz="2000" dirty="0" smtClean="0">
              <a:cs typeface="B Titr" panose="00000700000000000000" pitchFamily="2" charset="-78"/>
            </a:endParaRPr>
          </a:p>
          <a:p>
            <a:pPr algn="r" rtl="1"/>
            <a:r>
              <a:rPr lang="fa-IR" sz="2000" dirty="0" smtClean="0">
                <a:cs typeface="B Titr" panose="00000700000000000000" pitchFamily="2" charset="-78"/>
              </a:rPr>
              <a:t> </a:t>
            </a:r>
            <a:r>
              <a:rPr lang="fa-IR" sz="2000" dirty="0">
                <a:cs typeface="B Titr" panose="00000700000000000000" pitchFamily="2" charset="-78"/>
              </a:rPr>
              <a:t>در نخوردن </a:t>
            </a:r>
            <a:r>
              <a:rPr lang="fa-IR" sz="2000" dirty="0" smtClean="0">
                <a:cs typeface="B Titr" panose="00000700000000000000" pitchFamily="2" charset="-78"/>
              </a:rPr>
              <a:t>غذاي تجربي، </a:t>
            </a:r>
            <a:r>
              <a:rPr lang="fa-IR" sz="2000" dirty="0">
                <a:cs typeface="B Titr" panose="00000700000000000000" pitchFamily="2" charset="-78"/>
              </a:rPr>
              <a:t>بيلي روبين غيرمستقيم ۱۵ ساعت بعد از نخوردن </a:t>
            </a:r>
            <a:r>
              <a:rPr lang="fa-IR" sz="2000" dirty="0" smtClean="0">
                <a:cs typeface="B Titr" panose="00000700000000000000" pitchFamily="2" charset="-78"/>
              </a:rPr>
              <a:t>غذا افزايش </a:t>
            </a:r>
            <a:r>
              <a:rPr lang="fa-IR" sz="2000" dirty="0">
                <a:cs typeface="B Titr" panose="00000700000000000000" pitchFamily="2" charset="-78"/>
              </a:rPr>
              <a:t>مي يابد. </a:t>
            </a:r>
            <a:r>
              <a:rPr lang="fa-IR" sz="1400" dirty="0" smtClean="0">
                <a:cs typeface="B Titr" panose="00000700000000000000" pitchFamily="2" charset="-78"/>
              </a:rPr>
              <a:t>(</a:t>
            </a:r>
            <a:r>
              <a:rPr lang="fa-IR" sz="1200" dirty="0" smtClean="0">
                <a:cs typeface="B Titr" panose="00000700000000000000" pitchFamily="2" charset="-78"/>
              </a:rPr>
              <a:t>۶۹،۷۰  )</a:t>
            </a:r>
          </a:p>
          <a:p>
            <a:pPr algn="r" rtl="1"/>
            <a:r>
              <a:rPr lang="fa-IR" sz="2000" dirty="0" smtClean="0">
                <a:cs typeface="B Titr" panose="00000700000000000000" pitchFamily="2" charset="-78"/>
              </a:rPr>
              <a:t> </a:t>
            </a:r>
            <a:r>
              <a:rPr lang="fa-IR" sz="2000" dirty="0">
                <a:cs typeface="B Titr" panose="00000700000000000000" pitchFamily="2" charset="-78"/>
              </a:rPr>
              <a:t>خوردن غذاي معمولي يا فقط </a:t>
            </a:r>
            <a:r>
              <a:rPr lang="fa-IR" sz="2000" dirty="0" smtClean="0">
                <a:cs typeface="B Titr" panose="00000700000000000000" pitchFamily="2" charset="-78"/>
              </a:rPr>
              <a:t>مواد كربوهيدرات </a:t>
            </a:r>
            <a:r>
              <a:rPr lang="fa-IR" sz="2000" dirty="0">
                <a:cs typeface="B Titr" panose="00000700000000000000" pitchFamily="2" charset="-78"/>
              </a:rPr>
              <a:t>ولي نه پروتئين و چربي به تنهايي، </a:t>
            </a:r>
            <a:r>
              <a:rPr lang="fa-IR" sz="2000" dirty="0" smtClean="0">
                <a:cs typeface="B Titr" panose="00000700000000000000" pitchFamily="2" charset="-78"/>
              </a:rPr>
              <a:t>سبب برگشت </a:t>
            </a:r>
            <a:r>
              <a:rPr lang="fa-IR" sz="2000" dirty="0">
                <a:cs typeface="B Titr" panose="00000700000000000000" pitchFamily="2" charset="-78"/>
              </a:rPr>
              <a:t>بيلي روبين به مقادير طبيعي مي شود. </a:t>
            </a:r>
            <a:r>
              <a:rPr lang="fa-IR" sz="2000" dirty="0" smtClean="0">
                <a:cs typeface="B Titr" panose="00000700000000000000" pitchFamily="2" charset="-78"/>
              </a:rPr>
              <a:t>  </a:t>
            </a:r>
            <a:endParaRPr lang="en-US" sz="2000" dirty="0" smtClean="0">
              <a:cs typeface="B Titr" panose="00000700000000000000" pitchFamily="2" charset="-78"/>
            </a:endParaRPr>
          </a:p>
          <a:p>
            <a:pPr marL="0" indent="0" algn="l">
              <a:buNone/>
            </a:pPr>
            <a:r>
              <a:rPr lang="fa-IR" dirty="0" smtClean="0">
                <a:cs typeface="B Titr" panose="00000700000000000000" pitchFamily="2" charset="-78"/>
              </a:rPr>
              <a:t> </a:t>
            </a:r>
          </a:p>
          <a:p>
            <a:pPr marL="0" indent="0">
              <a:buNone/>
            </a:pPr>
            <a:r>
              <a:rPr lang="it-IT" sz="1600" b="1" dirty="0" smtClean="0">
                <a:solidFill>
                  <a:srgbClr val="7030A0"/>
                </a:solidFill>
              </a:rPr>
              <a:t>7. Azizi </a:t>
            </a:r>
            <a:r>
              <a:rPr lang="it-IT" sz="1600" b="1" dirty="0">
                <a:solidFill>
                  <a:srgbClr val="7030A0"/>
                </a:solidFill>
              </a:rPr>
              <a:t>F, Rasouli HA. Serum Glucose, Bilirubin</a:t>
            </a:r>
            <a:r>
              <a:rPr lang="it-IT" sz="1600" b="1" dirty="0" smtClean="0">
                <a:solidFill>
                  <a:srgbClr val="7030A0"/>
                </a:solidFill>
              </a:rPr>
              <a:t>, </a:t>
            </a:r>
            <a:r>
              <a:rPr lang="en-US" sz="1600" b="1" dirty="0" smtClean="0">
                <a:solidFill>
                  <a:srgbClr val="7030A0"/>
                </a:solidFill>
              </a:rPr>
              <a:t>calcium</a:t>
            </a:r>
            <a:r>
              <a:rPr lang="en-US" sz="1600" b="1" dirty="0">
                <a:solidFill>
                  <a:srgbClr val="7030A0"/>
                </a:solidFill>
              </a:rPr>
              <a:t>, phosphorus, protein and </a:t>
            </a:r>
            <a:r>
              <a:rPr lang="en-US" sz="1600" b="1" dirty="0" smtClean="0">
                <a:solidFill>
                  <a:srgbClr val="7030A0"/>
                </a:solidFill>
              </a:rPr>
              <a:t>albumin concentrations </a:t>
            </a:r>
            <a:r>
              <a:rPr lang="en-US" sz="1600" b="1" dirty="0">
                <a:solidFill>
                  <a:srgbClr val="7030A0"/>
                </a:solidFill>
              </a:rPr>
              <a:t>during Ramadan. Medical Journal of </a:t>
            </a:r>
            <a:r>
              <a:rPr lang="en-US" sz="1600" b="1" dirty="0" smtClean="0">
                <a:solidFill>
                  <a:srgbClr val="7030A0"/>
                </a:solidFill>
              </a:rPr>
              <a:t>the Islamic </a:t>
            </a:r>
            <a:r>
              <a:rPr lang="en-US" sz="1600" b="1" dirty="0">
                <a:solidFill>
                  <a:srgbClr val="7030A0"/>
                </a:solidFill>
              </a:rPr>
              <a:t>Republic of Iran 1987; </a:t>
            </a:r>
            <a:r>
              <a:rPr lang="en-US" sz="1600" b="1" dirty="0" smtClean="0">
                <a:solidFill>
                  <a:srgbClr val="7030A0"/>
                </a:solidFill>
              </a:rPr>
              <a:t>         1</a:t>
            </a:r>
            <a:r>
              <a:rPr lang="en-US" sz="1600" b="1" dirty="0">
                <a:solidFill>
                  <a:srgbClr val="7030A0"/>
                </a:solidFill>
              </a:rPr>
              <a:t>: 38-41</a:t>
            </a:r>
            <a:r>
              <a:rPr lang="en-US" sz="1600" b="1" dirty="0" smtClean="0">
                <a:solidFill>
                  <a:srgbClr val="7030A0"/>
                </a:solidFill>
              </a:rPr>
              <a:t>. </a:t>
            </a:r>
          </a:p>
          <a:p>
            <a:pPr marL="0" indent="0">
              <a:buNone/>
            </a:pPr>
            <a:r>
              <a:rPr lang="en-US" sz="1600" b="1" dirty="0" smtClean="0">
                <a:solidFill>
                  <a:srgbClr val="7030A0"/>
                </a:solidFill>
                <a:cs typeface="B Titr" panose="00000700000000000000" pitchFamily="2" charset="-78"/>
              </a:rPr>
              <a:t>12. </a:t>
            </a:r>
            <a:r>
              <a:rPr lang="en-US" sz="1600" b="1" dirty="0">
                <a:solidFill>
                  <a:srgbClr val="7030A0"/>
                </a:solidFill>
              </a:rPr>
              <a:t>El-</a:t>
            </a:r>
            <a:r>
              <a:rPr lang="en-US" sz="1600" b="1" dirty="0" err="1">
                <a:solidFill>
                  <a:srgbClr val="7030A0"/>
                </a:solidFill>
              </a:rPr>
              <a:t>Hazmi</a:t>
            </a:r>
            <a:r>
              <a:rPr lang="en-US" sz="1600" b="1" dirty="0">
                <a:solidFill>
                  <a:srgbClr val="7030A0"/>
                </a:solidFill>
              </a:rPr>
              <a:t> MAF, Al-</a:t>
            </a:r>
            <a:r>
              <a:rPr lang="en-US" sz="1600" b="1" dirty="0" err="1">
                <a:solidFill>
                  <a:srgbClr val="7030A0"/>
                </a:solidFill>
              </a:rPr>
              <a:t>Faleh</a:t>
            </a:r>
            <a:r>
              <a:rPr lang="en-US" sz="1600" b="1" dirty="0">
                <a:solidFill>
                  <a:srgbClr val="7030A0"/>
                </a:solidFill>
              </a:rPr>
              <a:t> FZ, Al-</a:t>
            </a:r>
            <a:r>
              <a:rPr lang="en-US" sz="1600" b="1" dirty="0" err="1">
                <a:solidFill>
                  <a:srgbClr val="7030A0"/>
                </a:solidFill>
              </a:rPr>
              <a:t>Mofleh</a:t>
            </a:r>
            <a:r>
              <a:rPr lang="en-US" sz="1600" b="1" dirty="0">
                <a:solidFill>
                  <a:srgbClr val="7030A0"/>
                </a:solidFill>
              </a:rPr>
              <a:t> IB. Effect </a:t>
            </a:r>
            <a:r>
              <a:rPr lang="en-US" sz="1600" b="1" dirty="0" smtClean="0">
                <a:solidFill>
                  <a:srgbClr val="7030A0"/>
                </a:solidFill>
              </a:rPr>
              <a:t>of Ramadan </a:t>
            </a:r>
            <a:r>
              <a:rPr lang="en-US" sz="1600" b="1" dirty="0">
                <a:solidFill>
                  <a:srgbClr val="7030A0"/>
                </a:solidFill>
              </a:rPr>
              <a:t>fasting on the values of hematological </a:t>
            </a:r>
            <a:r>
              <a:rPr lang="en-US" sz="1600" b="1" dirty="0" smtClean="0">
                <a:solidFill>
                  <a:srgbClr val="7030A0"/>
                </a:solidFill>
              </a:rPr>
              <a:t>and biochemical </a:t>
            </a:r>
            <a:r>
              <a:rPr lang="en-US" sz="1600" b="1" dirty="0">
                <a:solidFill>
                  <a:srgbClr val="7030A0"/>
                </a:solidFill>
              </a:rPr>
              <a:t>parameters. Saudi Med J 1987; 8: 171-6</a:t>
            </a:r>
            <a:r>
              <a:rPr lang="en-US" sz="1600" b="1" dirty="0" smtClean="0">
                <a:solidFill>
                  <a:srgbClr val="7030A0"/>
                </a:solidFill>
              </a:rPr>
              <a:t>. </a:t>
            </a:r>
          </a:p>
          <a:p>
            <a:pPr marL="0" indent="0">
              <a:buNone/>
            </a:pPr>
            <a:r>
              <a:rPr lang="en-US" sz="1600" b="1" dirty="0" smtClean="0">
                <a:solidFill>
                  <a:srgbClr val="7030A0"/>
                </a:solidFill>
                <a:cs typeface="B Titr" panose="00000700000000000000" pitchFamily="2" charset="-78"/>
              </a:rPr>
              <a:t>69. </a:t>
            </a:r>
            <a:r>
              <a:rPr lang="en-US" sz="1600" b="1" dirty="0">
                <a:solidFill>
                  <a:srgbClr val="7030A0"/>
                </a:solidFill>
              </a:rPr>
              <a:t>Barrett PV. Effects of caloric and </a:t>
            </a:r>
            <a:r>
              <a:rPr lang="en-US" sz="1600" b="1" dirty="0" err="1">
                <a:solidFill>
                  <a:srgbClr val="7030A0"/>
                </a:solidFill>
              </a:rPr>
              <a:t>noncaloric</a:t>
            </a:r>
            <a:r>
              <a:rPr lang="en-US" sz="1600" b="1" dirty="0">
                <a:solidFill>
                  <a:srgbClr val="7030A0"/>
                </a:solidFill>
              </a:rPr>
              <a:t> </a:t>
            </a:r>
            <a:r>
              <a:rPr lang="en-US" sz="1600" b="1" dirty="0" smtClean="0">
                <a:solidFill>
                  <a:srgbClr val="7030A0"/>
                </a:solidFill>
              </a:rPr>
              <a:t>materials in </a:t>
            </a:r>
            <a:r>
              <a:rPr lang="en-US" sz="1600" b="1" dirty="0">
                <a:solidFill>
                  <a:srgbClr val="7030A0"/>
                </a:solidFill>
              </a:rPr>
              <a:t>fasting </a:t>
            </a:r>
            <a:r>
              <a:rPr lang="en-US" sz="1600" b="1" dirty="0" err="1">
                <a:solidFill>
                  <a:srgbClr val="7030A0"/>
                </a:solidFill>
              </a:rPr>
              <a:t>hyperbilirubinemia</a:t>
            </a:r>
            <a:r>
              <a:rPr lang="en-US" sz="1600" b="1" dirty="0">
                <a:solidFill>
                  <a:srgbClr val="7030A0"/>
                </a:solidFill>
              </a:rPr>
              <a:t>. Gastroenterology </a:t>
            </a:r>
            <a:r>
              <a:rPr lang="en-US" sz="1600" b="1" dirty="0" smtClean="0">
                <a:solidFill>
                  <a:srgbClr val="7030A0"/>
                </a:solidFill>
              </a:rPr>
              <a:t>1975;68</a:t>
            </a:r>
            <a:r>
              <a:rPr lang="en-US" sz="1600" b="1" dirty="0">
                <a:solidFill>
                  <a:srgbClr val="7030A0"/>
                </a:solidFill>
              </a:rPr>
              <a:t>: 351-60.</a:t>
            </a:r>
          </a:p>
          <a:p>
            <a:pPr marL="0" indent="0">
              <a:buNone/>
            </a:pPr>
            <a:r>
              <a:rPr lang="en-US" sz="1600" b="1" dirty="0">
                <a:solidFill>
                  <a:srgbClr val="7030A0"/>
                </a:solidFill>
              </a:rPr>
              <a:t>70. Owens D, Sherlock S. Diagnosis of Gilbert's syndrome</a:t>
            </a:r>
            <a:r>
              <a:rPr lang="en-US" sz="1600" b="1" dirty="0" smtClean="0">
                <a:solidFill>
                  <a:srgbClr val="7030A0"/>
                </a:solidFill>
              </a:rPr>
              <a:t>: Role </a:t>
            </a:r>
            <a:r>
              <a:rPr lang="en-US" sz="1600" b="1" dirty="0">
                <a:solidFill>
                  <a:srgbClr val="7030A0"/>
                </a:solidFill>
              </a:rPr>
              <a:t>of reduced caloric intake test. Br Med J 1973; 3</a:t>
            </a:r>
            <a:r>
              <a:rPr lang="en-US" sz="1600" b="1" dirty="0" smtClean="0">
                <a:solidFill>
                  <a:srgbClr val="7030A0"/>
                </a:solidFill>
              </a:rPr>
              <a:t>: 559-63</a:t>
            </a:r>
            <a:r>
              <a:rPr lang="en-US" sz="1600" b="1" dirty="0">
                <a:solidFill>
                  <a:srgbClr val="7030A0"/>
                </a:solidFill>
              </a:rPr>
              <a:t>.</a:t>
            </a:r>
            <a:endParaRPr lang="fa-IR" sz="1600" b="1" dirty="0" smtClean="0">
              <a:solidFill>
                <a:srgbClr val="7030A0"/>
              </a:solidFill>
              <a:cs typeface="B Titr" panose="00000700000000000000" pitchFamily="2" charset="-78"/>
            </a:endParaRPr>
          </a:p>
        </p:txBody>
      </p:sp>
    </p:spTree>
    <p:extLst>
      <p:ext uri="{BB962C8B-B14F-4D97-AF65-F5344CB8AC3E}">
        <p14:creationId xmlns:p14="http://schemas.microsoft.com/office/powerpoint/2010/main" val="238455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1772400"/>
            <a:ext cx="9650437" cy="1826581"/>
          </a:xfrm>
        </p:spPr>
        <p:txBody>
          <a:bodyPr/>
          <a:lstStyle/>
          <a:p>
            <a:pPr algn="ctr"/>
            <a:r>
              <a:rPr lang="en-US" dirty="0" smtClean="0">
                <a:solidFill>
                  <a:schemeClr val="tx1"/>
                </a:solidFill>
              </a:rPr>
              <a:t>Physiology  </a:t>
            </a:r>
            <a:r>
              <a:rPr lang="en-US" dirty="0">
                <a:solidFill>
                  <a:schemeClr val="tx1"/>
                </a:solidFill>
              </a:rPr>
              <a:t>of </a:t>
            </a:r>
            <a:r>
              <a:rPr lang="en-US" dirty="0" smtClean="0">
                <a:solidFill>
                  <a:schemeClr val="tx1"/>
                </a:solidFill>
              </a:rPr>
              <a:t> Ramadan  Fasting</a:t>
            </a:r>
            <a:endParaRPr lang="en-US" dirty="0">
              <a:solidFill>
                <a:schemeClr val="tx1"/>
              </a:solidFill>
            </a:endParaRPr>
          </a:p>
        </p:txBody>
      </p:sp>
    </p:spTree>
    <p:extLst>
      <p:ext uri="{BB962C8B-B14F-4D97-AF65-F5344CB8AC3E}">
        <p14:creationId xmlns:p14="http://schemas.microsoft.com/office/powerpoint/2010/main" val="2746522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8755"/>
            <a:ext cx="8596668" cy="1320800"/>
          </a:xfrm>
        </p:spPr>
        <p:txBody>
          <a:bodyPr>
            <a:normAutofit/>
          </a:bodyPr>
          <a:lstStyle/>
          <a:p>
            <a:pPr algn="ctr"/>
            <a:r>
              <a:rPr lang="fa-IR" sz="4800" dirty="0">
                <a:solidFill>
                  <a:srgbClr val="FF0000"/>
                </a:solidFill>
                <a:cs typeface="B Titr" panose="00000700000000000000" pitchFamily="2" charset="-78"/>
              </a:rPr>
              <a:t>تأثير روزه داري بر كبد</a:t>
            </a:r>
            <a:endParaRPr lang="en-US" sz="4800" dirty="0">
              <a:solidFill>
                <a:srgbClr val="FF0000"/>
              </a:solidFill>
              <a:cs typeface="B Titr" panose="00000700000000000000" pitchFamily="2" charset="-78"/>
            </a:endParaRPr>
          </a:p>
        </p:txBody>
      </p:sp>
      <p:sp>
        <p:nvSpPr>
          <p:cNvPr id="3" name="Content Placeholder 2"/>
          <p:cNvSpPr>
            <a:spLocks noGrp="1"/>
          </p:cNvSpPr>
          <p:nvPr>
            <p:ph idx="1"/>
          </p:nvPr>
        </p:nvSpPr>
        <p:spPr>
          <a:xfrm>
            <a:off x="677334" y="1429555"/>
            <a:ext cx="8596668" cy="4611807"/>
          </a:xfrm>
        </p:spPr>
        <p:txBody>
          <a:bodyPr/>
          <a:lstStyle/>
          <a:p>
            <a:pPr algn="r" rtl="1"/>
            <a:r>
              <a:rPr lang="fa-IR" sz="2400" dirty="0">
                <a:cs typeface="B Titr" panose="00000700000000000000" pitchFamily="2" charset="-78"/>
              </a:rPr>
              <a:t>افزايش بيلي روبين در روزه داري اسلامي در روز ۱۰ به حداكثر می رسد، هنگامي كه سطح گلوكز سرم نيز حداقل است و در دهه ي آخر ماه رمضان كه گلوكز سرم افزايش </a:t>
            </a:r>
            <a:r>
              <a:rPr lang="fa-IR" sz="2400" dirty="0" smtClean="0">
                <a:cs typeface="B Titr" panose="00000700000000000000" pitchFamily="2" charset="-78"/>
              </a:rPr>
              <a:t>می يابد</a:t>
            </a:r>
            <a:r>
              <a:rPr lang="fa-IR" sz="2400" dirty="0">
                <a:cs typeface="B Titr" panose="00000700000000000000" pitchFamily="2" charset="-78"/>
              </a:rPr>
              <a:t>، غلظت بيلي روبين سرم كاهش </a:t>
            </a:r>
            <a:r>
              <a:rPr lang="fa-IR" sz="2400" dirty="0" smtClean="0">
                <a:cs typeface="B Titr" panose="00000700000000000000" pitchFamily="2" charset="-78"/>
              </a:rPr>
              <a:t>یافته </a:t>
            </a:r>
            <a:r>
              <a:rPr lang="fa-IR" sz="2400" dirty="0">
                <a:cs typeface="B Titr" panose="00000700000000000000" pitchFamily="2" charset="-78"/>
              </a:rPr>
              <a:t>و به مقادير طبيعي قبل از روزه داري مي رسد. </a:t>
            </a:r>
            <a:r>
              <a:rPr lang="fa-IR" sz="2400" dirty="0" smtClean="0">
                <a:cs typeface="B Titr" panose="00000700000000000000" pitchFamily="2" charset="-78"/>
              </a:rPr>
              <a:t> </a:t>
            </a:r>
            <a:r>
              <a:rPr lang="fa-IR" sz="1400" dirty="0" smtClean="0">
                <a:cs typeface="B Titr" panose="00000700000000000000" pitchFamily="2" charset="-78"/>
              </a:rPr>
              <a:t>(۷ )     </a:t>
            </a:r>
            <a:endParaRPr lang="fa-IR" sz="2400" dirty="0">
              <a:cs typeface="B Titr" panose="00000700000000000000" pitchFamily="2" charset="-78"/>
            </a:endParaRPr>
          </a:p>
          <a:p>
            <a:pPr algn="r" rtl="1"/>
            <a:endParaRPr lang="fa-IR" sz="2000" dirty="0" smtClean="0">
              <a:cs typeface="B Titr" panose="00000700000000000000" pitchFamily="2" charset="-78"/>
            </a:endParaRPr>
          </a:p>
          <a:p>
            <a:pPr algn="r" rtl="1"/>
            <a:r>
              <a:rPr lang="fa-IR" sz="2400" dirty="0" smtClean="0">
                <a:cs typeface="B Titr" panose="00000700000000000000" pitchFamily="2" charset="-78"/>
              </a:rPr>
              <a:t>تغييرات </a:t>
            </a:r>
            <a:r>
              <a:rPr lang="fa-IR" sz="2400" dirty="0">
                <a:cs typeface="B Titr" panose="00000700000000000000" pitchFamily="2" charset="-78"/>
              </a:rPr>
              <a:t>قابل توجهي در سطح سرمي ترانس آمينازهاي كبدي، پروتئين و آلبومين در طول </a:t>
            </a:r>
            <a:r>
              <a:rPr lang="fa-IR" sz="1600" dirty="0" smtClean="0">
                <a:cs typeface="B Titr" panose="00000700000000000000" pitchFamily="2" charset="-78"/>
              </a:rPr>
              <a:t>(۷،۱2 ) </a:t>
            </a:r>
            <a:r>
              <a:rPr lang="fa-IR" sz="2400" dirty="0" smtClean="0">
                <a:cs typeface="B Titr" panose="00000700000000000000" pitchFamily="2" charset="-78"/>
              </a:rPr>
              <a:t>روزه </a:t>
            </a:r>
            <a:r>
              <a:rPr lang="fa-IR" sz="2400" dirty="0">
                <a:cs typeface="B Titr" panose="00000700000000000000" pitchFamily="2" charset="-78"/>
              </a:rPr>
              <a:t>داري ماه رمضان گزارش نشده </a:t>
            </a:r>
            <a:r>
              <a:rPr lang="fa-IR" sz="2400" dirty="0" smtClean="0">
                <a:cs typeface="B Titr" panose="00000700000000000000" pitchFamily="2" charset="-78"/>
              </a:rPr>
              <a:t>است .</a:t>
            </a:r>
          </a:p>
          <a:p>
            <a:pPr algn="l"/>
            <a:endParaRPr lang="fa-IR" sz="2000" dirty="0">
              <a:cs typeface="B Titr" panose="00000700000000000000" pitchFamily="2" charset="-78"/>
            </a:endParaRPr>
          </a:p>
        </p:txBody>
      </p:sp>
      <p:sp>
        <p:nvSpPr>
          <p:cNvPr id="4" name="Rectangle 3"/>
          <p:cNvSpPr/>
          <p:nvPr/>
        </p:nvSpPr>
        <p:spPr>
          <a:xfrm>
            <a:off x="245911" y="4718657"/>
            <a:ext cx="9028091" cy="1754326"/>
          </a:xfrm>
          <a:prstGeom prst="rect">
            <a:avLst/>
          </a:prstGeom>
        </p:spPr>
        <p:txBody>
          <a:bodyPr wrap="square">
            <a:spAutoFit/>
          </a:bodyPr>
          <a:lstStyle/>
          <a:p>
            <a:r>
              <a:rPr lang="it-IT" b="1" dirty="0">
                <a:solidFill>
                  <a:srgbClr val="7030A0"/>
                </a:solidFill>
              </a:rPr>
              <a:t>7. Azizi F, Rasouli HA. Serum Glucose, Bilirubin, </a:t>
            </a:r>
            <a:r>
              <a:rPr lang="en-US" b="1" dirty="0">
                <a:solidFill>
                  <a:srgbClr val="7030A0"/>
                </a:solidFill>
              </a:rPr>
              <a:t>calcium, phosphorus, protein and albumin concentrations during Ramadan. Medical Journal of the Islamic Republic of Iran </a:t>
            </a:r>
            <a:r>
              <a:rPr lang="en-US" b="1" dirty="0" smtClean="0">
                <a:solidFill>
                  <a:srgbClr val="7030A0"/>
                </a:solidFill>
              </a:rPr>
              <a:t>1987;1</a:t>
            </a:r>
            <a:r>
              <a:rPr lang="en-US" b="1" dirty="0">
                <a:solidFill>
                  <a:srgbClr val="7030A0"/>
                </a:solidFill>
              </a:rPr>
              <a:t>: 38-41. </a:t>
            </a:r>
            <a:endParaRPr lang="en-US" b="1" dirty="0" smtClean="0">
              <a:solidFill>
                <a:srgbClr val="7030A0"/>
              </a:solidFill>
            </a:endParaRPr>
          </a:p>
          <a:p>
            <a:endParaRPr lang="en-US" b="1" dirty="0">
              <a:solidFill>
                <a:srgbClr val="7030A0"/>
              </a:solidFill>
            </a:endParaRPr>
          </a:p>
          <a:p>
            <a:r>
              <a:rPr lang="en-US" b="1" dirty="0">
                <a:solidFill>
                  <a:srgbClr val="7030A0"/>
                </a:solidFill>
                <a:cs typeface="B Titr" panose="00000700000000000000" pitchFamily="2" charset="-78"/>
              </a:rPr>
              <a:t>12. </a:t>
            </a:r>
            <a:r>
              <a:rPr lang="en-US" b="1" dirty="0">
                <a:solidFill>
                  <a:srgbClr val="7030A0"/>
                </a:solidFill>
              </a:rPr>
              <a:t>El-</a:t>
            </a:r>
            <a:r>
              <a:rPr lang="en-US" b="1" dirty="0" err="1">
                <a:solidFill>
                  <a:srgbClr val="7030A0"/>
                </a:solidFill>
              </a:rPr>
              <a:t>Hazmi</a:t>
            </a:r>
            <a:r>
              <a:rPr lang="en-US" b="1" dirty="0">
                <a:solidFill>
                  <a:srgbClr val="7030A0"/>
                </a:solidFill>
              </a:rPr>
              <a:t> MAF, Al-</a:t>
            </a:r>
            <a:r>
              <a:rPr lang="en-US" b="1" dirty="0" err="1">
                <a:solidFill>
                  <a:srgbClr val="7030A0"/>
                </a:solidFill>
              </a:rPr>
              <a:t>Faleh</a:t>
            </a:r>
            <a:r>
              <a:rPr lang="en-US" b="1" dirty="0">
                <a:solidFill>
                  <a:srgbClr val="7030A0"/>
                </a:solidFill>
              </a:rPr>
              <a:t> FZ, Al-</a:t>
            </a:r>
            <a:r>
              <a:rPr lang="en-US" b="1" dirty="0" err="1">
                <a:solidFill>
                  <a:srgbClr val="7030A0"/>
                </a:solidFill>
              </a:rPr>
              <a:t>Mofleh</a:t>
            </a:r>
            <a:r>
              <a:rPr lang="en-US" b="1" dirty="0">
                <a:solidFill>
                  <a:srgbClr val="7030A0"/>
                </a:solidFill>
              </a:rPr>
              <a:t> IB. Effect of Ramadan fasting on the values of hematological and biochemical parameters. Saudi Med J 1987; 8: 171-6. </a:t>
            </a:r>
          </a:p>
        </p:txBody>
      </p:sp>
    </p:spTree>
    <p:extLst>
      <p:ext uri="{BB962C8B-B14F-4D97-AF65-F5344CB8AC3E}">
        <p14:creationId xmlns:p14="http://schemas.microsoft.com/office/powerpoint/2010/main" val="1097802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26265"/>
            <a:ext cx="8596668" cy="1320800"/>
          </a:xfrm>
        </p:spPr>
        <p:txBody>
          <a:bodyPr>
            <a:normAutofit/>
          </a:bodyPr>
          <a:lstStyle/>
          <a:p>
            <a:pPr algn="ctr"/>
            <a:r>
              <a:rPr lang="fa-IR" sz="6000" dirty="0">
                <a:solidFill>
                  <a:srgbClr val="FF0000"/>
                </a:solidFill>
                <a:cs typeface="B Titr" panose="00000700000000000000" pitchFamily="2" charset="-78"/>
              </a:rPr>
              <a:t>تأثير روزه داري بر كبد</a:t>
            </a:r>
            <a:endParaRPr lang="en-US" sz="6000" dirty="0">
              <a:solidFill>
                <a:srgbClr val="FF0000"/>
              </a:solidFill>
              <a:cs typeface="B Titr" panose="00000700000000000000" pitchFamily="2" charset="-78"/>
            </a:endParaRPr>
          </a:p>
        </p:txBody>
      </p:sp>
      <p:sp>
        <p:nvSpPr>
          <p:cNvPr id="3" name="Content Placeholder 2"/>
          <p:cNvSpPr>
            <a:spLocks noGrp="1"/>
          </p:cNvSpPr>
          <p:nvPr>
            <p:ph idx="1"/>
          </p:nvPr>
        </p:nvSpPr>
        <p:spPr>
          <a:xfrm>
            <a:off x="677333" y="2160589"/>
            <a:ext cx="9046215" cy="3880773"/>
          </a:xfrm>
        </p:spPr>
        <p:txBody>
          <a:bodyPr>
            <a:normAutofit/>
          </a:bodyPr>
          <a:lstStyle/>
          <a:p>
            <a:pPr algn="r" rtl="1"/>
            <a:r>
              <a:rPr lang="fa-IR" sz="3200" dirty="0">
                <a:cs typeface="B Titr" panose="00000700000000000000" pitchFamily="2" charset="-78"/>
              </a:rPr>
              <a:t>روزه داري اسلامي در افراد طبيعي براي كبد بي </a:t>
            </a:r>
            <a:r>
              <a:rPr lang="fa-IR" sz="3200" dirty="0" smtClean="0">
                <a:cs typeface="B Titr" panose="00000700000000000000" pitchFamily="2" charset="-78"/>
              </a:rPr>
              <a:t>زيان است</a:t>
            </a:r>
            <a:r>
              <a:rPr lang="fa-IR" sz="3200" dirty="0">
                <a:cs typeface="B Titr" panose="00000700000000000000" pitchFamily="2" charset="-78"/>
              </a:rPr>
              <a:t>. </a:t>
            </a:r>
            <a:endParaRPr lang="fa-IR" sz="3200" dirty="0" smtClean="0">
              <a:cs typeface="B Titr" panose="00000700000000000000" pitchFamily="2" charset="-78"/>
            </a:endParaRPr>
          </a:p>
          <a:p>
            <a:pPr marL="0" indent="0" algn="r" rtl="1">
              <a:buNone/>
            </a:pPr>
            <a:r>
              <a:rPr lang="fa-IR" sz="3200" dirty="0" smtClean="0">
                <a:cs typeface="B Titr" panose="00000700000000000000" pitchFamily="2" charset="-78"/>
              </a:rPr>
              <a:t> </a:t>
            </a:r>
          </a:p>
          <a:p>
            <a:pPr algn="r" rtl="1"/>
            <a:r>
              <a:rPr lang="fa-IR" sz="3200" dirty="0" smtClean="0">
                <a:cs typeface="B Titr" panose="00000700000000000000" pitchFamily="2" charset="-78"/>
              </a:rPr>
              <a:t>آن </a:t>
            </a:r>
            <a:r>
              <a:rPr lang="fa-IR" sz="3200" dirty="0">
                <a:cs typeface="B Titr" panose="00000700000000000000" pitchFamily="2" charset="-78"/>
              </a:rPr>
              <a:t>ها كه از نظر باليني دچار هپاتيت و يا سيروز </a:t>
            </a:r>
            <a:r>
              <a:rPr lang="fa-IR" sz="3200" dirty="0" smtClean="0">
                <a:cs typeface="B Titr" panose="00000700000000000000" pitchFamily="2" charset="-78"/>
              </a:rPr>
              <a:t>كبدي هستند </a:t>
            </a:r>
            <a:r>
              <a:rPr lang="fa-IR" sz="3200" dirty="0">
                <a:cs typeface="B Titr" panose="00000700000000000000" pitchFamily="2" charset="-78"/>
              </a:rPr>
              <a:t>بايد از روزه داري خودداري كنند.</a:t>
            </a:r>
            <a:endParaRPr lang="en-US" sz="3200" dirty="0">
              <a:cs typeface="B Titr" panose="00000700000000000000" pitchFamily="2" charset="-78"/>
            </a:endParaRPr>
          </a:p>
        </p:txBody>
      </p:sp>
    </p:spTree>
    <p:extLst>
      <p:ext uri="{BB962C8B-B14F-4D97-AF65-F5344CB8AC3E}">
        <p14:creationId xmlns:p14="http://schemas.microsoft.com/office/powerpoint/2010/main" val="3747175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en-US" dirty="0">
                <a:cs typeface="B Titr" panose="00000700000000000000" pitchFamily="2" charset="-78"/>
              </a:rPr>
              <a:t> 	</a:t>
            </a:r>
            <a:br>
              <a:rPr lang="en-US" dirty="0">
                <a:cs typeface="B Titr" panose="00000700000000000000" pitchFamily="2" charset="-78"/>
              </a:rPr>
            </a:br>
            <a:r>
              <a:rPr lang="en-US" dirty="0">
                <a:cs typeface="B Titr" panose="00000700000000000000" pitchFamily="2" charset="-78"/>
              </a:rPr>
              <a:t> </a:t>
            </a:r>
            <a:br>
              <a:rPr lang="en-US" dirty="0">
                <a:cs typeface="B Titr" panose="00000700000000000000" pitchFamily="2" charset="-78"/>
              </a:rPr>
            </a:br>
            <a:r>
              <a:rPr lang="en-US" dirty="0">
                <a:cs typeface="B Titr" panose="00000700000000000000" pitchFamily="2" charset="-78"/>
              </a:rPr>
              <a:t>        	</a:t>
            </a:r>
            <a:br>
              <a:rPr lang="en-US" dirty="0">
                <a:cs typeface="B Titr" panose="00000700000000000000" pitchFamily="2" charset="-78"/>
              </a:rPr>
            </a:br>
            <a:r>
              <a:rPr lang="en-US" dirty="0">
                <a:cs typeface="B Titr" panose="00000700000000000000" pitchFamily="2" charset="-78"/>
              </a:rPr>
              <a:t> </a:t>
            </a:r>
            <a:br>
              <a:rPr lang="en-US" dirty="0">
                <a:cs typeface="B Titr" panose="00000700000000000000" pitchFamily="2" charset="-78"/>
              </a:rPr>
            </a:br>
            <a:r>
              <a:rPr lang="en-US" dirty="0">
                <a:cs typeface="B Titr" panose="00000700000000000000" pitchFamily="2" charset="-78"/>
              </a:rPr>
              <a:t>        	 	</a:t>
            </a:r>
            <a:br>
              <a:rPr lang="en-US" dirty="0">
                <a:cs typeface="B Titr" panose="00000700000000000000" pitchFamily="2" charset="-78"/>
              </a:rPr>
            </a:br>
            <a:r>
              <a:rPr lang="en-US" dirty="0"/>
              <a:t> </a:t>
            </a:r>
            <a:r>
              <a:rPr lang="en-US" dirty="0">
                <a:cs typeface="B Titr" panose="00000700000000000000" pitchFamily="2" charset="-78"/>
              </a:rPr>
              <a:t> </a:t>
            </a:r>
            <a:br>
              <a:rPr lang="en-US" dirty="0">
                <a:cs typeface="B Titr" panose="00000700000000000000" pitchFamily="2" charset="-78"/>
              </a:rPr>
            </a:br>
            <a:r>
              <a:rPr lang="en-US" dirty="0">
                <a:cs typeface="B Titr" panose="00000700000000000000" pitchFamily="2" charset="-78"/>
              </a:rPr>
              <a:t>       </a:t>
            </a:r>
            <a:br>
              <a:rPr lang="en-US" dirty="0">
                <a:cs typeface="B Titr" panose="00000700000000000000" pitchFamily="2" charset="-78"/>
              </a:rPr>
            </a:br>
            <a:r>
              <a:rPr lang="en-US" dirty="0">
                <a:cs typeface="B Titr" panose="00000700000000000000" pitchFamily="2" charset="-78"/>
              </a:rPr>
              <a:t> </a:t>
            </a:r>
            <a:br>
              <a:rPr lang="en-US" dirty="0">
                <a:cs typeface="B Titr" panose="00000700000000000000" pitchFamily="2" charset="-78"/>
              </a:rPr>
            </a:br>
            <a:r>
              <a:rPr lang="en-US" dirty="0">
                <a:cs typeface="B Titr" panose="00000700000000000000" pitchFamily="2" charset="-78"/>
              </a:rPr>
              <a:t>       </a:t>
            </a:r>
          </a:p>
        </p:txBody>
      </p:sp>
      <p:sp>
        <p:nvSpPr>
          <p:cNvPr id="3" name="Content Placeholder 2"/>
          <p:cNvSpPr>
            <a:spLocks noGrp="1"/>
          </p:cNvSpPr>
          <p:nvPr>
            <p:ph idx="1"/>
          </p:nvPr>
        </p:nvSpPr>
        <p:spPr/>
        <p:txBody>
          <a:bodyPr/>
          <a:lstStyle/>
          <a:p>
            <a:r>
              <a:rPr lang="en-US" dirty="0"/>
              <a:t> </a:t>
            </a:r>
            <a:endParaRPr lang="en-US" dirty="0"/>
          </a:p>
        </p:txBody>
      </p:sp>
      <p:pic>
        <p:nvPicPr>
          <p:cNvPr id="4" name="Picture 3"/>
          <p:cNvPicPr>
            <a:picLocks noChangeAspect="1"/>
          </p:cNvPicPr>
          <p:nvPr/>
        </p:nvPicPr>
        <p:blipFill>
          <a:blip r:embed="rId2"/>
          <a:stretch>
            <a:fillRect/>
          </a:stretch>
        </p:blipFill>
        <p:spPr>
          <a:xfrm>
            <a:off x="1768698" y="236539"/>
            <a:ext cx="7315200" cy="1924050"/>
          </a:xfrm>
          <a:prstGeom prst="rect">
            <a:avLst/>
          </a:prstGeom>
        </p:spPr>
      </p:pic>
      <p:pic>
        <p:nvPicPr>
          <p:cNvPr id="5" name="Picture 4"/>
          <p:cNvPicPr>
            <a:picLocks noChangeAspect="1"/>
          </p:cNvPicPr>
          <p:nvPr/>
        </p:nvPicPr>
        <p:blipFill>
          <a:blip r:embed="rId3"/>
          <a:stretch>
            <a:fillRect/>
          </a:stretch>
        </p:blipFill>
        <p:spPr>
          <a:xfrm>
            <a:off x="0" y="2160589"/>
            <a:ext cx="11601450" cy="4248150"/>
          </a:xfrm>
          <a:prstGeom prst="rect">
            <a:avLst/>
          </a:prstGeom>
        </p:spPr>
      </p:pic>
    </p:spTree>
    <p:extLst>
      <p:ext uri="{BB962C8B-B14F-4D97-AF65-F5344CB8AC3E}">
        <p14:creationId xmlns:p14="http://schemas.microsoft.com/office/powerpoint/2010/main" val="1768281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0304" y="1120462"/>
            <a:ext cx="11861442" cy="4306045"/>
          </a:xfrm>
          <a:prstGeom prst="rect">
            <a:avLst/>
          </a:prstGeom>
        </p:spPr>
      </p:pic>
    </p:spTree>
    <p:extLst>
      <p:ext uri="{BB962C8B-B14F-4D97-AF65-F5344CB8AC3E}">
        <p14:creationId xmlns:p14="http://schemas.microsoft.com/office/powerpoint/2010/main" val="1120303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1668" y="24327"/>
            <a:ext cx="11050073" cy="5887479"/>
          </a:xfrm>
          <a:prstGeom prst="rect">
            <a:avLst/>
          </a:prstGeom>
        </p:spPr>
      </p:pic>
      <p:pic>
        <p:nvPicPr>
          <p:cNvPr id="5" name="Picture 4"/>
          <p:cNvPicPr>
            <a:picLocks noChangeAspect="1"/>
          </p:cNvPicPr>
          <p:nvPr/>
        </p:nvPicPr>
        <p:blipFill>
          <a:blip r:embed="rId3"/>
          <a:stretch>
            <a:fillRect/>
          </a:stretch>
        </p:blipFill>
        <p:spPr>
          <a:xfrm>
            <a:off x="70833" y="5911806"/>
            <a:ext cx="11191741" cy="790575"/>
          </a:xfrm>
          <a:prstGeom prst="rect">
            <a:avLst/>
          </a:prstGeom>
        </p:spPr>
      </p:pic>
    </p:spTree>
    <p:extLst>
      <p:ext uri="{BB962C8B-B14F-4D97-AF65-F5344CB8AC3E}">
        <p14:creationId xmlns:p14="http://schemas.microsoft.com/office/powerpoint/2010/main" val="16247063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6214" y="2112135"/>
            <a:ext cx="11372045" cy="2685793"/>
          </a:xfrm>
          <a:prstGeom prst="rect">
            <a:avLst/>
          </a:prstGeom>
        </p:spPr>
      </p:pic>
    </p:spTree>
    <p:extLst>
      <p:ext uri="{BB962C8B-B14F-4D97-AF65-F5344CB8AC3E}">
        <p14:creationId xmlns:p14="http://schemas.microsoft.com/office/powerpoint/2010/main" val="3320215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7577" y="609600"/>
            <a:ext cx="11681137" cy="5318195"/>
          </a:xfrm>
          <a:prstGeom prst="rect">
            <a:avLst/>
          </a:prstGeom>
        </p:spPr>
      </p:pic>
    </p:spTree>
    <p:extLst>
      <p:ext uri="{BB962C8B-B14F-4D97-AF65-F5344CB8AC3E}">
        <p14:creationId xmlns:p14="http://schemas.microsoft.com/office/powerpoint/2010/main" val="2352784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270000"/>
            <a:ext cx="12192000" cy="4172699"/>
          </a:xfrm>
          <a:prstGeom prst="rect">
            <a:avLst/>
          </a:prstGeom>
        </p:spPr>
      </p:pic>
    </p:spTree>
    <p:extLst>
      <p:ext uri="{BB962C8B-B14F-4D97-AF65-F5344CB8AC3E}">
        <p14:creationId xmlns:p14="http://schemas.microsoft.com/office/powerpoint/2010/main" val="140041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1745531" cy="6858000"/>
          </a:xfrm>
          <a:prstGeom prst="rect">
            <a:avLst/>
          </a:prstGeom>
        </p:spPr>
      </p:pic>
    </p:spTree>
    <p:extLst>
      <p:ext uri="{BB962C8B-B14F-4D97-AF65-F5344CB8AC3E}">
        <p14:creationId xmlns:p14="http://schemas.microsoft.com/office/powerpoint/2010/main" val="1712996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785612"/>
            <a:ext cx="12192000" cy="4748414"/>
          </a:xfrm>
          <a:prstGeom prst="rect">
            <a:avLst/>
          </a:prstGeom>
        </p:spPr>
      </p:pic>
    </p:spTree>
    <p:extLst>
      <p:ext uri="{BB962C8B-B14F-4D97-AF65-F5344CB8AC3E}">
        <p14:creationId xmlns:p14="http://schemas.microsoft.com/office/powerpoint/2010/main" val="3643813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8923"/>
            <a:ext cx="8596668" cy="1320800"/>
          </a:xfrm>
        </p:spPr>
        <p:txBody>
          <a:bodyPr/>
          <a:lstStyle/>
          <a:p>
            <a:pPr algn="ctr"/>
            <a:r>
              <a:rPr lang="en-US" i="1" dirty="0" smtClean="0">
                <a:solidFill>
                  <a:srgbClr val="FF0000"/>
                </a:solidFill>
              </a:rPr>
              <a:t>Introduction</a:t>
            </a:r>
            <a:endParaRPr lang="en-US" i="1" dirty="0">
              <a:solidFill>
                <a:srgbClr val="FF0000"/>
              </a:solidFill>
            </a:endParaRPr>
          </a:p>
        </p:txBody>
      </p:sp>
      <p:sp>
        <p:nvSpPr>
          <p:cNvPr id="3" name="Content Placeholder 2"/>
          <p:cNvSpPr>
            <a:spLocks noGrp="1"/>
          </p:cNvSpPr>
          <p:nvPr>
            <p:ph idx="1"/>
          </p:nvPr>
        </p:nvSpPr>
        <p:spPr>
          <a:xfrm>
            <a:off x="677334" y="2456010"/>
            <a:ext cx="8596668" cy="3880773"/>
          </a:xfrm>
        </p:spPr>
        <p:txBody>
          <a:bodyPr/>
          <a:lstStyle/>
          <a:p>
            <a:endParaRPr lang="en-US" dirty="0"/>
          </a:p>
          <a:p>
            <a:r>
              <a:rPr lang="en-US" sz="2400" dirty="0"/>
              <a:t> </a:t>
            </a:r>
            <a:r>
              <a:rPr lang="en-US" sz="2400" dirty="0" smtClean="0">
                <a:solidFill>
                  <a:schemeClr val="tx1"/>
                </a:solidFill>
              </a:rPr>
              <a:t>Considering  the  </a:t>
            </a:r>
            <a:r>
              <a:rPr lang="en-US" sz="2400" dirty="0">
                <a:solidFill>
                  <a:schemeClr val="tx1"/>
                </a:solidFill>
              </a:rPr>
              <a:t>emphasis </a:t>
            </a:r>
            <a:r>
              <a:rPr lang="en-US" sz="2400" dirty="0" smtClean="0">
                <a:solidFill>
                  <a:schemeClr val="tx1"/>
                </a:solidFill>
              </a:rPr>
              <a:t> of  Islam  on  the  </a:t>
            </a:r>
            <a:r>
              <a:rPr lang="en-US" sz="2400" dirty="0">
                <a:solidFill>
                  <a:schemeClr val="tx1"/>
                </a:solidFill>
              </a:rPr>
              <a:t>importance of </a:t>
            </a:r>
            <a:r>
              <a:rPr lang="en-US" sz="2400" dirty="0" smtClean="0">
                <a:solidFill>
                  <a:schemeClr val="tx1"/>
                </a:solidFill>
              </a:rPr>
              <a:t>fasting , Muslims  attempt  to  </a:t>
            </a:r>
            <a:r>
              <a:rPr lang="en-US" sz="2400" dirty="0">
                <a:solidFill>
                  <a:schemeClr val="tx1"/>
                </a:solidFill>
              </a:rPr>
              <a:t>fast </a:t>
            </a:r>
            <a:r>
              <a:rPr lang="en-US" sz="2400" dirty="0" smtClean="0">
                <a:solidFill>
                  <a:schemeClr val="tx1"/>
                </a:solidFill>
              </a:rPr>
              <a:t> from  </a:t>
            </a:r>
            <a:r>
              <a:rPr lang="en-US" sz="2400" dirty="0">
                <a:solidFill>
                  <a:schemeClr val="tx1"/>
                </a:solidFill>
              </a:rPr>
              <a:t>dawn until sunset </a:t>
            </a:r>
            <a:r>
              <a:rPr lang="en-US" sz="2400" dirty="0" smtClean="0">
                <a:solidFill>
                  <a:schemeClr val="tx1"/>
                </a:solidFill>
              </a:rPr>
              <a:t> during  the  holy  month  of  </a:t>
            </a:r>
            <a:r>
              <a:rPr lang="en-US" sz="2400" dirty="0">
                <a:solidFill>
                  <a:schemeClr val="tx1"/>
                </a:solidFill>
              </a:rPr>
              <a:t>Ramadan. </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Fasting </a:t>
            </a:r>
            <a:r>
              <a:rPr lang="en-US" sz="2400" dirty="0">
                <a:solidFill>
                  <a:schemeClr val="tx1"/>
                </a:solidFill>
              </a:rPr>
              <a:t>is </a:t>
            </a:r>
            <a:r>
              <a:rPr lang="en-US" sz="2400" dirty="0" smtClean="0">
                <a:solidFill>
                  <a:schemeClr val="tx1"/>
                </a:solidFill>
              </a:rPr>
              <a:t>associated  </a:t>
            </a:r>
            <a:r>
              <a:rPr lang="en-US" sz="2400" dirty="0">
                <a:solidFill>
                  <a:schemeClr val="tx1"/>
                </a:solidFill>
              </a:rPr>
              <a:t>with </a:t>
            </a:r>
            <a:r>
              <a:rPr lang="en-US" sz="2400" dirty="0" smtClean="0">
                <a:solidFill>
                  <a:schemeClr val="tx1"/>
                </a:solidFill>
              </a:rPr>
              <a:t> several  </a:t>
            </a:r>
            <a:r>
              <a:rPr lang="en-US" sz="2400" dirty="0">
                <a:solidFill>
                  <a:schemeClr val="tx1"/>
                </a:solidFill>
              </a:rPr>
              <a:t>benefits </a:t>
            </a:r>
            <a:r>
              <a:rPr lang="en-US" sz="2400" dirty="0" smtClean="0">
                <a:solidFill>
                  <a:schemeClr val="tx1"/>
                </a:solidFill>
              </a:rPr>
              <a:t> for  </a:t>
            </a:r>
            <a:r>
              <a:rPr lang="en-US" sz="2400" dirty="0">
                <a:solidFill>
                  <a:schemeClr val="tx1"/>
                </a:solidFill>
              </a:rPr>
              <a:t>normal and </a:t>
            </a:r>
            <a:r>
              <a:rPr lang="en-US" sz="2400" dirty="0" smtClean="0">
                <a:solidFill>
                  <a:schemeClr val="tx1"/>
                </a:solidFill>
              </a:rPr>
              <a:t> healthy  individuals</a:t>
            </a:r>
            <a:r>
              <a:rPr lang="en-US" sz="2400" dirty="0">
                <a:solidFill>
                  <a:schemeClr val="tx1"/>
                </a:solidFill>
              </a:rPr>
              <a:t>. 	</a:t>
            </a:r>
          </a:p>
          <a:p>
            <a:endParaRPr lang="en-US" dirty="0"/>
          </a:p>
        </p:txBody>
      </p:sp>
    </p:spTree>
    <p:extLst>
      <p:ext uri="{BB962C8B-B14F-4D97-AF65-F5344CB8AC3E}">
        <p14:creationId xmlns:p14="http://schemas.microsoft.com/office/powerpoint/2010/main" val="1690746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â«ØµÙÙÙØ§ ØªØµØ­ÙØ§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631" y="0"/>
            <a:ext cx="9826580" cy="24907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â«ØµÙÙÙØ§ ØªØµØ­ÙØ§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250" y="3010591"/>
            <a:ext cx="5151549" cy="33755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95460" y="2717598"/>
            <a:ext cx="4404574" cy="3961549"/>
          </a:xfrm>
          <a:prstGeom prst="rect">
            <a:avLst/>
          </a:prstGeom>
        </p:spPr>
      </p:pic>
    </p:spTree>
    <p:extLst>
      <p:ext uri="{BB962C8B-B14F-4D97-AF65-F5344CB8AC3E}">
        <p14:creationId xmlns:p14="http://schemas.microsoft.com/office/powerpoint/2010/main" val="408791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1" y="274749"/>
            <a:ext cx="8939151" cy="1320800"/>
          </a:xfrm>
        </p:spPr>
        <p:txBody>
          <a:bodyPr>
            <a:normAutofit fontScale="90000"/>
          </a:bodyPr>
          <a:lstStyle/>
          <a:p>
            <a:pPr algn="r"/>
            <a:r>
              <a:rPr lang="fa-IR" dirty="0">
                <a:solidFill>
                  <a:srgbClr val="7030A0"/>
                </a:solidFill>
                <a:cs typeface="B Titr" panose="00000700000000000000" pitchFamily="2" charset="-78"/>
              </a:rPr>
              <a:t>از نظر ويژگي هاي فيزيولوژي، روزه داري ماه رمضان يك مدل منحصر به فرد از روزه داري متناوب روزانه درطول يك ماه است و با روزه داري تجربي از جهات مختلف متفاوت است: </a:t>
            </a:r>
            <a:r>
              <a:rPr lang="fa-IR" dirty="0">
                <a:solidFill>
                  <a:srgbClr val="7030A0"/>
                </a:solidFill>
              </a:rPr>
              <a:t/>
            </a:r>
            <a:br>
              <a:rPr lang="fa-IR" dirty="0">
                <a:solidFill>
                  <a:srgbClr val="7030A0"/>
                </a:solidFill>
              </a:rPr>
            </a:br>
            <a:endParaRPr lang="en-US" dirty="0">
              <a:solidFill>
                <a:srgbClr val="7030A0"/>
              </a:solidFill>
            </a:endParaRPr>
          </a:p>
        </p:txBody>
      </p:sp>
      <p:sp>
        <p:nvSpPr>
          <p:cNvPr id="3" name="Content Placeholder 2"/>
          <p:cNvSpPr>
            <a:spLocks noGrp="1"/>
          </p:cNvSpPr>
          <p:nvPr>
            <p:ph idx="1"/>
          </p:nvPr>
        </p:nvSpPr>
        <p:spPr>
          <a:xfrm>
            <a:off x="677334" y="2524258"/>
            <a:ext cx="8596668" cy="4468970"/>
          </a:xfrm>
        </p:spPr>
        <p:txBody>
          <a:bodyPr>
            <a:normAutofit/>
          </a:bodyPr>
          <a:lstStyle/>
          <a:p>
            <a:pPr marL="0" indent="0" algn="r" rtl="1">
              <a:buNone/>
            </a:pPr>
            <a:r>
              <a:rPr lang="fa-IR" sz="3200" dirty="0" smtClean="0"/>
              <a:t> </a:t>
            </a:r>
            <a:r>
              <a:rPr lang="fa-IR" sz="2800" dirty="0">
                <a:solidFill>
                  <a:schemeClr val="tx1"/>
                </a:solidFill>
                <a:cs typeface="B Titr" panose="00000700000000000000" pitchFamily="2" charset="-78"/>
              </a:rPr>
              <a:t>۱</a:t>
            </a:r>
            <a:r>
              <a:rPr lang="fa-IR" sz="2000" dirty="0">
                <a:solidFill>
                  <a:schemeClr val="tx1"/>
                </a:solidFill>
                <a:cs typeface="B Titr" panose="00000700000000000000" pitchFamily="2" charset="-78"/>
              </a:rPr>
              <a:t>.</a:t>
            </a:r>
            <a:r>
              <a:rPr lang="fa-IR" sz="2000" dirty="0" smtClean="0">
                <a:solidFill>
                  <a:schemeClr val="tx1"/>
                </a:solidFill>
                <a:cs typeface="B Titr" panose="00000700000000000000" pitchFamily="2" charset="-78"/>
              </a:rPr>
              <a:t> </a:t>
            </a:r>
            <a:r>
              <a:rPr lang="fa-IR" sz="2000" dirty="0">
                <a:solidFill>
                  <a:schemeClr val="tx1"/>
                </a:solidFill>
                <a:cs typeface="B Titr" panose="00000700000000000000" pitchFamily="2" charset="-78"/>
              </a:rPr>
              <a:t>در روزه داري اسلامي غذا و نوشيدني مصرف نمي </a:t>
            </a:r>
            <a:r>
              <a:rPr lang="fa-IR" sz="2000" dirty="0" smtClean="0">
                <a:solidFill>
                  <a:schemeClr val="tx1"/>
                </a:solidFill>
                <a:cs typeface="B Titr" panose="00000700000000000000" pitchFamily="2" charset="-78"/>
              </a:rPr>
              <a:t>شود </a:t>
            </a:r>
            <a:r>
              <a:rPr lang="fa-IR" dirty="0" smtClean="0">
                <a:solidFill>
                  <a:schemeClr val="tx1"/>
                </a:solidFill>
                <a:cs typeface="B Titr" panose="00000700000000000000" pitchFamily="2" charset="-78"/>
              </a:rPr>
              <a:t>ولي </a:t>
            </a:r>
            <a:r>
              <a:rPr lang="fa-IR" dirty="0">
                <a:solidFill>
                  <a:schemeClr val="tx1"/>
                </a:solidFill>
                <a:cs typeface="B Titr" panose="00000700000000000000" pitchFamily="2" charset="-78"/>
              </a:rPr>
              <a:t>در روزه داري تجربي فقط غذا مصرف نمي شود.</a:t>
            </a:r>
            <a:endParaRPr lang="fa-IR" sz="1600" dirty="0">
              <a:solidFill>
                <a:schemeClr val="tx1"/>
              </a:solidFill>
              <a:cs typeface="B Titr" panose="00000700000000000000" pitchFamily="2" charset="-78"/>
            </a:endParaRPr>
          </a:p>
          <a:p>
            <a:pPr marL="0" indent="0" algn="r" rtl="1">
              <a:buNone/>
            </a:pPr>
            <a:r>
              <a:rPr lang="fa-IR" sz="2000" dirty="0">
                <a:cs typeface="B Titr" panose="00000700000000000000" pitchFamily="2" charset="-78"/>
              </a:rPr>
              <a:t>۲</a:t>
            </a:r>
            <a:r>
              <a:rPr lang="fa-IR" sz="2000" dirty="0">
                <a:solidFill>
                  <a:schemeClr val="tx1"/>
                </a:solidFill>
                <a:cs typeface="B Titr" panose="00000700000000000000" pitchFamily="2" charset="-78"/>
              </a:rPr>
              <a:t>. روزه داري ماه رمضان به صورت متناوب و از سحر </a:t>
            </a:r>
            <a:r>
              <a:rPr lang="fa-IR" sz="2000" dirty="0" smtClean="0">
                <a:solidFill>
                  <a:schemeClr val="tx1"/>
                </a:solidFill>
                <a:cs typeface="B Titr" panose="00000700000000000000" pitchFamily="2" charset="-78"/>
              </a:rPr>
              <a:t>تا افطار </a:t>
            </a:r>
            <a:r>
              <a:rPr lang="fa-IR" sz="2000" dirty="0">
                <a:solidFill>
                  <a:schemeClr val="tx1"/>
                </a:solidFill>
                <a:cs typeface="B Titr" panose="00000700000000000000" pitchFamily="2" charset="-78"/>
              </a:rPr>
              <a:t>است.</a:t>
            </a:r>
          </a:p>
          <a:p>
            <a:pPr marL="0" indent="0" algn="r" rtl="1">
              <a:buNone/>
            </a:pPr>
            <a:r>
              <a:rPr lang="fa-IR" sz="2000" dirty="0">
                <a:cs typeface="B Titr" panose="00000700000000000000" pitchFamily="2" charset="-78"/>
              </a:rPr>
              <a:t>۳. </a:t>
            </a:r>
            <a:r>
              <a:rPr lang="fa-IR" sz="2000" dirty="0">
                <a:solidFill>
                  <a:schemeClr val="tx1"/>
                </a:solidFill>
                <a:cs typeface="B Titr" panose="00000700000000000000" pitchFamily="2" charset="-78"/>
              </a:rPr>
              <a:t>در روزه داري اسلامي، بدن تنها از خوردن و </a:t>
            </a:r>
            <a:r>
              <a:rPr lang="fa-IR" sz="2000" dirty="0" smtClean="0">
                <a:solidFill>
                  <a:schemeClr val="tx1"/>
                </a:solidFill>
                <a:cs typeface="B Titr" panose="00000700000000000000" pitchFamily="2" charset="-78"/>
              </a:rPr>
              <a:t>آشاميدن منع </a:t>
            </a:r>
            <a:r>
              <a:rPr lang="fa-IR" sz="2000" dirty="0">
                <a:solidFill>
                  <a:schemeClr val="tx1"/>
                </a:solidFill>
                <a:cs typeface="B Titr" panose="00000700000000000000" pitchFamily="2" charset="-78"/>
              </a:rPr>
              <a:t>نشده است بلكه چشم، گوش، زبان و دستگاه </a:t>
            </a:r>
            <a:r>
              <a:rPr lang="fa-IR" sz="2000" dirty="0" smtClean="0">
                <a:solidFill>
                  <a:schemeClr val="tx1"/>
                </a:solidFill>
                <a:cs typeface="B Titr" panose="00000700000000000000" pitchFamily="2" charset="-78"/>
              </a:rPr>
              <a:t>توليد مثل </a:t>
            </a:r>
            <a:r>
              <a:rPr lang="fa-IR" sz="2000" dirty="0">
                <a:solidFill>
                  <a:schemeClr val="tx1"/>
                </a:solidFill>
                <a:cs typeface="B Titr" panose="00000700000000000000" pitchFamily="2" charset="-78"/>
              </a:rPr>
              <a:t>بايد از مواردي كه شرع توضيح داده است، </a:t>
            </a:r>
            <a:r>
              <a:rPr lang="fa-IR" sz="2000" dirty="0" smtClean="0">
                <a:solidFill>
                  <a:schemeClr val="tx1"/>
                </a:solidFill>
                <a:cs typeface="B Titr" panose="00000700000000000000" pitchFamily="2" charset="-78"/>
              </a:rPr>
              <a:t>اجتناب نمايند</a:t>
            </a:r>
            <a:r>
              <a:rPr lang="fa-IR" sz="2000" dirty="0">
                <a:solidFill>
                  <a:schemeClr val="tx1"/>
                </a:solidFill>
                <a:cs typeface="B Titr" panose="00000700000000000000" pitchFamily="2" charset="-78"/>
              </a:rPr>
              <a:t>.</a:t>
            </a:r>
          </a:p>
          <a:p>
            <a:pPr marL="0" indent="0" algn="r" rtl="1">
              <a:buNone/>
            </a:pPr>
            <a:r>
              <a:rPr lang="fa-IR" sz="2000" dirty="0">
                <a:cs typeface="B Titr" panose="00000700000000000000" pitchFamily="2" charset="-78"/>
              </a:rPr>
              <a:t>۴</a:t>
            </a:r>
            <a:r>
              <a:rPr lang="fa-IR" sz="2000" dirty="0">
                <a:solidFill>
                  <a:schemeClr val="tx1"/>
                </a:solidFill>
                <a:cs typeface="B Titr" panose="00000700000000000000" pitchFamily="2" charset="-78"/>
              </a:rPr>
              <a:t>. بيداري ساعاتي از شب، قبل از فجر به طور متناوب </a:t>
            </a:r>
            <a:r>
              <a:rPr lang="fa-IR" sz="2000" dirty="0" smtClean="0">
                <a:solidFill>
                  <a:schemeClr val="tx1"/>
                </a:solidFill>
                <a:cs typeface="B Titr" panose="00000700000000000000" pitchFamily="2" charset="-78"/>
              </a:rPr>
              <a:t>درروزه </a:t>
            </a:r>
            <a:r>
              <a:rPr lang="fa-IR" sz="2000" dirty="0">
                <a:solidFill>
                  <a:schemeClr val="tx1"/>
                </a:solidFill>
                <a:cs typeface="B Titr" panose="00000700000000000000" pitchFamily="2" charset="-78"/>
              </a:rPr>
              <a:t>داري اسلامي اتفاق مي افتد. </a:t>
            </a:r>
            <a:endParaRPr lang="fa-IR" sz="2000" dirty="0" smtClean="0">
              <a:solidFill>
                <a:schemeClr val="tx1"/>
              </a:solidFill>
              <a:cs typeface="B Titr" panose="00000700000000000000" pitchFamily="2" charset="-78"/>
            </a:endParaRPr>
          </a:p>
          <a:p>
            <a:pPr marL="0" indent="0" algn="r" rtl="1">
              <a:buNone/>
            </a:pPr>
            <a:r>
              <a:rPr lang="fa-IR" sz="2000" dirty="0" smtClean="0">
                <a:solidFill>
                  <a:schemeClr val="tx1"/>
                </a:solidFill>
                <a:cs typeface="B Titr" panose="00000700000000000000" pitchFamily="2" charset="-78"/>
              </a:rPr>
              <a:t>بنابراين </a:t>
            </a:r>
            <a:r>
              <a:rPr lang="fa-IR" sz="2000" dirty="0">
                <a:solidFill>
                  <a:schemeClr val="tx1"/>
                </a:solidFill>
                <a:cs typeface="B Titr" panose="00000700000000000000" pitchFamily="2" charset="-78"/>
              </a:rPr>
              <a:t>به نظر مي </a:t>
            </a:r>
            <a:r>
              <a:rPr lang="fa-IR" sz="2000" dirty="0" smtClean="0">
                <a:solidFill>
                  <a:schemeClr val="tx1"/>
                </a:solidFill>
                <a:cs typeface="B Titr" panose="00000700000000000000" pitchFamily="2" charset="-78"/>
              </a:rPr>
              <a:t>رسد كه </a:t>
            </a:r>
            <a:r>
              <a:rPr lang="fa-IR" sz="2000" dirty="0">
                <a:solidFill>
                  <a:schemeClr val="tx1"/>
                </a:solidFill>
                <a:cs typeface="B Titr" panose="00000700000000000000" pitchFamily="2" charset="-78"/>
              </a:rPr>
              <a:t>تغييرات فيزيولوژيكي كه در اثر روزه داري </a:t>
            </a:r>
            <a:r>
              <a:rPr lang="fa-IR" sz="2000" dirty="0" smtClean="0">
                <a:solidFill>
                  <a:schemeClr val="tx1"/>
                </a:solidFill>
                <a:cs typeface="B Titr" panose="00000700000000000000" pitchFamily="2" charset="-78"/>
              </a:rPr>
              <a:t>اسلامي اتفاق </a:t>
            </a:r>
            <a:r>
              <a:rPr lang="fa-IR" sz="2000" dirty="0">
                <a:solidFill>
                  <a:schemeClr val="tx1"/>
                </a:solidFill>
                <a:cs typeface="B Titr" panose="00000700000000000000" pitchFamily="2" charset="-78"/>
              </a:rPr>
              <a:t>مي افتد از آن چه كه در روزه داري تجربي به </a:t>
            </a:r>
            <a:r>
              <a:rPr lang="fa-IR" sz="2000" dirty="0" smtClean="0">
                <a:solidFill>
                  <a:schemeClr val="tx1"/>
                </a:solidFill>
                <a:cs typeface="B Titr" panose="00000700000000000000" pitchFamily="2" charset="-78"/>
              </a:rPr>
              <a:t>دست می آید، </a:t>
            </a:r>
            <a:r>
              <a:rPr lang="fa-IR" sz="2000" dirty="0">
                <a:solidFill>
                  <a:schemeClr val="tx1"/>
                </a:solidFill>
                <a:cs typeface="B Titr" panose="00000700000000000000" pitchFamily="2" charset="-78"/>
              </a:rPr>
              <a:t>متفاوت باشد. </a:t>
            </a:r>
          </a:p>
          <a:p>
            <a:pPr marL="0" indent="0">
              <a:buNone/>
            </a:pPr>
            <a:endParaRPr lang="en-US" sz="1600" dirty="0" smtClean="0">
              <a:solidFill>
                <a:srgbClr val="0070C0"/>
              </a:solidFill>
              <a:cs typeface="B Titr" panose="00000700000000000000" pitchFamily="2" charset="-78"/>
            </a:endParaRPr>
          </a:p>
          <a:p>
            <a:pPr marL="0" indent="0">
              <a:buNone/>
            </a:pPr>
            <a:r>
              <a:rPr lang="en-US" sz="1600" dirty="0" err="1" smtClean="0">
                <a:solidFill>
                  <a:srgbClr val="0070C0"/>
                </a:solidFill>
              </a:rPr>
              <a:t>Azizi</a:t>
            </a:r>
            <a:r>
              <a:rPr lang="en-US" sz="1600" dirty="0" smtClean="0">
                <a:solidFill>
                  <a:srgbClr val="0070C0"/>
                </a:solidFill>
              </a:rPr>
              <a:t> </a:t>
            </a:r>
            <a:r>
              <a:rPr lang="en-US" sz="1600" dirty="0">
                <a:solidFill>
                  <a:srgbClr val="0070C0"/>
                </a:solidFill>
              </a:rPr>
              <a:t>F. Research in Islamic fasting and health. </a:t>
            </a:r>
            <a:r>
              <a:rPr lang="en-US" sz="1600" dirty="0" smtClean="0">
                <a:solidFill>
                  <a:srgbClr val="0070C0"/>
                </a:solidFill>
              </a:rPr>
              <a:t>Ann</a:t>
            </a:r>
            <a:r>
              <a:rPr lang="fa-IR" sz="1600" dirty="0" smtClean="0">
                <a:solidFill>
                  <a:srgbClr val="0070C0"/>
                </a:solidFill>
              </a:rPr>
              <a:t> </a:t>
            </a:r>
            <a:r>
              <a:rPr lang="en-US" sz="1600" dirty="0" smtClean="0">
                <a:solidFill>
                  <a:srgbClr val="0070C0"/>
                </a:solidFill>
              </a:rPr>
              <a:t> </a:t>
            </a:r>
            <a:r>
              <a:rPr lang="nn-NO" sz="1600" dirty="0" smtClean="0">
                <a:solidFill>
                  <a:srgbClr val="0070C0"/>
                </a:solidFill>
              </a:rPr>
              <a:t>Saudi </a:t>
            </a:r>
            <a:r>
              <a:rPr lang="nn-NO" sz="1600" dirty="0">
                <a:solidFill>
                  <a:srgbClr val="0070C0"/>
                </a:solidFill>
              </a:rPr>
              <a:t>Med 2002; 122: 186-91.</a:t>
            </a:r>
            <a:endParaRPr lang="fa-IR" sz="1600" dirty="0" smtClean="0">
              <a:solidFill>
                <a:srgbClr val="0070C0"/>
              </a:solidFill>
            </a:endParaRPr>
          </a:p>
        </p:txBody>
      </p:sp>
    </p:spTree>
    <p:extLst>
      <p:ext uri="{BB962C8B-B14F-4D97-AF65-F5344CB8AC3E}">
        <p14:creationId xmlns:p14="http://schemas.microsoft.com/office/powerpoint/2010/main" val="4251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434"/>
            <a:ext cx="8596668" cy="1320800"/>
          </a:xfrm>
        </p:spPr>
        <p:txBody>
          <a:bodyPr>
            <a:normAutofit fontScale="90000"/>
          </a:bodyPr>
          <a:lstStyle/>
          <a:p>
            <a:pPr algn="ctr"/>
            <a:r>
              <a:rPr lang="en-US" sz="4800" dirty="0" smtClean="0">
                <a:solidFill>
                  <a:srgbClr val="FF0000"/>
                </a:solidFill>
              </a:rPr>
              <a:t>Physiology  of  Fasting in healthy  person</a:t>
            </a:r>
            <a:endParaRPr lang="en-US" sz="4800" dirty="0">
              <a:solidFill>
                <a:srgbClr val="FF0000"/>
              </a:solidFill>
            </a:endParaRPr>
          </a:p>
        </p:txBody>
      </p:sp>
      <p:sp>
        <p:nvSpPr>
          <p:cNvPr id="3" name="Content Placeholder 2"/>
          <p:cNvSpPr>
            <a:spLocks noGrp="1"/>
          </p:cNvSpPr>
          <p:nvPr>
            <p:ph idx="1"/>
          </p:nvPr>
        </p:nvSpPr>
        <p:spPr>
          <a:xfrm>
            <a:off x="677334" y="2160589"/>
            <a:ext cx="8930900" cy="3880773"/>
          </a:xfrm>
        </p:spPr>
        <p:txBody>
          <a:bodyPr/>
          <a:lstStyle/>
          <a:p>
            <a:endParaRPr lang="en-US" dirty="0"/>
          </a:p>
          <a:p>
            <a:r>
              <a:rPr lang="en-US" sz="2400" dirty="0">
                <a:solidFill>
                  <a:schemeClr val="tx1"/>
                </a:solidFill>
              </a:rPr>
              <a:t> The initial defense mechanism in response to decreased glucose level is </a:t>
            </a:r>
            <a:r>
              <a:rPr lang="en-US" sz="2800" b="1" i="1" dirty="0">
                <a:solidFill>
                  <a:schemeClr val="tx1"/>
                </a:solidFill>
              </a:rPr>
              <a:t>the reduction of insulin</a:t>
            </a:r>
            <a:r>
              <a:rPr lang="en-US" sz="2400" dirty="0">
                <a:solidFill>
                  <a:schemeClr val="tx1"/>
                </a:solidFill>
              </a:rPr>
              <a:t>, which lowers the storage and peripheral uptake of glucose</a:t>
            </a:r>
            <a:r>
              <a:rPr lang="en-US" sz="2400" dirty="0" smtClean="0">
                <a:solidFill>
                  <a:schemeClr val="tx1"/>
                </a:solidFill>
              </a:rPr>
              <a:t>.</a:t>
            </a:r>
          </a:p>
          <a:p>
            <a:endParaRPr lang="en-US" sz="2400" dirty="0">
              <a:solidFill>
                <a:schemeClr val="tx1"/>
              </a:solidFill>
            </a:endParaRPr>
          </a:p>
          <a:p>
            <a:r>
              <a:rPr lang="en-US" sz="2400" dirty="0" smtClean="0">
                <a:solidFill>
                  <a:schemeClr val="tx1"/>
                </a:solidFill>
              </a:rPr>
              <a:t> </a:t>
            </a:r>
            <a:r>
              <a:rPr lang="en-US" sz="2400" dirty="0">
                <a:solidFill>
                  <a:schemeClr val="tx1"/>
                </a:solidFill>
              </a:rPr>
              <a:t>If this mechanism is accompanied with longer durations of fasting, the processes of </a:t>
            </a:r>
            <a:r>
              <a:rPr lang="en-US" sz="2400" b="1" i="1" u="sng" dirty="0" err="1">
                <a:solidFill>
                  <a:schemeClr val="tx1"/>
                </a:solidFill>
              </a:rPr>
              <a:t>glycogenolysis</a:t>
            </a:r>
            <a:r>
              <a:rPr lang="en-US" sz="2400" dirty="0">
                <a:solidFill>
                  <a:schemeClr val="tx1"/>
                </a:solidFill>
              </a:rPr>
              <a:t>-</a:t>
            </a:r>
            <a:r>
              <a:rPr lang="en-US" sz="2400" b="1" i="1" u="sng" dirty="0">
                <a:solidFill>
                  <a:schemeClr val="tx1"/>
                </a:solidFill>
              </a:rPr>
              <a:t>gluconeogenesis</a:t>
            </a:r>
            <a:r>
              <a:rPr lang="en-US" sz="2400" dirty="0">
                <a:solidFill>
                  <a:schemeClr val="tx1"/>
                </a:solidFill>
              </a:rPr>
              <a:t> and </a:t>
            </a:r>
            <a:r>
              <a:rPr lang="en-US" sz="2400" dirty="0" err="1">
                <a:solidFill>
                  <a:schemeClr val="tx1"/>
                </a:solidFill>
              </a:rPr>
              <a:t>ketogenesis</a:t>
            </a:r>
            <a:r>
              <a:rPr lang="en-US" sz="2400" dirty="0">
                <a:solidFill>
                  <a:schemeClr val="tx1"/>
                </a:solidFill>
              </a:rPr>
              <a:t> are stimulated, causing the body to control the induced hypoglycemia </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1757971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6265"/>
            <a:ext cx="8596668" cy="1320800"/>
          </a:xfrm>
        </p:spPr>
        <p:txBody>
          <a:bodyPr>
            <a:normAutofit/>
          </a:bodyPr>
          <a:lstStyle/>
          <a:p>
            <a:pPr algn="ctr"/>
            <a:r>
              <a:rPr lang="en-US" sz="4400" dirty="0" err="1" smtClean="0">
                <a:solidFill>
                  <a:srgbClr val="FF0000"/>
                </a:solidFill>
              </a:rPr>
              <a:t>Postabsorptive</a:t>
            </a:r>
            <a:r>
              <a:rPr lang="en-US" sz="4400" dirty="0" smtClean="0">
                <a:solidFill>
                  <a:srgbClr val="FF0000"/>
                </a:solidFill>
              </a:rPr>
              <a:t>  Period</a:t>
            </a:r>
            <a:endParaRPr lang="en-US" sz="4400" dirty="0">
              <a:solidFill>
                <a:srgbClr val="FF0000"/>
              </a:solidFill>
            </a:endParaRPr>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q"/>
            </a:pPr>
            <a:r>
              <a:rPr lang="fa-IR" sz="2000" dirty="0">
                <a:solidFill>
                  <a:schemeClr val="tx1"/>
                </a:solidFill>
                <a:cs typeface="B Titr" panose="00000700000000000000" pitchFamily="2" charset="-78"/>
              </a:rPr>
              <a:t>در مرحله ي پس از جذب غذا، سوخت و ساز گلوكز </a:t>
            </a:r>
            <a:r>
              <a:rPr lang="fa-IR" sz="2000" dirty="0" smtClean="0">
                <a:solidFill>
                  <a:schemeClr val="tx1"/>
                </a:solidFill>
                <a:cs typeface="B Titr" panose="00000700000000000000" pitchFamily="2" charset="-78"/>
              </a:rPr>
              <a:t>به ميزان </a:t>
            </a:r>
            <a:r>
              <a:rPr lang="fa-IR" sz="2000" dirty="0">
                <a:solidFill>
                  <a:schemeClr val="tx1"/>
                </a:solidFill>
                <a:cs typeface="B Titr" panose="00000700000000000000" pitchFamily="2" charset="-78"/>
              </a:rPr>
              <a:t>۲ ميلي گرم براي هر كيلوگرم وزن بدن در دقيقه است</a:t>
            </a:r>
            <a:r>
              <a:rPr lang="fa-IR" sz="2000" dirty="0" smtClean="0">
                <a:solidFill>
                  <a:schemeClr val="tx1"/>
                </a:solidFill>
                <a:cs typeface="B Titr" panose="00000700000000000000" pitchFamily="2" charset="-78"/>
              </a:rPr>
              <a:t>. ممكن </a:t>
            </a:r>
            <a:r>
              <a:rPr lang="fa-IR" sz="2000" dirty="0">
                <a:solidFill>
                  <a:schemeClr val="tx1"/>
                </a:solidFill>
                <a:cs typeface="B Titr" panose="00000700000000000000" pitchFamily="2" charset="-78"/>
              </a:rPr>
              <a:t>است ميزان گلوكز سرم تا حدود </a:t>
            </a:r>
            <a:r>
              <a:rPr lang="fa-IR" sz="2000" dirty="0" smtClean="0">
                <a:solidFill>
                  <a:schemeClr val="tx1"/>
                </a:solidFill>
                <a:cs typeface="B Titr" panose="00000700000000000000" pitchFamily="2" charset="-78"/>
              </a:rPr>
              <a:t>۶۰ </a:t>
            </a:r>
            <a:r>
              <a:rPr lang="fa-IR" sz="2000" dirty="0">
                <a:solidFill>
                  <a:schemeClr val="tx1"/>
                </a:solidFill>
                <a:cs typeface="B Titr" panose="00000700000000000000" pitchFamily="2" charset="-78"/>
              </a:rPr>
              <a:t>تا ۷۰ ميلي گرم در صد سي </a:t>
            </a:r>
            <a:r>
              <a:rPr lang="fa-IR" sz="2000" dirty="0" smtClean="0">
                <a:solidFill>
                  <a:schemeClr val="tx1"/>
                </a:solidFill>
                <a:cs typeface="B Titr" panose="00000700000000000000" pitchFamily="2" charset="-78"/>
              </a:rPr>
              <a:t>سي كاهش </a:t>
            </a:r>
            <a:r>
              <a:rPr lang="fa-IR" sz="2000" dirty="0">
                <a:solidFill>
                  <a:schemeClr val="tx1"/>
                </a:solidFill>
                <a:cs typeface="B Titr" panose="00000700000000000000" pitchFamily="2" charset="-78"/>
              </a:rPr>
              <a:t>يابد </a:t>
            </a:r>
            <a:r>
              <a:rPr lang="fa-IR" sz="2000" dirty="0" smtClean="0">
                <a:solidFill>
                  <a:schemeClr val="tx1"/>
                </a:solidFill>
                <a:cs typeface="B Titr" panose="00000700000000000000" pitchFamily="2" charset="-78"/>
              </a:rPr>
              <a:t>ولي گلوكز </a:t>
            </a:r>
            <a:r>
              <a:rPr lang="fa-IR" sz="2000" dirty="0">
                <a:solidFill>
                  <a:schemeClr val="tx1"/>
                </a:solidFill>
                <a:cs typeface="B Titr" panose="00000700000000000000" pitchFamily="2" charset="-78"/>
              </a:rPr>
              <a:t>سرم از اين بيشتر كاهش نمي يابد، زيرا گليكوژن </a:t>
            </a:r>
            <a:r>
              <a:rPr lang="fa-IR" sz="2000" dirty="0" smtClean="0">
                <a:solidFill>
                  <a:schemeClr val="tx1"/>
                </a:solidFill>
                <a:cs typeface="B Titr" panose="00000700000000000000" pitchFamily="2" charset="-78"/>
              </a:rPr>
              <a:t>كبد تجزيه </a:t>
            </a:r>
            <a:r>
              <a:rPr lang="fa-IR" sz="2000" dirty="0">
                <a:solidFill>
                  <a:schemeClr val="tx1"/>
                </a:solidFill>
                <a:cs typeface="B Titr" panose="00000700000000000000" pitchFamily="2" charset="-78"/>
              </a:rPr>
              <a:t>شده و گلوكز توليد </a:t>
            </a:r>
            <a:r>
              <a:rPr lang="fa-IR" sz="2000" dirty="0" smtClean="0">
                <a:solidFill>
                  <a:schemeClr val="tx1"/>
                </a:solidFill>
                <a:cs typeface="B Titr" panose="00000700000000000000" pitchFamily="2" charset="-78"/>
              </a:rPr>
              <a:t>می  نمايد.</a:t>
            </a:r>
          </a:p>
          <a:p>
            <a:pPr algn="r" rtl="1">
              <a:buFont typeface="Wingdings" panose="05000000000000000000" pitchFamily="2" charset="2"/>
              <a:buChar char="q"/>
            </a:pPr>
            <a:endParaRPr lang="fa-IR" sz="2000" dirty="0">
              <a:solidFill>
                <a:schemeClr val="tx1"/>
              </a:solidFill>
            </a:endParaRPr>
          </a:p>
          <a:p>
            <a:pPr algn="r" rtl="1">
              <a:buFont typeface="Wingdings" panose="05000000000000000000" pitchFamily="2" charset="2"/>
              <a:buChar char="q"/>
            </a:pPr>
            <a:r>
              <a:rPr lang="fa-IR" sz="2400" dirty="0">
                <a:solidFill>
                  <a:schemeClr val="tx1"/>
                </a:solidFill>
                <a:cs typeface="B Titr" panose="00000700000000000000" pitchFamily="2" charset="-78"/>
              </a:rPr>
              <a:t>بايد توجه داشت كه ذخيره </a:t>
            </a:r>
            <a:r>
              <a:rPr lang="fa-IR" sz="2400" dirty="0" smtClean="0">
                <a:solidFill>
                  <a:schemeClr val="tx1"/>
                </a:solidFill>
                <a:cs typeface="B Titr" panose="00000700000000000000" pitchFamily="2" charset="-78"/>
              </a:rPr>
              <a:t>ي گليكوژن </a:t>
            </a:r>
            <a:r>
              <a:rPr lang="fa-IR" sz="2400" dirty="0">
                <a:solidFill>
                  <a:schemeClr val="tx1"/>
                </a:solidFill>
                <a:cs typeface="B Titr" panose="00000700000000000000" pitchFamily="2" charset="-78"/>
              </a:rPr>
              <a:t>كبد محدود است و تقريبًا ۵ درصد وزن </a:t>
            </a:r>
            <a:r>
              <a:rPr lang="fa-IR" sz="2400" dirty="0" smtClean="0">
                <a:solidFill>
                  <a:schemeClr val="tx1"/>
                </a:solidFill>
                <a:cs typeface="B Titr" panose="00000700000000000000" pitchFamily="2" charset="-78"/>
              </a:rPr>
              <a:t>مرطوب كبد </a:t>
            </a:r>
            <a:r>
              <a:rPr lang="fa-IR" sz="2400" dirty="0">
                <a:solidFill>
                  <a:schemeClr val="tx1"/>
                </a:solidFill>
                <a:cs typeface="B Titr" panose="00000700000000000000" pitchFamily="2" charset="-78"/>
              </a:rPr>
              <a:t>را تشكيل مي دهد. بنابراين فقط ۱۲۰۰ كالري به </a:t>
            </a:r>
            <a:r>
              <a:rPr lang="fa-IR" sz="2400" dirty="0" smtClean="0">
                <a:solidFill>
                  <a:schemeClr val="tx1"/>
                </a:solidFill>
                <a:cs typeface="B Titr" panose="00000700000000000000" pitchFamily="2" charset="-78"/>
              </a:rPr>
              <a:t>صورت كربوهيدرات </a:t>
            </a:r>
            <a:r>
              <a:rPr lang="fa-IR" sz="2400" dirty="0">
                <a:solidFill>
                  <a:schemeClr val="tx1"/>
                </a:solidFill>
                <a:cs typeface="B Titr" panose="00000700000000000000" pitchFamily="2" charset="-78"/>
              </a:rPr>
              <a:t>ذخيره در كبد موجود است كه ميزان </a:t>
            </a:r>
            <a:r>
              <a:rPr lang="fa-IR" sz="2400" dirty="0" smtClean="0">
                <a:solidFill>
                  <a:schemeClr val="tx1"/>
                </a:solidFill>
                <a:cs typeface="B Titr" panose="00000700000000000000" pitchFamily="2" charset="-78"/>
              </a:rPr>
              <a:t>گلوكز</a:t>
            </a:r>
            <a:r>
              <a:rPr lang="fa-IR" sz="2400" dirty="0">
                <a:solidFill>
                  <a:schemeClr val="tx1"/>
                </a:solidFill>
                <a:cs typeface="B Titr" panose="00000700000000000000" pitchFamily="2" charset="-78"/>
              </a:rPr>
              <a:t>پايه ي مورد نياز بدن را </a:t>
            </a:r>
            <a:r>
              <a:rPr lang="fa-IR" sz="2400" dirty="0" smtClean="0">
                <a:solidFill>
                  <a:schemeClr val="tx1"/>
                </a:solidFill>
                <a:cs typeface="B Titr" panose="00000700000000000000" pitchFamily="2" charset="-78"/>
              </a:rPr>
              <a:t>براي  6 - 5 ساعت </a:t>
            </a:r>
            <a:r>
              <a:rPr lang="fa-IR" sz="2400" dirty="0">
                <a:solidFill>
                  <a:schemeClr val="tx1"/>
                </a:solidFill>
                <a:cs typeface="B Titr" panose="00000700000000000000" pitchFamily="2" charset="-78"/>
              </a:rPr>
              <a:t>تأمين مي كند. </a:t>
            </a:r>
            <a:endParaRPr lang="en-US" sz="2400" dirty="0">
              <a:solidFill>
                <a:schemeClr val="tx1"/>
              </a:solidFill>
              <a:cs typeface="B Titr" panose="00000700000000000000" pitchFamily="2" charset="-78"/>
            </a:endParaRPr>
          </a:p>
        </p:txBody>
      </p:sp>
    </p:spTree>
    <p:extLst>
      <p:ext uri="{BB962C8B-B14F-4D97-AF65-F5344CB8AC3E}">
        <p14:creationId xmlns:p14="http://schemas.microsoft.com/office/powerpoint/2010/main" val="143259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266" y="824157"/>
            <a:ext cx="8596668" cy="5886131"/>
          </a:xfrm>
        </p:spPr>
        <p:txBody>
          <a:bodyPr>
            <a:normAutofit/>
          </a:bodyPr>
          <a:lstStyle/>
          <a:p>
            <a:endParaRPr lang="en-US" dirty="0"/>
          </a:p>
          <a:p>
            <a:r>
              <a:rPr lang="en-US" sz="2400" dirty="0">
                <a:solidFill>
                  <a:schemeClr val="tx1"/>
                </a:solidFill>
              </a:rPr>
              <a:t> The glycogen stored in the liver serves as an adequate source to supply the necessary glucose for approximately </a:t>
            </a:r>
            <a:r>
              <a:rPr lang="en-US" sz="3600" b="1" dirty="0">
                <a:solidFill>
                  <a:srgbClr val="FF0000"/>
                </a:solidFill>
              </a:rPr>
              <a:t>12 </a:t>
            </a:r>
            <a:r>
              <a:rPr lang="en-US" sz="3600" b="1" dirty="0" smtClean="0">
                <a:solidFill>
                  <a:srgbClr val="FF0000"/>
                </a:solidFill>
              </a:rPr>
              <a:t>hours  </a:t>
            </a:r>
            <a:r>
              <a:rPr lang="en-US" sz="2400" dirty="0" smtClean="0">
                <a:solidFill>
                  <a:schemeClr val="tx1"/>
                </a:solidFill>
              </a:rPr>
              <a:t>in  the  </a:t>
            </a:r>
            <a:r>
              <a:rPr lang="en-US" sz="2400" dirty="0">
                <a:solidFill>
                  <a:schemeClr val="tx1"/>
                </a:solidFill>
              </a:rPr>
              <a:t>fasting </a:t>
            </a:r>
            <a:r>
              <a:rPr lang="en-US" sz="2400" dirty="0" smtClean="0">
                <a:solidFill>
                  <a:schemeClr val="tx1"/>
                </a:solidFill>
              </a:rPr>
              <a:t> state</a:t>
            </a:r>
            <a:r>
              <a:rPr lang="en-US" sz="2400" dirty="0">
                <a:solidFill>
                  <a:schemeClr val="tx1"/>
                </a:solidFill>
              </a:rPr>
              <a:t>. </a:t>
            </a:r>
            <a:r>
              <a:rPr lang="en-US" sz="2400" dirty="0" smtClean="0">
                <a:solidFill>
                  <a:schemeClr val="tx1"/>
                </a:solidFill>
              </a:rPr>
              <a:t> </a:t>
            </a:r>
          </a:p>
          <a:p>
            <a:pPr marL="0" indent="0">
              <a:buNone/>
            </a:pPr>
            <a:endParaRPr lang="en-US" sz="2400" dirty="0"/>
          </a:p>
          <a:p>
            <a:r>
              <a:rPr lang="en-US" sz="2400" dirty="0" smtClean="0">
                <a:solidFill>
                  <a:schemeClr val="tx1"/>
                </a:solidFill>
              </a:rPr>
              <a:t>After </a:t>
            </a:r>
            <a:r>
              <a:rPr lang="en-US" sz="2400" dirty="0">
                <a:solidFill>
                  <a:schemeClr val="tx1"/>
                </a:solidFill>
              </a:rPr>
              <a:t>this period, due to glycogen depletion, </a:t>
            </a:r>
            <a:r>
              <a:rPr lang="en-US" sz="2400" dirty="0" smtClean="0">
                <a:solidFill>
                  <a:schemeClr val="tx1"/>
                </a:solidFill>
              </a:rPr>
              <a:t>levels  of </a:t>
            </a:r>
            <a:r>
              <a:rPr lang="en-US" sz="2400" dirty="0" smtClean="0"/>
              <a:t> </a:t>
            </a:r>
            <a:r>
              <a:rPr lang="en-US" sz="2800" dirty="0">
                <a:solidFill>
                  <a:srgbClr val="FF0000"/>
                </a:solidFill>
              </a:rPr>
              <a:t>fatty acids released from lipid cells are </a:t>
            </a:r>
            <a:r>
              <a:rPr lang="en-US" sz="2800" dirty="0" smtClean="0">
                <a:solidFill>
                  <a:srgbClr val="FF0000"/>
                </a:solidFill>
              </a:rPr>
              <a:t>elevated ,</a:t>
            </a:r>
            <a:r>
              <a:rPr lang="en-US" sz="2400" dirty="0" smtClean="0"/>
              <a:t> </a:t>
            </a:r>
            <a:r>
              <a:rPr lang="en-US" sz="2400" dirty="0">
                <a:solidFill>
                  <a:schemeClr val="tx1"/>
                </a:solidFill>
              </a:rPr>
              <a:t>and </a:t>
            </a:r>
            <a:r>
              <a:rPr lang="en-US" sz="2400" dirty="0" smtClean="0">
                <a:solidFill>
                  <a:schemeClr val="tx1"/>
                </a:solidFill>
              </a:rPr>
              <a:t>these  </a:t>
            </a:r>
            <a:r>
              <a:rPr lang="en-US" sz="2400" dirty="0">
                <a:solidFill>
                  <a:schemeClr val="tx1"/>
                </a:solidFill>
              </a:rPr>
              <a:t>fatty </a:t>
            </a:r>
            <a:r>
              <a:rPr lang="en-US" sz="2400" dirty="0" smtClean="0">
                <a:solidFill>
                  <a:schemeClr val="tx1"/>
                </a:solidFill>
              </a:rPr>
              <a:t> acids  participate  </a:t>
            </a:r>
            <a:r>
              <a:rPr lang="en-US" sz="2400" dirty="0">
                <a:solidFill>
                  <a:schemeClr val="tx1"/>
                </a:solidFill>
              </a:rPr>
              <a:t>in </a:t>
            </a:r>
            <a:r>
              <a:rPr lang="en-US" sz="2400" dirty="0" smtClean="0">
                <a:solidFill>
                  <a:schemeClr val="tx1"/>
                </a:solidFill>
              </a:rPr>
              <a:t> the  process  of </a:t>
            </a:r>
            <a:r>
              <a:rPr lang="en-US" sz="2400" dirty="0">
                <a:solidFill>
                  <a:srgbClr val="7030A0"/>
                </a:solidFill>
              </a:rPr>
              <a:t>gluconeogenesis</a:t>
            </a:r>
            <a:r>
              <a:rPr lang="en-US" sz="2400" dirty="0"/>
              <a:t>. </a:t>
            </a:r>
            <a:r>
              <a:rPr lang="en-US" sz="2400" dirty="0" smtClean="0"/>
              <a:t> </a:t>
            </a:r>
          </a:p>
          <a:p>
            <a:pPr marL="0" indent="0">
              <a:buNone/>
            </a:pPr>
            <a:endParaRPr lang="en-US" sz="2400" dirty="0"/>
          </a:p>
          <a:p>
            <a:r>
              <a:rPr lang="en-US" sz="2400" dirty="0">
                <a:solidFill>
                  <a:schemeClr val="tx1"/>
                </a:solidFill>
              </a:rPr>
              <a:t> Furthermore, these fatty acids increase the level of ketone bodies, which are considered the </a:t>
            </a:r>
            <a:r>
              <a:rPr lang="en-US" sz="2400" dirty="0" smtClean="0">
                <a:solidFill>
                  <a:schemeClr val="tx1"/>
                </a:solidFill>
              </a:rPr>
              <a:t> </a:t>
            </a:r>
            <a:r>
              <a:rPr lang="en-US" sz="2400" dirty="0">
                <a:solidFill>
                  <a:schemeClr val="tx1"/>
                </a:solidFill>
              </a:rPr>
              <a:t>alternative body fuel reserves in numerous cells. </a:t>
            </a:r>
            <a:endParaRPr lang="en-US" sz="2400" dirty="0" smtClean="0">
              <a:solidFill>
                <a:schemeClr val="tx1"/>
              </a:solidFill>
            </a:endParaRPr>
          </a:p>
          <a:p>
            <a:endParaRPr lang="en-US" sz="2400" dirty="0"/>
          </a:p>
          <a:p>
            <a:endParaRPr lang="en-US" sz="2400" dirty="0"/>
          </a:p>
        </p:txBody>
      </p:sp>
    </p:spTree>
    <p:extLst>
      <p:ext uri="{BB962C8B-B14F-4D97-AF65-F5344CB8AC3E}">
        <p14:creationId xmlns:p14="http://schemas.microsoft.com/office/powerpoint/2010/main" val="3714190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763</TotalTime>
  <Words>4408</Words>
  <Application>Microsoft Office PowerPoint</Application>
  <PresentationFormat>Widescreen</PresentationFormat>
  <Paragraphs>244</Paragraphs>
  <Slides>50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 Black</vt:lpstr>
      <vt:lpstr>Arial Rounded MT Bold</vt:lpstr>
      <vt:lpstr>B Compset</vt:lpstr>
      <vt:lpstr>B Titr</vt:lpstr>
      <vt:lpstr>Tahoma</vt:lpstr>
      <vt:lpstr>TimesNewRoman</vt:lpstr>
      <vt:lpstr>Wingdings</vt:lpstr>
      <vt:lpstr>Wingdings 3</vt:lpstr>
      <vt:lpstr>Yagut</vt:lpstr>
      <vt:lpstr>Facet</vt:lpstr>
      <vt:lpstr>PowerPoint Presentation</vt:lpstr>
      <vt:lpstr>Ramadan  Fasting &amp;  Health</vt:lpstr>
      <vt:lpstr>PowerPoint Presentation</vt:lpstr>
      <vt:lpstr>Physiology  of  Ramadan  Fasting</vt:lpstr>
      <vt:lpstr>Introduction</vt:lpstr>
      <vt:lpstr>از نظر ويژگي هاي فيزيولوژي، روزه داري ماه رمضان يك مدل منحصر به فرد از روزه داري متناوب روزانه درطول يك ماه است و با روزه داري تجربي از جهات مختلف متفاوت است:  </vt:lpstr>
      <vt:lpstr>Physiology  of  Fasting in healthy  person</vt:lpstr>
      <vt:lpstr>Postabsorptive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Lipid  Profile</vt:lpstr>
      <vt:lpstr>Lipid  Profile</vt:lpstr>
      <vt:lpstr>Notice</vt:lpstr>
      <vt:lpstr>تأثير روزه داري بر متابوليسم ليپيدها</vt:lpstr>
      <vt:lpstr>PowerPoint Presentation</vt:lpstr>
      <vt:lpstr>Lipid  Profile</vt:lpstr>
      <vt:lpstr>PowerPoint Presentation</vt:lpstr>
      <vt:lpstr>PowerPoint Presentation</vt:lpstr>
      <vt:lpstr>تأثير روزه داري بر سندروم متابوليك</vt:lpstr>
      <vt:lpstr>تأثير روزه داري بر تغييرات وزن بدن</vt:lpstr>
      <vt:lpstr>تأثير روزه داري بر تغييرات وزن بدن</vt:lpstr>
      <vt:lpstr>Ramadan  Fasting &amp; Endocrine  System</vt:lpstr>
      <vt:lpstr>Ramadan Fasting &amp; Thyroid</vt:lpstr>
      <vt:lpstr>Ramadan &amp; Thyroid</vt:lpstr>
      <vt:lpstr>Ramadan &amp; Thyroid</vt:lpstr>
      <vt:lpstr>Ramadan &amp; Gonads</vt:lpstr>
      <vt:lpstr>Ramadan &amp; Gonads</vt:lpstr>
      <vt:lpstr>PowerPoint Presentation</vt:lpstr>
      <vt:lpstr>PowerPoint Presentation</vt:lpstr>
      <vt:lpstr>Cortisol</vt:lpstr>
      <vt:lpstr>PowerPoint Presentation</vt:lpstr>
      <vt:lpstr>تأثير روزه داري بر كبد</vt:lpstr>
      <vt:lpstr>تأثير روزه داري بر كبد</vt:lpstr>
      <vt:lpstr>تأثير روزه داري بر كبد</vt:lpstr>
      <vt:lpstr>_x0003__x0008__x0003__x0008__x0003__x0008_   _x000c_  _x000e__x000f__x0010_ _x0011__x0012__x0013__x0014__x0005__x0015__x0016__x0017__x0018__x0008_ _x0006__x000c_ _x0019__x001a__x001b__x0005_ _x0002__x001a__x001b_ _x001c__x0005__x0008__x001d_ _x0002__x0003__x0004__x0005_ _x0006__x0007__x0008_   _x000c_  _x000e__x000f__x0010_ _x0011__x0012__x0013__x0014__x0005__x0015__x0016__x0017__x0018__x0008_ _x0006__x000c_ _x0019__x001a__x001b__x0005_ _x0002__x001a__x001b_ _x001c__x0005__x0008__x001d_ _x0002__x0003__x0004__x0005_ _x0006__x0007__x0008_  _x0003__x0008_    _x000c_  _x000e__x000f__x0010_ _x0011__x0012__x0013__x0014__x0005__x0015__x0016__x0017__x0018__x0008_ _x0006__x000c_ _x0019__x001a__x001b__x0005_ _x0002__x001a__x001b_ _x001c__x0005__x0008__x001d_ _x0002__x0003__x0004__x0005_ _x0006__x0007__x0008_ _x000c_  _x000e__x000f__x0010_ _x0011__x0012__x0013__x0014__x0005__x0015__x0016__x0017__x0018__x0008_ _x0006__x000c_ _x0019__x001a__x001b__x0005_ _x0002__x001a__x001b_ _x001c__x0005__x0008__x001d_ _x0002__x0003__x0004__x0005_ _x0006__x0007__x0008_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Ramadan  Fasting &amp;  Health</dc:title>
  <dc:creator>Sun Media</dc:creator>
  <cp:lastModifiedBy>Sun Media</cp:lastModifiedBy>
  <cp:revision>103</cp:revision>
  <dcterms:created xsi:type="dcterms:W3CDTF">2018-05-11T14:21:42Z</dcterms:created>
  <dcterms:modified xsi:type="dcterms:W3CDTF">2018-05-15T02:05:56Z</dcterms:modified>
</cp:coreProperties>
</file>