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handoutMasterIdLst>
    <p:handoutMasterId r:id="rId85"/>
  </p:handoutMasterIdLst>
  <p:sldIdLst>
    <p:sldId id="383" r:id="rId2"/>
    <p:sldId id="361" r:id="rId3"/>
    <p:sldId id="384" r:id="rId4"/>
    <p:sldId id="379" r:id="rId5"/>
    <p:sldId id="385" r:id="rId6"/>
    <p:sldId id="386" r:id="rId7"/>
    <p:sldId id="377" r:id="rId8"/>
    <p:sldId id="354" r:id="rId9"/>
    <p:sldId id="387" r:id="rId10"/>
    <p:sldId id="388" r:id="rId11"/>
    <p:sldId id="389" r:id="rId12"/>
    <p:sldId id="390" r:id="rId13"/>
    <p:sldId id="392" r:id="rId14"/>
    <p:sldId id="391"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1" r:id="rId33"/>
    <p:sldId id="412" r:id="rId34"/>
    <p:sldId id="413" r:id="rId35"/>
    <p:sldId id="456" r:id="rId36"/>
    <p:sldId id="415" r:id="rId37"/>
    <p:sldId id="416" r:id="rId38"/>
    <p:sldId id="417" r:id="rId39"/>
    <p:sldId id="418" r:id="rId40"/>
    <p:sldId id="419" r:id="rId41"/>
    <p:sldId id="420" r:id="rId42"/>
    <p:sldId id="421" r:id="rId43"/>
    <p:sldId id="457" r:id="rId44"/>
    <p:sldId id="422" r:id="rId45"/>
    <p:sldId id="458" r:id="rId46"/>
    <p:sldId id="424" r:id="rId47"/>
    <p:sldId id="423" r:id="rId48"/>
    <p:sldId id="425" r:id="rId49"/>
    <p:sldId id="426" r:id="rId50"/>
    <p:sldId id="459" r:id="rId51"/>
    <p:sldId id="427" r:id="rId52"/>
    <p:sldId id="428" r:id="rId53"/>
    <p:sldId id="430" r:id="rId54"/>
    <p:sldId id="429" r:id="rId55"/>
    <p:sldId id="431" r:id="rId56"/>
    <p:sldId id="432" r:id="rId57"/>
    <p:sldId id="433" r:id="rId58"/>
    <p:sldId id="434" r:id="rId59"/>
    <p:sldId id="460" r:id="rId60"/>
    <p:sldId id="435" r:id="rId61"/>
    <p:sldId id="436" r:id="rId62"/>
    <p:sldId id="437" r:id="rId63"/>
    <p:sldId id="438" r:id="rId64"/>
    <p:sldId id="440" r:id="rId65"/>
    <p:sldId id="441" r:id="rId66"/>
    <p:sldId id="442" r:id="rId67"/>
    <p:sldId id="443" r:id="rId68"/>
    <p:sldId id="444" r:id="rId69"/>
    <p:sldId id="445" r:id="rId70"/>
    <p:sldId id="446" r:id="rId71"/>
    <p:sldId id="447" r:id="rId72"/>
    <p:sldId id="461" r:id="rId73"/>
    <p:sldId id="448" r:id="rId74"/>
    <p:sldId id="449" r:id="rId75"/>
    <p:sldId id="450" r:id="rId76"/>
    <p:sldId id="451" r:id="rId77"/>
    <p:sldId id="452" r:id="rId78"/>
    <p:sldId id="453" r:id="rId79"/>
    <p:sldId id="454" r:id="rId80"/>
    <p:sldId id="462" r:id="rId81"/>
    <p:sldId id="455" r:id="rId82"/>
    <p:sldId id="378" r:id="rId83"/>
  </p:sldIdLst>
  <p:sldSz cx="12192000" cy="6858000"/>
  <p:notesSz cx="10229850" cy="7096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 id="361"/>
            <p14:sldId id="384"/>
            <p14:sldId id="379"/>
            <p14:sldId id="385"/>
            <p14:sldId id="386"/>
          </p14:sldIdLst>
        </p14:section>
        <p14:section name="SLIDE STARTERS" id="{ACC24B29-0CC7-491A-A98A-CF7CBDBE501E}">
          <p14:sldIdLst>
            <p14:sldId id="377"/>
            <p14:sldId id="354"/>
            <p14:sldId id="387"/>
            <p14:sldId id="388"/>
            <p14:sldId id="389"/>
            <p14:sldId id="390"/>
            <p14:sldId id="392"/>
            <p14:sldId id="391"/>
            <p14:sldId id="393"/>
            <p14:sldId id="394"/>
            <p14:sldId id="395"/>
            <p14:sldId id="396"/>
            <p14:sldId id="397"/>
            <p14:sldId id="398"/>
            <p14:sldId id="399"/>
            <p14:sldId id="400"/>
            <p14:sldId id="401"/>
            <p14:sldId id="402"/>
            <p14:sldId id="403"/>
            <p14:sldId id="404"/>
            <p14:sldId id="405"/>
            <p14:sldId id="406"/>
            <p14:sldId id="407"/>
            <p14:sldId id="408"/>
            <p14:sldId id="409"/>
            <p14:sldId id="411"/>
            <p14:sldId id="412"/>
            <p14:sldId id="413"/>
            <p14:sldId id="456"/>
            <p14:sldId id="415"/>
            <p14:sldId id="416"/>
            <p14:sldId id="417"/>
            <p14:sldId id="418"/>
            <p14:sldId id="419"/>
            <p14:sldId id="420"/>
            <p14:sldId id="421"/>
            <p14:sldId id="457"/>
            <p14:sldId id="422"/>
            <p14:sldId id="458"/>
            <p14:sldId id="424"/>
            <p14:sldId id="423"/>
            <p14:sldId id="425"/>
            <p14:sldId id="426"/>
            <p14:sldId id="459"/>
            <p14:sldId id="427"/>
            <p14:sldId id="428"/>
            <p14:sldId id="430"/>
            <p14:sldId id="429"/>
            <p14:sldId id="431"/>
            <p14:sldId id="432"/>
            <p14:sldId id="433"/>
            <p14:sldId id="434"/>
            <p14:sldId id="460"/>
            <p14:sldId id="435"/>
            <p14:sldId id="436"/>
            <p14:sldId id="437"/>
            <p14:sldId id="438"/>
            <p14:sldId id="440"/>
            <p14:sldId id="441"/>
            <p14:sldId id="442"/>
            <p14:sldId id="443"/>
            <p14:sldId id="444"/>
            <p14:sldId id="445"/>
            <p14:sldId id="446"/>
            <p14:sldId id="447"/>
            <p14:sldId id="461"/>
            <p14:sldId id="448"/>
            <p14:sldId id="449"/>
            <p14:sldId id="450"/>
            <p14:sldId id="451"/>
            <p14:sldId id="452"/>
            <p14:sldId id="453"/>
            <p14:sldId id="454"/>
            <p14:sldId id="462"/>
            <p14:sldId id="455"/>
          </p14:sldIdLst>
        </p14:section>
        <p14:section name="THANK YOU" id="{6CD91DAB-8EC3-4802-89E9-0F1C7022FB28}">
          <p14:sldIdLst>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E6E6E6"/>
    <a:srgbClr val="DC5924"/>
    <a:srgbClr val="B7472A"/>
    <a:srgbClr val="000000"/>
    <a:srgbClr val="FFFFFF"/>
    <a:srgbClr val="75D1FF"/>
    <a:srgbClr val="11161C"/>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1" autoAdjust="0"/>
    <p:restoredTop sz="84972" autoAdjust="0"/>
  </p:normalViewPr>
  <p:slideViewPr>
    <p:cSldViewPr snapToGrid="0">
      <p:cViewPr>
        <p:scale>
          <a:sx n="75" d="100"/>
          <a:sy n="75" d="100"/>
        </p:scale>
        <p:origin x="893" y="264"/>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82" d="100"/>
          <a:sy n="82" d="100"/>
        </p:scale>
        <p:origin x="1853"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432935" cy="356039"/>
          </a:xfrm>
          <a:prstGeom prst="rect">
            <a:avLst/>
          </a:prstGeom>
        </p:spPr>
        <p:txBody>
          <a:bodyPr vert="horz" lIns="96651" tIns="48325" rIns="96651" bIns="48325" rtlCol="0"/>
          <a:lstStyle>
            <a:lvl1pPr algn="l">
              <a:defRPr sz="1200"/>
            </a:lvl1pPr>
          </a:lstStyle>
          <a:p>
            <a:endParaRPr lang="en-US"/>
          </a:p>
        </p:txBody>
      </p:sp>
      <p:sp>
        <p:nvSpPr>
          <p:cNvPr id="4" name="Footer Placeholder 3"/>
          <p:cNvSpPr>
            <a:spLocks noGrp="1"/>
          </p:cNvSpPr>
          <p:nvPr>
            <p:ph type="ftr" sz="quarter" idx="2"/>
          </p:nvPr>
        </p:nvSpPr>
        <p:spPr>
          <a:xfrm>
            <a:off x="1" y="6740090"/>
            <a:ext cx="4432935" cy="356038"/>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5794549" y="6740090"/>
            <a:ext cx="4432935" cy="356038"/>
          </a:xfrm>
          <a:prstGeom prst="rect">
            <a:avLst/>
          </a:prstGeom>
        </p:spPr>
        <p:txBody>
          <a:bodyPr vert="horz" lIns="96651" tIns="48325" rIns="96651" bIns="48325"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432935" cy="356039"/>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5794549" y="3"/>
            <a:ext cx="4432935" cy="356039"/>
          </a:xfrm>
          <a:prstGeom prst="rect">
            <a:avLst/>
          </a:prstGeom>
        </p:spPr>
        <p:txBody>
          <a:bodyPr vert="horz" lIns="96651" tIns="48325" rIns="96651" bIns="48325" rtlCol="0"/>
          <a:lstStyle>
            <a:lvl1pPr algn="r">
              <a:defRPr sz="1200"/>
            </a:lvl1pPr>
          </a:lstStyle>
          <a:p>
            <a:fld id="{44C46CEC-428A-4DD0-A7C7-21AF8DE33E93}" type="datetimeFigureOut">
              <a:rPr lang="en-US" smtClean="0"/>
              <a:t>5/7/2018</a:t>
            </a:fld>
            <a:endParaRPr lang="en-US"/>
          </a:p>
        </p:txBody>
      </p:sp>
      <p:sp>
        <p:nvSpPr>
          <p:cNvPr id="4" name="Slide Image Placeholder 3"/>
          <p:cNvSpPr>
            <a:spLocks noGrp="1" noRot="1" noChangeAspect="1"/>
          </p:cNvSpPr>
          <p:nvPr>
            <p:ph type="sldImg" idx="2"/>
          </p:nvPr>
        </p:nvSpPr>
        <p:spPr>
          <a:xfrm>
            <a:off x="2987675" y="887413"/>
            <a:ext cx="4254500" cy="23939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1022986" y="3415010"/>
            <a:ext cx="8183880" cy="2794099"/>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0090"/>
            <a:ext cx="4432935" cy="356038"/>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5794549" y="6740090"/>
            <a:ext cx="4432935" cy="356038"/>
          </a:xfrm>
          <a:prstGeom prst="rect">
            <a:avLst/>
          </a:prstGeom>
        </p:spPr>
        <p:txBody>
          <a:bodyPr vert="horz" lIns="96651" tIns="48325" rIns="96651" bIns="48325"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84558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286777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23</a:t>
            </a:fld>
            <a:endParaRPr lang="en-US"/>
          </a:p>
        </p:txBody>
      </p:sp>
    </p:spTree>
    <p:extLst>
      <p:ext uri="{BB962C8B-B14F-4D97-AF65-F5344CB8AC3E}">
        <p14:creationId xmlns:p14="http://schemas.microsoft.com/office/powerpoint/2010/main" val="370151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24</a:t>
            </a:fld>
            <a:endParaRPr lang="en-US"/>
          </a:p>
        </p:txBody>
      </p:sp>
    </p:spTree>
    <p:extLst>
      <p:ext uri="{BB962C8B-B14F-4D97-AF65-F5344CB8AC3E}">
        <p14:creationId xmlns:p14="http://schemas.microsoft.com/office/powerpoint/2010/main" val="361440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25</a:t>
            </a:fld>
            <a:endParaRPr lang="en-US" sz="1800" kern="0" dirty="0">
              <a:solidFill>
                <a:sysClr val="windowText" lastClr="000000"/>
              </a:solidFill>
            </a:endParaRPr>
          </a:p>
        </p:txBody>
      </p:sp>
    </p:spTree>
    <p:extLst>
      <p:ext uri="{BB962C8B-B14F-4D97-AF65-F5344CB8AC3E}">
        <p14:creationId xmlns:p14="http://schemas.microsoft.com/office/powerpoint/2010/main" val="285380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255642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27</a:t>
            </a:fld>
            <a:endParaRPr lang="en-US"/>
          </a:p>
        </p:txBody>
      </p:sp>
    </p:spTree>
    <p:extLst>
      <p:ext uri="{BB962C8B-B14F-4D97-AF65-F5344CB8AC3E}">
        <p14:creationId xmlns:p14="http://schemas.microsoft.com/office/powerpoint/2010/main" val="398373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28</a:t>
            </a:fld>
            <a:endParaRPr lang="en-US"/>
          </a:p>
        </p:txBody>
      </p:sp>
    </p:spTree>
    <p:extLst>
      <p:ext uri="{BB962C8B-B14F-4D97-AF65-F5344CB8AC3E}">
        <p14:creationId xmlns:p14="http://schemas.microsoft.com/office/powerpoint/2010/main" val="220076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29</a:t>
            </a:fld>
            <a:endParaRPr lang="en-US"/>
          </a:p>
        </p:txBody>
      </p:sp>
    </p:spTree>
    <p:extLst>
      <p:ext uri="{BB962C8B-B14F-4D97-AF65-F5344CB8AC3E}">
        <p14:creationId xmlns:p14="http://schemas.microsoft.com/office/powerpoint/2010/main" val="215630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30</a:t>
            </a:fld>
            <a:endParaRPr lang="en-US"/>
          </a:p>
        </p:txBody>
      </p:sp>
    </p:spTree>
    <p:extLst>
      <p:ext uri="{BB962C8B-B14F-4D97-AF65-F5344CB8AC3E}">
        <p14:creationId xmlns:p14="http://schemas.microsoft.com/office/powerpoint/2010/main" val="190903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31</a:t>
            </a:fld>
            <a:endParaRPr lang="en-US"/>
          </a:p>
        </p:txBody>
      </p:sp>
    </p:spTree>
    <p:extLst>
      <p:ext uri="{BB962C8B-B14F-4D97-AF65-F5344CB8AC3E}">
        <p14:creationId xmlns:p14="http://schemas.microsoft.com/office/powerpoint/2010/main" val="3701820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32</a:t>
            </a:fld>
            <a:endParaRPr lang="en-US"/>
          </a:p>
        </p:txBody>
      </p:sp>
    </p:spTree>
    <p:extLst>
      <p:ext uri="{BB962C8B-B14F-4D97-AF65-F5344CB8AC3E}">
        <p14:creationId xmlns:p14="http://schemas.microsoft.com/office/powerpoint/2010/main" val="2304448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33</a:t>
            </a:fld>
            <a:endParaRPr lang="en-US"/>
          </a:p>
        </p:txBody>
      </p:sp>
    </p:spTree>
    <p:extLst>
      <p:ext uri="{BB962C8B-B14F-4D97-AF65-F5344CB8AC3E}">
        <p14:creationId xmlns:p14="http://schemas.microsoft.com/office/powerpoint/2010/main" val="2529961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34</a:t>
            </a:fld>
            <a:endParaRPr lang="en-US" sz="1800" kern="0" dirty="0">
              <a:solidFill>
                <a:sysClr val="windowText" lastClr="000000"/>
              </a:solidFill>
            </a:endParaRPr>
          </a:p>
        </p:txBody>
      </p:sp>
    </p:spTree>
    <p:extLst>
      <p:ext uri="{BB962C8B-B14F-4D97-AF65-F5344CB8AC3E}">
        <p14:creationId xmlns:p14="http://schemas.microsoft.com/office/powerpoint/2010/main" val="2016225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35</a:t>
            </a:fld>
            <a:endParaRPr lang="en-US" sz="1800" kern="0" dirty="0">
              <a:solidFill>
                <a:sysClr val="windowText" lastClr="000000"/>
              </a:solidFill>
            </a:endParaRPr>
          </a:p>
        </p:txBody>
      </p:sp>
    </p:spTree>
    <p:extLst>
      <p:ext uri="{BB962C8B-B14F-4D97-AF65-F5344CB8AC3E}">
        <p14:creationId xmlns:p14="http://schemas.microsoft.com/office/powerpoint/2010/main" val="691806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36</a:t>
            </a:fld>
            <a:endParaRPr lang="en-US" sz="1800" kern="0" dirty="0">
              <a:solidFill>
                <a:sysClr val="windowText" lastClr="000000"/>
              </a:solidFill>
            </a:endParaRPr>
          </a:p>
        </p:txBody>
      </p:sp>
    </p:spTree>
    <p:extLst>
      <p:ext uri="{BB962C8B-B14F-4D97-AF65-F5344CB8AC3E}">
        <p14:creationId xmlns:p14="http://schemas.microsoft.com/office/powerpoint/2010/main" val="2664103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37</a:t>
            </a:fld>
            <a:endParaRPr lang="en-US" sz="1800" kern="0" dirty="0">
              <a:solidFill>
                <a:sysClr val="windowText" lastClr="000000"/>
              </a:solidFill>
            </a:endParaRPr>
          </a:p>
        </p:txBody>
      </p:sp>
    </p:spTree>
    <p:extLst>
      <p:ext uri="{BB962C8B-B14F-4D97-AF65-F5344CB8AC3E}">
        <p14:creationId xmlns:p14="http://schemas.microsoft.com/office/powerpoint/2010/main" val="1022493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38</a:t>
            </a:fld>
            <a:endParaRPr lang="en-US" sz="1800" kern="0" dirty="0">
              <a:solidFill>
                <a:sysClr val="windowText" lastClr="000000"/>
              </a:solidFill>
            </a:endParaRPr>
          </a:p>
        </p:txBody>
      </p:sp>
    </p:spTree>
    <p:extLst>
      <p:ext uri="{BB962C8B-B14F-4D97-AF65-F5344CB8AC3E}">
        <p14:creationId xmlns:p14="http://schemas.microsoft.com/office/powerpoint/2010/main" val="3359722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39</a:t>
            </a:fld>
            <a:endParaRPr lang="en-US" sz="1800" kern="0" dirty="0">
              <a:solidFill>
                <a:sysClr val="windowText" lastClr="000000"/>
              </a:solidFill>
            </a:endParaRPr>
          </a:p>
        </p:txBody>
      </p:sp>
    </p:spTree>
    <p:extLst>
      <p:ext uri="{BB962C8B-B14F-4D97-AF65-F5344CB8AC3E}">
        <p14:creationId xmlns:p14="http://schemas.microsoft.com/office/powerpoint/2010/main" val="3519482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40</a:t>
            </a:fld>
            <a:endParaRPr lang="en-US" sz="1800" kern="0" dirty="0">
              <a:solidFill>
                <a:sysClr val="windowText" lastClr="000000"/>
              </a:solidFill>
            </a:endParaRPr>
          </a:p>
        </p:txBody>
      </p:sp>
    </p:spTree>
    <p:extLst>
      <p:ext uri="{BB962C8B-B14F-4D97-AF65-F5344CB8AC3E}">
        <p14:creationId xmlns:p14="http://schemas.microsoft.com/office/powerpoint/2010/main" val="395969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649825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41</a:t>
            </a:fld>
            <a:endParaRPr lang="en-US" sz="1800" kern="0" dirty="0">
              <a:solidFill>
                <a:sysClr val="windowText" lastClr="000000"/>
              </a:solidFill>
            </a:endParaRPr>
          </a:p>
        </p:txBody>
      </p:sp>
    </p:spTree>
    <p:extLst>
      <p:ext uri="{BB962C8B-B14F-4D97-AF65-F5344CB8AC3E}">
        <p14:creationId xmlns:p14="http://schemas.microsoft.com/office/powerpoint/2010/main" val="115717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42</a:t>
            </a:fld>
            <a:endParaRPr lang="en-US" sz="1800" kern="0" dirty="0">
              <a:solidFill>
                <a:sysClr val="windowText" lastClr="000000"/>
              </a:solidFill>
            </a:endParaRPr>
          </a:p>
        </p:txBody>
      </p:sp>
    </p:spTree>
    <p:extLst>
      <p:ext uri="{BB962C8B-B14F-4D97-AF65-F5344CB8AC3E}">
        <p14:creationId xmlns:p14="http://schemas.microsoft.com/office/powerpoint/2010/main" val="43132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43</a:t>
            </a:fld>
            <a:endParaRPr lang="en-US" sz="1800" kern="0" dirty="0">
              <a:solidFill>
                <a:sysClr val="windowText" lastClr="000000"/>
              </a:solidFill>
            </a:endParaRPr>
          </a:p>
        </p:txBody>
      </p:sp>
    </p:spTree>
    <p:extLst>
      <p:ext uri="{BB962C8B-B14F-4D97-AF65-F5344CB8AC3E}">
        <p14:creationId xmlns:p14="http://schemas.microsoft.com/office/powerpoint/2010/main" val="2138753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44</a:t>
            </a:fld>
            <a:endParaRPr lang="en-US" sz="1800" kern="0" dirty="0">
              <a:solidFill>
                <a:sysClr val="windowText" lastClr="000000"/>
              </a:solidFill>
            </a:endParaRPr>
          </a:p>
        </p:txBody>
      </p:sp>
    </p:spTree>
    <p:extLst>
      <p:ext uri="{BB962C8B-B14F-4D97-AF65-F5344CB8AC3E}">
        <p14:creationId xmlns:p14="http://schemas.microsoft.com/office/powerpoint/2010/main" val="3292563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45</a:t>
            </a:fld>
            <a:endParaRPr lang="en-US" sz="1800" kern="0" dirty="0">
              <a:solidFill>
                <a:sysClr val="windowText" lastClr="000000"/>
              </a:solidFill>
            </a:endParaRPr>
          </a:p>
        </p:txBody>
      </p:sp>
    </p:spTree>
    <p:extLst>
      <p:ext uri="{BB962C8B-B14F-4D97-AF65-F5344CB8AC3E}">
        <p14:creationId xmlns:p14="http://schemas.microsoft.com/office/powerpoint/2010/main" val="370184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46</a:t>
            </a:fld>
            <a:endParaRPr lang="en-US"/>
          </a:p>
        </p:txBody>
      </p:sp>
    </p:spTree>
    <p:extLst>
      <p:ext uri="{BB962C8B-B14F-4D97-AF65-F5344CB8AC3E}">
        <p14:creationId xmlns:p14="http://schemas.microsoft.com/office/powerpoint/2010/main" val="1647138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47</a:t>
            </a:fld>
            <a:endParaRPr lang="en-US" sz="1800" kern="0" dirty="0">
              <a:solidFill>
                <a:sysClr val="windowText" lastClr="000000"/>
              </a:solidFill>
            </a:endParaRPr>
          </a:p>
        </p:txBody>
      </p:sp>
    </p:spTree>
    <p:extLst>
      <p:ext uri="{BB962C8B-B14F-4D97-AF65-F5344CB8AC3E}">
        <p14:creationId xmlns:p14="http://schemas.microsoft.com/office/powerpoint/2010/main" val="2594647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48</a:t>
            </a:fld>
            <a:endParaRPr lang="en-US" sz="1800" kern="0" dirty="0">
              <a:solidFill>
                <a:sysClr val="windowText" lastClr="000000"/>
              </a:solidFill>
            </a:endParaRPr>
          </a:p>
        </p:txBody>
      </p:sp>
    </p:spTree>
    <p:extLst>
      <p:ext uri="{BB962C8B-B14F-4D97-AF65-F5344CB8AC3E}">
        <p14:creationId xmlns:p14="http://schemas.microsoft.com/office/powerpoint/2010/main" val="26125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49</a:t>
            </a:fld>
            <a:endParaRPr lang="en-US" sz="1800" kern="0" dirty="0">
              <a:solidFill>
                <a:sysClr val="windowText" lastClr="000000"/>
              </a:solidFill>
            </a:endParaRPr>
          </a:p>
        </p:txBody>
      </p:sp>
    </p:spTree>
    <p:extLst>
      <p:ext uri="{BB962C8B-B14F-4D97-AF65-F5344CB8AC3E}">
        <p14:creationId xmlns:p14="http://schemas.microsoft.com/office/powerpoint/2010/main" val="2704740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50</a:t>
            </a:fld>
            <a:endParaRPr lang="en-US" sz="1800" kern="0" dirty="0">
              <a:solidFill>
                <a:sysClr val="windowText" lastClr="000000"/>
              </a:solidFill>
            </a:endParaRPr>
          </a:p>
        </p:txBody>
      </p:sp>
    </p:spTree>
    <p:extLst>
      <p:ext uri="{BB962C8B-B14F-4D97-AF65-F5344CB8AC3E}">
        <p14:creationId xmlns:p14="http://schemas.microsoft.com/office/powerpoint/2010/main" val="353432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2297713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51</a:t>
            </a:fld>
            <a:endParaRPr lang="en-US" sz="1800" kern="0" dirty="0">
              <a:solidFill>
                <a:sysClr val="windowText" lastClr="000000"/>
              </a:solidFill>
            </a:endParaRPr>
          </a:p>
        </p:txBody>
      </p:sp>
    </p:spTree>
    <p:extLst>
      <p:ext uri="{BB962C8B-B14F-4D97-AF65-F5344CB8AC3E}">
        <p14:creationId xmlns:p14="http://schemas.microsoft.com/office/powerpoint/2010/main" val="2324100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52</a:t>
            </a:fld>
            <a:endParaRPr lang="en-US"/>
          </a:p>
        </p:txBody>
      </p:sp>
    </p:spTree>
    <p:extLst>
      <p:ext uri="{BB962C8B-B14F-4D97-AF65-F5344CB8AC3E}">
        <p14:creationId xmlns:p14="http://schemas.microsoft.com/office/powerpoint/2010/main" val="3408070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53</a:t>
            </a:fld>
            <a:endParaRPr lang="en-US" sz="1800" kern="0" dirty="0">
              <a:solidFill>
                <a:sysClr val="windowText" lastClr="000000"/>
              </a:solidFill>
            </a:endParaRPr>
          </a:p>
        </p:txBody>
      </p:sp>
    </p:spTree>
    <p:extLst>
      <p:ext uri="{BB962C8B-B14F-4D97-AF65-F5344CB8AC3E}">
        <p14:creationId xmlns:p14="http://schemas.microsoft.com/office/powerpoint/2010/main" val="1064640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54</a:t>
            </a:fld>
            <a:endParaRPr lang="en-US" sz="1800" kern="0" dirty="0">
              <a:solidFill>
                <a:sysClr val="windowText" lastClr="000000"/>
              </a:solidFill>
            </a:endParaRPr>
          </a:p>
        </p:txBody>
      </p:sp>
    </p:spTree>
    <p:extLst>
      <p:ext uri="{BB962C8B-B14F-4D97-AF65-F5344CB8AC3E}">
        <p14:creationId xmlns:p14="http://schemas.microsoft.com/office/powerpoint/2010/main" val="976025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55</a:t>
            </a:fld>
            <a:endParaRPr lang="en-US" sz="1800" kern="0" dirty="0">
              <a:solidFill>
                <a:sysClr val="windowText" lastClr="000000"/>
              </a:solidFill>
            </a:endParaRPr>
          </a:p>
        </p:txBody>
      </p:sp>
    </p:spTree>
    <p:extLst>
      <p:ext uri="{BB962C8B-B14F-4D97-AF65-F5344CB8AC3E}">
        <p14:creationId xmlns:p14="http://schemas.microsoft.com/office/powerpoint/2010/main" val="1721029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56</a:t>
            </a:fld>
            <a:endParaRPr lang="en-US" sz="1800" kern="0" dirty="0">
              <a:solidFill>
                <a:sysClr val="windowText" lastClr="000000"/>
              </a:solidFill>
            </a:endParaRPr>
          </a:p>
        </p:txBody>
      </p:sp>
    </p:spTree>
    <p:extLst>
      <p:ext uri="{BB962C8B-B14F-4D97-AF65-F5344CB8AC3E}">
        <p14:creationId xmlns:p14="http://schemas.microsoft.com/office/powerpoint/2010/main" val="3455706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57</a:t>
            </a:fld>
            <a:endParaRPr lang="en-US" sz="1800" kern="0" dirty="0">
              <a:solidFill>
                <a:sysClr val="windowText" lastClr="000000"/>
              </a:solidFill>
            </a:endParaRPr>
          </a:p>
        </p:txBody>
      </p:sp>
    </p:spTree>
    <p:extLst>
      <p:ext uri="{BB962C8B-B14F-4D97-AF65-F5344CB8AC3E}">
        <p14:creationId xmlns:p14="http://schemas.microsoft.com/office/powerpoint/2010/main" val="1431726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58</a:t>
            </a:fld>
            <a:endParaRPr lang="en-US" sz="1800" kern="0" dirty="0">
              <a:solidFill>
                <a:sysClr val="windowText" lastClr="000000"/>
              </a:solidFill>
            </a:endParaRPr>
          </a:p>
        </p:txBody>
      </p:sp>
    </p:spTree>
    <p:extLst>
      <p:ext uri="{BB962C8B-B14F-4D97-AF65-F5344CB8AC3E}">
        <p14:creationId xmlns:p14="http://schemas.microsoft.com/office/powerpoint/2010/main" val="2259610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59</a:t>
            </a:fld>
            <a:endParaRPr lang="en-US" sz="1800" kern="0" dirty="0">
              <a:solidFill>
                <a:sysClr val="windowText" lastClr="000000"/>
              </a:solidFill>
            </a:endParaRPr>
          </a:p>
        </p:txBody>
      </p:sp>
    </p:spTree>
    <p:extLst>
      <p:ext uri="{BB962C8B-B14F-4D97-AF65-F5344CB8AC3E}">
        <p14:creationId xmlns:p14="http://schemas.microsoft.com/office/powerpoint/2010/main" val="2167461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60</a:t>
            </a:fld>
            <a:endParaRPr lang="en-US" sz="1800" kern="0" dirty="0">
              <a:solidFill>
                <a:sysClr val="windowText" lastClr="000000"/>
              </a:solidFill>
            </a:endParaRPr>
          </a:p>
        </p:txBody>
      </p:sp>
    </p:spTree>
    <p:extLst>
      <p:ext uri="{BB962C8B-B14F-4D97-AF65-F5344CB8AC3E}">
        <p14:creationId xmlns:p14="http://schemas.microsoft.com/office/powerpoint/2010/main" val="283199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441444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61</a:t>
            </a:fld>
            <a:endParaRPr lang="en-US"/>
          </a:p>
        </p:txBody>
      </p:sp>
    </p:spTree>
    <p:extLst>
      <p:ext uri="{BB962C8B-B14F-4D97-AF65-F5344CB8AC3E}">
        <p14:creationId xmlns:p14="http://schemas.microsoft.com/office/powerpoint/2010/main" val="2647546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62</a:t>
            </a:fld>
            <a:endParaRPr lang="en-US" sz="1800" kern="0" dirty="0">
              <a:solidFill>
                <a:sysClr val="windowText" lastClr="000000"/>
              </a:solidFill>
            </a:endParaRPr>
          </a:p>
        </p:txBody>
      </p:sp>
    </p:spTree>
    <p:extLst>
      <p:ext uri="{BB962C8B-B14F-4D97-AF65-F5344CB8AC3E}">
        <p14:creationId xmlns:p14="http://schemas.microsoft.com/office/powerpoint/2010/main" val="3587221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63</a:t>
            </a:fld>
            <a:endParaRPr lang="en-US" sz="1800" kern="0" dirty="0">
              <a:solidFill>
                <a:sysClr val="windowText" lastClr="000000"/>
              </a:solidFill>
            </a:endParaRPr>
          </a:p>
        </p:txBody>
      </p:sp>
    </p:spTree>
    <p:extLst>
      <p:ext uri="{BB962C8B-B14F-4D97-AF65-F5344CB8AC3E}">
        <p14:creationId xmlns:p14="http://schemas.microsoft.com/office/powerpoint/2010/main" val="4210837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64</a:t>
            </a:fld>
            <a:endParaRPr lang="en-US"/>
          </a:p>
        </p:txBody>
      </p:sp>
    </p:spTree>
    <p:extLst>
      <p:ext uri="{BB962C8B-B14F-4D97-AF65-F5344CB8AC3E}">
        <p14:creationId xmlns:p14="http://schemas.microsoft.com/office/powerpoint/2010/main" val="37105820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65</a:t>
            </a:fld>
            <a:endParaRPr lang="en-US" sz="1800" kern="0" dirty="0">
              <a:solidFill>
                <a:sysClr val="windowText" lastClr="000000"/>
              </a:solidFill>
            </a:endParaRPr>
          </a:p>
        </p:txBody>
      </p:sp>
    </p:spTree>
    <p:extLst>
      <p:ext uri="{BB962C8B-B14F-4D97-AF65-F5344CB8AC3E}">
        <p14:creationId xmlns:p14="http://schemas.microsoft.com/office/powerpoint/2010/main" val="660306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66</a:t>
            </a:fld>
            <a:endParaRPr lang="en-US"/>
          </a:p>
        </p:txBody>
      </p:sp>
    </p:spTree>
    <p:extLst>
      <p:ext uri="{BB962C8B-B14F-4D97-AF65-F5344CB8AC3E}">
        <p14:creationId xmlns:p14="http://schemas.microsoft.com/office/powerpoint/2010/main" val="382846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67</a:t>
            </a:fld>
            <a:endParaRPr lang="en-US" sz="1800" kern="0" dirty="0">
              <a:solidFill>
                <a:sysClr val="windowText" lastClr="000000"/>
              </a:solidFill>
            </a:endParaRPr>
          </a:p>
        </p:txBody>
      </p:sp>
    </p:spTree>
    <p:extLst>
      <p:ext uri="{BB962C8B-B14F-4D97-AF65-F5344CB8AC3E}">
        <p14:creationId xmlns:p14="http://schemas.microsoft.com/office/powerpoint/2010/main" val="5788340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68</a:t>
            </a:fld>
            <a:endParaRPr lang="en-US"/>
          </a:p>
        </p:txBody>
      </p:sp>
    </p:spTree>
    <p:extLst>
      <p:ext uri="{BB962C8B-B14F-4D97-AF65-F5344CB8AC3E}">
        <p14:creationId xmlns:p14="http://schemas.microsoft.com/office/powerpoint/2010/main" val="2643056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69</a:t>
            </a:fld>
            <a:endParaRPr lang="en-US" sz="1800" kern="0" dirty="0">
              <a:solidFill>
                <a:sysClr val="windowText" lastClr="000000"/>
              </a:solidFill>
            </a:endParaRPr>
          </a:p>
        </p:txBody>
      </p:sp>
    </p:spTree>
    <p:extLst>
      <p:ext uri="{BB962C8B-B14F-4D97-AF65-F5344CB8AC3E}">
        <p14:creationId xmlns:p14="http://schemas.microsoft.com/office/powerpoint/2010/main" val="4263596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70</a:t>
            </a:fld>
            <a:endParaRPr lang="en-US"/>
          </a:p>
        </p:txBody>
      </p:sp>
    </p:spTree>
    <p:extLst>
      <p:ext uri="{BB962C8B-B14F-4D97-AF65-F5344CB8AC3E}">
        <p14:creationId xmlns:p14="http://schemas.microsoft.com/office/powerpoint/2010/main" val="236126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1162403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71</a:t>
            </a:fld>
            <a:endParaRPr lang="en-US" sz="1800" kern="0" dirty="0">
              <a:solidFill>
                <a:sysClr val="windowText" lastClr="000000"/>
              </a:solidFill>
            </a:endParaRPr>
          </a:p>
        </p:txBody>
      </p:sp>
    </p:spTree>
    <p:extLst>
      <p:ext uri="{BB962C8B-B14F-4D97-AF65-F5344CB8AC3E}">
        <p14:creationId xmlns:p14="http://schemas.microsoft.com/office/powerpoint/2010/main" val="20391785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72</a:t>
            </a:fld>
            <a:endParaRPr lang="en-US" sz="1800" kern="0" dirty="0">
              <a:solidFill>
                <a:sysClr val="windowText" lastClr="000000"/>
              </a:solidFill>
            </a:endParaRPr>
          </a:p>
        </p:txBody>
      </p:sp>
    </p:spTree>
    <p:extLst>
      <p:ext uri="{BB962C8B-B14F-4D97-AF65-F5344CB8AC3E}">
        <p14:creationId xmlns:p14="http://schemas.microsoft.com/office/powerpoint/2010/main" val="3288755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73</a:t>
            </a:fld>
            <a:endParaRPr lang="en-US" sz="1800" kern="0" dirty="0">
              <a:solidFill>
                <a:sysClr val="windowText" lastClr="000000"/>
              </a:solidFill>
            </a:endParaRPr>
          </a:p>
        </p:txBody>
      </p:sp>
    </p:spTree>
    <p:extLst>
      <p:ext uri="{BB962C8B-B14F-4D97-AF65-F5344CB8AC3E}">
        <p14:creationId xmlns:p14="http://schemas.microsoft.com/office/powerpoint/2010/main" val="327410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74</a:t>
            </a:fld>
            <a:endParaRPr lang="en-US" sz="1800" kern="0" dirty="0">
              <a:solidFill>
                <a:sysClr val="windowText" lastClr="000000"/>
              </a:solidFill>
            </a:endParaRPr>
          </a:p>
        </p:txBody>
      </p:sp>
    </p:spTree>
    <p:extLst>
      <p:ext uri="{BB962C8B-B14F-4D97-AF65-F5344CB8AC3E}">
        <p14:creationId xmlns:p14="http://schemas.microsoft.com/office/powerpoint/2010/main" val="37270679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75</a:t>
            </a:fld>
            <a:endParaRPr lang="en-US" sz="1800" kern="0" dirty="0">
              <a:solidFill>
                <a:sysClr val="windowText" lastClr="000000"/>
              </a:solidFill>
            </a:endParaRPr>
          </a:p>
        </p:txBody>
      </p:sp>
    </p:spTree>
    <p:extLst>
      <p:ext uri="{BB962C8B-B14F-4D97-AF65-F5344CB8AC3E}">
        <p14:creationId xmlns:p14="http://schemas.microsoft.com/office/powerpoint/2010/main" val="3631699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76</a:t>
            </a:fld>
            <a:endParaRPr lang="en-US" sz="1800" kern="0" dirty="0">
              <a:solidFill>
                <a:sysClr val="windowText" lastClr="000000"/>
              </a:solidFill>
            </a:endParaRPr>
          </a:p>
        </p:txBody>
      </p:sp>
    </p:spTree>
    <p:extLst>
      <p:ext uri="{BB962C8B-B14F-4D97-AF65-F5344CB8AC3E}">
        <p14:creationId xmlns:p14="http://schemas.microsoft.com/office/powerpoint/2010/main" val="3023059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77</a:t>
            </a:fld>
            <a:endParaRPr lang="en-US" sz="1800" kern="0" dirty="0">
              <a:solidFill>
                <a:sysClr val="windowText" lastClr="000000"/>
              </a:solidFill>
            </a:endParaRPr>
          </a:p>
        </p:txBody>
      </p:sp>
    </p:spTree>
    <p:extLst>
      <p:ext uri="{BB962C8B-B14F-4D97-AF65-F5344CB8AC3E}">
        <p14:creationId xmlns:p14="http://schemas.microsoft.com/office/powerpoint/2010/main" val="20264540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78</a:t>
            </a:fld>
            <a:endParaRPr lang="en-US"/>
          </a:p>
        </p:txBody>
      </p:sp>
    </p:spTree>
    <p:extLst>
      <p:ext uri="{BB962C8B-B14F-4D97-AF65-F5344CB8AC3E}">
        <p14:creationId xmlns:p14="http://schemas.microsoft.com/office/powerpoint/2010/main" val="24427760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79</a:t>
            </a:fld>
            <a:endParaRPr lang="en-US" sz="1800" kern="0" dirty="0">
              <a:solidFill>
                <a:sysClr val="windowText" lastClr="000000"/>
              </a:solidFill>
            </a:endParaRPr>
          </a:p>
        </p:txBody>
      </p:sp>
    </p:spTree>
    <p:extLst>
      <p:ext uri="{BB962C8B-B14F-4D97-AF65-F5344CB8AC3E}">
        <p14:creationId xmlns:p14="http://schemas.microsoft.com/office/powerpoint/2010/main" val="4080840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80</a:t>
            </a:fld>
            <a:endParaRPr lang="en-US" sz="1800" kern="0" dirty="0">
              <a:solidFill>
                <a:sysClr val="windowText" lastClr="000000"/>
              </a:solidFill>
            </a:endParaRPr>
          </a:p>
        </p:txBody>
      </p:sp>
    </p:spTree>
    <p:extLst>
      <p:ext uri="{BB962C8B-B14F-4D97-AF65-F5344CB8AC3E}">
        <p14:creationId xmlns:p14="http://schemas.microsoft.com/office/powerpoint/2010/main" val="379588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3490268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81</a:t>
            </a:fld>
            <a:endParaRPr lang="en-US" sz="1800" kern="0" dirty="0">
              <a:solidFill>
                <a:sysClr val="windowText" lastClr="000000"/>
              </a:solidFill>
            </a:endParaRPr>
          </a:p>
        </p:txBody>
      </p:sp>
    </p:spTree>
    <p:extLst>
      <p:ext uri="{BB962C8B-B14F-4D97-AF65-F5344CB8AC3E}">
        <p14:creationId xmlns:p14="http://schemas.microsoft.com/office/powerpoint/2010/main" val="410544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7900">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3759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7900">
              <a:defRPr/>
            </a:pPr>
            <a:fld id="{23A5C127-CB05-47B6-8D1E-7BC74A68F508}" type="datetime8">
              <a:rPr lang="en-US" sz="1800" kern="0">
                <a:solidFill>
                  <a:sysClr val="windowText" lastClr="000000"/>
                </a:solidFill>
              </a:rPr>
              <a:pPr defTabSz="937900">
                <a:defRPr/>
              </a:pPr>
              <a:t>5/7/2018 10:31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7900">
              <a:defRPr/>
            </a:pPr>
            <a:fld id="{B4008EB6-D09E-4580-8CD6-DDB14511944F}" type="slidenum">
              <a:rPr lang="en-US" sz="1800" kern="0">
                <a:solidFill>
                  <a:sysClr val="windowText" lastClr="000000"/>
                </a:solidFill>
              </a:rPr>
              <a:pPr defTabSz="937900">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140984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55950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641874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smtClean="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smtClean="0"/>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
        <p:nvSpPr>
          <p:cNvPr id="5"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075739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Image result for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5382" y="0"/>
            <a:ext cx="12402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 name="Rectangle 3"/>
          <p:cNvSpPr/>
          <p:nvPr/>
        </p:nvSpPr>
        <p:spPr>
          <a:xfrm>
            <a:off x="-12888" y="12639"/>
            <a:ext cx="12192000" cy="6858000"/>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4" y="4253573"/>
            <a:ext cx="3575141"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000" dirty="0" smtClean="0">
                <a:gradFill>
                  <a:gsLst>
                    <a:gs pos="0">
                      <a:srgbClr val="75D1FF">
                        <a:lumMod val="5000"/>
                        <a:lumOff val="95000"/>
                      </a:srgbClr>
                    </a:gs>
                    <a:gs pos="100000">
                      <a:srgbClr val="FFFFFF"/>
                    </a:gs>
                  </a:gsLst>
                  <a:lin ang="5400000" scaled="1"/>
                </a:gradFill>
              </a:rPr>
              <a:t>Presented by : </a:t>
            </a:r>
          </a:p>
          <a:p>
            <a:pPr lvl="0" algn="ctr">
              <a:lnSpc>
                <a:spcPct val="90000"/>
              </a:lnSpc>
            </a:pPr>
            <a:r>
              <a:rPr lang="en-US" sz="2000" dirty="0" smtClean="0">
                <a:gradFill>
                  <a:gsLst>
                    <a:gs pos="0">
                      <a:srgbClr val="75D1FF">
                        <a:lumMod val="5000"/>
                        <a:lumOff val="95000"/>
                      </a:srgbClr>
                    </a:gs>
                    <a:gs pos="100000">
                      <a:srgbClr val="FFFFFF"/>
                    </a:gs>
                  </a:gsLst>
                  <a:lin ang="5400000" scaled="1"/>
                </a:gradFill>
              </a:rPr>
              <a:t>Dr. </a:t>
            </a:r>
            <a:r>
              <a:rPr lang="en-US" sz="2000" dirty="0" err="1" smtClean="0">
                <a:gradFill>
                  <a:gsLst>
                    <a:gs pos="0">
                      <a:srgbClr val="75D1FF">
                        <a:lumMod val="5000"/>
                        <a:lumOff val="95000"/>
                      </a:srgbClr>
                    </a:gs>
                    <a:gs pos="100000">
                      <a:srgbClr val="FFFFFF"/>
                    </a:gs>
                  </a:gsLst>
                  <a:lin ang="5400000" scaled="1"/>
                </a:gradFill>
              </a:rPr>
              <a:t>G.Taghipour</a:t>
            </a:r>
            <a:r>
              <a:rPr lang="en-US" sz="2000" dirty="0" smtClean="0">
                <a:gradFill>
                  <a:gsLst>
                    <a:gs pos="0">
                      <a:srgbClr val="75D1FF">
                        <a:lumMod val="5000"/>
                        <a:lumOff val="95000"/>
                      </a:srgbClr>
                    </a:gs>
                    <a:gs pos="100000">
                      <a:srgbClr val="FFFFFF"/>
                    </a:gs>
                  </a:gsLst>
                  <a:lin ang="5400000" scaled="1"/>
                </a:gradFill>
              </a:rPr>
              <a:t>, MD</a:t>
            </a:r>
            <a:endParaRPr lang="en-US" sz="2000" dirty="0">
              <a:gradFill>
                <a:gsLst>
                  <a:gs pos="0">
                    <a:srgbClr val="75D1FF">
                      <a:lumMod val="5000"/>
                      <a:lumOff val="95000"/>
                    </a:srgbClr>
                  </a:gs>
                  <a:gs pos="100000">
                    <a:srgbClr val="FFFFFF"/>
                  </a:gs>
                </a:gsLst>
                <a:lin ang="5400000" scaled="1"/>
              </a:gradFill>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558265" y="717574"/>
            <a:ext cx="9769229" cy="2834622"/>
          </a:xfrm>
        </p:spPr>
        <p:txBody>
          <a:bodyPr/>
          <a:lstStyle/>
          <a:p>
            <a:r>
              <a:rPr lang="en-US" sz="6600" dirty="0"/>
              <a:t>Testosterone Therapy in Men With Hypogonadism</a:t>
            </a:r>
          </a:p>
        </p:txBody>
      </p:sp>
      <p:sp>
        <p:nvSpPr>
          <p:cNvPr id="8" name="Text Placeholder 7"/>
          <p:cNvSpPr>
            <a:spLocks noGrp="1"/>
          </p:cNvSpPr>
          <p:nvPr>
            <p:ph type="body" sz="quarter" idx="13"/>
          </p:nvPr>
        </p:nvSpPr>
        <p:spPr>
          <a:xfrm>
            <a:off x="558265" y="3717703"/>
            <a:ext cx="5231100" cy="1754326"/>
          </a:xfrm>
        </p:spPr>
        <p:txBody>
          <a:bodyPr/>
          <a:lstStyle/>
          <a:p>
            <a:r>
              <a:rPr lang="en-US" sz="4000" dirty="0"/>
              <a:t>An Endocrine </a:t>
            </a:r>
            <a:r>
              <a:rPr lang="en-US" sz="4000" dirty="0" smtClean="0"/>
              <a:t>Society </a:t>
            </a:r>
            <a:r>
              <a:rPr lang="en-US" sz="4000" dirty="0"/>
              <a:t>Clinical Practice Guideline</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
        <p:nvSpPr>
          <p:cNvPr id="18" name="Text Placeholder 7"/>
          <p:cNvSpPr txBox="1">
            <a:spLocks/>
          </p:cNvSpPr>
          <p:nvPr/>
        </p:nvSpPr>
        <p:spPr>
          <a:xfrm>
            <a:off x="716184" y="6157316"/>
            <a:ext cx="7024746" cy="6463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t>Sh. </a:t>
            </a:r>
            <a:r>
              <a:rPr lang="en-US" sz="2000" b="0" dirty="0" err="1" smtClean="0"/>
              <a:t>Bhasin</a:t>
            </a:r>
            <a:r>
              <a:rPr lang="en-US" sz="2000" b="0" dirty="0"/>
              <a:t>, et al., J </a:t>
            </a:r>
            <a:r>
              <a:rPr lang="en-US" sz="2000" b="0" dirty="0" err="1"/>
              <a:t>Clin</a:t>
            </a:r>
            <a:r>
              <a:rPr lang="en-US" sz="2000" b="0" dirty="0"/>
              <a:t> </a:t>
            </a:r>
            <a:r>
              <a:rPr lang="en-US" sz="2000" b="0" dirty="0" err="1"/>
              <a:t>Endocrinol</a:t>
            </a:r>
            <a:r>
              <a:rPr lang="en-US" sz="2000" b="0" dirty="0"/>
              <a:t> </a:t>
            </a:r>
            <a:r>
              <a:rPr lang="en-US" sz="2000" b="0" dirty="0" err="1"/>
              <a:t>Metab</a:t>
            </a:r>
            <a:r>
              <a:rPr lang="en-US" sz="2000" b="0" dirty="0"/>
              <a:t>, May 2018, 103(5):1–30</a:t>
            </a: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10</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a:t>1</a:t>
            </a:r>
          </a:p>
        </p:txBody>
      </p:sp>
      <p:sp>
        <p:nvSpPr>
          <p:cNvPr id="6" name="Text Placeholder 5"/>
          <p:cNvSpPr>
            <a:spLocks noGrp="1"/>
          </p:cNvSpPr>
          <p:nvPr>
            <p:ph type="body" sz="quarter" idx="11"/>
          </p:nvPr>
        </p:nvSpPr>
        <p:spPr>
          <a:xfrm>
            <a:off x="0" y="3891676"/>
            <a:ext cx="12372101" cy="2086725"/>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recommend</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diagnosing hypogonadism in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men with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symptoms and signs of testosterone deficiency and unequivocally and consistently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low serum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total testosterone and/or free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testosterone concentrations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(when indicated). </a:t>
            </a:r>
          </a:p>
        </p:txBody>
      </p:sp>
      <p:sp>
        <p:nvSpPr>
          <p:cNvPr id="71" name="Text Placeholder 70"/>
          <p:cNvSpPr>
            <a:spLocks noGrp="1"/>
          </p:cNvSpPr>
          <p:nvPr>
            <p:ph type="body" sz="quarter" idx="19"/>
          </p:nvPr>
        </p:nvSpPr>
        <p:spPr>
          <a:xfrm>
            <a:off x="123021" y="1406680"/>
            <a:ext cx="6213987" cy="1311128"/>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Diagnosis of men with suspected hypogonadism</a:t>
            </a:r>
          </a:p>
        </p:txBody>
      </p:sp>
    </p:spTree>
    <p:extLst>
      <p:ext uri="{BB962C8B-B14F-4D97-AF65-F5344CB8AC3E}">
        <p14:creationId xmlns:p14="http://schemas.microsoft.com/office/powerpoint/2010/main" val="878223488"/>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364377"/>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5008289" y="787156"/>
            <a:ext cx="6055951" cy="1643527"/>
          </a:xfrm>
        </p:spPr>
        <p:txBody>
          <a:bodyPr/>
          <a:lstStyle/>
          <a:p>
            <a:r>
              <a:rPr lang="en-US" dirty="0">
                <a:solidFill>
                  <a:schemeClr val="tx1"/>
                </a:solidFill>
              </a:rPr>
              <a:t>Testosterone concentrations exhibit significant diurnal and day-to-day variations and may be suppressed by food intake or glucose. </a:t>
            </a:r>
          </a:p>
        </p:txBody>
      </p:sp>
      <p:sp>
        <p:nvSpPr>
          <p:cNvPr id="32" name="Title 31"/>
          <p:cNvSpPr>
            <a:spLocks noGrp="1"/>
          </p:cNvSpPr>
          <p:nvPr>
            <p:ph type="title"/>
          </p:nvPr>
        </p:nvSpPr>
        <p:spPr>
          <a:xfrm>
            <a:off x="555244" y="-134590"/>
            <a:ext cx="4083304" cy="1966692"/>
          </a:xfrm>
        </p:spPr>
        <p:txBody>
          <a:bodyPr/>
          <a:lstStyle/>
          <a:p>
            <a:r>
              <a:rPr lang="en-US" sz="3600" b="1" dirty="0">
                <a:gradFill>
                  <a:gsLst>
                    <a:gs pos="15000">
                      <a:schemeClr val="bg1"/>
                    </a:gs>
                    <a:gs pos="47000">
                      <a:schemeClr val="bg1"/>
                    </a:gs>
                  </a:gsLst>
                  <a:lin ang="5400000" scaled="1"/>
                </a:gradFill>
              </a:rPr>
              <a:t>Testosterone </a:t>
            </a:r>
            <a:r>
              <a:rPr lang="en-US" sz="3600" b="1" dirty="0" smtClean="0">
                <a:gradFill>
                  <a:gsLst>
                    <a:gs pos="15000">
                      <a:schemeClr val="bg1"/>
                    </a:gs>
                    <a:gs pos="47000">
                      <a:schemeClr val="bg1"/>
                    </a:gs>
                  </a:gsLst>
                  <a:lin ang="5400000" scaled="1"/>
                </a:gradFill>
              </a:rPr>
              <a:t>concentration</a:t>
            </a:r>
            <a:br>
              <a:rPr lang="en-US" sz="3600" b="1" dirty="0" smtClean="0">
                <a:gradFill>
                  <a:gsLst>
                    <a:gs pos="15000">
                      <a:schemeClr val="bg1"/>
                    </a:gs>
                    <a:gs pos="47000">
                      <a:schemeClr val="bg1"/>
                    </a:gs>
                  </a:gsLst>
                  <a:lin ang="5400000" scaled="1"/>
                </a:gradFill>
              </a:rPr>
            </a:br>
            <a:r>
              <a:rPr lang="en-US" sz="3600" b="1" dirty="0" smtClean="0">
                <a:gradFill>
                  <a:gsLst>
                    <a:gs pos="15000">
                      <a:schemeClr val="bg1"/>
                    </a:gs>
                    <a:gs pos="47000">
                      <a:schemeClr val="bg1"/>
                    </a:gs>
                  </a:gsLst>
                  <a:lin ang="5400000" scaled="1"/>
                </a:gradFill>
              </a:rPr>
              <a:t>measurement</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11</a:t>
            </a:fld>
            <a:endParaRPr lang="en-US"/>
          </a:p>
        </p:txBody>
      </p:sp>
      <p:sp>
        <p:nvSpPr>
          <p:cNvPr id="12" name="Text Placeholder 13"/>
          <p:cNvSpPr>
            <a:spLocks noGrp="1"/>
          </p:cNvSpPr>
          <p:nvPr>
            <p:ph type="body" sz="quarter" idx="10"/>
          </p:nvPr>
        </p:nvSpPr>
        <p:spPr>
          <a:xfrm>
            <a:off x="491236" y="3305849"/>
            <a:ext cx="10902188" cy="2185214"/>
          </a:xfrm>
        </p:spPr>
        <p:txBody>
          <a:bodyPr/>
          <a:lstStyle/>
          <a:p>
            <a:r>
              <a:rPr lang="en-US" dirty="0">
                <a:solidFill>
                  <a:schemeClr val="tx1"/>
                </a:solidFill>
              </a:rPr>
              <a:t>Therefore, clinicians </a:t>
            </a:r>
            <a:r>
              <a:rPr lang="en-US" dirty="0">
                <a:solidFill>
                  <a:srgbClr val="FF0000"/>
                </a:solidFill>
              </a:rPr>
              <a:t>should</a:t>
            </a:r>
            <a:r>
              <a:rPr lang="en-US" dirty="0">
                <a:solidFill>
                  <a:schemeClr val="tx1"/>
                </a:solidFill>
              </a:rPr>
              <a:t> measure total testosterone concentrations on </a:t>
            </a:r>
            <a:r>
              <a:rPr lang="en-US" u="sng" dirty="0">
                <a:solidFill>
                  <a:srgbClr val="FF0000"/>
                </a:solidFill>
              </a:rPr>
              <a:t>two separate mornings </a:t>
            </a:r>
            <a:r>
              <a:rPr lang="en-US" dirty="0">
                <a:solidFill>
                  <a:schemeClr val="tx1"/>
                </a:solidFill>
              </a:rPr>
              <a:t>when the patient is </a:t>
            </a:r>
            <a:r>
              <a:rPr lang="en-US" u="sng" dirty="0">
                <a:solidFill>
                  <a:srgbClr val="FF0000"/>
                </a:solidFill>
              </a:rPr>
              <a:t>fasting</a:t>
            </a:r>
            <a:r>
              <a:rPr lang="en-US" dirty="0">
                <a:solidFill>
                  <a:schemeClr val="tx1"/>
                </a:solidFill>
              </a:rPr>
              <a:t>. </a:t>
            </a:r>
          </a:p>
          <a:p>
            <a:r>
              <a:rPr lang="en-US" dirty="0" smtClean="0">
                <a:solidFill>
                  <a:schemeClr val="tx1"/>
                </a:solidFill>
              </a:rPr>
              <a:t>Clinicians </a:t>
            </a:r>
            <a:r>
              <a:rPr lang="en-US" dirty="0">
                <a:solidFill>
                  <a:srgbClr val="FF0000"/>
                </a:solidFill>
              </a:rPr>
              <a:t>should</a:t>
            </a:r>
            <a:r>
              <a:rPr lang="en-US" dirty="0">
                <a:solidFill>
                  <a:schemeClr val="tx1"/>
                </a:solidFill>
              </a:rPr>
              <a:t> use an accurate and reliable method, optimally, an assay that has been certified by an accuracy-based standardization or quality control program</a:t>
            </a:r>
          </a:p>
        </p:txBody>
      </p:sp>
    </p:spTree>
    <p:extLst>
      <p:ext uri="{BB962C8B-B14F-4D97-AF65-F5344CB8AC3E}">
        <p14:creationId xmlns:p14="http://schemas.microsoft.com/office/powerpoint/2010/main" val="23545800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12</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37255"/>
            <a:ext cx="4083304" cy="1752384"/>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spc="60" dirty="0">
                <a:gradFill>
                  <a:gsLst>
                    <a:gs pos="15000">
                      <a:schemeClr val="bg1"/>
                    </a:gs>
                    <a:gs pos="47000">
                      <a:schemeClr val="bg1"/>
                    </a:gs>
                  </a:gsLst>
                  <a:lin ang="5400000" scaled="1"/>
                </a:gradFill>
                <a:latin typeface="+mj-lt"/>
                <a:cs typeface="Segoe UI Semilight" panose="020B0402040204020203" pitchFamily="34" charset="0"/>
              </a:rPr>
              <a:t>FT concentration</a:t>
            </a:r>
          </a:p>
          <a:p>
            <a:pPr algn="ctr"/>
            <a:r>
              <a:rPr lang="en-US" b="1" spc="60" dirty="0">
                <a:gradFill>
                  <a:gsLst>
                    <a:gs pos="15000">
                      <a:schemeClr val="bg1"/>
                    </a:gs>
                    <a:gs pos="47000">
                      <a:schemeClr val="bg1"/>
                    </a:gs>
                  </a:gsLst>
                  <a:lin ang="5400000" scaled="1"/>
                </a:gradFill>
                <a:latin typeface="+mj-lt"/>
                <a:cs typeface="Segoe UI Semilight" panose="020B0402040204020203" pitchFamily="34" charset="0"/>
              </a:rPr>
              <a:t>Measurement</a:t>
            </a:r>
          </a:p>
        </p:txBody>
      </p:sp>
      <p:pic>
        <p:nvPicPr>
          <p:cNvPr id="3" name="Picture 2"/>
          <p:cNvPicPr>
            <a:picLocks noChangeAspect="1"/>
          </p:cNvPicPr>
          <p:nvPr/>
        </p:nvPicPr>
        <p:blipFill>
          <a:blip r:embed="rId3"/>
          <a:stretch>
            <a:fillRect/>
          </a:stretch>
        </p:blipFill>
        <p:spPr>
          <a:xfrm>
            <a:off x="5265081" y="503208"/>
            <a:ext cx="6130505" cy="6354792"/>
          </a:xfrm>
          <a:prstGeom prst="rect">
            <a:avLst/>
          </a:prstGeom>
        </p:spPr>
      </p:pic>
      <p:sp>
        <p:nvSpPr>
          <p:cNvPr id="6" name="Rectangle 5"/>
          <p:cNvSpPr/>
          <p:nvPr/>
        </p:nvSpPr>
        <p:spPr>
          <a:xfrm>
            <a:off x="235973" y="2731361"/>
            <a:ext cx="5029108" cy="2585323"/>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Conditions in Which Measurement of FT</a:t>
            </a:r>
            <a:b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br>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Concentration Is Recommended </a:t>
            </a:r>
            <a:r>
              <a:rPr lang="en-US" dirty="0"/>
              <a:t/>
            </a:r>
            <a:br>
              <a:rPr lang="en-US" dirty="0"/>
            </a:br>
            <a:endParaRPr lang="en-US" dirty="0"/>
          </a:p>
        </p:txBody>
      </p:sp>
    </p:spTree>
    <p:extLst>
      <p:ext uri="{BB962C8B-B14F-4D97-AF65-F5344CB8AC3E}">
        <p14:creationId xmlns:p14="http://schemas.microsoft.com/office/powerpoint/2010/main" val="12467891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13</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434139"/>
            <a:ext cx="4083304" cy="836225"/>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spc="60" dirty="0">
                <a:gradFill>
                  <a:gsLst>
                    <a:gs pos="15000">
                      <a:schemeClr val="bg1"/>
                    </a:gs>
                    <a:gs pos="47000">
                      <a:schemeClr val="bg1"/>
                    </a:gs>
                  </a:gsLst>
                  <a:lin ang="5400000" scaled="1"/>
                </a:gradFill>
                <a:latin typeface="+mj-lt"/>
                <a:cs typeface="Segoe UI Semilight" panose="020B0402040204020203" pitchFamily="34" charset="0"/>
              </a:rPr>
              <a:t>T Deficiency</a:t>
            </a:r>
          </a:p>
        </p:txBody>
      </p:sp>
      <p:pic>
        <p:nvPicPr>
          <p:cNvPr id="7" name="Picture 6"/>
          <p:cNvPicPr>
            <a:picLocks noChangeAspect="1"/>
          </p:cNvPicPr>
          <p:nvPr/>
        </p:nvPicPr>
        <p:blipFill>
          <a:blip r:embed="rId3"/>
          <a:stretch>
            <a:fillRect/>
          </a:stretch>
        </p:blipFill>
        <p:spPr>
          <a:xfrm>
            <a:off x="6433225" y="127322"/>
            <a:ext cx="5044037" cy="6643867"/>
          </a:xfrm>
          <a:prstGeom prst="rect">
            <a:avLst/>
          </a:prstGeom>
        </p:spPr>
      </p:pic>
      <p:sp>
        <p:nvSpPr>
          <p:cNvPr id="11" name="Rectangle 10"/>
          <p:cNvSpPr/>
          <p:nvPr/>
        </p:nvSpPr>
        <p:spPr>
          <a:xfrm>
            <a:off x="235973" y="2731361"/>
            <a:ext cx="5029108" cy="2862322"/>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An approach for the diagnostic evaluation of adult men suspected of having T deficiency. </a:t>
            </a:r>
            <a:endParaRPr lang="en-US" dirty="0"/>
          </a:p>
        </p:txBody>
      </p:sp>
      <p:sp>
        <p:nvSpPr>
          <p:cNvPr id="8" name="Rectangle 7"/>
          <p:cNvSpPr/>
          <p:nvPr/>
        </p:nvSpPr>
        <p:spPr>
          <a:xfrm>
            <a:off x="116498" y="5847859"/>
            <a:ext cx="5751867" cy="923330"/>
          </a:xfrm>
          <a:prstGeom prst="rect">
            <a:avLst/>
          </a:prstGeom>
        </p:spPr>
        <p:txBody>
          <a:bodyPr wrap="square">
            <a:spAutoFit/>
          </a:bodyPr>
          <a:lstStyle/>
          <a:p>
            <a:r>
              <a:rPr lang="en-US" dirty="0">
                <a:solidFill>
                  <a:srgbClr val="000000"/>
                </a:solidFill>
                <a:latin typeface="+mj-lt"/>
              </a:rPr>
              <a:t>The lower limit of the normal </a:t>
            </a:r>
            <a:r>
              <a:rPr lang="en-US" dirty="0" smtClean="0">
                <a:solidFill>
                  <a:srgbClr val="000000"/>
                </a:solidFill>
                <a:latin typeface="+mj-lt"/>
              </a:rPr>
              <a:t>total testosterone </a:t>
            </a:r>
            <a:r>
              <a:rPr lang="en-US" dirty="0">
                <a:solidFill>
                  <a:srgbClr val="000000"/>
                </a:solidFill>
                <a:latin typeface="+mj-lt"/>
              </a:rPr>
              <a:t>(TT) harmonized to the CDC standard in healthy </a:t>
            </a:r>
            <a:r>
              <a:rPr lang="en-US" dirty="0" err="1">
                <a:solidFill>
                  <a:srgbClr val="000000"/>
                </a:solidFill>
                <a:latin typeface="+mj-lt"/>
              </a:rPr>
              <a:t>nonobese</a:t>
            </a:r>
            <a:r>
              <a:rPr lang="en-US" dirty="0">
                <a:solidFill>
                  <a:srgbClr val="000000"/>
                </a:solidFill>
                <a:latin typeface="+mj-lt"/>
              </a:rPr>
              <a:t> young men is 264 ng/</a:t>
            </a:r>
            <a:r>
              <a:rPr lang="en-US" dirty="0" err="1">
                <a:solidFill>
                  <a:srgbClr val="000000"/>
                </a:solidFill>
                <a:latin typeface="+mj-lt"/>
              </a:rPr>
              <a:t>dL</a:t>
            </a:r>
            <a:r>
              <a:rPr lang="en-US" dirty="0">
                <a:solidFill>
                  <a:srgbClr val="000000"/>
                </a:solidFill>
                <a:latin typeface="+mj-lt"/>
              </a:rPr>
              <a:t> (9.2 </a:t>
            </a:r>
            <a:r>
              <a:rPr lang="en-US" dirty="0" err="1">
                <a:solidFill>
                  <a:srgbClr val="000000"/>
                </a:solidFill>
                <a:latin typeface="+mj-lt"/>
              </a:rPr>
              <a:t>nmol</a:t>
            </a:r>
            <a:r>
              <a:rPr lang="en-US" dirty="0">
                <a:solidFill>
                  <a:srgbClr val="000000"/>
                </a:solidFill>
                <a:latin typeface="+mj-lt"/>
              </a:rPr>
              <a:t>/L) </a:t>
            </a:r>
            <a:endParaRPr lang="en-US" dirty="0">
              <a:latin typeface="+mj-lt"/>
            </a:endParaRPr>
          </a:p>
        </p:txBody>
      </p:sp>
    </p:spTree>
    <p:extLst>
      <p:ext uri="{BB962C8B-B14F-4D97-AF65-F5344CB8AC3E}">
        <p14:creationId xmlns:p14="http://schemas.microsoft.com/office/powerpoint/2010/main" val="21752388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T concentration</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14</a:t>
            </a:fld>
            <a:endParaRPr lang="en-US"/>
          </a:p>
        </p:txBody>
      </p:sp>
      <p:sp>
        <p:nvSpPr>
          <p:cNvPr id="12" name="Text Placeholder 13"/>
          <p:cNvSpPr>
            <a:spLocks noGrp="1"/>
          </p:cNvSpPr>
          <p:nvPr>
            <p:ph type="body" sz="quarter" idx="10"/>
          </p:nvPr>
        </p:nvSpPr>
        <p:spPr>
          <a:xfrm>
            <a:off x="667946" y="5017123"/>
            <a:ext cx="11436076" cy="1255728"/>
          </a:xfrm>
        </p:spPr>
        <p:txBody>
          <a:bodyPr/>
          <a:lstStyle/>
          <a:p>
            <a:r>
              <a:rPr lang="en-US" dirty="0" smtClean="0">
                <a:solidFill>
                  <a:schemeClr val="tx1"/>
                </a:solidFill>
              </a:rPr>
              <a:t>Clinicians </a:t>
            </a:r>
            <a:r>
              <a:rPr lang="en-US" dirty="0">
                <a:solidFill>
                  <a:srgbClr val="FF0000"/>
                </a:solidFill>
              </a:rPr>
              <a:t>should not </a:t>
            </a:r>
            <a:r>
              <a:rPr lang="en-US" dirty="0">
                <a:solidFill>
                  <a:schemeClr val="tx1"/>
                </a:solidFill>
              </a:rPr>
              <a:t>test men for </a:t>
            </a:r>
            <a:r>
              <a:rPr lang="en-US" dirty="0" smtClean="0">
                <a:solidFill>
                  <a:schemeClr val="tx1"/>
                </a:solidFill>
              </a:rPr>
              <a:t>testosterone deficiency </a:t>
            </a:r>
            <a:r>
              <a:rPr lang="en-US" dirty="0">
                <a:solidFill>
                  <a:schemeClr val="tx1"/>
                </a:solidFill>
              </a:rPr>
              <a:t>who have or are recovering from </a:t>
            </a:r>
            <a:r>
              <a:rPr lang="en-US" dirty="0" smtClean="0">
                <a:solidFill>
                  <a:schemeClr val="tx1"/>
                </a:solidFill>
              </a:rPr>
              <a:t>an acute </a:t>
            </a:r>
            <a:r>
              <a:rPr lang="en-US" dirty="0">
                <a:solidFill>
                  <a:schemeClr val="tx1"/>
                </a:solidFill>
              </a:rPr>
              <a:t>illness or are engaged in short-term use </a:t>
            </a:r>
            <a:r>
              <a:rPr lang="en-US" dirty="0" smtClean="0">
                <a:solidFill>
                  <a:schemeClr val="tx1"/>
                </a:solidFill>
              </a:rPr>
              <a:t>of medications </a:t>
            </a:r>
            <a:r>
              <a:rPr lang="en-US" dirty="0">
                <a:solidFill>
                  <a:schemeClr val="tx1"/>
                </a:solidFill>
              </a:rPr>
              <a:t>(e.g., opioids) that suppress testosterone concentrations.</a:t>
            </a:r>
          </a:p>
        </p:txBody>
      </p:sp>
      <p:sp>
        <p:nvSpPr>
          <p:cNvPr id="9" name="Text Placeholder 6"/>
          <p:cNvSpPr>
            <a:spLocks noGrp="1"/>
          </p:cNvSpPr>
          <p:nvPr>
            <p:ph type="body" sz="quarter" idx="11"/>
          </p:nvPr>
        </p:nvSpPr>
        <p:spPr>
          <a:xfrm>
            <a:off x="4873295" y="493799"/>
            <a:ext cx="7230727" cy="2214965"/>
          </a:xfrm>
        </p:spPr>
        <p:txBody>
          <a:bodyPr/>
          <a:lstStyle/>
          <a:p>
            <a:pPr lvl="1" algn="l"/>
            <a:r>
              <a:rPr lang="en-US" sz="3200" dirty="0" smtClean="0">
                <a:gradFill>
                  <a:gsLst>
                    <a:gs pos="15000">
                      <a:schemeClr val="tx1"/>
                    </a:gs>
                    <a:gs pos="47000">
                      <a:schemeClr val="tx1"/>
                    </a:gs>
                  </a:gsLst>
                  <a:lin ang="5400000" scaled="1"/>
                </a:gradFill>
                <a:latin typeface="+mj-lt"/>
              </a:rPr>
              <a:t>In men who have conditions that</a:t>
            </a:r>
          </a:p>
          <a:p>
            <a:pPr marL="457200" lvl="1" indent="-457200" algn="l">
              <a:buClr>
                <a:srgbClr val="FF0000"/>
              </a:buClr>
              <a:buFont typeface="Arial" panose="020B0604020202020204" pitchFamily="34" charset="0"/>
              <a:buChar char="•"/>
            </a:pPr>
            <a:r>
              <a:rPr lang="en-US" sz="2800" dirty="0" smtClean="0">
                <a:gradFill>
                  <a:gsLst>
                    <a:gs pos="15000">
                      <a:schemeClr val="tx1"/>
                    </a:gs>
                    <a:gs pos="47000">
                      <a:schemeClr val="tx1"/>
                    </a:gs>
                  </a:gsLst>
                  <a:lin ang="5400000" scaled="1"/>
                </a:gradFill>
                <a:latin typeface="+mj-lt"/>
              </a:rPr>
              <a:t>Alter sex hormone–binding globulin (SHBG)  </a:t>
            </a:r>
          </a:p>
          <a:p>
            <a:pPr marL="457200" lvl="1" indent="-457200" algn="l">
              <a:buClr>
                <a:srgbClr val="FF0000"/>
              </a:buClr>
              <a:buFont typeface="Arial" panose="020B0604020202020204" pitchFamily="34" charset="0"/>
              <a:buChar char="•"/>
            </a:pPr>
            <a:r>
              <a:rPr lang="en-US" sz="2800" dirty="0" smtClean="0">
                <a:gradFill>
                  <a:gsLst>
                    <a:gs pos="15000">
                      <a:schemeClr val="tx1"/>
                    </a:gs>
                    <a:gs pos="47000">
                      <a:schemeClr val="tx1"/>
                    </a:gs>
                  </a:gsLst>
                  <a:lin ang="5400000" scaled="1"/>
                </a:gradFill>
                <a:latin typeface="+mj-lt"/>
              </a:rPr>
              <a:t>Initial total testosterone concentrations are at or near the lower limit of the normal range, </a:t>
            </a:r>
          </a:p>
        </p:txBody>
      </p:sp>
      <p:sp>
        <p:nvSpPr>
          <p:cNvPr id="7" name="Text Placeholder 6"/>
          <p:cNvSpPr>
            <a:spLocks noGrp="1"/>
          </p:cNvSpPr>
          <p:nvPr>
            <p:ph type="body" sz="quarter" idx="11"/>
          </p:nvPr>
        </p:nvSpPr>
        <p:spPr>
          <a:xfrm>
            <a:off x="667946" y="3382280"/>
            <a:ext cx="11524053" cy="1255728"/>
          </a:xfrm>
        </p:spPr>
        <p:txBody>
          <a:bodyPr/>
          <a:lstStyle/>
          <a:p>
            <a:pPr lvl="1" algn="l"/>
            <a:r>
              <a:rPr lang="en-US" sz="2800" dirty="0" smtClean="0">
                <a:gradFill>
                  <a:gsLst>
                    <a:gs pos="15000">
                      <a:schemeClr val="tx1"/>
                    </a:gs>
                    <a:gs pos="47000">
                      <a:schemeClr val="tx1"/>
                    </a:gs>
                  </a:gsLst>
                  <a:lin ang="5400000" scaled="1"/>
                </a:gradFill>
                <a:latin typeface="+mj-lt"/>
              </a:rPr>
              <a:t>Clinicians </a:t>
            </a:r>
            <a:r>
              <a:rPr lang="en-US" sz="2800" dirty="0" smtClean="0">
                <a:solidFill>
                  <a:srgbClr val="FF0000"/>
                </a:solidFill>
                <a:latin typeface="+mj-lt"/>
              </a:rPr>
              <a:t>should</a:t>
            </a:r>
            <a:r>
              <a:rPr lang="en-US" sz="2800" dirty="0" smtClean="0">
                <a:gradFill>
                  <a:gsLst>
                    <a:gs pos="15000">
                      <a:schemeClr val="tx1"/>
                    </a:gs>
                    <a:gs pos="47000">
                      <a:schemeClr val="tx1"/>
                    </a:gs>
                  </a:gsLst>
                  <a:lin ang="5400000" scaled="1"/>
                </a:gradFill>
                <a:latin typeface="+mj-lt"/>
              </a:rPr>
              <a:t> determine free testosterone concentrations either directly from equilibrium dialysis assays or by calculations that use total testosterone, SHBG, and albumin concentrations. </a:t>
            </a:r>
          </a:p>
        </p:txBody>
      </p:sp>
    </p:spTree>
    <p:extLst>
      <p:ext uri="{BB962C8B-B14F-4D97-AF65-F5344CB8AC3E}">
        <p14:creationId xmlns:p14="http://schemas.microsoft.com/office/powerpoint/2010/main" val="19818419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HINT </a:t>
            </a:r>
            <a:endParaRPr lang="en-US" dirty="0"/>
          </a:p>
        </p:txBody>
      </p:sp>
      <p:sp>
        <p:nvSpPr>
          <p:cNvPr id="11" name="Text Placeholder 10"/>
          <p:cNvSpPr>
            <a:spLocks noGrp="1"/>
          </p:cNvSpPr>
          <p:nvPr>
            <p:ph type="body" sz="quarter" idx="11"/>
          </p:nvPr>
        </p:nvSpPr>
        <p:spPr>
          <a:xfrm>
            <a:off x="162045" y="2505456"/>
            <a:ext cx="12141843" cy="3984681"/>
          </a:xfrm>
        </p:spPr>
        <p:txBody>
          <a:bodyPr/>
          <a:lstStyle/>
          <a:p>
            <a:pPr algn="l"/>
            <a:r>
              <a:rPr lang="en-US" sz="2800" b="1" spc="40" dirty="0">
                <a:solidFill>
                  <a:schemeClr val="tx1"/>
                </a:solidFill>
                <a:latin typeface="+mn-lt"/>
              </a:rPr>
              <a:t>The diagnosis of hypogonadism in men poses </a:t>
            </a:r>
            <a:r>
              <a:rPr lang="en-US" sz="2800" b="1" spc="40" dirty="0" smtClean="0">
                <a:solidFill>
                  <a:schemeClr val="tx1"/>
                </a:solidFill>
                <a:latin typeface="+mn-lt"/>
              </a:rPr>
              <a:t>several challenges:</a:t>
            </a:r>
          </a:p>
          <a:p>
            <a:pPr marL="457200" indent="-457200" algn="l">
              <a:buFont typeface="+mj-lt"/>
              <a:buAutoNum type="arabicPeriod"/>
            </a:pPr>
            <a:endParaRPr lang="en-US" dirty="0" smtClean="0">
              <a:solidFill>
                <a:schemeClr val="tx1"/>
              </a:solidFill>
            </a:endParaRPr>
          </a:p>
          <a:p>
            <a:pPr marL="457200" indent="-457200" algn="l">
              <a:buFont typeface="+mj-lt"/>
              <a:buAutoNum type="arabicPeriod"/>
            </a:pPr>
            <a:r>
              <a:rPr lang="en-US" dirty="0" smtClean="0">
                <a:solidFill>
                  <a:schemeClr val="tx1"/>
                </a:solidFill>
              </a:rPr>
              <a:t>The </a:t>
            </a:r>
            <a:r>
              <a:rPr lang="en-US" dirty="0">
                <a:solidFill>
                  <a:schemeClr val="tx1"/>
                </a:solidFill>
              </a:rPr>
              <a:t>clinical presentation of hypogonadism in </a:t>
            </a:r>
            <a:r>
              <a:rPr lang="en-US" dirty="0" smtClean="0">
                <a:solidFill>
                  <a:schemeClr val="tx1"/>
                </a:solidFill>
              </a:rPr>
              <a:t>men depends </a:t>
            </a:r>
            <a:r>
              <a:rPr lang="en-US" dirty="0">
                <a:solidFill>
                  <a:schemeClr val="tx1"/>
                </a:solidFill>
              </a:rPr>
              <a:t>on the age of onset of T deficiency. Men who have </a:t>
            </a:r>
            <a:r>
              <a:rPr lang="en-US" dirty="0" err="1">
                <a:solidFill>
                  <a:schemeClr val="tx1"/>
                </a:solidFill>
              </a:rPr>
              <a:t>prepubertal</a:t>
            </a:r>
            <a:r>
              <a:rPr lang="en-US" dirty="0">
                <a:solidFill>
                  <a:schemeClr val="tx1"/>
                </a:solidFill>
              </a:rPr>
              <a:t> onset of hypogonadism </a:t>
            </a:r>
            <a:r>
              <a:rPr lang="en-US" dirty="0" smtClean="0">
                <a:solidFill>
                  <a:schemeClr val="tx1"/>
                </a:solidFill>
              </a:rPr>
              <a:t>that is </a:t>
            </a:r>
            <a:r>
              <a:rPr lang="en-US" dirty="0">
                <a:solidFill>
                  <a:schemeClr val="tx1"/>
                </a:solidFill>
              </a:rPr>
              <a:t>not adequately treated will exhibit </a:t>
            </a:r>
            <a:r>
              <a:rPr lang="en-US" dirty="0" err="1" smtClean="0">
                <a:solidFill>
                  <a:schemeClr val="tx1"/>
                </a:solidFill>
              </a:rPr>
              <a:t>eunuchoidal</a:t>
            </a:r>
            <a:r>
              <a:rPr lang="en-US" dirty="0" smtClean="0">
                <a:solidFill>
                  <a:schemeClr val="tx1"/>
                </a:solidFill>
              </a:rPr>
              <a:t> proportions</a:t>
            </a:r>
            <a:r>
              <a:rPr lang="en-US" dirty="0">
                <a:solidFill>
                  <a:schemeClr val="tx1"/>
                </a:solidFill>
              </a:rPr>
              <a:t>, lack of development of secondary sex characteristics, and high-pitched </a:t>
            </a:r>
            <a:r>
              <a:rPr lang="en-US" dirty="0" smtClean="0">
                <a:solidFill>
                  <a:schemeClr val="tx1"/>
                </a:solidFill>
              </a:rPr>
              <a:t>voice (</a:t>
            </a:r>
            <a:r>
              <a:rPr lang="en-US" dirty="0" err="1" smtClean="0">
                <a:solidFill>
                  <a:schemeClr val="tx1"/>
                </a:solidFill>
              </a:rPr>
              <a:t>eunuchodism</a:t>
            </a:r>
            <a:r>
              <a:rPr lang="en-US" dirty="0">
                <a:solidFill>
                  <a:schemeClr val="tx1"/>
                </a:solidFill>
              </a:rPr>
              <a:t>) </a:t>
            </a:r>
            <a:endParaRPr lang="en-US" dirty="0" smtClean="0">
              <a:solidFill>
                <a:schemeClr val="tx1"/>
              </a:solidFill>
            </a:endParaRPr>
          </a:p>
          <a:p>
            <a:pPr marL="457200" indent="-457200" algn="l">
              <a:buFont typeface="+mj-lt"/>
              <a:buAutoNum type="arabicPeriod"/>
            </a:pPr>
            <a:endParaRPr lang="en-US" dirty="0" smtClean="0">
              <a:solidFill>
                <a:schemeClr val="tx1"/>
              </a:solidFill>
            </a:endParaRPr>
          </a:p>
          <a:p>
            <a:pPr marL="457200" indent="-457200" algn="l">
              <a:buFont typeface="+mj-lt"/>
              <a:buAutoNum type="arabicPeriod"/>
            </a:pPr>
            <a:r>
              <a:rPr lang="en-US" dirty="0">
                <a:solidFill>
                  <a:schemeClr val="tx1"/>
                </a:solidFill>
              </a:rPr>
              <a:t>The symptoms and signs of T deficiency are nonspecific and modified by age, comorbid </a:t>
            </a:r>
            <a:r>
              <a:rPr lang="en-US" dirty="0" smtClean="0">
                <a:solidFill>
                  <a:schemeClr val="tx1"/>
                </a:solidFill>
              </a:rPr>
              <a:t>illness, severity </a:t>
            </a:r>
            <a:r>
              <a:rPr lang="en-US" dirty="0">
                <a:solidFill>
                  <a:schemeClr val="tx1"/>
                </a:solidFill>
              </a:rPr>
              <a:t>and duration of T deficiency, </a:t>
            </a:r>
            <a:r>
              <a:rPr lang="en-US" dirty="0" smtClean="0">
                <a:solidFill>
                  <a:schemeClr val="tx1"/>
                </a:solidFill>
              </a:rPr>
              <a:t>variations in </a:t>
            </a:r>
            <a:r>
              <a:rPr lang="en-US" dirty="0">
                <a:solidFill>
                  <a:schemeClr val="tx1"/>
                </a:solidFill>
              </a:rPr>
              <a:t>androgen sensitivity, and previous T therapy</a:t>
            </a:r>
            <a:r>
              <a:rPr lang="en-US" dirty="0" smtClean="0">
                <a:solidFill>
                  <a:schemeClr val="tx1"/>
                </a:solidFill>
              </a:rPr>
              <a:t>.</a:t>
            </a:r>
            <a:endParaRPr lang="en-US" dirty="0">
              <a:solidFill>
                <a:schemeClr val="tx1"/>
              </a:solidFill>
            </a:endParaRP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15</a:t>
            </a:fld>
            <a:endParaRPr lang="en-US" dirty="0"/>
          </a:p>
        </p:txBody>
      </p:sp>
    </p:spTree>
    <p:extLst>
      <p:ext uri="{BB962C8B-B14F-4D97-AF65-F5344CB8AC3E}">
        <p14:creationId xmlns:p14="http://schemas.microsoft.com/office/powerpoint/2010/main" val="3501786414"/>
      </p:ext>
    </p:extLst>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16</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541611"/>
            <a:ext cx="4083304" cy="1110545"/>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spc="60" dirty="0" smtClean="0">
                <a:gradFill>
                  <a:gsLst>
                    <a:gs pos="15000">
                      <a:schemeClr val="bg1"/>
                    </a:gs>
                    <a:gs pos="47000">
                      <a:schemeClr val="bg1"/>
                    </a:gs>
                  </a:gsLst>
                  <a:lin ang="5400000" scaled="1"/>
                </a:gradFill>
                <a:latin typeface="+mj-lt"/>
                <a:cs typeface="Segoe UI Semilight" panose="020B0402040204020203" pitchFamily="34" charset="0"/>
              </a:rPr>
              <a:t>T Deficiency</a:t>
            </a:r>
            <a:endParaRPr lang="en-US" b="1" spc="60" dirty="0">
              <a:gradFill>
                <a:gsLst>
                  <a:gs pos="15000">
                    <a:schemeClr val="bg1"/>
                  </a:gs>
                  <a:gs pos="47000">
                    <a:schemeClr val="bg1"/>
                  </a:gs>
                </a:gsLst>
                <a:lin ang="5400000" scaled="1"/>
              </a:gradFill>
              <a:latin typeface="+mj-lt"/>
              <a:cs typeface="Segoe UI Semilight" panose="020B0402040204020203" pitchFamily="34" charset="0"/>
            </a:endParaRPr>
          </a:p>
        </p:txBody>
      </p:sp>
      <p:sp>
        <p:nvSpPr>
          <p:cNvPr id="6" name="Rectangle 5"/>
          <p:cNvSpPr/>
          <p:nvPr/>
        </p:nvSpPr>
        <p:spPr>
          <a:xfrm>
            <a:off x="235973" y="2731361"/>
            <a:ext cx="6096000" cy="1754326"/>
          </a:xfrm>
          <a:prstGeom prst="rect">
            <a:avLst/>
          </a:prstGeom>
        </p:spPr>
        <p:txBody>
          <a:bodyPr>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Symptoms and Signs Suggestive of T</a:t>
            </a:r>
          </a:p>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Deficiency in Men</a:t>
            </a:r>
            <a:endParaRPr lang="en-US" dirty="0"/>
          </a:p>
        </p:txBody>
      </p:sp>
      <p:pic>
        <p:nvPicPr>
          <p:cNvPr id="4" name="Picture 3"/>
          <p:cNvPicPr>
            <a:picLocks noChangeAspect="1"/>
          </p:cNvPicPr>
          <p:nvPr/>
        </p:nvPicPr>
        <p:blipFill>
          <a:blip r:embed="rId3"/>
          <a:stretch>
            <a:fillRect/>
          </a:stretch>
        </p:blipFill>
        <p:spPr>
          <a:xfrm>
            <a:off x="5697225" y="137477"/>
            <a:ext cx="6266174" cy="6537960"/>
          </a:xfrm>
          <a:prstGeom prst="rect">
            <a:avLst/>
          </a:prstGeom>
        </p:spPr>
      </p:pic>
    </p:spTree>
    <p:extLst>
      <p:ext uri="{BB962C8B-B14F-4D97-AF65-F5344CB8AC3E}">
        <p14:creationId xmlns:p14="http://schemas.microsoft.com/office/powerpoint/2010/main" val="21317871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Diagnosis Challenges </a:t>
            </a:r>
            <a:endParaRPr lang="en-US" dirty="0"/>
          </a:p>
        </p:txBody>
      </p:sp>
      <p:sp>
        <p:nvSpPr>
          <p:cNvPr id="11" name="Text Placeholder 10"/>
          <p:cNvSpPr>
            <a:spLocks noGrp="1"/>
          </p:cNvSpPr>
          <p:nvPr>
            <p:ph type="body" sz="quarter" idx="11"/>
          </p:nvPr>
        </p:nvSpPr>
        <p:spPr>
          <a:xfrm>
            <a:off x="50157" y="2611201"/>
            <a:ext cx="12141843" cy="3340402"/>
          </a:xfrm>
        </p:spPr>
        <p:txBody>
          <a:bodyPr/>
          <a:lstStyle/>
          <a:p>
            <a:pPr marL="457200" indent="-457200" algn="l">
              <a:buFont typeface="+mj-lt"/>
              <a:buAutoNum type="arabicPeriod" startAt="3"/>
            </a:pPr>
            <a:r>
              <a:rPr lang="en-US" dirty="0" smtClean="0">
                <a:solidFill>
                  <a:schemeClr val="tx1"/>
                </a:solidFill>
              </a:rPr>
              <a:t>In middle-aged and older men: </a:t>
            </a:r>
            <a:r>
              <a:rPr lang="en-US" dirty="0">
                <a:solidFill>
                  <a:schemeClr val="tx1"/>
                </a:solidFill>
              </a:rPr>
              <a:t>low libido, erectile dysfunction, and </a:t>
            </a:r>
            <a:r>
              <a:rPr lang="en-US" dirty="0" smtClean="0">
                <a:solidFill>
                  <a:schemeClr val="tx1"/>
                </a:solidFill>
              </a:rPr>
              <a:t>less specific </a:t>
            </a:r>
            <a:r>
              <a:rPr lang="en-US" dirty="0">
                <a:solidFill>
                  <a:schemeClr val="tx1"/>
                </a:solidFill>
              </a:rPr>
              <a:t>symptoms (such as fatigue, </a:t>
            </a:r>
            <a:r>
              <a:rPr lang="en-US" dirty="0" smtClean="0">
                <a:solidFill>
                  <a:schemeClr val="tx1"/>
                </a:solidFill>
              </a:rPr>
              <a:t>irritability, depressed </a:t>
            </a:r>
            <a:r>
              <a:rPr lang="en-US" dirty="0">
                <a:solidFill>
                  <a:schemeClr val="tx1"/>
                </a:solidFill>
              </a:rPr>
              <a:t>mood, poor concentration, </a:t>
            </a:r>
            <a:r>
              <a:rPr lang="en-US" dirty="0" smtClean="0">
                <a:solidFill>
                  <a:schemeClr val="tx1"/>
                </a:solidFill>
              </a:rPr>
              <a:t>reduced physical </a:t>
            </a:r>
            <a:r>
              <a:rPr lang="en-US" dirty="0">
                <a:solidFill>
                  <a:schemeClr val="tx1"/>
                </a:solidFill>
              </a:rPr>
              <a:t>performance, and sleep disturbance) </a:t>
            </a:r>
            <a:r>
              <a:rPr lang="en-US" dirty="0" smtClean="0">
                <a:solidFill>
                  <a:schemeClr val="tx1"/>
                </a:solidFill>
              </a:rPr>
              <a:t>are associated </a:t>
            </a:r>
            <a:r>
              <a:rPr lang="en-US" dirty="0">
                <a:solidFill>
                  <a:schemeClr val="tx1"/>
                </a:solidFill>
              </a:rPr>
              <a:t>with low T </a:t>
            </a:r>
            <a:r>
              <a:rPr lang="en-US" dirty="0" smtClean="0">
                <a:solidFill>
                  <a:schemeClr val="tx1"/>
                </a:solidFill>
              </a:rPr>
              <a:t>concentrations. </a:t>
            </a:r>
          </a:p>
          <a:p>
            <a:pPr marL="457200" algn="l"/>
            <a:endParaRPr lang="en-US" dirty="0" smtClean="0">
              <a:solidFill>
                <a:schemeClr val="tx1"/>
              </a:solidFill>
            </a:endParaRPr>
          </a:p>
          <a:p>
            <a:pPr marL="457200" algn="l"/>
            <a:r>
              <a:rPr lang="en-US" dirty="0" smtClean="0">
                <a:solidFill>
                  <a:schemeClr val="tx1"/>
                </a:solidFill>
              </a:rPr>
              <a:t>T </a:t>
            </a:r>
            <a:r>
              <a:rPr lang="en-US" dirty="0">
                <a:solidFill>
                  <a:schemeClr val="tx1"/>
                </a:solidFill>
              </a:rPr>
              <a:t>alone is required to maintain </a:t>
            </a:r>
            <a:r>
              <a:rPr lang="en-US" dirty="0" smtClean="0">
                <a:solidFill>
                  <a:schemeClr val="tx1"/>
                </a:solidFill>
              </a:rPr>
              <a:t>lean mass </a:t>
            </a:r>
            <a:r>
              <a:rPr lang="en-US" dirty="0">
                <a:solidFill>
                  <a:schemeClr val="tx1"/>
                </a:solidFill>
              </a:rPr>
              <a:t>and muscle size and strength; </a:t>
            </a:r>
            <a:r>
              <a:rPr lang="en-US" dirty="0" smtClean="0">
                <a:solidFill>
                  <a:schemeClr val="tx1"/>
                </a:solidFill>
              </a:rPr>
              <a:t>estradiol is </a:t>
            </a:r>
            <a:r>
              <a:rPr lang="en-US" dirty="0">
                <a:solidFill>
                  <a:schemeClr val="tx1"/>
                </a:solidFill>
              </a:rPr>
              <a:t>required to prevent increases in fat mass </a:t>
            </a:r>
            <a:r>
              <a:rPr lang="en-US" dirty="0" smtClean="0">
                <a:solidFill>
                  <a:schemeClr val="tx1"/>
                </a:solidFill>
              </a:rPr>
              <a:t>and vasomotor </a:t>
            </a:r>
            <a:r>
              <a:rPr lang="en-US" dirty="0">
                <a:solidFill>
                  <a:schemeClr val="tx1"/>
                </a:solidFill>
              </a:rPr>
              <a:t>symptoms, and both T and </a:t>
            </a:r>
            <a:r>
              <a:rPr lang="en-US" dirty="0" smtClean="0">
                <a:solidFill>
                  <a:schemeClr val="tx1"/>
                </a:solidFill>
              </a:rPr>
              <a:t>estradiol are </a:t>
            </a:r>
            <a:r>
              <a:rPr lang="en-US" dirty="0">
                <a:solidFill>
                  <a:schemeClr val="tx1"/>
                </a:solidFill>
              </a:rPr>
              <a:t>required to maintain sexual function and </a:t>
            </a:r>
            <a:r>
              <a:rPr lang="en-US" dirty="0" smtClean="0">
                <a:solidFill>
                  <a:schemeClr val="tx1"/>
                </a:solidFill>
              </a:rPr>
              <a:t>bone mineral </a:t>
            </a:r>
            <a:r>
              <a:rPr lang="en-US" dirty="0">
                <a:solidFill>
                  <a:schemeClr val="tx1"/>
                </a:solidFill>
              </a:rPr>
              <a:t>density (</a:t>
            </a:r>
            <a:r>
              <a:rPr lang="en-US" dirty="0" smtClean="0">
                <a:solidFill>
                  <a:schemeClr val="tx1"/>
                </a:solidFill>
              </a:rPr>
              <a:t>BMD). </a:t>
            </a:r>
            <a:endParaRPr lang="en-US" dirty="0">
              <a:solidFill>
                <a:schemeClr val="tx1"/>
              </a:solidFill>
            </a:endParaRP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17</a:t>
            </a:fld>
            <a:endParaRPr lang="en-US" dirty="0"/>
          </a:p>
        </p:txBody>
      </p:sp>
    </p:spTree>
    <p:extLst>
      <p:ext uri="{BB962C8B-B14F-4D97-AF65-F5344CB8AC3E}">
        <p14:creationId xmlns:p14="http://schemas.microsoft.com/office/powerpoint/2010/main" val="63098238"/>
      </p:ext>
    </p:extLst>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Diagnosis Challenges </a:t>
            </a:r>
            <a:endParaRPr lang="en-US" dirty="0"/>
          </a:p>
        </p:txBody>
      </p:sp>
      <p:sp>
        <p:nvSpPr>
          <p:cNvPr id="11" name="Text Placeholder 10"/>
          <p:cNvSpPr>
            <a:spLocks noGrp="1"/>
          </p:cNvSpPr>
          <p:nvPr>
            <p:ph type="body" sz="quarter" idx="11"/>
          </p:nvPr>
        </p:nvSpPr>
        <p:spPr>
          <a:xfrm>
            <a:off x="62273" y="2306401"/>
            <a:ext cx="12141843" cy="4133439"/>
          </a:xfrm>
        </p:spPr>
        <p:txBody>
          <a:bodyPr/>
          <a:lstStyle/>
          <a:p>
            <a:pPr marL="457200" indent="-457200" algn="l">
              <a:buFont typeface="+mj-lt"/>
              <a:buAutoNum type="arabicPeriod" startAt="4"/>
            </a:pPr>
            <a:r>
              <a:rPr lang="en-US" dirty="0">
                <a:solidFill>
                  <a:schemeClr val="tx1"/>
                </a:solidFill>
              </a:rPr>
              <a:t>T concentrations may be affected by acute </a:t>
            </a:r>
            <a:r>
              <a:rPr lang="en-US" dirty="0" smtClean="0">
                <a:solidFill>
                  <a:schemeClr val="tx1"/>
                </a:solidFill>
              </a:rPr>
              <a:t>illness, nutritional </a:t>
            </a:r>
            <a:r>
              <a:rPr lang="en-US" dirty="0">
                <a:solidFill>
                  <a:schemeClr val="tx1"/>
                </a:solidFill>
              </a:rPr>
              <a:t>deficiency, and by certain </a:t>
            </a:r>
            <a:r>
              <a:rPr lang="en-US" dirty="0" smtClean="0">
                <a:solidFill>
                  <a:schemeClr val="tx1"/>
                </a:solidFill>
              </a:rPr>
              <a:t>medications (e.g</a:t>
            </a:r>
            <a:r>
              <a:rPr lang="en-US" dirty="0">
                <a:solidFill>
                  <a:schemeClr val="tx1"/>
                </a:solidFill>
              </a:rPr>
              <a:t>., opioids and glucocorticoids). T concentrations also are affected by age, obesity, </a:t>
            </a:r>
            <a:r>
              <a:rPr lang="en-US" dirty="0" smtClean="0">
                <a:solidFill>
                  <a:schemeClr val="tx1"/>
                </a:solidFill>
              </a:rPr>
              <a:t>diabetes, sleep </a:t>
            </a:r>
            <a:r>
              <a:rPr lang="en-US" dirty="0">
                <a:solidFill>
                  <a:schemeClr val="tx1"/>
                </a:solidFill>
              </a:rPr>
              <a:t>disorders including obstructive sleep </a:t>
            </a:r>
            <a:r>
              <a:rPr lang="en-US" dirty="0" smtClean="0">
                <a:solidFill>
                  <a:schemeClr val="tx1"/>
                </a:solidFill>
              </a:rPr>
              <a:t>apnea (OSA</a:t>
            </a:r>
            <a:r>
              <a:rPr lang="en-US" dirty="0">
                <a:solidFill>
                  <a:schemeClr val="tx1"/>
                </a:solidFill>
              </a:rPr>
              <a:t>), and health </a:t>
            </a:r>
            <a:r>
              <a:rPr lang="en-US" dirty="0" smtClean="0">
                <a:solidFill>
                  <a:schemeClr val="tx1"/>
                </a:solidFill>
              </a:rPr>
              <a:t>status. </a:t>
            </a:r>
          </a:p>
          <a:p>
            <a:pPr marL="457200" algn="l"/>
            <a:r>
              <a:rPr lang="en-US" dirty="0" smtClean="0">
                <a:solidFill>
                  <a:schemeClr val="tx1"/>
                </a:solidFill>
              </a:rPr>
              <a:t>Therefore, assessing </a:t>
            </a:r>
            <a:r>
              <a:rPr lang="en-US" dirty="0">
                <a:solidFill>
                  <a:schemeClr val="tx1"/>
                </a:solidFill>
              </a:rPr>
              <a:t>men for T deficiency </a:t>
            </a:r>
            <a:r>
              <a:rPr lang="en-US" dirty="0">
                <a:solidFill>
                  <a:srgbClr val="FF0000"/>
                </a:solidFill>
              </a:rPr>
              <a:t>should</a:t>
            </a:r>
            <a:r>
              <a:rPr lang="en-US" dirty="0">
                <a:solidFill>
                  <a:schemeClr val="tx1"/>
                </a:solidFill>
              </a:rPr>
              <a:t> include </a:t>
            </a:r>
            <a:r>
              <a:rPr lang="en-US" dirty="0" smtClean="0">
                <a:solidFill>
                  <a:schemeClr val="tx1"/>
                </a:solidFill>
              </a:rPr>
              <a:t>a general </a:t>
            </a:r>
            <a:r>
              <a:rPr lang="en-US" dirty="0">
                <a:solidFill>
                  <a:schemeClr val="tx1"/>
                </a:solidFill>
              </a:rPr>
              <a:t>health evaluation to exclude systemic illness, eating disorders, excessive exercise, </a:t>
            </a:r>
            <a:r>
              <a:rPr lang="en-US" dirty="0" smtClean="0">
                <a:solidFill>
                  <a:schemeClr val="tx1"/>
                </a:solidFill>
              </a:rPr>
              <a:t>sleep disorders</a:t>
            </a:r>
            <a:r>
              <a:rPr lang="en-US" dirty="0">
                <a:solidFill>
                  <a:schemeClr val="tx1"/>
                </a:solidFill>
              </a:rPr>
              <a:t>, and use of recreational drugs and </a:t>
            </a:r>
            <a:r>
              <a:rPr lang="en-US" dirty="0" smtClean="0">
                <a:solidFill>
                  <a:schemeClr val="tx1"/>
                </a:solidFill>
              </a:rPr>
              <a:t>certain medications </a:t>
            </a:r>
            <a:r>
              <a:rPr lang="en-US" dirty="0">
                <a:solidFill>
                  <a:schemeClr val="tx1"/>
                </a:solidFill>
              </a:rPr>
              <a:t>(e.g., opioids or high-dose glucocorticoid therapy) that affect T production or </a:t>
            </a:r>
            <a:r>
              <a:rPr lang="en-US" dirty="0" smtClean="0">
                <a:solidFill>
                  <a:schemeClr val="tx1"/>
                </a:solidFill>
              </a:rPr>
              <a:t>metabolism.</a:t>
            </a:r>
          </a:p>
          <a:p>
            <a:pPr marL="457200" algn="l"/>
            <a:endParaRPr lang="en-US" dirty="0" smtClean="0">
              <a:solidFill>
                <a:schemeClr val="tx1"/>
              </a:solidFill>
            </a:endParaRPr>
          </a:p>
          <a:p>
            <a:pPr marL="457200" indent="-457200" algn="l">
              <a:buFont typeface="+mj-lt"/>
              <a:buAutoNum type="arabicPeriod" startAt="5"/>
            </a:pPr>
            <a:r>
              <a:rPr lang="en-US" dirty="0">
                <a:solidFill>
                  <a:schemeClr val="tx1"/>
                </a:solidFill>
              </a:rPr>
              <a:t>Heritability can explain a substantial fraction of population-level variations in T concentrations among men.</a:t>
            </a: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18</a:t>
            </a:fld>
            <a:endParaRPr lang="en-US" dirty="0"/>
          </a:p>
        </p:txBody>
      </p:sp>
    </p:spTree>
    <p:extLst>
      <p:ext uri="{BB962C8B-B14F-4D97-AF65-F5344CB8AC3E}">
        <p14:creationId xmlns:p14="http://schemas.microsoft.com/office/powerpoint/2010/main" val="3244108032"/>
      </p:ext>
    </p:extLst>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Diagnosis Challenges </a:t>
            </a:r>
            <a:endParaRPr lang="en-US" dirty="0"/>
          </a:p>
        </p:txBody>
      </p:sp>
      <p:sp>
        <p:nvSpPr>
          <p:cNvPr id="11" name="Text Placeholder 10"/>
          <p:cNvSpPr>
            <a:spLocks noGrp="1"/>
          </p:cNvSpPr>
          <p:nvPr>
            <p:ph type="body" sz="quarter" idx="11"/>
          </p:nvPr>
        </p:nvSpPr>
        <p:spPr>
          <a:xfrm>
            <a:off x="62273" y="2834721"/>
            <a:ext cx="12141843" cy="3340402"/>
          </a:xfrm>
        </p:spPr>
        <p:txBody>
          <a:bodyPr/>
          <a:lstStyle/>
          <a:p>
            <a:pPr marL="457200" indent="-457200" algn="l">
              <a:buFont typeface="+mj-lt"/>
              <a:buAutoNum type="arabicPeriod" startAt="6"/>
            </a:pPr>
            <a:r>
              <a:rPr lang="en-US" dirty="0">
                <a:solidFill>
                  <a:schemeClr val="tx1"/>
                </a:solidFill>
              </a:rPr>
              <a:t>Serum T concentrations vary significantly as a result of diurnal, circadian, and circannual </a:t>
            </a:r>
            <a:r>
              <a:rPr lang="en-US" dirty="0" smtClean="0">
                <a:solidFill>
                  <a:schemeClr val="tx1"/>
                </a:solidFill>
              </a:rPr>
              <a:t>rhythms, episodic </a:t>
            </a:r>
            <a:r>
              <a:rPr lang="en-US" dirty="0">
                <a:solidFill>
                  <a:schemeClr val="tx1"/>
                </a:solidFill>
              </a:rPr>
              <a:t>secretion, and assay </a:t>
            </a:r>
            <a:r>
              <a:rPr lang="en-US" dirty="0" smtClean="0">
                <a:solidFill>
                  <a:schemeClr val="tx1"/>
                </a:solidFill>
              </a:rPr>
              <a:t>variations. Serum </a:t>
            </a:r>
            <a:r>
              <a:rPr lang="en-US" dirty="0">
                <a:solidFill>
                  <a:schemeClr val="tx1"/>
                </a:solidFill>
              </a:rPr>
              <a:t>T concentrations exhibit a diurnal </a:t>
            </a:r>
            <a:r>
              <a:rPr lang="en-US" dirty="0" smtClean="0">
                <a:solidFill>
                  <a:schemeClr val="tx1"/>
                </a:solidFill>
              </a:rPr>
              <a:t>variation with </a:t>
            </a:r>
            <a:r>
              <a:rPr lang="en-US" dirty="0">
                <a:solidFill>
                  <a:schemeClr val="tx1"/>
                </a:solidFill>
              </a:rPr>
              <a:t>peak values in the morning; aging reduces </a:t>
            </a:r>
            <a:r>
              <a:rPr lang="en-US" dirty="0" smtClean="0">
                <a:solidFill>
                  <a:schemeClr val="tx1"/>
                </a:solidFill>
              </a:rPr>
              <a:t>the magnitude </a:t>
            </a:r>
            <a:r>
              <a:rPr lang="en-US" dirty="0">
                <a:solidFill>
                  <a:schemeClr val="tx1"/>
                </a:solidFill>
              </a:rPr>
              <a:t>of this diurnal </a:t>
            </a:r>
            <a:r>
              <a:rPr lang="en-US" dirty="0" smtClean="0">
                <a:solidFill>
                  <a:schemeClr val="tx1"/>
                </a:solidFill>
              </a:rPr>
              <a:t>variation. Glucose </a:t>
            </a:r>
            <a:r>
              <a:rPr lang="en-US" dirty="0">
                <a:solidFill>
                  <a:schemeClr val="tx1"/>
                </a:solidFill>
              </a:rPr>
              <a:t>and food intake suppress </a:t>
            </a:r>
            <a:r>
              <a:rPr lang="en-US" dirty="0" smtClean="0">
                <a:solidFill>
                  <a:schemeClr val="tx1"/>
                </a:solidFill>
              </a:rPr>
              <a:t>T concentrations. </a:t>
            </a:r>
            <a:r>
              <a:rPr lang="en-US" dirty="0">
                <a:solidFill>
                  <a:schemeClr val="tx1"/>
                </a:solidFill>
              </a:rPr>
              <a:t>Therefore, </a:t>
            </a:r>
            <a:r>
              <a:rPr lang="en-US" dirty="0" smtClean="0">
                <a:solidFill>
                  <a:schemeClr val="tx1"/>
                </a:solidFill>
              </a:rPr>
              <a:t>clinicians </a:t>
            </a:r>
            <a:r>
              <a:rPr lang="en-US" dirty="0" smtClean="0">
                <a:solidFill>
                  <a:srgbClr val="FF0000"/>
                </a:solidFill>
              </a:rPr>
              <a:t>should</a:t>
            </a:r>
            <a:r>
              <a:rPr lang="en-US" dirty="0" smtClean="0">
                <a:solidFill>
                  <a:schemeClr val="tx1"/>
                </a:solidFill>
              </a:rPr>
              <a:t> </a:t>
            </a:r>
            <a:r>
              <a:rPr lang="en-US" dirty="0">
                <a:solidFill>
                  <a:schemeClr val="tx1"/>
                </a:solidFill>
              </a:rPr>
              <a:t>measure T concentrations in the </a:t>
            </a:r>
            <a:r>
              <a:rPr lang="en-US" dirty="0" smtClean="0">
                <a:solidFill>
                  <a:schemeClr val="tx1"/>
                </a:solidFill>
              </a:rPr>
              <a:t>morning after </a:t>
            </a:r>
            <a:r>
              <a:rPr lang="en-US" dirty="0">
                <a:solidFill>
                  <a:schemeClr val="tx1"/>
                </a:solidFill>
              </a:rPr>
              <a:t>an overnight fast</a:t>
            </a:r>
            <a:r>
              <a:rPr lang="en-US" dirty="0" smtClean="0">
                <a:solidFill>
                  <a:schemeClr val="tx1"/>
                </a:solidFill>
              </a:rPr>
              <a:t>.</a:t>
            </a:r>
          </a:p>
          <a:p>
            <a:pPr marL="457200" indent="-457200" algn="l">
              <a:buFont typeface="+mj-lt"/>
              <a:buAutoNum type="arabicPeriod" startAt="6"/>
            </a:pPr>
            <a:endParaRPr lang="en-US" dirty="0">
              <a:solidFill>
                <a:schemeClr val="tx1"/>
              </a:solidFill>
            </a:endParaRPr>
          </a:p>
          <a:p>
            <a:pPr marL="457200" indent="-457200" algn="l">
              <a:buFont typeface="+mj-lt"/>
              <a:buAutoNum type="arabicPeriod" startAt="6"/>
            </a:pPr>
            <a:r>
              <a:rPr lang="en-US" dirty="0" smtClean="0">
                <a:solidFill>
                  <a:schemeClr val="tx1"/>
                </a:solidFill>
              </a:rPr>
              <a:t>At </a:t>
            </a:r>
            <a:r>
              <a:rPr lang="en-US" dirty="0">
                <a:solidFill>
                  <a:schemeClr val="tx1"/>
                </a:solidFill>
              </a:rPr>
              <a:t>least two T measurements were </a:t>
            </a:r>
            <a:r>
              <a:rPr lang="en-US" dirty="0">
                <a:solidFill>
                  <a:srgbClr val="FF0000"/>
                </a:solidFill>
              </a:rPr>
              <a:t>needed</a:t>
            </a:r>
            <a:r>
              <a:rPr lang="en-US" dirty="0">
                <a:solidFill>
                  <a:schemeClr val="tx1"/>
                </a:solidFill>
              </a:rPr>
              <a:t> to diagnose T </a:t>
            </a:r>
            <a:r>
              <a:rPr lang="en-US" dirty="0" smtClean="0">
                <a:solidFill>
                  <a:schemeClr val="tx1"/>
                </a:solidFill>
              </a:rPr>
              <a:t>deficiency with </a:t>
            </a:r>
            <a:r>
              <a:rPr lang="en-US" dirty="0">
                <a:solidFill>
                  <a:schemeClr val="tx1"/>
                </a:solidFill>
              </a:rPr>
              <a:t>confidence </a:t>
            </a: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19</a:t>
            </a:fld>
            <a:endParaRPr lang="en-US" dirty="0"/>
          </a:p>
        </p:txBody>
      </p:sp>
    </p:spTree>
    <p:extLst>
      <p:ext uri="{BB962C8B-B14F-4D97-AF65-F5344CB8AC3E}">
        <p14:creationId xmlns:p14="http://schemas.microsoft.com/office/powerpoint/2010/main" val="1012621500"/>
      </p:ext>
    </p:extLst>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6322" y="1817426"/>
            <a:ext cx="3714704" cy="4255524"/>
          </a:xfrm>
        </p:spPr>
        <p:txBody>
          <a:bodyPr/>
          <a:lstStyle/>
          <a:p>
            <a:pPr>
              <a:spcAft>
                <a:spcPts val="2400"/>
              </a:spcAft>
            </a:pPr>
            <a:r>
              <a:rPr lang="en-US" dirty="0"/>
              <a:t>Diagnosis of Hypogonadism in Men</a:t>
            </a:r>
          </a:p>
          <a:p>
            <a:pPr lvl="1"/>
            <a:r>
              <a:rPr lang="en-US" dirty="0"/>
              <a:t>Diagnosis of men with suspected </a:t>
            </a:r>
            <a:r>
              <a:rPr lang="en-US" dirty="0" smtClean="0"/>
              <a:t>hypogonadism</a:t>
            </a:r>
          </a:p>
          <a:p>
            <a:pPr lvl="1"/>
            <a:r>
              <a:rPr lang="en-US" dirty="0"/>
              <a:t>Screening and case detection for </a:t>
            </a:r>
            <a:r>
              <a:rPr lang="en-US" dirty="0" smtClean="0"/>
              <a:t>hypogonadism</a:t>
            </a:r>
          </a:p>
          <a:p>
            <a:pPr lvl="1"/>
            <a:r>
              <a:rPr lang="en-US" dirty="0"/>
              <a:t>Distinguishing between primary </a:t>
            </a:r>
            <a:r>
              <a:rPr lang="en-US" dirty="0" smtClean="0"/>
              <a:t>or secondary hypogonadism</a:t>
            </a:r>
          </a:p>
          <a:p>
            <a:pPr lvl="1"/>
            <a:r>
              <a:rPr lang="en-US" dirty="0"/>
              <a:t>Evaluation for determining the </a:t>
            </a:r>
            <a:r>
              <a:rPr lang="en-US" dirty="0" smtClean="0"/>
              <a:t>etiology of </a:t>
            </a:r>
            <a:r>
              <a:rPr lang="en-US" dirty="0"/>
              <a:t>hypogonadism</a:t>
            </a:r>
          </a:p>
        </p:txBody>
      </p:sp>
      <p:sp>
        <p:nvSpPr>
          <p:cNvPr id="11" name="Content Placeholder 10"/>
          <p:cNvSpPr>
            <a:spLocks noGrp="1"/>
          </p:cNvSpPr>
          <p:nvPr>
            <p:ph idx="14"/>
          </p:nvPr>
        </p:nvSpPr>
        <p:spPr>
          <a:xfrm>
            <a:off x="4317758" y="593476"/>
            <a:ext cx="3840480" cy="6260175"/>
          </a:xfrm>
        </p:spPr>
        <p:txBody>
          <a:bodyPr/>
          <a:lstStyle/>
          <a:p>
            <a:pPr>
              <a:spcAft>
                <a:spcPts val="2400"/>
              </a:spcAft>
            </a:pPr>
            <a:r>
              <a:rPr lang="en-US" dirty="0"/>
              <a:t>Treatment of </a:t>
            </a:r>
            <a:r>
              <a:rPr lang="en-US" dirty="0" smtClean="0"/>
              <a:t>Hypogonadism With </a:t>
            </a:r>
            <a:r>
              <a:rPr lang="en-US" dirty="0"/>
              <a:t>Testosterone</a:t>
            </a:r>
            <a:endParaRPr lang="en-US" dirty="0" smtClean="0"/>
          </a:p>
          <a:p>
            <a:pPr lvl="1"/>
            <a:r>
              <a:rPr lang="en-US" dirty="0" smtClean="0"/>
              <a:t>Efficacy</a:t>
            </a:r>
          </a:p>
          <a:p>
            <a:pPr lvl="1"/>
            <a:r>
              <a:rPr lang="en-US" dirty="0"/>
              <a:t>Adverse events associated </a:t>
            </a:r>
            <a:r>
              <a:rPr lang="en-US" dirty="0" smtClean="0"/>
              <a:t>with testosterone therapy</a:t>
            </a:r>
          </a:p>
          <a:p>
            <a:pPr lvl="1"/>
            <a:r>
              <a:rPr lang="en-US" dirty="0"/>
              <a:t>Older men with age-related decline </a:t>
            </a:r>
            <a:r>
              <a:rPr lang="en-US" dirty="0" smtClean="0"/>
              <a:t>in testosterone concentration</a:t>
            </a:r>
          </a:p>
          <a:p>
            <a:pPr lvl="1"/>
            <a:r>
              <a:rPr lang="en-US" dirty="0"/>
              <a:t>Patients with chronic illness and </a:t>
            </a:r>
            <a:r>
              <a:rPr lang="en-US" dirty="0" smtClean="0"/>
              <a:t>low testosterone concentrations</a:t>
            </a:r>
          </a:p>
          <a:p>
            <a:pPr lvl="1"/>
            <a:r>
              <a:rPr lang="en-US" dirty="0"/>
              <a:t>HIV-infected men with weight </a:t>
            </a:r>
            <a:r>
              <a:rPr lang="en-US" dirty="0" smtClean="0"/>
              <a:t>loss</a:t>
            </a:r>
          </a:p>
          <a:p>
            <a:pPr lvl="1"/>
            <a:r>
              <a:rPr lang="en-US" dirty="0"/>
              <a:t>Men with type 2 diabetes mellitus</a:t>
            </a:r>
          </a:p>
        </p:txBody>
      </p:sp>
      <p:sp>
        <p:nvSpPr>
          <p:cNvPr id="18" name="Content Placeholder 17"/>
          <p:cNvSpPr>
            <a:spLocks noGrp="1"/>
          </p:cNvSpPr>
          <p:nvPr>
            <p:ph idx="15"/>
          </p:nvPr>
        </p:nvSpPr>
        <p:spPr>
          <a:xfrm>
            <a:off x="8158238" y="1835714"/>
            <a:ext cx="3773077" cy="3142399"/>
          </a:xfrm>
        </p:spPr>
        <p:txBody>
          <a:bodyPr/>
          <a:lstStyle/>
          <a:p>
            <a:pPr>
              <a:spcAft>
                <a:spcPts val="2400"/>
              </a:spcAft>
            </a:pPr>
            <a:r>
              <a:rPr lang="en-US" dirty="0"/>
              <a:t>Monitoring of </a:t>
            </a:r>
            <a:r>
              <a:rPr lang="en-US" dirty="0" smtClean="0"/>
              <a:t>Testosterone Replacement </a:t>
            </a:r>
            <a:r>
              <a:rPr lang="en-US" dirty="0"/>
              <a:t>Therapy</a:t>
            </a:r>
            <a:endParaRPr lang="en-US" dirty="0" smtClean="0"/>
          </a:p>
          <a:p>
            <a:pPr lvl="1"/>
            <a:r>
              <a:rPr lang="en-US" dirty="0"/>
              <a:t>Other syndromes associated with </a:t>
            </a:r>
            <a:r>
              <a:rPr lang="en-US" dirty="0" smtClean="0"/>
              <a:t>hypogonadism in men</a:t>
            </a:r>
          </a:p>
          <a:p>
            <a:pPr lvl="1"/>
            <a:r>
              <a:rPr lang="en-US" dirty="0"/>
              <a:t>Hypogonadism associated with chronic opioid </a:t>
            </a:r>
            <a:r>
              <a:rPr lang="en-US" dirty="0" smtClean="0"/>
              <a:t>use</a:t>
            </a:r>
          </a:p>
          <a:p>
            <a:pPr lvl="1"/>
            <a:endParaRPr lang="en-US" dirty="0"/>
          </a:p>
        </p:txBody>
      </p:sp>
      <p:sp>
        <p:nvSpPr>
          <p:cNvPr id="14" name="Title 1"/>
          <p:cNvSpPr>
            <a:spLocks noGrp="1"/>
          </p:cNvSpPr>
          <p:nvPr>
            <p:ph type="title"/>
          </p:nvPr>
        </p:nvSpPr>
        <p:spPr>
          <a:xfrm>
            <a:off x="316322" y="104111"/>
            <a:ext cx="2375877" cy="978729"/>
          </a:xfrm>
        </p:spPr>
        <p:txBody>
          <a:bodyPr/>
          <a:lstStyle/>
          <a:p>
            <a:r>
              <a:rPr lang="en-US" dirty="0" smtClean="0"/>
              <a:t>Table of Contents</a:t>
            </a:r>
            <a:endParaRPr lang="en-US" dirty="0"/>
          </a:p>
        </p:txBody>
      </p:sp>
      <p:sp>
        <p:nvSpPr>
          <p:cNvPr id="15" name="Rectangle 14"/>
          <p:cNvSpPr/>
          <p:nvPr/>
        </p:nvSpPr>
        <p:spPr>
          <a:xfrm>
            <a:off x="8386838" y="2619653"/>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2</a:t>
            </a:fld>
            <a:endParaRPr lang="en-US"/>
          </a:p>
        </p:txBody>
      </p:sp>
      <p:sp>
        <p:nvSpPr>
          <p:cNvPr id="9" name="Rectangle 8"/>
          <p:cNvSpPr/>
          <p:nvPr/>
        </p:nvSpPr>
        <p:spPr>
          <a:xfrm>
            <a:off x="4317758" y="181742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6578" y="2601365"/>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Diagnosis Challenges </a:t>
            </a:r>
            <a:endParaRPr lang="en-US" dirty="0"/>
          </a:p>
        </p:txBody>
      </p:sp>
      <p:sp>
        <p:nvSpPr>
          <p:cNvPr id="11" name="Text Placeholder 10"/>
          <p:cNvSpPr>
            <a:spLocks noGrp="1"/>
          </p:cNvSpPr>
          <p:nvPr>
            <p:ph type="body" sz="quarter" idx="11"/>
          </p:nvPr>
        </p:nvSpPr>
        <p:spPr>
          <a:xfrm>
            <a:off x="50157" y="2905841"/>
            <a:ext cx="12141843" cy="3340402"/>
          </a:xfrm>
        </p:spPr>
        <p:txBody>
          <a:bodyPr/>
          <a:lstStyle/>
          <a:p>
            <a:pPr marL="457200" indent="-457200" algn="l">
              <a:buFont typeface="+mj-lt"/>
              <a:buAutoNum type="arabicPeriod" startAt="8"/>
            </a:pPr>
            <a:r>
              <a:rPr lang="en-US" dirty="0" smtClean="0">
                <a:solidFill>
                  <a:schemeClr val="tx1"/>
                </a:solidFill>
              </a:rPr>
              <a:t>Clinicians </a:t>
            </a:r>
            <a:r>
              <a:rPr lang="en-US" dirty="0">
                <a:solidFill>
                  <a:srgbClr val="FF0000"/>
                </a:solidFill>
              </a:rPr>
              <a:t>should</a:t>
            </a:r>
            <a:r>
              <a:rPr lang="en-US" dirty="0">
                <a:solidFill>
                  <a:schemeClr val="tx1"/>
                </a:solidFill>
              </a:rPr>
              <a:t> measure FT in men </a:t>
            </a:r>
            <a:r>
              <a:rPr lang="en-US" dirty="0" smtClean="0">
                <a:solidFill>
                  <a:schemeClr val="tx1"/>
                </a:solidFill>
              </a:rPr>
              <a:t>who have </a:t>
            </a:r>
            <a:r>
              <a:rPr lang="en-US" dirty="0">
                <a:solidFill>
                  <a:schemeClr val="tx1"/>
                </a:solidFill>
              </a:rPr>
              <a:t>conditions that alter SHBG </a:t>
            </a:r>
            <a:r>
              <a:rPr lang="en-US" dirty="0" smtClean="0">
                <a:solidFill>
                  <a:schemeClr val="tx1"/>
                </a:solidFill>
              </a:rPr>
              <a:t>levels. </a:t>
            </a:r>
            <a:r>
              <a:rPr lang="en-US" dirty="0">
                <a:solidFill>
                  <a:schemeClr val="tx1"/>
                </a:solidFill>
              </a:rPr>
              <a:t>Conditions that lower SHBG [e.g., </a:t>
            </a:r>
            <a:r>
              <a:rPr lang="en-US" dirty="0" smtClean="0">
                <a:solidFill>
                  <a:schemeClr val="tx1"/>
                </a:solidFill>
              </a:rPr>
              <a:t>obesity, type </a:t>
            </a:r>
            <a:r>
              <a:rPr lang="en-US" dirty="0">
                <a:solidFill>
                  <a:schemeClr val="tx1"/>
                </a:solidFill>
              </a:rPr>
              <a:t>2 diabetes mellitus (T2DM), or androgen </a:t>
            </a:r>
            <a:r>
              <a:rPr lang="en-US" dirty="0" smtClean="0">
                <a:solidFill>
                  <a:schemeClr val="tx1"/>
                </a:solidFill>
              </a:rPr>
              <a:t>use] can </a:t>
            </a:r>
            <a:r>
              <a:rPr lang="en-US" dirty="0">
                <a:solidFill>
                  <a:schemeClr val="tx1"/>
                </a:solidFill>
              </a:rPr>
              <a:t>lower TT concentrations to below the </a:t>
            </a:r>
            <a:r>
              <a:rPr lang="en-US" dirty="0" smtClean="0">
                <a:solidFill>
                  <a:schemeClr val="tx1"/>
                </a:solidFill>
              </a:rPr>
              <a:t>normal range</a:t>
            </a:r>
            <a:r>
              <a:rPr lang="en-US" dirty="0">
                <a:solidFill>
                  <a:schemeClr val="tx1"/>
                </a:solidFill>
              </a:rPr>
              <a:t>, although FT concentrations might </a:t>
            </a:r>
            <a:r>
              <a:rPr lang="en-US" dirty="0" smtClean="0">
                <a:solidFill>
                  <a:schemeClr val="tx1"/>
                </a:solidFill>
              </a:rPr>
              <a:t>remain within </a:t>
            </a:r>
            <a:r>
              <a:rPr lang="en-US" dirty="0">
                <a:solidFill>
                  <a:schemeClr val="tx1"/>
                </a:solidFill>
              </a:rPr>
              <a:t>the normal </a:t>
            </a:r>
            <a:r>
              <a:rPr lang="en-US" dirty="0" smtClean="0">
                <a:solidFill>
                  <a:schemeClr val="tx1"/>
                </a:solidFill>
              </a:rPr>
              <a:t>range. </a:t>
            </a:r>
          </a:p>
          <a:p>
            <a:pPr marL="457200" algn="l">
              <a:tabLst>
                <a:tab pos="60325" algn="l"/>
              </a:tabLst>
            </a:pPr>
            <a:endParaRPr lang="en-US" dirty="0" smtClean="0">
              <a:solidFill>
                <a:schemeClr val="tx1"/>
              </a:solidFill>
            </a:endParaRPr>
          </a:p>
          <a:p>
            <a:pPr marL="457200" algn="l">
              <a:tabLst>
                <a:tab pos="60325" algn="l"/>
              </a:tabLst>
            </a:pPr>
            <a:r>
              <a:rPr lang="en-US" dirty="0" smtClean="0">
                <a:solidFill>
                  <a:schemeClr val="tx1"/>
                </a:solidFill>
              </a:rPr>
              <a:t>Conditions that increase SHBG (e.g., advanced age, some anticonvulsants, or HIV infection) can raise TT concentrations to well above </a:t>
            </a:r>
            <a:r>
              <a:rPr lang="en-US" dirty="0" smtClean="0">
                <a:solidFill>
                  <a:srgbClr val="FF0000"/>
                </a:solidFill>
              </a:rPr>
              <a:t>400 ng/</a:t>
            </a:r>
            <a:r>
              <a:rPr lang="en-US" dirty="0" err="1" smtClean="0">
                <a:solidFill>
                  <a:srgbClr val="FF0000"/>
                </a:solidFill>
              </a:rPr>
              <a:t>dL</a:t>
            </a:r>
            <a:r>
              <a:rPr lang="en-US" dirty="0" smtClean="0">
                <a:solidFill>
                  <a:srgbClr val="FF0000"/>
                </a:solidFill>
              </a:rPr>
              <a:t> </a:t>
            </a:r>
            <a:r>
              <a:rPr lang="en-US" dirty="0" smtClean="0">
                <a:solidFill>
                  <a:schemeClr val="tx1"/>
                </a:solidFill>
              </a:rPr>
              <a:t>and sometimes into the high normal range or even above the normal range, even though FT concentrations might be low. </a:t>
            </a:r>
            <a:endParaRPr lang="en-US" dirty="0">
              <a:solidFill>
                <a:schemeClr val="tx1"/>
              </a:solidFill>
            </a:endParaRP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20</a:t>
            </a:fld>
            <a:endParaRPr lang="en-US" dirty="0"/>
          </a:p>
        </p:txBody>
      </p:sp>
    </p:spTree>
    <p:extLst>
      <p:ext uri="{BB962C8B-B14F-4D97-AF65-F5344CB8AC3E}">
        <p14:creationId xmlns:p14="http://schemas.microsoft.com/office/powerpoint/2010/main" val="1382307744"/>
      </p:ext>
    </p:extLst>
  </p:cSld>
  <p:clrMapOvr>
    <a:masterClrMapping/>
  </p:clrMapOvr>
  <p:transition spd="slow">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Diagnosis Challenges </a:t>
            </a:r>
            <a:endParaRPr lang="en-US" dirty="0"/>
          </a:p>
        </p:txBody>
      </p:sp>
      <p:sp>
        <p:nvSpPr>
          <p:cNvPr id="11" name="Text Placeholder 10"/>
          <p:cNvSpPr>
            <a:spLocks noGrp="1"/>
          </p:cNvSpPr>
          <p:nvPr>
            <p:ph type="body" sz="quarter" idx="11"/>
          </p:nvPr>
        </p:nvSpPr>
        <p:spPr>
          <a:xfrm>
            <a:off x="20320" y="2926161"/>
            <a:ext cx="12141843" cy="3468642"/>
          </a:xfrm>
        </p:spPr>
        <p:txBody>
          <a:bodyPr/>
          <a:lstStyle/>
          <a:p>
            <a:pPr marL="457200" indent="-457200" algn="l">
              <a:buFont typeface="+mj-lt"/>
              <a:buAutoNum type="arabicPeriod" startAt="9"/>
            </a:pPr>
            <a:r>
              <a:rPr lang="en-US" dirty="0" smtClean="0">
                <a:solidFill>
                  <a:schemeClr val="tx1"/>
                </a:solidFill>
              </a:rPr>
              <a:t>Clinicians </a:t>
            </a:r>
            <a:r>
              <a:rPr lang="en-US" dirty="0" smtClean="0">
                <a:solidFill>
                  <a:srgbClr val="FF0000"/>
                </a:solidFill>
              </a:rPr>
              <a:t>should</a:t>
            </a:r>
            <a:r>
              <a:rPr lang="en-US" dirty="0" smtClean="0">
                <a:solidFill>
                  <a:schemeClr val="tx1"/>
                </a:solidFill>
              </a:rPr>
              <a:t> </a:t>
            </a:r>
            <a:r>
              <a:rPr lang="en-US" dirty="0">
                <a:solidFill>
                  <a:schemeClr val="tx1"/>
                </a:solidFill>
              </a:rPr>
              <a:t>also measure FT in men whose serum </a:t>
            </a:r>
            <a:r>
              <a:rPr lang="en-US" dirty="0" smtClean="0">
                <a:solidFill>
                  <a:schemeClr val="tx1"/>
                </a:solidFill>
              </a:rPr>
              <a:t>TT concentration </a:t>
            </a:r>
            <a:r>
              <a:rPr lang="en-US" dirty="0">
                <a:solidFill>
                  <a:schemeClr val="tx1"/>
                </a:solidFill>
              </a:rPr>
              <a:t>is modestly above or below the </a:t>
            </a:r>
            <a:r>
              <a:rPr lang="en-US" dirty="0" smtClean="0">
                <a:solidFill>
                  <a:schemeClr val="tx1"/>
                </a:solidFill>
              </a:rPr>
              <a:t>lower limit </a:t>
            </a:r>
            <a:r>
              <a:rPr lang="en-US" dirty="0">
                <a:solidFill>
                  <a:schemeClr val="tx1"/>
                </a:solidFill>
              </a:rPr>
              <a:t>of normal (e.g., 200 to 400 </a:t>
            </a:r>
            <a:r>
              <a:rPr lang="en-US" dirty="0" smtClean="0">
                <a:solidFill>
                  <a:schemeClr val="tx1"/>
                </a:solidFill>
              </a:rPr>
              <a:t>ng/</a:t>
            </a:r>
            <a:r>
              <a:rPr lang="en-US" dirty="0" err="1" smtClean="0">
                <a:solidFill>
                  <a:schemeClr val="tx1"/>
                </a:solidFill>
              </a:rPr>
              <a:t>dL</a:t>
            </a:r>
            <a:r>
              <a:rPr lang="en-US" dirty="0" smtClean="0">
                <a:solidFill>
                  <a:schemeClr val="tx1"/>
                </a:solidFill>
              </a:rPr>
              <a:t>). </a:t>
            </a:r>
          </a:p>
          <a:p>
            <a:pPr marL="457200" indent="-457200" algn="l">
              <a:buFont typeface="+mj-lt"/>
              <a:buAutoNum type="arabicPeriod" startAt="9"/>
            </a:pPr>
            <a:endParaRPr lang="en-US" dirty="0" smtClean="0">
              <a:solidFill>
                <a:schemeClr val="tx1"/>
              </a:solidFill>
            </a:endParaRPr>
          </a:p>
          <a:p>
            <a:pPr marL="457200" indent="-457200" algn="l">
              <a:buFont typeface="+mj-lt"/>
              <a:buAutoNum type="arabicPeriod" startAt="9"/>
            </a:pPr>
            <a:r>
              <a:rPr lang="en-US" dirty="0" smtClean="0">
                <a:solidFill>
                  <a:schemeClr val="tx1"/>
                </a:solidFill>
              </a:rPr>
              <a:t>In men whose </a:t>
            </a:r>
            <a:r>
              <a:rPr lang="en-US" dirty="0">
                <a:solidFill>
                  <a:schemeClr val="tx1"/>
                </a:solidFill>
              </a:rPr>
              <a:t>TT concentrations are far below the </a:t>
            </a:r>
            <a:r>
              <a:rPr lang="en-US" dirty="0" smtClean="0">
                <a:solidFill>
                  <a:schemeClr val="tx1"/>
                </a:solidFill>
              </a:rPr>
              <a:t>lower limit </a:t>
            </a:r>
            <a:r>
              <a:rPr lang="en-US" dirty="0">
                <a:solidFill>
                  <a:schemeClr val="tx1"/>
                </a:solidFill>
              </a:rPr>
              <a:t>of the normal range (e.g</a:t>
            </a:r>
            <a:r>
              <a:rPr lang="en-US" dirty="0" smtClean="0">
                <a:solidFill>
                  <a:schemeClr val="tx1"/>
                </a:solidFill>
              </a:rPr>
              <a:t>.,</a:t>
            </a:r>
            <a:r>
              <a:rPr lang="en-US" dirty="0" smtClean="0">
                <a:solidFill>
                  <a:srgbClr val="FF0000"/>
                </a:solidFill>
              </a:rPr>
              <a:t>150 </a:t>
            </a:r>
            <a:r>
              <a:rPr lang="en-US" dirty="0">
                <a:solidFill>
                  <a:srgbClr val="FF0000"/>
                </a:solidFill>
              </a:rPr>
              <a:t>ng/</a:t>
            </a:r>
            <a:r>
              <a:rPr lang="en-US" dirty="0" err="1">
                <a:solidFill>
                  <a:srgbClr val="FF0000"/>
                </a:solidFill>
              </a:rPr>
              <a:t>dL</a:t>
            </a:r>
            <a:r>
              <a:rPr lang="en-US" dirty="0">
                <a:solidFill>
                  <a:schemeClr val="tx1"/>
                </a:solidFill>
              </a:rPr>
              <a:t>), </a:t>
            </a:r>
            <a:r>
              <a:rPr lang="en-US" dirty="0" smtClean="0">
                <a:solidFill>
                  <a:schemeClr val="tx1"/>
                </a:solidFill>
              </a:rPr>
              <a:t>the probability </a:t>
            </a:r>
            <a:r>
              <a:rPr lang="en-US" dirty="0">
                <a:solidFill>
                  <a:schemeClr val="tx1"/>
                </a:solidFill>
              </a:rPr>
              <a:t>of FT concentration being within </a:t>
            </a:r>
            <a:r>
              <a:rPr lang="en-US" dirty="0" smtClean="0">
                <a:solidFill>
                  <a:schemeClr val="tx1"/>
                </a:solidFill>
              </a:rPr>
              <a:t>the normal </a:t>
            </a:r>
            <a:r>
              <a:rPr lang="en-US" dirty="0">
                <a:solidFill>
                  <a:schemeClr val="tx1"/>
                </a:solidFill>
              </a:rPr>
              <a:t>range is low. </a:t>
            </a:r>
            <a:endParaRPr lang="en-US" dirty="0" smtClean="0">
              <a:solidFill>
                <a:schemeClr val="tx1"/>
              </a:solidFill>
            </a:endParaRPr>
          </a:p>
          <a:p>
            <a:pPr marL="457200" algn="l"/>
            <a:r>
              <a:rPr lang="en-US" dirty="0" smtClean="0">
                <a:solidFill>
                  <a:schemeClr val="tx1"/>
                </a:solidFill>
              </a:rPr>
              <a:t>So</a:t>
            </a:r>
            <a:r>
              <a:rPr lang="en-US" dirty="0">
                <a:solidFill>
                  <a:schemeClr val="tx1"/>
                </a:solidFill>
              </a:rPr>
              <a:t>, in such </a:t>
            </a:r>
            <a:r>
              <a:rPr lang="en-US" dirty="0" smtClean="0">
                <a:solidFill>
                  <a:schemeClr val="tx1"/>
                </a:solidFill>
              </a:rPr>
              <a:t>circumstance, measuring </a:t>
            </a:r>
            <a:r>
              <a:rPr lang="en-US" dirty="0">
                <a:solidFill>
                  <a:schemeClr val="tx1"/>
                </a:solidFill>
              </a:rPr>
              <a:t>FT is generally not </a:t>
            </a:r>
            <a:r>
              <a:rPr lang="en-US" dirty="0" smtClean="0">
                <a:solidFill>
                  <a:schemeClr val="tx1"/>
                </a:solidFill>
              </a:rPr>
              <a:t>necessary. Local laboratories </a:t>
            </a:r>
            <a:r>
              <a:rPr lang="en-US" dirty="0">
                <a:solidFill>
                  <a:schemeClr val="tx1"/>
                </a:solidFill>
              </a:rPr>
              <a:t>usually do not have accurate and reliable assays for </a:t>
            </a:r>
            <a:r>
              <a:rPr lang="en-US" dirty="0" smtClean="0">
                <a:solidFill>
                  <a:schemeClr val="tx1"/>
                </a:solidFill>
              </a:rPr>
              <a:t>FT measurement</a:t>
            </a:r>
            <a:r>
              <a:rPr lang="en-US" dirty="0">
                <a:solidFill>
                  <a:schemeClr val="tx1"/>
                </a:solidFill>
              </a:rPr>
              <a:t>. </a:t>
            </a:r>
            <a:r>
              <a:rPr lang="en-US" dirty="0" smtClean="0">
                <a:solidFill>
                  <a:schemeClr val="tx1"/>
                </a:solidFill>
              </a:rPr>
              <a:t>Therefore</a:t>
            </a:r>
            <a:r>
              <a:rPr lang="en-US" dirty="0">
                <a:solidFill>
                  <a:schemeClr val="tx1"/>
                </a:solidFill>
              </a:rPr>
              <a:t>, clinicians </a:t>
            </a:r>
            <a:r>
              <a:rPr lang="en-US" dirty="0">
                <a:solidFill>
                  <a:srgbClr val="FF0000"/>
                </a:solidFill>
              </a:rPr>
              <a:t>should</a:t>
            </a:r>
            <a:r>
              <a:rPr lang="en-US" dirty="0">
                <a:solidFill>
                  <a:schemeClr val="tx1"/>
                </a:solidFill>
              </a:rPr>
              <a:t> use a reliable reference </a:t>
            </a:r>
            <a:r>
              <a:rPr lang="en-US" dirty="0" smtClean="0">
                <a:solidFill>
                  <a:schemeClr val="tx1"/>
                </a:solidFill>
              </a:rPr>
              <a:t>laboratory for </a:t>
            </a:r>
            <a:r>
              <a:rPr lang="en-US" dirty="0">
                <a:solidFill>
                  <a:schemeClr val="tx1"/>
                </a:solidFill>
              </a:rPr>
              <a:t>these tests.</a:t>
            </a: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21</a:t>
            </a:fld>
            <a:endParaRPr lang="en-US" dirty="0"/>
          </a:p>
        </p:txBody>
      </p:sp>
    </p:spTree>
    <p:extLst>
      <p:ext uri="{BB962C8B-B14F-4D97-AF65-F5344CB8AC3E}">
        <p14:creationId xmlns:p14="http://schemas.microsoft.com/office/powerpoint/2010/main" val="3017864547"/>
      </p:ext>
    </p:extLst>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T concentration</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22</a:t>
            </a:fld>
            <a:endParaRPr lang="en-US"/>
          </a:p>
        </p:txBody>
      </p:sp>
      <p:sp>
        <p:nvSpPr>
          <p:cNvPr id="12" name="Text Placeholder 13"/>
          <p:cNvSpPr>
            <a:spLocks noGrp="1"/>
          </p:cNvSpPr>
          <p:nvPr>
            <p:ph type="body" sz="quarter" idx="10"/>
          </p:nvPr>
        </p:nvSpPr>
        <p:spPr>
          <a:xfrm>
            <a:off x="334119" y="4312420"/>
            <a:ext cx="11436075" cy="1255728"/>
          </a:xfrm>
        </p:spPr>
        <p:txBody>
          <a:bodyPr/>
          <a:lstStyle/>
          <a:p>
            <a:pPr lvl="1" defTabSz="914367">
              <a:spcBef>
                <a:spcPts val="1200"/>
              </a:spcBef>
              <a:buClr>
                <a:schemeClr val="tx1"/>
              </a:buClr>
              <a:buSzPct val="90000"/>
            </a:pPr>
            <a:r>
              <a:rPr lang="en-US" sz="2800" dirty="0">
                <a:gradFill>
                  <a:gsLst>
                    <a:gs pos="15000">
                      <a:schemeClr val="tx1"/>
                    </a:gs>
                    <a:gs pos="47000">
                      <a:schemeClr val="tx1"/>
                    </a:gs>
                  </a:gsLst>
                  <a:lin ang="5400000" scaled="1"/>
                </a:gradFill>
                <a:latin typeface="+mj-lt"/>
              </a:rPr>
              <a:t>If equilibrium dialysis is not available for measuring FT, clinicians </a:t>
            </a:r>
            <a:r>
              <a:rPr lang="en-US" sz="2800" dirty="0">
                <a:solidFill>
                  <a:srgbClr val="FF0000"/>
                </a:solidFill>
                <a:latin typeface="+mj-lt"/>
              </a:rPr>
              <a:t>should</a:t>
            </a:r>
            <a:r>
              <a:rPr lang="en-US" sz="2800" dirty="0">
                <a:gradFill>
                  <a:gsLst>
                    <a:gs pos="15000">
                      <a:schemeClr val="tx1"/>
                    </a:gs>
                    <a:gs pos="47000">
                      <a:schemeClr val="tx1"/>
                    </a:gs>
                  </a:gsLst>
                  <a:lin ang="5400000" scaled="1"/>
                </a:gradFill>
                <a:latin typeface="+mj-lt"/>
              </a:rPr>
              <a:t> estimate FT concentrations using a formula that accurately calculates FT concentrations using TT, SHBG, and albumin concentrations</a:t>
            </a:r>
            <a:r>
              <a:rPr lang="en-US" sz="2800" dirty="0" smtClean="0">
                <a:gradFill>
                  <a:gsLst>
                    <a:gs pos="15000">
                      <a:schemeClr val="tx1"/>
                    </a:gs>
                    <a:gs pos="47000">
                      <a:schemeClr val="tx1"/>
                    </a:gs>
                  </a:gsLst>
                  <a:lin ang="5400000" scaled="1"/>
                </a:gradFill>
                <a:latin typeface="+mj-lt"/>
              </a:rPr>
              <a:t>.</a:t>
            </a:r>
          </a:p>
        </p:txBody>
      </p:sp>
      <p:sp>
        <p:nvSpPr>
          <p:cNvPr id="9" name="Text Placeholder 6"/>
          <p:cNvSpPr>
            <a:spLocks noGrp="1"/>
          </p:cNvSpPr>
          <p:nvPr>
            <p:ph type="body" sz="quarter" idx="11"/>
          </p:nvPr>
        </p:nvSpPr>
        <p:spPr>
          <a:xfrm>
            <a:off x="334119" y="2827472"/>
            <a:ext cx="11334475" cy="867930"/>
          </a:xfrm>
        </p:spPr>
        <p:txBody>
          <a:bodyPr/>
          <a:lstStyle/>
          <a:p>
            <a:pPr lvl="1"/>
            <a:r>
              <a:rPr lang="en-US" sz="2800" dirty="0">
                <a:gradFill>
                  <a:gsLst>
                    <a:gs pos="15000">
                      <a:schemeClr val="tx1"/>
                    </a:gs>
                    <a:gs pos="47000">
                      <a:schemeClr val="tx1"/>
                    </a:gs>
                  </a:gsLst>
                  <a:lin ang="5400000" scaled="1"/>
                </a:gradFill>
                <a:latin typeface="+mj-lt"/>
              </a:rPr>
              <a:t>Clinicians </a:t>
            </a:r>
            <a:r>
              <a:rPr lang="en-US" sz="2800" dirty="0">
                <a:solidFill>
                  <a:srgbClr val="FF0000"/>
                </a:solidFill>
                <a:latin typeface="+mj-lt"/>
              </a:rPr>
              <a:t>should</a:t>
            </a:r>
            <a:r>
              <a:rPr lang="en-US" sz="2800" dirty="0">
                <a:gradFill>
                  <a:gsLst>
                    <a:gs pos="15000">
                      <a:schemeClr val="tx1"/>
                    </a:gs>
                    <a:gs pos="47000">
                      <a:schemeClr val="tx1"/>
                    </a:gs>
                  </a:gsLst>
                  <a:lin ang="5400000" scaled="1"/>
                </a:gradFill>
                <a:latin typeface="+mj-lt"/>
              </a:rPr>
              <a:t> measure FT using the </a:t>
            </a:r>
            <a:r>
              <a:rPr lang="en-US" sz="2800" u="sng" dirty="0" smtClean="0">
                <a:gradFill>
                  <a:gsLst>
                    <a:gs pos="15000">
                      <a:schemeClr val="tx1"/>
                    </a:gs>
                    <a:gs pos="47000">
                      <a:schemeClr val="tx1"/>
                    </a:gs>
                  </a:gsLst>
                  <a:lin ang="5400000" scaled="1"/>
                </a:gradFill>
                <a:latin typeface="+mj-lt"/>
              </a:rPr>
              <a:t>equilibrium dialysis </a:t>
            </a:r>
            <a:r>
              <a:rPr lang="en-US" sz="2800" u="sng" dirty="0">
                <a:gradFill>
                  <a:gsLst>
                    <a:gs pos="15000">
                      <a:schemeClr val="tx1"/>
                    </a:gs>
                    <a:gs pos="47000">
                      <a:schemeClr val="tx1"/>
                    </a:gs>
                  </a:gsLst>
                  <a:lin ang="5400000" scaled="1"/>
                </a:gradFill>
                <a:latin typeface="+mj-lt"/>
              </a:rPr>
              <a:t>method </a:t>
            </a:r>
            <a:r>
              <a:rPr lang="en-US" sz="2800" dirty="0">
                <a:gradFill>
                  <a:gsLst>
                    <a:gs pos="15000">
                      <a:schemeClr val="tx1"/>
                    </a:gs>
                    <a:gs pos="47000">
                      <a:schemeClr val="tx1"/>
                    </a:gs>
                  </a:gsLst>
                  <a:lin ang="5400000" scaled="1"/>
                </a:gradFill>
                <a:latin typeface="+mj-lt"/>
              </a:rPr>
              <a:t>performed under standardized conditions. </a:t>
            </a:r>
            <a:endParaRPr lang="en-US" sz="2800"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15003668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23</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2</a:t>
            </a:r>
            <a:endParaRPr lang="en-US" dirty="0"/>
          </a:p>
        </p:txBody>
      </p:sp>
      <p:sp>
        <p:nvSpPr>
          <p:cNvPr id="6" name="Text Placeholder 5"/>
          <p:cNvSpPr>
            <a:spLocks noGrp="1"/>
          </p:cNvSpPr>
          <p:nvPr>
            <p:ph type="body" sz="quarter" idx="11"/>
          </p:nvPr>
        </p:nvSpPr>
        <p:spPr>
          <a:xfrm>
            <a:off x="334297" y="4003073"/>
            <a:ext cx="11753512" cy="1089529"/>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recommend</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against</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routine screening of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men in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the general population for hypogonadism.</a:t>
            </a:r>
          </a:p>
        </p:txBody>
      </p:sp>
      <p:sp>
        <p:nvSpPr>
          <p:cNvPr id="71" name="Text Placeholder 70"/>
          <p:cNvSpPr>
            <a:spLocks noGrp="1"/>
          </p:cNvSpPr>
          <p:nvPr>
            <p:ph type="body" sz="quarter" idx="19"/>
          </p:nvPr>
        </p:nvSpPr>
        <p:spPr>
          <a:xfrm>
            <a:off x="123021" y="1406680"/>
            <a:ext cx="6946373" cy="1920526"/>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Screening and case detection for hypogonadism</a:t>
            </a:r>
          </a:p>
        </p:txBody>
      </p:sp>
    </p:spTree>
    <p:extLst>
      <p:ext uri="{BB962C8B-B14F-4D97-AF65-F5344CB8AC3E}">
        <p14:creationId xmlns:p14="http://schemas.microsoft.com/office/powerpoint/2010/main" val="1452661157"/>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Screening</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24</a:t>
            </a:fld>
            <a:endParaRPr lang="en-US"/>
          </a:p>
        </p:txBody>
      </p:sp>
      <p:sp>
        <p:nvSpPr>
          <p:cNvPr id="12" name="Text Placeholder 13"/>
          <p:cNvSpPr>
            <a:spLocks noGrp="1"/>
          </p:cNvSpPr>
          <p:nvPr>
            <p:ph type="body" sz="quarter" idx="10"/>
          </p:nvPr>
        </p:nvSpPr>
        <p:spPr>
          <a:xfrm>
            <a:off x="232519" y="3862031"/>
            <a:ext cx="11436075" cy="3656386"/>
          </a:xfrm>
        </p:spPr>
        <p:txBody>
          <a:bodyPr/>
          <a:lstStyle/>
          <a:p>
            <a:pPr lvl="1" defTabSz="914367">
              <a:spcBef>
                <a:spcPts val="1200"/>
              </a:spcBef>
              <a:buClr>
                <a:schemeClr val="tx1"/>
              </a:buClr>
              <a:buSzPct val="90000"/>
            </a:pPr>
            <a:r>
              <a:rPr lang="en-US" sz="2800" dirty="0" smtClean="0">
                <a:gradFill>
                  <a:gsLst>
                    <a:gs pos="15000">
                      <a:schemeClr val="tx1"/>
                    </a:gs>
                    <a:gs pos="47000">
                      <a:schemeClr val="tx1"/>
                    </a:gs>
                  </a:gsLst>
                  <a:lin ang="5400000" scaled="1"/>
                </a:gradFill>
                <a:latin typeface="+mj-lt"/>
              </a:rPr>
              <a:t>Because of the lack of consensus on the extent to which hypogonadism is an important public health problem, we </a:t>
            </a:r>
            <a:r>
              <a:rPr lang="en-US" sz="2800" dirty="0" smtClean="0">
                <a:solidFill>
                  <a:srgbClr val="FF0000"/>
                </a:solidFill>
                <a:latin typeface="+mj-lt"/>
              </a:rPr>
              <a:t>do not recommend</a:t>
            </a:r>
            <a:r>
              <a:rPr lang="en-US" sz="2800" dirty="0" smtClean="0">
                <a:gradFill>
                  <a:gsLst>
                    <a:gs pos="15000">
                      <a:schemeClr val="tx1"/>
                    </a:gs>
                    <a:gs pos="47000">
                      <a:schemeClr val="tx1"/>
                    </a:gs>
                  </a:gsLst>
                  <a:lin ang="5400000" scaled="1"/>
                </a:gradFill>
                <a:latin typeface="+mj-lt"/>
              </a:rPr>
              <a:t> population screening.</a:t>
            </a:r>
          </a:p>
          <a:p>
            <a:pPr lvl="1" defTabSz="914367">
              <a:spcBef>
                <a:spcPts val="1200"/>
              </a:spcBef>
              <a:buClr>
                <a:schemeClr val="tx1"/>
              </a:buClr>
              <a:buSzPct val="90000"/>
            </a:pPr>
            <a:endParaRPr lang="en-US" sz="2800" dirty="0">
              <a:gradFill>
                <a:gsLst>
                  <a:gs pos="15000">
                    <a:schemeClr val="tx1"/>
                  </a:gs>
                  <a:gs pos="47000">
                    <a:schemeClr val="tx1"/>
                  </a:gs>
                </a:gsLst>
                <a:lin ang="5400000" scaled="1"/>
              </a:gradFill>
              <a:latin typeface="+mj-lt"/>
            </a:endParaRPr>
          </a:p>
          <a:p>
            <a:pPr lvl="1" defTabSz="914367">
              <a:spcBef>
                <a:spcPts val="1200"/>
              </a:spcBef>
              <a:buClr>
                <a:schemeClr val="tx1"/>
              </a:buClr>
              <a:buSzPct val="90000"/>
            </a:pPr>
            <a:r>
              <a:rPr lang="en-US" sz="2800" dirty="0">
                <a:gradFill>
                  <a:gsLst>
                    <a:gs pos="15000">
                      <a:schemeClr val="tx1"/>
                    </a:gs>
                    <a:gs pos="47000">
                      <a:schemeClr val="tx1"/>
                    </a:gs>
                  </a:gsLst>
                  <a:lin ang="5400000" scaled="1"/>
                </a:gradFill>
                <a:latin typeface="+mj-lt"/>
              </a:rPr>
              <a:t>we </a:t>
            </a:r>
            <a:r>
              <a:rPr lang="en-US" sz="2800" dirty="0">
                <a:solidFill>
                  <a:srgbClr val="FF0000"/>
                </a:solidFill>
                <a:latin typeface="+mj-lt"/>
              </a:rPr>
              <a:t>suggest</a:t>
            </a:r>
            <a:r>
              <a:rPr lang="en-US" sz="2800" dirty="0">
                <a:gradFill>
                  <a:gsLst>
                    <a:gs pos="15000">
                      <a:schemeClr val="tx1"/>
                    </a:gs>
                    <a:gs pos="47000">
                      <a:schemeClr val="tx1"/>
                    </a:gs>
                  </a:gsLst>
                  <a:lin ang="5400000" scaled="1"/>
                </a:gradFill>
                <a:latin typeface="+mj-lt"/>
              </a:rPr>
              <a:t> that clinicians not use the available case-finding questionnaires for detecting T deficiency in men receiving health care for unrelated reasons. </a:t>
            </a:r>
          </a:p>
          <a:p>
            <a:pPr lvl="1" defTabSz="914367">
              <a:spcBef>
                <a:spcPts val="1200"/>
              </a:spcBef>
              <a:buClr>
                <a:schemeClr val="tx1"/>
              </a:buClr>
              <a:buSzPct val="90000"/>
            </a:pPr>
            <a:endParaRPr lang="en-US" sz="2800" dirty="0">
              <a:solidFill>
                <a:schemeClr val="tx1"/>
              </a:solidFill>
            </a:endParaRPr>
          </a:p>
        </p:txBody>
      </p:sp>
      <p:sp>
        <p:nvSpPr>
          <p:cNvPr id="9" name="Text Placeholder 6"/>
          <p:cNvSpPr>
            <a:spLocks noGrp="1"/>
          </p:cNvSpPr>
          <p:nvPr>
            <p:ph type="body" sz="quarter" idx="11"/>
          </p:nvPr>
        </p:nvSpPr>
        <p:spPr>
          <a:xfrm>
            <a:off x="232519" y="2320776"/>
            <a:ext cx="11339721" cy="1255728"/>
          </a:xfrm>
        </p:spPr>
        <p:txBody>
          <a:bodyPr/>
          <a:lstStyle/>
          <a:p>
            <a:pPr lvl="1"/>
            <a:r>
              <a:rPr lang="en-US" sz="2800" dirty="0">
                <a:gradFill>
                  <a:gsLst>
                    <a:gs pos="15000">
                      <a:schemeClr val="tx1"/>
                    </a:gs>
                    <a:gs pos="47000">
                      <a:schemeClr val="tx1"/>
                    </a:gs>
                  </a:gsLst>
                  <a:lin ang="5400000" scaled="1"/>
                </a:gradFill>
                <a:latin typeface="+mj-lt"/>
              </a:rPr>
              <a:t>Low T concentrations occur frequently </a:t>
            </a:r>
            <a:r>
              <a:rPr lang="en-US" sz="2800" dirty="0" smtClean="0">
                <a:gradFill>
                  <a:gsLst>
                    <a:gs pos="15000">
                      <a:schemeClr val="tx1"/>
                    </a:gs>
                    <a:gs pos="47000">
                      <a:schemeClr val="tx1"/>
                    </a:gs>
                  </a:gsLst>
                  <a:lin ang="5400000" scaled="1"/>
                </a:gradFill>
                <a:latin typeface="+mj-lt"/>
              </a:rPr>
              <a:t>without symptoms </a:t>
            </a:r>
            <a:r>
              <a:rPr lang="en-US" sz="2800" dirty="0">
                <a:gradFill>
                  <a:gsLst>
                    <a:gs pos="15000">
                      <a:schemeClr val="tx1"/>
                    </a:gs>
                    <a:gs pos="47000">
                      <a:schemeClr val="tx1"/>
                    </a:gs>
                  </a:gsLst>
                  <a:lin ang="5400000" scaled="1"/>
                </a:gradFill>
                <a:latin typeface="+mj-lt"/>
              </a:rPr>
              <a:t>or signs of testosterone deficiency, </a:t>
            </a:r>
            <a:r>
              <a:rPr lang="en-US" sz="2800" dirty="0" smtClean="0">
                <a:gradFill>
                  <a:gsLst>
                    <a:gs pos="15000">
                      <a:schemeClr val="tx1"/>
                    </a:gs>
                    <a:gs pos="47000">
                      <a:schemeClr val="tx1"/>
                    </a:gs>
                  </a:gsLst>
                  <a:lin ang="5400000" scaled="1"/>
                </a:gradFill>
                <a:latin typeface="+mj-lt"/>
              </a:rPr>
              <a:t>and these </a:t>
            </a:r>
            <a:r>
              <a:rPr lang="en-US" sz="2800" dirty="0">
                <a:gradFill>
                  <a:gsLst>
                    <a:gs pos="15000">
                      <a:schemeClr val="tx1"/>
                    </a:gs>
                    <a:gs pos="47000">
                      <a:schemeClr val="tx1"/>
                    </a:gs>
                  </a:gsLst>
                  <a:lin ang="5400000" scaled="1"/>
                </a:gradFill>
                <a:latin typeface="+mj-lt"/>
              </a:rPr>
              <a:t>low levels (alone) do not establish a </a:t>
            </a:r>
            <a:r>
              <a:rPr lang="en-US" sz="2800" dirty="0" smtClean="0">
                <a:gradFill>
                  <a:gsLst>
                    <a:gs pos="15000">
                      <a:schemeClr val="tx1"/>
                    </a:gs>
                    <a:gs pos="47000">
                      <a:schemeClr val="tx1"/>
                    </a:gs>
                  </a:gsLst>
                  <a:lin ang="5400000" scaled="1"/>
                </a:gradFill>
                <a:latin typeface="+mj-lt"/>
              </a:rPr>
              <a:t>diagnosis of </a:t>
            </a:r>
            <a:r>
              <a:rPr lang="en-US" sz="2800" dirty="0">
                <a:gradFill>
                  <a:gsLst>
                    <a:gs pos="15000">
                      <a:schemeClr val="tx1"/>
                    </a:gs>
                    <a:gs pos="47000">
                      <a:schemeClr val="tx1"/>
                    </a:gs>
                  </a:gsLst>
                  <a:lin ang="5400000" scaled="1"/>
                </a:gradFill>
                <a:latin typeface="+mj-lt"/>
              </a:rPr>
              <a:t>hypogonadism. </a:t>
            </a:r>
            <a:endParaRPr lang="en-US" sz="2800"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22889442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25</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541611"/>
            <a:ext cx="4083304" cy="1110545"/>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spc="60" dirty="0">
                <a:gradFill>
                  <a:gsLst>
                    <a:gs pos="15000">
                      <a:schemeClr val="bg1"/>
                    </a:gs>
                    <a:gs pos="47000">
                      <a:schemeClr val="bg1"/>
                    </a:gs>
                  </a:gsLst>
                  <a:lin ang="5400000" scaled="1"/>
                </a:gradFill>
                <a:latin typeface="+mj-lt"/>
                <a:cs typeface="Segoe UI Semilight" panose="020B0402040204020203" pitchFamily="34" charset="0"/>
              </a:rPr>
              <a:t>Screening</a:t>
            </a:r>
          </a:p>
        </p:txBody>
      </p:sp>
      <p:sp>
        <p:nvSpPr>
          <p:cNvPr id="6" name="Rectangle 5"/>
          <p:cNvSpPr/>
          <p:nvPr/>
        </p:nvSpPr>
        <p:spPr>
          <a:xfrm>
            <a:off x="238427" y="2300649"/>
            <a:ext cx="6294196" cy="1815882"/>
          </a:xfrm>
          <a:prstGeom prst="rect">
            <a:avLst/>
          </a:prstGeom>
        </p:spPr>
        <p:txBody>
          <a:bodyPr wrap="square">
            <a:spAutoFit/>
          </a:bodyPr>
          <a:lstStyle/>
          <a:p>
            <a:r>
              <a:rPr lang="en-US" sz="2800" dirty="0" smtClean="0">
                <a:latin typeface="Segoe UI Light" panose="020B0502040204020203" pitchFamily="34" charset="0"/>
                <a:cs typeface="Segoe UI Light" panose="020B0502040204020203" pitchFamily="34" charset="0"/>
              </a:rPr>
              <a:t>Candidate </a:t>
            </a:r>
            <a:r>
              <a:rPr lang="en-US" sz="2800" dirty="0">
                <a:latin typeface="Segoe UI Light" panose="020B0502040204020203" pitchFamily="34" charset="0"/>
                <a:cs typeface="Segoe UI Light" panose="020B0502040204020203" pitchFamily="34" charset="0"/>
              </a:rPr>
              <a:t>groups that have a high prevalence of </a:t>
            </a:r>
            <a:r>
              <a:rPr lang="en-US" sz="2800" dirty="0" smtClean="0">
                <a:latin typeface="Segoe UI Light" panose="020B0502040204020203" pitchFamily="34" charset="0"/>
                <a:cs typeface="Segoe UI Light" panose="020B0502040204020203" pitchFamily="34" charset="0"/>
              </a:rPr>
              <a:t>low T </a:t>
            </a:r>
            <a:r>
              <a:rPr lang="en-US" sz="2800" dirty="0">
                <a:latin typeface="Segoe UI Light" panose="020B0502040204020203" pitchFamily="34" charset="0"/>
                <a:cs typeface="Segoe UI Light" panose="020B0502040204020203" pitchFamily="34" charset="0"/>
              </a:rPr>
              <a:t>concentrations and for whom we </a:t>
            </a:r>
            <a:r>
              <a:rPr lang="en-US" sz="2800" dirty="0">
                <a:solidFill>
                  <a:srgbClr val="FF0000"/>
                </a:solidFill>
                <a:latin typeface="Segoe UI Light" panose="020B0502040204020203" pitchFamily="34" charset="0"/>
                <a:cs typeface="Segoe UI Light" panose="020B0502040204020203" pitchFamily="34" charset="0"/>
              </a:rPr>
              <a:t>suggest</a:t>
            </a:r>
            <a:r>
              <a:rPr lang="en-US" sz="2800" dirty="0">
                <a:latin typeface="Segoe UI Light" panose="020B0502040204020203" pitchFamily="34" charset="0"/>
                <a:cs typeface="Segoe UI Light" panose="020B0502040204020203" pitchFamily="34" charset="0"/>
              </a:rPr>
              <a:t> measuring </a:t>
            </a:r>
            <a:r>
              <a:rPr lang="en-US" sz="2800" dirty="0" smtClean="0">
                <a:latin typeface="Segoe UI Light" panose="020B0502040204020203" pitchFamily="34" charset="0"/>
                <a:cs typeface="Segoe UI Light" panose="020B0502040204020203" pitchFamily="34" charset="0"/>
              </a:rPr>
              <a:t>T concentrations</a:t>
            </a:r>
            <a:endParaRPr lang="en-US" sz="1400" dirty="0">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rotWithShape="1">
          <a:blip r:embed="rId3"/>
          <a:srcRect t="32427"/>
          <a:stretch/>
        </p:blipFill>
        <p:spPr>
          <a:xfrm>
            <a:off x="238427" y="4041335"/>
            <a:ext cx="6141888" cy="2579635"/>
          </a:xfrm>
          <a:prstGeom prst="rect">
            <a:avLst/>
          </a:prstGeom>
        </p:spPr>
      </p:pic>
      <p:sp>
        <p:nvSpPr>
          <p:cNvPr id="8" name="Rectangle 7"/>
          <p:cNvSpPr/>
          <p:nvPr/>
        </p:nvSpPr>
        <p:spPr>
          <a:xfrm>
            <a:off x="6664960" y="2300649"/>
            <a:ext cx="5334001" cy="3108543"/>
          </a:xfrm>
          <a:prstGeom prst="rect">
            <a:avLst/>
          </a:prstGeom>
        </p:spPr>
        <p:txBody>
          <a:bodyPr wrap="square">
            <a:spAutoFit/>
          </a:bodyPr>
          <a:lstStyle/>
          <a:p>
            <a:r>
              <a:rPr lang="en-US" sz="2800" dirty="0" smtClean="0">
                <a:latin typeface="Segoe UI Light" panose="020B0502040204020203" pitchFamily="34" charset="0"/>
                <a:cs typeface="Segoe UI Light" panose="020B0502040204020203" pitchFamily="34" charset="0"/>
              </a:rPr>
              <a:t>We </a:t>
            </a:r>
            <a:r>
              <a:rPr lang="en-US" sz="2800" dirty="0">
                <a:solidFill>
                  <a:srgbClr val="FF0000"/>
                </a:solidFill>
                <a:latin typeface="Segoe UI Light" panose="020B0502040204020203" pitchFamily="34" charset="0"/>
                <a:cs typeface="Segoe UI Light" panose="020B0502040204020203" pitchFamily="34" charset="0"/>
              </a:rPr>
              <a:t>suggest</a:t>
            </a:r>
            <a:r>
              <a:rPr lang="en-US" sz="2800" dirty="0">
                <a:latin typeface="Segoe UI Light" panose="020B0502040204020203" pitchFamily="34" charset="0"/>
                <a:cs typeface="Segoe UI Light" panose="020B0502040204020203" pitchFamily="34" charset="0"/>
              </a:rPr>
              <a:t> that </a:t>
            </a:r>
            <a:r>
              <a:rPr lang="en-US" sz="2800" dirty="0" smtClean="0">
                <a:latin typeface="Segoe UI Light" panose="020B0502040204020203" pitchFamily="34" charset="0"/>
                <a:cs typeface="Segoe UI Light" panose="020B0502040204020203" pitchFamily="34" charset="0"/>
              </a:rPr>
              <a:t>clinicians consider </a:t>
            </a:r>
            <a:r>
              <a:rPr lang="en-US" sz="2800" dirty="0">
                <a:latin typeface="Segoe UI Light" panose="020B0502040204020203" pitchFamily="34" charset="0"/>
                <a:cs typeface="Segoe UI Light" panose="020B0502040204020203" pitchFamily="34" charset="0"/>
              </a:rPr>
              <a:t>using TT concentration measurements for </a:t>
            </a:r>
            <a:r>
              <a:rPr lang="en-US" sz="2800" dirty="0" smtClean="0">
                <a:latin typeface="Segoe UI Light" panose="020B0502040204020203" pitchFamily="34" charset="0"/>
                <a:cs typeface="Segoe UI Light" panose="020B0502040204020203" pitchFamily="34" charset="0"/>
              </a:rPr>
              <a:t>case detection </a:t>
            </a:r>
            <a:r>
              <a:rPr lang="en-US" sz="2800" dirty="0">
                <a:latin typeface="Segoe UI Light" panose="020B0502040204020203" pitchFamily="34" charset="0"/>
                <a:cs typeface="Segoe UI Light" panose="020B0502040204020203" pitchFamily="34" charset="0"/>
              </a:rPr>
              <a:t>in men with certain clinical disorders </a:t>
            </a:r>
            <a:r>
              <a:rPr lang="en-US" sz="2800" dirty="0" smtClean="0">
                <a:latin typeface="Segoe UI Light" panose="020B0502040204020203" pitchFamily="34" charset="0"/>
                <a:cs typeface="Segoe UI Light" panose="020B0502040204020203" pitchFamily="34" charset="0"/>
              </a:rPr>
              <a:t>in </a:t>
            </a:r>
            <a:r>
              <a:rPr lang="en-US" sz="2800" dirty="0">
                <a:latin typeface="Segoe UI Light" panose="020B0502040204020203" pitchFamily="34" charset="0"/>
                <a:cs typeface="Segoe UI Light" panose="020B0502040204020203" pitchFamily="34" charset="0"/>
              </a:rPr>
              <a:t>whom the prevalence of </a:t>
            </a:r>
            <a:r>
              <a:rPr lang="en-US" sz="2800" dirty="0" smtClean="0">
                <a:latin typeface="Segoe UI Light" panose="020B0502040204020203" pitchFamily="34" charset="0"/>
                <a:cs typeface="Segoe UI Light" panose="020B0502040204020203" pitchFamily="34" charset="0"/>
              </a:rPr>
              <a:t>hypogonadism </a:t>
            </a:r>
            <a:r>
              <a:rPr lang="en-US" sz="2800" dirty="0">
                <a:latin typeface="Segoe UI Light" panose="020B0502040204020203" pitchFamily="34" charset="0"/>
                <a:cs typeface="Segoe UI Light" panose="020B0502040204020203" pitchFamily="34" charset="0"/>
              </a:rPr>
              <a:t>is high and </a:t>
            </a:r>
            <a:r>
              <a:rPr lang="en-US" sz="2800" dirty="0" smtClean="0">
                <a:latin typeface="Segoe UI Light" panose="020B0502040204020203" pitchFamily="34" charset="0"/>
                <a:cs typeface="Segoe UI Light" panose="020B0502040204020203" pitchFamily="34" charset="0"/>
              </a:rPr>
              <a:t>T treatment </a:t>
            </a:r>
            <a:r>
              <a:rPr lang="en-US" sz="2800" dirty="0">
                <a:latin typeface="Segoe UI Light" panose="020B0502040204020203" pitchFamily="34" charset="0"/>
                <a:cs typeface="Segoe UI Light" panose="020B0502040204020203" pitchFamily="34" charset="0"/>
              </a:rPr>
              <a:t>might be indicated.</a:t>
            </a:r>
            <a:endParaRPr lang="en-US" sz="1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66191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26</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3</a:t>
            </a:r>
            <a:endParaRPr lang="en-US" dirty="0"/>
          </a:p>
        </p:txBody>
      </p:sp>
      <p:sp>
        <p:nvSpPr>
          <p:cNvPr id="6" name="Text Placeholder 5"/>
          <p:cNvSpPr>
            <a:spLocks noGrp="1"/>
          </p:cNvSpPr>
          <p:nvPr>
            <p:ph type="body" sz="quarter" idx="11"/>
          </p:nvPr>
        </p:nvSpPr>
        <p:spPr>
          <a:xfrm>
            <a:off x="334297" y="4003073"/>
            <a:ext cx="11753512" cy="3468642"/>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 men who have hypogonadism, we </a:t>
            </a:r>
            <a:r>
              <a:rPr lang="en-US" dirty="0" smtClean="0">
                <a:solidFill>
                  <a:srgbClr val="FFFF00"/>
                </a:solidFill>
                <a:latin typeface="Tahoma" panose="020B0604030504040204" pitchFamily="34" charset="0"/>
                <a:ea typeface="Tahoma" panose="020B0604030504040204" pitchFamily="34" charset="0"/>
                <a:cs typeface="Tahoma" panose="020B0604030504040204" pitchFamily="34" charset="0"/>
              </a:rPr>
              <a:t>recommend</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 distinguishing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between primary (testicular)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and secondary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(pituitary-hypothalamic) hypogonadism by measuring serum luteinizing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hormone (LH</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and follicle-stimulating hormone (FSH)</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concentrations</a:t>
            </a:r>
          </a:p>
        </p:txBody>
      </p:sp>
      <p:sp>
        <p:nvSpPr>
          <p:cNvPr id="71" name="Text Placeholder 70"/>
          <p:cNvSpPr>
            <a:spLocks noGrp="1"/>
          </p:cNvSpPr>
          <p:nvPr>
            <p:ph type="body" sz="quarter" idx="19"/>
          </p:nvPr>
        </p:nvSpPr>
        <p:spPr>
          <a:xfrm>
            <a:off x="123021" y="1406680"/>
            <a:ext cx="6946373" cy="1920526"/>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Distinguishing between primary </a:t>
            </a:r>
            <a:r>
              <a:rPr lang="en-US" sz="4400" b="1" dirty="0" smtClean="0">
                <a:solidFill>
                  <a:srgbClr val="FFC000"/>
                </a:solidFill>
                <a:latin typeface="Times New Roman" panose="02020603050405020304" pitchFamily="18" charset="0"/>
                <a:cs typeface="Times New Roman" panose="02020603050405020304" pitchFamily="18" charset="0"/>
              </a:rPr>
              <a:t>or secondary </a:t>
            </a:r>
            <a:r>
              <a:rPr lang="en-US" sz="4400" b="1" dirty="0">
                <a:solidFill>
                  <a:srgbClr val="FFC000"/>
                </a:solidFill>
                <a:latin typeface="Times New Roman" panose="02020603050405020304" pitchFamily="18" charset="0"/>
                <a:cs typeface="Times New Roman" panose="02020603050405020304" pitchFamily="18" charset="0"/>
              </a:rPr>
              <a:t>hypogonadism</a:t>
            </a:r>
          </a:p>
        </p:txBody>
      </p:sp>
    </p:spTree>
    <p:extLst>
      <p:ext uri="{BB962C8B-B14F-4D97-AF65-F5344CB8AC3E}">
        <p14:creationId xmlns:p14="http://schemas.microsoft.com/office/powerpoint/2010/main" val="2307861056"/>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a:gradFill>
                  <a:gsLst>
                    <a:gs pos="15000">
                      <a:schemeClr val="bg1"/>
                    </a:gs>
                    <a:gs pos="47000">
                      <a:schemeClr val="bg1"/>
                    </a:gs>
                  </a:gsLst>
                  <a:lin ang="5400000" scaled="1"/>
                </a:gradFill>
              </a:rPr>
              <a:t>Distinguishing</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27</a:t>
            </a:fld>
            <a:endParaRPr lang="en-US"/>
          </a:p>
        </p:txBody>
      </p:sp>
      <p:sp>
        <p:nvSpPr>
          <p:cNvPr id="12" name="Text Placeholder 13"/>
          <p:cNvSpPr>
            <a:spLocks noGrp="1"/>
          </p:cNvSpPr>
          <p:nvPr>
            <p:ph type="body" sz="quarter" idx="10"/>
          </p:nvPr>
        </p:nvSpPr>
        <p:spPr>
          <a:xfrm>
            <a:off x="429289" y="3020167"/>
            <a:ext cx="11526737" cy="2726900"/>
          </a:xfrm>
        </p:spPr>
        <p:txBody>
          <a:bodyPr/>
          <a:lstStyle/>
          <a:p>
            <a:pPr lvl="1" defTabSz="914367">
              <a:spcBef>
                <a:spcPts val="1200"/>
              </a:spcBef>
              <a:buClr>
                <a:schemeClr val="tx1"/>
              </a:buClr>
              <a:buSzPct val="90000"/>
            </a:pPr>
            <a:r>
              <a:rPr lang="en-US" sz="2800" dirty="0" smtClean="0">
                <a:gradFill>
                  <a:gsLst>
                    <a:gs pos="15000">
                      <a:schemeClr val="tx1"/>
                    </a:gs>
                    <a:gs pos="47000">
                      <a:schemeClr val="tx1"/>
                    </a:gs>
                  </a:gsLst>
                  <a:lin ang="5400000" scaled="1"/>
                </a:gradFill>
                <a:latin typeface="+mj-lt"/>
              </a:rPr>
              <a:t>Most clinical laboratories measure LH and FSH levels using </a:t>
            </a:r>
            <a:r>
              <a:rPr lang="en-US" sz="2800" dirty="0" err="1" smtClean="0">
                <a:gradFill>
                  <a:gsLst>
                    <a:gs pos="15000">
                      <a:schemeClr val="tx1"/>
                    </a:gs>
                    <a:gs pos="47000">
                      <a:schemeClr val="tx1"/>
                    </a:gs>
                  </a:gsLst>
                  <a:lin ang="5400000" scaled="1"/>
                </a:gradFill>
                <a:latin typeface="+mj-lt"/>
              </a:rPr>
              <a:t>immunometric</a:t>
            </a:r>
            <a:r>
              <a:rPr lang="en-US" sz="2800" dirty="0" smtClean="0">
                <a:gradFill>
                  <a:gsLst>
                    <a:gs pos="15000">
                      <a:schemeClr val="tx1"/>
                    </a:gs>
                    <a:gs pos="47000">
                      <a:schemeClr val="tx1"/>
                    </a:gs>
                  </a:gsLst>
                  <a:lin ang="5400000" scaled="1"/>
                </a:gradFill>
                <a:latin typeface="+mj-lt"/>
              </a:rPr>
              <a:t> assays. </a:t>
            </a:r>
          </a:p>
          <a:p>
            <a:pPr lvl="1" defTabSz="914367">
              <a:spcBef>
                <a:spcPts val="1200"/>
              </a:spcBef>
              <a:buClr>
                <a:schemeClr val="tx1"/>
              </a:buClr>
              <a:buSzPct val="90000"/>
            </a:pPr>
            <a:r>
              <a:rPr lang="en-US" sz="2800" dirty="0" smtClean="0">
                <a:gradFill>
                  <a:gsLst>
                    <a:gs pos="15000">
                      <a:schemeClr val="tx1"/>
                    </a:gs>
                    <a:gs pos="47000">
                      <a:schemeClr val="tx1"/>
                    </a:gs>
                  </a:gsLst>
                  <a:lin ang="5400000" scaled="1"/>
                </a:gradFill>
                <a:latin typeface="+mj-lt"/>
              </a:rPr>
              <a:t>LH </a:t>
            </a:r>
            <a:r>
              <a:rPr lang="en-US" sz="2800" dirty="0">
                <a:gradFill>
                  <a:gsLst>
                    <a:gs pos="15000">
                      <a:schemeClr val="tx1"/>
                    </a:gs>
                    <a:gs pos="47000">
                      <a:schemeClr val="tx1"/>
                    </a:gs>
                  </a:gsLst>
                  <a:lin ang="5400000" scaled="1"/>
                </a:gradFill>
                <a:latin typeface="+mj-lt"/>
              </a:rPr>
              <a:t>and FSH assays are susceptible to biotin </a:t>
            </a:r>
            <a:r>
              <a:rPr lang="en-US" sz="2800" dirty="0" smtClean="0">
                <a:gradFill>
                  <a:gsLst>
                    <a:gs pos="15000">
                      <a:schemeClr val="tx1"/>
                    </a:gs>
                    <a:gs pos="47000">
                      <a:schemeClr val="tx1"/>
                    </a:gs>
                  </a:gsLst>
                  <a:lin ang="5400000" scaled="1"/>
                </a:gradFill>
                <a:latin typeface="+mj-lt"/>
              </a:rPr>
              <a:t>interference </a:t>
            </a:r>
            <a:r>
              <a:rPr lang="en-US" sz="2800" dirty="0">
                <a:gradFill>
                  <a:gsLst>
                    <a:gs pos="15000">
                      <a:schemeClr val="tx1"/>
                    </a:gs>
                    <a:gs pos="47000">
                      <a:schemeClr val="tx1"/>
                    </a:gs>
                  </a:gsLst>
                  <a:lin ang="5400000" scaled="1"/>
                </a:gradFill>
                <a:latin typeface="+mj-lt"/>
              </a:rPr>
              <a:t>that can cause falsely high or low </a:t>
            </a:r>
            <a:r>
              <a:rPr lang="en-US" sz="2800" dirty="0" smtClean="0">
                <a:gradFill>
                  <a:gsLst>
                    <a:gs pos="15000">
                      <a:schemeClr val="tx1"/>
                    </a:gs>
                    <a:gs pos="47000">
                      <a:schemeClr val="tx1"/>
                    </a:gs>
                  </a:gsLst>
                  <a:lin ang="5400000" scaled="1"/>
                </a:gradFill>
                <a:latin typeface="+mj-lt"/>
              </a:rPr>
              <a:t>values; </a:t>
            </a:r>
          </a:p>
          <a:p>
            <a:pPr lvl="1" defTabSz="914367">
              <a:spcBef>
                <a:spcPts val="1200"/>
              </a:spcBef>
              <a:buClr>
                <a:schemeClr val="tx1"/>
              </a:buClr>
              <a:buSzPct val="90000"/>
            </a:pPr>
            <a:r>
              <a:rPr lang="en-US" sz="2800" dirty="0" smtClean="0">
                <a:gradFill>
                  <a:gsLst>
                    <a:gs pos="15000">
                      <a:schemeClr val="tx1"/>
                    </a:gs>
                    <a:gs pos="47000">
                      <a:schemeClr val="tx1"/>
                    </a:gs>
                  </a:gsLst>
                  <a:lin ang="5400000" scaled="1"/>
                </a:gradFill>
                <a:latin typeface="+mj-lt"/>
              </a:rPr>
              <a:t>Accordingly</a:t>
            </a:r>
            <a:r>
              <a:rPr lang="en-US" sz="2800" dirty="0">
                <a:gradFill>
                  <a:gsLst>
                    <a:gs pos="15000">
                      <a:schemeClr val="tx1"/>
                    </a:gs>
                    <a:gs pos="47000">
                      <a:schemeClr val="tx1"/>
                    </a:gs>
                  </a:gsLst>
                  <a:lin ang="5400000" scaled="1"/>
                </a:gradFill>
                <a:latin typeface="+mj-lt"/>
              </a:rPr>
              <a:t>, clinicians </a:t>
            </a:r>
            <a:r>
              <a:rPr lang="en-US" sz="2800" dirty="0">
                <a:solidFill>
                  <a:srgbClr val="FF0000"/>
                </a:solidFill>
                <a:latin typeface="+mj-lt"/>
              </a:rPr>
              <a:t>should</a:t>
            </a:r>
            <a:r>
              <a:rPr lang="en-US" sz="2800" dirty="0">
                <a:gradFill>
                  <a:gsLst>
                    <a:gs pos="15000">
                      <a:schemeClr val="tx1"/>
                    </a:gs>
                    <a:gs pos="47000">
                      <a:schemeClr val="tx1"/>
                    </a:gs>
                  </a:gsLst>
                  <a:lin ang="5400000" scaled="1"/>
                </a:gradFill>
                <a:latin typeface="+mj-lt"/>
              </a:rPr>
              <a:t> stop biotin supplements </a:t>
            </a:r>
            <a:r>
              <a:rPr lang="en-US" sz="2800" dirty="0" smtClean="0">
                <a:gradFill>
                  <a:gsLst>
                    <a:gs pos="15000">
                      <a:schemeClr val="tx1"/>
                    </a:gs>
                    <a:gs pos="47000">
                      <a:schemeClr val="tx1"/>
                    </a:gs>
                  </a:gsLst>
                  <a:lin ang="5400000" scaled="1"/>
                </a:gradFill>
                <a:latin typeface="+mj-lt"/>
              </a:rPr>
              <a:t>for at </a:t>
            </a:r>
            <a:r>
              <a:rPr lang="en-US" sz="2800" dirty="0">
                <a:gradFill>
                  <a:gsLst>
                    <a:gs pos="15000">
                      <a:schemeClr val="tx1"/>
                    </a:gs>
                    <a:gs pos="47000">
                      <a:schemeClr val="tx1"/>
                    </a:gs>
                  </a:gsLst>
                  <a:lin ang="5400000" scaled="1"/>
                </a:gradFill>
                <a:latin typeface="+mj-lt"/>
              </a:rPr>
              <a:t>least 72 hours before testing.</a:t>
            </a:r>
          </a:p>
        </p:txBody>
      </p:sp>
      <p:sp>
        <p:nvSpPr>
          <p:cNvPr id="9" name="Text Placeholder 6"/>
          <p:cNvSpPr>
            <a:spLocks noGrp="1"/>
          </p:cNvSpPr>
          <p:nvPr>
            <p:ph type="body" sz="quarter" idx="11"/>
          </p:nvPr>
        </p:nvSpPr>
        <p:spPr>
          <a:xfrm>
            <a:off x="4961273" y="1047717"/>
            <a:ext cx="6994753" cy="1255728"/>
          </a:xfrm>
        </p:spPr>
        <p:txBody>
          <a:bodyPr/>
          <a:lstStyle/>
          <a:p>
            <a:pPr lvl="1"/>
            <a:r>
              <a:rPr lang="en-US" sz="2800" dirty="0">
                <a:gradFill>
                  <a:gsLst>
                    <a:gs pos="15000">
                      <a:schemeClr val="tx1"/>
                    </a:gs>
                    <a:gs pos="47000">
                      <a:schemeClr val="tx1"/>
                    </a:gs>
                  </a:gsLst>
                  <a:lin ang="5400000" scaled="1"/>
                </a:gradFill>
                <a:latin typeface="+mj-lt"/>
              </a:rPr>
              <a:t>Measuring LH and FSH concentrations can </a:t>
            </a:r>
            <a:r>
              <a:rPr lang="en-US" sz="2800" dirty="0" smtClean="0">
                <a:gradFill>
                  <a:gsLst>
                    <a:gs pos="15000">
                      <a:schemeClr val="tx1"/>
                    </a:gs>
                    <a:gs pos="47000">
                      <a:schemeClr val="tx1"/>
                    </a:gs>
                  </a:gsLst>
                  <a:lin ang="5400000" scaled="1"/>
                </a:gradFill>
                <a:latin typeface="+mj-lt"/>
              </a:rPr>
              <a:t>help distinguish </a:t>
            </a:r>
            <a:r>
              <a:rPr lang="en-US" sz="2800" dirty="0">
                <a:gradFill>
                  <a:gsLst>
                    <a:gs pos="15000">
                      <a:schemeClr val="tx1"/>
                    </a:gs>
                    <a:gs pos="47000">
                      <a:schemeClr val="tx1"/>
                    </a:gs>
                  </a:gsLst>
                  <a:lin ang="5400000" scaled="1"/>
                </a:gradFill>
                <a:latin typeface="+mj-lt"/>
              </a:rPr>
              <a:t>between primary and secondary </a:t>
            </a:r>
            <a:r>
              <a:rPr lang="en-US" sz="2800" dirty="0" smtClean="0">
                <a:gradFill>
                  <a:gsLst>
                    <a:gs pos="15000">
                      <a:schemeClr val="tx1"/>
                    </a:gs>
                    <a:gs pos="47000">
                      <a:schemeClr val="tx1"/>
                    </a:gs>
                  </a:gsLst>
                  <a:lin ang="5400000" scaled="1"/>
                </a:gradFill>
                <a:latin typeface="+mj-lt"/>
              </a:rPr>
              <a:t>hypogonadism. </a:t>
            </a:r>
          </a:p>
        </p:txBody>
      </p:sp>
    </p:spTree>
    <p:extLst>
      <p:ext uri="{BB962C8B-B14F-4D97-AF65-F5344CB8AC3E}">
        <p14:creationId xmlns:p14="http://schemas.microsoft.com/office/powerpoint/2010/main" val="6229780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28</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4</a:t>
            </a:r>
            <a:endParaRPr lang="en-US" dirty="0"/>
          </a:p>
        </p:txBody>
      </p:sp>
      <p:sp>
        <p:nvSpPr>
          <p:cNvPr id="6" name="Text Placeholder 5"/>
          <p:cNvSpPr>
            <a:spLocks noGrp="1"/>
          </p:cNvSpPr>
          <p:nvPr>
            <p:ph type="body" sz="quarter" idx="11"/>
          </p:nvPr>
        </p:nvSpPr>
        <p:spPr>
          <a:xfrm>
            <a:off x="334297" y="4003073"/>
            <a:ext cx="11753512" cy="1588127"/>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 men with hypogonadism, we </a:t>
            </a: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suggest</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further evaluation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to identify the etiology of hypothalamic</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 pituitary</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and/or testicular dysfunction. concentrations</a:t>
            </a:r>
          </a:p>
        </p:txBody>
      </p:sp>
      <p:sp>
        <p:nvSpPr>
          <p:cNvPr id="71" name="Text Placeholder 70"/>
          <p:cNvSpPr>
            <a:spLocks noGrp="1"/>
          </p:cNvSpPr>
          <p:nvPr>
            <p:ph type="body" sz="quarter" idx="19"/>
          </p:nvPr>
        </p:nvSpPr>
        <p:spPr>
          <a:xfrm>
            <a:off x="123021" y="1406680"/>
            <a:ext cx="6946373" cy="1920526"/>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Evaluation for determining the </a:t>
            </a:r>
            <a:r>
              <a:rPr lang="en-US" sz="4400" b="1" dirty="0" smtClean="0">
                <a:solidFill>
                  <a:srgbClr val="FFC000"/>
                </a:solidFill>
                <a:latin typeface="Times New Roman" panose="02020603050405020304" pitchFamily="18" charset="0"/>
                <a:cs typeface="Times New Roman" panose="02020603050405020304" pitchFamily="18" charset="0"/>
              </a:rPr>
              <a:t>etiology of </a:t>
            </a:r>
            <a:r>
              <a:rPr lang="en-US" sz="4400" b="1" dirty="0">
                <a:solidFill>
                  <a:srgbClr val="FFC000"/>
                </a:solidFill>
                <a:latin typeface="Times New Roman" panose="02020603050405020304" pitchFamily="18" charset="0"/>
                <a:cs typeface="Times New Roman" panose="02020603050405020304" pitchFamily="18" charset="0"/>
              </a:rPr>
              <a:t>hypogonadism</a:t>
            </a:r>
          </a:p>
        </p:txBody>
      </p:sp>
    </p:spTree>
    <p:extLst>
      <p:ext uri="{BB962C8B-B14F-4D97-AF65-F5344CB8AC3E}">
        <p14:creationId xmlns:p14="http://schemas.microsoft.com/office/powerpoint/2010/main" val="1168387574"/>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Etiology</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29</a:t>
            </a:fld>
            <a:endParaRPr lang="en-US"/>
          </a:p>
        </p:txBody>
      </p:sp>
      <p:sp>
        <p:nvSpPr>
          <p:cNvPr id="12" name="Text Placeholder 13"/>
          <p:cNvSpPr>
            <a:spLocks noGrp="1"/>
          </p:cNvSpPr>
          <p:nvPr>
            <p:ph type="body" sz="quarter" idx="10"/>
          </p:nvPr>
        </p:nvSpPr>
        <p:spPr>
          <a:xfrm>
            <a:off x="555244" y="4922084"/>
            <a:ext cx="11526737" cy="1255728"/>
          </a:xfrm>
        </p:spPr>
        <p:txBody>
          <a:bodyPr/>
          <a:lstStyle/>
          <a:p>
            <a:pPr lvl="1" defTabSz="914367">
              <a:spcBef>
                <a:spcPts val="1200"/>
              </a:spcBef>
              <a:buClr>
                <a:schemeClr val="tx1"/>
              </a:buClr>
              <a:buSzPct val="90000"/>
            </a:pPr>
            <a:r>
              <a:rPr lang="en-US" sz="2800" dirty="0">
                <a:gradFill>
                  <a:gsLst>
                    <a:gs pos="15000">
                      <a:schemeClr val="tx1"/>
                    </a:gs>
                    <a:gs pos="47000">
                      <a:schemeClr val="tx1"/>
                    </a:gs>
                  </a:gsLst>
                  <a:lin ang="5400000" scaled="1"/>
                </a:gradFill>
                <a:latin typeface="+mj-lt"/>
              </a:rPr>
              <a:t>In men with primary hypogonadism of </a:t>
            </a:r>
            <a:r>
              <a:rPr lang="en-US" sz="2800" dirty="0" smtClean="0">
                <a:gradFill>
                  <a:gsLst>
                    <a:gs pos="15000">
                      <a:schemeClr val="tx1"/>
                    </a:gs>
                    <a:gs pos="47000">
                      <a:schemeClr val="tx1"/>
                    </a:gs>
                  </a:gsLst>
                  <a:lin ang="5400000" scaled="1"/>
                </a:gradFill>
                <a:latin typeface="+mj-lt"/>
              </a:rPr>
              <a:t>unknown etiology</a:t>
            </a:r>
            <a:r>
              <a:rPr lang="en-US" sz="2800" dirty="0">
                <a:gradFill>
                  <a:gsLst>
                    <a:gs pos="15000">
                      <a:schemeClr val="tx1"/>
                    </a:gs>
                    <a:gs pos="47000">
                      <a:schemeClr val="tx1"/>
                    </a:gs>
                  </a:gsLst>
                  <a:lin ang="5400000" scaled="1"/>
                </a:gradFill>
                <a:latin typeface="+mj-lt"/>
              </a:rPr>
              <a:t>, especially in those with testicular volume </a:t>
            </a:r>
            <a:r>
              <a:rPr lang="en-US" sz="2800" dirty="0" smtClean="0">
                <a:solidFill>
                  <a:srgbClr val="FF0000"/>
                </a:solidFill>
                <a:latin typeface="+mj-lt"/>
              </a:rPr>
              <a:t>&lt;6 </a:t>
            </a:r>
            <a:r>
              <a:rPr lang="en-US" sz="2800" dirty="0">
                <a:solidFill>
                  <a:srgbClr val="FF0000"/>
                </a:solidFill>
                <a:latin typeface="+mj-lt"/>
              </a:rPr>
              <a:t>mL</a:t>
            </a:r>
            <a:r>
              <a:rPr lang="en-US" sz="2800" dirty="0">
                <a:gradFill>
                  <a:gsLst>
                    <a:gs pos="15000">
                      <a:schemeClr val="tx1"/>
                    </a:gs>
                    <a:gs pos="47000">
                      <a:schemeClr val="tx1"/>
                    </a:gs>
                  </a:gsLst>
                  <a:lin ang="5400000" scaled="1"/>
                </a:gradFill>
                <a:latin typeface="+mj-lt"/>
              </a:rPr>
              <a:t>, clinicians </a:t>
            </a:r>
            <a:r>
              <a:rPr lang="en-US" sz="2800" dirty="0">
                <a:solidFill>
                  <a:srgbClr val="FF0000"/>
                </a:solidFill>
                <a:latin typeface="+mj-lt"/>
              </a:rPr>
              <a:t>should</a:t>
            </a:r>
            <a:r>
              <a:rPr lang="en-US" sz="2800" dirty="0">
                <a:gradFill>
                  <a:gsLst>
                    <a:gs pos="15000">
                      <a:schemeClr val="tx1"/>
                    </a:gs>
                    <a:gs pos="47000">
                      <a:schemeClr val="tx1"/>
                    </a:gs>
                  </a:gsLst>
                  <a:lin ang="5400000" scaled="1"/>
                </a:gradFill>
                <a:latin typeface="+mj-lt"/>
              </a:rPr>
              <a:t> obtain a </a:t>
            </a:r>
            <a:r>
              <a:rPr lang="en-US" sz="2800" dirty="0" smtClean="0">
                <a:gradFill>
                  <a:gsLst>
                    <a:gs pos="15000">
                      <a:schemeClr val="tx1"/>
                    </a:gs>
                    <a:gs pos="47000">
                      <a:schemeClr val="tx1"/>
                    </a:gs>
                  </a:gsLst>
                  <a:lin ang="5400000" scaled="1"/>
                </a:gradFill>
                <a:latin typeface="+mj-lt"/>
              </a:rPr>
              <a:t>karyotype to </a:t>
            </a:r>
            <a:r>
              <a:rPr lang="en-US" sz="2800" dirty="0">
                <a:gradFill>
                  <a:gsLst>
                    <a:gs pos="15000">
                      <a:schemeClr val="tx1"/>
                    </a:gs>
                    <a:gs pos="47000">
                      <a:schemeClr val="tx1"/>
                    </a:gs>
                  </a:gsLst>
                  <a:lin ang="5400000" scaled="1"/>
                </a:gradFill>
                <a:latin typeface="+mj-lt"/>
              </a:rPr>
              <a:t>diagnose KS</a:t>
            </a:r>
            <a:r>
              <a:rPr lang="en-US" sz="2800" dirty="0" smtClean="0">
                <a:gradFill>
                  <a:gsLst>
                    <a:gs pos="15000">
                      <a:schemeClr val="tx1"/>
                    </a:gs>
                    <a:gs pos="47000">
                      <a:schemeClr val="tx1"/>
                    </a:gs>
                  </a:gsLst>
                  <a:lin ang="5400000" scaled="1"/>
                </a:gradFill>
                <a:latin typeface="+mj-lt"/>
              </a:rPr>
              <a:t>.</a:t>
            </a:r>
          </a:p>
        </p:txBody>
      </p:sp>
      <p:sp>
        <p:nvSpPr>
          <p:cNvPr id="9" name="Text Placeholder 6"/>
          <p:cNvSpPr>
            <a:spLocks noGrp="1"/>
          </p:cNvSpPr>
          <p:nvPr>
            <p:ph type="body" sz="quarter" idx="11"/>
          </p:nvPr>
        </p:nvSpPr>
        <p:spPr>
          <a:xfrm>
            <a:off x="555244" y="2711043"/>
            <a:ext cx="11423396" cy="1903916"/>
          </a:xfrm>
        </p:spPr>
        <p:txBody>
          <a:bodyPr/>
          <a:lstStyle/>
          <a:p>
            <a:pPr lvl="1"/>
            <a:r>
              <a:rPr lang="en-US" sz="2800" dirty="0">
                <a:gradFill>
                  <a:gsLst>
                    <a:gs pos="15000">
                      <a:schemeClr val="tx1"/>
                    </a:gs>
                    <a:gs pos="47000">
                      <a:schemeClr val="tx1"/>
                    </a:gs>
                  </a:gsLst>
                  <a:lin ang="5400000" scaled="1"/>
                </a:gradFill>
                <a:latin typeface="+mj-lt"/>
              </a:rPr>
              <a:t>In men with secondary hypogonadism, </a:t>
            </a:r>
            <a:r>
              <a:rPr lang="en-US" sz="2800" dirty="0" smtClean="0">
                <a:gradFill>
                  <a:gsLst>
                    <a:gs pos="15000">
                      <a:schemeClr val="tx1"/>
                    </a:gs>
                    <a:gs pos="47000">
                      <a:schemeClr val="tx1"/>
                    </a:gs>
                  </a:gsLst>
                  <a:lin ang="5400000" scaled="1"/>
                </a:gradFill>
                <a:latin typeface="+mj-lt"/>
              </a:rPr>
              <a:t>clinicians </a:t>
            </a:r>
            <a:r>
              <a:rPr lang="en-US" sz="2800" dirty="0" smtClean="0">
                <a:solidFill>
                  <a:srgbClr val="FF0000"/>
                </a:solidFill>
                <a:latin typeface="+mj-lt"/>
              </a:rPr>
              <a:t>should</a:t>
            </a:r>
            <a:r>
              <a:rPr lang="en-US" sz="2800" dirty="0" smtClean="0">
                <a:gradFill>
                  <a:gsLst>
                    <a:gs pos="15000">
                      <a:schemeClr val="tx1"/>
                    </a:gs>
                    <a:gs pos="47000">
                      <a:schemeClr val="tx1"/>
                    </a:gs>
                  </a:gsLst>
                  <a:lin ang="5400000" scaled="1"/>
                </a:gradFill>
                <a:latin typeface="+mj-lt"/>
              </a:rPr>
              <a:t> </a:t>
            </a:r>
            <a:r>
              <a:rPr lang="en-US" sz="2800" dirty="0">
                <a:gradFill>
                  <a:gsLst>
                    <a:gs pos="15000">
                      <a:schemeClr val="tx1"/>
                    </a:gs>
                    <a:gs pos="47000">
                      <a:schemeClr val="tx1"/>
                    </a:gs>
                  </a:gsLst>
                  <a:lin ang="5400000" scaled="1"/>
                </a:gradFill>
                <a:latin typeface="+mj-lt"/>
              </a:rPr>
              <a:t>perform serum prolactin and iron </a:t>
            </a:r>
            <a:r>
              <a:rPr lang="en-US" sz="2800" dirty="0" smtClean="0">
                <a:gradFill>
                  <a:gsLst>
                    <a:gs pos="15000">
                      <a:schemeClr val="tx1"/>
                    </a:gs>
                    <a:gs pos="47000">
                      <a:schemeClr val="tx1"/>
                    </a:gs>
                  </a:gsLst>
                  <a:lin ang="5400000" scaled="1"/>
                </a:gradFill>
                <a:latin typeface="+mj-lt"/>
              </a:rPr>
              <a:t>saturation measurements</a:t>
            </a:r>
            <a:r>
              <a:rPr lang="en-US" sz="2800" dirty="0">
                <a:gradFill>
                  <a:gsLst>
                    <a:gs pos="15000">
                      <a:schemeClr val="tx1"/>
                    </a:gs>
                    <a:gs pos="47000">
                      <a:schemeClr val="tx1"/>
                    </a:gs>
                  </a:gsLst>
                  <a:lin ang="5400000" scaled="1"/>
                </a:gradFill>
                <a:latin typeface="+mj-lt"/>
              </a:rPr>
              <a:t>, and in certain cases, pituitary function testing and magnetic resonance imaging of </a:t>
            </a:r>
            <a:r>
              <a:rPr lang="en-US" sz="2800" dirty="0" smtClean="0">
                <a:gradFill>
                  <a:gsLst>
                    <a:gs pos="15000">
                      <a:schemeClr val="tx1"/>
                    </a:gs>
                    <a:gs pos="47000">
                      <a:schemeClr val="tx1"/>
                    </a:gs>
                  </a:gsLst>
                  <a:lin ang="5400000" scaled="1"/>
                </a:gradFill>
                <a:latin typeface="+mj-lt"/>
              </a:rPr>
              <a:t>the </a:t>
            </a:r>
            <a:r>
              <a:rPr lang="en-US" sz="2800" dirty="0" err="1" smtClean="0">
                <a:gradFill>
                  <a:gsLst>
                    <a:gs pos="15000">
                      <a:schemeClr val="tx1"/>
                    </a:gs>
                    <a:gs pos="47000">
                      <a:schemeClr val="tx1"/>
                    </a:gs>
                  </a:gsLst>
                  <a:lin ang="5400000" scaled="1"/>
                </a:gradFill>
                <a:latin typeface="+mj-lt"/>
              </a:rPr>
              <a:t>sella</a:t>
            </a:r>
            <a:r>
              <a:rPr lang="en-US" sz="2800" dirty="0" smtClean="0">
                <a:gradFill>
                  <a:gsLst>
                    <a:gs pos="15000">
                      <a:schemeClr val="tx1"/>
                    </a:gs>
                    <a:gs pos="47000">
                      <a:schemeClr val="tx1"/>
                    </a:gs>
                  </a:gsLst>
                  <a:lin ang="5400000" scaled="1"/>
                </a:gradFill>
                <a:latin typeface="+mj-lt"/>
              </a:rPr>
              <a:t> </a:t>
            </a:r>
            <a:r>
              <a:rPr lang="en-US" sz="2800" dirty="0" err="1">
                <a:gradFill>
                  <a:gsLst>
                    <a:gs pos="15000">
                      <a:schemeClr val="tx1"/>
                    </a:gs>
                    <a:gs pos="47000">
                      <a:schemeClr val="tx1"/>
                    </a:gs>
                  </a:gsLst>
                  <a:lin ang="5400000" scaled="1"/>
                </a:gradFill>
                <a:latin typeface="+mj-lt"/>
              </a:rPr>
              <a:t>turcica</a:t>
            </a:r>
            <a:r>
              <a:rPr lang="en-US" sz="2800" dirty="0">
                <a:gradFill>
                  <a:gsLst>
                    <a:gs pos="15000">
                      <a:schemeClr val="tx1"/>
                    </a:gs>
                    <a:gs pos="47000">
                      <a:schemeClr val="tx1"/>
                    </a:gs>
                  </a:gsLst>
                  <a:lin ang="5400000" scaled="1"/>
                </a:gradFill>
                <a:latin typeface="+mj-lt"/>
              </a:rPr>
              <a:t> to determine the cause of </a:t>
            </a:r>
            <a:r>
              <a:rPr lang="en-US" sz="2800" dirty="0" smtClean="0">
                <a:gradFill>
                  <a:gsLst>
                    <a:gs pos="15000">
                      <a:schemeClr val="tx1"/>
                    </a:gs>
                    <a:gs pos="47000">
                      <a:schemeClr val="tx1"/>
                    </a:gs>
                  </a:gsLst>
                  <a:lin ang="5400000" scaled="1"/>
                </a:gradFill>
                <a:latin typeface="+mj-lt"/>
              </a:rPr>
              <a:t>gonadotropin deficiency</a:t>
            </a:r>
            <a:r>
              <a:rPr lang="en-US" sz="2800" dirty="0">
                <a:gradFill>
                  <a:gsLst>
                    <a:gs pos="15000">
                      <a:schemeClr val="tx1"/>
                    </a:gs>
                    <a:gs pos="47000">
                      <a:schemeClr val="tx1"/>
                    </a:gs>
                  </a:gsLst>
                  <a:lin ang="5400000" scaled="1"/>
                </a:gradFill>
                <a:latin typeface="+mj-lt"/>
              </a:rPr>
              <a:t>.</a:t>
            </a:r>
            <a:endParaRPr lang="en-US" sz="2800"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39639271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0640" y="2458720"/>
            <a:ext cx="12192000" cy="2180121"/>
          </a:xfrm>
        </p:spPr>
        <p:txBody>
          <a:bodyPr/>
          <a:lstStyle/>
          <a:p>
            <a:pPr algn="l"/>
            <a:r>
              <a:rPr lang="en-US" sz="3200" b="0" dirty="0">
                <a:solidFill>
                  <a:schemeClr val="tx1"/>
                </a:solidFill>
              </a:rPr>
              <a:t>Hypogonadism is a clinical syndrome that results </a:t>
            </a:r>
            <a:r>
              <a:rPr lang="en-US" sz="3200" b="0" dirty="0" smtClean="0">
                <a:solidFill>
                  <a:schemeClr val="tx1"/>
                </a:solidFill>
              </a:rPr>
              <a:t>from failure </a:t>
            </a:r>
            <a:r>
              <a:rPr lang="en-US" sz="3200" b="0" dirty="0">
                <a:solidFill>
                  <a:schemeClr val="tx1"/>
                </a:solidFill>
              </a:rPr>
              <a:t>of the testis to </a:t>
            </a:r>
            <a:r>
              <a:rPr lang="en-US" sz="3200" b="0" dirty="0" smtClean="0">
                <a:solidFill>
                  <a:schemeClr val="tx1"/>
                </a:solidFill>
              </a:rPr>
              <a:t>produce physiological </a:t>
            </a:r>
            <a:r>
              <a:rPr lang="en-US" sz="3200" b="0" dirty="0">
                <a:solidFill>
                  <a:schemeClr val="tx1"/>
                </a:solidFill>
              </a:rPr>
              <a:t>concentrations </a:t>
            </a:r>
            <a:r>
              <a:rPr lang="en-US" sz="3200" b="0" dirty="0" smtClean="0">
                <a:solidFill>
                  <a:schemeClr val="tx1"/>
                </a:solidFill>
              </a:rPr>
              <a:t>of testosterone </a:t>
            </a:r>
            <a:r>
              <a:rPr lang="en-US" sz="3200" b="0" dirty="0">
                <a:solidFill>
                  <a:schemeClr val="tx1"/>
                </a:solidFill>
              </a:rPr>
              <a:t>(T) (T deficiency) and/or a </a:t>
            </a:r>
            <a:r>
              <a:rPr lang="en-US" sz="3200" b="0" dirty="0" smtClean="0">
                <a:solidFill>
                  <a:schemeClr val="tx1"/>
                </a:solidFill>
              </a:rPr>
              <a:t>normal number </a:t>
            </a:r>
            <a:r>
              <a:rPr lang="en-US" sz="3200" b="0" dirty="0">
                <a:solidFill>
                  <a:schemeClr val="tx1"/>
                </a:solidFill>
              </a:rPr>
              <a:t>of spermatozoa due to pathology at one or </a:t>
            </a:r>
            <a:r>
              <a:rPr lang="en-US" sz="3200" b="0" dirty="0" smtClean="0">
                <a:solidFill>
                  <a:schemeClr val="tx1"/>
                </a:solidFill>
              </a:rPr>
              <a:t>more concentrations </a:t>
            </a:r>
            <a:r>
              <a:rPr lang="en-US" sz="3200" b="0" dirty="0">
                <a:solidFill>
                  <a:schemeClr val="tx1"/>
                </a:solidFill>
              </a:rPr>
              <a:t>of the </a:t>
            </a:r>
            <a:r>
              <a:rPr lang="en-US" sz="3200" b="0" dirty="0" smtClean="0">
                <a:solidFill>
                  <a:schemeClr val="tx1"/>
                </a:solidFill>
              </a:rPr>
              <a:t>hypothalamic–pituitary–testicular axis.</a:t>
            </a:r>
            <a:endParaRPr lang="en-US" sz="3200" b="0" dirty="0">
              <a:solidFill>
                <a:schemeClr val="tx1"/>
              </a:solidFill>
            </a:endParaRPr>
          </a:p>
        </p:txBody>
      </p:sp>
      <p:sp>
        <p:nvSpPr>
          <p:cNvPr id="11" name="Text Placeholder 10"/>
          <p:cNvSpPr>
            <a:spLocks noGrp="1"/>
          </p:cNvSpPr>
          <p:nvPr>
            <p:ph type="body" sz="quarter" idx="11"/>
          </p:nvPr>
        </p:nvSpPr>
        <p:spPr>
          <a:xfrm>
            <a:off x="-40640" y="5105033"/>
            <a:ext cx="12070080" cy="1550168"/>
          </a:xfrm>
        </p:spPr>
        <p:txBody>
          <a:bodyPr/>
          <a:lstStyle/>
          <a:p>
            <a:pPr algn="l"/>
            <a:r>
              <a:rPr lang="en-US" dirty="0">
                <a:solidFill>
                  <a:schemeClr val="tx1"/>
                </a:solidFill>
              </a:rPr>
              <a:t>Abnormalities at the testicular level </a:t>
            </a:r>
            <a:r>
              <a:rPr lang="en-US" dirty="0" smtClean="0">
                <a:solidFill>
                  <a:schemeClr val="tx1"/>
                </a:solidFill>
              </a:rPr>
              <a:t>cause primary </a:t>
            </a:r>
            <a:r>
              <a:rPr lang="en-US" dirty="0">
                <a:solidFill>
                  <a:schemeClr val="tx1"/>
                </a:solidFill>
              </a:rPr>
              <a:t>hypogonadism, whereas defects of the hypothalamus or the pituitary cause secondary hypogonadism</a:t>
            </a:r>
            <a:r>
              <a:rPr lang="en-US" dirty="0" smtClean="0">
                <a:solidFill>
                  <a:schemeClr val="tx1"/>
                </a:solidFill>
              </a:rPr>
              <a:t>.</a:t>
            </a:r>
          </a:p>
          <a:p>
            <a:pPr algn="l"/>
            <a:r>
              <a:rPr lang="en-US" dirty="0" smtClean="0">
                <a:solidFill>
                  <a:schemeClr val="tx1"/>
                </a:solidFill>
              </a:rPr>
              <a:t>Hypogonadism </a:t>
            </a:r>
            <a:r>
              <a:rPr lang="en-US" dirty="0">
                <a:solidFill>
                  <a:schemeClr val="tx1"/>
                </a:solidFill>
              </a:rPr>
              <a:t>also can result from defects </a:t>
            </a:r>
            <a:r>
              <a:rPr lang="en-US" dirty="0" smtClean="0">
                <a:solidFill>
                  <a:schemeClr val="tx1"/>
                </a:solidFill>
              </a:rPr>
              <a:t>that affect </a:t>
            </a:r>
            <a:r>
              <a:rPr lang="en-US" dirty="0">
                <a:solidFill>
                  <a:schemeClr val="tx1"/>
                </a:solidFill>
              </a:rPr>
              <a:t>both the testis and the </a:t>
            </a:r>
            <a:r>
              <a:rPr lang="en-US" dirty="0" smtClean="0">
                <a:solidFill>
                  <a:schemeClr val="tx1"/>
                </a:solidFill>
              </a:rPr>
              <a:t>hypothalamus–pituitary unit. (</a:t>
            </a:r>
            <a:r>
              <a:rPr lang="en-US" dirty="0">
                <a:solidFill>
                  <a:schemeClr val="tx1"/>
                </a:solidFill>
              </a:rPr>
              <a:t>combined </a:t>
            </a:r>
            <a:r>
              <a:rPr lang="en-US" dirty="0" smtClean="0">
                <a:solidFill>
                  <a:schemeClr val="tx1"/>
                </a:solidFill>
              </a:rPr>
              <a:t>hypogonadism)</a:t>
            </a:r>
            <a:endParaRPr lang="en-US" dirty="0">
              <a:solidFill>
                <a:schemeClr val="tx1"/>
              </a:solidFill>
            </a:endParaRPr>
          </a:p>
        </p:txBody>
      </p:sp>
      <p:sp>
        <p:nvSpPr>
          <p:cNvPr id="12" name="Text Placeholder 11"/>
          <p:cNvSpPr>
            <a:spLocks noGrp="1"/>
          </p:cNvSpPr>
          <p:nvPr>
            <p:ph type="body" sz="quarter" idx="12"/>
          </p:nvPr>
        </p:nvSpPr>
        <p:spPr>
          <a:xfrm>
            <a:off x="4019476" y="434074"/>
            <a:ext cx="4227439" cy="701731"/>
          </a:xfrm>
        </p:spPr>
        <p:txBody>
          <a:bodyPr/>
          <a:lstStyle/>
          <a:p>
            <a:r>
              <a:rPr lang="en-US" sz="4400" dirty="0"/>
              <a:t>Hypogonadism</a:t>
            </a:r>
          </a:p>
        </p:txBody>
      </p:sp>
      <p:sp>
        <p:nvSpPr>
          <p:cNvPr id="2" name="Slide Number Placeholder 1"/>
          <p:cNvSpPr>
            <a:spLocks noGrp="1"/>
          </p:cNvSpPr>
          <p:nvPr>
            <p:ph type="sldNum" sz="quarter" idx="4"/>
          </p:nvPr>
        </p:nvSpPr>
        <p:spPr/>
        <p:txBody>
          <a:bodyPr/>
          <a:lstStyle/>
          <a:p>
            <a:fld id="{4997E989-D798-4C62-8E93-3D2D613C2488}" type="slidenum">
              <a:rPr lang="en-US" smtClean="0"/>
              <a:pPr/>
              <a:t>3</a:t>
            </a:fld>
            <a:endParaRPr lang="en-US" dirty="0"/>
          </a:p>
        </p:txBody>
      </p:sp>
    </p:spTree>
    <p:extLst>
      <p:ext uri="{BB962C8B-B14F-4D97-AF65-F5344CB8AC3E}">
        <p14:creationId xmlns:p14="http://schemas.microsoft.com/office/powerpoint/2010/main" val="28787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Etiology</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30</a:t>
            </a:fld>
            <a:endParaRPr lang="en-US"/>
          </a:p>
        </p:txBody>
      </p:sp>
      <p:sp>
        <p:nvSpPr>
          <p:cNvPr id="12" name="Text Placeholder 13"/>
          <p:cNvSpPr>
            <a:spLocks noGrp="1"/>
          </p:cNvSpPr>
          <p:nvPr>
            <p:ph type="body" sz="quarter" idx="10"/>
          </p:nvPr>
        </p:nvSpPr>
        <p:spPr>
          <a:xfrm>
            <a:off x="352124" y="2243390"/>
            <a:ext cx="11839876" cy="4278094"/>
          </a:xfrm>
        </p:spPr>
        <p:txBody>
          <a:bodyPr/>
          <a:lstStyle/>
          <a:p>
            <a:pPr lvl="1" defTabSz="914367">
              <a:spcBef>
                <a:spcPts val="1200"/>
              </a:spcBef>
              <a:buClr>
                <a:schemeClr val="tx1"/>
              </a:buClr>
              <a:buSzPct val="90000"/>
            </a:pPr>
            <a:r>
              <a:rPr lang="en-US" sz="2800" dirty="0" smtClean="0">
                <a:gradFill>
                  <a:gsLst>
                    <a:gs pos="15000">
                      <a:schemeClr val="tx1"/>
                    </a:gs>
                    <a:gs pos="47000">
                      <a:schemeClr val="tx1"/>
                    </a:gs>
                  </a:gsLst>
                  <a:lin ang="5400000" scaled="1"/>
                </a:gradFill>
                <a:latin typeface="+mj-lt"/>
              </a:rPr>
              <a:t>Clinicians </a:t>
            </a:r>
            <a:r>
              <a:rPr lang="en-US" sz="2800" dirty="0">
                <a:gradFill>
                  <a:gsLst>
                    <a:gs pos="15000">
                      <a:schemeClr val="tx1"/>
                    </a:gs>
                    <a:gs pos="47000">
                      <a:schemeClr val="tx1"/>
                    </a:gs>
                  </a:gsLst>
                  <a:lin ang="5400000" scaled="1"/>
                </a:gradFill>
                <a:latin typeface="+mj-lt"/>
              </a:rPr>
              <a:t>can make a diagnosis of congenital (also referred to as </a:t>
            </a:r>
            <a:r>
              <a:rPr lang="en-US" sz="2800" dirty="0" smtClean="0">
                <a:gradFill>
                  <a:gsLst>
                    <a:gs pos="15000">
                      <a:schemeClr val="tx1"/>
                    </a:gs>
                    <a:gs pos="47000">
                      <a:schemeClr val="tx1"/>
                    </a:gs>
                  </a:gsLst>
                  <a:lin ang="5400000" scaled="1"/>
                </a:gradFill>
                <a:latin typeface="+mj-lt"/>
              </a:rPr>
              <a:t>idiopathic) hypogonadotropic </a:t>
            </a:r>
            <a:r>
              <a:rPr lang="en-US" sz="2800" dirty="0">
                <a:gradFill>
                  <a:gsLst>
                    <a:gs pos="15000">
                      <a:schemeClr val="tx1"/>
                    </a:gs>
                    <a:gs pos="47000">
                      <a:schemeClr val="tx1"/>
                    </a:gs>
                  </a:gsLst>
                  <a:lin ang="5400000" scaled="1"/>
                </a:gradFill>
                <a:latin typeface="+mj-lt"/>
              </a:rPr>
              <a:t>hypogonadism after excluding </a:t>
            </a:r>
            <a:r>
              <a:rPr lang="en-US" sz="2800" dirty="0" smtClean="0">
                <a:gradFill>
                  <a:gsLst>
                    <a:gs pos="15000">
                      <a:schemeClr val="tx1"/>
                    </a:gs>
                    <a:gs pos="47000">
                      <a:schemeClr val="tx1"/>
                    </a:gs>
                  </a:gsLst>
                  <a:lin ang="5400000" scaled="1"/>
                </a:gradFill>
                <a:latin typeface="+mj-lt"/>
              </a:rPr>
              <a:t>other causes </a:t>
            </a:r>
            <a:r>
              <a:rPr lang="en-US" sz="2800" dirty="0">
                <a:gradFill>
                  <a:gsLst>
                    <a:gs pos="15000">
                      <a:schemeClr val="tx1"/>
                    </a:gs>
                    <a:gs pos="47000">
                      <a:schemeClr val="tx1"/>
                    </a:gs>
                  </a:gsLst>
                  <a:lin ang="5400000" scaled="1"/>
                </a:gradFill>
                <a:latin typeface="+mj-lt"/>
              </a:rPr>
              <a:t>of secondary hypogonadism in men with </a:t>
            </a:r>
            <a:r>
              <a:rPr lang="en-US" sz="2800" dirty="0" err="1">
                <a:gradFill>
                  <a:gsLst>
                    <a:gs pos="15000">
                      <a:schemeClr val="tx1"/>
                    </a:gs>
                    <a:gs pos="47000">
                      <a:schemeClr val="tx1"/>
                    </a:gs>
                  </a:gsLst>
                  <a:lin ang="5400000" scaled="1"/>
                </a:gradFill>
                <a:latin typeface="+mj-lt"/>
              </a:rPr>
              <a:t>prepubertal</a:t>
            </a:r>
            <a:r>
              <a:rPr lang="en-US" sz="2800" dirty="0">
                <a:gradFill>
                  <a:gsLst>
                    <a:gs pos="15000">
                      <a:schemeClr val="tx1"/>
                    </a:gs>
                    <a:gs pos="47000">
                      <a:schemeClr val="tx1"/>
                    </a:gs>
                  </a:gsLst>
                  <a:lin ang="5400000" scaled="1"/>
                </a:gradFill>
                <a:latin typeface="+mj-lt"/>
              </a:rPr>
              <a:t> or less commonly adult onset T deficiency. </a:t>
            </a:r>
            <a:endParaRPr lang="en-US" sz="2800" dirty="0" smtClean="0">
              <a:gradFill>
                <a:gsLst>
                  <a:gs pos="15000">
                    <a:schemeClr val="tx1"/>
                  </a:gs>
                  <a:gs pos="47000">
                    <a:schemeClr val="tx1"/>
                  </a:gs>
                </a:gsLst>
                <a:lin ang="5400000" scaled="1"/>
              </a:gradFill>
              <a:latin typeface="+mj-lt"/>
            </a:endParaRPr>
          </a:p>
          <a:p>
            <a:pPr lvl="1" defTabSz="914367">
              <a:spcBef>
                <a:spcPts val="1200"/>
              </a:spcBef>
              <a:buClr>
                <a:schemeClr val="tx1"/>
              </a:buClr>
              <a:buSzPct val="90000"/>
            </a:pPr>
            <a:endParaRPr lang="en-US" sz="2800" dirty="0" smtClean="0">
              <a:gradFill>
                <a:gsLst>
                  <a:gs pos="15000">
                    <a:schemeClr val="tx1"/>
                  </a:gs>
                  <a:gs pos="47000">
                    <a:schemeClr val="tx1"/>
                  </a:gs>
                </a:gsLst>
                <a:lin ang="5400000" scaled="1"/>
              </a:gradFill>
              <a:latin typeface="+mj-lt"/>
            </a:endParaRPr>
          </a:p>
          <a:p>
            <a:pPr lvl="1" defTabSz="914367">
              <a:spcBef>
                <a:spcPts val="1200"/>
              </a:spcBef>
              <a:buClr>
                <a:schemeClr val="tx1"/>
              </a:buClr>
              <a:buSzPct val="90000"/>
            </a:pPr>
            <a:r>
              <a:rPr lang="en-US" sz="2800" dirty="0">
                <a:gradFill>
                  <a:gsLst>
                    <a:gs pos="15000">
                      <a:schemeClr val="tx1"/>
                    </a:gs>
                    <a:gs pos="47000">
                      <a:schemeClr val="tx1"/>
                    </a:gs>
                  </a:gsLst>
                  <a:lin ang="5400000" scaled="1"/>
                </a:gradFill>
                <a:latin typeface="+mj-lt"/>
              </a:rPr>
              <a:t>In patients with hypogonadotropic hypogonadism, phenotypic features—such as </a:t>
            </a:r>
            <a:r>
              <a:rPr lang="en-US" sz="2800" dirty="0" err="1">
                <a:gradFill>
                  <a:gsLst>
                    <a:gs pos="15000">
                      <a:schemeClr val="tx1"/>
                    </a:gs>
                    <a:gs pos="47000">
                      <a:schemeClr val="tx1"/>
                    </a:gs>
                  </a:gsLst>
                  <a:lin ang="5400000" scaled="1"/>
                </a:gradFill>
                <a:latin typeface="+mj-lt"/>
              </a:rPr>
              <a:t>hyperphagia</a:t>
            </a:r>
            <a:r>
              <a:rPr lang="en-US" sz="2800" dirty="0">
                <a:gradFill>
                  <a:gsLst>
                    <a:gs pos="15000">
                      <a:schemeClr val="tx1"/>
                    </a:gs>
                    <a:gs pos="47000">
                      <a:schemeClr val="tx1"/>
                    </a:gs>
                  </a:gsLst>
                  <a:lin ang="5400000" scaled="1"/>
                </a:gradFill>
                <a:latin typeface="+mj-lt"/>
              </a:rPr>
              <a:t> or extreme obesity (e.g., </a:t>
            </a:r>
            <a:r>
              <a:rPr lang="en-US" sz="2800" dirty="0" err="1">
                <a:gradFill>
                  <a:gsLst>
                    <a:gs pos="15000">
                      <a:schemeClr val="tx1"/>
                    </a:gs>
                    <a:gs pos="47000">
                      <a:schemeClr val="tx1"/>
                    </a:gs>
                  </a:gsLst>
                  <a:lin ang="5400000" scaled="1"/>
                </a:gradFill>
                <a:latin typeface="+mj-lt"/>
              </a:rPr>
              <a:t>Prader</a:t>
            </a:r>
            <a:r>
              <a:rPr lang="en-US" sz="2800" dirty="0">
                <a:gradFill>
                  <a:gsLst>
                    <a:gs pos="15000">
                      <a:schemeClr val="tx1"/>
                    </a:gs>
                    <a:gs pos="47000">
                      <a:schemeClr val="tx1"/>
                    </a:gs>
                  </a:gsLst>
                  <a:lin ang="5400000" scaled="1"/>
                </a:gradFill>
                <a:latin typeface="+mj-lt"/>
              </a:rPr>
              <a:t>–Willi syndrome), polydactyly, syndactyly, </a:t>
            </a:r>
            <a:r>
              <a:rPr lang="en-US" sz="2800" dirty="0" err="1">
                <a:gradFill>
                  <a:gsLst>
                    <a:gs pos="15000">
                      <a:schemeClr val="tx1"/>
                    </a:gs>
                    <a:gs pos="47000">
                      <a:schemeClr val="tx1"/>
                    </a:gs>
                  </a:gsLst>
                  <a:lin ang="5400000" scaled="1"/>
                </a:gradFill>
                <a:latin typeface="+mj-lt"/>
              </a:rPr>
              <a:t>synkinesia</a:t>
            </a:r>
            <a:r>
              <a:rPr lang="en-US" sz="2800" dirty="0">
                <a:gradFill>
                  <a:gsLst>
                    <a:gs pos="15000">
                      <a:schemeClr val="tx1"/>
                    </a:gs>
                    <a:gs pos="47000">
                      <a:schemeClr val="tx1"/>
                    </a:gs>
                  </a:gsLst>
                  <a:lin ang="5400000" scaled="1"/>
                </a:gradFill>
                <a:latin typeface="+mj-lt"/>
              </a:rPr>
              <a:t>, anosmia, kidney abnormalities (e.g., </a:t>
            </a:r>
            <a:r>
              <a:rPr lang="en-US" sz="2800" dirty="0" err="1">
                <a:gradFill>
                  <a:gsLst>
                    <a:gs pos="15000">
                      <a:schemeClr val="tx1"/>
                    </a:gs>
                    <a:gs pos="47000">
                      <a:schemeClr val="tx1"/>
                    </a:gs>
                  </a:gsLst>
                  <a:lin ang="5400000" scaled="1"/>
                </a:gradFill>
                <a:latin typeface="+mj-lt"/>
              </a:rPr>
              <a:t>Kallmann</a:t>
            </a:r>
            <a:r>
              <a:rPr lang="en-US" sz="2800" dirty="0">
                <a:gradFill>
                  <a:gsLst>
                    <a:gs pos="15000">
                      <a:schemeClr val="tx1"/>
                    </a:gs>
                    <a:gs pos="47000">
                      <a:schemeClr val="tx1"/>
                    </a:gs>
                  </a:gsLst>
                  <a:lin ang="5400000" scaled="1"/>
                </a:gradFill>
                <a:latin typeface="+mj-lt"/>
              </a:rPr>
              <a:t> syndrome), or short stature (e.g., contiguous gene deletions of chromosome X)—can help clinicians identify specific syndromes via pattern </a:t>
            </a:r>
            <a:r>
              <a:rPr lang="en-US" sz="2800" dirty="0" smtClean="0">
                <a:gradFill>
                  <a:gsLst>
                    <a:gs pos="15000">
                      <a:schemeClr val="tx1"/>
                    </a:gs>
                    <a:gs pos="47000">
                      <a:schemeClr val="tx1"/>
                    </a:gs>
                  </a:gsLst>
                  <a:lin ang="5400000" scaled="1"/>
                </a:gradFill>
                <a:latin typeface="+mj-lt"/>
              </a:rPr>
              <a:t>recognition.</a:t>
            </a:r>
            <a:endParaRPr lang="en-US" sz="2800" dirty="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1419749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Etiology</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31</a:t>
            </a:fld>
            <a:endParaRPr lang="en-US"/>
          </a:p>
        </p:txBody>
      </p:sp>
      <p:sp>
        <p:nvSpPr>
          <p:cNvPr id="12" name="Text Placeholder 13"/>
          <p:cNvSpPr>
            <a:spLocks noGrp="1"/>
          </p:cNvSpPr>
          <p:nvPr>
            <p:ph type="body" sz="quarter" idx="10"/>
          </p:nvPr>
        </p:nvSpPr>
        <p:spPr>
          <a:xfrm>
            <a:off x="555244" y="2192107"/>
            <a:ext cx="11526737" cy="3890296"/>
          </a:xfrm>
        </p:spPr>
        <p:txBody>
          <a:bodyPr/>
          <a:lstStyle/>
          <a:p>
            <a:pPr lvl="1" defTabSz="914367">
              <a:spcBef>
                <a:spcPts val="1200"/>
              </a:spcBef>
              <a:buClr>
                <a:schemeClr val="tx1"/>
              </a:buClr>
              <a:buSzPct val="90000"/>
            </a:pPr>
            <a:r>
              <a:rPr lang="en-US" sz="2800" dirty="0" smtClean="0">
                <a:gradFill>
                  <a:gsLst>
                    <a:gs pos="15000">
                      <a:schemeClr val="tx1"/>
                    </a:gs>
                    <a:gs pos="47000">
                      <a:schemeClr val="tx1"/>
                    </a:gs>
                  </a:gsLst>
                  <a:lin ang="5400000" scaled="1"/>
                </a:gradFill>
                <a:latin typeface="+mj-lt"/>
              </a:rPr>
              <a:t>Many </a:t>
            </a:r>
            <a:r>
              <a:rPr lang="en-US" sz="2800" dirty="0">
                <a:gradFill>
                  <a:gsLst>
                    <a:gs pos="15000">
                      <a:schemeClr val="tx1"/>
                    </a:gs>
                    <a:gs pos="47000">
                      <a:schemeClr val="tx1"/>
                    </a:gs>
                  </a:gsLst>
                  <a:lin ang="5400000" scaled="1"/>
                </a:gradFill>
                <a:latin typeface="+mj-lt"/>
              </a:rPr>
              <a:t>men with secondary hypogonadism have potentially reversible or treatable causes of gonadotropin suppression and low T concentrations or functional secondary hypogonadism [e.g., due to obesity, opioid use, or comorbid </a:t>
            </a:r>
            <a:r>
              <a:rPr lang="en-US" sz="2800" dirty="0" smtClean="0">
                <a:gradFill>
                  <a:gsLst>
                    <a:gs pos="15000">
                      <a:schemeClr val="tx1"/>
                    </a:gs>
                    <a:gs pos="47000">
                      <a:schemeClr val="tx1"/>
                    </a:gs>
                  </a:gsLst>
                  <a:lin ang="5400000" scaled="1"/>
                </a:gradFill>
                <a:latin typeface="+mj-lt"/>
              </a:rPr>
              <a:t>illness] </a:t>
            </a:r>
            <a:r>
              <a:rPr lang="en-US" sz="2800" dirty="0">
                <a:gradFill>
                  <a:gsLst>
                    <a:gs pos="15000">
                      <a:schemeClr val="tx1"/>
                    </a:gs>
                    <a:gs pos="47000">
                      <a:schemeClr val="tx1"/>
                    </a:gs>
                  </a:gsLst>
                  <a:lin ang="5400000" scaled="1"/>
                </a:gradFill>
                <a:latin typeface="+mj-lt"/>
              </a:rPr>
              <a:t>that may be managed without need for testosterone treatment</a:t>
            </a:r>
            <a:r>
              <a:rPr lang="en-US" sz="2800" dirty="0" smtClean="0">
                <a:gradFill>
                  <a:gsLst>
                    <a:gs pos="15000">
                      <a:schemeClr val="tx1"/>
                    </a:gs>
                    <a:gs pos="47000">
                      <a:schemeClr val="tx1"/>
                    </a:gs>
                  </a:gsLst>
                  <a:lin ang="5400000" scaled="1"/>
                </a:gradFill>
                <a:latin typeface="+mj-lt"/>
              </a:rPr>
              <a:t>.</a:t>
            </a:r>
          </a:p>
          <a:p>
            <a:pPr lvl="1" defTabSz="914367">
              <a:spcBef>
                <a:spcPts val="1200"/>
              </a:spcBef>
              <a:buClr>
                <a:schemeClr val="tx1"/>
              </a:buClr>
              <a:buSzPct val="90000"/>
            </a:pPr>
            <a:endParaRPr lang="en-US" sz="2800" dirty="0" smtClean="0">
              <a:gradFill>
                <a:gsLst>
                  <a:gs pos="15000">
                    <a:schemeClr val="tx1"/>
                  </a:gs>
                  <a:gs pos="47000">
                    <a:schemeClr val="tx1"/>
                  </a:gs>
                </a:gsLst>
                <a:lin ang="5400000" scaled="1"/>
              </a:gradFill>
              <a:latin typeface="+mj-lt"/>
            </a:endParaRPr>
          </a:p>
          <a:p>
            <a:pPr lvl="1" defTabSz="914367">
              <a:spcBef>
                <a:spcPts val="1200"/>
              </a:spcBef>
              <a:buClr>
                <a:schemeClr val="tx1"/>
              </a:buClr>
              <a:buSzPct val="90000"/>
            </a:pPr>
            <a:r>
              <a:rPr lang="en-US" sz="2800" dirty="0">
                <a:gradFill>
                  <a:gsLst>
                    <a:gs pos="15000">
                      <a:schemeClr val="tx1"/>
                    </a:gs>
                    <a:gs pos="47000">
                      <a:schemeClr val="tx1"/>
                    </a:gs>
                  </a:gsLst>
                  <a:lin ang="5400000" scaled="1"/>
                </a:gradFill>
                <a:latin typeface="+mj-lt"/>
              </a:rPr>
              <a:t>T directly stimulates bone formation and inhibits bone resorption through multiple mechanisms that involve estrogen receptor– and androgen receptor–mediated processes. </a:t>
            </a:r>
            <a:endParaRPr lang="en-US" sz="2800"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3497751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69496"/>
          </a:xfrm>
        </p:spPr>
        <p:txBody>
          <a:bodyPr/>
          <a:lstStyle/>
          <a:p>
            <a:r>
              <a:rPr lang="en-US" sz="3600" b="1" dirty="0" smtClean="0">
                <a:gradFill>
                  <a:gsLst>
                    <a:gs pos="15000">
                      <a:schemeClr val="bg1"/>
                    </a:gs>
                    <a:gs pos="47000">
                      <a:schemeClr val="bg1"/>
                    </a:gs>
                  </a:gsLst>
                  <a:lin ang="5400000" scaled="1"/>
                </a:gradFill>
              </a:rPr>
              <a:t>Etiology</a:t>
            </a:r>
            <a:endParaRPr lang="en-US" sz="3600" b="1" dirty="0">
              <a:gradFill>
                <a:gsLst>
                  <a:gs pos="15000">
                    <a:schemeClr val="bg1"/>
                  </a:gs>
                  <a:gs pos="47000">
                    <a:schemeClr val="bg1"/>
                  </a:gs>
                </a:gsLst>
                <a:lin ang="5400000" scaled="1"/>
              </a:gradFill>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32</a:t>
            </a:fld>
            <a:endParaRPr lang="en-US"/>
          </a:p>
        </p:txBody>
      </p:sp>
      <p:sp>
        <p:nvSpPr>
          <p:cNvPr id="12" name="Text Placeholder 13"/>
          <p:cNvSpPr>
            <a:spLocks noGrp="1"/>
          </p:cNvSpPr>
          <p:nvPr>
            <p:ph type="body" sz="quarter" idx="10"/>
          </p:nvPr>
        </p:nvSpPr>
        <p:spPr>
          <a:xfrm>
            <a:off x="555244" y="4459445"/>
            <a:ext cx="11526737" cy="1643527"/>
          </a:xfrm>
        </p:spPr>
        <p:txBody>
          <a:bodyPr/>
          <a:lstStyle/>
          <a:p>
            <a:pPr lvl="1" defTabSz="914367">
              <a:spcBef>
                <a:spcPts val="1200"/>
              </a:spcBef>
              <a:buClr>
                <a:schemeClr val="tx1"/>
              </a:buClr>
              <a:buSzPct val="90000"/>
            </a:pPr>
            <a:r>
              <a:rPr lang="en-US" sz="2800" dirty="0">
                <a:gradFill>
                  <a:gsLst>
                    <a:gs pos="15000">
                      <a:schemeClr val="tx1"/>
                    </a:gs>
                    <a:gs pos="47000">
                      <a:schemeClr val="tx1"/>
                    </a:gs>
                  </a:gsLst>
                  <a:lin ang="5400000" scaled="1"/>
                </a:gradFill>
                <a:latin typeface="+mj-lt"/>
              </a:rPr>
              <a:t>If fertility is a concern to a patient and his </a:t>
            </a:r>
            <a:r>
              <a:rPr lang="en-US" sz="2800" dirty="0" smtClean="0">
                <a:gradFill>
                  <a:gsLst>
                    <a:gs pos="15000">
                      <a:schemeClr val="tx1"/>
                    </a:gs>
                    <a:gs pos="47000">
                      <a:schemeClr val="tx1"/>
                    </a:gs>
                  </a:gsLst>
                  <a:lin ang="5400000" scaled="1"/>
                </a:gradFill>
                <a:latin typeface="+mj-lt"/>
              </a:rPr>
              <a:t>partner, clinicians </a:t>
            </a:r>
            <a:r>
              <a:rPr lang="en-US" sz="2800" dirty="0">
                <a:solidFill>
                  <a:srgbClr val="FF0000"/>
                </a:solidFill>
                <a:latin typeface="+mj-lt"/>
              </a:rPr>
              <a:t>should</a:t>
            </a:r>
            <a:r>
              <a:rPr lang="en-US" sz="2800" dirty="0">
                <a:gradFill>
                  <a:gsLst>
                    <a:gs pos="15000">
                      <a:schemeClr val="tx1"/>
                    </a:gs>
                    <a:gs pos="47000">
                      <a:schemeClr val="tx1"/>
                    </a:gs>
                  </a:gsLst>
                  <a:lin ang="5400000" scaled="1"/>
                </a:gradFill>
                <a:latin typeface="+mj-lt"/>
              </a:rPr>
              <a:t> perform at least two semen </a:t>
            </a:r>
            <a:r>
              <a:rPr lang="en-US" sz="2800" dirty="0" smtClean="0">
                <a:gradFill>
                  <a:gsLst>
                    <a:gs pos="15000">
                      <a:schemeClr val="tx1"/>
                    </a:gs>
                    <a:gs pos="47000">
                      <a:schemeClr val="tx1"/>
                    </a:gs>
                  </a:gsLst>
                  <a:lin ang="5400000" scaled="1"/>
                </a:gradFill>
                <a:latin typeface="+mj-lt"/>
              </a:rPr>
              <a:t>analyses separated </a:t>
            </a:r>
            <a:r>
              <a:rPr lang="en-US" sz="2800" dirty="0">
                <a:gradFill>
                  <a:gsLst>
                    <a:gs pos="15000">
                      <a:schemeClr val="tx1"/>
                    </a:gs>
                    <a:gs pos="47000">
                      <a:schemeClr val="tx1"/>
                    </a:gs>
                  </a:gsLst>
                  <a:lin ang="5400000" scaled="1"/>
                </a:gradFill>
                <a:latin typeface="+mj-lt"/>
              </a:rPr>
              <a:t>by an interval of several weeks on </a:t>
            </a:r>
            <a:r>
              <a:rPr lang="en-US" sz="2800" dirty="0" smtClean="0">
                <a:gradFill>
                  <a:gsLst>
                    <a:gs pos="15000">
                      <a:schemeClr val="tx1"/>
                    </a:gs>
                    <a:gs pos="47000">
                      <a:schemeClr val="tx1"/>
                    </a:gs>
                  </a:gsLst>
                  <a:lin ang="5400000" scaled="1"/>
                </a:gradFill>
                <a:latin typeface="+mj-lt"/>
              </a:rPr>
              <a:t>semen samples </a:t>
            </a:r>
            <a:r>
              <a:rPr lang="en-US" sz="2800" dirty="0">
                <a:gradFill>
                  <a:gsLst>
                    <a:gs pos="15000">
                      <a:schemeClr val="tx1"/>
                    </a:gs>
                    <a:gs pos="47000">
                      <a:schemeClr val="tx1"/>
                    </a:gs>
                  </a:gsLst>
                  <a:lin ang="5400000" scaled="1"/>
                </a:gradFill>
                <a:latin typeface="+mj-lt"/>
              </a:rPr>
              <a:t>collected within 1 hour of ejaculation after </a:t>
            </a:r>
            <a:r>
              <a:rPr lang="en-US" sz="2800" dirty="0" smtClean="0">
                <a:gradFill>
                  <a:gsLst>
                    <a:gs pos="15000">
                      <a:schemeClr val="tx1"/>
                    </a:gs>
                    <a:gs pos="47000">
                      <a:schemeClr val="tx1"/>
                    </a:gs>
                  </a:gsLst>
                  <a:lin ang="5400000" scaled="1"/>
                </a:gradFill>
                <a:latin typeface="+mj-lt"/>
              </a:rPr>
              <a:t>at least </a:t>
            </a:r>
            <a:r>
              <a:rPr lang="en-US" sz="2800" dirty="0">
                <a:gradFill>
                  <a:gsLst>
                    <a:gs pos="15000">
                      <a:schemeClr val="tx1"/>
                    </a:gs>
                    <a:gs pos="47000">
                      <a:schemeClr val="tx1"/>
                    </a:gs>
                  </a:gsLst>
                  <a:lin ang="5400000" scaled="1"/>
                </a:gradFill>
                <a:latin typeface="+mj-lt"/>
              </a:rPr>
              <a:t>48 hours of abstinence.</a:t>
            </a:r>
          </a:p>
        </p:txBody>
      </p:sp>
      <p:sp>
        <p:nvSpPr>
          <p:cNvPr id="7" name="Text Placeholder 6"/>
          <p:cNvSpPr>
            <a:spLocks noGrp="1"/>
          </p:cNvSpPr>
          <p:nvPr>
            <p:ph type="body" sz="quarter" idx="11"/>
          </p:nvPr>
        </p:nvSpPr>
        <p:spPr>
          <a:xfrm>
            <a:off x="555244" y="2700186"/>
            <a:ext cx="11227784" cy="1643527"/>
          </a:xfrm>
        </p:spPr>
        <p:txBody>
          <a:bodyPr/>
          <a:lstStyle/>
          <a:p>
            <a:pPr lvl="1"/>
            <a:r>
              <a:rPr lang="en-US" sz="2800" dirty="0">
                <a:gradFill>
                  <a:gsLst>
                    <a:gs pos="15000">
                      <a:schemeClr val="tx1"/>
                    </a:gs>
                    <a:gs pos="47000">
                      <a:schemeClr val="tx1"/>
                    </a:gs>
                  </a:gsLst>
                  <a:lin ang="5400000" scaled="1"/>
                </a:gradFill>
                <a:latin typeface="+mj-lt"/>
              </a:rPr>
              <a:t>Additionally, T may increase skeletal muscle mass and strength, which may indirectly increase BMD and potentially reduce fall propensity and fracture risk; </a:t>
            </a:r>
          </a:p>
        </p:txBody>
      </p:sp>
    </p:spTree>
    <p:extLst>
      <p:ext uri="{BB962C8B-B14F-4D97-AF65-F5344CB8AC3E}">
        <p14:creationId xmlns:p14="http://schemas.microsoft.com/office/powerpoint/2010/main" val="1962603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1" b="15388"/>
          <a:stretch/>
        </p:blipFill>
        <p:spPr bwMode="auto">
          <a:xfrm>
            <a:off x="0" y="0"/>
            <a:ext cx="12192000" cy="6873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494"/>
            <a:ext cx="12192000" cy="6858000"/>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777899" y="3904426"/>
            <a:ext cx="3259665" cy="13242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4000" dirty="0">
                <a:gradFill>
                  <a:gsLst>
                    <a:gs pos="0">
                      <a:srgbClr val="75D1FF">
                        <a:lumMod val="5000"/>
                        <a:lumOff val="95000"/>
                      </a:srgbClr>
                    </a:gs>
                    <a:gs pos="100000">
                      <a:srgbClr val="FFFFFF"/>
                    </a:gs>
                  </a:gsLst>
                  <a:lin ang="5400000" scaled="1"/>
                </a:gradFill>
              </a:rPr>
              <a:t>with Testosterone</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04719" y="1734026"/>
            <a:ext cx="8804365" cy="1311128"/>
          </a:xfrm>
        </p:spPr>
        <p:txBody>
          <a:bodyPr/>
          <a:lstStyle/>
          <a:p>
            <a:r>
              <a:rPr lang="en-US" dirty="0" smtClean="0"/>
              <a:t>Treatment of</a:t>
            </a:r>
            <a:endParaRPr lang="en-US" dirty="0"/>
          </a:p>
        </p:txBody>
      </p:sp>
      <p:sp>
        <p:nvSpPr>
          <p:cNvPr id="8" name="Text Placeholder 7"/>
          <p:cNvSpPr>
            <a:spLocks noGrp="1"/>
          </p:cNvSpPr>
          <p:nvPr>
            <p:ph type="body" sz="quarter" idx="13"/>
          </p:nvPr>
        </p:nvSpPr>
        <p:spPr>
          <a:xfrm>
            <a:off x="640519" y="3213970"/>
            <a:ext cx="9461500" cy="757130"/>
          </a:xfrm>
        </p:spPr>
        <p:txBody>
          <a:bodyPr/>
          <a:lstStyle/>
          <a:p>
            <a:r>
              <a:rPr lang="en-US" dirty="0" smtClean="0"/>
              <a:t>Hypogonadism</a:t>
            </a:r>
            <a:endParaRPr lang="en-US" dirty="0"/>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33</a:t>
            </a:fld>
            <a:endParaRPr lang="en-US"/>
          </a:p>
        </p:txBody>
      </p:sp>
    </p:spTree>
    <p:extLst>
      <p:ext uri="{BB962C8B-B14F-4D97-AF65-F5344CB8AC3E}">
        <p14:creationId xmlns:p14="http://schemas.microsoft.com/office/powerpoint/2010/main" val="8253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34</a:t>
            </a:fld>
            <a:endParaRPr lang="en-US" dirty="0"/>
          </a:p>
        </p:txBody>
      </p:sp>
      <p:sp>
        <p:nvSpPr>
          <p:cNvPr id="7" name="Text Placeholder 6"/>
          <p:cNvSpPr>
            <a:spLocks noGrp="1"/>
          </p:cNvSpPr>
          <p:nvPr>
            <p:ph type="body" sz="quarter" idx="11"/>
          </p:nvPr>
        </p:nvSpPr>
        <p:spPr>
          <a:xfrm>
            <a:off x="506920" y="3828078"/>
            <a:ext cx="11403429" cy="2547364"/>
          </a:xfrm>
        </p:spPr>
        <p:txBody>
          <a:bodyPr/>
          <a:lstStyle/>
          <a:p>
            <a:pPr lvl="1" algn="l"/>
            <a:r>
              <a:rPr lang="en-US" dirty="0" smtClean="0">
                <a:gradFill>
                  <a:gsLst>
                    <a:gs pos="15000">
                      <a:schemeClr val="tx1"/>
                    </a:gs>
                    <a:gs pos="47000">
                      <a:schemeClr val="tx1"/>
                    </a:gs>
                  </a:gsLst>
                  <a:lin ang="5400000" scaled="1"/>
                </a:gradFill>
                <a:latin typeface="+mj-lt"/>
              </a:rPr>
              <a:t>Clinicians </a:t>
            </a:r>
            <a:r>
              <a:rPr lang="en-US" dirty="0">
                <a:solidFill>
                  <a:srgbClr val="FF0000"/>
                </a:solidFill>
                <a:latin typeface="+mj-lt"/>
              </a:rPr>
              <a:t>can</a:t>
            </a:r>
            <a:r>
              <a:rPr lang="en-US" dirty="0">
                <a:gradFill>
                  <a:gsLst>
                    <a:gs pos="15000">
                      <a:schemeClr val="tx1"/>
                    </a:gs>
                    <a:gs pos="47000">
                      <a:schemeClr val="tx1"/>
                    </a:gs>
                  </a:gsLst>
                  <a:lin ang="5400000" scaled="1"/>
                </a:gradFill>
                <a:latin typeface="+mj-lt"/>
              </a:rPr>
              <a:t> initiate testosterone therapy with </a:t>
            </a:r>
            <a:r>
              <a:rPr lang="en-US" dirty="0" smtClean="0">
                <a:gradFill>
                  <a:gsLst>
                    <a:gs pos="15000">
                      <a:schemeClr val="tx1"/>
                    </a:gs>
                    <a:gs pos="47000">
                      <a:schemeClr val="tx1"/>
                    </a:gs>
                  </a:gsLst>
                  <a:lin ang="5400000" scaled="1"/>
                </a:gradFill>
                <a:latin typeface="+mj-lt"/>
              </a:rPr>
              <a:t>any of </a:t>
            </a:r>
            <a:r>
              <a:rPr lang="en-US" dirty="0">
                <a:gradFill>
                  <a:gsLst>
                    <a:gs pos="15000">
                      <a:schemeClr val="tx1"/>
                    </a:gs>
                    <a:gs pos="47000">
                      <a:schemeClr val="tx1"/>
                    </a:gs>
                  </a:gsLst>
                  <a:lin ang="5400000" scaled="1"/>
                </a:gradFill>
                <a:latin typeface="+mj-lt"/>
              </a:rPr>
              <a:t>the therapeutic regimens described in Tables </a:t>
            </a:r>
            <a:r>
              <a:rPr lang="en-US" dirty="0" smtClean="0">
                <a:gradFill>
                  <a:gsLst>
                    <a:gs pos="15000">
                      <a:schemeClr val="tx1"/>
                    </a:gs>
                    <a:gs pos="47000">
                      <a:schemeClr val="tx1"/>
                    </a:gs>
                  </a:gsLst>
                  <a:lin ang="5400000" scaled="1"/>
                </a:gradFill>
                <a:latin typeface="+mj-lt"/>
              </a:rPr>
              <a:t>5 and </a:t>
            </a:r>
            <a:r>
              <a:rPr lang="en-US" dirty="0">
                <a:gradFill>
                  <a:gsLst>
                    <a:gs pos="15000">
                      <a:schemeClr val="tx1"/>
                    </a:gs>
                    <a:gs pos="47000">
                      <a:schemeClr val="tx1"/>
                    </a:gs>
                  </a:gsLst>
                  <a:lin ang="5400000" scaled="1"/>
                </a:gradFill>
                <a:latin typeface="+mj-lt"/>
              </a:rPr>
              <a:t>6, based on the patient’s preference, </a:t>
            </a:r>
            <a:r>
              <a:rPr lang="en-US" dirty="0" smtClean="0">
                <a:gradFill>
                  <a:gsLst>
                    <a:gs pos="15000">
                      <a:schemeClr val="tx1"/>
                    </a:gs>
                    <a:gs pos="47000">
                      <a:schemeClr val="tx1"/>
                    </a:gs>
                  </a:gsLst>
                  <a:lin ang="5400000" scaled="1"/>
                </a:gradFill>
                <a:latin typeface="+mj-lt"/>
              </a:rPr>
              <a:t>consideration </a:t>
            </a:r>
            <a:r>
              <a:rPr lang="en-US" dirty="0">
                <a:gradFill>
                  <a:gsLst>
                    <a:gs pos="15000">
                      <a:schemeClr val="tx1"/>
                    </a:gs>
                    <a:gs pos="47000">
                      <a:schemeClr val="tx1"/>
                    </a:gs>
                  </a:gsLst>
                  <a:lin ang="5400000" scaled="1"/>
                </a:gradFill>
                <a:latin typeface="+mj-lt"/>
              </a:rPr>
              <a:t>of pharmacokinetics, treatment </a:t>
            </a:r>
            <a:r>
              <a:rPr lang="en-US" dirty="0" smtClean="0">
                <a:gradFill>
                  <a:gsLst>
                    <a:gs pos="15000">
                      <a:schemeClr val="tx1"/>
                    </a:gs>
                    <a:gs pos="47000">
                      <a:schemeClr val="tx1"/>
                    </a:gs>
                  </a:gsLst>
                  <a:lin ang="5400000" scaled="1"/>
                </a:gradFill>
                <a:latin typeface="+mj-lt"/>
              </a:rPr>
              <a:t>burden, and </a:t>
            </a:r>
            <a:r>
              <a:rPr lang="en-US" dirty="0">
                <a:gradFill>
                  <a:gsLst>
                    <a:gs pos="15000">
                      <a:schemeClr val="tx1"/>
                    </a:gs>
                    <a:gs pos="47000">
                      <a:schemeClr val="tx1"/>
                    </a:gs>
                  </a:gsLst>
                  <a:lin ang="5400000" scaled="1"/>
                </a:gradFill>
                <a:latin typeface="+mj-lt"/>
              </a:rPr>
              <a:t>cost</a:t>
            </a:r>
            <a:r>
              <a:rPr lang="en-US" dirty="0" smtClean="0">
                <a:gradFill>
                  <a:gsLst>
                    <a:gs pos="15000">
                      <a:schemeClr val="tx1"/>
                    </a:gs>
                    <a:gs pos="47000">
                      <a:schemeClr val="tx1"/>
                    </a:gs>
                  </a:gsLst>
                  <a:lin ang="5400000" scaled="1"/>
                </a:gradFill>
                <a:latin typeface="+mj-lt"/>
              </a:rPr>
              <a:t>.</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Clomiphene </a:t>
            </a:r>
            <a:r>
              <a:rPr lang="en-US" dirty="0">
                <a:gradFill>
                  <a:gsLst>
                    <a:gs pos="15000">
                      <a:schemeClr val="tx1"/>
                    </a:gs>
                    <a:gs pos="47000">
                      <a:schemeClr val="tx1"/>
                    </a:gs>
                  </a:gsLst>
                  <a:lin ang="5400000" scaled="1"/>
                </a:gradFill>
                <a:latin typeface="+mj-lt"/>
              </a:rPr>
              <a:t>citrate has been used empirically in </a:t>
            </a:r>
            <a:r>
              <a:rPr lang="en-US" dirty="0" smtClean="0">
                <a:gradFill>
                  <a:gsLst>
                    <a:gs pos="15000">
                      <a:schemeClr val="tx1"/>
                    </a:gs>
                    <a:gs pos="47000">
                      <a:schemeClr val="tx1"/>
                    </a:gs>
                  </a:gsLst>
                  <a:lin ang="5400000" scaled="1"/>
                </a:gradFill>
                <a:latin typeface="+mj-lt"/>
              </a:rPr>
              <a:t>men with </a:t>
            </a:r>
            <a:r>
              <a:rPr lang="en-US" dirty="0">
                <a:gradFill>
                  <a:gsLst>
                    <a:gs pos="15000">
                      <a:schemeClr val="tx1"/>
                    </a:gs>
                    <a:gs pos="47000">
                      <a:schemeClr val="tx1"/>
                    </a:gs>
                  </a:gsLst>
                  <a:lin ang="5400000" scaled="1"/>
                </a:gradFill>
                <a:latin typeface="+mj-lt"/>
              </a:rPr>
              <a:t>hypogonadotropic hypogonadism; </a:t>
            </a:r>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68646"/>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therapy </a:t>
            </a:r>
          </a:p>
        </p:txBody>
      </p:sp>
      <p:sp>
        <p:nvSpPr>
          <p:cNvPr id="8" name="Text Placeholder 6"/>
          <p:cNvSpPr>
            <a:spLocks noGrp="1"/>
          </p:cNvSpPr>
          <p:nvPr>
            <p:ph type="body" sz="quarter" idx="11"/>
          </p:nvPr>
        </p:nvSpPr>
        <p:spPr>
          <a:xfrm>
            <a:off x="506920" y="2168918"/>
            <a:ext cx="11259696" cy="1643527"/>
          </a:xfrm>
        </p:spPr>
        <p:txBody>
          <a:bodyPr/>
          <a:lstStyle/>
          <a:p>
            <a:pPr lvl="1" algn="l"/>
            <a:r>
              <a:rPr lang="en-US" dirty="0">
                <a:gradFill>
                  <a:gsLst>
                    <a:gs pos="15000">
                      <a:schemeClr val="tx1"/>
                    </a:gs>
                    <a:gs pos="47000">
                      <a:schemeClr val="tx1"/>
                    </a:gs>
                  </a:gsLst>
                  <a:lin ang="5400000" scaled="1"/>
                </a:gradFill>
                <a:latin typeface="+mj-lt"/>
              </a:rPr>
              <a:t>We </a:t>
            </a:r>
            <a:r>
              <a:rPr lang="en-US" dirty="0">
                <a:solidFill>
                  <a:srgbClr val="FF0000"/>
                </a:solidFill>
                <a:latin typeface="+mj-lt"/>
              </a:rPr>
              <a:t>recommend</a:t>
            </a:r>
            <a:r>
              <a:rPr lang="en-US" dirty="0">
                <a:gradFill>
                  <a:gsLst>
                    <a:gs pos="15000">
                      <a:schemeClr val="tx1"/>
                    </a:gs>
                    <a:gs pos="47000">
                      <a:schemeClr val="tx1"/>
                    </a:gs>
                  </a:gsLst>
                  <a:lin ang="5400000" scaled="1"/>
                </a:gradFill>
                <a:latin typeface="+mj-lt"/>
              </a:rPr>
              <a:t> testosterone therapy 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to induce and maintain </a:t>
            </a:r>
            <a:r>
              <a:rPr lang="en-US" dirty="0" smtClean="0">
                <a:gradFill>
                  <a:gsLst>
                    <a:gs pos="15000">
                      <a:schemeClr val="tx1"/>
                    </a:gs>
                    <a:gs pos="47000">
                      <a:schemeClr val="tx1"/>
                    </a:gs>
                  </a:gsLst>
                  <a:lin ang="5400000" scaled="1"/>
                </a:gradFill>
                <a:latin typeface="+mj-lt"/>
              </a:rPr>
              <a:t>secondary sex </a:t>
            </a:r>
            <a:r>
              <a:rPr lang="en-US" dirty="0">
                <a:gradFill>
                  <a:gsLst>
                    <a:gs pos="15000">
                      <a:schemeClr val="tx1"/>
                    </a:gs>
                    <a:gs pos="47000">
                      <a:schemeClr val="tx1"/>
                    </a:gs>
                  </a:gsLst>
                  <a:lin ang="5400000" scaled="1"/>
                </a:gradFill>
                <a:latin typeface="+mj-lt"/>
              </a:rPr>
              <a:t>characteristics and correct symptoms of testosterone deficiency</a:t>
            </a:r>
            <a:r>
              <a:rPr lang="en-US" dirty="0" smtClean="0">
                <a:gradFill>
                  <a:gsLst>
                    <a:gs pos="15000">
                      <a:schemeClr val="tx1"/>
                    </a:gs>
                    <a:gs pos="47000">
                      <a:schemeClr val="tx1"/>
                    </a:gs>
                  </a:gsLst>
                  <a:lin ang="5400000" scaled="1"/>
                </a:gradFill>
                <a:latin typeface="+mj-lt"/>
              </a:rPr>
              <a:t>.</a:t>
            </a:r>
          </a:p>
        </p:txBody>
      </p:sp>
    </p:spTree>
    <p:extLst>
      <p:ext uri="{BB962C8B-B14F-4D97-AF65-F5344CB8AC3E}">
        <p14:creationId xmlns:p14="http://schemas.microsoft.com/office/powerpoint/2010/main" val="30072038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35</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68646"/>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therapy </a:t>
            </a:r>
          </a:p>
        </p:txBody>
      </p:sp>
      <p:sp>
        <p:nvSpPr>
          <p:cNvPr id="11" name="Text Placeholder 6"/>
          <p:cNvSpPr>
            <a:spLocks noGrp="1"/>
          </p:cNvSpPr>
          <p:nvPr>
            <p:ph type="body" sz="quarter" idx="11"/>
          </p:nvPr>
        </p:nvSpPr>
        <p:spPr>
          <a:xfrm>
            <a:off x="605107" y="2500526"/>
            <a:ext cx="11161509" cy="3539430"/>
          </a:xfrm>
        </p:spPr>
        <p:txBody>
          <a:bodyPr/>
          <a:lstStyle/>
          <a:p>
            <a:pPr lvl="1" algn="l">
              <a:lnSpc>
                <a:spcPct val="100000"/>
              </a:lnSpc>
            </a:pPr>
            <a:r>
              <a:rPr lang="en-US" dirty="0">
                <a:gradFill>
                  <a:gsLst>
                    <a:gs pos="15000">
                      <a:schemeClr val="tx1"/>
                    </a:gs>
                    <a:gs pos="47000">
                      <a:schemeClr val="tx1"/>
                    </a:gs>
                  </a:gsLst>
                  <a:lin ang="5400000" scaled="1"/>
                </a:gradFill>
                <a:latin typeface="+mj-lt"/>
              </a:rPr>
              <a:t>We </a:t>
            </a:r>
            <a:r>
              <a:rPr lang="en-US" dirty="0">
                <a:solidFill>
                  <a:srgbClr val="FF0000"/>
                </a:solidFill>
                <a:latin typeface="+mj-lt"/>
              </a:rPr>
              <a:t>recommend</a:t>
            </a:r>
            <a:r>
              <a:rPr lang="en-US" dirty="0">
                <a:gradFill>
                  <a:gsLst>
                    <a:gs pos="15000">
                      <a:schemeClr val="tx1"/>
                    </a:gs>
                    <a:gs pos="47000">
                      <a:schemeClr val="tx1"/>
                    </a:gs>
                  </a:gsLst>
                  <a:lin ang="5400000" scaled="1"/>
                </a:gradFill>
                <a:latin typeface="+mj-lt"/>
              </a:rPr>
              <a:t> against testosterone therapy </a:t>
            </a:r>
            <a:r>
              <a:rPr lang="en-US" dirty="0" smtClean="0">
                <a:gradFill>
                  <a:gsLst>
                    <a:gs pos="15000">
                      <a:schemeClr val="tx1"/>
                    </a:gs>
                    <a:gs pos="47000">
                      <a:schemeClr val="tx1"/>
                    </a:gs>
                  </a:gsLst>
                  <a:lin ang="5400000" scaled="1"/>
                </a:gradFill>
                <a:latin typeface="+mj-lt"/>
              </a:rPr>
              <a:t>in men </a:t>
            </a:r>
            <a:r>
              <a:rPr lang="en-US" dirty="0">
                <a:gradFill>
                  <a:gsLst>
                    <a:gs pos="15000">
                      <a:schemeClr val="tx1"/>
                    </a:gs>
                    <a:gs pos="47000">
                      <a:schemeClr val="tx1"/>
                    </a:gs>
                  </a:gsLst>
                  <a:lin ang="5400000" scaled="1"/>
                </a:gradFill>
                <a:latin typeface="+mj-lt"/>
              </a:rPr>
              <a:t>planning fertility in the near term or in </a:t>
            </a:r>
            <a:r>
              <a:rPr lang="en-US" dirty="0" smtClean="0">
                <a:gradFill>
                  <a:gsLst>
                    <a:gs pos="15000">
                      <a:schemeClr val="tx1"/>
                    </a:gs>
                    <a:gs pos="47000">
                      <a:schemeClr val="tx1"/>
                    </a:gs>
                  </a:gsLst>
                  <a:lin ang="5400000" scaled="1"/>
                </a:gradFill>
                <a:latin typeface="+mj-lt"/>
              </a:rPr>
              <a:t>men with </a:t>
            </a:r>
            <a:r>
              <a:rPr lang="en-US" dirty="0">
                <a:gradFill>
                  <a:gsLst>
                    <a:gs pos="15000">
                      <a:schemeClr val="tx1"/>
                    </a:gs>
                    <a:gs pos="47000">
                      <a:schemeClr val="tx1"/>
                    </a:gs>
                  </a:gsLst>
                  <a:lin ang="5400000" scaled="1"/>
                </a:gradFill>
                <a:latin typeface="+mj-lt"/>
              </a:rPr>
              <a:t>breast or prostate cancer, a palpable </a:t>
            </a:r>
            <a:r>
              <a:rPr lang="en-US" dirty="0" smtClean="0">
                <a:gradFill>
                  <a:gsLst>
                    <a:gs pos="15000">
                      <a:schemeClr val="tx1"/>
                    </a:gs>
                    <a:gs pos="47000">
                      <a:schemeClr val="tx1"/>
                    </a:gs>
                  </a:gsLst>
                  <a:lin ang="5400000" scaled="1"/>
                </a:gradFill>
                <a:latin typeface="+mj-lt"/>
              </a:rPr>
              <a:t>prostate nodule </a:t>
            </a:r>
            <a:r>
              <a:rPr lang="en-US" dirty="0">
                <a:gradFill>
                  <a:gsLst>
                    <a:gs pos="15000">
                      <a:schemeClr val="tx1"/>
                    </a:gs>
                    <a:gs pos="47000">
                      <a:schemeClr val="tx1"/>
                    </a:gs>
                  </a:gsLst>
                  <a:lin ang="5400000" scaled="1"/>
                </a:gradFill>
                <a:latin typeface="+mj-lt"/>
              </a:rPr>
              <a:t>or induration, a prostate-specific </a:t>
            </a:r>
            <a:r>
              <a:rPr lang="en-US" dirty="0" smtClean="0">
                <a:gradFill>
                  <a:gsLst>
                    <a:gs pos="15000">
                      <a:schemeClr val="tx1"/>
                    </a:gs>
                    <a:gs pos="47000">
                      <a:schemeClr val="tx1"/>
                    </a:gs>
                  </a:gsLst>
                  <a:lin ang="5400000" scaled="1"/>
                </a:gradFill>
                <a:latin typeface="+mj-lt"/>
              </a:rPr>
              <a:t>antigen </a:t>
            </a:r>
            <a:r>
              <a:rPr lang="en-US" dirty="0" smtClean="0">
                <a:solidFill>
                  <a:srgbClr val="FF0000"/>
                </a:solidFill>
                <a:latin typeface="+mj-lt"/>
              </a:rPr>
              <a:t>(PSA</a:t>
            </a:r>
            <a:r>
              <a:rPr lang="en-US" dirty="0">
                <a:solidFill>
                  <a:srgbClr val="FF0000"/>
                </a:solidFill>
                <a:latin typeface="+mj-lt"/>
              </a:rPr>
              <a:t>) level </a:t>
            </a:r>
            <a:r>
              <a:rPr lang="en-US" dirty="0" smtClean="0">
                <a:solidFill>
                  <a:srgbClr val="FF0000"/>
                </a:solidFill>
                <a:latin typeface="+mj-lt"/>
              </a:rPr>
              <a:t>&gt;4 </a:t>
            </a:r>
            <a:r>
              <a:rPr lang="en-US" dirty="0">
                <a:solidFill>
                  <a:srgbClr val="FF0000"/>
                </a:solidFill>
                <a:latin typeface="+mj-lt"/>
              </a:rPr>
              <a:t>ng/mL, a PSA level </a:t>
            </a:r>
            <a:r>
              <a:rPr lang="en-US" dirty="0" smtClean="0">
                <a:solidFill>
                  <a:srgbClr val="FF0000"/>
                </a:solidFill>
                <a:latin typeface="+mj-lt"/>
              </a:rPr>
              <a:t>&gt;3 ng/mL </a:t>
            </a:r>
            <a:r>
              <a:rPr lang="en-US" dirty="0" smtClean="0">
                <a:gradFill>
                  <a:gsLst>
                    <a:gs pos="15000">
                      <a:schemeClr val="tx1"/>
                    </a:gs>
                    <a:gs pos="47000">
                      <a:schemeClr val="tx1"/>
                    </a:gs>
                  </a:gsLst>
                  <a:lin ang="5400000" scaled="1"/>
                </a:gradFill>
                <a:latin typeface="+mj-lt"/>
              </a:rPr>
              <a:t>combined </a:t>
            </a:r>
            <a:r>
              <a:rPr lang="en-US" dirty="0">
                <a:gradFill>
                  <a:gsLst>
                    <a:gs pos="15000">
                      <a:schemeClr val="tx1"/>
                    </a:gs>
                    <a:gs pos="47000">
                      <a:schemeClr val="tx1"/>
                    </a:gs>
                  </a:gsLst>
                  <a:lin ang="5400000" scaled="1"/>
                </a:gradFill>
                <a:latin typeface="+mj-lt"/>
              </a:rPr>
              <a:t>with a high risk of prostate </a:t>
            </a:r>
            <a:r>
              <a:rPr lang="en-US" dirty="0" smtClean="0">
                <a:gradFill>
                  <a:gsLst>
                    <a:gs pos="15000">
                      <a:schemeClr val="tx1"/>
                    </a:gs>
                    <a:gs pos="47000">
                      <a:schemeClr val="tx1"/>
                    </a:gs>
                  </a:gsLst>
                  <a:lin ang="5400000" scaled="1"/>
                </a:gradFill>
                <a:latin typeface="+mj-lt"/>
              </a:rPr>
              <a:t>cancer (without </a:t>
            </a:r>
            <a:r>
              <a:rPr lang="en-US" dirty="0">
                <a:gradFill>
                  <a:gsLst>
                    <a:gs pos="15000">
                      <a:schemeClr val="tx1"/>
                    </a:gs>
                    <a:gs pos="47000">
                      <a:schemeClr val="tx1"/>
                    </a:gs>
                  </a:gsLst>
                  <a:lin ang="5400000" scaled="1"/>
                </a:gradFill>
                <a:latin typeface="+mj-lt"/>
              </a:rPr>
              <a:t>further urological evaluation), </a:t>
            </a:r>
            <a:r>
              <a:rPr lang="en-US" u="sng" dirty="0" smtClean="0">
                <a:gradFill>
                  <a:gsLst>
                    <a:gs pos="15000">
                      <a:schemeClr val="tx1"/>
                    </a:gs>
                    <a:gs pos="47000">
                      <a:schemeClr val="tx1"/>
                    </a:gs>
                  </a:gsLst>
                  <a:lin ang="5400000" scaled="1"/>
                </a:gradFill>
                <a:latin typeface="+mj-lt"/>
              </a:rPr>
              <a:t>elevated</a:t>
            </a:r>
            <a:r>
              <a:rPr lang="en-US" dirty="0" smtClean="0">
                <a:gradFill>
                  <a:gsLst>
                    <a:gs pos="15000">
                      <a:schemeClr val="tx1"/>
                    </a:gs>
                    <a:gs pos="47000">
                      <a:schemeClr val="tx1"/>
                    </a:gs>
                  </a:gsLst>
                  <a:lin ang="5400000" scaled="1"/>
                </a:gradFill>
                <a:latin typeface="+mj-lt"/>
              </a:rPr>
              <a:t> hematocrit</a:t>
            </a:r>
            <a:r>
              <a:rPr lang="en-US" dirty="0">
                <a:gradFill>
                  <a:gsLst>
                    <a:gs pos="15000">
                      <a:schemeClr val="tx1"/>
                    </a:gs>
                    <a:gs pos="47000">
                      <a:schemeClr val="tx1"/>
                    </a:gs>
                  </a:gsLst>
                  <a:lin ang="5400000" scaled="1"/>
                </a:gradFill>
                <a:latin typeface="+mj-lt"/>
              </a:rPr>
              <a:t>, </a:t>
            </a:r>
            <a:r>
              <a:rPr lang="en-US" u="sng" dirty="0">
                <a:gradFill>
                  <a:gsLst>
                    <a:gs pos="15000">
                      <a:schemeClr val="tx1"/>
                    </a:gs>
                    <a:gs pos="47000">
                      <a:schemeClr val="tx1"/>
                    </a:gs>
                  </a:gsLst>
                  <a:lin ang="5400000" scaled="1"/>
                </a:gradFill>
                <a:latin typeface="+mj-lt"/>
              </a:rPr>
              <a:t>untreated</a:t>
            </a:r>
            <a:r>
              <a:rPr lang="en-US" dirty="0">
                <a:gradFill>
                  <a:gsLst>
                    <a:gs pos="15000">
                      <a:schemeClr val="tx1"/>
                    </a:gs>
                    <a:gs pos="47000">
                      <a:schemeClr val="tx1"/>
                    </a:gs>
                  </a:gsLst>
                  <a:lin ang="5400000" scaled="1"/>
                </a:gradFill>
                <a:latin typeface="+mj-lt"/>
              </a:rPr>
              <a:t> severe OSA, </a:t>
            </a:r>
            <a:r>
              <a:rPr lang="en-US" u="sng" dirty="0">
                <a:gradFill>
                  <a:gsLst>
                    <a:gs pos="15000">
                      <a:schemeClr val="tx1"/>
                    </a:gs>
                    <a:gs pos="47000">
                      <a:schemeClr val="tx1"/>
                    </a:gs>
                  </a:gsLst>
                  <a:lin ang="5400000" scaled="1"/>
                </a:gradFill>
                <a:latin typeface="+mj-lt"/>
              </a:rPr>
              <a:t>severe</a:t>
            </a:r>
            <a:r>
              <a:rPr lang="en-US" dirty="0">
                <a:gradFill>
                  <a:gsLst>
                    <a:gs pos="15000">
                      <a:schemeClr val="tx1"/>
                    </a:gs>
                    <a:gs pos="47000">
                      <a:schemeClr val="tx1"/>
                    </a:gs>
                  </a:gsLst>
                  <a:lin ang="5400000" scaled="1"/>
                </a:gradFill>
                <a:latin typeface="+mj-lt"/>
              </a:rPr>
              <a:t> </a:t>
            </a:r>
            <a:r>
              <a:rPr lang="en-US" dirty="0" smtClean="0">
                <a:gradFill>
                  <a:gsLst>
                    <a:gs pos="15000">
                      <a:schemeClr val="tx1"/>
                    </a:gs>
                    <a:gs pos="47000">
                      <a:schemeClr val="tx1"/>
                    </a:gs>
                  </a:gsLst>
                  <a:lin ang="5400000" scaled="1"/>
                </a:gradFill>
                <a:latin typeface="+mj-lt"/>
              </a:rPr>
              <a:t>lower urinary </a:t>
            </a:r>
            <a:r>
              <a:rPr lang="en-US" dirty="0">
                <a:gradFill>
                  <a:gsLst>
                    <a:gs pos="15000">
                      <a:schemeClr val="tx1"/>
                    </a:gs>
                    <a:gs pos="47000">
                      <a:schemeClr val="tx1"/>
                    </a:gs>
                  </a:gsLst>
                  <a:lin ang="5400000" scaled="1"/>
                </a:gradFill>
                <a:latin typeface="+mj-lt"/>
              </a:rPr>
              <a:t>tract symptoms, </a:t>
            </a:r>
            <a:r>
              <a:rPr lang="en-US" u="sng" dirty="0">
                <a:gradFill>
                  <a:gsLst>
                    <a:gs pos="15000">
                      <a:schemeClr val="tx1"/>
                    </a:gs>
                    <a:gs pos="47000">
                      <a:schemeClr val="tx1"/>
                    </a:gs>
                  </a:gsLst>
                  <a:lin ang="5400000" scaled="1"/>
                </a:gradFill>
                <a:latin typeface="+mj-lt"/>
              </a:rPr>
              <a:t>uncontrolled</a:t>
            </a:r>
            <a:r>
              <a:rPr lang="en-US" dirty="0">
                <a:gradFill>
                  <a:gsLst>
                    <a:gs pos="15000">
                      <a:schemeClr val="tx1"/>
                    </a:gs>
                    <a:gs pos="47000">
                      <a:schemeClr val="tx1"/>
                    </a:gs>
                  </a:gsLst>
                  <a:lin ang="5400000" scaled="1"/>
                </a:gradFill>
                <a:latin typeface="+mj-lt"/>
              </a:rPr>
              <a:t> heart failure, myocardial infarction or stroke within the </a:t>
            </a:r>
            <a:r>
              <a:rPr lang="en-US" dirty="0" smtClean="0">
                <a:gradFill>
                  <a:gsLst>
                    <a:gs pos="15000">
                      <a:schemeClr val="tx1"/>
                    </a:gs>
                    <a:gs pos="47000">
                      <a:schemeClr val="tx1"/>
                    </a:gs>
                  </a:gsLst>
                  <a:lin ang="5400000" scaled="1"/>
                </a:gradFill>
                <a:latin typeface="+mj-lt"/>
              </a:rPr>
              <a:t>last </a:t>
            </a:r>
            <a:r>
              <a:rPr lang="en-US" dirty="0" smtClean="0">
                <a:solidFill>
                  <a:srgbClr val="FF0000"/>
                </a:solidFill>
                <a:latin typeface="+mj-lt"/>
              </a:rPr>
              <a:t>6 </a:t>
            </a:r>
            <a:r>
              <a:rPr lang="en-US" dirty="0">
                <a:solidFill>
                  <a:srgbClr val="FF0000"/>
                </a:solidFill>
                <a:latin typeface="+mj-lt"/>
              </a:rPr>
              <a:t>months</a:t>
            </a:r>
            <a:r>
              <a:rPr lang="en-US" dirty="0">
                <a:gradFill>
                  <a:gsLst>
                    <a:gs pos="15000">
                      <a:schemeClr val="tx1"/>
                    </a:gs>
                    <a:gs pos="47000">
                      <a:schemeClr val="tx1"/>
                    </a:gs>
                  </a:gsLst>
                  <a:lin ang="5400000" scaled="1"/>
                </a:gradFill>
                <a:latin typeface="+mj-lt"/>
              </a:rPr>
              <a:t>, or thrombophilia (Table 7).</a:t>
            </a:r>
            <a:endParaRPr lang="en-US"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2981687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36</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0462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Clinical Pharmacology </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06769" y="1958047"/>
            <a:ext cx="10902462" cy="4835598"/>
          </a:xfrm>
          <a:prstGeom prst="rect">
            <a:avLst/>
          </a:prstGeom>
        </p:spPr>
      </p:pic>
      <p:sp>
        <p:nvSpPr>
          <p:cNvPr id="13" name="Rectangle 12"/>
          <p:cNvSpPr/>
          <p:nvPr/>
        </p:nvSpPr>
        <p:spPr>
          <a:xfrm>
            <a:off x="5213230" y="582625"/>
            <a:ext cx="6553385" cy="830997"/>
          </a:xfrm>
          <a:prstGeom prst="rect">
            <a:avLst/>
          </a:prstGeom>
        </p:spPr>
        <p:txBody>
          <a:bodyPr wrap="square">
            <a:spAutoFit/>
          </a:bodyPr>
          <a:lstStyle/>
          <a:p>
            <a:r>
              <a:rPr lang="en-US" sz="2400" b="1" dirty="0"/>
              <a:t>Clinical Pharmacology of T Formulations Approved in the United States and Europe</a:t>
            </a:r>
          </a:p>
        </p:txBody>
      </p:sp>
      <p:sp>
        <p:nvSpPr>
          <p:cNvPr id="14" name="Rectangle 13"/>
          <p:cNvSpPr/>
          <p:nvPr/>
        </p:nvSpPr>
        <p:spPr>
          <a:xfrm>
            <a:off x="6953767" y="1413622"/>
            <a:ext cx="2243816" cy="584775"/>
          </a:xfrm>
          <a:prstGeom prst="rect">
            <a:avLst/>
          </a:prstGeom>
        </p:spPr>
        <p:txBody>
          <a:bodyPr wrap="square">
            <a:spAutoFit/>
          </a:bodyPr>
          <a:lstStyle/>
          <a:p>
            <a:r>
              <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Table </a:t>
            </a:r>
            <a:r>
              <a:rPr lang="en-US" sz="32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5: </a:t>
            </a:r>
            <a:endPar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3603113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37</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0462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Clinical Pharmacology </a:t>
            </a:r>
          </a:p>
        </p:txBody>
      </p:sp>
      <p:sp>
        <p:nvSpPr>
          <p:cNvPr id="13" name="Rectangle 12"/>
          <p:cNvSpPr/>
          <p:nvPr/>
        </p:nvSpPr>
        <p:spPr>
          <a:xfrm>
            <a:off x="5213230" y="582625"/>
            <a:ext cx="6553385" cy="830997"/>
          </a:xfrm>
          <a:prstGeom prst="rect">
            <a:avLst/>
          </a:prstGeom>
        </p:spPr>
        <p:txBody>
          <a:bodyPr wrap="square">
            <a:spAutoFit/>
          </a:bodyPr>
          <a:lstStyle/>
          <a:p>
            <a:r>
              <a:rPr lang="en-US" sz="2400" b="1" dirty="0"/>
              <a:t>Clinical Pharmacology of T Formulations Approved in the United States and Europe</a:t>
            </a:r>
          </a:p>
        </p:txBody>
      </p:sp>
      <p:grpSp>
        <p:nvGrpSpPr>
          <p:cNvPr id="5" name="Group 4"/>
          <p:cNvGrpSpPr>
            <a:grpSpLocks noChangeAspect="1"/>
          </p:cNvGrpSpPr>
          <p:nvPr/>
        </p:nvGrpSpPr>
        <p:grpSpPr>
          <a:xfrm>
            <a:off x="633599" y="1984908"/>
            <a:ext cx="10878462" cy="4834016"/>
            <a:chOff x="-5664444" y="2653855"/>
            <a:chExt cx="24364950" cy="1082695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664444" y="3974855"/>
              <a:ext cx="24364950" cy="95059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664444" y="2653855"/>
              <a:ext cx="24222075" cy="1333500"/>
            </a:xfrm>
            <a:prstGeom prst="rect">
              <a:avLst/>
            </a:prstGeom>
          </p:spPr>
        </p:pic>
      </p:grpSp>
      <p:sp>
        <p:nvSpPr>
          <p:cNvPr id="11" name="Rectangle 10"/>
          <p:cNvSpPr/>
          <p:nvPr/>
        </p:nvSpPr>
        <p:spPr>
          <a:xfrm>
            <a:off x="6953767" y="1413622"/>
            <a:ext cx="2243816" cy="584775"/>
          </a:xfrm>
          <a:prstGeom prst="rect">
            <a:avLst/>
          </a:prstGeom>
        </p:spPr>
        <p:txBody>
          <a:bodyPr wrap="square">
            <a:spAutoFit/>
          </a:bodyPr>
          <a:lstStyle/>
          <a:p>
            <a:r>
              <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Table </a:t>
            </a:r>
            <a:r>
              <a:rPr lang="en-US" sz="32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5: </a:t>
            </a:r>
            <a:endPar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6661688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38</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0462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Clinical Pharmacology </a:t>
            </a:r>
          </a:p>
        </p:txBody>
      </p:sp>
      <p:sp>
        <p:nvSpPr>
          <p:cNvPr id="13" name="Rectangle 12"/>
          <p:cNvSpPr/>
          <p:nvPr/>
        </p:nvSpPr>
        <p:spPr>
          <a:xfrm>
            <a:off x="5213230" y="582625"/>
            <a:ext cx="6553385" cy="830997"/>
          </a:xfrm>
          <a:prstGeom prst="rect">
            <a:avLst/>
          </a:prstGeom>
        </p:spPr>
        <p:txBody>
          <a:bodyPr wrap="square">
            <a:spAutoFit/>
          </a:bodyPr>
          <a:lstStyle/>
          <a:p>
            <a:r>
              <a:rPr lang="en-US" sz="2400" b="1" dirty="0"/>
              <a:t>Clinical Pharmacology of T Formulations Approved in the United States and Europe</a:t>
            </a:r>
          </a:p>
        </p:txBody>
      </p:sp>
      <p:grpSp>
        <p:nvGrpSpPr>
          <p:cNvPr id="4" name="Group 3"/>
          <p:cNvGrpSpPr>
            <a:grpSpLocks noChangeAspect="1"/>
          </p:cNvGrpSpPr>
          <p:nvPr/>
        </p:nvGrpSpPr>
        <p:grpSpPr>
          <a:xfrm>
            <a:off x="243987" y="1981068"/>
            <a:ext cx="11948013" cy="4876932"/>
            <a:chOff x="-5664444" y="2653855"/>
            <a:chExt cx="24222075" cy="9886950"/>
          </a:xfrm>
        </p:grpSpPr>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5664444" y="2653855"/>
              <a:ext cx="24222075" cy="1333500"/>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5616820" y="3987355"/>
              <a:ext cx="24126825" cy="8553450"/>
            </a:xfrm>
            <a:prstGeom prst="rect">
              <a:avLst/>
            </a:prstGeom>
          </p:spPr>
        </p:pic>
      </p:grpSp>
      <p:sp>
        <p:nvSpPr>
          <p:cNvPr id="12" name="Rectangle 11"/>
          <p:cNvSpPr/>
          <p:nvPr/>
        </p:nvSpPr>
        <p:spPr>
          <a:xfrm>
            <a:off x="6953767" y="1413622"/>
            <a:ext cx="2243816" cy="584775"/>
          </a:xfrm>
          <a:prstGeom prst="rect">
            <a:avLst/>
          </a:prstGeom>
        </p:spPr>
        <p:txBody>
          <a:bodyPr wrap="square">
            <a:spAutoFit/>
          </a:bodyPr>
          <a:lstStyle/>
          <a:p>
            <a:r>
              <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Table </a:t>
            </a:r>
            <a:r>
              <a:rPr lang="en-US" sz="32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5: </a:t>
            </a:r>
            <a:endPar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264871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39</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0462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Clinical Pharmacology </a:t>
            </a:r>
          </a:p>
        </p:txBody>
      </p:sp>
      <p:sp>
        <p:nvSpPr>
          <p:cNvPr id="13" name="Rectangle 12"/>
          <p:cNvSpPr/>
          <p:nvPr/>
        </p:nvSpPr>
        <p:spPr>
          <a:xfrm>
            <a:off x="5213230" y="582625"/>
            <a:ext cx="6553385" cy="830997"/>
          </a:xfrm>
          <a:prstGeom prst="rect">
            <a:avLst/>
          </a:prstGeom>
        </p:spPr>
        <p:txBody>
          <a:bodyPr wrap="square">
            <a:spAutoFit/>
          </a:bodyPr>
          <a:lstStyle/>
          <a:p>
            <a:r>
              <a:rPr lang="en-US" sz="2400" b="1" dirty="0"/>
              <a:t>Clinical Pharmacology of T Formulations Approved in the United States and Europe</a:t>
            </a:r>
          </a:p>
        </p:txBody>
      </p:sp>
      <p:pic>
        <p:nvPicPr>
          <p:cNvPr id="3" name="Picture 2"/>
          <p:cNvPicPr>
            <a:picLocks noChangeAspect="1"/>
          </p:cNvPicPr>
          <p:nvPr/>
        </p:nvPicPr>
        <p:blipFill>
          <a:blip r:embed="rId3"/>
          <a:stretch>
            <a:fillRect/>
          </a:stretch>
        </p:blipFill>
        <p:spPr>
          <a:xfrm>
            <a:off x="184165" y="3693189"/>
            <a:ext cx="11838190" cy="1872152"/>
          </a:xfrm>
          <a:prstGeom prst="rect">
            <a:avLst/>
          </a:prstGeom>
        </p:spPr>
      </p:pic>
      <p:sp>
        <p:nvSpPr>
          <p:cNvPr id="12" name="Rectangle 11"/>
          <p:cNvSpPr/>
          <p:nvPr/>
        </p:nvSpPr>
        <p:spPr>
          <a:xfrm>
            <a:off x="84044" y="2765655"/>
            <a:ext cx="2243816" cy="584775"/>
          </a:xfrm>
          <a:prstGeom prst="rect">
            <a:avLst/>
          </a:prstGeom>
        </p:spPr>
        <p:txBody>
          <a:bodyPr wrap="square">
            <a:spAutoFit/>
          </a:bodyPr>
          <a:lstStyle/>
          <a:p>
            <a:r>
              <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Table </a:t>
            </a:r>
            <a:r>
              <a:rPr lang="en-US" sz="32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5: </a:t>
            </a:r>
            <a:endParaRPr lang="en-US" sz="32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0724657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1332175"/>
            <a:ext cx="12048744" cy="5355312"/>
          </a:xfrm>
        </p:spPr>
        <p:txBody>
          <a:bodyPr/>
          <a:lstStyle/>
          <a:p>
            <a:r>
              <a:rPr lang="en-US" sz="3200" b="1" dirty="0">
                <a:solidFill>
                  <a:schemeClr val="tx2"/>
                </a:solidFill>
              </a:rPr>
              <a:t>Primary hypogonadism </a:t>
            </a:r>
            <a:r>
              <a:rPr lang="en-US" sz="3200" dirty="0">
                <a:solidFill>
                  <a:schemeClr val="tx1"/>
                </a:solidFill>
              </a:rPr>
              <a:t>results in low T concentrations, impairment of spermatogenesis, and elevated gonadotropin levels. </a:t>
            </a:r>
            <a:endParaRPr lang="en-US" sz="3200" dirty="0" smtClean="0">
              <a:solidFill>
                <a:schemeClr val="tx1"/>
              </a:solidFill>
            </a:endParaRPr>
          </a:p>
          <a:p>
            <a:r>
              <a:rPr lang="en-US" sz="3200" b="1" dirty="0" smtClean="0">
                <a:solidFill>
                  <a:schemeClr val="tx2"/>
                </a:solidFill>
              </a:rPr>
              <a:t>Causes</a:t>
            </a:r>
            <a:r>
              <a:rPr lang="en-US" sz="3200" dirty="0" smtClean="0">
                <a:solidFill>
                  <a:schemeClr val="tx1"/>
                </a:solidFill>
              </a:rPr>
              <a:t> </a:t>
            </a:r>
            <a:r>
              <a:rPr lang="en-US" sz="3200" dirty="0">
                <a:solidFill>
                  <a:schemeClr val="tx1"/>
                </a:solidFill>
              </a:rPr>
              <a:t>of primary </a:t>
            </a:r>
            <a:r>
              <a:rPr lang="en-US" sz="3200" dirty="0" smtClean="0">
                <a:solidFill>
                  <a:schemeClr val="tx1"/>
                </a:solidFill>
              </a:rPr>
              <a:t>hypogonadism include:</a:t>
            </a:r>
          </a:p>
          <a:p>
            <a:pPr marL="1033463" indent="-520700">
              <a:buFont typeface="Arial" panose="020B0604020202020204" pitchFamily="34" charset="0"/>
              <a:buChar char="•"/>
            </a:pPr>
            <a:r>
              <a:rPr lang="en-US" sz="2800" dirty="0" err="1" smtClean="0">
                <a:solidFill>
                  <a:schemeClr val="tx1"/>
                </a:solidFill>
              </a:rPr>
              <a:t>Klinefelter</a:t>
            </a:r>
            <a:r>
              <a:rPr lang="en-US" sz="2800" dirty="0" smtClean="0">
                <a:solidFill>
                  <a:schemeClr val="tx1"/>
                </a:solidFill>
              </a:rPr>
              <a:t> </a:t>
            </a:r>
            <a:r>
              <a:rPr lang="en-US" sz="2800" dirty="0">
                <a:solidFill>
                  <a:schemeClr val="tx1"/>
                </a:solidFill>
              </a:rPr>
              <a:t>syndrome (KS),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Cryptorchidism</a:t>
            </a:r>
            <a:r>
              <a:rPr lang="en-US" sz="2800" dirty="0">
                <a:solidFill>
                  <a:schemeClr val="tx1"/>
                </a:solidFill>
              </a:rPr>
              <a:t>,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Some types </a:t>
            </a:r>
            <a:r>
              <a:rPr lang="en-US" sz="2800" dirty="0">
                <a:solidFill>
                  <a:schemeClr val="tx1"/>
                </a:solidFill>
              </a:rPr>
              <a:t>of cancer chemotherapy,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Radiation </a:t>
            </a:r>
            <a:r>
              <a:rPr lang="en-US" sz="2800" dirty="0">
                <a:solidFill>
                  <a:schemeClr val="tx1"/>
                </a:solidFill>
              </a:rPr>
              <a:t>to the </a:t>
            </a:r>
            <a:r>
              <a:rPr lang="en-US" sz="2800" dirty="0" smtClean="0">
                <a:solidFill>
                  <a:schemeClr val="tx1"/>
                </a:solidFill>
              </a:rPr>
              <a:t>testes, </a:t>
            </a:r>
          </a:p>
          <a:p>
            <a:pPr marL="1033463" indent="-520700">
              <a:buFont typeface="Arial" panose="020B0604020202020204" pitchFamily="34" charset="0"/>
              <a:buChar char="•"/>
            </a:pPr>
            <a:r>
              <a:rPr lang="en-US" sz="2800" dirty="0" smtClean="0">
                <a:solidFill>
                  <a:schemeClr val="tx1"/>
                </a:solidFill>
              </a:rPr>
              <a:t>Trauma</a:t>
            </a:r>
            <a:r>
              <a:rPr lang="en-US" sz="2800" dirty="0">
                <a:solidFill>
                  <a:schemeClr val="tx1"/>
                </a:solidFill>
              </a:rPr>
              <a:t>,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Torsion</a:t>
            </a:r>
            <a:r>
              <a:rPr lang="en-US" sz="2800" dirty="0">
                <a:solidFill>
                  <a:schemeClr val="tx1"/>
                </a:solidFill>
              </a:rPr>
              <a:t>,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Infectious </a:t>
            </a:r>
            <a:r>
              <a:rPr lang="en-US" sz="2800" dirty="0" err="1">
                <a:solidFill>
                  <a:schemeClr val="tx1"/>
                </a:solidFill>
              </a:rPr>
              <a:t>orchitis</a:t>
            </a:r>
            <a:r>
              <a:rPr lang="en-US" sz="2800" dirty="0">
                <a:solidFill>
                  <a:schemeClr val="tx1"/>
                </a:solidFill>
              </a:rPr>
              <a:t>,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HIV infection, </a:t>
            </a:r>
            <a:r>
              <a:rPr lang="en-US" sz="2800" dirty="0" err="1" smtClean="0">
                <a:solidFill>
                  <a:schemeClr val="tx1"/>
                </a:solidFill>
              </a:rPr>
              <a:t>anorchia</a:t>
            </a:r>
            <a:r>
              <a:rPr lang="en-US" sz="2800" dirty="0" smtClean="0">
                <a:solidFill>
                  <a:schemeClr val="tx1"/>
                </a:solidFill>
              </a:rPr>
              <a:t> </a:t>
            </a:r>
            <a:r>
              <a:rPr lang="en-US" sz="2800" dirty="0">
                <a:solidFill>
                  <a:schemeClr val="tx1"/>
                </a:solidFill>
              </a:rPr>
              <a:t>syndrome, and </a:t>
            </a:r>
            <a:endParaRPr lang="en-US" sz="2800" dirty="0" smtClean="0">
              <a:solidFill>
                <a:schemeClr val="tx1"/>
              </a:solidFill>
            </a:endParaRPr>
          </a:p>
          <a:p>
            <a:pPr marL="1033463" indent="-520700">
              <a:buFont typeface="Arial" panose="020B0604020202020204" pitchFamily="34" charset="0"/>
              <a:buChar char="•"/>
            </a:pPr>
            <a:r>
              <a:rPr lang="en-US" sz="2800" dirty="0" smtClean="0">
                <a:solidFill>
                  <a:schemeClr val="tx1"/>
                </a:solidFill>
              </a:rPr>
              <a:t>Myotonic dystrophy.</a:t>
            </a:r>
            <a:endParaRPr lang="en-US" sz="2800" dirty="0">
              <a:solidFill>
                <a:schemeClr val="tx1"/>
              </a:solidFill>
            </a:endParaRPr>
          </a:p>
        </p:txBody>
      </p:sp>
      <p:sp>
        <p:nvSpPr>
          <p:cNvPr id="2" name="Slide Number Placeholder 1"/>
          <p:cNvSpPr>
            <a:spLocks noGrp="1"/>
          </p:cNvSpPr>
          <p:nvPr>
            <p:ph type="sldNum" sz="quarter" idx="4"/>
          </p:nvPr>
        </p:nvSpPr>
        <p:spPr>
          <a:xfrm>
            <a:off x="11760200" y="6465888"/>
            <a:ext cx="431800" cy="365125"/>
          </a:xfrm>
          <a:prstGeom prst="rect">
            <a:avLst/>
          </a:prstGeom>
        </p:spPr>
        <p:txBody>
          <a:bodyPr/>
          <a:lstStyle/>
          <a:p>
            <a:fld id="{5AE1514C-5E56-4738-A1FF-4B1CFD2A3E36}" type="slidenum">
              <a:rPr lang="en-US" smtClean="0"/>
              <a:pPr/>
              <a:t>4</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237610564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40</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0462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Formulations </a:t>
            </a:r>
          </a:p>
        </p:txBody>
      </p:sp>
      <p:sp>
        <p:nvSpPr>
          <p:cNvPr id="13" name="Rectangle 12"/>
          <p:cNvSpPr/>
          <p:nvPr/>
        </p:nvSpPr>
        <p:spPr>
          <a:xfrm>
            <a:off x="5213230" y="582625"/>
            <a:ext cx="6553385" cy="1200329"/>
          </a:xfrm>
          <a:prstGeom prst="rect">
            <a:avLst/>
          </a:prstGeom>
        </p:spPr>
        <p:txBody>
          <a:bodyPr wrap="square">
            <a:spAutoFit/>
          </a:bodyPr>
          <a:lstStyle/>
          <a:p>
            <a:r>
              <a:rPr lang="en-US" sz="2400" b="1" dirty="0"/>
              <a:t>Testosterone Formulations Available Outside the United States, but Not Approved by the FDA</a:t>
            </a:r>
          </a:p>
        </p:txBody>
      </p:sp>
      <p:pic>
        <p:nvPicPr>
          <p:cNvPr id="4" name="Picture 3"/>
          <p:cNvPicPr>
            <a:picLocks noChangeAspect="1"/>
          </p:cNvPicPr>
          <p:nvPr/>
        </p:nvPicPr>
        <p:blipFill>
          <a:blip r:embed="rId3"/>
          <a:stretch>
            <a:fillRect/>
          </a:stretch>
        </p:blipFill>
        <p:spPr>
          <a:xfrm>
            <a:off x="84044" y="3074230"/>
            <a:ext cx="12076139" cy="2922796"/>
          </a:xfrm>
          <a:prstGeom prst="rect">
            <a:avLst/>
          </a:prstGeom>
        </p:spPr>
      </p:pic>
      <p:sp>
        <p:nvSpPr>
          <p:cNvPr id="8" name="Rectangle 7"/>
          <p:cNvSpPr/>
          <p:nvPr/>
        </p:nvSpPr>
        <p:spPr>
          <a:xfrm>
            <a:off x="84044" y="2255215"/>
            <a:ext cx="2243816"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Table </a:t>
            </a:r>
            <a:r>
              <a:rPr lang="en-US" sz="36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6: </a:t>
            </a:r>
            <a:endPar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1620377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41</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30462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 Administration </a:t>
            </a:r>
          </a:p>
        </p:txBody>
      </p:sp>
      <p:sp>
        <p:nvSpPr>
          <p:cNvPr id="13" name="Rectangle 12"/>
          <p:cNvSpPr/>
          <p:nvPr/>
        </p:nvSpPr>
        <p:spPr>
          <a:xfrm>
            <a:off x="5213230" y="582625"/>
            <a:ext cx="6754993" cy="1200329"/>
          </a:xfrm>
          <a:prstGeom prst="rect">
            <a:avLst/>
          </a:prstGeom>
        </p:spPr>
        <p:txBody>
          <a:bodyPr wrap="square">
            <a:spAutoFit/>
          </a:bodyPr>
          <a:lstStyle/>
          <a:p>
            <a:r>
              <a:rPr lang="en-US" sz="2400" b="1" dirty="0">
                <a:latin typeface="+mj-lt"/>
              </a:rPr>
              <a:t>Conditions in Which T Administration </a:t>
            </a:r>
            <a:r>
              <a:rPr lang="en-US" sz="2400" b="1" dirty="0" smtClean="0">
                <a:latin typeface="+mj-lt"/>
              </a:rPr>
              <a:t>Is Associated </a:t>
            </a:r>
            <a:r>
              <a:rPr lang="en-US" sz="2400" b="1" dirty="0">
                <a:latin typeface="+mj-lt"/>
              </a:rPr>
              <a:t>With a High Risk of Adverse </a:t>
            </a:r>
            <a:r>
              <a:rPr lang="en-US" sz="2400" b="1" dirty="0" smtClean="0">
                <a:latin typeface="+mj-lt"/>
              </a:rPr>
              <a:t>Outcomes and </a:t>
            </a:r>
            <a:r>
              <a:rPr lang="en-US" sz="2400" b="1" dirty="0">
                <a:latin typeface="+mj-lt"/>
              </a:rPr>
              <a:t>for Which We </a:t>
            </a:r>
            <a:r>
              <a:rPr lang="en-US" sz="2400" b="1" dirty="0">
                <a:solidFill>
                  <a:srgbClr val="FF0000"/>
                </a:solidFill>
                <a:latin typeface="+mj-lt"/>
              </a:rPr>
              <a:t>Recommend</a:t>
            </a:r>
            <a:r>
              <a:rPr lang="en-US" sz="2400" b="1" dirty="0">
                <a:latin typeface="+mj-lt"/>
              </a:rPr>
              <a:t> Against Using T</a:t>
            </a:r>
          </a:p>
        </p:txBody>
      </p:sp>
      <p:pic>
        <p:nvPicPr>
          <p:cNvPr id="3" name="Picture 2"/>
          <p:cNvPicPr>
            <a:picLocks noChangeAspect="1"/>
          </p:cNvPicPr>
          <p:nvPr/>
        </p:nvPicPr>
        <p:blipFill>
          <a:blip r:embed="rId3"/>
          <a:stretch>
            <a:fillRect/>
          </a:stretch>
        </p:blipFill>
        <p:spPr>
          <a:xfrm>
            <a:off x="3514747" y="2181458"/>
            <a:ext cx="7145536" cy="4411186"/>
          </a:xfrm>
          <a:prstGeom prst="rect">
            <a:avLst/>
          </a:prstGeom>
        </p:spPr>
      </p:pic>
      <p:sp>
        <p:nvSpPr>
          <p:cNvPr id="5" name="Rectangle 4"/>
          <p:cNvSpPr/>
          <p:nvPr/>
        </p:nvSpPr>
        <p:spPr>
          <a:xfrm>
            <a:off x="757292" y="4387051"/>
            <a:ext cx="2243816"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Table </a:t>
            </a:r>
            <a:r>
              <a:rPr lang="en-US" sz="36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7: </a:t>
            </a:r>
            <a:endPar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0368289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42</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125577"/>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therapy </a:t>
            </a:r>
          </a:p>
        </p:txBody>
      </p:sp>
      <p:sp>
        <p:nvSpPr>
          <p:cNvPr id="8" name="Text Placeholder 6"/>
          <p:cNvSpPr>
            <a:spLocks noGrp="1"/>
          </p:cNvSpPr>
          <p:nvPr>
            <p:ph type="body" sz="quarter" idx="11"/>
          </p:nvPr>
        </p:nvSpPr>
        <p:spPr>
          <a:xfrm>
            <a:off x="452721" y="2259932"/>
            <a:ext cx="11510678" cy="2031325"/>
          </a:xfrm>
        </p:spPr>
        <p:txBody>
          <a:bodyPr/>
          <a:lstStyle/>
          <a:p>
            <a:pPr lvl="1" algn="l"/>
            <a:r>
              <a:rPr lang="en-US" dirty="0">
                <a:gradFill>
                  <a:gsLst>
                    <a:gs pos="15000">
                      <a:schemeClr val="tx1"/>
                    </a:gs>
                    <a:gs pos="47000">
                      <a:schemeClr val="tx1"/>
                    </a:gs>
                  </a:gsLst>
                  <a:lin ang="5400000" scaled="1"/>
                </a:gradFill>
                <a:latin typeface="+mj-lt"/>
              </a:rPr>
              <a:t>Men who have a prostate nodule or </a:t>
            </a:r>
            <a:r>
              <a:rPr lang="en-US" dirty="0" smtClean="0">
                <a:gradFill>
                  <a:gsLst>
                    <a:gs pos="15000">
                      <a:schemeClr val="tx1"/>
                    </a:gs>
                    <a:gs pos="47000">
                      <a:schemeClr val="tx1"/>
                    </a:gs>
                  </a:gsLst>
                  <a:lin ang="5400000" scaled="1"/>
                </a:gradFill>
                <a:latin typeface="+mj-lt"/>
              </a:rPr>
              <a:t>induration require </a:t>
            </a:r>
            <a:r>
              <a:rPr lang="en-US" dirty="0">
                <a:gradFill>
                  <a:gsLst>
                    <a:gs pos="15000">
                      <a:schemeClr val="tx1"/>
                    </a:gs>
                    <a:gs pos="47000">
                      <a:schemeClr val="tx1"/>
                    </a:gs>
                  </a:gsLst>
                  <a:lin ang="5400000" scaled="1"/>
                </a:gradFill>
                <a:latin typeface="+mj-lt"/>
              </a:rPr>
              <a:t>a urological evaluation. </a:t>
            </a:r>
            <a:r>
              <a:rPr lang="en-US" dirty="0" smtClean="0">
                <a:gradFill>
                  <a:gsLst>
                    <a:gs pos="15000">
                      <a:schemeClr val="tx1"/>
                    </a:gs>
                    <a:gs pos="47000">
                      <a:schemeClr val="tx1"/>
                    </a:gs>
                  </a:gsLst>
                  <a:lin ang="5400000" scaled="1"/>
                </a:gradFill>
                <a:latin typeface="+mj-lt"/>
              </a:rPr>
              <a:t>Clinicians </a:t>
            </a:r>
            <a:r>
              <a:rPr lang="en-US" dirty="0" smtClean="0">
                <a:solidFill>
                  <a:srgbClr val="FF0000"/>
                </a:solidFill>
                <a:latin typeface="+mj-lt"/>
              </a:rPr>
              <a:t>should not </a:t>
            </a:r>
            <a:r>
              <a:rPr lang="en-US" dirty="0">
                <a:gradFill>
                  <a:gsLst>
                    <a:gs pos="15000">
                      <a:schemeClr val="tx1"/>
                    </a:gs>
                    <a:gs pos="47000">
                      <a:schemeClr val="tx1"/>
                    </a:gs>
                  </a:gsLst>
                  <a:lin ang="5400000" scaled="1"/>
                </a:gradFill>
                <a:latin typeface="+mj-lt"/>
              </a:rPr>
              <a:t>administer testosterone therapy to men </a:t>
            </a:r>
            <a:r>
              <a:rPr lang="en-US" dirty="0" smtClean="0">
                <a:gradFill>
                  <a:gsLst>
                    <a:gs pos="15000">
                      <a:schemeClr val="tx1"/>
                    </a:gs>
                    <a:gs pos="47000">
                      <a:schemeClr val="tx1"/>
                    </a:gs>
                  </a:gsLst>
                  <a:lin ang="5400000" scaled="1"/>
                </a:gradFill>
                <a:latin typeface="+mj-lt"/>
              </a:rPr>
              <a:t>with baseline </a:t>
            </a:r>
            <a:r>
              <a:rPr lang="en-US" dirty="0">
                <a:gradFill>
                  <a:gsLst>
                    <a:gs pos="15000">
                      <a:schemeClr val="tx1"/>
                    </a:gs>
                    <a:gs pos="47000">
                      <a:schemeClr val="tx1"/>
                    </a:gs>
                  </a:gsLst>
                  <a:lin ang="5400000" scaled="1"/>
                </a:gradFill>
                <a:latin typeface="+mj-lt"/>
              </a:rPr>
              <a:t>hematocrit above the upper limit of </a:t>
            </a:r>
            <a:r>
              <a:rPr lang="en-US" dirty="0" smtClean="0">
                <a:gradFill>
                  <a:gsLst>
                    <a:gs pos="15000">
                      <a:schemeClr val="tx1"/>
                    </a:gs>
                    <a:gs pos="47000">
                      <a:schemeClr val="tx1"/>
                    </a:gs>
                  </a:gsLst>
                  <a:lin ang="5400000" scaled="1"/>
                </a:gradFill>
                <a:latin typeface="+mj-lt"/>
              </a:rPr>
              <a:t>normal for </a:t>
            </a:r>
            <a:r>
              <a:rPr lang="en-US" dirty="0">
                <a:gradFill>
                  <a:gsLst>
                    <a:gs pos="15000">
                      <a:schemeClr val="tx1"/>
                    </a:gs>
                    <a:gs pos="47000">
                      <a:schemeClr val="tx1"/>
                    </a:gs>
                  </a:gsLst>
                  <a:lin ang="5400000" scaled="1"/>
                </a:gradFill>
                <a:latin typeface="+mj-lt"/>
              </a:rPr>
              <a:t>the laboratory without discussing the </a:t>
            </a:r>
            <a:r>
              <a:rPr lang="en-US" dirty="0" smtClean="0">
                <a:gradFill>
                  <a:gsLst>
                    <a:gs pos="15000">
                      <a:schemeClr val="tx1"/>
                    </a:gs>
                    <a:gs pos="47000">
                      <a:schemeClr val="tx1"/>
                    </a:gs>
                  </a:gsLst>
                  <a:lin ang="5400000" scaled="1"/>
                </a:gradFill>
                <a:latin typeface="+mj-lt"/>
              </a:rPr>
              <a:t>potential for </a:t>
            </a:r>
            <a:r>
              <a:rPr lang="en-US" dirty="0">
                <a:gradFill>
                  <a:gsLst>
                    <a:gs pos="15000">
                      <a:schemeClr val="tx1"/>
                    </a:gs>
                    <a:gs pos="47000">
                      <a:schemeClr val="tx1"/>
                    </a:gs>
                  </a:gsLst>
                  <a:lin ang="5400000" scaled="1"/>
                </a:gradFill>
                <a:latin typeface="+mj-lt"/>
              </a:rPr>
              <a:t>an increased risk of </a:t>
            </a:r>
            <a:r>
              <a:rPr lang="en-US" dirty="0" err="1">
                <a:gradFill>
                  <a:gsLst>
                    <a:gs pos="15000">
                      <a:schemeClr val="tx1"/>
                    </a:gs>
                    <a:gs pos="47000">
                      <a:schemeClr val="tx1"/>
                    </a:gs>
                  </a:gsLst>
                  <a:lin ang="5400000" scaled="1"/>
                </a:gradFill>
                <a:latin typeface="+mj-lt"/>
              </a:rPr>
              <a:t>erythrocytosis</a:t>
            </a:r>
            <a:r>
              <a:rPr lang="en-US" dirty="0">
                <a:gradFill>
                  <a:gsLst>
                    <a:gs pos="15000">
                      <a:schemeClr val="tx1"/>
                    </a:gs>
                    <a:gs pos="47000">
                      <a:schemeClr val="tx1"/>
                    </a:gs>
                  </a:gsLst>
                  <a:lin ang="5400000" scaled="1"/>
                </a:gradFill>
                <a:latin typeface="+mj-lt"/>
              </a:rPr>
              <a:t> and the </a:t>
            </a:r>
            <a:r>
              <a:rPr lang="en-US" dirty="0" smtClean="0">
                <a:gradFill>
                  <a:gsLst>
                    <a:gs pos="15000">
                      <a:schemeClr val="tx1"/>
                    </a:gs>
                    <a:gs pos="47000">
                      <a:schemeClr val="tx1"/>
                    </a:gs>
                  </a:gsLst>
                  <a:lin ang="5400000" scaled="1"/>
                </a:gradFill>
                <a:latin typeface="+mj-lt"/>
              </a:rPr>
              <a:t>need to </a:t>
            </a:r>
            <a:r>
              <a:rPr lang="en-US" dirty="0">
                <a:gradFill>
                  <a:gsLst>
                    <a:gs pos="15000">
                      <a:schemeClr val="tx1"/>
                    </a:gs>
                    <a:gs pos="47000">
                      <a:schemeClr val="tx1"/>
                    </a:gs>
                  </a:gsLst>
                  <a:lin ang="5400000" scaled="1"/>
                </a:gradFill>
                <a:latin typeface="+mj-lt"/>
              </a:rPr>
              <a:t>monitor hematocrit assiduously.</a:t>
            </a:r>
            <a:endParaRPr lang="en-US" dirty="0" smtClean="0">
              <a:gradFill>
                <a:gsLst>
                  <a:gs pos="15000">
                    <a:schemeClr val="tx1"/>
                  </a:gs>
                  <a:gs pos="47000">
                    <a:schemeClr val="tx1"/>
                  </a:gs>
                </a:gsLst>
                <a:lin ang="5400000" scaled="1"/>
              </a:gradFill>
              <a:latin typeface="+mj-lt"/>
            </a:endParaRPr>
          </a:p>
        </p:txBody>
      </p:sp>
      <p:sp>
        <p:nvSpPr>
          <p:cNvPr id="11" name="Text Placeholder 6"/>
          <p:cNvSpPr>
            <a:spLocks noGrp="1"/>
          </p:cNvSpPr>
          <p:nvPr>
            <p:ph type="body" sz="quarter" idx="11"/>
          </p:nvPr>
        </p:nvSpPr>
        <p:spPr>
          <a:xfrm>
            <a:off x="406769" y="4461550"/>
            <a:ext cx="11510678" cy="2031325"/>
          </a:xfrm>
        </p:spPr>
        <p:txBody>
          <a:bodyPr/>
          <a:lstStyle/>
          <a:p>
            <a:pPr lvl="1" algn="l"/>
            <a:r>
              <a:rPr lang="en-US" dirty="0">
                <a:gradFill>
                  <a:gsLst>
                    <a:gs pos="15000">
                      <a:schemeClr val="tx1"/>
                    </a:gs>
                    <a:gs pos="47000">
                      <a:schemeClr val="tx1"/>
                    </a:gs>
                  </a:gsLst>
                  <a:lin ang="5400000" scaled="1"/>
                </a:gradFill>
                <a:latin typeface="+mj-lt"/>
              </a:rPr>
              <a:t>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55 to 69 years old, who </a:t>
            </a:r>
            <a:r>
              <a:rPr lang="en-US" dirty="0" smtClean="0">
                <a:gradFill>
                  <a:gsLst>
                    <a:gs pos="15000">
                      <a:schemeClr val="tx1"/>
                    </a:gs>
                    <a:gs pos="47000">
                      <a:schemeClr val="tx1"/>
                    </a:gs>
                  </a:gsLst>
                  <a:lin ang="5400000" scaled="1"/>
                </a:gradFill>
                <a:latin typeface="+mj-lt"/>
              </a:rPr>
              <a:t>are being </a:t>
            </a:r>
            <a:r>
              <a:rPr lang="en-US" dirty="0">
                <a:gradFill>
                  <a:gsLst>
                    <a:gs pos="15000">
                      <a:schemeClr val="tx1"/>
                    </a:gs>
                    <a:gs pos="47000">
                      <a:schemeClr val="tx1"/>
                    </a:gs>
                  </a:gsLst>
                  <a:lin ang="5400000" scaled="1"/>
                </a:gradFill>
                <a:latin typeface="+mj-lt"/>
              </a:rPr>
              <a:t>considered for testosterone therapy </a:t>
            </a:r>
            <a:r>
              <a:rPr lang="en-US" dirty="0" smtClean="0">
                <a:gradFill>
                  <a:gsLst>
                    <a:gs pos="15000">
                      <a:schemeClr val="tx1"/>
                    </a:gs>
                    <a:gs pos="47000">
                      <a:schemeClr val="tx1"/>
                    </a:gs>
                  </a:gsLst>
                  <a:lin ang="5400000" scaled="1"/>
                </a:gradFill>
                <a:latin typeface="+mj-lt"/>
              </a:rPr>
              <a:t>and have </a:t>
            </a:r>
            <a:r>
              <a:rPr lang="en-US" dirty="0">
                <a:gradFill>
                  <a:gsLst>
                    <a:gs pos="15000">
                      <a:schemeClr val="tx1"/>
                    </a:gs>
                    <a:gs pos="47000">
                      <a:schemeClr val="tx1"/>
                    </a:gs>
                  </a:gsLst>
                  <a:lin ang="5400000" scaled="1"/>
                </a:gradFill>
                <a:latin typeface="+mj-lt"/>
              </a:rPr>
              <a:t>a life expectancy </a:t>
            </a:r>
            <a:r>
              <a:rPr lang="en-US" dirty="0" smtClean="0">
                <a:gradFill>
                  <a:gsLst>
                    <a:gs pos="15000">
                      <a:schemeClr val="tx1"/>
                    </a:gs>
                    <a:gs pos="47000">
                      <a:schemeClr val="tx1"/>
                    </a:gs>
                  </a:gsLst>
                  <a:lin ang="5400000" scaled="1"/>
                </a:gradFill>
                <a:latin typeface="+mj-lt"/>
              </a:rPr>
              <a:t>&gt;10 </a:t>
            </a:r>
            <a:r>
              <a:rPr lang="en-US" dirty="0">
                <a:gradFill>
                  <a:gsLst>
                    <a:gs pos="15000">
                      <a:schemeClr val="tx1"/>
                    </a:gs>
                    <a:gs pos="47000">
                      <a:schemeClr val="tx1"/>
                    </a:gs>
                  </a:gsLst>
                  <a:lin ang="5400000" scaled="1"/>
                </a:gradFill>
                <a:latin typeface="+mj-lt"/>
              </a:rPr>
              <a:t>years, we </a:t>
            </a:r>
            <a:r>
              <a:rPr lang="en-US" dirty="0" smtClean="0">
                <a:solidFill>
                  <a:srgbClr val="FF0000"/>
                </a:solidFill>
                <a:latin typeface="+mj-lt"/>
              </a:rPr>
              <a:t>suggest</a:t>
            </a:r>
            <a:r>
              <a:rPr lang="en-US" dirty="0" smtClean="0">
                <a:gradFill>
                  <a:gsLst>
                    <a:gs pos="15000">
                      <a:schemeClr val="tx1"/>
                    </a:gs>
                    <a:gs pos="47000">
                      <a:schemeClr val="tx1"/>
                    </a:gs>
                  </a:gsLst>
                  <a:lin ang="5400000" scaled="1"/>
                </a:gradFill>
                <a:latin typeface="+mj-lt"/>
              </a:rPr>
              <a:t> discussing </a:t>
            </a:r>
            <a:r>
              <a:rPr lang="en-US" dirty="0">
                <a:gradFill>
                  <a:gsLst>
                    <a:gs pos="15000">
                      <a:schemeClr val="tx1"/>
                    </a:gs>
                    <a:gs pos="47000">
                      <a:schemeClr val="tx1"/>
                    </a:gs>
                  </a:gsLst>
                  <a:lin ang="5400000" scaled="1"/>
                </a:gradFill>
                <a:latin typeface="+mj-lt"/>
              </a:rPr>
              <a:t>the potential benefits and risks </a:t>
            </a:r>
            <a:r>
              <a:rPr lang="en-US" dirty="0" smtClean="0">
                <a:gradFill>
                  <a:gsLst>
                    <a:gs pos="15000">
                      <a:schemeClr val="tx1"/>
                    </a:gs>
                    <a:gs pos="47000">
                      <a:schemeClr val="tx1"/>
                    </a:gs>
                  </a:gsLst>
                  <a:lin ang="5400000" scaled="1"/>
                </a:gradFill>
                <a:latin typeface="+mj-lt"/>
              </a:rPr>
              <a:t>of evaluating </a:t>
            </a:r>
            <a:r>
              <a:rPr lang="en-US" dirty="0">
                <a:gradFill>
                  <a:gsLst>
                    <a:gs pos="15000">
                      <a:schemeClr val="tx1"/>
                    </a:gs>
                    <a:gs pos="47000">
                      <a:schemeClr val="tx1"/>
                    </a:gs>
                  </a:gsLst>
                  <a:lin ang="5400000" scaled="1"/>
                </a:gradFill>
                <a:latin typeface="+mj-lt"/>
              </a:rPr>
              <a:t>prostate cancer risk and </a:t>
            </a:r>
            <a:r>
              <a:rPr lang="en-US" dirty="0" smtClean="0">
                <a:gradFill>
                  <a:gsLst>
                    <a:gs pos="15000">
                      <a:schemeClr val="tx1"/>
                    </a:gs>
                    <a:gs pos="47000">
                      <a:schemeClr val="tx1"/>
                    </a:gs>
                  </a:gsLst>
                  <a:lin ang="5400000" scaled="1"/>
                </a:gradFill>
                <a:latin typeface="+mj-lt"/>
              </a:rPr>
              <a:t>prostate monitoring </a:t>
            </a:r>
            <a:r>
              <a:rPr lang="en-US" dirty="0">
                <a:gradFill>
                  <a:gsLst>
                    <a:gs pos="15000">
                      <a:schemeClr val="tx1"/>
                    </a:gs>
                    <a:gs pos="47000">
                      <a:schemeClr val="tx1"/>
                    </a:gs>
                  </a:gsLst>
                  <a:lin ang="5400000" scaled="1"/>
                </a:gradFill>
                <a:latin typeface="+mj-lt"/>
              </a:rPr>
              <a:t>and engaging the patient in shared decision making regarding prostate cancer monitoring. </a:t>
            </a:r>
            <a:endParaRPr lang="en-US"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987859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43</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125577"/>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therapy </a:t>
            </a:r>
          </a:p>
        </p:txBody>
      </p:sp>
      <p:sp>
        <p:nvSpPr>
          <p:cNvPr id="11" name="Text Placeholder 6"/>
          <p:cNvSpPr>
            <a:spLocks noGrp="1"/>
          </p:cNvSpPr>
          <p:nvPr>
            <p:ph type="body" sz="quarter" idx="11"/>
          </p:nvPr>
        </p:nvSpPr>
        <p:spPr>
          <a:xfrm>
            <a:off x="545665" y="2550789"/>
            <a:ext cx="11086892" cy="3710759"/>
          </a:xfrm>
        </p:spPr>
        <p:txBody>
          <a:bodyPr/>
          <a:lstStyle/>
          <a:p>
            <a:pPr lvl="1" algn="l"/>
            <a:r>
              <a:rPr lang="en-US" dirty="0" smtClean="0">
                <a:gradFill>
                  <a:gsLst>
                    <a:gs pos="15000">
                      <a:schemeClr val="tx1"/>
                    </a:gs>
                    <a:gs pos="47000">
                      <a:schemeClr val="tx1"/>
                    </a:gs>
                  </a:gsLst>
                  <a:lin ang="5400000" scaled="1"/>
                </a:gradFill>
                <a:latin typeface="+mj-lt"/>
              </a:rPr>
              <a:t>For </a:t>
            </a:r>
            <a:r>
              <a:rPr lang="en-US" dirty="0">
                <a:gradFill>
                  <a:gsLst>
                    <a:gs pos="15000">
                      <a:schemeClr val="tx1"/>
                    </a:gs>
                    <a:gs pos="47000">
                      <a:schemeClr val="tx1"/>
                    </a:gs>
                  </a:gsLst>
                  <a:lin ang="5400000" scaled="1"/>
                </a:gradFill>
                <a:latin typeface="+mj-lt"/>
              </a:rPr>
              <a:t>patients who choose monitoring, 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assess prostate cancer risk </a:t>
            </a:r>
            <a:r>
              <a:rPr lang="en-US" dirty="0" smtClean="0">
                <a:gradFill>
                  <a:gsLst>
                    <a:gs pos="15000">
                      <a:schemeClr val="tx1"/>
                    </a:gs>
                    <a:gs pos="47000">
                      <a:schemeClr val="tx1"/>
                    </a:gs>
                  </a:gsLst>
                  <a:lin ang="5400000" scaled="1"/>
                </a:gradFill>
                <a:latin typeface="+mj-lt"/>
              </a:rPr>
              <a:t>before starting </a:t>
            </a:r>
            <a:r>
              <a:rPr lang="en-US" dirty="0">
                <a:gradFill>
                  <a:gsLst>
                    <a:gs pos="15000">
                      <a:schemeClr val="tx1"/>
                    </a:gs>
                    <a:gs pos="47000">
                      <a:schemeClr val="tx1"/>
                    </a:gs>
                  </a:gsLst>
                  <a:lin ang="5400000" scaled="1"/>
                </a:gradFill>
                <a:latin typeface="+mj-lt"/>
              </a:rPr>
              <a:t>testosterone treatment and </a:t>
            </a:r>
            <a:r>
              <a:rPr lang="en-US" dirty="0">
                <a:solidFill>
                  <a:srgbClr val="FF0000"/>
                </a:solidFill>
                <a:latin typeface="+mj-lt"/>
              </a:rPr>
              <a:t>3 to 12 </a:t>
            </a:r>
            <a:r>
              <a:rPr lang="en-US" dirty="0" smtClean="0">
                <a:solidFill>
                  <a:srgbClr val="FF0000"/>
                </a:solidFill>
                <a:latin typeface="+mj-lt"/>
              </a:rPr>
              <a:t>months </a:t>
            </a:r>
            <a:r>
              <a:rPr lang="en-US" dirty="0" smtClean="0">
                <a:gradFill>
                  <a:gsLst>
                    <a:gs pos="15000">
                      <a:schemeClr val="tx1"/>
                    </a:gs>
                    <a:gs pos="47000">
                      <a:schemeClr val="tx1"/>
                    </a:gs>
                  </a:gsLst>
                  <a:lin ang="5400000" scaled="1"/>
                </a:gradFill>
                <a:latin typeface="+mj-lt"/>
              </a:rPr>
              <a:t>after </a:t>
            </a:r>
            <a:r>
              <a:rPr lang="en-US" dirty="0">
                <a:gradFill>
                  <a:gsLst>
                    <a:gs pos="15000">
                      <a:schemeClr val="tx1"/>
                    </a:gs>
                    <a:gs pos="47000">
                      <a:schemeClr val="tx1"/>
                    </a:gs>
                  </a:gsLst>
                  <a:lin ang="5400000" scaled="1"/>
                </a:gradFill>
                <a:latin typeface="+mj-lt"/>
              </a:rPr>
              <a:t>starting </a:t>
            </a:r>
            <a:r>
              <a:rPr lang="en-US" dirty="0" smtClean="0">
                <a:gradFill>
                  <a:gsLst>
                    <a:gs pos="15000">
                      <a:schemeClr val="tx1"/>
                    </a:gs>
                    <a:gs pos="47000">
                      <a:schemeClr val="tx1"/>
                    </a:gs>
                  </a:gsLst>
                  <a:lin ang="5400000" scaled="1"/>
                </a:gradFill>
                <a:latin typeface="+mj-lt"/>
              </a:rPr>
              <a:t>testosterone.</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being considered for </a:t>
            </a:r>
            <a:r>
              <a:rPr lang="en-US" dirty="0" smtClean="0">
                <a:gradFill>
                  <a:gsLst>
                    <a:gs pos="15000">
                      <a:schemeClr val="tx1"/>
                    </a:gs>
                    <a:gs pos="47000">
                      <a:schemeClr val="tx1"/>
                    </a:gs>
                  </a:gsLst>
                  <a:lin ang="5400000" scaled="1"/>
                </a:gradFill>
                <a:latin typeface="+mj-lt"/>
              </a:rPr>
              <a:t>testosterone therapy </a:t>
            </a:r>
            <a:r>
              <a:rPr lang="en-US" dirty="0">
                <a:gradFill>
                  <a:gsLst>
                    <a:gs pos="15000">
                      <a:schemeClr val="tx1"/>
                    </a:gs>
                    <a:gs pos="47000">
                      <a:schemeClr val="tx1"/>
                    </a:gs>
                  </a:gsLst>
                  <a:lin ang="5400000" scaled="1"/>
                </a:gradFill>
                <a:latin typeface="+mj-lt"/>
              </a:rPr>
              <a:t>who are </a:t>
            </a:r>
            <a:r>
              <a:rPr lang="en-US" dirty="0">
                <a:solidFill>
                  <a:srgbClr val="FF0000"/>
                </a:solidFill>
                <a:latin typeface="+mj-lt"/>
              </a:rPr>
              <a:t>40 to 69 years </a:t>
            </a:r>
            <a:r>
              <a:rPr lang="en-US" dirty="0">
                <a:gradFill>
                  <a:gsLst>
                    <a:gs pos="15000">
                      <a:schemeClr val="tx1"/>
                    </a:gs>
                    <a:gs pos="47000">
                      <a:schemeClr val="tx1"/>
                    </a:gs>
                  </a:gsLst>
                  <a:lin ang="5400000" scaled="1"/>
                </a:gradFill>
                <a:latin typeface="+mj-lt"/>
              </a:rPr>
              <a:t>old and at </a:t>
            </a:r>
            <a:r>
              <a:rPr lang="en-US" dirty="0" smtClean="0">
                <a:gradFill>
                  <a:gsLst>
                    <a:gs pos="15000">
                      <a:schemeClr val="tx1"/>
                    </a:gs>
                    <a:gs pos="47000">
                      <a:schemeClr val="tx1"/>
                    </a:gs>
                  </a:gsLst>
                  <a:lin ang="5400000" scaled="1"/>
                </a:gradFill>
                <a:latin typeface="+mj-lt"/>
              </a:rPr>
              <a:t>increased risk </a:t>
            </a:r>
            <a:r>
              <a:rPr lang="en-US" dirty="0">
                <a:gradFill>
                  <a:gsLst>
                    <a:gs pos="15000">
                      <a:schemeClr val="tx1"/>
                    </a:gs>
                    <a:gs pos="47000">
                      <a:schemeClr val="tx1"/>
                    </a:gs>
                  </a:gsLst>
                  <a:lin ang="5400000" scaled="1"/>
                </a:gradFill>
                <a:latin typeface="+mj-lt"/>
              </a:rPr>
              <a:t>of prostate cancer (e.g., African Americans </a:t>
            </a:r>
            <a:r>
              <a:rPr lang="en-US" dirty="0" smtClean="0">
                <a:gradFill>
                  <a:gsLst>
                    <a:gs pos="15000">
                      <a:schemeClr val="tx1"/>
                    </a:gs>
                    <a:gs pos="47000">
                      <a:schemeClr val="tx1"/>
                    </a:gs>
                  </a:gsLst>
                  <a:lin ang="5400000" scaled="1"/>
                </a:gradFill>
                <a:latin typeface="+mj-lt"/>
              </a:rPr>
              <a:t>and men </a:t>
            </a:r>
            <a:r>
              <a:rPr lang="en-US" dirty="0">
                <a:gradFill>
                  <a:gsLst>
                    <a:gs pos="15000">
                      <a:schemeClr val="tx1"/>
                    </a:gs>
                    <a:gs pos="47000">
                      <a:schemeClr val="tx1"/>
                    </a:gs>
                  </a:gsLst>
                  <a:lin ang="5400000" scaled="1"/>
                </a:gradFill>
                <a:latin typeface="+mj-lt"/>
              </a:rPr>
              <a:t>with a first-degree relative with </a:t>
            </a:r>
            <a:r>
              <a:rPr lang="en-US" dirty="0" smtClean="0">
                <a:gradFill>
                  <a:gsLst>
                    <a:gs pos="15000">
                      <a:schemeClr val="tx1"/>
                    </a:gs>
                    <a:gs pos="47000">
                      <a:schemeClr val="tx1"/>
                    </a:gs>
                  </a:gsLst>
                  <a:lin ang="5400000" scaled="1"/>
                </a:gradFill>
                <a:latin typeface="+mj-lt"/>
              </a:rPr>
              <a:t>diagnosed prostate </a:t>
            </a:r>
            <a:r>
              <a:rPr lang="en-US" dirty="0">
                <a:gradFill>
                  <a:gsLst>
                    <a:gs pos="15000">
                      <a:schemeClr val="tx1"/>
                    </a:gs>
                    <a:gs pos="47000">
                      <a:schemeClr val="tx1"/>
                    </a:gs>
                  </a:gsLst>
                  <a:lin ang="5400000" scaled="1"/>
                </a:gradFill>
                <a:latin typeface="+mj-lt"/>
              </a:rPr>
              <a:t>cancer), we </a:t>
            </a:r>
            <a:r>
              <a:rPr lang="en-US" dirty="0">
                <a:solidFill>
                  <a:srgbClr val="FF0000"/>
                </a:solidFill>
                <a:latin typeface="+mj-lt"/>
              </a:rPr>
              <a:t>suggest</a:t>
            </a:r>
            <a:r>
              <a:rPr lang="en-US" dirty="0">
                <a:gradFill>
                  <a:gsLst>
                    <a:gs pos="15000">
                      <a:schemeClr val="tx1"/>
                    </a:gs>
                    <a:gs pos="47000">
                      <a:schemeClr val="tx1"/>
                    </a:gs>
                  </a:gsLst>
                  <a:lin ang="5400000" scaled="1"/>
                </a:gradFill>
                <a:latin typeface="+mj-lt"/>
              </a:rPr>
              <a:t> discussing </a:t>
            </a:r>
            <a:r>
              <a:rPr lang="en-US" dirty="0" smtClean="0">
                <a:gradFill>
                  <a:gsLst>
                    <a:gs pos="15000">
                      <a:schemeClr val="tx1"/>
                    </a:gs>
                    <a:gs pos="47000">
                      <a:schemeClr val="tx1"/>
                    </a:gs>
                  </a:gsLst>
                  <a:lin ang="5400000" scaled="1"/>
                </a:gradFill>
                <a:latin typeface="+mj-lt"/>
              </a:rPr>
              <a:t>prostate cancer </a:t>
            </a:r>
            <a:r>
              <a:rPr lang="en-US" dirty="0">
                <a:gradFill>
                  <a:gsLst>
                    <a:gs pos="15000">
                      <a:schemeClr val="tx1"/>
                    </a:gs>
                    <a:gs pos="47000">
                      <a:schemeClr val="tx1"/>
                    </a:gs>
                  </a:gsLst>
                  <a:lin ang="5400000" scaled="1"/>
                </a:gradFill>
                <a:latin typeface="+mj-lt"/>
              </a:rPr>
              <a:t>risk with the patient and offering </a:t>
            </a:r>
            <a:r>
              <a:rPr lang="en-US" dirty="0" smtClean="0">
                <a:gradFill>
                  <a:gsLst>
                    <a:gs pos="15000">
                      <a:schemeClr val="tx1"/>
                    </a:gs>
                    <a:gs pos="47000">
                      <a:schemeClr val="tx1"/>
                    </a:gs>
                  </a:gsLst>
                  <a:lin ang="5400000" scaled="1"/>
                </a:gradFill>
                <a:latin typeface="+mj-lt"/>
              </a:rPr>
              <a:t>monitoring options</a:t>
            </a:r>
            <a:r>
              <a:rPr lang="en-US" dirty="0">
                <a:gradFill>
                  <a:gsLst>
                    <a:gs pos="15000">
                      <a:schemeClr val="tx1"/>
                    </a:gs>
                    <a:gs pos="47000">
                      <a:schemeClr val="tx1"/>
                    </a:gs>
                  </a:gsLst>
                  <a:lin ang="5400000" scaled="1"/>
                </a:gradFill>
                <a:latin typeface="+mj-lt"/>
              </a:rPr>
              <a:t>. </a:t>
            </a:r>
            <a:endParaRPr lang="en-US"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25245778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44</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125577"/>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therapy </a:t>
            </a:r>
          </a:p>
        </p:txBody>
      </p:sp>
      <p:sp>
        <p:nvSpPr>
          <p:cNvPr id="11" name="Text Placeholder 6"/>
          <p:cNvSpPr>
            <a:spLocks noGrp="1"/>
          </p:cNvSpPr>
          <p:nvPr>
            <p:ph type="body" sz="quarter" idx="11"/>
          </p:nvPr>
        </p:nvSpPr>
        <p:spPr>
          <a:xfrm>
            <a:off x="452721" y="3164655"/>
            <a:ext cx="11510678" cy="2419124"/>
          </a:xfrm>
        </p:spPr>
        <p:txBody>
          <a:bodyPr/>
          <a:lstStyle/>
          <a:p>
            <a:pPr lvl="1" algn="l"/>
            <a:r>
              <a:rPr lang="en-US" dirty="0">
                <a:gradFill>
                  <a:gsLst>
                    <a:gs pos="15000">
                      <a:schemeClr val="tx1"/>
                    </a:gs>
                    <a:gs pos="47000">
                      <a:schemeClr val="tx1"/>
                    </a:gs>
                  </a:gsLst>
                  <a:lin ang="5400000" scaled="1"/>
                </a:gradFill>
                <a:latin typeface="+mj-lt"/>
              </a:rPr>
              <a:t>In patients who </a:t>
            </a:r>
            <a:r>
              <a:rPr lang="en-US" dirty="0" smtClean="0">
                <a:gradFill>
                  <a:gsLst>
                    <a:gs pos="15000">
                      <a:schemeClr val="tx1"/>
                    </a:gs>
                    <a:gs pos="47000">
                      <a:schemeClr val="tx1"/>
                    </a:gs>
                  </a:gsLst>
                  <a:lin ang="5400000" scaled="1"/>
                </a:gradFill>
                <a:latin typeface="+mj-lt"/>
              </a:rPr>
              <a:t>agree to </a:t>
            </a:r>
            <a:r>
              <a:rPr lang="en-US" dirty="0">
                <a:gradFill>
                  <a:gsLst>
                    <a:gs pos="15000">
                      <a:schemeClr val="tx1"/>
                    </a:gs>
                    <a:gs pos="47000">
                      <a:schemeClr val="tx1"/>
                    </a:gs>
                  </a:gsLst>
                  <a:lin ang="5400000" scaled="1"/>
                </a:gradFill>
                <a:latin typeface="+mj-lt"/>
              </a:rPr>
              <a:t>prostate cancer monitoring, clinicians </a:t>
            </a:r>
            <a:r>
              <a:rPr lang="en-US" dirty="0" smtClean="0">
                <a:solidFill>
                  <a:srgbClr val="FF0000"/>
                </a:solidFill>
                <a:latin typeface="+mj-lt"/>
              </a:rPr>
              <a:t>should</a:t>
            </a:r>
            <a:r>
              <a:rPr lang="en-US" dirty="0" smtClean="0">
                <a:gradFill>
                  <a:gsLst>
                    <a:gs pos="15000">
                      <a:schemeClr val="tx1"/>
                    </a:gs>
                    <a:gs pos="47000">
                      <a:schemeClr val="tx1"/>
                    </a:gs>
                  </a:gsLst>
                  <a:lin ang="5400000" scaled="1"/>
                </a:gradFill>
                <a:latin typeface="+mj-lt"/>
              </a:rPr>
              <a:t> evaluate </a:t>
            </a:r>
            <a:r>
              <a:rPr lang="en-US" dirty="0">
                <a:gradFill>
                  <a:gsLst>
                    <a:gs pos="15000">
                      <a:schemeClr val="tx1"/>
                    </a:gs>
                    <a:gs pos="47000">
                      <a:schemeClr val="tx1"/>
                    </a:gs>
                  </a:gsLst>
                  <a:lin ang="5400000" scaled="1"/>
                </a:gradFill>
                <a:latin typeface="+mj-lt"/>
              </a:rPr>
              <a:t>PSA levels and perform a digital </a:t>
            </a:r>
            <a:r>
              <a:rPr lang="en-US" dirty="0" smtClean="0">
                <a:gradFill>
                  <a:gsLst>
                    <a:gs pos="15000">
                      <a:schemeClr val="tx1"/>
                    </a:gs>
                    <a:gs pos="47000">
                      <a:schemeClr val="tx1"/>
                    </a:gs>
                  </a:gsLst>
                  <a:lin ang="5400000" scaled="1"/>
                </a:gradFill>
                <a:latin typeface="+mj-lt"/>
              </a:rPr>
              <a:t>prostate examination </a:t>
            </a:r>
            <a:r>
              <a:rPr lang="en-US" dirty="0">
                <a:gradFill>
                  <a:gsLst>
                    <a:gs pos="15000">
                      <a:schemeClr val="tx1"/>
                    </a:gs>
                    <a:gs pos="47000">
                      <a:schemeClr val="tx1"/>
                    </a:gs>
                  </a:gsLst>
                  <a:lin ang="5400000" scaled="1"/>
                </a:gradFill>
                <a:latin typeface="+mj-lt"/>
              </a:rPr>
              <a:t>at </a:t>
            </a:r>
            <a:r>
              <a:rPr lang="en-US" dirty="0" smtClean="0">
                <a:gradFill>
                  <a:gsLst>
                    <a:gs pos="15000">
                      <a:schemeClr val="tx1"/>
                    </a:gs>
                    <a:gs pos="47000">
                      <a:schemeClr val="tx1"/>
                    </a:gs>
                  </a:gsLst>
                  <a:lin ang="5400000" scaled="1"/>
                </a:gradFill>
                <a:latin typeface="+mj-lt"/>
              </a:rPr>
              <a:t>baseline </a:t>
            </a:r>
            <a:r>
              <a:rPr lang="en-US" dirty="0">
                <a:gradFill>
                  <a:gsLst>
                    <a:gs pos="15000">
                      <a:schemeClr val="tx1"/>
                    </a:gs>
                    <a:gs pos="47000">
                      <a:schemeClr val="tx1"/>
                    </a:gs>
                  </a:gsLst>
                  <a:lin ang="5400000" scaled="1"/>
                </a:gradFill>
                <a:latin typeface="+mj-lt"/>
              </a:rPr>
              <a:t>and at </a:t>
            </a:r>
            <a:r>
              <a:rPr lang="en-US" dirty="0">
                <a:solidFill>
                  <a:srgbClr val="FF0000"/>
                </a:solidFill>
                <a:latin typeface="+mj-lt"/>
              </a:rPr>
              <a:t>3 to 12 months </a:t>
            </a:r>
            <a:r>
              <a:rPr lang="en-US" dirty="0" smtClean="0">
                <a:gradFill>
                  <a:gsLst>
                    <a:gs pos="15000">
                      <a:schemeClr val="tx1"/>
                    </a:gs>
                    <a:gs pos="47000">
                      <a:schemeClr val="tx1"/>
                    </a:gs>
                  </a:gsLst>
                  <a:lin ang="5400000" scaled="1"/>
                </a:gradFill>
                <a:latin typeface="+mj-lt"/>
              </a:rPr>
              <a:t>after starting </a:t>
            </a:r>
            <a:r>
              <a:rPr lang="en-US" dirty="0">
                <a:gradFill>
                  <a:gsLst>
                    <a:gs pos="15000">
                      <a:schemeClr val="tx1"/>
                    </a:gs>
                    <a:gs pos="47000">
                      <a:schemeClr val="tx1"/>
                    </a:gs>
                  </a:gsLst>
                  <a:lin ang="5400000" scaled="1"/>
                </a:gradFill>
                <a:latin typeface="+mj-lt"/>
              </a:rPr>
              <a:t>testosterone treatment. After </a:t>
            </a:r>
            <a:r>
              <a:rPr lang="en-US" dirty="0">
                <a:solidFill>
                  <a:srgbClr val="FF0000"/>
                </a:solidFill>
                <a:latin typeface="+mj-lt"/>
              </a:rPr>
              <a:t>1 year </a:t>
            </a:r>
            <a:r>
              <a:rPr lang="en-US" dirty="0" smtClean="0">
                <a:gradFill>
                  <a:gsLst>
                    <a:gs pos="15000">
                      <a:schemeClr val="tx1"/>
                    </a:gs>
                    <a:gs pos="47000">
                      <a:schemeClr val="tx1"/>
                    </a:gs>
                  </a:gsLst>
                  <a:lin ang="5400000" scaled="1"/>
                </a:gradFill>
                <a:latin typeface="+mj-lt"/>
              </a:rPr>
              <a:t>of testosterone-replacement </a:t>
            </a:r>
            <a:r>
              <a:rPr lang="en-US" dirty="0">
                <a:gradFill>
                  <a:gsLst>
                    <a:gs pos="15000">
                      <a:schemeClr val="tx1"/>
                    </a:gs>
                    <a:gs pos="47000">
                      <a:schemeClr val="tx1"/>
                    </a:gs>
                  </a:gsLst>
                  <a:lin ang="5400000" scaled="1"/>
                </a:gradFill>
                <a:latin typeface="+mj-lt"/>
              </a:rPr>
              <a:t>therapy, we </a:t>
            </a:r>
            <a:r>
              <a:rPr lang="en-US" dirty="0">
                <a:solidFill>
                  <a:srgbClr val="FF0000"/>
                </a:solidFill>
                <a:latin typeface="+mj-lt"/>
              </a:rPr>
              <a:t>suggest</a:t>
            </a:r>
            <a:r>
              <a:rPr lang="en-US" dirty="0">
                <a:gradFill>
                  <a:gsLst>
                    <a:gs pos="15000">
                      <a:schemeClr val="tx1"/>
                    </a:gs>
                    <a:gs pos="47000">
                      <a:schemeClr val="tx1"/>
                    </a:gs>
                  </a:gsLst>
                  <a:lin ang="5400000" scaled="1"/>
                </a:gradFill>
                <a:latin typeface="+mj-lt"/>
              </a:rPr>
              <a:t> clinicians follow the guidelines for prostate </a:t>
            </a:r>
            <a:r>
              <a:rPr lang="en-US" dirty="0" smtClean="0">
                <a:gradFill>
                  <a:gsLst>
                    <a:gs pos="15000">
                      <a:schemeClr val="tx1"/>
                    </a:gs>
                    <a:gs pos="47000">
                      <a:schemeClr val="tx1"/>
                    </a:gs>
                  </a:gsLst>
                  <a:lin ang="5400000" scaled="1"/>
                </a:gradFill>
                <a:latin typeface="+mj-lt"/>
              </a:rPr>
              <a:t>cancer screening </a:t>
            </a:r>
            <a:r>
              <a:rPr lang="en-US" dirty="0">
                <a:gradFill>
                  <a:gsLst>
                    <a:gs pos="15000">
                      <a:schemeClr val="tx1"/>
                    </a:gs>
                    <a:gs pos="47000">
                      <a:schemeClr val="tx1"/>
                    </a:gs>
                  </a:gsLst>
                  <a:lin ang="5400000" scaled="1"/>
                </a:gradFill>
                <a:latin typeface="+mj-lt"/>
              </a:rPr>
              <a:t>based on the age and race of the patient.</a:t>
            </a:r>
          </a:p>
        </p:txBody>
      </p:sp>
    </p:spTree>
    <p:extLst>
      <p:ext uri="{BB962C8B-B14F-4D97-AF65-F5344CB8AC3E}">
        <p14:creationId xmlns:p14="http://schemas.microsoft.com/office/powerpoint/2010/main" val="39425108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45</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125577"/>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testosterone therapy </a:t>
            </a:r>
          </a:p>
        </p:txBody>
      </p:sp>
      <p:sp>
        <p:nvSpPr>
          <p:cNvPr id="7" name="Text Placeholder 6"/>
          <p:cNvSpPr>
            <a:spLocks noGrp="1"/>
          </p:cNvSpPr>
          <p:nvPr>
            <p:ph type="body" sz="quarter" idx="11"/>
          </p:nvPr>
        </p:nvSpPr>
        <p:spPr>
          <a:xfrm>
            <a:off x="649505" y="2289707"/>
            <a:ext cx="11117111" cy="4486356"/>
          </a:xfrm>
        </p:spPr>
        <p:txBody>
          <a:bodyPr/>
          <a:lstStyle/>
          <a:p>
            <a:pPr lvl="1" algn="l"/>
            <a:r>
              <a:rPr lang="en-US" b="1" dirty="0" smtClean="0">
                <a:gradFill>
                  <a:gsLst>
                    <a:gs pos="15000">
                      <a:schemeClr val="tx1"/>
                    </a:gs>
                    <a:gs pos="47000">
                      <a:schemeClr val="tx1"/>
                    </a:gs>
                  </a:gsLst>
                  <a:lin ang="5400000" scaled="1"/>
                </a:gradFill>
                <a:latin typeface="+mj-lt"/>
              </a:rPr>
              <a:t>When the goal of treatment is to replace T: </a:t>
            </a:r>
            <a:r>
              <a:rPr lang="en-US" dirty="0" smtClean="0">
                <a:gradFill>
                  <a:gsLst>
                    <a:gs pos="15000">
                      <a:schemeClr val="tx1"/>
                    </a:gs>
                    <a:gs pos="47000">
                      <a:schemeClr val="tx1"/>
                    </a:gs>
                  </a:gsLst>
                  <a:lin ang="5400000" scaled="1"/>
                </a:gradFill>
                <a:latin typeface="+mj-lt"/>
              </a:rPr>
              <a:t>treating men </a:t>
            </a:r>
            <a:r>
              <a:rPr lang="en-US" dirty="0">
                <a:gradFill>
                  <a:gsLst>
                    <a:gs pos="15000">
                      <a:schemeClr val="tx1"/>
                    </a:gs>
                    <a:gs pos="47000">
                      <a:schemeClr val="tx1"/>
                    </a:gs>
                  </a:gsLst>
                  <a:lin ang="5400000" scaled="1"/>
                </a:gradFill>
                <a:latin typeface="+mj-lt"/>
              </a:rPr>
              <a:t>with </a:t>
            </a:r>
            <a:r>
              <a:rPr lang="en-US" dirty="0" err="1">
                <a:gradFill>
                  <a:gsLst>
                    <a:gs pos="15000">
                      <a:schemeClr val="tx1"/>
                    </a:gs>
                    <a:gs pos="47000">
                      <a:schemeClr val="tx1"/>
                    </a:gs>
                  </a:gsLst>
                  <a:lin ang="5400000" scaled="1"/>
                </a:gradFill>
                <a:latin typeface="+mj-lt"/>
              </a:rPr>
              <a:t>prepubertal</a:t>
            </a:r>
            <a:r>
              <a:rPr lang="en-US" dirty="0">
                <a:gradFill>
                  <a:gsLst>
                    <a:gs pos="15000">
                      <a:schemeClr val="tx1"/>
                    </a:gs>
                    <a:gs pos="47000">
                      <a:schemeClr val="tx1"/>
                    </a:gs>
                  </a:gsLst>
                  <a:lin ang="5400000" scaled="1"/>
                </a:gradFill>
                <a:latin typeface="+mj-lt"/>
              </a:rPr>
              <a:t> onset of hypogonadism is similar </a:t>
            </a:r>
            <a:r>
              <a:rPr lang="en-US" dirty="0" smtClean="0">
                <a:gradFill>
                  <a:gsLst>
                    <a:gs pos="15000">
                      <a:schemeClr val="tx1"/>
                    </a:gs>
                    <a:gs pos="47000">
                      <a:schemeClr val="tx1"/>
                    </a:gs>
                  </a:gsLst>
                  <a:lin ang="5400000" scaled="1"/>
                </a:gradFill>
                <a:latin typeface="+mj-lt"/>
              </a:rPr>
              <a:t>to treating </a:t>
            </a:r>
            <a:r>
              <a:rPr lang="en-US" dirty="0">
                <a:gradFill>
                  <a:gsLst>
                    <a:gs pos="15000">
                      <a:schemeClr val="tx1"/>
                    </a:gs>
                    <a:gs pos="47000">
                      <a:schemeClr val="tx1"/>
                    </a:gs>
                  </a:gsLst>
                  <a:lin ang="5400000" scaled="1"/>
                </a:gradFill>
                <a:latin typeface="+mj-lt"/>
              </a:rPr>
              <a:t>men with </a:t>
            </a:r>
            <a:r>
              <a:rPr lang="en-US" dirty="0" err="1">
                <a:gradFill>
                  <a:gsLst>
                    <a:gs pos="15000">
                      <a:schemeClr val="tx1"/>
                    </a:gs>
                    <a:gs pos="47000">
                      <a:schemeClr val="tx1"/>
                    </a:gs>
                  </a:gsLst>
                  <a:lin ang="5400000" scaled="1"/>
                </a:gradFill>
                <a:latin typeface="+mj-lt"/>
              </a:rPr>
              <a:t>postpubertal</a:t>
            </a:r>
            <a:r>
              <a:rPr lang="en-US" dirty="0">
                <a:gradFill>
                  <a:gsLst>
                    <a:gs pos="15000">
                      <a:schemeClr val="tx1"/>
                    </a:gs>
                    <a:gs pos="47000">
                      <a:schemeClr val="tx1"/>
                    </a:gs>
                  </a:gsLst>
                  <a:lin ang="5400000" scaled="1"/>
                </a:gradFill>
                <a:latin typeface="+mj-lt"/>
              </a:rPr>
              <a:t> onset </a:t>
            </a:r>
            <a:r>
              <a:rPr lang="en-US" dirty="0" smtClean="0">
                <a:gradFill>
                  <a:gsLst>
                    <a:gs pos="15000">
                      <a:schemeClr val="tx1"/>
                    </a:gs>
                    <a:gs pos="47000">
                      <a:schemeClr val="tx1"/>
                    </a:gs>
                  </a:gsLst>
                  <a:lin ang="5400000" scaled="1"/>
                </a:gradFill>
                <a:latin typeface="+mj-lt"/>
              </a:rPr>
              <a:t>hypogonadism, although </a:t>
            </a:r>
            <a:r>
              <a:rPr lang="en-US" dirty="0">
                <a:gradFill>
                  <a:gsLst>
                    <a:gs pos="15000">
                      <a:schemeClr val="tx1"/>
                    </a:gs>
                    <a:gs pos="47000">
                      <a:schemeClr val="tx1"/>
                    </a:gs>
                  </a:gsLst>
                  <a:lin ang="5400000" scaled="1"/>
                </a:gradFill>
                <a:latin typeface="+mj-lt"/>
              </a:rPr>
              <a:t>some practitioners and patients may elect </a:t>
            </a:r>
            <a:r>
              <a:rPr lang="en-US" dirty="0" smtClean="0">
                <a:gradFill>
                  <a:gsLst>
                    <a:gs pos="15000">
                      <a:schemeClr val="tx1"/>
                    </a:gs>
                    <a:gs pos="47000">
                      <a:schemeClr val="tx1"/>
                    </a:gs>
                  </a:gsLst>
                  <a:lin ang="5400000" scaled="1"/>
                </a:gradFill>
                <a:latin typeface="+mj-lt"/>
              </a:rPr>
              <a:t>to start </a:t>
            </a:r>
            <a:r>
              <a:rPr lang="en-US" dirty="0">
                <a:gradFill>
                  <a:gsLst>
                    <a:gs pos="15000">
                      <a:schemeClr val="tx1"/>
                    </a:gs>
                    <a:gs pos="47000">
                      <a:schemeClr val="tx1"/>
                    </a:gs>
                  </a:gsLst>
                  <a:lin ang="5400000" scaled="1"/>
                </a:gradFill>
                <a:latin typeface="+mj-lt"/>
              </a:rPr>
              <a:t>T treatment at a lower dosage initially and </a:t>
            </a:r>
            <a:r>
              <a:rPr lang="en-US" dirty="0" smtClean="0">
                <a:gradFill>
                  <a:gsLst>
                    <a:gs pos="15000">
                      <a:schemeClr val="tx1"/>
                    </a:gs>
                    <a:gs pos="47000">
                      <a:schemeClr val="tx1"/>
                    </a:gs>
                  </a:gsLst>
                  <a:lin ang="5400000" scaled="1"/>
                </a:gradFill>
                <a:latin typeface="+mj-lt"/>
              </a:rPr>
              <a:t>gradually increase </a:t>
            </a:r>
            <a:r>
              <a:rPr lang="en-US" dirty="0">
                <a:gradFill>
                  <a:gsLst>
                    <a:gs pos="15000">
                      <a:schemeClr val="tx1"/>
                    </a:gs>
                    <a:gs pos="47000">
                      <a:schemeClr val="tx1"/>
                    </a:gs>
                  </a:gsLst>
                  <a:lin ang="5400000" scaled="1"/>
                </a:gradFill>
                <a:latin typeface="+mj-lt"/>
              </a:rPr>
              <a:t>the dose over many months to avoid </a:t>
            </a:r>
            <a:r>
              <a:rPr lang="en-US" dirty="0" smtClean="0">
                <a:gradFill>
                  <a:gsLst>
                    <a:gs pos="15000">
                      <a:schemeClr val="tx1"/>
                    </a:gs>
                    <a:gs pos="47000">
                      <a:schemeClr val="tx1"/>
                    </a:gs>
                  </a:gsLst>
                  <a:lin ang="5400000" scaled="1"/>
                </a:gradFill>
                <a:latin typeface="+mj-lt"/>
              </a:rPr>
              <a:t>sexually disturbing </a:t>
            </a:r>
            <a:r>
              <a:rPr lang="en-US" dirty="0">
                <a:gradFill>
                  <a:gsLst>
                    <a:gs pos="15000">
                      <a:schemeClr val="tx1"/>
                    </a:gs>
                    <a:gs pos="47000">
                      <a:schemeClr val="tx1"/>
                    </a:gs>
                  </a:gsLst>
                  <a:lin ang="5400000" scaled="1"/>
                </a:gradFill>
                <a:latin typeface="+mj-lt"/>
              </a:rPr>
              <a:t>thoughts. </a:t>
            </a:r>
            <a:endParaRPr lang="en-US" dirty="0" smtClean="0">
              <a:gradFill>
                <a:gsLst>
                  <a:gs pos="15000">
                    <a:schemeClr val="tx1"/>
                  </a:gs>
                  <a:gs pos="47000">
                    <a:schemeClr val="tx1"/>
                  </a:gs>
                </a:gsLst>
                <a:lin ang="5400000" scaled="1"/>
              </a:gradFill>
              <a:latin typeface="+mj-lt"/>
            </a:endParaRPr>
          </a:p>
          <a:p>
            <a:pPr lvl="1" algn="l"/>
            <a:endParaRPr lang="en-US" dirty="0" smtClean="0">
              <a:gradFill>
                <a:gsLst>
                  <a:gs pos="15000">
                    <a:schemeClr val="tx1"/>
                  </a:gs>
                  <a:gs pos="47000">
                    <a:schemeClr val="tx1"/>
                  </a:gs>
                </a:gsLst>
                <a:lin ang="5400000" scaled="1"/>
              </a:gradFill>
              <a:latin typeface="+mj-lt"/>
            </a:endParaRPr>
          </a:p>
          <a:p>
            <a:pPr lvl="1" algn="l"/>
            <a:r>
              <a:rPr lang="en-US" b="1" dirty="0" smtClean="0">
                <a:gradFill>
                  <a:gsLst>
                    <a:gs pos="15000">
                      <a:schemeClr val="tx1"/>
                    </a:gs>
                    <a:gs pos="47000">
                      <a:schemeClr val="tx1"/>
                    </a:gs>
                  </a:gsLst>
                  <a:lin ang="5400000" scaled="1"/>
                </a:gradFill>
                <a:latin typeface="+mj-lt"/>
              </a:rPr>
              <a:t>When </a:t>
            </a:r>
            <a:r>
              <a:rPr lang="en-US" b="1" dirty="0">
                <a:gradFill>
                  <a:gsLst>
                    <a:gs pos="15000">
                      <a:schemeClr val="tx1"/>
                    </a:gs>
                    <a:gs pos="47000">
                      <a:schemeClr val="tx1"/>
                    </a:gs>
                  </a:gsLst>
                  <a:lin ang="5400000" scaled="1"/>
                </a:gradFill>
                <a:latin typeface="+mj-lt"/>
              </a:rPr>
              <a:t>the goal </a:t>
            </a:r>
            <a:r>
              <a:rPr lang="en-US" b="1" dirty="0" smtClean="0">
                <a:gradFill>
                  <a:gsLst>
                    <a:gs pos="15000">
                      <a:schemeClr val="tx1"/>
                    </a:gs>
                    <a:gs pos="47000">
                      <a:schemeClr val="tx1"/>
                    </a:gs>
                  </a:gsLst>
                  <a:lin ang="5400000" scaled="1"/>
                </a:gradFill>
                <a:latin typeface="+mj-lt"/>
              </a:rPr>
              <a:t>of treatment </a:t>
            </a:r>
            <a:r>
              <a:rPr lang="en-US" b="1" dirty="0">
                <a:gradFill>
                  <a:gsLst>
                    <a:gs pos="15000">
                      <a:schemeClr val="tx1"/>
                    </a:gs>
                    <a:gs pos="47000">
                      <a:schemeClr val="tx1"/>
                    </a:gs>
                  </a:gsLst>
                  <a:lin ang="5400000" scaled="1"/>
                </a:gradFill>
                <a:latin typeface="+mj-lt"/>
              </a:rPr>
              <a:t>is to induce or restore </a:t>
            </a:r>
            <a:r>
              <a:rPr lang="en-US" b="1" dirty="0" smtClean="0">
                <a:gradFill>
                  <a:gsLst>
                    <a:gs pos="15000">
                      <a:schemeClr val="tx1"/>
                    </a:gs>
                    <a:gs pos="47000">
                      <a:schemeClr val="tx1"/>
                    </a:gs>
                  </a:gsLst>
                  <a:lin ang="5400000" scaled="1"/>
                </a:gradFill>
                <a:latin typeface="+mj-lt"/>
              </a:rPr>
              <a:t>fertility: </a:t>
            </a:r>
            <a:r>
              <a:rPr lang="en-US" dirty="0">
                <a:gradFill>
                  <a:gsLst>
                    <a:gs pos="15000">
                      <a:schemeClr val="tx1"/>
                    </a:gs>
                    <a:gs pos="47000">
                      <a:schemeClr val="tx1"/>
                    </a:gs>
                  </a:gsLst>
                  <a:lin ang="5400000" scaled="1"/>
                </a:gradFill>
                <a:latin typeface="+mj-lt"/>
              </a:rPr>
              <a:t>men </a:t>
            </a:r>
            <a:r>
              <a:rPr lang="en-US" dirty="0" smtClean="0">
                <a:gradFill>
                  <a:gsLst>
                    <a:gs pos="15000">
                      <a:schemeClr val="tx1"/>
                    </a:gs>
                    <a:gs pos="47000">
                      <a:schemeClr val="tx1"/>
                    </a:gs>
                  </a:gsLst>
                  <a:lin ang="5400000" scaled="1"/>
                </a:gradFill>
                <a:latin typeface="+mj-lt"/>
              </a:rPr>
              <a:t>with </a:t>
            </a:r>
            <a:r>
              <a:rPr lang="en-US" dirty="0" err="1" smtClean="0">
                <a:gradFill>
                  <a:gsLst>
                    <a:gs pos="15000">
                      <a:schemeClr val="tx1"/>
                    </a:gs>
                    <a:gs pos="47000">
                      <a:schemeClr val="tx1"/>
                    </a:gs>
                  </a:gsLst>
                  <a:lin ang="5400000" scaled="1"/>
                </a:gradFill>
                <a:latin typeface="+mj-lt"/>
              </a:rPr>
              <a:t>prepubertal</a:t>
            </a:r>
            <a:r>
              <a:rPr lang="en-US" dirty="0" smtClean="0">
                <a:gradFill>
                  <a:gsLst>
                    <a:gs pos="15000">
                      <a:schemeClr val="tx1"/>
                    </a:gs>
                    <a:gs pos="47000">
                      <a:schemeClr val="tx1"/>
                    </a:gs>
                  </a:gsLst>
                  <a:lin ang="5400000" scaled="1"/>
                </a:gradFill>
                <a:latin typeface="+mj-lt"/>
              </a:rPr>
              <a:t> </a:t>
            </a:r>
            <a:r>
              <a:rPr lang="en-US" dirty="0">
                <a:gradFill>
                  <a:gsLst>
                    <a:gs pos="15000">
                      <a:schemeClr val="tx1"/>
                    </a:gs>
                    <a:gs pos="47000">
                      <a:schemeClr val="tx1"/>
                    </a:gs>
                  </a:gsLst>
                  <a:lin ang="5400000" scaled="1"/>
                </a:gradFill>
                <a:latin typeface="+mj-lt"/>
              </a:rPr>
              <a:t>onset hypogonadism are more likely to require both FSH and LH (human chorionic </a:t>
            </a:r>
            <a:r>
              <a:rPr lang="en-US" dirty="0" smtClean="0">
                <a:gradFill>
                  <a:gsLst>
                    <a:gs pos="15000">
                      <a:schemeClr val="tx1"/>
                    </a:gs>
                    <a:gs pos="47000">
                      <a:schemeClr val="tx1"/>
                    </a:gs>
                  </a:gsLst>
                  <a:lin ang="5400000" scaled="1"/>
                </a:gradFill>
                <a:latin typeface="+mj-lt"/>
              </a:rPr>
              <a:t>gonadotropin or </a:t>
            </a:r>
            <a:r>
              <a:rPr lang="en-US" dirty="0">
                <a:gradFill>
                  <a:gsLst>
                    <a:gs pos="15000">
                      <a:schemeClr val="tx1"/>
                    </a:gs>
                    <a:gs pos="47000">
                      <a:schemeClr val="tx1"/>
                    </a:gs>
                  </a:gsLst>
                  <a:lin ang="5400000" scaled="1"/>
                </a:gradFill>
                <a:latin typeface="+mj-lt"/>
              </a:rPr>
              <a:t>recombinant LH) replacement, whereas men </a:t>
            </a:r>
            <a:r>
              <a:rPr lang="en-US" dirty="0" smtClean="0">
                <a:gradFill>
                  <a:gsLst>
                    <a:gs pos="15000">
                      <a:schemeClr val="tx1"/>
                    </a:gs>
                    <a:gs pos="47000">
                      <a:schemeClr val="tx1"/>
                    </a:gs>
                  </a:gsLst>
                  <a:lin ang="5400000" scaled="1"/>
                </a:gradFill>
                <a:latin typeface="+mj-lt"/>
              </a:rPr>
              <a:t>with </a:t>
            </a:r>
            <a:r>
              <a:rPr lang="en-US" dirty="0" err="1" smtClean="0">
                <a:gradFill>
                  <a:gsLst>
                    <a:gs pos="15000">
                      <a:schemeClr val="tx1"/>
                    </a:gs>
                    <a:gs pos="47000">
                      <a:schemeClr val="tx1"/>
                    </a:gs>
                  </a:gsLst>
                  <a:lin ang="5400000" scaled="1"/>
                </a:gradFill>
                <a:latin typeface="+mj-lt"/>
              </a:rPr>
              <a:t>postpubertal</a:t>
            </a:r>
            <a:r>
              <a:rPr lang="en-US" dirty="0" smtClean="0">
                <a:gradFill>
                  <a:gsLst>
                    <a:gs pos="15000">
                      <a:schemeClr val="tx1"/>
                    </a:gs>
                    <a:gs pos="47000">
                      <a:schemeClr val="tx1"/>
                    </a:gs>
                  </a:gsLst>
                  <a:lin ang="5400000" scaled="1"/>
                </a:gradFill>
                <a:latin typeface="+mj-lt"/>
              </a:rPr>
              <a:t> </a:t>
            </a:r>
            <a:r>
              <a:rPr lang="en-US" dirty="0">
                <a:gradFill>
                  <a:gsLst>
                    <a:gs pos="15000">
                      <a:schemeClr val="tx1"/>
                    </a:gs>
                    <a:gs pos="47000">
                      <a:schemeClr val="tx1"/>
                    </a:gs>
                  </a:gsLst>
                  <a:lin ang="5400000" scaled="1"/>
                </a:gradFill>
                <a:latin typeface="+mj-lt"/>
              </a:rPr>
              <a:t>onset hypogonadism are more likely </a:t>
            </a:r>
            <a:r>
              <a:rPr lang="en-US" dirty="0" smtClean="0">
                <a:gradFill>
                  <a:gsLst>
                    <a:gs pos="15000">
                      <a:schemeClr val="tx1"/>
                    </a:gs>
                    <a:gs pos="47000">
                      <a:schemeClr val="tx1"/>
                    </a:gs>
                  </a:gsLst>
                  <a:lin ang="5400000" scaled="1"/>
                </a:gradFill>
                <a:latin typeface="+mj-lt"/>
              </a:rPr>
              <a:t>to require </a:t>
            </a:r>
            <a:r>
              <a:rPr lang="en-US" dirty="0">
                <a:gradFill>
                  <a:gsLst>
                    <a:gs pos="15000">
                      <a:schemeClr val="tx1"/>
                    </a:gs>
                    <a:gs pos="47000">
                      <a:schemeClr val="tx1"/>
                    </a:gs>
                  </a:gsLst>
                  <a:lin ang="5400000" scaled="1"/>
                </a:gradFill>
                <a:latin typeface="+mj-lt"/>
              </a:rPr>
              <a:t>LH replacement </a:t>
            </a:r>
            <a:r>
              <a:rPr lang="en-US" dirty="0" smtClean="0">
                <a:gradFill>
                  <a:gsLst>
                    <a:gs pos="15000">
                      <a:schemeClr val="tx1"/>
                    </a:gs>
                    <a:gs pos="47000">
                      <a:schemeClr val="tx1"/>
                    </a:gs>
                  </a:gsLst>
                  <a:lin ang="5400000" scaled="1"/>
                </a:gradFill>
                <a:latin typeface="+mj-lt"/>
              </a:rPr>
              <a:t>only.</a:t>
            </a:r>
            <a:endParaRPr lang="en-US" dirty="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797547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46</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1</a:t>
            </a:r>
            <a:endParaRPr lang="en-US" dirty="0"/>
          </a:p>
        </p:txBody>
      </p:sp>
      <p:sp>
        <p:nvSpPr>
          <p:cNvPr id="6" name="Text Placeholder 5"/>
          <p:cNvSpPr>
            <a:spLocks noGrp="1"/>
          </p:cNvSpPr>
          <p:nvPr>
            <p:ph type="body" sz="quarter" idx="11"/>
          </p:nvPr>
        </p:nvSpPr>
        <p:spPr>
          <a:xfrm>
            <a:off x="334297" y="4003073"/>
            <a:ext cx="11753512" cy="590931"/>
          </a:xfrm>
        </p:spPr>
        <p:txBody>
          <a:bodyPr/>
          <a:lstStyle/>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 Placeholder 70"/>
          <p:cNvSpPr>
            <a:spLocks noGrp="1"/>
          </p:cNvSpPr>
          <p:nvPr>
            <p:ph type="body" sz="quarter" idx="19"/>
          </p:nvPr>
        </p:nvSpPr>
        <p:spPr>
          <a:xfrm>
            <a:off x="123022" y="1406680"/>
            <a:ext cx="6307276" cy="701731"/>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Efficacy</a:t>
            </a:r>
          </a:p>
        </p:txBody>
      </p:sp>
    </p:spTree>
    <p:extLst>
      <p:ext uri="{BB962C8B-B14F-4D97-AF65-F5344CB8AC3E}">
        <p14:creationId xmlns:p14="http://schemas.microsoft.com/office/powerpoint/2010/main" val="3359052704"/>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47</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Efficacy</a:t>
            </a:r>
          </a:p>
        </p:txBody>
      </p:sp>
      <p:sp>
        <p:nvSpPr>
          <p:cNvPr id="7" name="Text Placeholder 6"/>
          <p:cNvSpPr>
            <a:spLocks noGrp="1"/>
          </p:cNvSpPr>
          <p:nvPr>
            <p:ph type="body" sz="quarter" idx="11"/>
          </p:nvPr>
        </p:nvSpPr>
        <p:spPr>
          <a:xfrm>
            <a:off x="4812798" y="1464239"/>
            <a:ext cx="7022530" cy="2086725"/>
          </a:xfrm>
        </p:spPr>
        <p:txBody>
          <a:bodyPr/>
          <a:lstStyle/>
          <a:p>
            <a:pPr lvl="1" algn="l"/>
            <a:r>
              <a:rPr lang="en-US" sz="2400" dirty="0">
                <a:gradFill>
                  <a:gsLst>
                    <a:gs pos="15000">
                      <a:schemeClr val="tx1"/>
                    </a:gs>
                    <a:gs pos="47000">
                      <a:schemeClr val="tx1"/>
                    </a:gs>
                  </a:gsLst>
                  <a:lin ang="5400000" scaled="1"/>
                </a:gradFill>
                <a:latin typeface="+mj-lt"/>
              </a:rPr>
              <a:t>In men who have </a:t>
            </a:r>
            <a:r>
              <a:rPr lang="en-US" sz="2400" dirty="0" smtClean="0">
                <a:gradFill>
                  <a:gsLst>
                    <a:gs pos="15000">
                      <a:schemeClr val="tx1"/>
                    </a:gs>
                    <a:gs pos="47000">
                      <a:schemeClr val="tx1"/>
                    </a:gs>
                  </a:gsLst>
                  <a:lin ang="5400000" scaled="1"/>
                </a:gradFill>
                <a:latin typeface="+mj-lt"/>
              </a:rPr>
              <a:t>not undergone </a:t>
            </a:r>
            <a:r>
              <a:rPr lang="en-US" sz="2400" dirty="0">
                <a:gradFill>
                  <a:gsLst>
                    <a:gs pos="15000">
                      <a:schemeClr val="tx1"/>
                    </a:gs>
                    <a:gs pos="47000">
                      <a:schemeClr val="tx1"/>
                    </a:gs>
                  </a:gsLst>
                  <a:lin ang="5400000" scaled="1"/>
                </a:gradFill>
                <a:latin typeface="+mj-lt"/>
              </a:rPr>
              <a:t>complete pubertal development, T </a:t>
            </a:r>
            <a:r>
              <a:rPr lang="en-US" sz="2400" dirty="0" smtClean="0">
                <a:gradFill>
                  <a:gsLst>
                    <a:gs pos="15000">
                      <a:schemeClr val="tx1"/>
                    </a:gs>
                    <a:gs pos="47000">
                      <a:schemeClr val="tx1"/>
                    </a:gs>
                  </a:gsLst>
                  <a:lin ang="5400000" scaled="1"/>
                </a:gradFill>
                <a:latin typeface="+mj-lt"/>
              </a:rPr>
              <a:t>therapy induces </a:t>
            </a:r>
            <a:r>
              <a:rPr lang="en-US" sz="2400" dirty="0">
                <a:gradFill>
                  <a:gsLst>
                    <a:gs pos="15000">
                      <a:schemeClr val="tx1"/>
                    </a:gs>
                    <a:gs pos="47000">
                      <a:schemeClr val="tx1"/>
                    </a:gs>
                  </a:gsLst>
                  <a:lin ang="5400000" scaled="1"/>
                </a:gradFill>
                <a:latin typeface="+mj-lt"/>
              </a:rPr>
              <a:t>the development of secondary sex </a:t>
            </a:r>
            <a:r>
              <a:rPr lang="en-US" sz="2400" dirty="0" smtClean="0">
                <a:gradFill>
                  <a:gsLst>
                    <a:gs pos="15000">
                      <a:schemeClr val="tx1"/>
                    </a:gs>
                    <a:gs pos="47000">
                      <a:schemeClr val="tx1"/>
                    </a:gs>
                  </a:gsLst>
                  <a:lin ang="5400000" scaled="1"/>
                </a:gradFill>
                <a:latin typeface="+mj-lt"/>
              </a:rPr>
              <a:t>characteristics, including </a:t>
            </a:r>
            <a:r>
              <a:rPr lang="en-US" sz="2400" dirty="0">
                <a:gradFill>
                  <a:gsLst>
                    <a:gs pos="15000">
                      <a:schemeClr val="tx1"/>
                    </a:gs>
                    <a:gs pos="47000">
                      <a:schemeClr val="tx1"/>
                    </a:gs>
                  </a:gsLst>
                  <a:lin ang="5400000" scaled="1"/>
                </a:gradFill>
                <a:latin typeface="+mj-lt"/>
              </a:rPr>
              <a:t>facial and body hair growth, deepening of </a:t>
            </a:r>
            <a:r>
              <a:rPr lang="en-US" sz="2400" dirty="0" smtClean="0">
                <a:gradFill>
                  <a:gsLst>
                    <a:gs pos="15000">
                      <a:schemeClr val="tx1"/>
                    </a:gs>
                    <a:gs pos="47000">
                      <a:schemeClr val="tx1"/>
                    </a:gs>
                  </a:gsLst>
                  <a:lin ang="5400000" scaled="1"/>
                </a:gradFill>
                <a:latin typeface="+mj-lt"/>
              </a:rPr>
              <a:t>the voice</a:t>
            </a:r>
            <a:r>
              <a:rPr lang="en-US" sz="2400" dirty="0">
                <a:gradFill>
                  <a:gsLst>
                    <a:gs pos="15000">
                      <a:schemeClr val="tx1"/>
                    </a:gs>
                    <a:gs pos="47000">
                      <a:schemeClr val="tx1"/>
                    </a:gs>
                  </a:gsLst>
                  <a:lin ang="5400000" scaled="1"/>
                </a:gradFill>
                <a:latin typeface="+mj-lt"/>
              </a:rPr>
              <a:t>, muscle and bone accretion, penile </a:t>
            </a:r>
            <a:r>
              <a:rPr lang="en-US" sz="2400" dirty="0" smtClean="0">
                <a:gradFill>
                  <a:gsLst>
                    <a:gs pos="15000">
                      <a:schemeClr val="tx1"/>
                    </a:gs>
                    <a:gs pos="47000">
                      <a:schemeClr val="tx1"/>
                    </a:gs>
                  </a:gsLst>
                  <a:lin ang="5400000" scaled="1"/>
                </a:gradFill>
                <a:latin typeface="+mj-lt"/>
              </a:rPr>
              <a:t>enlargement, and </a:t>
            </a:r>
            <a:r>
              <a:rPr lang="en-US" sz="2400" dirty="0">
                <a:gradFill>
                  <a:gsLst>
                    <a:gs pos="15000">
                      <a:schemeClr val="tx1"/>
                    </a:gs>
                    <a:gs pos="47000">
                      <a:schemeClr val="tx1"/>
                    </a:gs>
                  </a:gsLst>
                  <a:lin ang="5400000" scaled="1"/>
                </a:gradFill>
                <a:latin typeface="+mj-lt"/>
              </a:rPr>
              <a:t>pigmentation of the scrotum</a:t>
            </a:r>
          </a:p>
        </p:txBody>
      </p:sp>
      <p:sp>
        <p:nvSpPr>
          <p:cNvPr id="12" name="Rectangle 11"/>
          <p:cNvSpPr/>
          <p:nvPr/>
        </p:nvSpPr>
        <p:spPr>
          <a:xfrm>
            <a:off x="5101167" y="222845"/>
            <a:ext cx="4042930" cy="1200329"/>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Secondary sexual characteristics</a:t>
            </a:r>
          </a:p>
        </p:txBody>
      </p:sp>
      <p:sp>
        <p:nvSpPr>
          <p:cNvPr id="13" name="Text Placeholder 6"/>
          <p:cNvSpPr>
            <a:spLocks noGrp="1"/>
          </p:cNvSpPr>
          <p:nvPr>
            <p:ph type="body" sz="quarter" idx="11"/>
          </p:nvPr>
        </p:nvSpPr>
        <p:spPr>
          <a:xfrm>
            <a:off x="338057" y="4567060"/>
            <a:ext cx="11428559" cy="2150845"/>
          </a:xfrm>
        </p:spPr>
        <p:txBody>
          <a:bodyPr/>
          <a:lstStyle/>
          <a:p>
            <a:pPr lvl="1" algn="l"/>
            <a:r>
              <a:rPr lang="en-US" sz="2400" dirty="0" smtClean="0">
                <a:gradFill>
                  <a:gsLst>
                    <a:gs pos="15000">
                      <a:schemeClr val="tx1"/>
                    </a:gs>
                    <a:gs pos="47000">
                      <a:schemeClr val="tx1"/>
                    </a:gs>
                  </a:gsLst>
                  <a:lin ang="5400000" scaled="1"/>
                </a:gradFill>
                <a:latin typeface="+mj-lt"/>
              </a:rPr>
              <a:t>T </a:t>
            </a:r>
            <a:r>
              <a:rPr lang="en-US" sz="2400" dirty="0">
                <a:gradFill>
                  <a:gsLst>
                    <a:gs pos="15000">
                      <a:schemeClr val="tx1"/>
                    </a:gs>
                    <a:gs pos="47000">
                      <a:schemeClr val="tx1"/>
                    </a:gs>
                  </a:gsLst>
                  <a:lin ang="5400000" scaled="1"/>
                </a:gradFill>
                <a:latin typeface="+mj-lt"/>
              </a:rPr>
              <a:t>treatment in </a:t>
            </a:r>
            <a:r>
              <a:rPr lang="en-US" sz="2400" dirty="0" err="1">
                <a:gradFill>
                  <a:gsLst>
                    <a:gs pos="15000">
                      <a:schemeClr val="tx1"/>
                    </a:gs>
                    <a:gs pos="47000">
                      <a:schemeClr val="tx1"/>
                    </a:gs>
                  </a:gsLst>
                  <a:lin ang="5400000" scaled="1"/>
                </a:gradFill>
                <a:latin typeface="+mj-lt"/>
              </a:rPr>
              <a:t>hypogonadal</a:t>
            </a:r>
            <a:r>
              <a:rPr lang="en-US" sz="2400" dirty="0">
                <a:gradFill>
                  <a:gsLst>
                    <a:gs pos="15000">
                      <a:schemeClr val="tx1"/>
                    </a:gs>
                    <a:gs pos="47000">
                      <a:schemeClr val="tx1"/>
                    </a:gs>
                  </a:gsLst>
                  <a:lin ang="5400000" scaled="1"/>
                </a:gradFill>
                <a:latin typeface="+mj-lt"/>
              </a:rPr>
              <a:t> men with low libido is associated with significantly greater improvement in libido, erectile </a:t>
            </a:r>
            <a:r>
              <a:rPr lang="en-US" sz="2400" dirty="0" smtClean="0">
                <a:gradFill>
                  <a:gsLst>
                    <a:gs pos="15000">
                      <a:schemeClr val="tx1"/>
                    </a:gs>
                    <a:gs pos="47000">
                      <a:schemeClr val="tx1"/>
                    </a:gs>
                  </a:gsLst>
                  <a:lin ang="5400000" scaled="1"/>
                </a:gradFill>
                <a:latin typeface="+mj-lt"/>
              </a:rPr>
              <a:t>function, and </a:t>
            </a:r>
            <a:r>
              <a:rPr lang="en-US" sz="2400" dirty="0">
                <a:gradFill>
                  <a:gsLst>
                    <a:gs pos="15000">
                      <a:schemeClr val="tx1"/>
                    </a:gs>
                    <a:gs pos="47000">
                      <a:schemeClr val="tx1"/>
                    </a:gs>
                  </a:gsLst>
                  <a:lin ang="5400000" scaled="1"/>
                </a:gradFill>
                <a:latin typeface="+mj-lt"/>
              </a:rPr>
              <a:t>sexual activity vs </a:t>
            </a:r>
            <a:r>
              <a:rPr lang="en-US" sz="2400" dirty="0" smtClean="0">
                <a:gradFill>
                  <a:gsLst>
                    <a:gs pos="15000">
                      <a:schemeClr val="tx1"/>
                    </a:gs>
                    <a:gs pos="47000">
                      <a:schemeClr val="tx1"/>
                    </a:gs>
                  </a:gsLst>
                  <a:lin ang="5400000" scaled="1"/>
                </a:gradFill>
                <a:latin typeface="+mj-lt"/>
              </a:rPr>
              <a:t>placebo. </a:t>
            </a:r>
            <a:r>
              <a:rPr lang="en-US" sz="2400" dirty="0">
                <a:gradFill>
                  <a:gsLst>
                    <a:gs pos="15000">
                      <a:schemeClr val="tx1"/>
                    </a:gs>
                    <a:gs pos="47000">
                      <a:schemeClr val="tx1"/>
                    </a:gs>
                  </a:gsLst>
                  <a:lin ang="5400000" scaled="1"/>
                </a:gradFill>
                <a:latin typeface="+mj-lt"/>
              </a:rPr>
              <a:t>T does not significantly improve sexual function and activity in </a:t>
            </a:r>
            <a:r>
              <a:rPr lang="en-US" sz="2400" dirty="0" smtClean="0">
                <a:gradFill>
                  <a:gsLst>
                    <a:gs pos="15000">
                      <a:schemeClr val="tx1"/>
                    </a:gs>
                    <a:gs pos="47000">
                      <a:schemeClr val="tx1"/>
                    </a:gs>
                  </a:gsLst>
                  <a:lin ang="5400000" scaled="1"/>
                </a:gradFill>
                <a:latin typeface="+mj-lt"/>
              </a:rPr>
              <a:t>men who </a:t>
            </a:r>
            <a:r>
              <a:rPr lang="en-US" sz="2400" dirty="0">
                <a:gradFill>
                  <a:gsLst>
                    <a:gs pos="15000">
                      <a:schemeClr val="tx1"/>
                    </a:gs>
                    <a:gs pos="47000">
                      <a:schemeClr val="tx1"/>
                    </a:gs>
                  </a:gsLst>
                  <a:lin ang="5400000" scaled="1"/>
                </a:gradFill>
                <a:latin typeface="+mj-lt"/>
              </a:rPr>
              <a:t>do not have low T concentrations in the </a:t>
            </a:r>
            <a:r>
              <a:rPr lang="en-US" sz="2400" dirty="0" err="1">
                <a:gradFill>
                  <a:gsLst>
                    <a:gs pos="15000">
                      <a:schemeClr val="tx1"/>
                    </a:gs>
                    <a:gs pos="47000">
                      <a:schemeClr val="tx1"/>
                    </a:gs>
                  </a:gsLst>
                  <a:lin ang="5400000" scaled="1"/>
                </a:gradFill>
                <a:latin typeface="+mj-lt"/>
              </a:rPr>
              <a:t>hypogonadal</a:t>
            </a:r>
            <a:r>
              <a:rPr lang="en-US" sz="2400" dirty="0">
                <a:gradFill>
                  <a:gsLst>
                    <a:gs pos="15000">
                      <a:schemeClr val="tx1"/>
                    </a:gs>
                    <a:gs pos="47000">
                      <a:schemeClr val="tx1"/>
                    </a:gs>
                  </a:gsLst>
                  <a:lin ang="5400000" scaled="1"/>
                </a:gradFill>
                <a:latin typeface="+mj-lt"/>
              </a:rPr>
              <a:t> </a:t>
            </a:r>
            <a:r>
              <a:rPr lang="en-US" sz="2400" dirty="0" smtClean="0">
                <a:gradFill>
                  <a:gsLst>
                    <a:gs pos="15000">
                      <a:schemeClr val="tx1"/>
                    </a:gs>
                    <a:gs pos="47000">
                      <a:schemeClr val="tx1"/>
                    </a:gs>
                  </a:gsLst>
                  <a:lin ang="5400000" scaled="1"/>
                </a:gradFill>
                <a:latin typeface="+mj-lt"/>
              </a:rPr>
              <a:t>range.</a:t>
            </a:r>
          </a:p>
          <a:p>
            <a:pPr lvl="1" algn="l"/>
            <a:r>
              <a:rPr lang="en-US" sz="2400" dirty="0">
                <a:gradFill>
                  <a:gsLst>
                    <a:gs pos="15000">
                      <a:schemeClr val="tx1"/>
                    </a:gs>
                    <a:gs pos="47000">
                      <a:schemeClr val="tx1"/>
                    </a:gs>
                  </a:gsLst>
                  <a:lin ang="5400000" scaled="1"/>
                </a:gradFill>
                <a:latin typeface="+mj-lt"/>
              </a:rPr>
              <a:t>Phosphodiesterase 5 inhibitors can improve </a:t>
            </a:r>
            <a:r>
              <a:rPr lang="en-US" sz="2400" dirty="0" smtClean="0">
                <a:gradFill>
                  <a:gsLst>
                    <a:gs pos="15000">
                      <a:schemeClr val="tx1"/>
                    </a:gs>
                    <a:gs pos="47000">
                      <a:schemeClr val="tx1"/>
                    </a:gs>
                  </a:gsLst>
                  <a:lin ang="5400000" scaled="1"/>
                </a:gradFill>
                <a:latin typeface="+mj-lt"/>
              </a:rPr>
              <a:t>erectile function </a:t>
            </a:r>
            <a:r>
              <a:rPr lang="en-US" sz="2400" dirty="0">
                <a:gradFill>
                  <a:gsLst>
                    <a:gs pos="15000">
                      <a:schemeClr val="tx1"/>
                    </a:gs>
                    <a:gs pos="47000">
                      <a:schemeClr val="tx1"/>
                    </a:gs>
                  </a:gsLst>
                  <a:lin ang="5400000" scaled="1"/>
                </a:gradFill>
                <a:latin typeface="+mj-lt"/>
              </a:rPr>
              <a:t>in </a:t>
            </a:r>
            <a:r>
              <a:rPr lang="en-US" sz="2400" dirty="0" err="1">
                <a:gradFill>
                  <a:gsLst>
                    <a:gs pos="15000">
                      <a:schemeClr val="tx1"/>
                    </a:gs>
                    <a:gs pos="47000">
                      <a:schemeClr val="tx1"/>
                    </a:gs>
                  </a:gsLst>
                  <a:lin ang="5400000" scaled="1"/>
                </a:gradFill>
                <a:latin typeface="+mj-lt"/>
              </a:rPr>
              <a:t>eugonadal</a:t>
            </a:r>
            <a:r>
              <a:rPr lang="en-US" sz="2400" dirty="0">
                <a:gradFill>
                  <a:gsLst>
                    <a:gs pos="15000">
                      <a:schemeClr val="tx1"/>
                    </a:gs>
                    <a:gs pos="47000">
                      <a:schemeClr val="tx1"/>
                    </a:gs>
                  </a:gsLst>
                  <a:lin ang="5400000" scaled="1"/>
                </a:gradFill>
                <a:latin typeface="+mj-lt"/>
              </a:rPr>
              <a:t> </a:t>
            </a:r>
            <a:r>
              <a:rPr lang="en-US" sz="2400" dirty="0" smtClean="0">
                <a:gradFill>
                  <a:gsLst>
                    <a:gs pos="15000">
                      <a:schemeClr val="tx1"/>
                    </a:gs>
                    <a:gs pos="47000">
                      <a:schemeClr val="tx1"/>
                    </a:gs>
                  </a:gsLst>
                  <a:lin ang="5400000" scaled="1"/>
                </a:gradFill>
                <a:latin typeface="+mj-lt"/>
              </a:rPr>
              <a:t>and </a:t>
            </a:r>
            <a:r>
              <a:rPr lang="en-US" sz="2400" dirty="0" err="1">
                <a:gradFill>
                  <a:gsLst>
                    <a:gs pos="15000">
                      <a:schemeClr val="tx1"/>
                    </a:gs>
                    <a:gs pos="47000">
                      <a:schemeClr val="tx1"/>
                    </a:gs>
                  </a:gsLst>
                  <a:lin ang="5400000" scaled="1"/>
                </a:gradFill>
                <a:latin typeface="+mj-lt"/>
              </a:rPr>
              <a:t>hypogonadal</a:t>
            </a:r>
            <a:r>
              <a:rPr lang="en-US" sz="2400" dirty="0">
                <a:gradFill>
                  <a:gsLst>
                    <a:gs pos="15000">
                      <a:schemeClr val="tx1"/>
                    </a:gs>
                    <a:gs pos="47000">
                      <a:schemeClr val="tx1"/>
                    </a:gs>
                  </a:gsLst>
                  <a:lin ang="5400000" scaled="1"/>
                </a:gradFill>
                <a:latin typeface="+mj-lt"/>
              </a:rPr>
              <a:t> </a:t>
            </a:r>
            <a:r>
              <a:rPr lang="en-US" sz="2400" dirty="0" smtClean="0">
                <a:gradFill>
                  <a:gsLst>
                    <a:gs pos="15000">
                      <a:schemeClr val="tx1"/>
                    </a:gs>
                    <a:gs pos="47000">
                      <a:schemeClr val="tx1"/>
                    </a:gs>
                  </a:gsLst>
                  <a:lin ang="5400000" scaled="1"/>
                </a:gradFill>
                <a:latin typeface="+mj-lt"/>
              </a:rPr>
              <a:t>men. </a:t>
            </a:r>
            <a:endParaRPr lang="en-US" sz="2400" dirty="0">
              <a:gradFill>
                <a:gsLst>
                  <a:gs pos="15000">
                    <a:schemeClr val="tx1"/>
                  </a:gs>
                  <a:gs pos="47000">
                    <a:schemeClr val="tx1"/>
                  </a:gs>
                </a:gsLst>
                <a:lin ang="5400000" scaled="1"/>
              </a:gradFill>
              <a:latin typeface="+mj-lt"/>
            </a:endParaRPr>
          </a:p>
        </p:txBody>
      </p:sp>
      <p:sp>
        <p:nvSpPr>
          <p:cNvPr id="14" name="Rectangle 13"/>
          <p:cNvSpPr/>
          <p:nvPr/>
        </p:nvSpPr>
        <p:spPr>
          <a:xfrm>
            <a:off x="412787" y="3780634"/>
            <a:ext cx="4042930"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Sexual function</a:t>
            </a:r>
          </a:p>
        </p:txBody>
      </p:sp>
    </p:spTree>
    <p:extLst>
      <p:ext uri="{BB962C8B-B14F-4D97-AF65-F5344CB8AC3E}">
        <p14:creationId xmlns:p14="http://schemas.microsoft.com/office/powerpoint/2010/main" val="10050139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48</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Efficacy</a:t>
            </a:r>
          </a:p>
        </p:txBody>
      </p:sp>
      <p:sp>
        <p:nvSpPr>
          <p:cNvPr id="7" name="Text Placeholder 6"/>
          <p:cNvSpPr>
            <a:spLocks noGrp="1"/>
          </p:cNvSpPr>
          <p:nvPr>
            <p:ph type="body" sz="quarter" idx="11"/>
          </p:nvPr>
        </p:nvSpPr>
        <p:spPr>
          <a:xfrm>
            <a:off x="389590" y="2949077"/>
            <a:ext cx="11394203" cy="2031325"/>
          </a:xfrm>
        </p:spPr>
        <p:txBody>
          <a:bodyPr/>
          <a:lstStyle/>
          <a:p>
            <a:pPr lvl="1" algn="l"/>
            <a:r>
              <a:rPr lang="en-US" dirty="0">
                <a:gradFill>
                  <a:gsLst>
                    <a:gs pos="15000">
                      <a:schemeClr val="tx1"/>
                    </a:gs>
                    <a:gs pos="47000">
                      <a:schemeClr val="tx1"/>
                    </a:gs>
                  </a:gsLst>
                  <a:lin ang="5400000" scaled="1"/>
                </a:gradFill>
                <a:latin typeface="+mj-lt"/>
              </a:rPr>
              <a:t>T therapy improves the positive and reduces the negative aspects </a:t>
            </a:r>
            <a:r>
              <a:rPr lang="en-US" dirty="0" smtClean="0">
                <a:gradFill>
                  <a:gsLst>
                    <a:gs pos="15000">
                      <a:schemeClr val="tx1"/>
                    </a:gs>
                    <a:gs pos="47000">
                      <a:schemeClr val="tx1"/>
                    </a:gs>
                  </a:gsLst>
                  <a:lin ang="5400000" scaled="1"/>
                </a:gradFill>
                <a:latin typeface="+mj-lt"/>
              </a:rPr>
              <a:t>of mood</a:t>
            </a:r>
            <a:r>
              <a:rPr lang="en-US" dirty="0">
                <a:gradFill>
                  <a:gsLst>
                    <a:gs pos="15000">
                      <a:schemeClr val="tx1"/>
                    </a:gs>
                    <a:gs pos="47000">
                      <a:schemeClr val="tx1"/>
                    </a:gs>
                  </a:gsLst>
                  <a:lin ang="5400000" scaled="1"/>
                </a:gradFill>
                <a:latin typeface="+mj-lt"/>
              </a:rPr>
              <a:t>, but the magnitude of the effect of T on mood </a:t>
            </a:r>
            <a:r>
              <a:rPr lang="en-US" dirty="0" smtClean="0">
                <a:gradFill>
                  <a:gsLst>
                    <a:gs pos="15000">
                      <a:schemeClr val="tx1"/>
                    </a:gs>
                    <a:gs pos="47000">
                      <a:schemeClr val="tx1"/>
                    </a:gs>
                  </a:gsLst>
                  <a:lin ang="5400000" scaled="1"/>
                </a:gradFill>
                <a:latin typeface="+mj-lt"/>
              </a:rPr>
              <a:t>in older </a:t>
            </a:r>
            <a:r>
              <a:rPr lang="en-US" dirty="0">
                <a:gradFill>
                  <a:gsLst>
                    <a:gs pos="15000">
                      <a:schemeClr val="tx1"/>
                    </a:gs>
                    <a:gs pos="47000">
                      <a:schemeClr val="tx1"/>
                    </a:gs>
                  </a:gsLst>
                  <a:lin ang="5400000" scaled="1"/>
                </a:gradFill>
                <a:latin typeface="+mj-lt"/>
              </a:rPr>
              <a:t>men is </a:t>
            </a:r>
            <a:r>
              <a:rPr lang="en-US" dirty="0" smtClean="0">
                <a:gradFill>
                  <a:gsLst>
                    <a:gs pos="15000">
                      <a:schemeClr val="tx1"/>
                    </a:gs>
                    <a:gs pos="47000">
                      <a:schemeClr val="tx1"/>
                    </a:gs>
                  </a:gsLst>
                  <a:lin ang="5400000" scaled="1"/>
                </a:gradFill>
                <a:latin typeface="+mj-lt"/>
              </a:rPr>
              <a:t>small. </a:t>
            </a:r>
            <a:r>
              <a:rPr lang="en-US" dirty="0">
                <a:gradFill>
                  <a:gsLst>
                    <a:gs pos="15000">
                      <a:schemeClr val="tx1"/>
                    </a:gs>
                    <a:gs pos="47000">
                      <a:schemeClr val="tx1"/>
                    </a:gs>
                  </a:gsLst>
                  <a:lin ang="5400000" scaled="1"/>
                </a:gradFill>
                <a:latin typeface="+mj-lt"/>
              </a:rPr>
              <a:t>T therapy does not </a:t>
            </a:r>
            <a:r>
              <a:rPr lang="en-US" dirty="0" smtClean="0">
                <a:gradFill>
                  <a:gsLst>
                    <a:gs pos="15000">
                      <a:schemeClr val="tx1"/>
                    </a:gs>
                    <a:gs pos="47000">
                      <a:schemeClr val="tx1"/>
                    </a:gs>
                  </a:gsLst>
                  <a:lin ang="5400000" scaled="1"/>
                </a:gradFill>
                <a:latin typeface="+mj-lt"/>
              </a:rPr>
              <a:t>improve depressive </a:t>
            </a:r>
            <a:r>
              <a:rPr lang="en-US" dirty="0">
                <a:gradFill>
                  <a:gsLst>
                    <a:gs pos="15000">
                      <a:schemeClr val="tx1"/>
                    </a:gs>
                    <a:gs pos="47000">
                      <a:schemeClr val="tx1"/>
                    </a:gs>
                  </a:gsLst>
                  <a:lin ang="5400000" scaled="1"/>
                </a:gradFill>
                <a:latin typeface="+mj-lt"/>
              </a:rPr>
              <a:t>symptoms in men with clinical </a:t>
            </a:r>
            <a:r>
              <a:rPr lang="en-US" dirty="0" smtClean="0">
                <a:gradFill>
                  <a:gsLst>
                    <a:gs pos="15000">
                      <a:schemeClr val="tx1"/>
                    </a:gs>
                    <a:gs pos="47000">
                      <a:schemeClr val="tx1"/>
                    </a:gs>
                  </a:gsLst>
                  <a:lin ang="5400000" scaled="1"/>
                </a:gradFill>
                <a:latin typeface="+mj-lt"/>
              </a:rPr>
              <a:t>depression. </a:t>
            </a:r>
            <a:endParaRPr lang="en-US" dirty="0">
              <a:gradFill>
                <a:gsLst>
                  <a:gs pos="15000">
                    <a:schemeClr val="tx1"/>
                  </a:gs>
                  <a:gs pos="47000">
                    <a:schemeClr val="tx1"/>
                  </a:gs>
                </a:gsLst>
                <a:lin ang="5400000" scaled="1"/>
              </a:gradFill>
              <a:latin typeface="+mj-lt"/>
            </a:endParaRPr>
          </a:p>
        </p:txBody>
      </p:sp>
      <p:sp>
        <p:nvSpPr>
          <p:cNvPr id="12" name="Rectangle 11"/>
          <p:cNvSpPr/>
          <p:nvPr/>
        </p:nvSpPr>
        <p:spPr>
          <a:xfrm>
            <a:off x="5101167" y="1082081"/>
            <a:ext cx="5754152" cy="1200329"/>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Well-being and depressive symptoms</a:t>
            </a:r>
          </a:p>
        </p:txBody>
      </p:sp>
      <p:sp>
        <p:nvSpPr>
          <p:cNvPr id="13" name="Text Placeholder 6"/>
          <p:cNvSpPr>
            <a:spLocks noGrp="1"/>
          </p:cNvSpPr>
          <p:nvPr>
            <p:ph type="body" sz="quarter" idx="11"/>
          </p:nvPr>
        </p:nvSpPr>
        <p:spPr>
          <a:xfrm>
            <a:off x="372413" y="4809022"/>
            <a:ext cx="11428559" cy="1255728"/>
          </a:xfrm>
        </p:spPr>
        <p:txBody>
          <a:bodyPr/>
          <a:lstStyle/>
          <a:p>
            <a:pPr lvl="1" algn="l"/>
            <a:r>
              <a:rPr lang="en-US" dirty="0">
                <a:gradFill>
                  <a:gsLst>
                    <a:gs pos="15000">
                      <a:schemeClr val="tx1"/>
                    </a:gs>
                    <a:gs pos="47000">
                      <a:schemeClr val="tx1"/>
                    </a:gs>
                  </a:gsLst>
                  <a:lin ang="5400000" scaled="1"/>
                </a:gradFill>
                <a:latin typeface="+mj-lt"/>
              </a:rPr>
              <a:t>Epidemiological studies have reported an association between lower T concentrations and late-onset, </a:t>
            </a:r>
            <a:r>
              <a:rPr lang="en-US" dirty="0" smtClean="0">
                <a:gradFill>
                  <a:gsLst>
                    <a:gs pos="15000">
                      <a:schemeClr val="tx1"/>
                    </a:gs>
                    <a:gs pos="47000">
                      <a:schemeClr val="tx1"/>
                    </a:gs>
                  </a:gsLst>
                  <a:lin ang="5400000" scaled="1"/>
                </a:gradFill>
                <a:latin typeface="+mj-lt"/>
              </a:rPr>
              <a:t>low grade</a:t>
            </a:r>
            <a:r>
              <a:rPr lang="en-US" dirty="0">
                <a:gradFill>
                  <a:gsLst>
                    <a:gs pos="15000">
                      <a:schemeClr val="tx1"/>
                    </a:gs>
                    <a:gs pos="47000">
                      <a:schemeClr val="tx1"/>
                    </a:gs>
                  </a:gsLst>
                  <a:lin ang="5400000" scaled="1"/>
                </a:gradFill>
                <a:latin typeface="+mj-lt"/>
              </a:rPr>
              <a:t>, persistent depressive disorder (previously referred to as dysthymia). </a:t>
            </a:r>
            <a:endParaRPr lang="en-US"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4957086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49</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Efficacy</a:t>
            </a:r>
          </a:p>
        </p:txBody>
      </p:sp>
      <p:sp>
        <p:nvSpPr>
          <p:cNvPr id="12" name="Rectangle 11"/>
          <p:cNvSpPr/>
          <p:nvPr/>
        </p:nvSpPr>
        <p:spPr>
          <a:xfrm>
            <a:off x="4812798" y="1111593"/>
            <a:ext cx="5754152"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Bone mineral density</a:t>
            </a:r>
          </a:p>
        </p:txBody>
      </p:sp>
      <p:sp>
        <p:nvSpPr>
          <p:cNvPr id="13" name="Text Placeholder 6"/>
          <p:cNvSpPr>
            <a:spLocks noGrp="1"/>
          </p:cNvSpPr>
          <p:nvPr>
            <p:ph type="body" sz="quarter" idx="11"/>
          </p:nvPr>
        </p:nvSpPr>
        <p:spPr>
          <a:xfrm>
            <a:off x="546033" y="2701461"/>
            <a:ext cx="11220583" cy="2807171"/>
          </a:xfrm>
        </p:spPr>
        <p:txBody>
          <a:bodyPr/>
          <a:lstStyle/>
          <a:p>
            <a:pPr lvl="1" algn="l"/>
            <a:r>
              <a:rPr lang="en-US" dirty="0" smtClean="0">
                <a:gradFill>
                  <a:gsLst>
                    <a:gs pos="15000">
                      <a:schemeClr val="tx1"/>
                    </a:gs>
                    <a:gs pos="47000">
                      <a:schemeClr val="tx1"/>
                    </a:gs>
                  </a:gsLst>
                  <a:lin ang="5400000" scaled="1"/>
                </a:gradFill>
                <a:latin typeface="+mj-lt"/>
              </a:rPr>
              <a:t>T </a:t>
            </a:r>
            <a:r>
              <a:rPr lang="en-US" dirty="0">
                <a:gradFill>
                  <a:gsLst>
                    <a:gs pos="15000">
                      <a:schemeClr val="tx1"/>
                    </a:gs>
                    <a:gs pos="47000">
                      <a:schemeClr val="tx1"/>
                    </a:gs>
                  </a:gsLst>
                  <a:lin ang="5400000" scaled="1"/>
                </a:gradFill>
                <a:latin typeface="+mj-lt"/>
              </a:rPr>
              <a:t>is not an approved treatment for osteoporosis or for </a:t>
            </a:r>
            <a:r>
              <a:rPr lang="en-US" dirty="0" smtClean="0">
                <a:gradFill>
                  <a:gsLst>
                    <a:gs pos="15000">
                      <a:schemeClr val="tx1"/>
                    </a:gs>
                    <a:gs pos="47000">
                      <a:schemeClr val="tx1"/>
                    </a:gs>
                  </a:gsLst>
                  <a:lin ang="5400000" scaled="1"/>
                </a:gradFill>
                <a:latin typeface="+mj-lt"/>
              </a:rPr>
              <a:t>reducing fracture risk. Clinicians </a:t>
            </a:r>
            <a:r>
              <a:rPr lang="en-US" dirty="0" smtClean="0">
                <a:solidFill>
                  <a:srgbClr val="FF0000"/>
                </a:solidFill>
                <a:latin typeface="+mj-lt"/>
              </a:rPr>
              <a:t>should not </a:t>
            </a:r>
            <a:r>
              <a:rPr lang="en-US" dirty="0" smtClean="0">
                <a:gradFill>
                  <a:gsLst>
                    <a:gs pos="15000">
                      <a:schemeClr val="tx1"/>
                    </a:gs>
                    <a:gs pos="47000">
                      <a:schemeClr val="tx1"/>
                    </a:gs>
                  </a:gsLst>
                  <a:lin ang="5400000" scaled="1"/>
                </a:gradFill>
                <a:latin typeface="+mj-lt"/>
              </a:rPr>
              <a:t>prescribe T for treating osteoporosis in men who have normal T concentrations or as monotherapy to prevent bone fracture in men who are at high risk of bone fracture, regardless of T concentrations (clinicians </a:t>
            </a:r>
            <a:r>
              <a:rPr lang="en-US" dirty="0" smtClean="0">
                <a:solidFill>
                  <a:srgbClr val="FF0000"/>
                </a:solidFill>
                <a:latin typeface="+mj-lt"/>
              </a:rPr>
              <a:t>can</a:t>
            </a:r>
            <a:r>
              <a:rPr lang="en-US" dirty="0" smtClean="0">
                <a:gradFill>
                  <a:gsLst>
                    <a:gs pos="15000">
                      <a:schemeClr val="tx1"/>
                    </a:gs>
                    <a:gs pos="47000">
                      <a:schemeClr val="tx1"/>
                    </a:gs>
                  </a:gsLst>
                  <a:lin ang="5400000" scaled="1"/>
                </a:gradFill>
                <a:latin typeface="+mj-lt"/>
              </a:rPr>
              <a:t> assess fracture risk using a fracture risk assessment instrument, such as FRAX®). </a:t>
            </a:r>
          </a:p>
          <a:p>
            <a:pPr lvl="1" algn="l"/>
            <a:endParaRPr lang="en-US" dirty="0" smtClean="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222257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50520" y="1206670"/>
            <a:ext cx="11490960" cy="5743111"/>
          </a:xfrm>
        </p:spPr>
        <p:txBody>
          <a:bodyPr/>
          <a:lstStyle/>
          <a:p>
            <a:r>
              <a:rPr lang="en-US" sz="3100" b="1" dirty="0">
                <a:solidFill>
                  <a:schemeClr val="tx2"/>
                </a:solidFill>
              </a:rPr>
              <a:t>Secondary</a:t>
            </a:r>
            <a:r>
              <a:rPr lang="en-US" sz="3100" b="1" dirty="0">
                <a:solidFill>
                  <a:schemeClr val="tx1"/>
                </a:solidFill>
              </a:rPr>
              <a:t> </a:t>
            </a:r>
            <a:r>
              <a:rPr lang="en-US" sz="3100" b="1" dirty="0">
                <a:solidFill>
                  <a:schemeClr val="tx2"/>
                </a:solidFill>
              </a:rPr>
              <a:t>hypogonadism</a:t>
            </a:r>
            <a:r>
              <a:rPr lang="en-US" sz="3100" b="1" dirty="0">
                <a:solidFill>
                  <a:schemeClr val="tx1"/>
                </a:solidFill>
              </a:rPr>
              <a:t> </a:t>
            </a:r>
            <a:r>
              <a:rPr lang="en-US" sz="3100" dirty="0">
                <a:solidFill>
                  <a:schemeClr val="tx1"/>
                </a:solidFill>
              </a:rPr>
              <a:t>results in low T concentrations, impairment of spermatogenesis, and low </a:t>
            </a:r>
            <a:r>
              <a:rPr lang="en-US" sz="3100" dirty="0" smtClean="0">
                <a:solidFill>
                  <a:schemeClr val="tx1"/>
                </a:solidFill>
              </a:rPr>
              <a:t>or inappropriately </a:t>
            </a:r>
            <a:r>
              <a:rPr lang="en-US" sz="3100" dirty="0">
                <a:solidFill>
                  <a:schemeClr val="tx1"/>
                </a:solidFill>
              </a:rPr>
              <a:t>normal gonadotropin levels. </a:t>
            </a:r>
            <a:endParaRPr lang="en-US" sz="3100" dirty="0" smtClean="0">
              <a:solidFill>
                <a:schemeClr val="tx1"/>
              </a:solidFill>
            </a:endParaRPr>
          </a:p>
          <a:p>
            <a:r>
              <a:rPr lang="en-US" sz="3100" b="1" dirty="0">
                <a:solidFill>
                  <a:schemeClr val="tx2"/>
                </a:solidFill>
              </a:rPr>
              <a:t>Causes</a:t>
            </a:r>
            <a:r>
              <a:rPr lang="en-US" sz="3100" b="1" dirty="0">
                <a:solidFill>
                  <a:schemeClr val="tx1"/>
                </a:solidFill>
              </a:rPr>
              <a:t> </a:t>
            </a:r>
            <a:r>
              <a:rPr lang="en-US" sz="3100" dirty="0" smtClean="0">
                <a:solidFill>
                  <a:schemeClr val="tx1"/>
                </a:solidFill>
              </a:rPr>
              <a:t>of secondary </a:t>
            </a:r>
            <a:r>
              <a:rPr lang="en-US" sz="3100" dirty="0">
                <a:solidFill>
                  <a:schemeClr val="tx1"/>
                </a:solidFill>
              </a:rPr>
              <a:t>hypogonadism include </a:t>
            </a:r>
            <a:endParaRPr lang="en-US" sz="3100" dirty="0" smtClean="0">
              <a:solidFill>
                <a:schemeClr val="tx1"/>
              </a:solidFill>
            </a:endParaRPr>
          </a:p>
          <a:p>
            <a:pPr marL="741363" indent="-457200">
              <a:buFont typeface="Arial" panose="020B0604020202020204" pitchFamily="34" charset="0"/>
              <a:buChar char="•"/>
            </a:pPr>
            <a:r>
              <a:rPr lang="en-US" sz="2700" dirty="0" smtClean="0">
                <a:solidFill>
                  <a:schemeClr val="tx1"/>
                </a:solidFill>
              </a:rPr>
              <a:t>Hyperprolactinemia</a:t>
            </a:r>
            <a:r>
              <a:rPr lang="en-US" sz="2700" dirty="0">
                <a:solidFill>
                  <a:schemeClr val="tx1"/>
                </a:solidFill>
              </a:rPr>
              <a:t>;</a:t>
            </a:r>
            <a:r>
              <a:rPr lang="en-US" sz="2700" dirty="0" smtClean="0">
                <a:solidFill>
                  <a:schemeClr val="tx1"/>
                </a:solidFill>
              </a:rPr>
              <a:t> </a:t>
            </a:r>
          </a:p>
          <a:p>
            <a:pPr marL="741363" indent="-457200">
              <a:buFont typeface="Arial" panose="020B0604020202020204" pitchFamily="34" charset="0"/>
              <a:buChar char="•"/>
            </a:pPr>
            <a:r>
              <a:rPr lang="en-US" sz="2700" dirty="0" smtClean="0">
                <a:solidFill>
                  <a:schemeClr val="tx1"/>
                </a:solidFill>
              </a:rPr>
              <a:t>Severe </a:t>
            </a:r>
            <a:r>
              <a:rPr lang="en-US" sz="2700" dirty="0">
                <a:solidFill>
                  <a:schemeClr val="tx1"/>
                </a:solidFill>
              </a:rPr>
              <a:t>obesity; </a:t>
            </a:r>
            <a:endParaRPr lang="en-US" sz="2700" dirty="0" smtClean="0">
              <a:solidFill>
                <a:schemeClr val="tx1"/>
              </a:solidFill>
            </a:endParaRPr>
          </a:p>
          <a:p>
            <a:pPr marL="741363" indent="-457200">
              <a:buFont typeface="Arial" panose="020B0604020202020204" pitchFamily="34" charset="0"/>
              <a:buChar char="•"/>
            </a:pPr>
            <a:r>
              <a:rPr lang="en-US" sz="2700" dirty="0" smtClean="0">
                <a:solidFill>
                  <a:schemeClr val="tx1"/>
                </a:solidFill>
              </a:rPr>
              <a:t>Iron </a:t>
            </a:r>
            <a:r>
              <a:rPr lang="en-US" sz="2700" dirty="0">
                <a:solidFill>
                  <a:schemeClr val="tx1"/>
                </a:solidFill>
              </a:rPr>
              <a:t>overload syndromes; </a:t>
            </a:r>
            <a:endParaRPr lang="en-US" sz="2700" dirty="0" smtClean="0">
              <a:solidFill>
                <a:schemeClr val="tx1"/>
              </a:solidFill>
            </a:endParaRPr>
          </a:p>
          <a:p>
            <a:pPr marL="741363" indent="-457200">
              <a:buFont typeface="Arial" panose="020B0604020202020204" pitchFamily="34" charset="0"/>
              <a:buChar char="•"/>
            </a:pPr>
            <a:r>
              <a:rPr lang="en-US" sz="2700" dirty="0" smtClean="0">
                <a:solidFill>
                  <a:schemeClr val="tx1"/>
                </a:solidFill>
              </a:rPr>
              <a:t>The </a:t>
            </a:r>
            <a:r>
              <a:rPr lang="en-US" sz="2700" dirty="0">
                <a:solidFill>
                  <a:schemeClr val="tx1"/>
                </a:solidFill>
              </a:rPr>
              <a:t>use </a:t>
            </a:r>
            <a:r>
              <a:rPr lang="en-US" sz="2700" dirty="0" smtClean="0">
                <a:solidFill>
                  <a:schemeClr val="tx1"/>
                </a:solidFill>
              </a:rPr>
              <a:t>of opioids</a:t>
            </a:r>
            <a:r>
              <a:rPr lang="en-US" sz="2700" dirty="0">
                <a:solidFill>
                  <a:schemeClr val="tx1"/>
                </a:solidFill>
              </a:rPr>
              <a:t>, </a:t>
            </a:r>
            <a:r>
              <a:rPr lang="en-US" sz="2700" dirty="0" smtClean="0">
                <a:solidFill>
                  <a:schemeClr val="tx1"/>
                </a:solidFill>
              </a:rPr>
              <a:t>glucocorticoids</a:t>
            </a:r>
            <a:r>
              <a:rPr lang="en-US" sz="2700" dirty="0">
                <a:solidFill>
                  <a:schemeClr val="tx1"/>
                </a:solidFill>
              </a:rPr>
              <a:t>, or androgen-deprivation therapy with gonadotropin-releasing hormone </a:t>
            </a:r>
            <a:r>
              <a:rPr lang="en-US" sz="2700" dirty="0" smtClean="0">
                <a:solidFill>
                  <a:schemeClr val="tx1"/>
                </a:solidFill>
              </a:rPr>
              <a:t>agonists; and</a:t>
            </a:r>
          </a:p>
          <a:p>
            <a:pPr marL="741363" indent="-457200">
              <a:buFont typeface="Arial" panose="020B0604020202020204" pitchFamily="34" charset="0"/>
              <a:buChar char="•"/>
            </a:pPr>
            <a:r>
              <a:rPr lang="en-US" sz="2700" dirty="0" err="1" smtClean="0">
                <a:solidFill>
                  <a:schemeClr val="tx1"/>
                </a:solidFill>
              </a:rPr>
              <a:t>Rogenic</a:t>
            </a:r>
            <a:r>
              <a:rPr lang="en-US" sz="2700" dirty="0" smtClean="0">
                <a:solidFill>
                  <a:schemeClr val="tx1"/>
                </a:solidFill>
              </a:rPr>
              <a:t>–anabolic </a:t>
            </a:r>
            <a:r>
              <a:rPr lang="en-US" sz="2700" dirty="0">
                <a:solidFill>
                  <a:schemeClr val="tx1"/>
                </a:solidFill>
              </a:rPr>
              <a:t>steroid (AAS) withdrawal syndrome</a:t>
            </a:r>
            <a:r>
              <a:rPr lang="en-US" sz="2700" dirty="0" smtClean="0">
                <a:solidFill>
                  <a:schemeClr val="tx1"/>
                </a:solidFill>
              </a:rPr>
              <a:t>;</a:t>
            </a:r>
          </a:p>
          <a:p>
            <a:pPr marL="741363" indent="-457200">
              <a:buFont typeface="Arial" panose="020B0604020202020204" pitchFamily="34" charset="0"/>
              <a:buChar char="•"/>
            </a:pPr>
            <a:r>
              <a:rPr lang="en-US" sz="2700" dirty="0" smtClean="0">
                <a:solidFill>
                  <a:schemeClr val="tx1"/>
                </a:solidFill>
              </a:rPr>
              <a:t>Idiopathic </a:t>
            </a:r>
            <a:r>
              <a:rPr lang="en-US" sz="2700" dirty="0">
                <a:solidFill>
                  <a:schemeClr val="tx1"/>
                </a:solidFill>
              </a:rPr>
              <a:t>hypogonadotropic </a:t>
            </a:r>
            <a:r>
              <a:rPr lang="en-US" sz="2700" dirty="0" smtClean="0">
                <a:solidFill>
                  <a:schemeClr val="tx1"/>
                </a:solidFill>
              </a:rPr>
              <a:t>hypogonadism; </a:t>
            </a:r>
          </a:p>
          <a:p>
            <a:pPr marL="741363" indent="-457200">
              <a:buFont typeface="Arial" panose="020B0604020202020204" pitchFamily="34" charset="0"/>
              <a:buChar char="•"/>
            </a:pPr>
            <a:r>
              <a:rPr lang="en-US" sz="2700" dirty="0" smtClean="0">
                <a:solidFill>
                  <a:schemeClr val="tx1"/>
                </a:solidFill>
              </a:rPr>
              <a:t>Hypothalamic </a:t>
            </a:r>
            <a:r>
              <a:rPr lang="en-US" sz="2700" dirty="0">
                <a:solidFill>
                  <a:schemeClr val="tx1"/>
                </a:solidFill>
              </a:rPr>
              <a:t>or pituitary tumors or infiltrative </a:t>
            </a:r>
            <a:r>
              <a:rPr lang="en-US" sz="2700" dirty="0" smtClean="0">
                <a:solidFill>
                  <a:schemeClr val="tx1"/>
                </a:solidFill>
              </a:rPr>
              <a:t>disease; </a:t>
            </a:r>
          </a:p>
          <a:p>
            <a:pPr marL="741363" indent="-457200">
              <a:buFont typeface="Arial" panose="020B0604020202020204" pitchFamily="34" charset="0"/>
              <a:buChar char="•"/>
            </a:pPr>
            <a:r>
              <a:rPr lang="en-US" sz="2700" dirty="0" smtClean="0">
                <a:solidFill>
                  <a:schemeClr val="tx1"/>
                </a:solidFill>
              </a:rPr>
              <a:t>Head </a:t>
            </a:r>
            <a:r>
              <a:rPr lang="en-US" sz="2700" dirty="0">
                <a:solidFill>
                  <a:schemeClr val="tx1"/>
                </a:solidFill>
              </a:rPr>
              <a:t>trauma; and </a:t>
            </a:r>
            <a:endParaRPr lang="en-US" sz="2700" dirty="0" smtClean="0">
              <a:solidFill>
                <a:schemeClr val="tx1"/>
              </a:solidFill>
            </a:endParaRPr>
          </a:p>
          <a:p>
            <a:pPr marL="741363" indent="-457200">
              <a:buFont typeface="Arial" panose="020B0604020202020204" pitchFamily="34" charset="0"/>
              <a:buChar char="•"/>
            </a:pPr>
            <a:r>
              <a:rPr lang="en-US" sz="2700" dirty="0" smtClean="0">
                <a:solidFill>
                  <a:schemeClr val="tx1"/>
                </a:solidFill>
              </a:rPr>
              <a:t>Pituitary </a:t>
            </a:r>
            <a:r>
              <a:rPr lang="en-US" sz="2700" dirty="0">
                <a:solidFill>
                  <a:schemeClr val="tx1"/>
                </a:solidFill>
              </a:rPr>
              <a:t>surgery or radiation.</a:t>
            </a:r>
          </a:p>
        </p:txBody>
      </p:sp>
      <p:sp>
        <p:nvSpPr>
          <p:cNvPr id="2" name="Slide Number Placeholder 1"/>
          <p:cNvSpPr>
            <a:spLocks noGrp="1"/>
          </p:cNvSpPr>
          <p:nvPr>
            <p:ph type="sldNum" sz="quarter" idx="4"/>
          </p:nvPr>
        </p:nvSpPr>
        <p:spPr>
          <a:xfrm>
            <a:off x="11760200" y="6465888"/>
            <a:ext cx="431800" cy="365125"/>
          </a:xfrm>
          <a:prstGeom prst="rect">
            <a:avLst/>
          </a:prstGeom>
        </p:spPr>
        <p:txBody>
          <a:bodyPr/>
          <a:lstStyle/>
          <a:p>
            <a:fld id="{5AE1514C-5E56-4738-A1FF-4B1CFD2A3E36}" type="slidenum">
              <a:rPr lang="en-US" smtClean="0"/>
              <a:pPr/>
              <a:t>5</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85133720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50</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Efficacy</a:t>
            </a:r>
          </a:p>
        </p:txBody>
      </p:sp>
      <p:sp>
        <p:nvSpPr>
          <p:cNvPr id="12" name="Rectangle 11"/>
          <p:cNvSpPr/>
          <p:nvPr/>
        </p:nvSpPr>
        <p:spPr>
          <a:xfrm>
            <a:off x="4812798" y="892798"/>
            <a:ext cx="5754152"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Bone mineral density</a:t>
            </a:r>
          </a:p>
        </p:txBody>
      </p:sp>
      <p:sp>
        <p:nvSpPr>
          <p:cNvPr id="13" name="Text Placeholder 6"/>
          <p:cNvSpPr>
            <a:spLocks noGrp="1"/>
          </p:cNvSpPr>
          <p:nvPr>
            <p:ph type="body" sz="quarter" idx="11"/>
          </p:nvPr>
        </p:nvSpPr>
        <p:spPr>
          <a:xfrm>
            <a:off x="372413" y="2588027"/>
            <a:ext cx="11514787" cy="3710759"/>
          </a:xfrm>
        </p:spPr>
        <p:txBody>
          <a:bodyPr/>
          <a:lstStyle/>
          <a:p>
            <a:pPr lvl="1" algn="l"/>
            <a:r>
              <a:rPr lang="en-US" dirty="0" smtClean="0">
                <a:gradFill>
                  <a:gsLst>
                    <a:gs pos="15000">
                      <a:schemeClr val="tx1"/>
                    </a:gs>
                    <a:gs pos="47000">
                      <a:schemeClr val="tx1"/>
                    </a:gs>
                  </a:gsLst>
                  <a:lin ang="5400000" scaled="1"/>
                </a:gradFill>
                <a:latin typeface="+mj-lt"/>
              </a:rPr>
              <a:t>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receiving T replacement, 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treat osteoporosis in </a:t>
            </a:r>
            <a:r>
              <a:rPr lang="en-US" dirty="0" smtClean="0">
                <a:gradFill>
                  <a:gsLst>
                    <a:gs pos="15000">
                      <a:schemeClr val="tx1"/>
                    </a:gs>
                    <a:gs pos="47000">
                      <a:schemeClr val="tx1"/>
                    </a:gs>
                  </a:gsLst>
                  <a:lin ang="5400000" scaled="1"/>
                </a:gradFill>
                <a:latin typeface="+mj-lt"/>
              </a:rPr>
              <a:t>patients at </a:t>
            </a:r>
            <a:r>
              <a:rPr lang="en-US" dirty="0">
                <a:gradFill>
                  <a:gsLst>
                    <a:gs pos="15000">
                      <a:schemeClr val="tx1"/>
                    </a:gs>
                    <a:gs pos="47000">
                      <a:schemeClr val="tx1"/>
                    </a:gs>
                  </a:gsLst>
                  <a:lin ang="5400000" scaled="1"/>
                </a:gradFill>
                <a:latin typeface="+mj-lt"/>
              </a:rPr>
              <a:t>high risk of bone fracture with a pharmacologic </a:t>
            </a:r>
            <a:r>
              <a:rPr lang="en-US" dirty="0" smtClean="0">
                <a:gradFill>
                  <a:gsLst>
                    <a:gs pos="15000">
                      <a:schemeClr val="tx1"/>
                    </a:gs>
                    <a:gs pos="47000">
                      <a:schemeClr val="tx1"/>
                    </a:gs>
                  </a:gsLst>
                  <a:lin ang="5400000" scaled="1"/>
                </a:gradFill>
                <a:latin typeface="+mj-lt"/>
              </a:rPr>
              <a:t>agent that </a:t>
            </a:r>
            <a:r>
              <a:rPr lang="en-US" dirty="0">
                <a:gradFill>
                  <a:gsLst>
                    <a:gs pos="15000">
                      <a:schemeClr val="tx1"/>
                    </a:gs>
                    <a:gs pos="47000">
                      <a:schemeClr val="tx1"/>
                    </a:gs>
                  </a:gsLst>
                  <a:lin ang="5400000" scaled="1"/>
                </a:gradFill>
                <a:latin typeface="+mj-lt"/>
              </a:rPr>
              <a:t>has been approved for the treatment of </a:t>
            </a:r>
            <a:r>
              <a:rPr lang="en-US" dirty="0" smtClean="0">
                <a:gradFill>
                  <a:gsLst>
                    <a:gs pos="15000">
                      <a:schemeClr val="tx1"/>
                    </a:gs>
                    <a:gs pos="47000">
                      <a:schemeClr val="tx1"/>
                    </a:gs>
                  </a:gsLst>
                  <a:lin ang="5400000" scaled="1"/>
                </a:gradFill>
                <a:latin typeface="+mj-lt"/>
              </a:rPr>
              <a:t>osteoporosis. </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who have osteoporosis, are </a:t>
            </a:r>
            <a:r>
              <a:rPr lang="en-US" dirty="0" smtClean="0">
                <a:gradFill>
                  <a:gsLst>
                    <a:gs pos="15000">
                      <a:schemeClr val="tx1"/>
                    </a:gs>
                    <a:gs pos="47000">
                      <a:schemeClr val="tx1"/>
                    </a:gs>
                  </a:gsLst>
                  <a:lin ang="5400000" scaled="1"/>
                </a:gradFill>
                <a:latin typeface="+mj-lt"/>
              </a:rPr>
              <a:t>not at </a:t>
            </a:r>
            <a:r>
              <a:rPr lang="en-US" dirty="0">
                <a:gradFill>
                  <a:gsLst>
                    <a:gs pos="15000">
                      <a:schemeClr val="tx1"/>
                    </a:gs>
                    <a:gs pos="47000">
                      <a:schemeClr val="tx1"/>
                    </a:gs>
                  </a:gsLst>
                  <a:lin ang="5400000" scaled="1"/>
                </a:gradFill>
                <a:latin typeface="+mj-lt"/>
              </a:rPr>
              <a:t>high risk of bone fracture, and are being started </a:t>
            </a:r>
            <a:r>
              <a:rPr lang="en-US" dirty="0" smtClean="0">
                <a:gradFill>
                  <a:gsLst>
                    <a:gs pos="15000">
                      <a:schemeClr val="tx1"/>
                    </a:gs>
                    <a:gs pos="47000">
                      <a:schemeClr val="tx1"/>
                    </a:gs>
                  </a:gsLst>
                  <a:lin ang="5400000" scaled="1"/>
                </a:gradFill>
                <a:latin typeface="+mj-lt"/>
              </a:rPr>
              <a:t>on T-replacement </a:t>
            </a:r>
            <a:r>
              <a:rPr lang="en-US" dirty="0">
                <a:gradFill>
                  <a:gsLst>
                    <a:gs pos="15000">
                      <a:schemeClr val="tx1"/>
                    </a:gs>
                    <a:gs pos="47000">
                      <a:schemeClr val="tx1"/>
                    </a:gs>
                  </a:gsLst>
                  <a:lin ang="5400000" scaled="1"/>
                </a:gradFill>
                <a:latin typeface="+mj-lt"/>
              </a:rPr>
              <a:t>therapy, clinicians </a:t>
            </a:r>
            <a:r>
              <a:rPr lang="en-US" dirty="0">
                <a:solidFill>
                  <a:srgbClr val="FF0000"/>
                </a:solidFill>
                <a:latin typeface="+mj-lt"/>
              </a:rPr>
              <a:t>may</a:t>
            </a:r>
            <a:r>
              <a:rPr lang="en-US" dirty="0">
                <a:gradFill>
                  <a:gsLst>
                    <a:gs pos="15000">
                      <a:schemeClr val="tx1"/>
                    </a:gs>
                    <a:gs pos="47000">
                      <a:schemeClr val="tx1"/>
                    </a:gs>
                  </a:gsLst>
                  <a:lin ang="5400000" scaled="1"/>
                </a:gradFill>
                <a:latin typeface="+mj-lt"/>
              </a:rPr>
              <a:t> </a:t>
            </a:r>
            <a:r>
              <a:rPr lang="en-US" dirty="0">
                <a:solidFill>
                  <a:srgbClr val="FF0000"/>
                </a:solidFill>
                <a:latin typeface="+mj-lt"/>
              </a:rPr>
              <a:t>consider</a:t>
            </a:r>
            <a:r>
              <a:rPr lang="en-US" dirty="0">
                <a:gradFill>
                  <a:gsLst>
                    <a:gs pos="15000">
                      <a:schemeClr val="tx1"/>
                    </a:gs>
                    <a:gs pos="47000">
                      <a:schemeClr val="tx1"/>
                    </a:gs>
                  </a:gsLst>
                  <a:lin ang="5400000" scaled="1"/>
                </a:gradFill>
                <a:latin typeface="+mj-lt"/>
              </a:rPr>
              <a:t> </a:t>
            </a:r>
            <a:r>
              <a:rPr lang="en-US" dirty="0" smtClean="0">
                <a:gradFill>
                  <a:gsLst>
                    <a:gs pos="15000">
                      <a:schemeClr val="tx1"/>
                    </a:gs>
                    <a:gs pos="47000">
                      <a:schemeClr val="tx1"/>
                    </a:gs>
                  </a:gsLst>
                  <a:lin ang="5400000" scaled="1"/>
                </a:gradFill>
                <a:latin typeface="+mj-lt"/>
              </a:rPr>
              <a:t>deferring treatment </a:t>
            </a:r>
            <a:r>
              <a:rPr lang="en-US" dirty="0">
                <a:gradFill>
                  <a:gsLst>
                    <a:gs pos="15000">
                      <a:schemeClr val="tx1"/>
                    </a:gs>
                    <a:gs pos="47000">
                      <a:schemeClr val="tx1"/>
                    </a:gs>
                  </a:gsLst>
                  <a:lin ang="5400000" scaled="1"/>
                </a:gradFill>
                <a:latin typeface="+mj-lt"/>
              </a:rPr>
              <a:t>with approved osteoporosis drugs until </a:t>
            </a:r>
            <a:r>
              <a:rPr lang="en-US" dirty="0" smtClean="0">
                <a:gradFill>
                  <a:gsLst>
                    <a:gs pos="15000">
                      <a:schemeClr val="tx1"/>
                    </a:gs>
                    <a:gs pos="47000">
                      <a:schemeClr val="tx1"/>
                    </a:gs>
                  </a:gsLst>
                  <a:lin ang="5400000" scaled="1"/>
                </a:gradFill>
                <a:latin typeface="+mj-lt"/>
              </a:rPr>
              <a:t>they have </a:t>
            </a:r>
            <a:r>
              <a:rPr lang="en-US" dirty="0">
                <a:gradFill>
                  <a:gsLst>
                    <a:gs pos="15000">
                      <a:schemeClr val="tx1"/>
                    </a:gs>
                    <a:gs pos="47000">
                      <a:schemeClr val="tx1"/>
                    </a:gs>
                  </a:gsLst>
                  <a:lin ang="5400000" scaled="1"/>
                </a:gradFill>
                <a:latin typeface="+mj-lt"/>
              </a:rPr>
              <a:t>evaluated the response to T replacement by repeating BMD tests of the lumbar spine, femoral neck, </a:t>
            </a:r>
            <a:r>
              <a:rPr lang="en-US" dirty="0" smtClean="0">
                <a:gradFill>
                  <a:gsLst>
                    <a:gs pos="15000">
                      <a:schemeClr val="tx1"/>
                    </a:gs>
                    <a:gs pos="47000">
                      <a:schemeClr val="tx1"/>
                    </a:gs>
                  </a:gsLst>
                  <a:lin ang="5400000" scaled="1"/>
                </a:gradFill>
                <a:latin typeface="+mj-lt"/>
              </a:rPr>
              <a:t>and hip </a:t>
            </a:r>
            <a:r>
              <a:rPr lang="en-US" dirty="0">
                <a:gradFill>
                  <a:gsLst>
                    <a:gs pos="15000">
                      <a:schemeClr val="tx1"/>
                    </a:gs>
                    <a:gs pos="47000">
                      <a:schemeClr val="tx1"/>
                    </a:gs>
                  </a:gsLst>
                  <a:lin ang="5400000" scaled="1"/>
                </a:gradFill>
                <a:latin typeface="+mj-lt"/>
              </a:rPr>
              <a:t>after 1 to 2 years of T therapy.</a:t>
            </a:r>
          </a:p>
        </p:txBody>
      </p:sp>
    </p:spTree>
    <p:extLst>
      <p:ext uri="{BB962C8B-B14F-4D97-AF65-F5344CB8AC3E}">
        <p14:creationId xmlns:p14="http://schemas.microsoft.com/office/powerpoint/2010/main" val="1511339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51</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Efficacy</a:t>
            </a:r>
          </a:p>
        </p:txBody>
      </p:sp>
      <p:sp>
        <p:nvSpPr>
          <p:cNvPr id="7" name="Text Placeholder 6"/>
          <p:cNvSpPr>
            <a:spLocks noGrp="1"/>
          </p:cNvSpPr>
          <p:nvPr>
            <p:ph type="body" sz="quarter" idx="11"/>
          </p:nvPr>
        </p:nvSpPr>
        <p:spPr>
          <a:xfrm>
            <a:off x="623367" y="2422214"/>
            <a:ext cx="11143249" cy="1754326"/>
          </a:xfrm>
        </p:spPr>
        <p:txBody>
          <a:bodyPr/>
          <a:lstStyle/>
          <a:p>
            <a:pPr lvl="1" algn="l"/>
            <a:r>
              <a:rPr lang="en-US" sz="2400" dirty="0">
                <a:gradFill>
                  <a:gsLst>
                    <a:gs pos="15000">
                      <a:schemeClr val="tx1"/>
                    </a:gs>
                    <a:gs pos="47000">
                      <a:schemeClr val="tx1"/>
                    </a:gs>
                  </a:gsLst>
                  <a:lin ang="5400000" scaled="1"/>
                </a:gradFill>
                <a:latin typeface="+mj-lt"/>
              </a:rPr>
              <a:t>T therapy in healthy men with hypogonadism </a:t>
            </a:r>
            <a:r>
              <a:rPr lang="en-US" sz="2400" dirty="0" smtClean="0">
                <a:gradFill>
                  <a:gsLst>
                    <a:gs pos="15000">
                      <a:schemeClr val="tx1"/>
                    </a:gs>
                    <a:gs pos="47000">
                      <a:schemeClr val="tx1"/>
                    </a:gs>
                  </a:gsLst>
                  <a:lin ang="5400000" scaled="1"/>
                </a:gradFill>
                <a:latin typeface="+mj-lt"/>
              </a:rPr>
              <a:t>increases fat-free mass </a:t>
            </a:r>
            <a:r>
              <a:rPr lang="en-US" sz="2400" dirty="0">
                <a:gradFill>
                  <a:gsLst>
                    <a:gs pos="15000">
                      <a:schemeClr val="tx1"/>
                    </a:gs>
                    <a:gs pos="47000">
                      <a:schemeClr val="tx1"/>
                    </a:gs>
                  </a:gsLst>
                  <a:lin ang="5400000" scaled="1"/>
                </a:gradFill>
                <a:latin typeface="+mj-lt"/>
              </a:rPr>
              <a:t>and muscle </a:t>
            </a:r>
            <a:r>
              <a:rPr lang="en-US" sz="2400" dirty="0" smtClean="0">
                <a:gradFill>
                  <a:gsLst>
                    <a:gs pos="15000">
                      <a:schemeClr val="tx1"/>
                    </a:gs>
                    <a:gs pos="47000">
                      <a:schemeClr val="tx1"/>
                    </a:gs>
                  </a:gsLst>
                  <a:lin ang="5400000" scaled="1"/>
                </a:gradFill>
                <a:latin typeface="+mj-lt"/>
              </a:rPr>
              <a:t>strength. T </a:t>
            </a:r>
            <a:r>
              <a:rPr lang="en-US" sz="2400" dirty="0">
                <a:gradFill>
                  <a:gsLst>
                    <a:gs pos="15000">
                      <a:schemeClr val="tx1"/>
                    </a:gs>
                    <a:gs pos="47000">
                      <a:schemeClr val="tx1"/>
                    </a:gs>
                  </a:gsLst>
                  <a:lin ang="5400000" scaled="1"/>
                </a:gradFill>
                <a:latin typeface="+mj-lt"/>
              </a:rPr>
              <a:t>administration reduces whole body, </a:t>
            </a:r>
            <a:r>
              <a:rPr lang="en-US" sz="2400" dirty="0" err="1" smtClean="0">
                <a:gradFill>
                  <a:gsLst>
                    <a:gs pos="15000">
                      <a:schemeClr val="tx1"/>
                    </a:gs>
                    <a:gs pos="47000">
                      <a:schemeClr val="tx1"/>
                    </a:gs>
                  </a:gsLst>
                  <a:lin ang="5400000" scaled="1"/>
                </a:gradFill>
                <a:latin typeface="+mj-lt"/>
              </a:rPr>
              <a:t>intraabdominal</a:t>
            </a:r>
            <a:r>
              <a:rPr lang="en-US" sz="2400" dirty="0" smtClean="0">
                <a:gradFill>
                  <a:gsLst>
                    <a:gs pos="15000">
                      <a:schemeClr val="tx1"/>
                    </a:gs>
                    <a:gs pos="47000">
                      <a:schemeClr val="tx1"/>
                    </a:gs>
                  </a:gsLst>
                  <a:lin ang="5400000" scaled="1"/>
                </a:gradFill>
                <a:latin typeface="+mj-lt"/>
              </a:rPr>
              <a:t>, and </a:t>
            </a:r>
            <a:r>
              <a:rPr lang="en-US" sz="2400" dirty="0">
                <a:gradFill>
                  <a:gsLst>
                    <a:gs pos="15000">
                      <a:schemeClr val="tx1"/>
                    </a:gs>
                    <a:gs pos="47000">
                      <a:schemeClr val="tx1"/>
                    </a:gs>
                  </a:gsLst>
                  <a:lin ang="5400000" scaled="1"/>
                </a:gradFill>
                <a:latin typeface="+mj-lt"/>
              </a:rPr>
              <a:t>intermuscular </a:t>
            </a:r>
            <a:r>
              <a:rPr lang="en-US" sz="2400" dirty="0" smtClean="0">
                <a:gradFill>
                  <a:gsLst>
                    <a:gs pos="15000">
                      <a:schemeClr val="tx1"/>
                    </a:gs>
                    <a:gs pos="47000">
                      <a:schemeClr val="tx1"/>
                    </a:gs>
                  </a:gsLst>
                  <a:lin ang="5400000" scaled="1"/>
                </a:gradFill>
                <a:latin typeface="+mj-lt"/>
              </a:rPr>
              <a:t>fat. </a:t>
            </a:r>
            <a:r>
              <a:rPr lang="en-US" sz="2400" dirty="0">
                <a:gradFill>
                  <a:gsLst>
                    <a:gs pos="15000">
                      <a:schemeClr val="tx1"/>
                    </a:gs>
                    <a:gs pos="47000">
                      <a:schemeClr val="tx1"/>
                    </a:gs>
                  </a:gsLst>
                  <a:lin ang="5400000" scaled="1"/>
                </a:gradFill>
                <a:latin typeface="+mj-lt"/>
              </a:rPr>
              <a:t>The effects of T on </a:t>
            </a:r>
            <a:r>
              <a:rPr lang="en-US" sz="2400" dirty="0" smtClean="0">
                <a:gradFill>
                  <a:gsLst>
                    <a:gs pos="15000">
                      <a:schemeClr val="tx1"/>
                    </a:gs>
                    <a:gs pos="47000">
                      <a:schemeClr val="tx1"/>
                    </a:gs>
                  </a:gsLst>
                  <a:lin ang="5400000" scaled="1"/>
                </a:gradFill>
                <a:latin typeface="+mj-lt"/>
              </a:rPr>
              <a:t>muscle/fat mass </a:t>
            </a:r>
            <a:r>
              <a:rPr lang="en-US" sz="2400" dirty="0">
                <a:gradFill>
                  <a:gsLst>
                    <a:gs pos="15000">
                      <a:schemeClr val="tx1"/>
                    </a:gs>
                    <a:gs pos="47000">
                      <a:schemeClr val="tx1"/>
                    </a:gs>
                  </a:gsLst>
                  <a:lin ang="5400000" scaled="1"/>
                </a:gradFill>
                <a:latin typeface="+mj-lt"/>
              </a:rPr>
              <a:t>and muscle strength are related to the </a:t>
            </a:r>
            <a:r>
              <a:rPr lang="en-US" sz="2400" dirty="0" smtClean="0">
                <a:solidFill>
                  <a:srgbClr val="FF0000"/>
                </a:solidFill>
                <a:latin typeface="+mj-lt"/>
              </a:rPr>
              <a:t>administered dose </a:t>
            </a:r>
            <a:r>
              <a:rPr lang="en-US" sz="2400" dirty="0">
                <a:gradFill>
                  <a:gsLst>
                    <a:gs pos="15000">
                      <a:schemeClr val="tx1"/>
                    </a:gs>
                    <a:gs pos="47000">
                      <a:schemeClr val="tx1"/>
                    </a:gs>
                  </a:gsLst>
                  <a:lin ang="5400000" scaled="1"/>
                </a:gradFill>
                <a:latin typeface="+mj-lt"/>
              </a:rPr>
              <a:t>and increase in circulating </a:t>
            </a:r>
            <a:r>
              <a:rPr lang="en-US" sz="2400" dirty="0" smtClean="0">
                <a:gradFill>
                  <a:gsLst>
                    <a:gs pos="15000">
                      <a:schemeClr val="tx1"/>
                    </a:gs>
                    <a:gs pos="47000">
                      <a:schemeClr val="tx1"/>
                    </a:gs>
                  </a:gsLst>
                  <a:lin ang="5400000" scaled="1"/>
                </a:gradFill>
                <a:latin typeface="+mj-lt"/>
              </a:rPr>
              <a:t>T concentrations</a:t>
            </a:r>
            <a:r>
              <a:rPr lang="en-US" sz="2400" dirty="0">
                <a:gradFill>
                  <a:gsLst>
                    <a:gs pos="15000">
                      <a:schemeClr val="tx1"/>
                    </a:gs>
                    <a:gs pos="47000">
                      <a:schemeClr val="tx1"/>
                    </a:gs>
                  </a:gsLst>
                  <a:lin ang="5400000" scaled="1"/>
                </a:gradFill>
                <a:latin typeface="+mj-lt"/>
              </a:rPr>
              <a:t>. Estrogen predominantly mediates the effects of T on body fat. </a:t>
            </a:r>
          </a:p>
        </p:txBody>
      </p:sp>
      <p:sp>
        <p:nvSpPr>
          <p:cNvPr id="12" name="Rectangle 11"/>
          <p:cNvSpPr/>
          <p:nvPr/>
        </p:nvSpPr>
        <p:spPr>
          <a:xfrm>
            <a:off x="4812798" y="938964"/>
            <a:ext cx="6706057" cy="1200329"/>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Body composition, muscle strength, and physical function</a:t>
            </a:r>
          </a:p>
        </p:txBody>
      </p:sp>
      <p:sp>
        <p:nvSpPr>
          <p:cNvPr id="8" name="Rectangle 7"/>
          <p:cNvSpPr/>
          <p:nvPr/>
        </p:nvSpPr>
        <p:spPr>
          <a:xfrm>
            <a:off x="372413" y="4707456"/>
            <a:ext cx="4745619"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Cognitive function</a:t>
            </a:r>
          </a:p>
        </p:txBody>
      </p:sp>
      <p:sp>
        <p:nvSpPr>
          <p:cNvPr id="11" name="Text Placeholder 6"/>
          <p:cNvSpPr>
            <a:spLocks noGrp="1"/>
          </p:cNvSpPr>
          <p:nvPr>
            <p:ph type="body" sz="quarter" idx="11"/>
          </p:nvPr>
        </p:nvSpPr>
        <p:spPr>
          <a:xfrm>
            <a:off x="715370" y="5510943"/>
            <a:ext cx="10940335" cy="757130"/>
          </a:xfrm>
        </p:spPr>
        <p:txBody>
          <a:bodyPr/>
          <a:lstStyle/>
          <a:p>
            <a:pPr lvl="1" algn="l"/>
            <a:r>
              <a:rPr lang="en-US" sz="2400" dirty="0">
                <a:gradFill>
                  <a:gsLst>
                    <a:gs pos="15000">
                      <a:schemeClr val="tx1"/>
                    </a:gs>
                    <a:gs pos="47000">
                      <a:schemeClr val="tx1"/>
                    </a:gs>
                  </a:gsLst>
                  <a:lin ang="5400000" scaled="1"/>
                </a:gradFill>
                <a:latin typeface="+mj-lt"/>
              </a:rPr>
              <a:t>Two RCTs in </a:t>
            </a:r>
            <a:r>
              <a:rPr lang="en-US" sz="2400" dirty="0" smtClean="0">
                <a:gradFill>
                  <a:gsLst>
                    <a:gs pos="15000">
                      <a:schemeClr val="tx1"/>
                    </a:gs>
                    <a:gs pos="47000">
                      <a:schemeClr val="tx1"/>
                    </a:gs>
                  </a:gsLst>
                  <a:lin ang="5400000" scaled="1"/>
                </a:gradFill>
                <a:latin typeface="+mj-lt"/>
              </a:rPr>
              <a:t>community-dwelling older </a:t>
            </a:r>
            <a:r>
              <a:rPr lang="en-US" sz="2400" dirty="0">
                <a:gradFill>
                  <a:gsLst>
                    <a:gs pos="15000">
                      <a:schemeClr val="tx1"/>
                    </a:gs>
                    <a:gs pos="47000">
                      <a:schemeClr val="tx1"/>
                    </a:gs>
                  </a:gsLst>
                  <a:lin ang="5400000" scaled="1"/>
                </a:gradFill>
                <a:latin typeface="+mj-lt"/>
              </a:rPr>
              <a:t>men did not find significant improvements in memory or multiple other domains of cognitive </a:t>
            </a:r>
            <a:r>
              <a:rPr lang="en-US" sz="2400" dirty="0" smtClean="0">
                <a:gradFill>
                  <a:gsLst>
                    <a:gs pos="15000">
                      <a:schemeClr val="tx1"/>
                    </a:gs>
                    <a:gs pos="47000">
                      <a:schemeClr val="tx1"/>
                    </a:gs>
                  </a:gsLst>
                  <a:lin ang="5400000" scaled="1"/>
                </a:gradFill>
                <a:latin typeface="+mj-lt"/>
              </a:rPr>
              <a:t>function with </a:t>
            </a:r>
            <a:r>
              <a:rPr lang="en-US" sz="2400" dirty="0">
                <a:gradFill>
                  <a:gsLst>
                    <a:gs pos="15000">
                      <a:schemeClr val="tx1"/>
                    </a:gs>
                    <a:gs pos="47000">
                      <a:schemeClr val="tx1"/>
                    </a:gs>
                  </a:gsLst>
                  <a:lin ang="5400000" scaled="1"/>
                </a:gradFill>
                <a:latin typeface="+mj-lt"/>
              </a:rPr>
              <a:t>T </a:t>
            </a:r>
            <a:r>
              <a:rPr lang="en-US" sz="2400" dirty="0" smtClean="0">
                <a:gradFill>
                  <a:gsLst>
                    <a:gs pos="15000">
                      <a:schemeClr val="tx1"/>
                    </a:gs>
                    <a:gs pos="47000">
                      <a:schemeClr val="tx1"/>
                    </a:gs>
                  </a:gsLst>
                  <a:lin ang="5400000" scaled="1"/>
                </a:gradFill>
                <a:latin typeface="+mj-lt"/>
              </a:rPr>
              <a:t>treatment. </a:t>
            </a:r>
            <a:endParaRPr lang="en-US" sz="2400" dirty="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25765274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52</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2</a:t>
            </a:r>
            <a:endParaRPr lang="en-US" dirty="0"/>
          </a:p>
        </p:txBody>
      </p:sp>
      <p:sp>
        <p:nvSpPr>
          <p:cNvPr id="6" name="Text Placeholder 5"/>
          <p:cNvSpPr>
            <a:spLocks noGrp="1"/>
          </p:cNvSpPr>
          <p:nvPr>
            <p:ph type="body" sz="quarter" idx="11"/>
          </p:nvPr>
        </p:nvSpPr>
        <p:spPr>
          <a:xfrm>
            <a:off x="334297" y="4003073"/>
            <a:ext cx="11753512" cy="1588127"/>
          </a:xfrm>
        </p:spPr>
        <p:txBody>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Common drug-related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adverse events include acne, oiliness of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skin, and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breast tenderness. </a:t>
            </a:r>
            <a:r>
              <a:rPr lang="en-US" dirty="0" err="1">
                <a:solidFill>
                  <a:schemeClr val="bg1"/>
                </a:solidFill>
                <a:latin typeface="Tahoma" panose="020B0604030504040204" pitchFamily="34" charset="0"/>
                <a:ea typeface="Tahoma" panose="020B0604030504040204" pitchFamily="34" charset="0"/>
                <a:cs typeface="Tahoma" panose="020B0604030504040204" pitchFamily="34" charset="0"/>
              </a:rPr>
              <a:t>Erythrocytosis</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is the most frequent adverse event reported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in RCTs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of T. </a:t>
            </a:r>
          </a:p>
        </p:txBody>
      </p:sp>
      <p:sp>
        <p:nvSpPr>
          <p:cNvPr id="71" name="Text Placeholder 70"/>
          <p:cNvSpPr>
            <a:spLocks noGrp="1"/>
          </p:cNvSpPr>
          <p:nvPr>
            <p:ph type="body" sz="quarter" idx="19"/>
          </p:nvPr>
        </p:nvSpPr>
        <p:spPr>
          <a:xfrm>
            <a:off x="123022" y="1406680"/>
            <a:ext cx="5953687" cy="1920526"/>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Adverse events associated </a:t>
            </a:r>
            <a:r>
              <a:rPr lang="en-US" sz="4400" b="1" dirty="0" smtClean="0">
                <a:solidFill>
                  <a:srgbClr val="FFC000"/>
                </a:solidFill>
                <a:latin typeface="Times New Roman" panose="02020603050405020304" pitchFamily="18" charset="0"/>
                <a:cs typeface="Times New Roman" panose="02020603050405020304" pitchFamily="18" charset="0"/>
              </a:rPr>
              <a:t>with testosterone </a:t>
            </a:r>
            <a:r>
              <a:rPr lang="en-US" sz="4400" b="1" dirty="0">
                <a:solidFill>
                  <a:srgbClr val="FFC000"/>
                </a:solidFill>
                <a:latin typeface="Times New Roman" panose="02020603050405020304" pitchFamily="18" charset="0"/>
                <a:cs typeface="Times New Roman" panose="02020603050405020304" pitchFamily="18" charset="0"/>
              </a:rPr>
              <a:t>therapy</a:t>
            </a:r>
          </a:p>
        </p:txBody>
      </p:sp>
    </p:spTree>
    <p:extLst>
      <p:ext uri="{BB962C8B-B14F-4D97-AF65-F5344CB8AC3E}">
        <p14:creationId xmlns:p14="http://schemas.microsoft.com/office/powerpoint/2010/main" val="38620585"/>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53</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96937" y="88318"/>
            <a:ext cx="4083304" cy="1671655"/>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200" b="1" dirty="0">
                <a:gradFill>
                  <a:gsLst>
                    <a:gs pos="15000">
                      <a:schemeClr val="bg1"/>
                    </a:gs>
                    <a:gs pos="47000">
                      <a:schemeClr val="bg1"/>
                    </a:gs>
                  </a:gsLst>
                  <a:lin ang="5400000" scaled="1"/>
                </a:gradFill>
              </a:rPr>
              <a:t>Potential Adverse Effects of</a:t>
            </a:r>
          </a:p>
          <a:p>
            <a:pPr algn="ctr"/>
            <a:r>
              <a:rPr lang="en-US" sz="3200" b="1" dirty="0">
                <a:gradFill>
                  <a:gsLst>
                    <a:gs pos="15000">
                      <a:schemeClr val="bg1"/>
                    </a:gs>
                    <a:gs pos="47000">
                      <a:schemeClr val="bg1"/>
                    </a:gs>
                  </a:gsLst>
                  <a:lin ang="5400000" scaled="1"/>
                </a:gradFill>
              </a:rPr>
              <a:t>T Replacement</a:t>
            </a:r>
          </a:p>
        </p:txBody>
      </p:sp>
      <p:pic>
        <p:nvPicPr>
          <p:cNvPr id="6" name="Picture 5"/>
          <p:cNvPicPr>
            <a:picLocks noChangeAspect="1"/>
          </p:cNvPicPr>
          <p:nvPr/>
        </p:nvPicPr>
        <p:blipFill>
          <a:blip r:embed="rId3"/>
          <a:stretch>
            <a:fillRect/>
          </a:stretch>
        </p:blipFill>
        <p:spPr>
          <a:xfrm>
            <a:off x="185443" y="3583336"/>
            <a:ext cx="5192801" cy="3150356"/>
          </a:xfrm>
          <a:prstGeom prst="rect">
            <a:avLst/>
          </a:prstGeom>
        </p:spPr>
      </p:pic>
      <p:pic>
        <p:nvPicPr>
          <p:cNvPr id="7" name="Picture 6"/>
          <p:cNvPicPr>
            <a:picLocks noChangeAspect="1"/>
          </p:cNvPicPr>
          <p:nvPr/>
        </p:nvPicPr>
        <p:blipFill>
          <a:blip r:embed="rId4"/>
          <a:stretch>
            <a:fillRect/>
          </a:stretch>
        </p:blipFill>
        <p:spPr>
          <a:xfrm>
            <a:off x="6156059" y="304629"/>
            <a:ext cx="5807340" cy="6429062"/>
          </a:xfrm>
          <a:prstGeom prst="rect">
            <a:avLst/>
          </a:prstGeom>
        </p:spPr>
      </p:pic>
    </p:spTree>
    <p:extLst>
      <p:ext uri="{BB962C8B-B14F-4D97-AF65-F5344CB8AC3E}">
        <p14:creationId xmlns:p14="http://schemas.microsoft.com/office/powerpoint/2010/main" val="3227298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54</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err="1">
                <a:gradFill>
                  <a:gsLst>
                    <a:gs pos="15000">
                      <a:schemeClr val="bg1"/>
                    </a:gs>
                    <a:gs pos="47000">
                      <a:schemeClr val="bg1"/>
                    </a:gs>
                  </a:gsLst>
                  <a:lin ang="5400000" scaled="1"/>
                </a:gradFill>
              </a:rPr>
              <a:t>Erythrocytosis</a:t>
            </a:r>
            <a:endParaRPr lang="en-US" sz="3400" b="1" dirty="0">
              <a:gradFill>
                <a:gsLst>
                  <a:gs pos="15000">
                    <a:schemeClr val="bg1"/>
                  </a:gs>
                  <a:gs pos="47000">
                    <a:schemeClr val="bg1"/>
                  </a:gs>
                </a:gsLst>
                <a:lin ang="5400000" scaled="1"/>
              </a:gradFill>
            </a:endParaRPr>
          </a:p>
        </p:txBody>
      </p:sp>
      <p:sp>
        <p:nvSpPr>
          <p:cNvPr id="7" name="Text Placeholder 6"/>
          <p:cNvSpPr>
            <a:spLocks noGrp="1"/>
          </p:cNvSpPr>
          <p:nvPr>
            <p:ph type="body" sz="quarter" idx="11"/>
          </p:nvPr>
        </p:nvSpPr>
        <p:spPr>
          <a:xfrm>
            <a:off x="372412" y="2256293"/>
            <a:ext cx="11611865" cy="2031325"/>
          </a:xfrm>
        </p:spPr>
        <p:txBody>
          <a:bodyPr/>
          <a:lstStyle/>
          <a:p>
            <a:pPr lvl="1" algn="l"/>
            <a:r>
              <a:rPr lang="en-US" dirty="0">
                <a:gradFill>
                  <a:gsLst>
                    <a:gs pos="15000">
                      <a:schemeClr val="tx1"/>
                    </a:gs>
                    <a:gs pos="47000">
                      <a:schemeClr val="tx1"/>
                    </a:gs>
                  </a:gsLst>
                  <a:lin ang="5400000" scaled="1"/>
                </a:gradFill>
                <a:latin typeface="+mj-lt"/>
              </a:rPr>
              <a:t>T administration increases </a:t>
            </a:r>
            <a:r>
              <a:rPr lang="en-US" dirty="0" smtClean="0">
                <a:gradFill>
                  <a:gsLst>
                    <a:gs pos="15000">
                      <a:schemeClr val="tx1"/>
                    </a:gs>
                    <a:gs pos="47000">
                      <a:schemeClr val="tx1"/>
                    </a:gs>
                  </a:gsLst>
                  <a:lin ang="5400000" scaled="1"/>
                </a:gradFill>
                <a:latin typeface="+mj-lt"/>
              </a:rPr>
              <a:t>hemoglobin and hematocrit; </a:t>
            </a:r>
            <a:r>
              <a:rPr lang="en-US" dirty="0">
                <a:gradFill>
                  <a:gsLst>
                    <a:gs pos="15000">
                      <a:schemeClr val="tx1"/>
                    </a:gs>
                    <a:gs pos="47000">
                      <a:schemeClr val="tx1"/>
                    </a:gs>
                  </a:gsLst>
                  <a:lin ang="5400000" scaled="1"/>
                </a:gradFill>
                <a:latin typeface="+mj-lt"/>
              </a:rPr>
              <a:t>these effects are related to </a:t>
            </a:r>
            <a:r>
              <a:rPr lang="en-US" dirty="0" smtClean="0">
                <a:gradFill>
                  <a:gsLst>
                    <a:gs pos="15000">
                      <a:schemeClr val="tx1"/>
                    </a:gs>
                    <a:gs pos="47000">
                      <a:schemeClr val="tx1"/>
                    </a:gs>
                  </a:gsLst>
                  <a:lin ang="5400000" scaled="1"/>
                </a:gradFill>
                <a:latin typeface="+mj-lt"/>
              </a:rPr>
              <a:t>T doses </a:t>
            </a:r>
            <a:r>
              <a:rPr lang="en-US" dirty="0">
                <a:gradFill>
                  <a:gsLst>
                    <a:gs pos="15000">
                      <a:schemeClr val="tx1"/>
                    </a:gs>
                    <a:gs pos="47000">
                      <a:schemeClr val="tx1"/>
                    </a:gs>
                  </a:gsLst>
                  <a:lin ang="5400000" scaled="1"/>
                </a:gradFill>
                <a:latin typeface="+mj-lt"/>
              </a:rPr>
              <a:t>and circulating </a:t>
            </a:r>
            <a:r>
              <a:rPr lang="en-US" dirty="0" smtClean="0">
                <a:gradFill>
                  <a:gsLst>
                    <a:gs pos="15000">
                      <a:schemeClr val="tx1"/>
                    </a:gs>
                    <a:gs pos="47000">
                      <a:schemeClr val="tx1"/>
                    </a:gs>
                  </a:gsLst>
                  <a:lin ang="5400000" scaled="1"/>
                </a:gradFill>
                <a:latin typeface="+mj-lt"/>
              </a:rPr>
              <a:t>concentrations. </a:t>
            </a:r>
            <a:r>
              <a:rPr lang="en-US" dirty="0">
                <a:gradFill>
                  <a:gsLst>
                    <a:gs pos="15000">
                      <a:schemeClr val="tx1"/>
                    </a:gs>
                    <a:gs pos="47000">
                      <a:schemeClr val="tx1"/>
                    </a:gs>
                  </a:gsLst>
                  <a:lin ang="5400000" scaled="1"/>
                </a:gradFill>
                <a:latin typeface="+mj-lt"/>
              </a:rPr>
              <a:t>In some </a:t>
            </a:r>
            <a:r>
              <a:rPr lang="en-US" dirty="0" smtClean="0">
                <a:gradFill>
                  <a:gsLst>
                    <a:gs pos="15000">
                      <a:schemeClr val="tx1"/>
                    </a:gs>
                    <a:gs pos="47000">
                      <a:schemeClr val="tx1"/>
                    </a:gs>
                  </a:gsLst>
                  <a:lin ang="5400000" scaled="1"/>
                </a:gradFill>
                <a:latin typeface="+mj-lt"/>
              </a:rPr>
              <a:t>men with </a:t>
            </a:r>
            <a:r>
              <a:rPr lang="en-US" dirty="0">
                <a:gradFill>
                  <a:gsLst>
                    <a:gs pos="15000">
                      <a:schemeClr val="tx1"/>
                    </a:gs>
                    <a:gs pos="47000">
                      <a:schemeClr val="tx1"/>
                    </a:gs>
                  </a:gsLst>
                  <a:lin ang="5400000" scaled="1"/>
                </a:gradFill>
                <a:latin typeface="+mj-lt"/>
              </a:rPr>
              <a:t>hypogonadism, T therapy can cause </a:t>
            </a:r>
            <a:r>
              <a:rPr lang="en-US" dirty="0" err="1" smtClean="0">
                <a:gradFill>
                  <a:gsLst>
                    <a:gs pos="15000">
                      <a:schemeClr val="tx1"/>
                    </a:gs>
                    <a:gs pos="47000">
                      <a:schemeClr val="tx1"/>
                    </a:gs>
                  </a:gsLst>
                  <a:lin ang="5400000" scaled="1"/>
                </a:gradFill>
                <a:latin typeface="+mj-lt"/>
              </a:rPr>
              <a:t>erythrocytosis</a:t>
            </a:r>
            <a:r>
              <a:rPr lang="en-US" dirty="0" smtClean="0">
                <a:gradFill>
                  <a:gsLst>
                    <a:gs pos="15000">
                      <a:schemeClr val="tx1"/>
                    </a:gs>
                    <a:gs pos="47000">
                      <a:schemeClr val="tx1"/>
                    </a:gs>
                  </a:gsLst>
                  <a:lin ang="5400000" scaled="1"/>
                </a:gradFill>
                <a:latin typeface="+mj-lt"/>
              </a:rPr>
              <a:t> (hematocrit &gt;54</a:t>
            </a:r>
            <a:r>
              <a:rPr lang="en-US" dirty="0">
                <a:gradFill>
                  <a:gsLst>
                    <a:gs pos="15000">
                      <a:schemeClr val="tx1"/>
                    </a:gs>
                    <a:gs pos="47000">
                      <a:schemeClr val="tx1"/>
                    </a:gs>
                  </a:gsLst>
                  <a:lin ang="5400000" scaled="1"/>
                </a:gradFill>
                <a:latin typeface="+mj-lt"/>
              </a:rPr>
              <a:t>%). The increase in hematocrit during </a:t>
            </a:r>
            <a:r>
              <a:rPr lang="en-US" dirty="0" smtClean="0">
                <a:gradFill>
                  <a:gsLst>
                    <a:gs pos="15000">
                      <a:schemeClr val="tx1"/>
                    </a:gs>
                    <a:gs pos="47000">
                      <a:schemeClr val="tx1"/>
                    </a:gs>
                  </a:gsLst>
                  <a:lin ang="5400000" scaled="1"/>
                </a:gradFill>
                <a:latin typeface="+mj-lt"/>
              </a:rPr>
              <a:t>T administration </a:t>
            </a:r>
            <a:r>
              <a:rPr lang="en-US" dirty="0">
                <a:gradFill>
                  <a:gsLst>
                    <a:gs pos="15000">
                      <a:schemeClr val="tx1"/>
                    </a:gs>
                    <a:gs pos="47000">
                      <a:schemeClr val="tx1"/>
                    </a:gs>
                  </a:gsLst>
                  <a:lin ang="5400000" scaled="1"/>
                </a:gradFill>
                <a:latin typeface="+mj-lt"/>
              </a:rPr>
              <a:t>and the frequency of </a:t>
            </a:r>
            <a:r>
              <a:rPr lang="en-US" dirty="0" err="1">
                <a:gradFill>
                  <a:gsLst>
                    <a:gs pos="15000">
                      <a:schemeClr val="tx1"/>
                    </a:gs>
                    <a:gs pos="47000">
                      <a:schemeClr val="tx1"/>
                    </a:gs>
                  </a:gsLst>
                  <a:lin ang="5400000" scaled="1"/>
                </a:gradFill>
                <a:latin typeface="+mj-lt"/>
              </a:rPr>
              <a:t>erythrocytosis</a:t>
            </a:r>
            <a:r>
              <a:rPr lang="en-US" dirty="0">
                <a:gradFill>
                  <a:gsLst>
                    <a:gs pos="15000">
                      <a:schemeClr val="tx1"/>
                    </a:gs>
                    <a:gs pos="47000">
                      <a:schemeClr val="tx1"/>
                    </a:gs>
                  </a:gsLst>
                  <a:lin ang="5400000" scaled="1"/>
                </a:gradFill>
                <a:latin typeface="+mj-lt"/>
              </a:rPr>
              <a:t> </a:t>
            </a:r>
            <a:r>
              <a:rPr lang="en-US" dirty="0" smtClean="0">
                <a:gradFill>
                  <a:gsLst>
                    <a:gs pos="15000">
                      <a:schemeClr val="tx1"/>
                    </a:gs>
                    <a:gs pos="47000">
                      <a:schemeClr val="tx1"/>
                    </a:gs>
                  </a:gsLst>
                  <a:lin ang="5400000" scaled="1"/>
                </a:gradFill>
                <a:latin typeface="+mj-lt"/>
              </a:rPr>
              <a:t>is </a:t>
            </a:r>
            <a:r>
              <a:rPr lang="en-US" dirty="0" smtClean="0">
                <a:solidFill>
                  <a:srgbClr val="FF0000"/>
                </a:solidFill>
                <a:latin typeface="+mj-lt"/>
              </a:rPr>
              <a:t>higher</a:t>
            </a:r>
            <a:r>
              <a:rPr lang="en-US" dirty="0" smtClean="0">
                <a:gradFill>
                  <a:gsLst>
                    <a:gs pos="15000">
                      <a:schemeClr val="tx1"/>
                    </a:gs>
                    <a:gs pos="47000">
                      <a:schemeClr val="tx1"/>
                    </a:gs>
                  </a:gsLst>
                  <a:lin ang="5400000" scaled="1"/>
                </a:gradFill>
                <a:latin typeface="+mj-lt"/>
              </a:rPr>
              <a:t> </a:t>
            </a:r>
            <a:r>
              <a:rPr lang="en-US" dirty="0">
                <a:gradFill>
                  <a:gsLst>
                    <a:gs pos="15000">
                      <a:schemeClr val="tx1"/>
                    </a:gs>
                    <a:gs pos="47000">
                      <a:schemeClr val="tx1"/>
                    </a:gs>
                  </a:gsLst>
                  <a:lin ang="5400000" scaled="1"/>
                </a:gradFill>
                <a:latin typeface="+mj-lt"/>
              </a:rPr>
              <a:t>in </a:t>
            </a:r>
            <a:r>
              <a:rPr lang="en-US" dirty="0">
                <a:solidFill>
                  <a:srgbClr val="FF0000"/>
                </a:solidFill>
                <a:latin typeface="+mj-lt"/>
              </a:rPr>
              <a:t>older men </a:t>
            </a:r>
            <a:r>
              <a:rPr lang="en-US" dirty="0">
                <a:gradFill>
                  <a:gsLst>
                    <a:gs pos="15000">
                      <a:schemeClr val="tx1"/>
                    </a:gs>
                    <a:gs pos="47000">
                      <a:schemeClr val="tx1"/>
                    </a:gs>
                  </a:gsLst>
                  <a:lin ang="5400000" scaled="1"/>
                </a:gradFill>
                <a:latin typeface="+mj-lt"/>
              </a:rPr>
              <a:t>than in young </a:t>
            </a:r>
            <a:r>
              <a:rPr lang="en-US" dirty="0" smtClean="0">
                <a:gradFill>
                  <a:gsLst>
                    <a:gs pos="15000">
                      <a:schemeClr val="tx1"/>
                    </a:gs>
                    <a:gs pos="47000">
                      <a:schemeClr val="tx1"/>
                    </a:gs>
                  </a:gsLst>
                  <a:lin ang="5400000" scaled="1"/>
                </a:gradFill>
                <a:latin typeface="+mj-lt"/>
              </a:rPr>
              <a:t>men. </a:t>
            </a:r>
            <a:endParaRPr lang="en-US" dirty="0">
              <a:gradFill>
                <a:gsLst>
                  <a:gs pos="15000">
                    <a:schemeClr val="tx1"/>
                  </a:gs>
                  <a:gs pos="47000">
                    <a:schemeClr val="tx1"/>
                  </a:gs>
                </a:gsLst>
                <a:lin ang="5400000" scaled="1"/>
              </a:gradFill>
              <a:latin typeface="+mj-lt"/>
            </a:endParaRPr>
          </a:p>
        </p:txBody>
      </p:sp>
      <p:sp>
        <p:nvSpPr>
          <p:cNvPr id="13" name="Text Placeholder 6"/>
          <p:cNvSpPr>
            <a:spLocks noGrp="1"/>
          </p:cNvSpPr>
          <p:nvPr>
            <p:ph type="body" sz="quarter" idx="11"/>
          </p:nvPr>
        </p:nvSpPr>
        <p:spPr>
          <a:xfrm>
            <a:off x="393292" y="4644112"/>
            <a:ext cx="11590986" cy="2031325"/>
          </a:xfrm>
        </p:spPr>
        <p:txBody>
          <a:bodyPr/>
          <a:lstStyle/>
          <a:p>
            <a:pPr lvl="1" algn="l"/>
            <a:r>
              <a:rPr lang="en-US" dirty="0" smtClean="0">
                <a:gradFill>
                  <a:gsLst>
                    <a:gs pos="15000">
                      <a:schemeClr val="tx1"/>
                    </a:gs>
                    <a:gs pos="47000">
                      <a:schemeClr val="tx1"/>
                    </a:gs>
                  </a:gsLst>
                  <a:lin ang="5400000" scaled="1"/>
                </a:gradFill>
                <a:latin typeface="+mj-lt"/>
              </a:rPr>
              <a:t>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evaluate men who develop </a:t>
            </a:r>
            <a:r>
              <a:rPr lang="en-US" dirty="0" err="1">
                <a:gradFill>
                  <a:gsLst>
                    <a:gs pos="15000">
                      <a:schemeClr val="tx1"/>
                    </a:gs>
                    <a:gs pos="47000">
                      <a:schemeClr val="tx1"/>
                    </a:gs>
                  </a:gsLst>
                  <a:lin ang="5400000" scaled="1"/>
                </a:gradFill>
                <a:latin typeface="+mj-lt"/>
              </a:rPr>
              <a:t>erythrocytosis</a:t>
            </a:r>
            <a:r>
              <a:rPr lang="en-US" dirty="0">
                <a:gradFill>
                  <a:gsLst>
                    <a:gs pos="15000">
                      <a:schemeClr val="tx1"/>
                    </a:gs>
                    <a:gs pos="47000">
                      <a:schemeClr val="tx1"/>
                    </a:gs>
                  </a:gsLst>
                  <a:lin ang="5400000" scaled="1"/>
                </a:gradFill>
                <a:latin typeface="+mj-lt"/>
              </a:rPr>
              <a:t> during T-replacement therapy and withhold </a:t>
            </a:r>
            <a:r>
              <a:rPr lang="en-US" dirty="0" smtClean="0">
                <a:gradFill>
                  <a:gsLst>
                    <a:gs pos="15000">
                      <a:schemeClr val="tx1"/>
                    </a:gs>
                    <a:gs pos="47000">
                      <a:schemeClr val="tx1"/>
                    </a:gs>
                  </a:gsLst>
                  <a:lin ang="5400000" scaled="1"/>
                </a:gradFill>
                <a:latin typeface="+mj-lt"/>
              </a:rPr>
              <a:t>T therapy </a:t>
            </a:r>
            <a:r>
              <a:rPr lang="en-US" dirty="0">
                <a:gradFill>
                  <a:gsLst>
                    <a:gs pos="15000">
                      <a:schemeClr val="tx1"/>
                    </a:gs>
                    <a:gs pos="47000">
                      <a:schemeClr val="tx1"/>
                    </a:gs>
                  </a:gsLst>
                  <a:lin ang="5400000" scaled="1"/>
                </a:gradFill>
                <a:latin typeface="+mj-lt"/>
              </a:rPr>
              <a:t>until hematocrit has returned to the normal </a:t>
            </a:r>
            <a:r>
              <a:rPr lang="en-US" dirty="0" smtClean="0">
                <a:gradFill>
                  <a:gsLst>
                    <a:gs pos="15000">
                      <a:schemeClr val="tx1"/>
                    </a:gs>
                    <a:gs pos="47000">
                      <a:schemeClr val="tx1"/>
                    </a:gs>
                  </a:gsLst>
                  <a:lin ang="5400000" scaled="1"/>
                </a:gradFill>
                <a:latin typeface="+mj-lt"/>
              </a:rPr>
              <a:t>range and </a:t>
            </a:r>
            <a:r>
              <a:rPr lang="en-US" dirty="0">
                <a:gradFill>
                  <a:gsLst>
                    <a:gs pos="15000">
                      <a:schemeClr val="tx1"/>
                    </a:gs>
                    <a:gs pos="47000">
                      <a:schemeClr val="tx1"/>
                    </a:gs>
                  </a:gsLst>
                  <a:lin ang="5400000" scaled="1"/>
                </a:gradFill>
                <a:latin typeface="+mj-lt"/>
              </a:rPr>
              <a:t>then resume T therapy at a lower dose. </a:t>
            </a:r>
            <a:r>
              <a:rPr lang="en-US" dirty="0" smtClean="0">
                <a:gradFill>
                  <a:gsLst>
                    <a:gs pos="15000">
                      <a:schemeClr val="tx1"/>
                    </a:gs>
                    <a:gs pos="47000">
                      <a:schemeClr val="tx1"/>
                    </a:gs>
                  </a:gsLst>
                  <a:lin ang="5400000" scaled="1"/>
                </a:gradFill>
                <a:latin typeface="+mj-lt"/>
              </a:rPr>
              <a:t>Using therapeutic </a:t>
            </a:r>
            <a:r>
              <a:rPr lang="en-US" dirty="0">
                <a:gradFill>
                  <a:gsLst>
                    <a:gs pos="15000">
                      <a:schemeClr val="tx1"/>
                    </a:gs>
                    <a:gs pos="47000">
                      <a:schemeClr val="tx1"/>
                    </a:gs>
                  </a:gsLst>
                  <a:lin ang="5400000" scaled="1"/>
                </a:gradFill>
                <a:latin typeface="+mj-lt"/>
              </a:rPr>
              <a:t>phlebotomy to lower hematocrit is also effective in managing T treatment–induced </a:t>
            </a:r>
            <a:r>
              <a:rPr lang="en-US" dirty="0" err="1">
                <a:gradFill>
                  <a:gsLst>
                    <a:gs pos="15000">
                      <a:schemeClr val="tx1"/>
                    </a:gs>
                    <a:gs pos="47000">
                      <a:schemeClr val="tx1"/>
                    </a:gs>
                  </a:gsLst>
                  <a:lin ang="5400000" scaled="1"/>
                </a:gradFill>
                <a:latin typeface="+mj-lt"/>
              </a:rPr>
              <a:t>erythrocytosis</a:t>
            </a:r>
            <a:r>
              <a:rPr lang="en-US" dirty="0">
                <a:gradFill>
                  <a:gsLst>
                    <a:gs pos="15000">
                      <a:schemeClr val="tx1"/>
                    </a:gs>
                    <a:gs pos="47000">
                      <a:schemeClr val="tx1"/>
                    </a:gs>
                  </a:gsLst>
                  <a:lin ang="5400000" scaled="1"/>
                </a:gradFill>
                <a:latin typeface="+mj-lt"/>
              </a:rPr>
              <a:t>.</a:t>
            </a:r>
          </a:p>
        </p:txBody>
      </p:sp>
    </p:spTree>
    <p:extLst>
      <p:ext uri="{BB962C8B-B14F-4D97-AF65-F5344CB8AC3E}">
        <p14:creationId xmlns:p14="http://schemas.microsoft.com/office/powerpoint/2010/main" val="38680520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55</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Cardiovascular</a:t>
            </a:r>
          </a:p>
        </p:txBody>
      </p:sp>
      <p:sp>
        <p:nvSpPr>
          <p:cNvPr id="7" name="Text Placeholder 6"/>
          <p:cNvSpPr>
            <a:spLocks noGrp="1"/>
          </p:cNvSpPr>
          <p:nvPr>
            <p:ph type="body" sz="quarter" idx="11"/>
          </p:nvPr>
        </p:nvSpPr>
        <p:spPr>
          <a:xfrm>
            <a:off x="372413" y="2501490"/>
            <a:ext cx="11394203" cy="2086725"/>
          </a:xfrm>
        </p:spPr>
        <p:txBody>
          <a:bodyPr/>
          <a:lstStyle/>
          <a:p>
            <a:pPr lvl="1" algn="l"/>
            <a:r>
              <a:rPr lang="en-US" dirty="0">
                <a:gradFill>
                  <a:gsLst>
                    <a:gs pos="15000">
                      <a:schemeClr val="tx1"/>
                    </a:gs>
                    <a:gs pos="47000">
                      <a:schemeClr val="tx1"/>
                    </a:gs>
                  </a:gsLst>
                  <a:lin ang="5400000" scaled="1"/>
                </a:gradFill>
                <a:latin typeface="+mj-lt"/>
              </a:rPr>
              <a:t>There have been no RCTs that </a:t>
            </a:r>
            <a:r>
              <a:rPr lang="en-US" dirty="0" smtClean="0">
                <a:gradFill>
                  <a:gsLst>
                    <a:gs pos="15000">
                      <a:schemeClr val="tx1"/>
                    </a:gs>
                    <a:gs pos="47000">
                      <a:schemeClr val="tx1"/>
                    </a:gs>
                  </a:gsLst>
                  <a:lin ang="5400000" scaled="1"/>
                </a:gradFill>
                <a:latin typeface="+mj-lt"/>
              </a:rPr>
              <a:t>were large </a:t>
            </a:r>
            <a:r>
              <a:rPr lang="en-US" dirty="0">
                <a:gradFill>
                  <a:gsLst>
                    <a:gs pos="15000">
                      <a:schemeClr val="tx1"/>
                    </a:gs>
                    <a:gs pos="47000">
                      <a:schemeClr val="tx1"/>
                    </a:gs>
                  </a:gsLst>
                  <a:lin ang="5400000" scaled="1"/>
                </a:gradFill>
                <a:latin typeface="+mj-lt"/>
              </a:rPr>
              <a:t>enough or long enough to determine the effects </a:t>
            </a:r>
            <a:r>
              <a:rPr lang="en-US" dirty="0" smtClean="0">
                <a:gradFill>
                  <a:gsLst>
                    <a:gs pos="15000">
                      <a:schemeClr val="tx1"/>
                    </a:gs>
                    <a:gs pos="47000">
                      <a:schemeClr val="tx1"/>
                    </a:gs>
                  </a:gsLst>
                  <a:lin ang="5400000" scaled="1"/>
                </a:gradFill>
                <a:latin typeface="+mj-lt"/>
              </a:rPr>
              <a:t>of T-replacement </a:t>
            </a:r>
            <a:r>
              <a:rPr lang="en-US" dirty="0">
                <a:gradFill>
                  <a:gsLst>
                    <a:gs pos="15000">
                      <a:schemeClr val="tx1"/>
                    </a:gs>
                    <a:gs pos="47000">
                      <a:schemeClr val="tx1"/>
                    </a:gs>
                  </a:gsLst>
                  <a:lin ang="5400000" scaled="1"/>
                </a:gradFill>
                <a:latin typeface="+mj-lt"/>
              </a:rPr>
              <a:t>therapy on major adverse </a:t>
            </a:r>
            <a:r>
              <a:rPr lang="en-US" dirty="0" smtClean="0">
                <a:gradFill>
                  <a:gsLst>
                    <a:gs pos="15000">
                      <a:schemeClr val="tx1"/>
                    </a:gs>
                    <a:gs pos="47000">
                      <a:schemeClr val="tx1"/>
                    </a:gs>
                  </a:gsLst>
                  <a:lin ang="5400000" scaled="1"/>
                </a:gradFill>
                <a:latin typeface="+mj-lt"/>
              </a:rPr>
              <a:t>cardiovascular events </a:t>
            </a:r>
            <a:r>
              <a:rPr lang="en-US" dirty="0">
                <a:gradFill>
                  <a:gsLst>
                    <a:gs pos="15000">
                      <a:schemeClr val="tx1"/>
                    </a:gs>
                    <a:gs pos="47000">
                      <a:schemeClr val="tx1"/>
                    </a:gs>
                  </a:gsLst>
                  <a:lin ang="5400000" scaled="1"/>
                </a:gradFill>
                <a:latin typeface="+mj-lt"/>
              </a:rPr>
              <a:t>(MACE). Additionally, there is no </a:t>
            </a:r>
            <a:r>
              <a:rPr lang="en-US" dirty="0" smtClean="0">
                <a:gradFill>
                  <a:gsLst>
                    <a:gs pos="15000">
                      <a:schemeClr val="tx1"/>
                    </a:gs>
                    <a:gs pos="47000">
                      <a:schemeClr val="tx1"/>
                    </a:gs>
                  </a:gsLst>
                  <a:lin ang="5400000" scaled="1"/>
                </a:gradFill>
                <a:latin typeface="+mj-lt"/>
              </a:rPr>
              <a:t>conclusive evidence </a:t>
            </a:r>
            <a:r>
              <a:rPr lang="en-US" dirty="0">
                <a:gradFill>
                  <a:gsLst>
                    <a:gs pos="15000">
                      <a:schemeClr val="tx1"/>
                    </a:gs>
                    <a:gs pos="47000">
                      <a:schemeClr val="tx1"/>
                    </a:gs>
                  </a:gsLst>
                  <a:lin ang="5400000" scaled="1"/>
                </a:gradFill>
                <a:latin typeface="+mj-lt"/>
              </a:rPr>
              <a:t>that T supplementation is associated with increased cardiovascular risk 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a:t>
            </a:r>
          </a:p>
        </p:txBody>
      </p:sp>
      <p:sp>
        <p:nvSpPr>
          <p:cNvPr id="13" name="Text Placeholder 6"/>
          <p:cNvSpPr>
            <a:spLocks noGrp="1"/>
          </p:cNvSpPr>
          <p:nvPr>
            <p:ph type="body" sz="quarter" idx="11"/>
          </p:nvPr>
        </p:nvSpPr>
        <p:spPr>
          <a:xfrm>
            <a:off x="372413" y="5294745"/>
            <a:ext cx="11590986" cy="867930"/>
          </a:xfrm>
        </p:spPr>
        <p:txBody>
          <a:bodyPr/>
          <a:lstStyle/>
          <a:p>
            <a:pPr lvl="1" algn="l"/>
            <a:r>
              <a:rPr lang="en-US" dirty="0" smtClean="0">
                <a:gradFill>
                  <a:gsLst>
                    <a:gs pos="15000">
                      <a:schemeClr val="tx1"/>
                    </a:gs>
                    <a:gs pos="47000">
                      <a:schemeClr val="tx1"/>
                    </a:gs>
                  </a:gsLst>
                  <a:lin ang="5400000" scaled="1"/>
                </a:gradFill>
                <a:latin typeface="+mj-lt"/>
              </a:rPr>
              <a:t>There </a:t>
            </a:r>
            <a:r>
              <a:rPr lang="en-US" dirty="0">
                <a:gradFill>
                  <a:gsLst>
                    <a:gs pos="15000">
                      <a:schemeClr val="tx1"/>
                    </a:gs>
                    <a:gs pos="47000">
                      <a:schemeClr val="tx1"/>
                    </a:gs>
                  </a:gsLst>
                  <a:lin ang="5400000" scaled="1"/>
                </a:gradFill>
                <a:latin typeface="+mj-lt"/>
              </a:rPr>
              <a:t>are insufficient data to establish </a:t>
            </a:r>
            <a:r>
              <a:rPr lang="en-US" dirty="0" smtClean="0">
                <a:gradFill>
                  <a:gsLst>
                    <a:gs pos="15000">
                      <a:schemeClr val="tx1"/>
                    </a:gs>
                    <a:gs pos="47000">
                      <a:schemeClr val="tx1"/>
                    </a:gs>
                  </a:gsLst>
                  <a:lin ang="5400000" scaled="1"/>
                </a:gradFill>
                <a:latin typeface="+mj-lt"/>
              </a:rPr>
              <a:t>a causal </a:t>
            </a:r>
            <a:r>
              <a:rPr lang="en-US" dirty="0">
                <a:gradFill>
                  <a:gsLst>
                    <a:gs pos="15000">
                      <a:schemeClr val="tx1"/>
                    </a:gs>
                    <a:gs pos="47000">
                      <a:schemeClr val="tx1"/>
                    </a:gs>
                  </a:gsLst>
                  <a:lin ang="5400000" scaled="1"/>
                </a:gradFill>
                <a:latin typeface="+mj-lt"/>
              </a:rPr>
              <a:t>link between T therapy and cardiovascular events.</a:t>
            </a:r>
          </a:p>
        </p:txBody>
      </p:sp>
    </p:spTree>
    <p:extLst>
      <p:ext uri="{BB962C8B-B14F-4D97-AF65-F5344CB8AC3E}">
        <p14:creationId xmlns:p14="http://schemas.microsoft.com/office/powerpoint/2010/main" val="11127632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56</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294550" y="176981"/>
            <a:ext cx="4307742" cy="1204832"/>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200" b="1" dirty="0">
                <a:gradFill>
                  <a:gsLst>
                    <a:gs pos="15000">
                      <a:schemeClr val="bg1"/>
                    </a:gs>
                    <a:gs pos="47000">
                      <a:schemeClr val="bg1"/>
                    </a:gs>
                  </a:gsLst>
                  <a:lin ang="5400000" scaled="1"/>
                </a:gradFill>
              </a:rPr>
              <a:t>Venous thromboembolism</a:t>
            </a:r>
          </a:p>
        </p:txBody>
      </p:sp>
      <p:sp>
        <p:nvSpPr>
          <p:cNvPr id="7" name="Text Placeholder 6"/>
          <p:cNvSpPr>
            <a:spLocks noGrp="1"/>
          </p:cNvSpPr>
          <p:nvPr>
            <p:ph type="body" sz="quarter" idx="11"/>
          </p:nvPr>
        </p:nvSpPr>
        <p:spPr>
          <a:xfrm>
            <a:off x="4495485" y="1187823"/>
            <a:ext cx="7125498" cy="1589583"/>
          </a:xfrm>
        </p:spPr>
        <p:txBody>
          <a:bodyPr/>
          <a:lstStyle/>
          <a:p>
            <a:pPr lvl="1" algn="l"/>
            <a:r>
              <a:rPr lang="en-US" dirty="0">
                <a:gradFill>
                  <a:gsLst>
                    <a:gs pos="15000">
                      <a:schemeClr val="tx1"/>
                    </a:gs>
                    <a:gs pos="47000">
                      <a:schemeClr val="tx1"/>
                    </a:gs>
                  </a:gsLst>
                  <a:lin ang="5400000" scaled="1"/>
                </a:gradFill>
                <a:latin typeface="+mj-lt"/>
              </a:rPr>
              <a:t> Case-control and </a:t>
            </a:r>
            <a:r>
              <a:rPr lang="en-US" dirty="0" err="1">
                <a:gradFill>
                  <a:gsLst>
                    <a:gs pos="15000">
                      <a:schemeClr val="tx1"/>
                    </a:gs>
                    <a:gs pos="47000">
                      <a:schemeClr val="tx1"/>
                    </a:gs>
                  </a:gsLst>
                  <a:lin ang="5400000" scaled="1"/>
                </a:gradFill>
                <a:latin typeface="+mj-lt"/>
              </a:rPr>
              <a:t>pharmacoepidemiologic</a:t>
            </a:r>
            <a:r>
              <a:rPr lang="en-US" dirty="0">
                <a:gradFill>
                  <a:gsLst>
                    <a:gs pos="15000">
                      <a:schemeClr val="tx1"/>
                    </a:gs>
                    <a:gs pos="47000">
                      <a:schemeClr val="tx1"/>
                    </a:gs>
                  </a:gsLst>
                  <a:lin ang="5400000" scaled="1"/>
                </a:gradFill>
                <a:latin typeface="+mj-lt"/>
              </a:rPr>
              <a:t> studies have not shown a consistent increase in the risk of venous </a:t>
            </a:r>
            <a:r>
              <a:rPr lang="en-US" dirty="0" smtClean="0">
                <a:gradFill>
                  <a:gsLst>
                    <a:gs pos="15000">
                      <a:schemeClr val="tx1"/>
                    </a:gs>
                    <a:gs pos="47000">
                      <a:schemeClr val="tx1"/>
                    </a:gs>
                  </a:gsLst>
                  <a:lin ang="5400000" scaled="1"/>
                </a:gradFill>
                <a:latin typeface="+mj-lt"/>
              </a:rPr>
              <a:t>thromboembolism </a:t>
            </a:r>
            <a:r>
              <a:rPr lang="en-US" dirty="0">
                <a:gradFill>
                  <a:gsLst>
                    <a:gs pos="15000">
                      <a:schemeClr val="tx1"/>
                    </a:gs>
                    <a:gs pos="47000">
                      <a:schemeClr val="tx1"/>
                    </a:gs>
                  </a:gsLst>
                  <a:lin ang="5400000" scaled="1"/>
                </a:gradFill>
                <a:latin typeface="+mj-lt"/>
              </a:rPr>
              <a:t>(VTE) with T </a:t>
            </a:r>
            <a:r>
              <a:rPr lang="en-US" dirty="0" smtClean="0">
                <a:gradFill>
                  <a:gsLst>
                    <a:gs pos="15000">
                      <a:schemeClr val="tx1"/>
                    </a:gs>
                    <a:gs pos="47000">
                      <a:schemeClr val="tx1"/>
                    </a:gs>
                  </a:gsLst>
                  <a:lin ang="5400000" scaled="1"/>
                </a:gradFill>
                <a:latin typeface="+mj-lt"/>
              </a:rPr>
              <a:t>treatment.</a:t>
            </a:r>
            <a:endParaRPr lang="en-US" dirty="0">
              <a:gradFill>
                <a:gsLst>
                  <a:gs pos="15000">
                    <a:schemeClr val="tx1"/>
                  </a:gs>
                  <a:gs pos="47000">
                    <a:schemeClr val="tx1"/>
                  </a:gs>
                </a:gsLst>
                <a:lin ang="5400000" scaled="1"/>
              </a:gradFill>
              <a:latin typeface="+mj-lt"/>
            </a:endParaRPr>
          </a:p>
        </p:txBody>
      </p:sp>
      <p:sp>
        <p:nvSpPr>
          <p:cNvPr id="13" name="Text Placeholder 6"/>
          <p:cNvSpPr>
            <a:spLocks noGrp="1"/>
          </p:cNvSpPr>
          <p:nvPr>
            <p:ph type="body" sz="quarter" idx="11"/>
          </p:nvPr>
        </p:nvSpPr>
        <p:spPr>
          <a:xfrm>
            <a:off x="488159" y="3352864"/>
            <a:ext cx="11375892" cy="2547364"/>
          </a:xfrm>
        </p:spPr>
        <p:txBody>
          <a:bodyPr/>
          <a:lstStyle/>
          <a:p>
            <a:pPr lvl="1" algn="l"/>
            <a:r>
              <a:rPr lang="en-US" dirty="0" smtClean="0">
                <a:gradFill>
                  <a:gsLst>
                    <a:gs pos="15000">
                      <a:schemeClr val="tx1"/>
                    </a:gs>
                    <a:gs pos="47000">
                      <a:schemeClr val="tx1"/>
                    </a:gs>
                  </a:gsLst>
                  <a:lin ang="5400000" scaled="1"/>
                </a:gradFill>
                <a:latin typeface="+mj-lt"/>
              </a:rPr>
              <a:t>Some </a:t>
            </a:r>
            <a:r>
              <a:rPr lang="en-US" dirty="0">
                <a:gradFill>
                  <a:gsLst>
                    <a:gs pos="15000">
                      <a:schemeClr val="tx1"/>
                    </a:gs>
                    <a:gs pos="47000">
                      <a:schemeClr val="tx1"/>
                    </a:gs>
                  </a:gsLst>
                  <a:lin ang="5400000" scaled="1"/>
                </a:gradFill>
                <a:latin typeface="+mj-lt"/>
              </a:rPr>
              <a:t>case reports have suggested that the </a:t>
            </a:r>
            <a:r>
              <a:rPr lang="en-US" dirty="0" smtClean="0">
                <a:gradFill>
                  <a:gsLst>
                    <a:gs pos="15000">
                      <a:schemeClr val="tx1"/>
                    </a:gs>
                    <a:gs pos="47000">
                      <a:schemeClr val="tx1"/>
                    </a:gs>
                  </a:gsLst>
                  <a:lin ang="5400000" scaled="1"/>
                </a:gradFill>
                <a:latin typeface="+mj-lt"/>
              </a:rPr>
              <a:t>risk for </a:t>
            </a:r>
            <a:r>
              <a:rPr lang="en-US" dirty="0">
                <a:gradFill>
                  <a:gsLst>
                    <a:gs pos="15000">
                      <a:schemeClr val="tx1"/>
                    </a:gs>
                    <a:gs pos="47000">
                      <a:schemeClr val="tx1"/>
                    </a:gs>
                  </a:gsLst>
                  <a:lin ang="5400000" scaled="1"/>
                </a:gradFill>
                <a:latin typeface="+mj-lt"/>
              </a:rPr>
              <a:t>VTE may be increased in the presence of thrombophilia even without a raised hematocrit, especially </a:t>
            </a:r>
            <a:r>
              <a:rPr lang="en-US" dirty="0" smtClean="0">
                <a:gradFill>
                  <a:gsLst>
                    <a:gs pos="15000">
                      <a:schemeClr val="tx1"/>
                    </a:gs>
                    <a:gs pos="47000">
                      <a:schemeClr val="tx1"/>
                    </a:gs>
                  </a:gsLst>
                  <a:lin ang="5400000" scaled="1"/>
                </a:gradFill>
                <a:latin typeface="+mj-lt"/>
              </a:rPr>
              <a:t>within the </a:t>
            </a:r>
            <a:r>
              <a:rPr lang="en-US" dirty="0">
                <a:gradFill>
                  <a:gsLst>
                    <a:gs pos="15000">
                      <a:schemeClr val="tx1"/>
                    </a:gs>
                    <a:gs pos="47000">
                      <a:schemeClr val="tx1"/>
                    </a:gs>
                  </a:gsLst>
                  <a:lin ang="5400000" scaled="1"/>
                </a:gradFill>
                <a:latin typeface="+mj-lt"/>
              </a:rPr>
              <a:t>first 6 months after starting T </a:t>
            </a:r>
            <a:r>
              <a:rPr lang="en-US" dirty="0" smtClean="0">
                <a:gradFill>
                  <a:gsLst>
                    <a:gs pos="15000">
                      <a:schemeClr val="tx1"/>
                    </a:gs>
                    <a:gs pos="47000">
                      <a:schemeClr val="tx1"/>
                    </a:gs>
                  </a:gsLst>
                  <a:lin ang="5400000" scaled="1"/>
                </a:gradFill>
                <a:latin typeface="+mj-lt"/>
              </a:rPr>
              <a:t>therapy. </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The FDA </a:t>
            </a:r>
            <a:r>
              <a:rPr lang="en-US" dirty="0">
                <a:gradFill>
                  <a:gsLst>
                    <a:gs pos="15000">
                      <a:schemeClr val="tx1"/>
                    </a:gs>
                    <a:gs pos="47000">
                      <a:schemeClr val="tx1"/>
                    </a:gs>
                  </a:gsLst>
                  <a:lin ang="5400000" scaled="1"/>
                </a:gradFill>
                <a:latin typeface="+mj-lt"/>
              </a:rPr>
              <a:t>has </a:t>
            </a:r>
            <a:r>
              <a:rPr lang="en-US" dirty="0">
                <a:solidFill>
                  <a:srgbClr val="FF0000"/>
                </a:solidFill>
                <a:latin typeface="+mj-lt"/>
              </a:rPr>
              <a:t>required</a:t>
            </a:r>
            <a:r>
              <a:rPr lang="en-US" dirty="0">
                <a:gradFill>
                  <a:gsLst>
                    <a:gs pos="15000">
                      <a:schemeClr val="tx1"/>
                    </a:gs>
                    <a:gs pos="47000">
                      <a:schemeClr val="tx1"/>
                    </a:gs>
                  </a:gsLst>
                  <a:lin ang="5400000" scaled="1"/>
                </a:gradFill>
                <a:latin typeface="+mj-lt"/>
              </a:rPr>
              <a:t> manufacturers to include a </a:t>
            </a:r>
            <a:r>
              <a:rPr lang="en-US" dirty="0" smtClean="0">
                <a:gradFill>
                  <a:gsLst>
                    <a:gs pos="15000">
                      <a:schemeClr val="tx1"/>
                    </a:gs>
                    <a:gs pos="47000">
                      <a:schemeClr val="tx1"/>
                    </a:gs>
                  </a:gsLst>
                  <a:lin ang="5400000" scaled="1"/>
                </a:gradFill>
                <a:latin typeface="+mj-lt"/>
              </a:rPr>
              <a:t>warning about </a:t>
            </a:r>
            <a:r>
              <a:rPr lang="en-US" dirty="0">
                <a:gradFill>
                  <a:gsLst>
                    <a:gs pos="15000">
                      <a:schemeClr val="tx1"/>
                    </a:gs>
                    <a:gs pos="47000">
                      <a:schemeClr val="tx1"/>
                    </a:gs>
                  </a:gsLst>
                  <a:lin ang="5400000" scaled="1"/>
                </a:gradFill>
                <a:latin typeface="+mj-lt"/>
              </a:rPr>
              <a:t>the risk of VTE for T products.</a:t>
            </a:r>
          </a:p>
        </p:txBody>
      </p:sp>
    </p:spTree>
    <p:extLst>
      <p:ext uri="{BB962C8B-B14F-4D97-AF65-F5344CB8AC3E}">
        <p14:creationId xmlns:p14="http://schemas.microsoft.com/office/powerpoint/2010/main" val="7645529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57</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294550" y="648929"/>
            <a:ext cx="4307742" cy="1204832"/>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Prostate</a:t>
            </a:r>
          </a:p>
        </p:txBody>
      </p:sp>
      <p:sp>
        <p:nvSpPr>
          <p:cNvPr id="7" name="Text Placeholder 6"/>
          <p:cNvSpPr>
            <a:spLocks noGrp="1"/>
          </p:cNvSpPr>
          <p:nvPr>
            <p:ph type="body" sz="quarter" idx="11"/>
          </p:nvPr>
        </p:nvSpPr>
        <p:spPr>
          <a:xfrm>
            <a:off x="4761431" y="648929"/>
            <a:ext cx="7430569" cy="1255728"/>
          </a:xfrm>
        </p:spPr>
        <p:txBody>
          <a:bodyPr/>
          <a:lstStyle/>
          <a:p>
            <a:pPr lvl="1" algn="l"/>
            <a:r>
              <a:rPr lang="en-US" dirty="0" smtClean="0">
                <a:gradFill>
                  <a:gsLst>
                    <a:gs pos="15000">
                      <a:schemeClr val="tx1"/>
                    </a:gs>
                    <a:gs pos="47000">
                      <a:schemeClr val="tx1"/>
                    </a:gs>
                  </a:gsLst>
                  <a:lin ang="5400000" scaled="1"/>
                </a:gradFill>
                <a:latin typeface="+mj-lt"/>
              </a:rPr>
              <a:t>We </a:t>
            </a:r>
            <a:r>
              <a:rPr lang="en-US" dirty="0">
                <a:solidFill>
                  <a:srgbClr val="FF0000"/>
                </a:solidFill>
                <a:latin typeface="+mj-lt"/>
              </a:rPr>
              <a:t>recommend</a:t>
            </a:r>
            <a:r>
              <a:rPr lang="en-US" dirty="0">
                <a:gradFill>
                  <a:gsLst>
                    <a:gs pos="15000">
                      <a:schemeClr val="tx1"/>
                    </a:gs>
                    <a:gs pos="47000">
                      <a:schemeClr val="tx1"/>
                    </a:gs>
                  </a:gsLst>
                  <a:lin ang="5400000" scaled="1"/>
                </a:gradFill>
                <a:latin typeface="+mj-lt"/>
              </a:rPr>
              <a:t> </a:t>
            </a:r>
            <a:r>
              <a:rPr lang="en-US" dirty="0">
                <a:solidFill>
                  <a:srgbClr val="FF0000"/>
                </a:solidFill>
                <a:latin typeface="+mj-lt"/>
              </a:rPr>
              <a:t>against</a:t>
            </a:r>
            <a:r>
              <a:rPr lang="en-US" dirty="0">
                <a:gradFill>
                  <a:gsLst>
                    <a:gs pos="15000">
                      <a:schemeClr val="tx1"/>
                    </a:gs>
                    <a:gs pos="47000">
                      <a:schemeClr val="tx1"/>
                    </a:gs>
                  </a:gsLst>
                  <a:lin ang="5400000" scaled="1"/>
                </a:gradFill>
                <a:latin typeface="+mj-lt"/>
              </a:rPr>
              <a:t> T supplementation in men with prostate cancer and </a:t>
            </a:r>
            <a:r>
              <a:rPr lang="en-US" dirty="0" smtClean="0">
                <a:gradFill>
                  <a:gsLst>
                    <a:gs pos="15000">
                      <a:schemeClr val="tx1"/>
                    </a:gs>
                    <a:gs pos="47000">
                      <a:schemeClr val="tx1"/>
                    </a:gs>
                  </a:gsLst>
                  <a:lin ang="5400000" scaled="1"/>
                </a:gradFill>
                <a:latin typeface="+mj-lt"/>
              </a:rPr>
              <a:t>suggest assessing </a:t>
            </a:r>
            <a:r>
              <a:rPr lang="en-US" dirty="0">
                <a:gradFill>
                  <a:gsLst>
                    <a:gs pos="15000">
                      <a:schemeClr val="tx1"/>
                    </a:gs>
                    <a:gs pos="47000">
                      <a:schemeClr val="tx1"/>
                    </a:gs>
                  </a:gsLst>
                  <a:lin ang="5400000" scaled="1"/>
                </a:gradFill>
                <a:latin typeface="+mj-lt"/>
              </a:rPr>
              <a:t>prostate cancer risk prior to treatment initiation</a:t>
            </a:r>
          </a:p>
        </p:txBody>
      </p:sp>
      <p:sp>
        <p:nvSpPr>
          <p:cNvPr id="13" name="Text Placeholder 6"/>
          <p:cNvSpPr>
            <a:spLocks noGrp="1"/>
          </p:cNvSpPr>
          <p:nvPr>
            <p:ph type="body" sz="quarter" idx="11"/>
          </p:nvPr>
        </p:nvSpPr>
        <p:spPr>
          <a:xfrm>
            <a:off x="379164" y="3326006"/>
            <a:ext cx="11590986" cy="2935162"/>
          </a:xfrm>
        </p:spPr>
        <p:txBody>
          <a:bodyPr/>
          <a:lstStyle/>
          <a:p>
            <a:pPr lvl="1" algn="l"/>
            <a:r>
              <a:rPr lang="en-US" dirty="0">
                <a:gradFill>
                  <a:gsLst>
                    <a:gs pos="15000">
                      <a:schemeClr val="tx1"/>
                    </a:gs>
                    <a:gs pos="47000">
                      <a:schemeClr val="tx1"/>
                    </a:gs>
                  </a:gsLst>
                  <a:lin ang="5400000" scaled="1"/>
                </a:gradFill>
                <a:latin typeface="+mj-lt"/>
              </a:rPr>
              <a:t>T therapy increases the risk of detecting </a:t>
            </a:r>
            <a:r>
              <a:rPr lang="en-US" dirty="0" smtClean="0">
                <a:gradFill>
                  <a:gsLst>
                    <a:gs pos="15000">
                      <a:schemeClr val="tx1"/>
                    </a:gs>
                    <a:gs pos="47000">
                      <a:schemeClr val="tx1"/>
                    </a:gs>
                  </a:gsLst>
                  <a:lin ang="5400000" scaled="1"/>
                </a:gradFill>
                <a:latin typeface="+mj-lt"/>
              </a:rPr>
              <a:t>subclinical prostate </a:t>
            </a:r>
            <a:r>
              <a:rPr lang="en-US" dirty="0">
                <a:gradFill>
                  <a:gsLst>
                    <a:gs pos="15000">
                      <a:schemeClr val="tx1"/>
                    </a:gs>
                    <a:gs pos="47000">
                      <a:schemeClr val="tx1"/>
                    </a:gs>
                  </a:gsLst>
                  <a:lin ang="5400000" scaled="1"/>
                </a:gradFill>
                <a:latin typeface="+mj-lt"/>
              </a:rPr>
              <a:t>cancer because of increased surveillance </a:t>
            </a:r>
            <a:r>
              <a:rPr lang="en-US" dirty="0" smtClean="0">
                <a:gradFill>
                  <a:gsLst>
                    <a:gs pos="15000">
                      <a:schemeClr val="tx1"/>
                    </a:gs>
                    <a:gs pos="47000">
                      <a:schemeClr val="tx1"/>
                    </a:gs>
                  </a:gsLst>
                  <a:lin ang="5400000" scaled="1"/>
                </a:gradFill>
                <a:latin typeface="+mj-lt"/>
              </a:rPr>
              <a:t>and T-induced </a:t>
            </a:r>
            <a:r>
              <a:rPr lang="en-US" dirty="0">
                <a:gradFill>
                  <a:gsLst>
                    <a:gs pos="15000">
                      <a:schemeClr val="tx1"/>
                    </a:gs>
                    <a:gs pos="47000">
                      <a:schemeClr val="tx1"/>
                    </a:gs>
                  </a:gsLst>
                  <a:lin ang="5400000" scaled="1"/>
                </a:gradFill>
                <a:latin typeface="+mj-lt"/>
              </a:rPr>
              <a:t>increase in PSA levels, which may lead </a:t>
            </a:r>
            <a:r>
              <a:rPr lang="en-US" dirty="0" smtClean="0">
                <a:gradFill>
                  <a:gsLst>
                    <a:gs pos="15000">
                      <a:schemeClr val="tx1"/>
                    </a:gs>
                    <a:gs pos="47000">
                      <a:schemeClr val="tx1"/>
                    </a:gs>
                  </a:gsLst>
                  <a:lin ang="5400000" scaled="1"/>
                </a:gradFill>
                <a:latin typeface="+mj-lt"/>
              </a:rPr>
              <a:t>to increased </a:t>
            </a:r>
            <a:r>
              <a:rPr lang="en-US" dirty="0">
                <a:gradFill>
                  <a:gsLst>
                    <a:gs pos="15000">
                      <a:schemeClr val="tx1"/>
                    </a:gs>
                    <a:gs pos="47000">
                      <a:schemeClr val="tx1"/>
                    </a:gs>
                  </a:gsLst>
                  <a:lin ang="5400000" scaled="1"/>
                </a:gradFill>
                <a:latin typeface="+mj-lt"/>
              </a:rPr>
              <a:t>risk of prostate </a:t>
            </a:r>
            <a:r>
              <a:rPr lang="en-US" dirty="0" smtClean="0">
                <a:gradFill>
                  <a:gsLst>
                    <a:gs pos="15000">
                      <a:schemeClr val="tx1"/>
                    </a:gs>
                    <a:gs pos="47000">
                      <a:schemeClr val="tx1"/>
                    </a:gs>
                  </a:gsLst>
                  <a:lin ang="5400000" scaled="1"/>
                </a:gradFill>
                <a:latin typeface="+mj-lt"/>
              </a:rPr>
              <a:t>biopsy.</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Metastatic </a:t>
            </a:r>
            <a:r>
              <a:rPr lang="en-US" dirty="0">
                <a:gradFill>
                  <a:gsLst>
                    <a:gs pos="15000">
                      <a:schemeClr val="tx1"/>
                    </a:gs>
                    <a:gs pos="47000">
                      <a:schemeClr val="tx1"/>
                    </a:gs>
                  </a:gsLst>
                  <a:lin ang="5400000" scaled="1"/>
                </a:gradFill>
                <a:latin typeface="+mj-lt"/>
              </a:rPr>
              <a:t>prostate cancer and breast cancer </a:t>
            </a:r>
            <a:r>
              <a:rPr lang="en-US" dirty="0" smtClean="0">
                <a:gradFill>
                  <a:gsLst>
                    <a:gs pos="15000">
                      <a:schemeClr val="tx1"/>
                    </a:gs>
                    <a:gs pos="47000">
                      <a:schemeClr val="tx1"/>
                    </a:gs>
                  </a:gsLst>
                  <a:lin ang="5400000" scaled="1"/>
                </a:gradFill>
                <a:latin typeface="+mj-lt"/>
              </a:rPr>
              <a:t>are hormone-dependent </a:t>
            </a:r>
            <a:r>
              <a:rPr lang="en-US" dirty="0">
                <a:gradFill>
                  <a:gsLst>
                    <a:gs pos="15000">
                      <a:schemeClr val="tx1"/>
                    </a:gs>
                    <a:gs pos="47000">
                      <a:schemeClr val="tx1"/>
                    </a:gs>
                  </a:gsLst>
                  <a:lin ang="5400000" scaled="1"/>
                </a:gradFill>
                <a:latin typeface="+mj-lt"/>
              </a:rPr>
              <a:t>cancers that T treatment </a:t>
            </a:r>
            <a:r>
              <a:rPr lang="en-US" dirty="0" smtClean="0">
                <a:gradFill>
                  <a:gsLst>
                    <a:gs pos="15000">
                      <a:schemeClr val="tx1"/>
                    </a:gs>
                    <a:gs pos="47000">
                      <a:schemeClr val="tx1"/>
                    </a:gs>
                  </a:gsLst>
                  <a:lin ang="5400000" scaled="1"/>
                </a:gradFill>
                <a:latin typeface="+mj-lt"/>
              </a:rPr>
              <a:t>may stimulate </a:t>
            </a:r>
            <a:r>
              <a:rPr lang="en-US" dirty="0">
                <a:gradFill>
                  <a:gsLst>
                    <a:gs pos="15000">
                      <a:schemeClr val="tx1"/>
                    </a:gs>
                    <a:gs pos="47000">
                      <a:schemeClr val="tx1"/>
                    </a:gs>
                  </a:gsLst>
                  <a:lin ang="5400000" scaled="1"/>
                </a:gradFill>
                <a:latin typeface="+mj-lt"/>
              </a:rPr>
              <a:t>to </a:t>
            </a:r>
            <a:r>
              <a:rPr lang="en-US" dirty="0" smtClean="0">
                <a:gradFill>
                  <a:gsLst>
                    <a:gs pos="15000">
                      <a:schemeClr val="tx1"/>
                    </a:gs>
                    <a:gs pos="47000">
                      <a:schemeClr val="tx1"/>
                    </a:gs>
                  </a:gsLst>
                  <a:lin ang="5400000" scaled="1"/>
                </a:gradFill>
                <a:latin typeface="+mj-lt"/>
              </a:rPr>
              <a:t>grow; </a:t>
            </a:r>
            <a:r>
              <a:rPr lang="en-US" dirty="0">
                <a:gradFill>
                  <a:gsLst>
                    <a:gs pos="15000">
                      <a:schemeClr val="tx1"/>
                    </a:gs>
                    <a:gs pos="47000">
                      <a:schemeClr val="tx1"/>
                    </a:gs>
                  </a:gsLst>
                  <a:lin ang="5400000" scaled="1"/>
                </a:gradFill>
                <a:latin typeface="+mj-lt"/>
              </a:rPr>
              <a:t>T </a:t>
            </a:r>
            <a:r>
              <a:rPr lang="en-US" dirty="0">
                <a:solidFill>
                  <a:srgbClr val="FF0000"/>
                </a:solidFill>
                <a:latin typeface="+mj-lt"/>
              </a:rPr>
              <a:t>should not</a:t>
            </a:r>
            <a:r>
              <a:rPr lang="en-US" dirty="0">
                <a:gradFill>
                  <a:gsLst>
                    <a:gs pos="15000">
                      <a:schemeClr val="tx1"/>
                    </a:gs>
                    <a:gs pos="47000">
                      <a:schemeClr val="tx1"/>
                    </a:gs>
                  </a:gsLst>
                  <a:lin ang="5400000" scaled="1"/>
                </a:gradFill>
                <a:latin typeface="+mj-lt"/>
              </a:rPr>
              <a:t> be administered </a:t>
            </a:r>
            <a:r>
              <a:rPr lang="en-US" dirty="0" smtClean="0">
                <a:gradFill>
                  <a:gsLst>
                    <a:gs pos="15000">
                      <a:schemeClr val="tx1"/>
                    </a:gs>
                    <a:gs pos="47000">
                      <a:schemeClr val="tx1"/>
                    </a:gs>
                  </a:gsLst>
                  <a:lin ang="5400000" scaled="1"/>
                </a:gradFill>
                <a:latin typeface="+mj-lt"/>
              </a:rPr>
              <a:t>to men </a:t>
            </a:r>
            <a:r>
              <a:rPr lang="en-US" dirty="0">
                <a:gradFill>
                  <a:gsLst>
                    <a:gs pos="15000">
                      <a:schemeClr val="tx1"/>
                    </a:gs>
                    <a:gs pos="47000">
                      <a:schemeClr val="tx1"/>
                    </a:gs>
                  </a:gsLst>
                  <a:lin ang="5400000" scaled="1"/>
                </a:gradFill>
                <a:latin typeface="+mj-lt"/>
              </a:rPr>
              <a:t>with these </a:t>
            </a:r>
            <a:r>
              <a:rPr lang="en-US" dirty="0" smtClean="0">
                <a:gradFill>
                  <a:gsLst>
                    <a:gs pos="15000">
                      <a:schemeClr val="tx1"/>
                    </a:gs>
                    <a:gs pos="47000">
                      <a:schemeClr val="tx1"/>
                    </a:gs>
                  </a:gsLst>
                  <a:lin ang="5400000" scaled="1"/>
                </a:gradFill>
                <a:latin typeface="+mj-lt"/>
              </a:rPr>
              <a:t>cancers.</a:t>
            </a:r>
            <a:endParaRPr lang="en-US" dirty="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34179927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58</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294550" y="648929"/>
            <a:ext cx="4307742" cy="1204832"/>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Prostate</a:t>
            </a:r>
          </a:p>
        </p:txBody>
      </p:sp>
      <p:sp>
        <p:nvSpPr>
          <p:cNvPr id="7" name="Text Placeholder 6"/>
          <p:cNvSpPr>
            <a:spLocks noGrp="1"/>
          </p:cNvSpPr>
          <p:nvPr>
            <p:ph type="body" sz="quarter" idx="11"/>
          </p:nvPr>
        </p:nvSpPr>
        <p:spPr>
          <a:xfrm>
            <a:off x="583241" y="2641390"/>
            <a:ext cx="11287547" cy="2935162"/>
          </a:xfrm>
        </p:spPr>
        <p:txBody>
          <a:bodyPr/>
          <a:lstStyle/>
          <a:p>
            <a:pPr lvl="1" algn="l"/>
            <a:r>
              <a:rPr lang="en-US" dirty="0">
                <a:gradFill>
                  <a:gsLst>
                    <a:gs pos="15000">
                      <a:schemeClr val="tx1"/>
                    </a:gs>
                    <a:gs pos="47000">
                      <a:schemeClr val="tx1"/>
                    </a:gs>
                  </a:gsLst>
                  <a:lin ang="5400000" scaled="1"/>
                </a:gradFill>
                <a:latin typeface="+mj-lt"/>
              </a:rPr>
              <a:t>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a:t>
            </a:r>
            <a:r>
              <a:rPr lang="en-US" dirty="0" smtClean="0">
                <a:gradFill>
                  <a:gsLst>
                    <a:gs pos="15000">
                      <a:schemeClr val="tx1"/>
                    </a:gs>
                    <a:gs pos="47000">
                      <a:schemeClr val="tx1"/>
                    </a:gs>
                  </a:gsLst>
                  <a:lin ang="5400000" scaled="1"/>
                </a:gradFill>
                <a:latin typeface="+mj-lt"/>
              </a:rPr>
              <a:t>consider screening </a:t>
            </a:r>
            <a:r>
              <a:rPr lang="en-US" dirty="0">
                <a:gradFill>
                  <a:gsLst>
                    <a:gs pos="15000">
                      <a:schemeClr val="tx1"/>
                    </a:gs>
                    <a:gs pos="47000">
                      <a:schemeClr val="tx1"/>
                    </a:gs>
                  </a:gsLst>
                  <a:lin ang="5400000" scaled="1"/>
                </a:gradFill>
                <a:latin typeface="+mj-lt"/>
              </a:rPr>
              <a:t>and monitoring for all men with </a:t>
            </a:r>
            <a:r>
              <a:rPr lang="en-US" dirty="0" smtClean="0">
                <a:gradFill>
                  <a:gsLst>
                    <a:gs pos="15000">
                      <a:schemeClr val="tx1"/>
                    </a:gs>
                    <a:gs pos="47000">
                      <a:schemeClr val="tx1"/>
                    </a:gs>
                  </a:gsLst>
                  <a:lin ang="5400000" scaled="1"/>
                </a:gradFill>
                <a:latin typeface="+mj-lt"/>
              </a:rPr>
              <a:t>hypogonadism who </a:t>
            </a:r>
            <a:r>
              <a:rPr lang="en-US" dirty="0">
                <a:gradFill>
                  <a:gsLst>
                    <a:gs pos="15000">
                      <a:schemeClr val="tx1"/>
                    </a:gs>
                    <a:gs pos="47000">
                      <a:schemeClr val="tx1"/>
                    </a:gs>
                  </a:gsLst>
                  <a:lin ang="5400000" scaled="1"/>
                </a:gradFill>
                <a:latin typeface="+mj-lt"/>
              </a:rPr>
              <a:t>are 55 to 69 years of age, being considered </a:t>
            </a:r>
            <a:r>
              <a:rPr lang="en-US" dirty="0" smtClean="0">
                <a:gradFill>
                  <a:gsLst>
                    <a:gs pos="15000">
                      <a:schemeClr val="tx1"/>
                    </a:gs>
                    <a:gs pos="47000">
                      <a:schemeClr val="tx1"/>
                    </a:gs>
                  </a:gsLst>
                  <a:lin ang="5400000" scaled="1"/>
                </a:gradFill>
                <a:latin typeface="+mj-lt"/>
              </a:rPr>
              <a:t>for T-replacement </a:t>
            </a:r>
            <a:r>
              <a:rPr lang="en-US" dirty="0">
                <a:gradFill>
                  <a:gsLst>
                    <a:gs pos="15000">
                      <a:schemeClr val="tx1"/>
                    </a:gs>
                    <a:gs pos="47000">
                      <a:schemeClr val="tx1"/>
                    </a:gs>
                  </a:gsLst>
                  <a:lin ang="5400000" scaled="1"/>
                </a:gradFill>
                <a:latin typeface="+mj-lt"/>
              </a:rPr>
              <a:t>therapy, and in excellent health, and </a:t>
            </a:r>
            <a:r>
              <a:rPr lang="en-US" dirty="0" smtClean="0">
                <a:gradFill>
                  <a:gsLst>
                    <a:gs pos="15000">
                      <a:schemeClr val="tx1"/>
                    </a:gs>
                    <a:gs pos="47000">
                      <a:schemeClr val="tx1"/>
                    </a:gs>
                  </a:gsLst>
                  <a:lin ang="5400000" scaled="1"/>
                </a:gradFill>
                <a:latin typeface="+mj-lt"/>
              </a:rPr>
              <a:t>who have </a:t>
            </a:r>
            <a:r>
              <a:rPr lang="en-US" dirty="0">
                <a:gradFill>
                  <a:gsLst>
                    <a:gs pos="15000">
                      <a:schemeClr val="tx1"/>
                    </a:gs>
                    <a:gs pos="47000">
                      <a:schemeClr val="tx1"/>
                    </a:gs>
                  </a:gsLst>
                  <a:lin ang="5400000" scaled="1"/>
                </a:gradFill>
                <a:latin typeface="+mj-lt"/>
              </a:rPr>
              <a:t>a life expectancy </a:t>
            </a:r>
            <a:r>
              <a:rPr lang="en-US" dirty="0" smtClean="0">
                <a:gradFill>
                  <a:gsLst>
                    <a:gs pos="15000">
                      <a:schemeClr val="tx1"/>
                    </a:gs>
                    <a:gs pos="47000">
                      <a:schemeClr val="tx1"/>
                    </a:gs>
                  </a:gsLst>
                  <a:lin ang="5400000" scaled="1"/>
                </a:gradFill>
                <a:latin typeface="+mj-lt"/>
              </a:rPr>
              <a:t>&gt;10 </a:t>
            </a:r>
            <a:r>
              <a:rPr lang="en-US" dirty="0">
                <a:gradFill>
                  <a:gsLst>
                    <a:gs pos="15000">
                      <a:schemeClr val="tx1"/>
                    </a:gs>
                    <a:gs pos="47000">
                      <a:schemeClr val="tx1"/>
                    </a:gs>
                  </a:gsLst>
                  <a:lin ang="5400000" scaled="1"/>
                </a:gradFill>
                <a:latin typeface="+mj-lt"/>
              </a:rPr>
              <a:t>years. </a:t>
            </a:r>
            <a:endParaRPr lang="en-US" dirty="0" smtClean="0">
              <a:gradFill>
                <a:gsLst>
                  <a:gs pos="15000">
                    <a:schemeClr val="tx1"/>
                  </a:gs>
                  <a:gs pos="47000">
                    <a:schemeClr val="tx1"/>
                  </a:gs>
                </a:gsLst>
                <a:lin ang="5400000" scaled="1"/>
              </a:gradFill>
              <a:latin typeface="+mj-lt"/>
            </a:endParaRPr>
          </a:p>
          <a:p>
            <a:pPr lvl="1" algn="l"/>
            <a:endParaRPr lang="en-US" dirty="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This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start at </a:t>
            </a:r>
            <a:r>
              <a:rPr lang="en-US" dirty="0" smtClean="0">
                <a:gradFill>
                  <a:gsLst>
                    <a:gs pos="15000">
                      <a:schemeClr val="tx1"/>
                    </a:gs>
                    <a:gs pos="47000">
                      <a:schemeClr val="tx1"/>
                    </a:gs>
                  </a:gsLst>
                  <a:lin ang="5400000" scaled="1"/>
                </a:gradFill>
                <a:latin typeface="+mj-lt"/>
              </a:rPr>
              <a:t>age 40 </a:t>
            </a:r>
            <a:r>
              <a:rPr lang="en-US" dirty="0">
                <a:gradFill>
                  <a:gsLst>
                    <a:gs pos="15000">
                      <a:schemeClr val="tx1"/>
                    </a:gs>
                    <a:gs pos="47000">
                      <a:schemeClr val="tx1"/>
                    </a:gs>
                  </a:gsLst>
                  <a:lin ang="5400000" scaled="1"/>
                </a:gradFill>
                <a:latin typeface="+mj-lt"/>
              </a:rPr>
              <a:t>in men who are at increased risk for </a:t>
            </a:r>
            <a:r>
              <a:rPr lang="en-US" dirty="0" smtClean="0">
                <a:gradFill>
                  <a:gsLst>
                    <a:gs pos="15000">
                      <a:schemeClr val="tx1"/>
                    </a:gs>
                    <a:gs pos="47000">
                      <a:schemeClr val="tx1"/>
                    </a:gs>
                  </a:gsLst>
                  <a:lin ang="5400000" scaled="1"/>
                </a:gradFill>
                <a:latin typeface="+mj-lt"/>
              </a:rPr>
              <a:t>high-grade Cancers.</a:t>
            </a:r>
            <a:endParaRPr lang="en-US" dirty="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1358214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59</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294550" y="648929"/>
            <a:ext cx="4307742" cy="1204832"/>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Prostate</a:t>
            </a:r>
          </a:p>
        </p:txBody>
      </p:sp>
      <p:sp>
        <p:nvSpPr>
          <p:cNvPr id="13" name="Text Placeholder 6"/>
          <p:cNvSpPr>
            <a:spLocks noGrp="1"/>
          </p:cNvSpPr>
          <p:nvPr>
            <p:ph type="body" sz="quarter" idx="11"/>
          </p:nvPr>
        </p:nvSpPr>
        <p:spPr>
          <a:xfrm>
            <a:off x="476585" y="2394790"/>
            <a:ext cx="11590986" cy="4162678"/>
          </a:xfrm>
        </p:spPr>
        <p:txBody>
          <a:bodyPr/>
          <a:lstStyle/>
          <a:p>
            <a:pPr lvl="1" algn="l"/>
            <a:r>
              <a:rPr lang="en-US" dirty="0">
                <a:gradFill>
                  <a:gsLst>
                    <a:gs pos="15000">
                      <a:schemeClr val="tx1"/>
                    </a:gs>
                    <a:gs pos="47000">
                      <a:schemeClr val="tx1"/>
                    </a:gs>
                  </a:gsLst>
                  <a:lin ang="5400000" scaled="1"/>
                </a:gradFill>
                <a:latin typeface="+mj-lt"/>
              </a:rPr>
              <a:t>Men </a:t>
            </a:r>
            <a:r>
              <a:rPr lang="en-US" dirty="0" smtClean="0">
                <a:solidFill>
                  <a:srgbClr val="FF0000"/>
                </a:solidFill>
                <a:latin typeface="+mj-lt"/>
              </a:rPr>
              <a:t>&lt;40 </a:t>
            </a:r>
            <a:r>
              <a:rPr lang="en-US" dirty="0">
                <a:solidFill>
                  <a:srgbClr val="FF0000"/>
                </a:solidFill>
                <a:latin typeface="+mj-lt"/>
              </a:rPr>
              <a:t>years </a:t>
            </a:r>
            <a:r>
              <a:rPr lang="en-US" dirty="0">
                <a:gradFill>
                  <a:gsLst>
                    <a:gs pos="15000">
                      <a:schemeClr val="tx1"/>
                    </a:gs>
                    <a:gs pos="47000">
                      <a:schemeClr val="tx1"/>
                    </a:gs>
                  </a:gsLst>
                  <a:lin ang="5400000" scaled="1"/>
                </a:gradFill>
                <a:latin typeface="+mj-lt"/>
              </a:rPr>
              <a:t>do not need prostate monitoring </a:t>
            </a:r>
            <a:r>
              <a:rPr lang="en-US" dirty="0" smtClean="0">
                <a:gradFill>
                  <a:gsLst>
                    <a:gs pos="15000">
                      <a:schemeClr val="tx1"/>
                    </a:gs>
                    <a:gs pos="47000">
                      <a:schemeClr val="tx1"/>
                    </a:gs>
                  </a:gsLst>
                  <a:lin ang="5400000" scaled="1"/>
                </a:gradFill>
                <a:latin typeface="+mj-lt"/>
              </a:rPr>
              <a:t>because the </a:t>
            </a:r>
            <a:r>
              <a:rPr lang="en-US" dirty="0">
                <a:gradFill>
                  <a:gsLst>
                    <a:gs pos="15000">
                      <a:schemeClr val="tx1"/>
                    </a:gs>
                    <a:gs pos="47000">
                      <a:schemeClr val="tx1"/>
                    </a:gs>
                  </a:gsLst>
                  <a:lin ang="5400000" scaled="1"/>
                </a:gradFill>
                <a:latin typeface="+mj-lt"/>
              </a:rPr>
              <a:t>risk of prostate cancer is very low. The risk of </a:t>
            </a:r>
            <a:r>
              <a:rPr lang="en-US" dirty="0" smtClean="0">
                <a:gradFill>
                  <a:gsLst>
                    <a:gs pos="15000">
                      <a:schemeClr val="tx1"/>
                    </a:gs>
                    <a:gs pos="47000">
                      <a:schemeClr val="tx1"/>
                    </a:gs>
                  </a:gsLst>
                  <a:lin ang="5400000" scaled="1"/>
                </a:gradFill>
                <a:latin typeface="+mj-lt"/>
              </a:rPr>
              <a:t>death due </a:t>
            </a:r>
            <a:r>
              <a:rPr lang="en-US" dirty="0">
                <a:gradFill>
                  <a:gsLst>
                    <a:gs pos="15000">
                      <a:schemeClr val="tx1"/>
                    </a:gs>
                    <a:gs pos="47000">
                      <a:schemeClr val="tx1"/>
                    </a:gs>
                  </a:gsLst>
                  <a:lin ang="5400000" scaled="1"/>
                </a:gradFill>
                <a:latin typeface="+mj-lt"/>
              </a:rPr>
              <a:t>to prostate cancer in men diagnosed when </a:t>
            </a:r>
            <a:r>
              <a:rPr lang="en-US" dirty="0" smtClean="0">
                <a:gradFill>
                  <a:gsLst>
                    <a:gs pos="15000">
                      <a:schemeClr val="tx1"/>
                    </a:gs>
                    <a:gs pos="47000">
                      <a:schemeClr val="tx1"/>
                    </a:gs>
                  </a:gsLst>
                  <a:lin ang="5400000" scaled="1"/>
                </a:gradFill>
                <a:latin typeface="+mj-lt"/>
              </a:rPr>
              <a:t>they are </a:t>
            </a:r>
            <a:r>
              <a:rPr lang="en-US" dirty="0" smtClean="0">
                <a:solidFill>
                  <a:srgbClr val="FF0000"/>
                </a:solidFill>
                <a:latin typeface="+mj-lt"/>
              </a:rPr>
              <a:t>&gt;70 </a:t>
            </a:r>
            <a:r>
              <a:rPr lang="en-US" dirty="0">
                <a:solidFill>
                  <a:srgbClr val="FF0000"/>
                </a:solidFill>
                <a:latin typeface="+mj-lt"/>
              </a:rPr>
              <a:t>years </a:t>
            </a:r>
            <a:r>
              <a:rPr lang="en-US" dirty="0">
                <a:gradFill>
                  <a:gsLst>
                    <a:gs pos="15000">
                      <a:schemeClr val="tx1"/>
                    </a:gs>
                    <a:gs pos="47000">
                      <a:schemeClr val="tx1"/>
                    </a:gs>
                  </a:gsLst>
                  <a:lin ang="5400000" scaled="1"/>
                </a:gradFill>
                <a:latin typeface="+mj-lt"/>
              </a:rPr>
              <a:t>of age is not considered high enough </a:t>
            </a:r>
            <a:r>
              <a:rPr lang="en-US" dirty="0" smtClean="0">
                <a:gradFill>
                  <a:gsLst>
                    <a:gs pos="15000">
                      <a:schemeClr val="tx1"/>
                    </a:gs>
                    <a:gs pos="47000">
                      <a:schemeClr val="tx1"/>
                    </a:gs>
                  </a:gsLst>
                  <a:lin ang="5400000" scaled="1"/>
                </a:gradFill>
                <a:latin typeface="+mj-lt"/>
              </a:rPr>
              <a:t>to warrant </a:t>
            </a:r>
            <a:r>
              <a:rPr lang="en-US" dirty="0">
                <a:gradFill>
                  <a:gsLst>
                    <a:gs pos="15000">
                      <a:schemeClr val="tx1"/>
                    </a:gs>
                    <a:gs pos="47000">
                      <a:schemeClr val="tx1"/>
                    </a:gs>
                  </a:gsLst>
                  <a:lin ang="5400000" scaled="1"/>
                </a:gradFill>
                <a:latin typeface="+mj-lt"/>
              </a:rPr>
              <a:t>monitoring. </a:t>
            </a:r>
            <a:endParaRPr lang="en-US" dirty="0" smtClean="0">
              <a:gradFill>
                <a:gsLst>
                  <a:gs pos="15000">
                    <a:schemeClr val="tx1"/>
                  </a:gs>
                  <a:gs pos="47000">
                    <a:schemeClr val="tx1"/>
                  </a:gs>
                </a:gsLst>
                <a:lin ang="5400000" scaled="1"/>
              </a:gradFill>
              <a:latin typeface="+mj-lt"/>
            </a:endParaRPr>
          </a:p>
          <a:p>
            <a:pPr lvl="1" algn="l"/>
            <a:endParaRPr lang="en-US" dirty="0" smtClean="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The predictive value of a suspicious DRE </a:t>
            </a:r>
            <a:r>
              <a:rPr lang="en-US" dirty="0" smtClean="0">
                <a:gradFill>
                  <a:gsLst>
                    <a:gs pos="15000">
                      <a:schemeClr val="tx1"/>
                    </a:gs>
                    <a:gs pos="47000">
                      <a:schemeClr val="tx1"/>
                    </a:gs>
                  </a:gsLst>
                  <a:lin ang="5400000" scaled="1"/>
                </a:gradFill>
                <a:latin typeface="+mj-lt"/>
              </a:rPr>
              <a:t>was greater </a:t>
            </a:r>
            <a:r>
              <a:rPr lang="en-US" dirty="0">
                <a:gradFill>
                  <a:gsLst>
                    <a:gs pos="15000">
                      <a:schemeClr val="tx1"/>
                    </a:gs>
                    <a:gs pos="47000">
                      <a:schemeClr val="tx1"/>
                    </a:gs>
                  </a:gsLst>
                  <a:lin ang="5400000" scaled="1"/>
                </a:gradFill>
                <a:latin typeface="+mj-lt"/>
              </a:rPr>
              <a:t>in men who had a PSA level </a:t>
            </a:r>
            <a:r>
              <a:rPr lang="en-US" dirty="0" smtClean="0">
                <a:solidFill>
                  <a:srgbClr val="FF0000"/>
                </a:solidFill>
                <a:latin typeface="+mj-lt"/>
              </a:rPr>
              <a:t>&gt; </a:t>
            </a:r>
            <a:r>
              <a:rPr lang="en-US" dirty="0">
                <a:solidFill>
                  <a:srgbClr val="FF0000"/>
                </a:solidFill>
                <a:latin typeface="+mj-lt"/>
              </a:rPr>
              <a:t>3.0 </a:t>
            </a:r>
            <a:r>
              <a:rPr lang="en-US" dirty="0" smtClean="0">
                <a:solidFill>
                  <a:srgbClr val="FF0000"/>
                </a:solidFill>
                <a:latin typeface="+mj-lt"/>
              </a:rPr>
              <a:t>ng/</a:t>
            </a:r>
            <a:r>
              <a:rPr lang="en-US" dirty="0" err="1" smtClean="0">
                <a:solidFill>
                  <a:srgbClr val="FF0000"/>
                </a:solidFill>
                <a:latin typeface="+mj-lt"/>
              </a:rPr>
              <a:t>mL</a:t>
            </a:r>
            <a:r>
              <a:rPr lang="en-US" dirty="0" err="1" smtClean="0">
                <a:gradFill>
                  <a:gsLst>
                    <a:gs pos="15000">
                      <a:schemeClr val="tx1"/>
                    </a:gs>
                    <a:gs pos="47000">
                      <a:schemeClr val="tx1"/>
                    </a:gs>
                  </a:gsLst>
                  <a:lin ang="5400000" scaled="1"/>
                </a:gradFill>
                <a:latin typeface="+mj-lt"/>
              </a:rPr>
              <a:t>.</a:t>
            </a:r>
            <a:endParaRPr lang="en-US" dirty="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A prostate nodule or induration or a </a:t>
            </a:r>
            <a:r>
              <a:rPr lang="en-US" dirty="0">
                <a:solidFill>
                  <a:srgbClr val="FF0000"/>
                </a:solidFill>
                <a:latin typeface="+mj-lt"/>
              </a:rPr>
              <a:t>PSA </a:t>
            </a:r>
            <a:r>
              <a:rPr lang="en-US" dirty="0" smtClean="0">
                <a:solidFill>
                  <a:srgbClr val="FF0000"/>
                </a:solidFill>
                <a:latin typeface="+mj-lt"/>
              </a:rPr>
              <a:t>&gt; </a:t>
            </a:r>
            <a:r>
              <a:rPr lang="en-US" dirty="0">
                <a:solidFill>
                  <a:srgbClr val="FF0000"/>
                </a:solidFill>
                <a:latin typeface="+mj-lt"/>
              </a:rPr>
              <a:t>4.0 </a:t>
            </a:r>
            <a:r>
              <a:rPr lang="en-US" dirty="0" smtClean="0">
                <a:solidFill>
                  <a:srgbClr val="FF0000"/>
                </a:solidFill>
                <a:latin typeface="+mj-lt"/>
              </a:rPr>
              <a:t>ng/mL </a:t>
            </a:r>
            <a:r>
              <a:rPr lang="en-US" dirty="0" smtClean="0">
                <a:gradFill>
                  <a:gsLst>
                    <a:gs pos="15000">
                      <a:schemeClr val="tx1"/>
                    </a:gs>
                    <a:gs pos="47000">
                      <a:schemeClr val="tx1"/>
                    </a:gs>
                  </a:gsLst>
                  <a:lin ang="5400000" scaled="1"/>
                </a:gradFill>
                <a:latin typeface="+mj-lt"/>
              </a:rPr>
              <a:t>may </a:t>
            </a:r>
            <a:r>
              <a:rPr lang="en-US" dirty="0">
                <a:gradFill>
                  <a:gsLst>
                    <a:gs pos="15000">
                      <a:schemeClr val="tx1"/>
                    </a:gs>
                    <a:gs pos="47000">
                      <a:schemeClr val="tx1"/>
                    </a:gs>
                  </a:gsLst>
                  <a:lin ang="5400000" scaled="1"/>
                </a:gradFill>
                <a:latin typeface="+mj-lt"/>
              </a:rPr>
              <a:t>indicate a previously unrecognized prostate cancer. </a:t>
            </a:r>
            <a:r>
              <a:rPr lang="en-US" dirty="0" smtClean="0">
                <a:gradFill>
                  <a:gsLst>
                    <a:gs pos="15000">
                      <a:schemeClr val="tx1"/>
                    </a:gs>
                    <a:gs pos="47000">
                      <a:schemeClr val="tx1"/>
                    </a:gs>
                  </a:gsLst>
                  <a:lin ang="5400000" scaled="1"/>
                </a:gradFill>
                <a:latin typeface="+mj-lt"/>
              </a:rPr>
              <a:t>A confirmed </a:t>
            </a:r>
            <a:r>
              <a:rPr lang="en-US" dirty="0">
                <a:solidFill>
                  <a:srgbClr val="FF0000"/>
                </a:solidFill>
                <a:latin typeface="+mj-lt"/>
              </a:rPr>
              <a:t>PSA </a:t>
            </a:r>
            <a:r>
              <a:rPr lang="en-US" dirty="0" smtClean="0">
                <a:solidFill>
                  <a:srgbClr val="FF0000"/>
                </a:solidFill>
                <a:latin typeface="+mj-lt"/>
              </a:rPr>
              <a:t>&gt; </a:t>
            </a:r>
            <a:r>
              <a:rPr lang="en-US" dirty="0">
                <a:solidFill>
                  <a:srgbClr val="FF0000"/>
                </a:solidFill>
                <a:latin typeface="+mj-lt"/>
              </a:rPr>
              <a:t>4.0 ng/mL </a:t>
            </a:r>
            <a:r>
              <a:rPr lang="en-US" dirty="0">
                <a:gradFill>
                  <a:gsLst>
                    <a:gs pos="15000">
                      <a:schemeClr val="tx1"/>
                    </a:gs>
                    <a:gs pos="47000">
                      <a:schemeClr val="tx1"/>
                    </a:gs>
                  </a:gsLst>
                  <a:lin ang="5400000" scaled="1"/>
                </a:gradFill>
                <a:latin typeface="+mj-lt"/>
              </a:rPr>
              <a:t>is a widely accepted indication for urological evaluation for prostate cancer</a:t>
            </a:r>
          </a:p>
        </p:txBody>
      </p:sp>
    </p:spTree>
    <p:extLst>
      <p:ext uri="{BB962C8B-B14F-4D97-AF65-F5344CB8AC3E}">
        <p14:creationId xmlns:p14="http://schemas.microsoft.com/office/powerpoint/2010/main" val="13242641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74394" y="2538848"/>
            <a:ext cx="12407165" cy="3877056"/>
          </a:xfrm>
        </p:spPr>
        <p:txBody>
          <a:bodyPr/>
          <a:lstStyle/>
          <a:p>
            <a:pPr algn="l"/>
            <a:r>
              <a:rPr lang="en-US" sz="3600" dirty="0">
                <a:solidFill>
                  <a:schemeClr val="tx1"/>
                </a:solidFill>
              </a:rPr>
              <a:t>The classification of hypogonadism as primary </a:t>
            </a:r>
            <a:r>
              <a:rPr lang="en-US" sz="3600" dirty="0" smtClean="0">
                <a:solidFill>
                  <a:schemeClr val="tx1"/>
                </a:solidFill>
              </a:rPr>
              <a:t>or secondary </a:t>
            </a:r>
            <a:r>
              <a:rPr lang="en-US" sz="3600" dirty="0">
                <a:solidFill>
                  <a:schemeClr val="tx1"/>
                </a:solidFill>
              </a:rPr>
              <a:t>has therapeutic implications. </a:t>
            </a:r>
            <a:r>
              <a:rPr lang="en-US" sz="2800" b="0" dirty="0" smtClean="0">
                <a:solidFill>
                  <a:schemeClr val="tx1"/>
                </a:solidFill>
              </a:rPr>
              <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400" b="0" spc="0" dirty="0">
                <a:solidFill>
                  <a:schemeClr val="tx1"/>
                </a:solidFill>
                <a:latin typeface="Segoe UI Semilight" panose="020B0402040204020203" pitchFamily="34" charset="0"/>
              </a:rPr>
              <a:t>Spermatogenesis can be stimulated and fertility can be restored with appropriate gonadotropin therapy in patients with secondary hypogonadism but not in patients with primary hypogonadism. </a:t>
            </a:r>
            <a:r>
              <a:rPr lang="en-US" sz="2400" b="0" spc="0" dirty="0" smtClean="0">
                <a:solidFill>
                  <a:schemeClr val="tx1"/>
                </a:solidFill>
                <a:latin typeface="Segoe UI Semilight" panose="020B0402040204020203" pitchFamily="34" charset="0"/>
              </a:rPr>
              <a:t/>
            </a:r>
            <a:br>
              <a:rPr lang="en-US" sz="2400" b="0" spc="0" dirty="0" smtClean="0">
                <a:solidFill>
                  <a:schemeClr val="tx1"/>
                </a:solidFill>
                <a:latin typeface="Segoe UI Semilight" panose="020B0402040204020203" pitchFamily="34" charset="0"/>
              </a:rPr>
            </a:br>
            <a:r>
              <a:rPr lang="en-US" sz="2400" b="0" spc="0" dirty="0">
                <a:solidFill>
                  <a:schemeClr val="tx1"/>
                </a:solidFill>
                <a:latin typeface="Segoe UI Semilight" panose="020B0402040204020203" pitchFamily="34" charset="0"/>
              </a:rPr>
              <a:t/>
            </a:r>
            <a:br>
              <a:rPr lang="en-US" sz="2400" b="0" spc="0" dirty="0">
                <a:solidFill>
                  <a:schemeClr val="tx1"/>
                </a:solidFill>
                <a:latin typeface="Segoe UI Semilight" panose="020B0402040204020203" pitchFamily="34" charset="0"/>
              </a:rPr>
            </a:br>
            <a:r>
              <a:rPr lang="en-US" sz="2400" b="0" spc="0" dirty="0">
                <a:solidFill>
                  <a:schemeClr val="tx1"/>
                </a:solidFill>
                <a:latin typeface="Segoe UI Semilight" panose="020B0402040204020203" pitchFamily="34" charset="0"/>
              </a:rPr>
              <a:t>Fertility options for men with primary testicular failure are limited to the use of donor sperm, adoption, or (in some patients) assisted reproductive technologies, such as intracytoplasmic sperm injection using sperm in the ejaculate or following testicular sperm extraction. </a:t>
            </a:r>
          </a:p>
        </p:txBody>
      </p:sp>
      <p:sp>
        <p:nvSpPr>
          <p:cNvPr id="12" name="Text Placeholder 11"/>
          <p:cNvSpPr>
            <a:spLocks noGrp="1"/>
          </p:cNvSpPr>
          <p:nvPr>
            <p:ph type="body" sz="quarter" idx="12"/>
          </p:nvPr>
        </p:nvSpPr>
        <p:spPr>
          <a:xfrm>
            <a:off x="5737094" y="499736"/>
            <a:ext cx="792205" cy="1200329"/>
          </a:xfrm>
        </p:spPr>
        <p:txBody>
          <a:bodyPr/>
          <a:lstStyle/>
          <a:p>
            <a:r>
              <a:rPr lang="en-US" dirty="0"/>
              <a:t>FACT</a:t>
            </a:r>
          </a:p>
        </p:txBody>
      </p:sp>
      <p:sp>
        <p:nvSpPr>
          <p:cNvPr id="2" name="Slide Number Placeholder 1"/>
          <p:cNvSpPr>
            <a:spLocks noGrp="1"/>
          </p:cNvSpPr>
          <p:nvPr>
            <p:ph type="sldNum" sz="quarter" idx="4"/>
          </p:nvPr>
        </p:nvSpPr>
        <p:spPr/>
        <p:txBody>
          <a:bodyPr/>
          <a:lstStyle/>
          <a:p>
            <a:fld id="{4997E989-D798-4C62-8E93-3D2D613C2488}" type="slidenum">
              <a:rPr lang="en-US" smtClean="0"/>
              <a:pPr/>
              <a:t>6</a:t>
            </a:fld>
            <a:endParaRPr lang="en-US" dirty="0"/>
          </a:p>
        </p:txBody>
      </p:sp>
    </p:spTree>
    <p:extLst>
      <p:ext uri="{BB962C8B-B14F-4D97-AF65-F5344CB8AC3E}">
        <p14:creationId xmlns:p14="http://schemas.microsoft.com/office/powerpoint/2010/main" val="19688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60</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Efficacy</a:t>
            </a:r>
          </a:p>
        </p:txBody>
      </p:sp>
      <p:sp>
        <p:nvSpPr>
          <p:cNvPr id="7" name="Text Placeholder 6"/>
          <p:cNvSpPr>
            <a:spLocks noGrp="1"/>
          </p:cNvSpPr>
          <p:nvPr>
            <p:ph type="body" sz="quarter" idx="11"/>
          </p:nvPr>
        </p:nvSpPr>
        <p:spPr>
          <a:xfrm>
            <a:off x="4744086" y="1227499"/>
            <a:ext cx="7022530" cy="1089529"/>
          </a:xfrm>
        </p:spPr>
        <p:txBody>
          <a:bodyPr/>
          <a:lstStyle/>
          <a:p>
            <a:pPr lvl="1" algn="l"/>
            <a:r>
              <a:rPr lang="en-US" sz="2400" dirty="0">
                <a:gradFill>
                  <a:gsLst>
                    <a:gs pos="15000">
                      <a:schemeClr val="tx1"/>
                    </a:gs>
                    <a:gs pos="47000">
                      <a:schemeClr val="tx1"/>
                    </a:gs>
                  </a:gsLst>
                  <a:lin ang="5400000" scaled="1"/>
                </a:gradFill>
                <a:latin typeface="+mj-lt"/>
              </a:rPr>
              <a:t>T therapy does </a:t>
            </a:r>
            <a:r>
              <a:rPr lang="en-US" sz="2400" dirty="0" smtClean="0">
                <a:gradFill>
                  <a:gsLst>
                    <a:gs pos="15000">
                      <a:schemeClr val="tx1"/>
                    </a:gs>
                    <a:gs pos="47000">
                      <a:schemeClr val="tx1"/>
                    </a:gs>
                  </a:gsLst>
                  <a:lin ang="5400000" scaled="1"/>
                </a:gradFill>
                <a:latin typeface="+mj-lt"/>
              </a:rPr>
              <a:t>not worsen </a:t>
            </a:r>
            <a:r>
              <a:rPr lang="en-US" sz="2400" dirty="0">
                <a:gradFill>
                  <a:gsLst>
                    <a:gs pos="15000">
                      <a:schemeClr val="tx1"/>
                    </a:gs>
                    <a:gs pos="47000">
                      <a:schemeClr val="tx1"/>
                    </a:gs>
                  </a:gsLst>
                  <a:lin ang="5400000" scaled="1"/>
                </a:gradFill>
                <a:latin typeface="+mj-lt"/>
              </a:rPr>
              <a:t>lower urinary tract symptoms (LUTS) in men </a:t>
            </a:r>
            <a:r>
              <a:rPr lang="en-US" sz="2400" dirty="0" smtClean="0">
                <a:gradFill>
                  <a:gsLst>
                    <a:gs pos="15000">
                      <a:schemeClr val="tx1"/>
                    </a:gs>
                    <a:gs pos="47000">
                      <a:schemeClr val="tx1"/>
                    </a:gs>
                  </a:gsLst>
                  <a:lin ang="5400000" scaled="1"/>
                </a:gradFill>
                <a:latin typeface="+mj-lt"/>
              </a:rPr>
              <a:t>who do </a:t>
            </a:r>
            <a:r>
              <a:rPr lang="en-US" sz="2400" dirty="0">
                <a:gradFill>
                  <a:gsLst>
                    <a:gs pos="15000">
                      <a:schemeClr val="tx1"/>
                    </a:gs>
                    <a:gs pos="47000">
                      <a:schemeClr val="tx1"/>
                    </a:gs>
                  </a:gsLst>
                  <a:lin ang="5400000" scaled="1"/>
                </a:gradFill>
                <a:latin typeface="+mj-lt"/>
              </a:rPr>
              <a:t>not have severe LUTS prior to </a:t>
            </a:r>
            <a:r>
              <a:rPr lang="en-US" sz="2400" dirty="0" smtClean="0">
                <a:gradFill>
                  <a:gsLst>
                    <a:gs pos="15000">
                      <a:schemeClr val="tx1"/>
                    </a:gs>
                    <a:gs pos="47000">
                      <a:schemeClr val="tx1"/>
                    </a:gs>
                  </a:gsLst>
                  <a:lin ang="5400000" scaled="1"/>
                </a:gradFill>
                <a:latin typeface="+mj-lt"/>
              </a:rPr>
              <a:t>treatment. </a:t>
            </a:r>
            <a:endParaRPr lang="en-US" sz="2400" dirty="0">
              <a:gradFill>
                <a:gsLst>
                  <a:gs pos="15000">
                    <a:schemeClr val="tx1"/>
                  </a:gs>
                  <a:gs pos="47000">
                    <a:schemeClr val="tx1"/>
                  </a:gs>
                </a:gsLst>
                <a:lin ang="5400000" scaled="1"/>
              </a:gradFill>
              <a:latin typeface="+mj-lt"/>
            </a:endParaRPr>
          </a:p>
        </p:txBody>
      </p:sp>
      <p:sp>
        <p:nvSpPr>
          <p:cNvPr id="12" name="Rectangle 11"/>
          <p:cNvSpPr/>
          <p:nvPr/>
        </p:nvSpPr>
        <p:spPr>
          <a:xfrm>
            <a:off x="4971830" y="516000"/>
            <a:ext cx="6567042"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Lower urinary tract symptoms</a:t>
            </a:r>
          </a:p>
        </p:txBody>
      </p:sp>
      <p:sp>
        <p:nvSpPr>
          <p:cNvPr id="13" name="Text Placeholder 6"/>
          <p:cNvSpPr>
            <a:spLocks noGrp="1"/>
          </p:cNvSpPr>
          <p:nvPr>
            <p:ph type="body" sz="quarter" idx="11"/>
          </p:nvPr>
        </p:nvSpPr>
        <p:spPr>
          <a:xfrm>
            <a:off x="372413" y="3410347"/>
            <a:ext cx="11394203" cy="757130"/>
          </a:xfrm>
        </p:spPr>
        <p:txBody>
          <a:bodyPr/>
          <a:lstStyle/>
          <a:p>
            <a:pPr lvl="1" algn="l"/>
            <a:r>
              <a:rPr lang="en-US" sz="2400" dirty="0">
                <a:gradFill>
                  <a:gsLst>
                    <a:gs pos="15000">
                      <a:schemeClr val="tx1"/>
                    </a:gs>
                    <a:gs pos="47000">
                      <a:schemeClr val="tx1"/>
                    </a:gs>
                  </a:gsLst>
                  <a:lin ang="5400000" scaled="1"/>
                </a:gradFill>
                <a:latin typeface="+mj-lt"/>
              </a:rPr>
              <a:t>T therapy suppresses spermatogenesis and is </a:t>
            </a:r>
            <a:r>
              <a:rPr lang="en-US" sz="2400" dirty="0" smtClean="0">
                <a:gradFill>
                  <a:gsLst>
                    <a:gs pos="15000">
                      <a:schemeClr val="tx1"/>
                    </a:gs>
                    <a:gs pos="47000">
                      <a:schemeClr val="tx1"/>
                    </a:gs>
                  </a:gsLst>
                  <a:lin ang="5400000" scaled="1"/>
                </a:gradFill>
                <a:latin typeface="+mj-lt"/>
              </a:rPr>
              <a:t>not appropriate </a:t>
            </a:r>
            <a:r>
              <a:rPr lang="en-US" sz="2400" dirty="0">
                <a:gradFill>
                  <a:gsLst>
                    <a:gs pos="15000">
                      <a:schemeClr val="tx1"/>
                    </a:gs>
                    <a:gs pos="47000">
                      <a:schemeClr val="tx1"/>
                    </a:gs>
                  </a:gsLst>
                  <a:lin ang="5400000" scaled="1"/>
                </a:gradFill>
                <a:latin typeface="+mj-lt"/>
              </a:rPr>
              <a:t>in men with hypogonadotropic hypogonadism who desire fertility in the next 6 to 12 months. </a:t>
            </a:r>
          </a:p>
        </p:txBody>
      </p:sp>
      <p:sp>
        <p:nvSpPr>
          <p:cNvPr id="14" name="Rectangle 13"/>
          <p:cNvSpPr/>
          <p:nvPr/>
        </p:nvSpPr>
        <p:spPr>
          <a:xfrm>
            <a:off x="701156" y="2700237"/>
            <a:ext cx="4042930"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Fertility</a:t>
            </a:r>
          </a:p>
        </p:txBody>
      </p:sp>
      <p:sp>
        <p:nvSpPr>
          <p:cNvPr id="11" name="Rectangle 10"/>
          <p:cNvSpPr/>
          <p:nvPr/>
        </p:nvSpPr>
        <p:spPr>
          <a:xfrm>
            <a:off x="432857" y="4684740"/>
            <a:ext cx="3386092" cy="646331"/>
          </a:xfrm>
          <a:prstGeom prst="rect">
            <a:avLst/>
          </a:prstGeom>
        </p:spPr>
        <p:txBody>
          <a:bodyPr wrap="square">
            <a:spAutoFit/>
          </a:bodyPr>
          <a:lstStyle/>
          <a:p>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Miscellaneous</a:t>
            </a:r>
          </a:p>
        </p:txBody>
      </p:sp>
      <p:sp>
        <p:nvSpPr>
          <p:cNvPr id="15" name="Text Placeholder 6"/>
          <p:cNvSpPr>
            <a:spLocks noGrp="1"/>
          </p:cNvSpPr>
          <p:nvPr>
            <p:ph type="body" sz="quarter" idx="11"/>
          </p:nvPr>
        </p:nvSpPr>
        <p:spPr>
          <a:xfrm>
            <a:off x="3648185" y="4771275"/>
            <a:ext cx="8118431" cy="2086725"/>
          </a:xfrm>
        </p:spPr>
        <p:txBody>
          <a:bodyPr/>
          <a:lstStyle/>
          <a:p>
            <a:pPr lvl="1" algn="l"/>
            <a:r>
              <a:rPr lang="en-US" sz="2400" dirty="0">
                <a:gradFill>
                  <a:gsLst>
                    <a:gs pos="15000">
                      <a:schemeClr val="tx1"/>
                    </a:gs>
                    <a:gs pos="47000">
                      <a:schemeClr val="tx1"/>
                    </a:gs>
                  </a:gsLst>
                  <a:lin ang="5400000" scaled="1"/>
                </a:gradFill>
                <a:latin typeface="+mj-lt"/>
              </a:rPr>
              <a:t>T therapy can cause fluid retention </a:t>
            </a:r>
            <a:r>
              <a:rPr lang="en-US" sz="2400" dirty="0" smtClean="0">
                <a:gradFill>
                  <a:gsLst>
                    <a:gs pos="15000">
                      <a:schemeClr val="tx1"/>
                    </a:gs>
                    <a:gs pos="47000">
                      <a:schemeClr val="tx1"/>
                    </a:gs>
                  </a:gsLst>
                  <a:lin ang="5400000" scaled="1"/>
                </a:gradFill>
                <a:latin typeface="+mj-lt"/>
              </a:rPr>
              <a:t>and edema </a:t>
            </a:r>
            <a:r>
              <a:rPr lang="en-US" sz="2400" dirty="0">
                <a:gradFill>
                  <a:gsLst>
                    <a:gs pos="15000">
                      <a:schemeClr val="tx1"/>
                    </a:gs>
                    <a:gs pos="47000">
                      <a:schemeClr val="tx1"/>
                    </a:gs>
                  </a:gsLst>
                  <a:lin ang="5400000" scaled="1"/>
                </a:gradFill>
                <a:latin typeface="+mj-lt"/>
              </a:rPr>
              <a:t>and potentially worsen edema </a:t>
            </a:r>
            <a:r>
              <a:rPr lang="en-US" sz="2400" dirty="0" smtClean="0">
                <a:gradFill>
                  <a:gsLst>
                    <a:gs pos="15000">
                      <a:schemeClr val="tx1"/>
                    </a:gs>
                    <a:gs pos="47000">
                      <a:schemeClr val="tx1"/>
                    </a:gs>
                  </a:gsLst>
                  <a:lin ang="5400000" scaled="1"/>
                </a:gradFill>
                <a:latin typeface="+mj-lt"/>
              </a:rPr>
              <a:t>associated with </a:t>
            </a:r>
            <a:r>
              <a:rPr lang="en-US" sz="2400" dirty="0">
                <a:gradFill>
                  <a:gsLst>
                    <a:gs pos="15000">
                      <a:schemeClr val="tx1"/>
                    </a:gs>
                    <a:gs pos="47000">
                      <a:schemeClr val="tx1"/>
                    </a:gs>
                  </a:gsLst>
                  <a:lin ang="5400000" scaled="1"/>
                </a:gradFill>
                <a:latin typeface="+mj-lt"/>
              </a:rPr>
              <a:t>heart failure or other edematous states. </a:t>
            </a:r>
            <a:r>
              <a:rPr lang="en-US" sz="2400" dirty="0" smtClean="0">
                <a:gradFill>
                  <a:gsLst>
                    <a:gs pos="15000">
                      <a:schemeClr val="tx1"/>
                    </a:gs>
                    <a:gs pos="47000">
                      <a:schemeClr val="tx1"/>
                    </a:gs>
                  </a:gsLst>
                  <a:lin ang="5400000" scaled="1"/>
                </a:gradFill>
                <a:latin typeface="+mj-lt"/>
              </a:rPr>
              <a:t>Although OSA </a:t>
            </a:r>
            <a:r>
              <a:rPr lang="en-US" sz="2400" dirty="0">
                <a:gradFill>
                  <a:gsLst>
                    <a:gs pos="15000">
                      <a:schemeClr val="tx1"/>
                    </a:gs>
                    <a:gs pos="47000">
                      <a:schemeClr val="tx1"/>
                    </a:gs>
                  </a:gsLst>
                  <a:lin ang="5400000" scaled="1"/>
                </a:gradFill>
                <a:latin typeface="+mj-lt"/>
              </a:rPr>
              <a:t>and sleep disorders are associated with </a:t>
            </a:r>
            <a:r>
              <a:rPr lang="en-US" sz="2400" dirty="0" smtClean="0">
                <a:gradFill>
                  <a:gsLst>
                    <a:gs pos="15000">
                      <a:schemeClr val="tx1"/>
                    </a:gs>
                    <a:gs pos="47000">
                      <a:schemeClr val="tx1"/>
                    </a:gs>
                  </a:gsLst>
                  <a:lin ang="5400000" scaled="1"/>
                </a:gradFill>
                <a:latin typeface="+mj-lt"/>
              </a:rPr>
              <a:t>increased risk </a:t>
            </a:r>
            <a:r>
              <a:rPr lang="en-US" sz="2400" dirty="0">
                <a:gradFill>
                  <a:gsLst>
                    <a:gs pos="15000">
                      <a:schemeClr val="tx1"/>
                    </a:gs>
                    <a:gs pos="47000">
                      <a:schemeClr val="tx1"/>
                    </a:gs>
                  </a:gsLst>
                  <a:lin ang="5400000" scaled="1"/>
                </a:gradFill>
                <a:latin typeface="+mj-lt"/>
              </a:rPr>
              <a:t>of low T concentrations, the frequency of OSA </a:t>
            </a:r>
            <a:r>
              <a:rPr lang="en-US" sz="2400" dirty="0" smtClean="0">
                <a:gradFill>
                  <a:gsLst>
                    <a:gs pos="15000">
                      <a:schemeClr val="tx1"/>
                    </a:gs>
                    <a:gs pos="47000">
                      <a:schemeClr val="tx1"/>
                    </a:gs>
                  </a:gsLst>
                  <a:lin ang="5400000" scaled="1"/>
                </a:gradFill>
                <a:latin typeface="+mj-lt"/>
              </a:rPr>
              <a:t>in randomized </a:t>
            </a:r>
            <a:r>
              <a:rPr lang="en-US" sz="2400" dirty="0">
                <a:gradFill>
                  <a:gsLst>
                    <a:gs pos="15000">
                      <a:schemeClr val="tx1"/>
                    </a:gs>
                    <a:gs pos="47000">
                      <a:schemeClr val="tx1"/>
                    </a:gs>
                  </a:gsLst>
                  <a:lin ang="5400000" scaled="1"/>
                </a:gradFill>
                <a:latin typeface="+mj-lt"/>
              </a:rPr>
              <a:t>T trials has been very low.</a:t>
            </a:r>
          </a:p>
        </p:txBody>
      </p:sp>
    </p:spTree>
    <p:extLst>
      <p:ext uri="{BB962C8B-B14F-4D97-AF65-F5344CB8AC3E}">
        <p14:creationId xmlns:p14="http://schemas.microsoft.com/office/powerpoint/2010/main" val="25712728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61</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3</a:t>
            </a:r>
            <a:endParaRPr lang="en-US" dirty="0"/>
          </a:p>
        </p:txBody>
      </p:sp>
      <p:sp>
        <p:nvSpPr>
          <p:cNvPr id="6" name="Text Placeholder 5"/>
          <p:cNvSpPr>
            <a:spLocks noGrp="1"/>
          </p:cNvSpPr>
          <p:nvPr>
            <p:ph type="body" sz="quarter" idx="11"/>
          </p:nvPr>
        </p:nvSpPr>
        <p:spPr>
          <a:xfrm>
            <a:off x="334297" y="4003073"/>
            <a:ext cx="11753512" cy="590931"/>
          </a:xfrm>
        </p:spPr>
        <p:txBody>
          <a:bodyPr/>
          <a:lstStyle/>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 Placeholder 70"/>
          <p:cNvSpPr>
            <a:spLocks noGrp="1"/>
          </p:cNvSpPr>
          <p:nvPr>
            <p:ph type="body" sz="quarter" idx="19"/>
          </p:nvPr>
        </p:nvSpPr>
        <p:spPr>
          <a:xfrm>
            <a:off x="123022" y="1406680"/>
            <a:ext cx="7713386" cy="1920526"/>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Older men with age-related decline </a:t>
            </a:r>
            <a:r>
              <a:rPr lang="en-US" sz="4400" b="1" dirty="0" smtClean="0">
                <a:solidFill>
                  <a:srgbClr val="FFC000"/>
                </a:solidFill>
                <a:latin typeface="Times New Roman" panose="02020603050405020304" pitchFamily="18" charset="0"/>
                <a:cs typeface="Times New Roman" panose="02020603050405020304" pitchFamily="18" charset="0"/>
              </a:rPr>
              <a:t>in testosterone </a:t>
            </a:r>
            <a:r>
              <a:rPr lang="en-US" sz="4400" b="1" dirty="0">
                <a:solidFill>
                  <a:srgbClr val="FFC000"/>
                </a:solidFill>
                <a:latin typeface="Times New Roman" panose="02020603050405020304" pitchFamily="18" charset="0"/>
                <a:cs typeface="Times New Roman" panose="02020603050405020304" pitchFamily="18" charset="0"/>
              </a:rPr>
              <a:t>concentration</a:t>
            </a:r>
          </a:p>
        </p:txBody>
      </p:sp>
    </p:spTree>
    <p:extLst>
      <p:ext uri="{BB962C8B-B14F-4D97-AF65-F5344CB8AC3E}">
        <p14:creationId xmlns:p14="http://schemas.microsoft.com/office/powerpoint/2010/main" val="3246730089"/>
      </p:ext>
    </p:extLst>
  </p:cSld>
  <p:clrMapOvr>
    <a:masterClrMapping/>
  </p:clrMapOvr>
  <p:transition spd="slow">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62</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Older men </a:t>
            </a:r>
          </a:p>
        </p:txBody>
      </p:sp>
      <p:sp>
        <p:nvSpPr>
          <p:cNvPr id="7" name="Text Placeholder 6"/>
          <p:cNvSpPr>
            <a:spLocks noGrp="1"/>
          </p:cNvSpPr>
          <p:nvPr>
            <p:ph type="body" sz="quarter" idx="11"/>
          </p:nvPr>
        </p:nvSpPr>
        <p:spPr>
          <a:xfrm>
            <a:off x="4924877" y="839991"/>
            <a:ext cx="7154347" cy="1643527"/>
          </a:xfrm>
        </p:spPr>
        <p:txBody>
          <a:bodyPr/>
          <a:lstStyle/>
          <a:p>
            <a:pPr lvl="1" algn="l"/>
            <a:r>
              <a:rPr lang="en-US" dirty="0">
                <a:gradFill>
                  <a:gsLst>
                    <a:gs pos="15000">
                      <a:schemeClr val="tx1"/>
                    </a:gs>
                    <a:gs pos="47000">
                      <a:schemeClr val="tx1"/>
                    </a:gs>
                  </a:gsLst>
                  <a:lin ang="5400000" scaled="1"/>
                </a:gradFill>
                <a:latin typeface="+mj-lt"/>
              </a:rPr>
              <a:t>We </a:t>
            </a:r>
            <a:r>
              <a:rPr lang="en-US" dirty="0">
                <a:solidFill>
                  <a:srgbClr val="FF0000"/>
                </a:solidFill>
                <a:latin typeface="+mj-lt"/>
              </a:rPr>
              <a:t>suggest</a:t>
            </a:r>
            <a:r>
              <a:rPr lang="en-US" dirty="0">
                <a:gradFill>
                  <a:gsLst>
                    <a:gs pos="15000">
                      <a:schemeClr val="tx1"/>
                    </a:gs>
                    <a:gs pos="47000">
                      <a:schemeClr val="tx1"/>
                    </a:gs>
                  </a:gsLst>
                  <a:lin ang="5400000" scaled="1"/>
                </a:gradFill>
                <a:latin typeface="+mj-lt"/>
              </a:rPr>
              <a:t> against routinely prescribing testosterone therapy to all men 65 years of age or older with low testosterone concentrations</a:t>
            </a:r>
            <a:r>
              <a:rPr lang="en-US" dirty="0" smtClean="0">
                <a:gradFill>
                  <a:gsLst>
                    <a:gs pos="15000">
                      <a:schemeClr val="tx1"/>
                    </a:gs>
                    <a:gs pos="47000">
                      <a:schemeClr val="tx1"/>
                    </a:gs>
                  </a:gsLst>
                  <a:lin ang="5400000" scaled="1"/>
                </a:gradFill>
                <a:latin typeface="+mj-lt"/>
              </a:rPr>
              <a:t>.</a:t>
            </a:r>
            <a:endParaRPr lang="en-US" dirty="0">
              <a:gradFill>
                <a:gsLst>
                  <a:gs pos="15000">
                    <a:schemeClr val="tx1"/>
                  </a:gs>
                  <a:gs pos="47000">
                    <a:schemeClr val="tx1"/>
                  </a:gs>
                </a:gsLst>
                <a:lin ang="5400000" scaled="1"/>
              </a:gradFill>
              <a:latin typeface="+mj-lt"/>
            </a:endParaRPr>
          </a:p>
        </p:txBody>
      </p:sp>
      <p:sp>
        <p:nvSpPr>
          <p:cNvPr id="13" name="Text Placeholder 6"/>
          <p:cNvSpPr>
            <a:spLocks noGrp="1"/>
          </p:cNvSpPr>
          <p:nvPr>
            <p:ph type="body" sz="quarter" idx="11"/>
          </p:nvPr>
        </p:nvSpPr>
        <p:spPr>
          <a:xfrm>
            <a:off x="372413" y="2794080"/>
            <a:ext cx="11590986" cy="3710759"/>
          </a:xfrm>
        </p:spPr>
        <p:txBody>
          <a:bodyPr/>
          <a:lstStyle/>
          <a:p>
            <a:pPr lvl="1" algn="l"/>
            <a:r>
              <a:rPr lang="en-US" dirty="0">
                <a:gradFill>
                  <a:gsLst>
                    <a:gs pos="15000">
                      <a:schemeClr val="tx1"/>
                    </a:gs>
                    <a:gs pos="47000">
                      <a:schemeClr val="tx1"/>
                    </a:gs>
                  </a:gsLst>
                  <a:lin ang="5400000" scaled="1"/>
                </a:gradFill>
                <a:latin typeface="+mj-lt"/>
              </a:rPr>
              <a:t>In men </a:t>
            </a:r>
            <a:r>
              <a:rPr lang="en-US" dirty="0">
                <a:solidFill>
                  <a:srgbClr val="FF0000"/>
                </a:solidFill>
                <a:latin typeface="+mj-lt"/>
              </a:rPr>
              <a:t>&gt; 65 years </a:t>
            </a:r>
            <a:r>
              <a:rPr lang="en-US" dirty="0">
                <a:gradFill>
                  <a:gsLst>
                    <a:gs pos="15000">
                      <a:schemeClr val="tx1"/>
                    </a:gs>
                    <a:gs pos="47000">
                      <a:schemeClr val="tx1"/>
                    </a:gs>
                  </a:gsLst>
                  <a:lin ang="5400000" scaled="1"/>
                </a:gradFill>
                <a:latin typeface="+mj-lt"/>
              </a:rPr>
              <a:t>who have symptoms or conditions suggestive of testosterone deficiency (such as low libido or unexplained anemia) and </a:t>
            </a:r>
            <a:r>
              <a:rPr lang="en-US" dirty="0" smtClean="0">
                <a:gradFill>
                  <a:gsLst>
                    <a:gs pos="15000">
                      <a:schemeClr val="tx1"/>
                    </a:gs>
                    <a:gs pos="47000">
                      <a:schemeClr val="tx1"/>
                    </a:gs>
                  </a:gsLst>
                  <a:lin ang="5400000" scaled="1"/>
                </a:gradFill>
                <a:latin typeface="+mj-lt"/>
              </a:rPr>
              <a:t>consistently and unequivocally low </a:t>
            </a:r>
            <a:r>
              <a:rPr lang="en-US" dirty="0">
                <a:gradFill>
                  <a:gsLst>
                    <a:gs pos="15000">
                      <a:schemeClr val="tx1"/>
                    </a:gs>
                    <a:gs pos="47000">
                      <a:schemeClr val="tx1"/>
                    </a:gs>
                  </a:gsLst>
                  <a:lin ang="5400000" scaled="1"/>
                </a:gradFill>
                <a:latin typeface="+mj-lt"/>
              </a:rPr>
              <a:t>morning testosterone concentrations, we </a:t>
            </a:r>
            <a:r>
              <a:rPr lang="en-US" dirty="0">
                <a:solidFill>
                  <a:srgbClr val="FF0000"/>
                </a:solidFill>
                <a:latin typeface="+mj-lt"/>
              </a:rPr>
              <a:t>suggest</a:t>
            </a:r>
            <a:r>
              <a:rPr lang="en-US" dirty="0">
                <a:gradFill>
                  <a:gsLst>
                    <a:gs pos="15000">
                      <a:schemeClr val="tx1"/>
                    </a:gs>
                    <a:gs pos="47000">
                      <a:schemeClr val="tx1"/>
                    </a:gs>
                  </a:gsLst>
                  <a:lin ang="5400000" scaled="1"/>
                </a:gradFill>
                <a:latin typeface="+mj-lt"/>
              </a:rPr>
              <a:t> that clinicians offer testosterone therapy on an individualized basis after explicit discussion of the potential risks and </a:t>
            </a:r>
            <a:r>
              <a:rPr lang="en-US" dirty="0" smtClean="0">
                <a:gradFill>
                  <a:gsLst>
                    <a:gs pos="15000">
                      <a:schemeClr val="tx1"/>
                    </a:gs>
                    <a:gs pos="47000">
                      <a:schemeClr val="tx1"/>
                    </a:gs>
                  </a:gsLst>
                  <a:lin ang="5400000" scaled="1"/>
                </a:gradFill>
                <a:latin typeface="+mj-lt"/>
              </a:rPr>
              <a:t>benefits.</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TT and FT concentrations fall with increasing age in men. Because SHBG levels increase with advancing age, the decline in FT concentrations with age is greater than that in TT. </a:t>
            </a:r>
            <a:endParaRPr lang="en-US" dirty="0">
              <a:gradFill>
                <a:gsLst>
                  <a:gs pos="15000">
                    <a:schemeClr val="tx1"/>
                  </a:gs>
                  <a:gs pos="47000">
                    <a:schemeClr val="tx1"/>
                  </a:gs>
                </a:gsLst>
                <a:lin ang="5400000" scaled="1"/>
              </a:gradFill>
              <a:latin typeface="+mj-lt"/>
            </a:endParaRPr>
          </a:p>
        </p:txBody>
      </p:sp>
    </p:spTree>
    <p:extLst>
      <p:ext uri="{BB962C8B-B14F-4D97-AF65-F5344CB8AC3E}">
        <p14:creationId xmlns:p14="http://schemas.microsoft.com/office/powerpoint/2010/main" val="738249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63</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625033"/>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smtClean="0">
                <a:gradFill>
                  <a:gsLst>
                    <a:gs pos="15000">
                      <a:schemeClr val="bg1"/>
                    </a:gs>
                    <a:gs pos="47000">
                      <a:schemeClr val="bg1"/>
                    </a:gs>
                  </a:gsLst>
                  <a:lin ang="5400000" scaled="1"/>
                </a:gradFill>
              </a:rPr>
              <a:t>Older </a:t>
            </a:r>
            <a:r>
              <a:rPr lang="en-US" sz="3400" b="1" dirty="0">
                <a:gradFill>
                  <a:gsLst>
                    <a:gs pos="15000">
                      <a:schemeClr val="bg1"/>
                    </a:gs>
                    <a:gs pos="47000">
                      <a:schemeClr val="bg1"/>
                    </a:gs>
                  </a:gsLst>
                  <a:lin ang="5400000" scaled="1"/>
                </a:gradFill>
              </a:rPr>
              <a:t>men</a:t>
            </a:r>
          </a:p>
        </p:txBody>
      </p:sp>
      <p:sp>
        <p:nvSpPr>
          <p:cNvPr id="13" name="Text Placeholder 6"/>
          <p:cNvSpPr>
            <a:spLocks noGrp="1"/>
          </p:cNvSpPr>
          <p:nvPr>
            <p:ph type="body" sz="quarter" idx="11"/>
          </p:nvPr>
        </p:nvSpPr>
        <p:spPr>
          <a:xfrm>
            <a:off x="372413" y="2633649"/>
            <a:ext cx="11590986" cy="3949799"/>
          </a:xfrm>
        </p:spPr>
        <p:txBody>
          <a:bodyPr/>
          <a:lstStyle/>
          <a:p>
            <a:pPr lvl="1" algn="l"/>
            <a:r>
              <a:rPr lang="en-US" dirty="0" smtClean="0">
                <a:gradFill>
                  <a:gsLst>
                    <a:gs pos="15000">
                      <a:schemeClr val="tx1"/>
                    </a:gs>
                    <a:gs pos="47000">
                      <a:schemeClr val="tx1"/>
                    </a:gs>
                  </a:gsLst>
                  <a:lin ang="5400000" scaled="1"/>
                </a:gradFill>
                <a:latin typeface="+mj-lt"/>
              </a:rPr>
              <a:t>T </a:t>
            </a:r>
            <a:r>
              <a:rPr lang="en-US" dirty="0">
                <a:gradFill>
                  <a:gsLst>
                    <a:gs pos="15000">
                      <a:schemeClr val="tx1"/>
                    </a:gs>
                    <a:gs pos="47000">
                      <a:schemeClr val="tx1"/>
                    </a:gs>
                  </a:gsLst>
                  <a:lin ang="5400000" scaled="1"/>
                </a:gradFill>
                <a:latin typeface="+mj-lt"/>
              </a:rPr>
              <a:t>administration significantly </a:t>
            </a:r>
            <a:r>
              <a:rPr lang="en-US" dirty="0" smtClean="0">
                <a:gradFill>
                  <a:gsLst>
                    <a:gs pos="15000">
                      <a:schemeClr val="tx1"/>
                    </a:gs>
                    <a:gs pos="47000">
                      <a:schemeClr val="tx1"/>
                    </a:gs>
                  </a:gsLst>
                  <a:lin ang="5400000" scaled="1"/>
                </a:gradFill>
                <a:latin typeface="+mj-lt"/>
              </a:rPr>
              <a:t>increased volumetric </a:t>
            </a:r>
            <a:r>
              <a:rPr lang="en-US" dirty="0">
                <a:gradFill>
                  <a:gsLst>
                    <a:gs pos="15000">
                      <a:schemeClr val="tx1"/>
                    </a:gs>
                    <a:gs pos="47000">
                      <a:schemeClr val="tx1"/>
                    </a:gs>
                  </a:gsLst>
                  <a:lin ang="5400000" scaled="1"/>
                </a:gradFill>
                <a:latin typeface="+mj-lt"/>
              </a:rPr>
              <a:t>and areal BMD and the estimated strength of trabecular and peripheral bone in the spine as well as </a:t>
            </a:r>
            <a:r>
              <a:rPr lang="en-US" dirty="0" smtClean="0">
                <a:gradFill>
                  <a:gsLst>
                    <a:gs pos="15000">
                      <a:schemeClr val="tx1"/>
                    </a:gs>
                    <a:gs pos="47000">
                      <a:schemeClr val="tx1"/>
                    </a:gs>
                  </a:gsLst>
                  <a:lin ang="5400000" scaled="1"/>
                </a:gradFill>
                <a:latin typeface="+mj-lt"/>
              </a:rPr>
              <a:t>hip.</a:t>
            </a:r>
          </a:p>
          <a:p>
            <a:pPr lvl="1" algn="l"/>
            <a:endParaRPr lang="en-US" sz="1800" dirty="0" smtClean="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The increases were greater in trabecular bone </a:t>
            </a:r>
            <a:r>
              <a:rPr lang="en-US" dirty="0" smtClean="0">
                <a:gradFill>
                  <a:gsLst>
                    <a:gs pos="15000">
                      <a:schemeClr val="tx1"/>
                    </a:gs>
                    <a:gs pos="47000">
                      <a:schemeClr val="tx1"/>
                    </a:gs>
                  </a:gsLst>
                  <a:lin ang="5400000" scaled="1"/>
                </a:gradFill>
                <a:latin typeface="+mj-lt"/>
              </a:rPr>
              <a:t>than peripheral </a:t>
            </a:r>
            <a:r>
              <a:rPr lang="en-US" dirty="0">
                <a:gradFill>
                  <a:gsLst>
                    <a:gs pos="15000">
                      <a:schemeClr val="tx1"/>
                    </a:gs>
                    <a:gs pos="47000">
                      <a:schemeClr val="tx1"/>
                    </a:gs>
                  </a:gsLst>
                  <a:lin ang="5400000" scaled="1"/>
                </a:gradFill>
                <a:latin typeface="+mj-lt"/>
              </a:rPr>
              <a:t>bone and greater in the spine than the hip</a:t>
            </a:r>
            <a:r>
              <a:rPr lang="en-US" dirty="0" smtClean="0">
                <a:gradFill>
                  <a:gsLst>
                    <a:gs pos="15000">
                      <a:schemeClr val="tx1"/>
                    </a:gs>
                    <a:gs pos="47000">
                      <a:schemeClr val="tx1"/>
                    </a:gs>
                  </a:gsLst>
                  <a:lin ang="5400000" scaled="1"/>
                </a:gradFill>
                <a:latin typeface="+mj-lt"/>
              </a:rPr>
              <a:t>.</a:t>
            </a:r>
          </a:p>
          <a:p>
            <a:pPr lvl="1" algn="l"/>
            <a:endParaRPr lang="en-US" sz="1800" dirty="0" smtClean="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The rate of subclinical atherosclerosis progression, assessed using common carotid artery intima–media thickness and </a:t>
            </a:r>
            <a:r>
              <a:rPr lang="en-US" dirty="0" err="1">
                <a:gradFill>
                  <a:gsLst>
                    <a:gs pos="15000">
                      <a:schemeClr val="tx1"/>
                    </a:gs>
                    <a:gs pos="47000">
                      <a:schemeClr val="tx1"/>
                    </a:gs>
                  </a:gsLst>
                  <a:lin ang="5400000" scaled="1"/>
                </a:gradFill>
                <a:latin typeface="+mj-lt"/>
              </a:rPr>
              <a:t>multidetector</a:t>
            </a:r>
            <a:r>
              <a:rPr lang="en-US" dirty="0">
                <a:gradFill>
                  <a:gsLst>
                    <a:gs pos="15000">
                      <a:schemeClr val="tx1"/>
                    </a:gs>
                    <a:gs pos="47000">
                      <a:schemeClr val="tx1"/>
                    </a:gs>
                  </a:gsLst>
                  <a:lin ang="5400000" scaled="1"/>
                </a:gradFill>
                <a:latin typeface="+mj-lt"/>
              </a:rPr>
              <a:t> computerized tomography, did not differ between T- and placebo-treated </a:t>
            </a:r>
            <a:r>
              <a:rPr lang="en-US" dirty="0" smtClean="0">
                <a:gradFill>
                  <a:gsLst>
                    <a:gs pos="15000">
                      <a:schemeClr val="tx1"/>
                    </a:gs>
                    <a:gs pos="47000">
                      <a:schemeClr val="tx1"/>
                    </a:gs>
                  </a:gsLst>
                  <a:lin ang="5400000" scaled="1"/>
                </a:gradFill>
                <a:latin typeface="+mj-lt"/>
              </a:rPr>
              <a:t>men.</a:t>
            </a:r>
            <a:endParaRPr lang="en-US" dirty="0">
              <a:gradFill>
                <a:gsLst>
                  <a:gs pos="15000">
                    <a:schemeClr val="tx1"/>
                  </a:gs>
                  <a:gs pos="47000">
                    <a:schemeClr val="tx1"/>
                  </a:gs>
                </a:gsLst>
                <a:lin ang="5400000" scaled="1"/>
              </a:gradFill>
              <a:latin typeface="+mj-lt"/>
            </a:endParaRPr>
          </a:p>
        </p:txBody>
      </p:sp>
      <p:sp>
        <p:nvSpPr>
          <p:cNvPr id="4" name="Rectangle 3"/>
          <p:cNvSpPr/>
          <p:nvPr/>
        </p:nvSpPr>
        <p:spPr>
          <a:xfrm>
            <a:off x="4923099" y="846631"/>
            <a:ext cx="6663159" cy="1384995"/>
          </a:xfrm>
          <a:prstGeom prst="rect">
            <a:avLst/>
          </a:prstGeom>
        </p:spPr>
        <p:txBody>
          <a:bodyPr wrap="square">
            <a:spAutoFit/>
          </a:bodyPr>
          <a:lstStyle/>
          <a:p>
            <a:pPr lvl="1"/>
            <a:r>
              <a:rPr lang="en-US" sz="2800" dirty="0">
                <a:gradFill>
                  <a:gsLst>
                    <a:gs pos="15000">
                      <a:schemeClr val="tx1"/>
                    </a:gs>
                    <a:gs pos="47000">
                      <a:schemeClr val="tx1"/>
                    </a:gs>
                  </a:gsLst>
                  <a:lin ang="5400000" scaled="1"/>
                </a:gradFill>
                <a:latin typeface="+mj-lt"/>
              </a:rPr>
              <a:t>T administration was associated with significantly greater increments in hemoglobin and PSA levels vs placebo. </a:t>
            </a:r>
          </a:p>
        </p:txBody>
      </p:sp>
    </p:spTree>
    <p:extLst>
      <p:ext uri="{BB962C8B-B14F-4D97-AF65-F5344CB8AC3E}">
        <p14:creationId xmlns:p14="http://schemas.microsoft.com/office/powerpoint/2010/main" val="24338055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64</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4</a:t>
            </a:r>
            <a:endParaRPr lang="en-US" dirty="0"/>
          </a:p>
        </p:txBody>
      </p:sp>
      <p:sp>
        <p:nvSpPr>
          <p:cNvPr id="6" name="Text Placeholder 5"/>
          <p:cNvSpPr>
            <a:spLocks noGrp="1"/>
          </p:cNvSpPr>
          <p:nvPr>
            <p:ph type="body" sz="quarter" idx="11"/>
          </p:nvPr>
        </p:nvSpPr>
        <p:spPr>
          <a:xfrm>
            <a:off x="334297" y="4003073"/>
            <a:ext cx="11753512" cy="590931"/>
          </a:xfrm>
        </p:spPr>
        <p:txBody>
          <a:bodyPr/>
          <a:lstStyle/>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 Placeholder 70"/>
          <p:cNvSpPr>
            <a:spLocks noGrp="1"/>
          </p:cNvSpPr>
          <p:nvPr>
            <p:ph type="body" sz="quarter" idx="19"/>
          </p:nvPr>
        </p:nvSpPr>
        <p:spPr>
          <a:xfrm>
            <a:off x="123022" y="1406680"/>
            <a:ext cx="7713386" cy="1920526"/>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Patients with chronic illness and </a:t>
            </a:r>
            <a:r>
              <a:rPr lang="en-US" sz="4400" b="1" dirty="0" smtClean="0">
                <a:solidFill>
                  <a:srgbClr val="FFC000"/>
                </a:solidFill>
                <a:latin typeface="Times New Roman" panose="02020603050405020304" pitchFamily="18" charset="0"/>
                <a:cs typeface="Times New Roman" panose="02020603050405020304" pitchFamily="18" charset="0"/>
              </a:rPr>
              <a:t>low testosterone </a:t>
            </a:r>
            <a:r>
              <a:rPr lang="en-US" sz="4400" b="1" dirty="0">
                <a:solidFill>
                  <a:srgbClr val="FFC000"/>
                </a:solidFill>
                <a:latin typeface="Times New Roman" panose="02020603050405020304" pitchFamily="18" charset="0"/>
                <a:cs typeface="Times New Roman" panose="02020603050405020304" pitchFamily="18" charset="0"/>
              </a:rPr>
              <a:t>concentrations</a:t>
            </a:r>
          </a:p>
        </p:txBody>
      </p:sp>
    </p:spTree>
    <p:extLst>
      <p:ext uri="{BB962C8B-B14F-4D97-AF65-F5344CB8AC3E}">
        <p14:creationId xmlns:p14="http://schemas.microsoft.com/office/powerpoint/2010/main" val="1342774816"/>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65</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chronic illness and low </a:t>
            </a:r>
            <a:r>
              <a:rPr lang="en-US" sz="3400" b="1" dirty="0" smtClean="0">
                <a:gradFill>
                  <a:gsLst>
                    <a:gs pos="15000">
                      <a:schemeClr val="bg1"/>
                    </a:gs>
                    <a:gs pos="47000">
                      <a:schemeClr val="bg1"/>
                    </a:gs>
                  </a:gsLst>
                  <a:lin ang="5400000" scaled="1"/>
                </a:gradFill>
              </a:rPr>
              <a:t>T</a:t>
            </a:r>
            <a:endParaRPr lang="en-US" sz="3400" b="1" dirty="0">
              <a:gradFill>
                <a:gsLst>
                  <a:gs pos="15000">
                    <a:schemeClr val="bg1"/>
                  </a:gs>
                  <a:gs pos="47000">
                    <a:schemeClr val="bg1"/>
                  </a:gs>
                </a:gsLst>
                <a:lin ang="5400000" scaled="1"/>
              </a:gradFill>
            </a:endParaRPr>
          </a:p>
        </p:txBody>
      </p:sp>
      <p:sp>
        <p:nvSpPr>
          <p:cNvPr id="7" name="Text Placeholder 6"/>
          <p:cNvSpPr>
            <a:spLocks noGrp="1"/>
          </p:cNvSpPr>
          <p:nvPr>
            <p:ph type="body" sz="quarter" idx="11"/>
          </p:nvPr>
        </p:nvSpPr>
        <p:spPr>
          <a:xfrm>
            <a:off x="372413" y="2651821"/>
            <a:ext cx="11590986" cy="1643527"/>
          </a:xfrm>
        </p:spPr>
        <p:txBody>
          <a:bodyPr/>
          <a:lstStyle/>
          <a:p>
            <a:pPr lvl="1" algn="l"/>
            <a:r>
              <a:rPr lang="en-US" dirty="0">
                <a:gradFill>
                  <a:gsLst>
                    <a:gs pos="15000">
                      <a:schemeClr val="tx1"/>
                    </a:gs>
                    <a:gs pos="47000">
                      <a:schemeClr val="tx1"/>
                    </a:gs>
                  </a:gsLst>
                  <a:lin ang="5400000" scaled="1"/>
                </a:gradFill>
                <a:latin typeface="+mj-lt"/>
              </a:rPr>
              <a:t>Many chronic disorders are associated with an increased risk of low T concentrations, sexual </a:t>
            </a:r>
            <a:r>
              <a:rPr lang="en-US" dirty="0" smtClean="0">
                <a:gradFill>
                  <a:gsLst>
                    <a:gs pos="15000">
                      <a:schemeClr val="tx1"/>
                    </a:gs>
                    <a:gs pos="47000">
                      <a:schemeClr val="tx1"/>
                    </a:gs>
                  </a:gsLst>
                  <a:lin ang="5400000" scaled="1"/>
                </a:gradFill>
                <a:latin typeface="+mj-lt"/>
              </a:rPr>
              <a:t>symptoms, weight </a:t>
            </a:r>
            <a:r>
              <a:rPr lang="en-US" dirty="0">
                <a:gradFill>
                  <a:gsLst>
                    <a:gs pos="15000">
                      <a:schemeClr val="tx1"/>
                    </a:gs>
                    <a:gs pos="47000">
                      <a:schemeClr val="tx1"/>
                    </a:gs>
                  </a:gsLst>
                  <a:lin ang="5400000" scaled="1"/>
                </a:gradFill>
                <a:latin typeface="+mj-lt"/>
              </a:rPr>
              <a:t>loss, muscle atrophy, anemia, and/or osteoporosis. </a:t>
            </a:r>
          </a:p>
        </p:txBody>
      </p:sp>
      <p:sp>
        <p:nvSpPr>
          <p:cNvPr id="13" name="Text Placeholder 6"/>
          <p:cNvSpPr>
            <a:spLocks noGrp="1"/>
          </p:cNvSpPr>
          <p:nvPr>
            <p:ph type="body" sz="quarter" idx="11"/>
          </p:nvPr>
        </p:nvSpPr>
        <p:spPr>
          <a:xfrm>
            <a:off x="372413" y="4572348"/>
            <a:ext cx="11590986" cy="1643527"/>
          </a:xfrm>
        </p:spPr>
        <p:txBody>
          <a:bodyPr/>
          <a:lstStyle/>
          <a:p>
            <a:pPr lvl="1" algn="l"/>
            <a:r>
              <a:rPr lang="en-US" dirty="0" smtClean="0">
                <a:gradFill>
                  <a:gsLst>
                    <a:gs pos="15000">
                      <a:schemeClr val="tx1"/>
                    </a:gs>
                    <a:gs pos="47000">
                      <a:schemeClr val="tx1"/>
                    </a:gs>
                  </a:gsLst>
                  <a:lin ang="5400000" scaled="1"/>
                </a:gradFill>
                <a:latin typeface="+mj-lt"/>
              </a:rPr>
              <a:t>Clinicians </a:t>
            </a:r>
            <a:r>
              <a:rPr lang="en-US" dirty="0">
                <a:solidFill>
                  <a:srgbClr val="FF0000"/>
                </a:solidFill>
                <a:latin typeface="+mj-lt"/>
              </a:rPr>
              <a:t>must</a:t>
            </a:r>
            <a:r>
              <a:rPr lang="en-US" dirty="0">
                <a:gradFill>
                  <a:gsLst>
                    <a:gs pos="15000">
                      <a:schemeClr val="tx1"/>
                    </a:gs>
                    <a:gs pos="47000">
                      <a:schemeClr val="tx1"/>
                    </a:gs>
                  </a:gsLst>
                  <a:lin ang="5400000" scaled="1"/>
                </a:gradFill>
                <a:latin typeface="+mj-lt"/>
              </a:rPr>
              <a:t> individualize the decision to treat or not to treat these men with T based </a:t>
            </a:r>
            <a:r>
              <a:rPr lang="en-US" dirty="0" smtClean="0">
                <a:gradFill>
                  <a:gsLst>
                    <a:gs pos="15000">
                      <a:schemeClr val="tx1"/>
                    </a:gs>
                    <a:gs pos="47000">
                      <a:schemeClr val="tx1"/>
                    </a:gs>
                  </a:gsLst>
                  <a:lin ang="5400000" scaled="1"/>
                </a:gradFill>
                <a:latin typeface="+mj-lt"/>
              </a:rPr>
              <a:t>on careful </a:t>
            </a:r>
            <a:r>
              <a:rPr lang="en-US" dirty="0">
                <a:gradFill>
                  <a:gsLst>
                    <a:gs pos="15000">
                      <a:schemeClr val="tx1"/>
                    </a:gs>
                    <a:gs pos="47000">
                      <a:schemeClr val="tx1"/>
                    </a:gs>
                  </a:gsLst>
                  <a:lin ang="5400000" scaled="1"/>
                </a:gradFill>
                <a:latin typeface="+mj-lt"/>
              </a:rPr>
              <a:t>consideration of the severity of symptoms, </a:t>
            </a:r>
            <a:r>
              <a:rPr lang="en-US" dirty="0" smtClean="0">
                <a:gradFill>
                  <a:gsLst>
                    <a:gs pos="15000">
                      <a:schemeClr val="tx1"/>
                    </a:gs>
                    <a:gs pos="47000">
                      <a:schemeClr val="tx1"/>
                    </a:gs>
                  </a:gsLst>
                  <a:lin ang="5400000" scaled="1"/>
                </a:gradFill>
                <a:latin typeface="+mj-lt"/>
              </a:rPr>
              <a:t>the degree </a:t>
            </a:r>
            <a:r>
              <a:rPr lang="en-US" dirty="0">
                <a:gradFill>
                  <a:gsLst>
                    <a:gs pos="15000">
                      <a:schemeClr val="tx1"/>
                    </a:gs>
                    <a:gs pos="47000">
                      <a:schemeClr val="tx1"/>
                    </a:gs>
                  </a:gsLst>
                  <a:lin ang="5400000" scaled="1"/>
                </a:gradFill>
                <a:latin typeface="+mj-lt"/>
              </a:rPr>
              <a:t>of T deficiency, confounding influence of </a:t>
            </a:r>
            <a:r>
              <a:rPr lang="en-US" dirty="0" smtClean="0">
                <a:gradFill>
                  <a:gsLst>
                    <a:gs pos="15000">
                      <a:schemeClr val="tx1"/>
                    </a:gs>
                    <a:gs pos="47000">
                      <a:schemeClr val="tx1"/>
                    </a:gs>
                  </a:gsLst>
                  <a:lin ang="5400000" scaled="1"/>
                </a:gradFill>
                <a:latin typeface="+mj-lt"/>
              </a:rPr>
              <a:t>the comorbid </a:t>
            </a:r>
            <a:r>
              <a:rPr lang="en-US" dirty="0">
                <a:gradFill>
                  <a:gsLst>
                    <a:gs pos="15000">
                      <a:schemeClr val="tx1"/>
                    </a:gs>
                    <a:gs pos="47000">
                      <a:schemeClr val="tx1"/>
                    </a:gs>
                  </a:gsLst>
                  <a:lin ang="5400000" scaled="1"/>
                </a:gradFill>
                <a:latin typeface="+mj-lt"/>
              </a:rPr>
              <a:t>illness, patient preferences, and the </a:t>
            </a:r>
            <a:r>
              <a:rPr lang="en-US" dirty="0" smtClean="0">
                <a:gradFill>
                  <a:gsLst>
                    <a:gs pos="15000">
                      <a:schemeClr val="tx1"/>
                    </a:gs>
                    <a:gs pos="47000">
                      <a:schemeClr val="tx1"/>
                    </a:gs>
                  </a:gsLst>
                  <a:lin ang="5400000" scaled="1"/>
                </a:gradFill>
                <a:latin typeface="+mj-lt"/>
              </a:rPr>
              <a:t>uncertainty of </a:t>
            </a:r>
            <a:r>
              <a:rPr lang="en-US" dirty="0">
                <a:gradFill>
                  <a:gsLst>
                    <a:gs pos="15000">
                      <a:schemeClr val="tx1"/>
                    </a:gs>
                    <a:gs pos="47000">
                      <a:schemeClr val="tx1"/>
                    </a:gs>
                  </a:gsLst>
                  <a:lin ang="5400000" scaled="1"/>
                </a:gradFill>
                <a:latin typeface="+mj-lt"/>
              </a:rPr>
              <a:t>the risks and benefits of T therapy.</a:t>
            </a:r>
          </a:p>
        </p:txBody>
      </p:sp>
    </p:spTree>
    <p:extLst>
      <p:ext uri="{BB962C8B-B14F-4D97-AF65-F5344CB8AC3E}">
        <p14:creationId xmlns:p14="http://schemas.microsoft.com/office/powerpoint/2010/main" val="35076718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66</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5</a:t>
            </a:r>
            <a:endParaRPr lang="en-US" dirty="0"/>
          </a:p>
        </p:txBody>
      </p:sp>
      <p:sp>
        <p:nvSpPr>
          <p:cNvPr id="6" name="Text Placeholder 5"/>
          <p:cNvSpPr>
            <a:spLocks noGrp="1"/>
          </p:cNvSpPr>
          <p:nvPr>
            <p:ph type="body" sz="quarter" idx="11"/>
          </p:nvPr>
        </p:nvSpPr>
        <p:spPr>
          <a:xfrm>
            <a:off x="334297" y="4003073"/>
            <a:ext cx="11753512" cy="3468642"/>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suggest</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that clinicians consider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short-term testosterone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therapy in HIV-infected men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with low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testosterone concentrations and weight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loss (when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other causes of weight loss have been excluded) to induce and maintain body weight and</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lean mass gain.</a:t>
            </a:r>
          </a:p>
        </p:txBody>
      </p:sp>
      <p:sp>
        <p:nvSpPr>
          <p:cNvPr id="71" name="Text Placeholder 70"/>
          <p:cNvSpPr>
            <a:spLocks noGrp="1"/>
          </p:cNvSpPr>
          <p:nvPr>
            <p:ph type="body" sz="quarter" idx="19"/>
          </p:nvPr>
        </p:nvSpPr>
        <p:spPr>
          <a:xfrm>
            <a:off x="123022" y="1406680"/>
            <a:ext cx="6296066" cy="1311128"/>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HIV-infected men with weight loss</a:t>
            </a:r>
          </a:p>
        </p:txBody>
      </p:sp>
    </p:spTree>
    <p:extLst>
      <p:ext uri="{BB962C8B-B14F-4D97-AF65-F5344CB8AC3E}">
        <p14:creationId xmlns:p14="http://schemas.microsoft.com/office/powerpoint/2010/main" val="3343360381"/>
      </p:ext>
    </p:extLst>
  </p:cSld>
  <p:clrMapOvr>
    <a:masterClrMapping/>
  </p:clrMapOvr>
  <p:transition spd="slow">
    <p:pu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67</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HIV-infected</a:t>
            </a:r>
          </a:p>
        </p:txBody>
      </p:sp>
      <p:sp>
        <p:nvSpPr>
          <p:cNvPr id="13" name="Text Placeholder 6"/>
          <p:cNvSpPr>
            <a:spLocks noGrp="1"/>
          </p:cNvSpPr>
          <p:nvPr>
            <p:ph type="body" sz="quarter" idx="11"/>
          </p:nvPr>
        </p:nvSpPr>
        <p:spPr>
          <a:xfrm>
            <a:off x="372413" y="2278571"/>
            <a:ext cx="11706811" cy="4337598"/>
          </a:xfrm>
        </p:spPr>
        <p:txBody>
          <a:bodyPr/>
          <a:lstStyle/>
          <a:p>
            <a:pPr lvl="1" algn="l"/>
            <a:r>
              <a:rPr lang="en-US" dirty="0">
                <a:gradFill>
                  <a:gsLst>
                    <a:gs pos="15000">
                      <a:schemeClr val="tx1"/>
                    </a:gs>
                    <a:gs pos="47000">
                      <a:schemeClr val="tx1"/>
                    </a:gs>
                  </a:gsLst>
                  <a:lin ang="5400000" scaled="1"/>
                </a:gradFill>
                <a:latin typeface="+mj-lt"/>
              </a:rPr>
              <a:t>There is a high prevalence of low T concentrations </a:t>
            </a:r>
            <a:r>
              <a:rPr lang="en-US" dirty="0" smtClean="0">
                <a:gradFill>
                  <a:gsLst>
                    <a:gs pos="15000">
                      <a:schemeClr val="tx1"/>
                    </a:gs>
                    <a:gs pos="47000">
                      <a:schemeClr val="tx1"/>
                    </a:gs>
                  </a:gsLst>
                  <a:lin ang="5400000" scaled="1"/>
                </a:gradFill>
                <a:latin typeface="+mj-lt"/>
              </a:rPr>
              <a:t>in HIV-infected men. </a:t>
            </a:r>
            <a:r>
              <a:rPr lang="en-US" dirty="0">
                <a:gradFill>
                  <a:gsLst>
                    <a:gs pos="15000">
                      <a:schemeClr val="tx1"/>
                    </a:gs>
                    <a:gs pos="47000">
                      <a:schemeClr val="tx1"/>
                    </a:gs>
                  </a:gsLst>
                  <a:lin ang="5400000" scaled="1"/>
                </a:gradFill>
                <a:latin typeface="+mj-lt"/>
              </a:rPr>
              <a:t>Twenty to 25% </a:t>
            </a:r>
            <a:r>
              <a:rPr lang="en-US" dirty="0" smtClean="0">
                <a:gradFill>
                  <a:gsLst>
                    <a:gs pos="15000">
                      <a:schemeClr val="tx1"/>
                    </a:gs>
                    <a:gs pos="47000">
                      <a:schemeClr val="tx1"/>
                    </a:gs>
                  </a:gsLst>
                  <a:lin ang="5400000" scaled="1"/>
                </a:gradFill>
                <a:latin typeface="+mj-lt"/>
              </a:rPr>
              <a:t>of HIV-infected </a:t>
            </a:r>
            <a:r>
              <a:rPr lang="en-US" dirty="0">
                <a:gradFill>
                  <a:gsLst>
                    <a:gs pos="15000">
                      <a:schemeClr val="tx1"/>
                    </a:gs>
                    <a:gs pos="47000">
                      <a:schemeClr val="tx1"/>
                    </a:gs>
                  </a:gsLst>
                  <a:lin ang="5400000" scaled="1"/>
                </a:gradFill>
                <a:latin typeface="+mj-lt"/>
              </a:rPr>
              <a:t>men on highly active antiretroviral </a:t>
            </a:r>
            <a:r>
              <a:rPr lang="en-US" dirty="0" smtClean="0">
                <a:gradFill>
                  <a:gsLst>
                    <a:gs pos="15000">
                      <a:schemeClr val="tx1"/>
                    </a:gs>
                    <a:gs pos="47000">
                      <a:schemeClr val="tx1"/>
                    </a:gs>
                  </a:gsLst>
                  <a:lin ang="5400000" scaled="1"/>
                </a:gradFill>
                <a:latin typeface="+mj-lt"/>
              </a:rPr>
              <a:t>therapy have </a:t>
            </a:r>
            <a:r>
              <a:rPr lang="en-US" dirty="0">
                <a:gradFill>
                  <a:gsLst>
                    <a:gs pos="15000">
                      <a:schemeClr val="tx1"/>
                    </a:gs>
                    <a:gs pos="47000">
                      <a:schemeClr val="tx1"/>
                    </a:gs>
                  </a:gsLst>
                  <a:lin ang="5400000" scaled="1"/>
                </a:gradFill>
                <a:latin typeface="+mj-lt"/>
              </a:rPr>
              <a:t>low TT or FT </a:t>
            </a:r>
            <a:r>
              <a:rPr lang="en-US" dirty="0" smtClean="0">
                <a:gradFill>
                  <a:gsLst>
                    <a:gs pos="15000">
                      <a:schemeClr val="tx1"/>
                    </a:gs>
                    <a:gs pos="47000">
                      <a:schemeClr val="tx1"/>
                    </a:gs>
                  </a:gsLst>
                  <a:lin ang="5400000" scaled="1"/>
                </a:gradFill>
                <a:latin typeface="+mj-lt"/>
              </a:rPr>
              <a:t>concentrations. </a:t>
            </a:r>
          </a:p>
          <a:p>
            <a:pPr lvl="1" algn="l"/>
            <a:endParaRPr lang="en-US" sz="1800" dirty="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Low </a:t>
            </a:r>
            <a:r>
              <a:rPr lang="en-US" dirty="0">
                <a:gradFill>
                  <a:gsLst>
                    <a:gs pos="15000">
                      <a:schemeClr val="tx1"/>
                    </a:gs>
                    <a:gs pos="47000">
                      <a:schemeClr val="tx1"/>
                    </a:gs>
                  </a:gsLst>
                  <a:lin ang="5400000" scaled="1"/>
                </a:gradFill>
                <a:latin typeface="+mj-lt"/>
              </a:rPr>
              <a:t>T concentrations in HIV-infected men are associated </a:t>
            </a:r>
            <a:r>
              <a:rPr lang="en-US" dirty="0" smtClean="0">
                <a:gradFill>
                  <a:gsLst>
                    <a:gs pos="15000">
                      <a:schemeClr val="tx1"/>
                    </a:gs>
                    <a:gs pos="47000">
                      <a:schemeClr val="tx1"/>
                    </a:gs>
                  </a:gsLst>
                  <a:lin ang="5400000" scaled="1"/>
                </a:gradFill>
                <a:latin typeface="+mj-lt"/>
              </a:rPr>
              <a:t>with </a:t>
            </a:r>
            <a:r>
              <a:rPr lang="en-US" dirty="0" err="1" smtClean="0">
                <a:gradFill>
                  <a:gsLst>
                    <a:gs pos="15000">
                      <a:schemeClr val="tx1"/>
                    </a:gs>
                    <a:gs pos="47000">
                      <a:schemeClr val="tx1"/>
                    </a:gs>
                  </a:gsLst>
                  <a:lin ang="5400000" scaled="1"/>
                </a:gradFill>
                <a:latin typeface="+mj-lt"/>
              </a:rPr>
              <a:t>multimorbidity</a:t>
            </a:r>
            <a:r>
              <a:rPr lang="en-US" dirty="0">
                <a:gradFill>
                  <a:gsLst>
                    <a:gs pos="15000">
                      <a:schemeClr val="tx1"/>
                    </a:gs>
                    <a:gs pos="47000">
                      <a:schemeClr val="tx1"/>
                    </a:gs>
                  </a:gsLst>
                  <a:lin ang="5400000" scaled="1"/>
                </a:gradFill>
                <a:latin typeface="+mj-lt"/>
              </a:rPr>
              <a:t>, HIV-associated non-AIDS </a:t>
            </a:r>
            <a:r>
              <a:rPr lang="en-US" dirty="0" smtClean="0">
                <a:gradFill>
                  <a:gsLst>
                    <a:gs pos="15000">
                      <a:schemeClr val="tx1"/>
                    </a:gs>
                    <a:gs pos="47000">
                      <a:schemeClr val="tx1"/>
                    </a:gs>
                  </a:gsLst>
                  <a:lin ang="5400000" scaled="1"/>
                </a:gradFill>
                <a:latin typeface="+mj-lt"/>
              </a:rPr>
              <a:t>conditions, progression </a:t>
            </a:r>
            <a:r>
              <a:rPr lang="en-US" dirty="0">
                <a:gradFill>
                  <a:gsLst>
                    <a:gs pos="15000">
                      <a:schemeClr val="tx1"/>
                    </a:gs>
                    <a:gs pos="47000">
                      <a:schemeClr val="tx1"/>
                    </a:gs>
                  </a:gsLst>
                  <a:lin ang="5400000" scaled="1"/>
                </a:gradFill>
                <a:latin typeface="+mj-lt"/>
              </a:rPr>
              <a:t>to AIDS, frailty, weight loss, wasting, depression, and loss of muscle mass and exercise </a:t>
            </a:r>
            <a:r>
              <a:rPr lang="en-US" dirty="0" smtClean="0">
                <a:gradFill>
                  <a:gsLst>
                    <a:gs pos="15000">
                      <a:schemeClr val="tx1"/>
                    </a:gs>
                    <a:gs pos="47000">
                      <a:schemeClr val="tx1"/>
                    </a:gs>
                  </a:gsLst>
                  <a:lin ang="5400000" scaled="1"/>
                </a:gradFill>
                <a:latin typeface="+mj-lt"/>
              </a:rPr>
              <a:t>capacity.</a:t>
            </a:r>
          </a:p>
          <a:p>
            <a:pPr lvl="1" algn="l"/>
            <a:endParaRPr lang="en-US" sz="1800" dirty="0" smtClean="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Overall, short-term (3 to 6 months) T use in </a:t>
            </a:r>
            <a:r>
              <a:rPr lang="en-US" dirty="0" err="1">
                <a:gradFill>
                  <a:gsLst>
                    <a:gs pos="15000">
                      <a:schemeClr val="tx1"/>
                    </a:gs>
                    <a:gs pos="47000">
                      <a:schemeClr val="tx1"/>
                    </a:gs>
                  </a:gsLst>
                  <a:lin ang="5400000" scaled="1"/>
                </a:gradFill>
                <a:latin typeface="+mj-lt"/>
              </a:rPr>
              <a:t>HIVinfected</a:t>
            </a:r>
            <a:r>
              <a:rPr lang="en-US" dirty="0">
                <a:gradFill>
                  <a:gsLst>
                    <a:gs pos="15000">
                      <a:schemeClr val="tx1"/>
                    </a:gs>
                    <a:gs pos="47000">
                      <a:schemeClr val="tx1"/>
                    </a:gs>
                  </a:gsLst>
                  <a:lin ang="5400000" scaled="1"/>
                </a:gradFill>
                <a:latin typeface="+mj-lt"/>
              </a:rPr>
              <a:t> men with low T concentrations and weight </a:t>
            </a:r>
            <a:r>
              <a:rPr lang="en-US" dirty="0" smtClean="0">
                <a:gradFill>
                  <a:gsLst>
                    <a:gs pos="15000">
                      <a:schemeClr val="tx1"/>
                    </a:gs>
                    <a:gs pos="47000">
                      <a:schemeClr val="tx1"/>
                    </a:gs>
                  </a:gsLst>
                  <a:lin ang="5400000" scaled="1"/>
                </a:gradFill>
                <a:latin typeface="+mj-lt"/>
              </a:rPr>
              <a:t>loss can </a:t>
            </a:r>
            <a:r>
              <a:rPr lang="en-US" dirty="0">
                <a:gradFill>
                  <a:gsLst>
                    <a:gs pos="15000">
                      <a:schemeClr val="tx1"/>
                    </a:gs>
                    <a:gs pos="47000">
                      <a:schemeClr val="tx1"/>
                    </a:gs>
                  </a:gsLst>
                  <a:lin ang="5400000" scaled="1"/>
                </a:gradFill>
                <a:latin typeface="+mj-lt"/>
              </a:rPr>
              <a:t>lead to small gains in body weight, LBM, and </a:t>
            </a:r>
            <a:r>
              <a:rPr lang="en-US" dirty="0" smtClean="0">
                <a:gradFill>
                  <a:gsLst>
                    <a:gs pos="15000">
                      <a:schemeClr val="tx1"/>
                    </a:gs>
                    <a:gs pos="47000">
                      <a:schemeClr val="tx1"/>
                    </a:gs>
                  </a:gsLst>
                  <a:lin ang="5400000" scaled="1"/>
                </a:gradFill>
                <a:latin typeface="+mj-lt"/>
              </a:rPr>
              <a:t>mood, with </a:t>
            </a:r>
            <a:r>
              <a:rPr lang="en-US" dirty="0">
                <a:gradFill>
                  <a:gsLst>
                    <a:gs pos="15000">
                      <a:schemeClr val="tx1"/>
                    </a:gs>
                    <a:gs pos="47000">
                      <a:schemeClr val="tx1"/>
                    </a:gs>
                  </a:gsLst>
                  <a:lin ang="5400000" scaled="1"/>
                </a:gradFill>
                <a:latin typeface="+mj-lt"/>
              </a:rPr>
              <a:t>minimal change in quality of life.</a:t>
            </a:r>
          </a:p>
        </p:txBody>
      </p:sp>
    </p:spTree>
    <p:extLst>
      <p:ext uri="{BB962C8B-B14F-4D97-AF65-F5344CB8AC3E}">
        <p14:creationId xmlns:p14="http://schemas.microsoft.com/office/powerpoint/2010/main" val="10532665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68</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6</a:t>
            </a:r>
            <a:endParaRPr lang="en-US" dirty="0"/>
          </a:p>
        </p:txBody>
      </p:sp>
      <p:sp>
        <p:nvSpPr>
          <p:cNvPr id="6" name="Text Placeholder 5"/>
          <p:cNvSpPr>
            <a:spLocks noGrp="1"/>
          </p:cNvSpPr>
          <p:nvPr>
            <p:ph type="body" sz="quarter" idx="11"/>
          </p:nvPr>
        </p:nvSpPr>
        <p:spPr>
          <a:xfrm>
            <a:off x="334297" y="4003073"/>
            <a:ext cx="11753512" cy="2086725"/>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 men with type 2 diabetes mellitus who have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low testosterone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concentrations, we </a:t>
            </a:r>
            <a:r>
              <a:rPr lang="en-US" dirty="0" smtClean="0">
                <a:solidFill>
                  <a:srgbClr val="FFFF00"/>
                </a:solidFill>
                <a:latin typeface="Tahoma" panose="020B0604030504040204" pitchFamily="34" charset="0"/>
                <a:ea typeface="Tahoma" panose="020B0604030504040204" pitchFamily="34" charset="0"/>
                <a:cs typeface="Tahoma" panose="020B0604030504040204" pitchFamily="34" charset="0"/>
              </a:rPr>
              <a:t>recommend against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testosterone therapy as a means of improving glycemic </a:t>
            </a:r>
            <a:r>
              <a:rPr lang="en-US" dirty="0" err="1">
                <a:solidFill>
                  <a:schemeClr val="bg1"/>
                </a:solidFill>
                <a:latin typeface="Tahoma" panose="020B0604030504040204" pitchFamily="34" charset="0"/>
                <a:ea typeface="Tahoma" panose="020B0604030504040204" pitchFamily="34" charset="0"/>
                <a:cs typeface="Tahoma" panose="020B0604030504040204" pitchFamily="34" charset="0"/>
              </a:rPr>
              <a:t>control.lean</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mass gain.</a:t>
            </a:r>
          </a:p>
        </p:txBody>
      </p:sp>
      <p:sp>
        <p:nvSpPr>
          <p:cNvPr id="71" name="Text Placeholder 70"/>
          <p:cNvSpPr>
            <a:spLocks noGrp="1"/>
          </p:cNvSpPr>
          <p:nvPr>
            <p:ph type="body" sz="quarter" idx="19"/>
          </p:nvPr>
        </p:nvSpPr>
        <p:spPr>
          <a:xfrm>
            <a:off x="123022" y="1406680"/>
            <a:ext cx="5765714" cy="1311128"/>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Men with type 2 diabetes mellitus</a:t>
            </a:r>
          </a:p>
        </p:txBody>
      </p:sp>
    </p:spTree>
    <p:extLst>
      <p:ext uri="{BB962C8B-B14F-4D97-AF65-F5344CB8AC3E}">
        <p14:creationId xmlns:p14="http://schemas.microsoft.com/office/powerpoint/2010/main" val="3848352978"/>
      </p:ext>
    </p:extLst>
  </p:cSld>
  <p:clrMapOvr>
    <a:masterClrMapping/>
  </p:clrMapOvr>
  <p:transition spd="slow">
    <p:pu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69</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smtClean="0">
                <a:gradFill>
                  <a:gsLst>
                    <a:gs pos="15000">
                      <a:schemeClr val="bg1"/>
                    </a:gs>
                    <a:gs pos="47000">
                      <a:schemeClr val="bg1"/>
                    </a:gs>
                  </a:gsLst>
                  <a:lin ang="5400000" scaled="1"/>
                </a:gradFill>
              </a:rPr>
              <a:t>Type </a:t>
            </a:r>
            <a:r>
              <a:rPr lang="en-US" sz="3400" b="1" dirty="0">
                <a:gradFill>
                  <a:gsLst>
                    <a:gs pos="15000">
                      <a:schemeClr val="bg1"/>
                    </a:gs>
                    <a:gs pos="47000">
                      <a:schemeClr val="bg1"/>
                    </a:gs>
                  </a:gsLst>
                  <a:lin ang="5400000" scaled="1"/>
                </a:gradFill>
              </a:rPr>
              <a:t>2 diabetes mellitus</a:t>
            </a:r>
          </a:p>
        </p:txBody>
      </p:sp>
      <p:sp>
        <p:nvSpPr>
          <p:cNvPr id="7" name="Text Placeholder 6"/>
          <p:cNvSpPr>
            <a:spLocks noGrp="1"/>
          </p:cNvSpPr>
          <p:nvPr>
            <p:ph type="body" sz="quarter" idx="11"/>
          </p:nvPr>
        </p:nvSpPr>
        <p:spPr>
          <a:xfrm>
            <a:off x="4924877" y="839991"/>
            <a:ext cx="7154347" cy="1643527"/>
          </a:xfrm>
        </p:spPr>
        <p:txBody>
          <a:bodyPr/>
          <a:lstStyle/>
          <a:p>
            <a:pPr lvl="1" algn="l"/>
            <a:r>
              <a:rPr lang="en-US" dirty="0">
                <a:gradFill>
                  <a:gsLst>
                    <a:gs pos="15000">
                      <a:schemeClr val="tx1"/>
                    </a:gs>
                    <a:gs pos="47000">
                      <a:schemeClr val="tx1"/>
                    </a:gs>
                  </a:gsLst>
                  <a:lin ang="5400000" scaled="1"/>
                </a:gradFill>
                <a:latin typeface="+mj-lt"/>
              </a:rPr>
              <a:t>Testosterone therapy 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who </a:t>
            </a:r>
            <a:r>
              <a:rPr lang="en-US" dirty="0" smtClean="0">
                <a:gradFill>
                  <a:gsLst>
                    <a:gs pos="15000">
                      <a:schemeClr val="tx1"/>
                    </a:gs>
                    <a:gs pos="47000">
                      <a:schemeClr val="tx1"/>
                    </a:gs>
                  </a:gsLst>
                  <a:lin ang="5400000" scaled="1"/>
                </a:gradFill>
                <a:latin typeface="+mj-lt"/>
              </a:rPr>
              <a:t>have T2DM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follow the same treatment </a:t>
            </a:r>
            <a:r>
              <a:rPr lang="en-US" dirty="0" smtClean="0">
                <a:gradFill>
                  <a:gsLst>
                    <a:gs pos="15000">
                      <a:schemeClr val="tx1"/>
                    </a:gs>
                    <a:gs pos="47000">
                      <a:schemeClr val="tx1"/>
                    </a:gs>
                  </a:gsLst>
                  <a:lin ang="5400000" scaled="1"/>
                </a:gradFill>
                <a:latin typeface="+mj-lt"/>
              </a:rPr>
              <a:t>and monitoring </a:t>
            </a:r>
            <a:r>
              <a:rPr lang="en-US" dirty="0">
                <a:gradFill>
                  <a:gsLst>
                    <a:gs pos="15000">
                      <a:schemeClr val="tx1"/>
                    </a:gs>
                    <a:gs pos="47000">
                      <a:schemeClr val="tx1"/>
                    </a:gs>
                  </a:gsLst>
                  <a:lin ang="5400000" scaled="1"/>
                </a:gradFill>
                <a:latin typeface="+mj-lt"/>
              </a:rPr>
              <a:t>plan as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a:t>
            </a:r>
            <a:r>
              <a:rPr lang="en-US" dirty="0" smtClean="0">
                <a:gradFill>
                  <a:gsLst>
                    <a:gs pos="15000">
                      <a:schemeClr val="tx1"/>
                    </a:gs>
                    <a:gs pos="47000">
                      <a:schemeClr val="tx1"/>
                    </a:gs>
                  </a:gsLst>
                  <a:lin ang="5400000" scaled="1"/>
                </a:gradFill>
                <a:latin typeface="+mj-lt"/>
              </a:rPr>
              <a:t>without T2DM.</a:t>
            </a:r>
            <a:endParaRPr lang="en-US" dirty="0">
              <a:gradFill>
                <a:gsLst>
                  <a:gs pos="15000">
                    <a:schemeClr val="tx1"/>
                  </a:gs>
                  <a:gs pos="47000">
                    <a:schemeClr val="tx1"/>
                  </a:gs>
                </a:gsLst>
                <a:lin ang="5400000" scaled="1"/>
              </a:gradFill>
              <a:latin typeface="+mj-lt"/>
            </a:endParaRPr>
          </a:p>
        </p:txBody>
      </p:sp>
      <p:sp>
        <p:nvSpPr>
          <p:cNvPr id="13" name="Text Placeholder 6"/>
          <p:cNvSpPr>
            <a:spLocks noGrp="1"/>
          </p:cNvSpPr>
          <p:nvPr>
            <p:ph type="body" sz="quarter" idx="11"/>
          </p:nvPr>
        </p:nvSpPr>
        <p:spPr>
          <a:xfrm>
            <a:off x="372412" y="2794080"/>
            <a:ext cx="11706812" cy="3322961"/>
          </a:xfrm>
        </p:spPr>
        <p:txBody>
          <a:bodyPr/>
          <a:lstStyle/>
          <a:p>
            <a:pPr lvl="1" algn="l"/>
            <a:r>
              <a:rPr lang="en-US" dirty="0">
                <a:gradFill>
                  <a:gsLst>
                    <a:gs pos="15000">
                      <a:schemeClr val="tx1"/>
                    </a:gs>
                    <a:gs pos="47000">
                      <a:schemeClr val="tx1"/>
                    </a:gs>
                  </a:gsLst>
                  <a:lin ang="5400000" scaled="1"/>
                </a:gradFill>
                <a:latin typeface="+mj-lt"/>
              </a:rPr>
              <a:t>T2DM is associated with a high prevalence of low </a:t>
            </a:r>
            <a:r>
              <a:rPr lang="en-US" dirty="0" smtClean="0">
                <a:gradFill>
                  <a:gsLst>
                    <a:gs pos="15000">
                      <a:schemeClr val="tx1"/>
                    </a:gs>
                    <a:gs pos="47000">
                      <a:schemeClr val="tx1"/>
                    </a:gs>
                  </a:gsLst>
                  <a:lin ang="5400000" scaled="1"/>
                </a:gradFill>
                <a:latin typeface="+mj-lt"/>
              </a:rPr>
              <a:t>T concentrations</a:t>
            </a:r>
            <a:r>
              <a:rPr lang="en-US" dirty="0">
                <a:gradFill>
                  <a:gsLst>
                    <a:gs pos="15000">
                      <a:schemeClr val="tx1"/>
                    </a:gs>
                    <a:gs pos="47000">
                      <a:schemeClr val="tx1"/>
                    </a:gs>
                  </a:gsLst>
                  <a:lin ang="5400000" scaled="1"/>
                </a:gradFill>
                <a:latin typeface="+mj-lt"/>
              </a:rPr>
              <a:t>. In cross-sectional studies of men </a:t>
            </a:r>
            <a:r>
              <a:rPr lang="en-US" dirty="0" smtClean="0">
                <a:gradFill>
                  <a:gsLst>
                    <a:gs pos="15000">
                      <a:schemeClr val="tx1"/>
                    </a:gs>
                    <a:gs pos="47000">
                      <a:schemeClr val="tx1"/>
                    </a:gs>
                  </a:gsLst>
                  <a:lin ang="5400000" scaled="1"/>
                </a:gradFill>
                <a:latin typeface="+mj-lt"/>
              </a:rPr>
              <a:t>with T2DM, </a:t>
            </a:r>
            <a:r>
              <a:rPr lang="en-US" dirty="0">
                <a:gradFill>
                  <a:gsLst>
                    <a:gs pos="15000">
                      <a:schemeClr val="tx1"/>
                    </a:gs>
                    <a:gs pos="47000">
                      <a:schemeClr val="tx1"/>
                    </a:gs>
                  </a:gsLst>
                  <a:lin ang="5400000" scaled="1"/>
                </a:gradFill>
                <a:latin typeface="+mj-lt"/>
              </a:rPr>
              <a:t>about one-third have low T concentrations, and TT concentrations were, on </a:t>
            </a:r>
            <a:r>
              <a:rPr lang="en-US" dirty="0" smtClean="0">
                <a:gradFill>
                  <a:gsLst>
                    <a:gs pos="15000">
                      <a:schemeClr val="tx1"/>
                    </a:gs>
                    <a:gs pos="47000">
                      <a:schemeClr val="tx1"/>
                    </a:gs>
                  </a:gsLst>
                  <a:lin ang="5400000" scaled="1"/>
                </a:gradFill>
                <a:latin typeface="+mj-lt"/>
              </a:rPr>
              <a:t>average, 86 </a:t>
            </a:r>
            <a:r>
              <a:rPr lang="en-US" dirty="0">
                <a:gradFill>
                  <a:gsLst>
                    <a:gs pos="15000">
                      <a:schemeClr val="tx1"/>
                    </a:gs>
                    <a:gs pos="47000">
                      <a:schemeClr val="tx1"/>
                    </a:gs>
                  </a:gsLst>
                  <a:lin ang="5400000" scaled="1"/>
                </a:gradFill>
                <a:latin typeface="+mj-lt"/>
              </a:rPr>
              <a:t>ng/</a:t>
            </a:r>
            <a:r>
              <a:rPr lang="en-US" dirty="0" err="1">
                <a:gradFill>
                  <a:gsLst>
                    <a:gs pos="15000">
                      <a:schemeClr val="tx1"/>
                    </a:gs>
                    <a:gs pos="47000">
                      <a:schemeClr val="tx1"/>
                    </a:gs>
                  </a:gsLst>
                  <a:lin ang="5400000" scaled="1"/>
                </a:gradFill>
                <a:latin typeface="+mj-lt"/>
              </a:rPr>
              <a:t>dL</a:t>
            </a:r>
            <a:r>
              <a:rPr lang="en-US" dirty="0">
                <a:gradFill>
                  <a:gsLst>
                    <a:gs pos="15000">
                      <a:schemeClr val="tx1"/>
                    </a:gs>
                    <a:gs pos="47000">
                      <a:schemeClr val="tx1"/>
                    </a:gs>
                  </a:gsLst>
                  <a:lin ang="5400000" scaled="1"/>
                </a:gradFill>
                <a:latin typeface="+mj-lt"/>
              </a:rPr>
              <a:t> lower in men with T2DM vs </a:t>
            </a:r>
            <a:r>
              <a:rPr lang="en-US" dirty="0" smtClean="0">
                <a:gradFill>
                  <a:gsLst>
                    <a:gs pos="15000">
                      <a:schemeClr val="tx1"/>
                    </a:gs>
                    <a:gs pos="47000">
                      <a:schemeClr val="tx1"/>
                    </a:gs>
                  </a:gsLst>
                  <a:lin ang="5400000" scaled="1"/>
                </a:gradFill>
                <a:latin typeface="+mj-lt"/>
              </a:rPr>
              <a:t>controls. </a:t>
            </a:r>
          </a:p>
          <a:p>
            <a:pPr lvl="1" algn="l"/>
            <a:r>
              <a:rPr lang="en-US" dirty="0" smtClean="0">
                <a:gradFill>
                  <a:gsLst>
                    <a:gs pos="15000">
                      <a:schemeClr val="tx1"/>
                    </a:gs>
                    <a:gs pos="47000">
                      <a:schemeClr val="tx1"/>
                    </a:gs>
                  </a:gsLst>
                  <a:lin ang="5400000" scaled="1"/>
                </a:gradFill>
                <a:latin typeface="+mj-lt"/>
              </a:rPr>
              <a:t>In </a:t>
            </a:r>
            <a:r>
              <a:rPr lang="en-US" dirty="0">
                <a:gradFill>
                  <a:gsLst>
                    <a:gs pos="15000">
                      <a:schemeClr val="tx1"/>
                    </a:gs>
                    <a:gs pos="47000">
                      <a:schemeClr val="tx1"/>
                    </a:gs>
                  </a:gsLst>
                  <a:lin ang="5400000" scaled="1"/>
                </a:gradFill>
                <a:latin typeface="+mj-lt"/>
              </a:rPr>
              <a:t>epidemiological studies, TT concentrations are </a:t>
            </a:r>
            <a:r>
              <a:rPr lang="en-US" dirty="0" smtClean="0">
                <a:solidFill>
                  <a:srgbClr val="FF0000"/>
                </a:solidFill>
                <a:latin typeface="+mj-lt"/>
              </a:rPr>
              <a:t>negatively</a:t>
            </a:r>
            <a:r>
              <a:rPr lang="en-US" dirty="0" smtClean="0">
                <a:gradFill>
                  <a:gsLst>
                    <a:gs pos="15000">
                      <a:schemeClr val="tx1"/>
                    </a:gs>
                    <a:gs pos="47000">
                      <a:schemeClr val="tx1"/>
                    </a:gs>
                  </a:gsLst>
                  <a:lin ang="5400000" scaled="1"/>
                </a:gradFill>
                <a:latin typeface="+mj-lt"/>
              </a:rPr>
              <a:t> associated </a:t>
            </a:r>
            <a:r>
              <a:rPr lang="en-US" dirty="0">
                <a:gradFill>
                  <a:gsLst>
                    <a:gs pos="15000">
                      <a:schemeClr val="tx1"/>
                    </a:gs>
                    <a:gs pos="47000">
                      <a:schemeClr val="tx1"/>
                    </a:gs>
                  </a:gsLst>
                  <a:lin ang="5400000" scaled="1"/>
                </a:gradFill>
                <a:latin typeface="+mj-lt"/>
              </a:rPr>
              <a:t>with the risk of T2DM. </a:t>
            </a:r>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The </a:t>
            </a:r>
            <a:r>
              <a:rPr lang="en-US" dirty="0">
                <a:gradFill>
                  <a:gsLst>
                    <a:gs pos="15000">
                      <a:schemeClr val="tx1"/>
                    </a:gs>
                    <a:gs pos="47000">
                      <a:schemeClr val="tx1"/>
                    </a:gs>
                  </a:gsLst>
                  <a:lin ang="5400000" scaled="1"/>
                </a:gradFill>
                <a:latin typeface="+mj-lt"/>
              </a:rPr>
              <a:t>association </a:t>
            </a:r>
            <a:r>
              <a:rPr lang="en-US" dirty="0" smtClean="0">
                <a:gradFill>
                  <a:gsLst>
                    <a:gs pos="15000">
                      <a:schemeClr val="tx1"/>
                    </a:gs>
                    <a:gs pos="47000">
                      <a:schemeClr val="tx1"/>
                    </a:gs>
                  </a:gsLst>
                  <a:lin ang="5400000" scaled="1"/>
                </a:gradFill>
                <a:latin typeface="+mj-lt"/>
              </a:rPr>
              <a:t>of SHBG </a:t>
            </a:r>
            <a:r>
              <a:rPr lang="en-US" dirty="0">
                <a:gradFill>
                  <a:gsLst>
                    <a:gs pos="15000">
                      <a:schemeClr val="tx1"/>
                    </a:gs>
                    <a:gs pos="47000">
                      <a:schemeClr val="tx1"/>
                    </a:gs>
                  </a:gsLst>
                  <a:lin ang="5400000" scaled="1"/>
                </a:gradFill>
                <a:latin typeface="+mj-lt"/>
              </a:rPr>
              <a:t>and TT with the risk of T2DM is </a:t>
            </a:r>
            <a:r>
              <a:rPr lang="en-US" dirty="0">
                <a:solidFill>
                  <a:srgbClr val="FF0000"/>
                </a:solidFill>
                <a:latin typeface="+mj-lt"/>
              </a:rPr>
              <a:t>stronger</a:t>
            </a:r>
            <a:r>
              <a:rPr lang="en-US" dirty="0">
                <a:gradFill>
                  <a:gsLst>
                    <a:gs pos="15000">
                      <a:schemeClr val="tx1"/>
                    </a:gs>
                    <a:gs pos="47000">
                      <a:schemeClr val="tx1"/>
                    </a:gs>
                  </a:gsLst>
                  <a:lin ang="5400000" scaled="1"/>
                </a:gradFill>
                <a:latin typeface="+mj-lt"/>
              </a:rPr>
              <a:t> than </a:t>
            </a:r>
            <a:r>
              <a:rPr lang="en-US" dirty="0" smtClean="0">
                <a:gradFill>
                  <a:gsLst>
                    <a:gs pos="15000">
                      <a:schemeClr val="tx1"/>
                    </a:gs>
                    <a:gs pos="47000">
                      <a:schemeClr val="tx1"/>
                    </a:gs>
                  </a:gsLst>
                  <a:lin ang="5400000" scaled="1"/>
                </a:gradFill>
                <a:latin typeface="+mj-lt"/>
              </a:rPr>
              <a:t>for FT </a:t>
            </a:r>
            <a:r>
              <a:rPr lang="en-US" dirty="0">
                <a:gradFill>
                  <a:gsLst>
                    <a:gs pos="15000">
                      <a:schemeClr val="tx1"/>
                    </a:gs>
                    <a:gs pos="47000">
                      <a:schemeClr val="tx1"/>
                    </a:gs>
                  </a:gsLst>
                  <a:lin ang="5400000" scaled="1"/>
                </a:gradFill>
                <a:latin typeface="+mj-lt"/>
              </a:rPr>
              <a:t>concentrations</a:t>
            </a:r>
            <a:r>
              <a:rPr lang="en-US" dirty="0" smtClean="0">
                <a:gradFill>
                  <a:gsLst>
                    <a:gs pos="15000">
                      <a:schemeClr val="tx1"/>
                    </a:gs>
                    <a:gs pos="47000">
                      <a:schemeClr val="tx1"/>
                    </a:gs>
                  </a:gsLst>
                  <a:lin ang="5400000" scaled="1"/>
                </a:gradFill>
                <a:latin typeface="+mj-lt"/>
              </a:rPr>
              <a:t>.</a:t>
            </a:r>
          </a:p>
        </p:txBody>
      </p:sp>
    </p:spTree>
    <p:extLst>
      <p:ext uri="{BB962C8B-B14F-4D97-AF65-F5344CB8AC3E}">
        <p14:creationId xmlns:p14="http://schemas.microsoft.com/office/powerpoint/2010/main" val="24192700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alpha val="40000"/>
          </a:schemeClr>
        </a:solidFill>
        <a:effectLst/>
      </p:bgPr>
    </p:bg>
    <p:spTree>
      <p:nvGrpSpPr>
        <p:cNvPr id="1" name=""/>
        <p:cNvGrpSpPr/>
        <p:nvPr/>
      </p:nvGrpSpPr>
      <p:grpSpPr>
        <a:xfrm>
          <a:off x="0" y="0"/>
          <a:ext cx="0" cy="0"/>
          <a:chOff x="0" y="0"/>
          <a:chExt cx="0" cy="0"/>
        </a:xfrm>
      </p:grpSpPr>
      <p:pic>
        <p:nvPicPr>
          <p:cNvPr id="2050" name="Picture 2" descr="Image result for diagnosis Hypogonadism"/>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15285"/>
          <a:stretch/>
        </p:blipFill>
        <p:spPr bwMode="auto">
          <a:xfrm>
            <a:off x="0" y="-1"/>
            <a:ext cx="12192000" cy="6885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0971"/>
            <a:ext cx="12192000" cy="6858000"/>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4000" dirty="0">
                <a:gradFill>
                  <a:gsLst>
                    <a:gs pos="0">
                      <a:srgbClr val="75D1FF">
                        <a:lumMod val="5000"/>
                        <a:lumOff val="95000"/>
                      </a:srgbClr>
                    </a:gs>
                    <a:gs pos="100000">
                      <a:srgbClr val="FFFFFF"/>
                    </a:gs>
                  </a:gsLst>
                  <a:lin ang="5400000" scaled="1"/>
                </a:gradFill>
              </a:rPr>
              <a:t>in Men</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04719" y="1734026"/>
            <a:ext cx="8804365" cy="1311128"/>
          </a:xfrm>
        </p:spPr>
        <p:txBody>
          <a:bodyPr/>
          <a:lstStyle/>
          <a:p>
            <a:r>
              <a:rPr lang="en-US" dirty="0"/>
              <a:t>Diagnosis </a:t>
            </a:r>
            <a:r>
              <a:rPr lang="en-US" dirty="0" smtClean="0"/>
              <a:t>of</a:t>
            </a:r>
            <a:endParaRPr lang="en-US" dirty="0"/>
          </a:p>
        </p:txBody>
      </p:sp>
      <p:sp>
        <p:nvSpPr>
          <p:cNvPr id="8" name="Text Placeholder 7"/>
          <p:cNvSpPr>
            <a:spLocks noGrp="1"/>
          </p:cNvSpPr>
          <p:nvPr>
            <p:ph type="body" sz="quarter" idx="13"/>
          </p:nvPr>
        </p:nvSpPr>
        <p:spPr>
          <a:xfrm>
            <a:off x="640519" y="3213970"/>
            <a:ext cx="9461500" cy="757130"/>
          </a:xfrm>
        </p:spPr>
        <p:txBody>
          <a:bodyPr/>
          <a:lstStyle/>
          <a:p>
            <a:r>
              <a:rPr lang="en-US" dirty="0" smtClean="0"/>
              <a:t>Hypogonadism</a:t>
            </a:r>
            <a:endParaRPr lang="en-US" dirty="0"/>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7</a:t>
            </a:fld>
            <a:endParaRPr lang="en-US"/>
          </a:p>
        </p:txBody>
      </p:sp>
    </p:spTree>
    <p:extLst>
      <p:ext uri="{BB962C8B-B14F-4D97-AF65-F5344CB8AC3E}">
        <p14:creationId xmlns:p14="http://schemas.microsoft.com/office/powerpoint/2010/main" val="1803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12628" r="2544"/>
          <a:stretch/>
        </p:blipFill>
        <p:spPr bwMode="auto">
          <a:xfrm>
            <a:off x="0" y="0"/>
            <a:ext cx="12192000" cy="68987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88" y="0"/>
            <a:ext cx="12192000" cy="6858000"/>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777899" y="4235249"/>
            <a:ext cx="3129015" cy="7407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4000" dirty="0">
                <a:gradFill>
                  <a:gsLst>
                    <a:gs pos="0">
                      <a:srgbClr val="75D1FF">
                        <a:lumMod val="5000"/>
                        <a:lumOff val="95000"/>
                      </a:srgbClr>
                    </a:gs>
                    <a:gs pos="100000">
                      <a:srgbClr val="FFFFFF"/>
                    </a:gs>
                  </a:gsLst>
                  <a:lin ang="5400000" scaled="1"/>
                </a:gradFill>
              </a:rPr>
              <a:t>Therapy</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04719" y="1734026"/>
            <a:ext cx="8804365" cy="1311128"/>
          </a:xfrm>
        </p:spPr>
        <p:txBody>
          <a:bodyPr/>
          <a:lstStyle/>
          <a:p>
            <a:r>
              <a:rPr lang="en-US" dirty="0"/>
              <a:t>Monitoring </a:t>
            </a:r>
            <a:r>
              <a:rPr lang="en-US" dirty="0" smtClean="0"/>
              <a:t>of</a:t>
            </a:r>
            <a:endParaRPr lang="en-US" dirty="0"/>
          </a:p>
        </p:txBody>
      </p:sp>
      <p:sp>
        <p:nvSpPr>
          <p:cNvPr id="8" name="Text Placeholder 7"/>
          <p:cNvSpPr>
            <a:spLocks noGrp="1"/>
          </p:cNvSpPr>
          <p:nvPr>
            <p:ph type="body" sz="quarter" idx="13"/>
          </p:nvPr>
        </p:nvSpPr>
        <p:spPr>
          <a:xfrm>
            <a:off x="640519" y="3213970"/>
            <a:ext cx="9461500" cy="1550168"/>
          </a:xfrm>
        </p:spPr>
        <p:txBody>
          <a:bodyPr/>
          <a:lstStyle/>
          <a:p>
            <a:r>
              <a:rPr lang="en-US" dirty="0" smtClean="0"/>
              <a:t>Testosterone</a:t>
            </a:r>
          </a:p>
          <a:p>
            <a:r>
              <a:rPr lang="en-US" dirty="0" smtClean="0"/>
              <a:t>Replacement</a:t>
            </a:r>
            <a:endParaRPr lang="en-US" dirty="0"/>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70</a:t>
            </a:fld>
            <a:endParaRPr lang="en-US"/>
          </a:p>
        </p:txBody>
      </p:sp>
    </p:spTree>
    <p:extLst>
      <p:ext uri="{BB962C8B-B14F-4D97-AF65-F5344CB8AC3E}">
        <p14:creationId xmlns:p14="http://schemas.microsoft.com/office/powerpoint/2010/main" val="88796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71</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13" name="Text Placeholder 6"/>
          <p:cNvSpPr>
            <a:spLocks noGrp="1"/>
          </p:cNvSpPr>
          <p:nvPr>
            <p:ph type="body" sz="quarter" idx="11"/>
          </p:nvPr>
        </p:nvSpPr>
        <p:spPr>
          <a:xfrm>
            <a:off x="256588" y="2271371"/>
            <a:ext cx="11706811" cy="4226798"/>
          </a:xfrm>
        </p:spPr>
        <p:txBody>
          <a:bodyPr/>
          <a:lstStyle/>
          <a:p>
            <a:pPr lvl="1" algn="l"/>
            <a:r>
              <a:rPr lang="en-US" dirty="0">
                <a:gradFill>
                  <a:gsLst>
                    <a:gs pos="15000">
                      <a:schemeClr val="tx1"/>
                    </a:gs>
                    <a:gs pos="47000">
                      <a:schemeClr val="tx1"/>
                    </a:gs>
                  </a:gsLst>
                  <a:lin ang="5400000" scaled="1"/>
                </a:gradFill>
                <a:latin typeface="+mj-lt"/>
              </a:rPr>
              <a:t>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who have started testosterone therapy, we </a:t>
            </a:r>
            <a:r>
              <a:rPr lang="en-US" dirty="0">
                <a:solidFill>
                  <a:srgbClr val="FF0000"/>
                </a:solidFill>
                <a:latin typeface="+mj-lt"/>
              </a:rPr>
              <a:t>recommend</a:t>
            </a:r>
            <a:r>
              <a:rPr lang="en-US" dirty="0">
                <a:gradFill>
                  <a:gsLst>
                    <a:gs pos="15000">
                      <a:schemeClr val="tx1"/>
                    </a:gs>
                    <a:gs pos="47000">
                      <a:schemeClr val="tx1"/>
                    </a:gs>
                  </a:gsLst>
                  <a:lin ang="5400000" scaled="1"/>
                </a:gradFill>
                <a:latin typeface="+mj-lt"/>
              </a:rPr>
              <a:t> evaluating the patient after treatment initiation to assess whether the patient has responded to treatment, is suffering any adverse effects, and is complying with the treatment regimen. </a:t>
            </a:r>
            <a:endParaRPr lang="en-US" dirty="0" smtClean="0">
              <a:gradFill>
                <a:gsLst>
                  <a:gs pos="15000">
                    <a:schemeClr val="tx1"/>
                  </a:gs>
                  <a:gs pos="47000">
                    <a:schemeClr val="tx1"/>
                  </a:gs>
                </a:gsLst>
                <a:lin ang="5400000" scaled="1"/>
              </a:gradFill>
              <a:latin typeface="+mj-lt"/>
            </a:endParaRPr>
          </a:p>
          <a:p>
            <a:pPr lvl="1" algn="l"/>
            <a:endParaRPr lang="en-US" dirty="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Clinicians </a:t>
            </a:r>
            <a:r>
              <a:rPr lang="en-US" dirty="0" smtClean="0">
                <a:solidFill>
                  <a:srgbClr val="FF0000"/>
                </a:solidFill>
                <a:latin typeface="+mj-lt"/>
              </a:rPr>
              <a:t>should</a:t>
            </a:r>
            <a:r>
              <a:rPr lang="en-US" dirty="0" smtClean="0">
                <a:gradFill>
                  <a:gsLst>
                    <a:gs pos="15000">
                      <a:schemeClr val="tx1"/>
                    </a:gs>
                    <a:gs pos="47000">
                      <a:schemeClr val="tx1"/>
                    </a:gs>
                  </a:gsLst>
                  <a:lin ang="5400000" scaled="1"/>
                </a:gradFill>
                <a:latin typeface="+mj-lt"/>
              </a:rPr>
              <a:t> maintain serum testosterone concentrations during treatment in the mid-normal range for healthy young men.</a:t>
            </a: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evaluate symptoms and signs </a:t>
            </a:r>
            <a:r>
              <a:rPr lang="en-US" dirty="0" smtClean="0">
                <a:gradFill>
                  <a:gsLst>
                    <a:gs pos="15000">
                      <a:schemeClr val="tx1"/>
                    </a:gs>
                    <a:gs pos="47000">
                      <a:schemeClr val="tx1"/>
                    </a:gs>
                  </a:gsLst>
                  <a:lin ang="5400000" scaled="1"/>
                </a:gradFill>
                <a:latin typeface="+mj-lt"/>
              </a:rPr>
              <a:t>of testosterone </a:t>
            </a:r>
            <a:r>
              <a:rPr lang="en-US" dirty="0">
                <a:gradFill>
                  <a:gsLst>
                    <a:gs pos="15000">
                      <a:schemeClr val="tx1"/>
                    </a:gs>
                    <a:gs pos="47000">
                      <a:schemeClr val="tx1"/>
                    </a:gs>
                  </a:gsLst>
                  <a:lin ang="5400000" scaled="1"/>
                </a:gradFill>
                <a:latin typeface="+mj-lt"/>
              </a:rPr>
              <a:t>deficiency and </a:t>
            </a:r>
            <a:r>
              <a:rPr lang="en-US" dirty="0" smtClean="0">
                <a:gradFill>
                  <a:gsLst>
                    <a:gs pos="15000">
                      <a:schemeClr val="tx1"/>
                    </a:gs>
                    <a:gs pos="47000">
                      <a:schemeClr val="tx1"/>
                    </a:gs>
                  </a:gsLst>
                  <a:lin ang="5400000" scaled="1"/>
                </a:gradFill>
                <a:latin typeface="+mj-lt"/>
              </a:rPr>
              <a:t>formulation-specific adverse </a:t>
            </a:r>
            <a:r>
              <a:rPr lang="en-US" dirty="0">
                <a:gradFill>
                  <a:gsLst>
                    <a:gs pos="15000">
                      <a:schemeClr val="tx1"/>
                    </a:gs>
                    <a:gs pos="47000">
                      <a:schemeClr val="tx1"/>
                    </a:gs>
                  </a:gsLst>
                  <a:lin ang="5400000" scaled="1"/>
                </a:gradFill>
                <a:latin typeface="+mj-lt"/>
              </a:rPr>
              <a:t>events at each </a:t>
            </a:r>
            <a:r>
              <a:rPr lang="en-US" dirty="0" smtClean="0">
                <a:gradFill>
                  <a:gsLst>
                    <a:gs pos="15000">
                      <a:schemeClr val="tx1"/>
                    </a:gs>
                    <a:gs pos="47000">
                      <a:schemeClr val="tx1"/>
                    </a:gs>
                  </a:gsLst>
                  <a:lin ang="5400000" scaled="1"/>
                </a:gradFill>
                <a:latin typeface="+mj-lt"/>
              </a:rPr>
              <a:t>visit.</a:t>
            </a:r>
          </a:p>
        </p:txBody>
      </p:sp>
    </p:spTree>
    <p:extLst>
      <p:ext uri="{BB962C8B-B14F-4D97-AF65-F5344CB8AC3E}">
        <p14:creationId xmlns:p14="http://schemas.microsoft.com/office/powerpoint/2010/main" val="16810485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72</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13" name="Text Placeholder 6"/>
          <p:cNvSpPr>
            <a:spLocks noGrp="1"/>
          </p:cNvSpPr>
          <p:nvPr>
            <p:ph type="body" sz="quarter" idx="11"/>
          </p:nvPr>
        </p:nvSpPr>
        <p:spPr>
          <a:xfrm>
            <a:off x="372413" y="2433416"/>
            <a:ext cx="11706811" cy="3322961"/>
          </a:xfrm>
        </p:spPr>
        <p:txBody>
          <a:bodyPr/>
          <a:lstStyle/>
          <a:p>
            <a:pPr lvl="1" algn="l"/>
            <a:r>
              <a:rPr lang="en-US" dirty="0" smtClean="0">
                <a:gradFill>
                  <a:gsLst>
                    <a:gs pos="15000">
                      <a:schemeClr val="tx1"/>
                    </a:gs>
                    <a:gs pos="47000">
                      <a:schemeClr val="tx1"/>
                    </a:gs>
                  </a:gsLst>
                  <a:lin ang="5400000" scaled="1"/>
                </a:gradFill>
                <a:latin typeface="+mj-lt"/>
              </a:rPr>
              <a:t>Monitoring </a:t>
            </a:r>
            <a:r>
              <a:rPr lang="en-US" dirty="0">
                <a:gradFill>
                  <a:gsLst>
                    <a:gs pos="15000">
                      <a:schemeClr val="tx1"/>
                    </a:gs>
                    <a:gs pos="47000">
                      <a:schemeClr val="tx1"/>
                    </a:gs>
                  </a:gsLst>
                  <a:lin ang="5400000" scaled="1"/>
                </a:gradFill>
                <a:latin typeface="+mj-lt"/>
              </a:rPr>
              <a:t>includes measuring testosterone </a:t>
            </a:r>
            <a:r>
              <a:rPr lang="en-US" dirty="0" smtClean="0">
                <a:gradFill>
                  <a:gsLst>
                    <a:gs pos="15000">
                      <a:schemeClr val="tx1"/>
                    </a:gs>
                    <a:gs pos="47000">
                      <a:schemeClr val="tx1"/>
                    </a:gs>
                  </a:gsLst>
                  <a:lin ang="5400000" scaled="1"/>
                </a:gradFill>
                <a:latin typeface="+mj-lt"/>
              </a:rPr>
              <a:t>and hematocrit </a:t>
            </a:r>
            <a:r>
              <a:rPr lang="en-US" dirty="0">
                <a:gradFill>
                  <a:gsLst>
                    <a:gs pos="15000">
                      <a:schemeClr val="tx1"/>
                    </a:gs>
                    <a:gs pos="47000">
                      <a:schemeClr val="tx1"/>
                    </a:gs>
                  </a:gsLst>
                  <a:lin ang="5400000" scaled="1"/>
                </a:gradFill>
                <a:latin typeface="+mj-lt"/>
              </a:rPr>
              <a:t>at 3 to 6 months (depending upon </a:t>
            </a:r>
            <a:r>
              <a:rPr lang="en-US" dirty="0" smtClean="0">
                <a:gradFill>
                  <a:gsLst>
                    <a:gs pos="15000">
                      <a:schemeClr val="tx1"/>
                    </a:gs>
                    <a:gs pos="47000">
                      <a:schemeClr val="tx1"/>
                    </a:gs>
                  </a:gsLst>
                  <a:lin ang="5400000" scaled="1"/>
                </a:gradFill>
                <a:latin typeface="+mj-lt"/>
              </a:rPr>
              <a:t>the formulation</a:t>
            </a:r>
            <a:r>
              <a:rPr lang="en-US" dirty="0">
                <a:gradFill>
                  <a:gsLst>
                    <a:gs pos="15000">
                      <a:schemeClr val="tx1"/>
                    </a:gs>
                    <a:gs pos="47000">
                      <a:schemeClr val="tx1"/>
                    </a:gs>
                  </a:gsLst>
                  <a:lin ang="5400000" scaled="1"/>
                </a:gradFill>
                <a:latin typeface="+mj-lt"/>
              </a:rPr>
              <a:t>) and measuring testosterone and hematocrit at 12 months and annually after </a:t>
            </a:r>
            <a:r>
              <a:rPr lang="en-US" dirty="0" smtClean="0">
                <a:gradFill>
                  <a:gsLst>
                    <a:gs pos="15000">
                      <a:schemeClr val="tx1"/>
                    </a:gs>
                    <a:gs pos="47000">
                      <a:schemeClr val="tx1"/>
                    </a:gs>
                  </a:gsLst>
                  <a:lin ang="5400000" scaled="1"/>
                </a:gradFill>
                <a:latin typeface="+mj-lt"/>
              </a:rPr>
              <a:t>initiating testosterone </a:t>
            </a:r>
            <a:r>
              <a:rPr lang="en-US" dirty="0">
                <a:gradFill>
                  <a:gsLst>
                    <a:gs pos="15000">
                      <a:schemeClr val="tx1"/>
                    </a:gs>
                    <a:gs pos="47000">
                      <a:schemeClr val="tx1"/>
                    </a:gs>
                  </a:gsLst>
                  <a:lin ang="5400000" scaled="1"/>
                </a:gradFill>
                <a:latin typeface="+mj-lt"/>
              </a:rPr>
              <a:t>therapy</a:t>
            </a:r>
            <a:r>
              <a:rPr lang="en-US" dirty="0" smtClean="0">
                <a:gradFill>
                  <a:gsLst>
                    <a:gs pos="15000">
                      <a:schemeClr val="tx1"/>
                    </a:gs>
                    <a:gs pos="47000">
                      <a:schemeClr val="tx1"/>
                    </a:gs>
                  </a:gsLst>
                  <a:lin ang="5400000" scaled="1"/>
                </a:gradFill>
                <a:latin typeface="+mj-lt"/>
              </a:rPr>
              <a:t>.</a:t>
            </a:r>
          </a:p>
          <a:p>
            <a:pPr lvl="1" algn="l"/>
            <a:endParaRPr lang="en-US" dirty="0" smtClean="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For those who choose prostate monitoring, monitoring should include PSA and DRE 3 to 12 months after treatment initiation. After 1 year, </a:t>
            </a:r>
            <a:r>
              <a:rPr lang="en-US" dirty="0" smtClean="0">
                <a:gradFill>
                  <a:gsLst>
                    <a:gs pos="15000">
                      <a:schemeClr val="tx1"/>
                    </a:gs>
                    <a:gs pos="47000">
                      <a:schemeClr val="tx1"/>
                    </a:gs>
                  </a:gsLst>
                  <a:lin ang="5400000" scaled="1"/>
                </a:gradFill>
                <a:latin typeface="+mj-lt"/>
              </a:rPr>
              <a:t>prostate monitoring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conform to guidelines for prostate cancer screening, depending on the race and </a:t>
            </a:r>
            <a:r>
              <a:rPr lang="en-US" dirty="0" smtClean="0">
                <a:gradFill>
                  <a:gsLst>
                    <a:gs pos="15000">
                      <a:schemeClr val="tx1"/>
                    </a:gs>
                    <a:gs pos="47000">
                      <a:schemeClr val="tx1"/>
                    </a:gs>
                  </a:gsLst>
                  <a:lin ang="5400000" scaled="1"/>
                </a:gradFill>
                <a:latin typeface="+mj-lt"/>
              </a:rPr>
              <a:t>age of </a:t>
            </a:r>
            <a:r>
              <a:rPr lang="en-US" dirty="0">
                <a:gradFill>
                  <a:gsLst>
                    <a:gs pos="15000">
                      <a:schemeClr val="tx1"/>
                    </a:gs>
                    <a:gs pos="47000">
                      <a:schemeClr val="tx1"/>
                    </a:gs>
                  </a:gsLst>
                  <a:lin ang="5400000" scaled="1"/>
                </a:gradFill>
                <a:latin typeface="+mj-lt"/>
              </a:rPr>
              <a:t>the patient.</a:t>
            </a:r>
          </a:p>
        </p:txBody>
      </p:sp>
    </p:spTree>
    <p:extLst>
      <p:ext uri="{BB962C8B-B14F-4D97-AF65-F5344CB8AC3E}">
        <p14:creationId xmlns:p14="http://schemas.microsoft.com/office/powerpoint/2010/main" val="16047014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73</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4" name="Text Placeholder 3"/>
          <p:cNvSpPr>
            <a:spLocks noGrp="1"/>
          </p:cNvSpPr>
          <p:nvPr>
            <p:ph type="body" sz="quarter" idx="11"/>
          </p:nvPr>
        </p:nvSpPr>
        <p:spPr>
          <a:xfrm>
            <a:off x="0" y="2596896"/>
            <a:ext cx="6129304" cy="1972848"/>
          </a:xfrm>
        </p:spPr>
        <p:txBody>
          <a:bodyPr/>
          <a:lstStyle/>
          <a:p>
            <a:r>
              <a:rPr lang="en-US" dirty="0" smtClean="0"/>
              <a:t>Table 9:</a:t>
            </a:r>
          </a:p>
          <a:p>
            <a:r>
              <a:rPr lang="en-US" dirty="0"/>
              <a:t>Monitoring Men Receiving T Therapy</a:t>
            </a:r>
          </a:p>
        </p:txBody>
      </p:sp>
      <p:pic>
        <p:nvPicPr>
          <p:cNvPr id="5" name="Picture 4"/>
          <p:cNvPicPr>
            <a:picLocks noChangeAspect="1"/>
          </p:cNvPicPr>
          <p:nvPr/>
        </p:nvPicPr>
        <p:blipFill>
          <a:blip r:embed="rId3"/>
          <a:stretch>
            <a:fillRect/>
          </a:stretch>
        </p:blipFill>
        <p:spPr>
          <a:xfrm>
            <a:off x="6417673" y="111048"/>
            <a:ext cx="5141281" cy="6699119"/>
          </a:xfrm>
          <a:prstGeom prst="rect">
            <a:avLst/>
          </a:prstGeom>
        </p:spPr>
      </p:pic>
    </p:spTree>
    <p:extLst>
      <p:ext uri="{BB962C8B-B14F-4D97-AF65-F5344CB8AC3E}">
        <p14:creationId xmlns:p14="http://schemas.microsoft.com/office/powerpoint/2010/main" val="38064239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74</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4" name="Text Placeholder 3"/>
          <p:cNvSpPr>
            <a:spLocks noGrp="1"/>
          </p:cNvSpPr>
          <p:nvPr>
            <p:ph type="body" sz="quarter" idx="11"/>
          </p:nvPr>
        </p:nvSpPr>
        <p:spPr>
          <a:xfrm>
            <a:off x="0" y="2596896"/>
            <a:ext cx="6129304" cy="1972848"/>
          </a:xfrm>
        </p:spPr>
        <p:txBody>
          <a:bodyPr/>
          <a:lstStyle/>
          <a:p>
            <a:r>
              <a:rPr lang="en-US" dirty="0" smtClean="0"/>
              <a:t>Table 9:</a:t>
            </a:r>
          </a:p>
          <a:p>
            <a:r>
              <a:rPr lang="en-US" dirty="0"/>
              <a:t>Monitoring Men Receiving T Therapy</a:t>
            </a:r>
          </a:p>
        </p:txBody>
      </p:sp>
      <p:pic>
        <p:nvPicPr>
          <p:cNvPr id="3" name="Picture 2"/>
          <p:cNvPicPr>
            <a:picLocks noChangeAspect="1"/>
          </p:cNvPicPr>
          <p:nvPr/>
        </p:nvPicPr>
        <p:blipFill>
          <a:blip r:embed="rId3"/>
          <a:stretch>
            <a:fillRect/>
          </a:stretch>
        </p:blipFill>
        <p:spPr>
          <a:xfrm>
            <a:off x="6417673" y="847264"/>
            <a:ext cx="5572685" cy="5472112"/>
          </a:xfrm>
          <a:prstGeom prst="rect">
            <a:avLst/>
          </a:prstGeom>
        </p:spPr>
      </p:pic>
    </p:spTree>
    <p:extLst>
      <p:ext uri="{BB962C8B-B14F-4D97-AF65-F5344CB8AC3E}">
        <p14:creationId xmlns:p14="http://schemas.microsoft.com/office/powerpoint/2010/main" val="18933036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75</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7" name="Text Placeholder 6"/>
          <p:cNvSpPr>
            <a:spLocks noGrp="1"/>
          </p:cNvSpPr>
          <p:nvPr>
            <p:ph type="body" sz="quarter" idx="11"/>
          </p:nvPr>
        </p:nvSpPr>
        <p:spPr>
          <a:xfrm>
            <a:off x="534811" y="3731832"/>
            <a:ext cx="11023461" cy="2935162"/>
          </a:xfrm>
        </p:spPr>
        <p:txBody>
          <a:bodyPr/>
          <a:lstStyle/>
          <a:p>
            <a:pPr lvl="1" algn="l"/>
            <a:r>
              <a:rPr lang="en-US" dirty="0" smtClean="0">
                <a:gradFill>
                  <a:gsLst>
                    <a:gs pos="15000">
                      <a:schemeClr val="tx1"/>
                    </a:gs>
                    <a:gs pos="47000">
                      <a:schemeClr val="tx1"/>
                    </a:gs>
                  </a:gsLst>
                  <a:lin ang="5400000" scaled="1"/>
                </a:gradFill>
                <a:latin typeface="+mj-lt"/>
              </a:rPr>
              <a:t>Baseline hematocrit &gt;48</a:t>
            </a:r>
            <a:r>
              <a:rPr lang="en-US" dirty="0">
                <a:gradFill>
                  <a:gsLst>
                    <a:gs pos="15000">
                      <a:schemeClr val="tx1"/>
                    </a:gs>
                    <a:gs pos="47000">
                      <a:schemeClr val="tx1"/>
                    </a:gs>
                  </a:gsLst>
                  <a:lin ang="5400000" scaled="1"/>
                </a:gradFill>
                <a:latin typeface="+mj-lt"/>
              </a:rPr>
              <a:t>% and </a:t>
            </a:r>
            <a:r>
              <a:rPr lang="en-US" dirty="0" smtClean="0">
                <a:gradFill>
                  <a:gsLst>
                    <a:gs pos="15000">
                      <a:schemeClr val="tx1"/>
                    </a:gs>
                    <a:gs pos="47000">
                      <a:schemeClr val="tx1"/>
                    </a:gs>
                  </a:gsLst>
                  <a:lin ang="5400000" scaled="1"/>
                </a:gradFill>
                <a:latin typeface="+mj-lt"/>
              </a:rPr>
              <a:t>&gt;50</a:t>
            </a:r>
            <a:r>
              <a:rPr lang="en-US" dirty="0">
                <a:gradFill>
                  <a:gsLst>
                    <a:gs pos="15000">
                      <a:schemeClr val="tx1"/>
                    </a:gs>
                    <a:gs pos="47000">
                      <a:schemeClr val="tx1"/>
                    </a:gs>
                  </a:gsLst>
                  <a:lin ang="5400000" scaled="1"/>
                </a:gradFill>
                <a:latin typeface="+mj-lt"/>
              </a:rPr>
              <a:t>% for men living at </a:t>
            </a:r>
            <a:r>
              <a:rPr lang="en-US" dirty="0" smtClean="0">
                <a:gradFill>
                  <a:gsLst>
                    <a:gs pos="15000">
                      <a:schemeClr val="tx1"/>
                    </a:gs>
                    <a:gs pos="47000">
                      <a:schemeClr val="tx1"/>
                    </a:gs>
                  </a:gsLst>
                  <a:lin ang="5400000" scaled="1"/>
                </a:gradFill>
                <a:latin typeface="+mj-lt"/>
              </a:rPr>
              <a:t>higher altitudes </a:t>
            </a:r>
            <a:r>
              <a:rPr lang="en-US" dirty="0">
                <a:gradFill>
                  <a:gsLst>
                    <a:gs pos="15000">
                      <a:schemeClr val="tx1"/>
                    </a:gs>
                    <a:gs pos="47000">
                      <a:schemeClr val="tx1"/>
                    </a:gs>
                  </a:gsLst>
                  <a:lin ang="5400000" scaled="1"/>
                </a:gradFill>
                <a:latin typeface="+mj-lt"/>
              </a:rPr>
              <a:t>is a relative contraindication to T therapy because these men are more likely to develop a hematocrit </a:t>
            </a:r>
            <a:r>
              <a:rPr lang="en-US" dirty="0" smtClean="0">
                <a:gradFill>
                  <a:gsLst>
                    <a:gs pos="15000">
                      <a:schemeClr val="tx1"/>
                    </a:gs>
                    <a:gs pos="47000">
                      <a:schemeClr val="tx1"/>
                    </a:gs>
                  </a:gsLst>
                  <a:lin ang="5400000" scaled="1"/>
                </a:gradFill>
                <a:latin typeface="+mj-lt"/>
              </a:rPr>
              <a:t>&gt;54</a:t>
            </a:r>
            <a:r>
              <a:rPr lang="en-US" dirty="0">
                <a:gradFill>
                  <a:gsLst>
                    <a:gs pos="15000">
                      <a:schemeClr val="tx1"/>
                    </a:gs>
                    <a:gs pos="47000">
                      <a:schemeClr val="tx1"/>
                    </a:gs>
                  </a:gsLst>
                  <a:lin ang="5400000" scaled="1"/>
                </a:gradFill>
                <a:latin typeface="+mj-lt"/>
              </a:rPr>
              <a:t>% when treated with T. </a:t>
            </a:r>
            <a:endParaRPr lang="en-US" dirty="0" smtClean="0">
              <a:gradFill>
                <a:gsLst>
                  <a:gs pos="15000">
                    <a:schemeClr val="tx1"/>
                  </a:gs>
                  <a:gs pos="47000">
                    <a:schemeClr val="tx1"/>
                  </a:gs>
                </a:gsLst>
                <a:lin ang="5400000" scaled="1"/>
              </a:gradFill>
              <a:latin typeface="+mj-lt"/>
            </a:endParaRP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Men </a:t>
            </a:r>
            <a:r>
              <a:rPr lang="en-US" dirty="0">
                <a:gradFill>
                  <a:gsLst>
                    <a:gs pos="15000">
                      <a:schemeClr val="tx1"/>
                    </a:gs>
                    <a:gs pos="47000">
                      <a:schemeClr val="tx1"/>
                    </a:gs>
                  </a:gsLst>
                  <a:lin ang="5400000" scaled="1"/>
                </a:gradFill>
                <a:latin typeface="+mj-lt"/>
              </a:rPr>
              <a:t>with elevated hematocrit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undergo further evaluation before considering T therapy. 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measure </a:t>
            </a:r>
            <a:r>
              <a:rPr lang="en-US" dirty="0" smtClean="0">
                <a:gradFill>
                  <a:gsLst>
                    <a:gs pos="15000">
                      <a:schemeClr val="tx1"/>
                    </a:gs>
                    <a:gs pos="47000">
                      <a:schemeClr val="tx1"/>
                    </a:gs>
                  </a:gsLst>
                  <a:lin ang="5400000" scaled="1"/>
                </a:gradFill>
                <a:latin typeface="+mj-lt"/>
              </a:rPr>
              <a:t>hematocrit at </a:t>
            </a:r>
            <a:r>
              <a:rPr lang="en-US" dirty="0">
                <a:gradFill>
                  <a:gsLst>
                    <a:gs pos="15000">
                      <a:schemeClr val="tx1"/>
                    </a:gs>
                    <a:gs pos="47000">
                      <a:schemeClr val="tx1"/>
                    </a:gs>
                  </a:gsLst>
                  <a:lin ang="5400000" scaled="1"/>
                </a:gradFill>
                <a:latin typeface="+mj-lt"/>
              </a:rPr>
              <a:t>baseline, 3 to 6 months, and then annually after </a:t>
            </a:r>
            <a:r>
              <a:rPr lang="en-US" dirty="0" smtClean="0">
                <a:gradFill>
                  <a:gsLst>
                    <a:gs pos="15000">
                      <a:schemeClr val="tx1"/>
                    </a:gs>
                    <a:gs pos="47000">
                      <a:schemeClr val="tx1"/>
                    </a:gs>
                  </a:gsLst>
                  <a:lin ang="5400000" scaled="1"/>
                </a:gradFill>
                <a:latin typeface="+mj-lt"/>
              </a:rPr>
              <a:t>a patient </a:t>
            </a:r>
            <a:r>
              <a:rPr lang="en-US" dirty="0">
                <a:gradFill>
                  <a:gsLst>
                    <a:gs pos="15000">
                      <a:schemeClr val="tx1"/>
                    </a:gs>
                    <a:gs pos="47000">
                      <a:schemeClr val="tx1"/>
                    </a:gs>
                  </a:gsLst>
                  <a:lin ang="5400000" scaled="1"/>
                </a:gradFill>
                <a:latin typeface="+mj-lt"/>
              </a:rPr>
              <a:t>begins T therapy.</a:t>
            </a:r>
          </a:p>
        </p:txBody>
      </p:sp>
      <p:sp>
        <p:nvSpPr>
          <p:cNvPr id="8" name="Text Placeholder 6"/>
          <p:cNvSpPr>
            <a:spLocks noGrp="1"/>
          </p:cNvSpPr>
          <p:nvPr>
            <p:ph type="body" sz="quarter" idx="11"/>
          </p:nvPr>
        </p:nvSpPr>
        <p:spPr>
          <a:xfrm>
            <a:off x="5055702" y="470659"/>
            <a:ext cx="7104481" cy="2871042"/>
          </a:xfrm>
        </p:spPr>
        <p:txBody>
          <a:bodyPr/>
          <a:lstStyle/>
          <a:p>
            <a:pPr lvl="1" algn="l"/>
            <a:r>
              <a:rPr lang="en-US" dirty="0" smtClean="0">
                <a:gradFill>
                  <a:gsLst>
                    <a:gs pos="15000">
                      <a:schemeClr val="tx1"/>
                    </a:gs>
                    <a:gs pos="47000">
                      <a:schemeClr val="tx1"/>
                    </a:gs>
                  </a:gsLst>
                  <a:lin ang="5400000" scaled="1"/>
                </a:gradFill>
                <a:latin typeface="+mj-lt"/>
              </a:rPr>
              <a:t>The </a:t>
            </a:r>
            <a:r>
              <a:rPr lang="en-US" dirty="0">
                <a:gradFill>
                  <a:gsLst>
                    <a:gs pos="15000">
                      <a:schemeClr val="tx1"/>
                    </a:gs>
                    <a:gs pos="47000">
                      <a:schemeClr val="tx1"/>
                    </a:gs>
                  </a:gsLst>
                  <a:lin ang="5400000" scaled="1"/>
                </a:gradFill>
                <a:latin typeface="+mj-lt"/>
              </a:rPr>
              <a:t>pharmacokinetics of the </a:t>
            </a:r>
            <a:r>
              <a:rPr lang="en-US" dirty="0" smtClean="0">
                <a:gradFill>
                  <a:gsLst>
                    <a:gs pos="15000">
                      <a:schemeClr val="tx1"/>
                    </a:gs>
                    <a:gs pos="47000">
                      <a:schemeClr val="tx1"/>
                    </a:gs>
                  </a:gsLst>
                  <a:lin ang="5400000" scaled="1"/>
                </a:gradFill>
                <a:latin typeface="+mj-lt"/>
              </a:rPr>
              <a:t>T formulation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guide the timing of therapeutic </a:t>
            </a:r>
            <a:r>
              <a:rPr lang="en-US" dirty="0" smtClean="0">
                <a:gradFill>
                  <a:gsLst>
                    <a:gs pos="15000">
                      <a:schemeClr val="tx1"/>
                    </a:gs>
                    <a:gs pos="47000">
                      <a:schemeClr val="tx1"/>
                    </a:gs>
                  </a:gsLst>
                  <a:lin ang="5400000" scaled="1"/>
                </a:gradFill>
                <a:latin typeface="+mj-lt"/>
              </a:rPr>
              <a:t>level monitoring. </a:t>
            </a:r>
          </a:p>
          <a:p>
            <a:pPr lvl="1" algn="l"/>
            <a:r>
              <a:rPr lang="en-US" dirty="0" smtClean="0">
                <a:gradFill>
                  <a:gsLst>
                    <a:gs pos="15000">
                      <a:schemeClr val="tx1"/>
                    </a:gs>
                    <a:gs pos="47000">
                      <a:schemeClr val="tx1"/>
                    </a:gs>
                  </a:gsLst>
                  <a:lin ang="5400000" scaled="1"/>
                </a:gradFill>
                <a:latin typeface="+mj-lt"/>
              </a:rPr>
              <a:t>Multiple </a:t>
            </a:r>
            <a:r>
              <a:rPr lang="en-US" dirty="0">
                <a:gradFill>
                  <a:gsLst>
                    <a:gs pos="15000">
                      <a:schemeClr val="tx1"/>
                    </a:gs>
                    <a:gs pos="47000">
                      <a:schemeClr val="tx1"/>
                    </a:gs>
                  </a:gsLst>
                  <a:lin ang="5400000" scaled="1"/>
                </a:gradFill>
                <a:latin typeface="+mj-lt"/>
              </a:rPr>
              <a:t>dose titrations are usually necessary to maintain T </a:t>
            </a:r>
            <a:r>
              <a:rPr lang="en-US" dirty="0" smtClean="0">
                <a:gradFill>
                  <a:gsLst>
                    <a:gs pos="15000">
                      <a:schemeClr val="tx1"/>
                    </a:gs>
                    <a:gs pos="47000">
                      <a:schemeClr val="tx1"/>
                    </a:gs>
                  </a:gsLst>
                  <a:lin ang="5400000" scaled="1"/>
                </a:gradFill>
                <a:latin typeface="+mj-lt"/>
              </a:rPr>
              <a:t>concentrations in </a:t>
            </a:r>
            <a:r>
              <a:rPr lang="en-US" dirty="0">
                <a:gradFill>
                  <a:gsLst>
                    <a:gs pos="15000">
                      <a:schemeClr val="tx1"/>
                    </a:gs>
                    <a:gs pos="47000">
                      <a:schemeClr val="tx1"/>
                    </a:gs>
                  </a:gsLst>
                  <a:lin ang="5400000" scaled="1"/>
                </a:gradFill>
                <a:latin typeface="+mj-lt"/>
              </a:rPr>
              <a:t>the therapeutic range in </a:t>
            </a:r>
            <a:r>
              <a:rPr lang="en-US" dirty="0" err="1">
                <a:gradFill>
                  <a:gsLst>
                    <a:gs pos="15000">
                      <a:schemeClr val="tx1"/>
                    </a:gs>
                    <a:gs pos="47000">
                      <a:schemeClr val="tx1"/>
                    </a:gs>
                  </a:gsLst>
                  <a:lin ang="5400000" scaled="1"/>
                </a:gradFill>
                <a:latin typeface="+mj-lt"/>
              </a:rPr>
              <a:t>hypogonadal</a:t>
            </a:r>
            <a:r>
              <a:rPr lang="en-US" dirty="0">
                <a:gradFill>
                  <a:gsLst>
                    <a:gs pos="15000">
                      <a:schemeClr val="tx1"/>
                    </a:gs>
                    <a:gs pos="47000">
                      <a:schemeClr val="tx1"/>
                    </a:gs>
                  </a:gsLst>
                  <a:lin ang="5400000" scaled="1"/>
                </a:gradFill>
                <a:latin typeface="+mj-lt"/>
              </a:rPr>
              <a:t> men who </a:t>
            </a:r>
            <a:r>
              <a:rPr lang="en-US" dirty="0" smtClean="0">
                <a:gradFill>
                  <a:gsLst>
                    <a:gs pos="15000">
                      <a:schemeClr val="tx1"/>
                    </a:gs>
                    <a:gs pos="47000">
                      <a:schemeClr val="tx1"/>
                    </a:gs>
                  </a:gsLst>
                  <a:lin ang="5400000" scaled="1"/>
                </a:gradFill>
                <a:latin typeface="+mj-lt"/>
              </a:rPr>
              <a:t>are receiving </a:t>
            </a:r>
            <a:r>
              <a:rPr lang="en-US" dirty="0">
                <a:gradFill>
                  <a:gsLst>
                    <a:gs pos="15000">
                      <a:schemeClr val="tx1"/>
                    </a:gs>
                    <a:gs pos="47000">
                      <a:schemeClr val="tx1"/>
                    </a:gs>
                  </a:gsLst>
                  <a:lin ang="5400000" scaled="1"/>
                </a:gradFill>
                <a:latin typeface="+mj-lt"/>
              </a:rPr>
              <a:t>T therapy.</a:t>
            </a:r>
          </a:p>
        </p:txBody>
      </p:sp>
    </p:spTree>
    <p:extLst>
      <p:ext uri="{BB962C8B-B14F-4D97-AF65-F5344CB8AC3E}">
        <p14:creationId xmlns:p14="http://schemas.microsoft.com/office/powerpoint/2010/main" val="34638432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76</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7" name="Text Placeholder 6"/>
          <p:cNvSpPr>
            <a:spLocks noGrp="1"/>
          </p:cNvSpPr>
          <p:nvPr>
            <p:ph type="body" sz="quarter" idx="11"/>
          </p:nvPr>
        </p:nvSpPr>
        <p:spPr>
          <a:xfrm>
            <a:off x="673707" y="2549981"/>
            <a:ext cx="11201918" cy="3774880"/>
          </a:xfrm>
        </p:spPr>
        <p:txBody>
          <a:bodyPr/>
          <a:lstStyle/>
          <a:p>
            <a:pPr lvl="1" algn="l"/>
            <a:r>
              <a:rPr lang="en-US" dirty="0" smtClean="0">
                <a:gradFill>
                  <a:gsLst>
                    <a:gs pos="15000">
                      <a:schemeClr val="tx1"/>
                    </a:gs>
                    <a:gs pos="47000">
                      <a:schemeClr val="tx1"/>
                    </a:gs>
                  </a:gsLst>
                  <a:lin ang="5400000" scaled="1"/>
                </a:gradFill>
                <a:latin typeface="+mj-lt"/>
              </a:rPr>
              <a:t>Some </a:t>
            </a:r>
            <a:r>
              <a:rPr lang="en-US" dirty="0" err="1" smtClean="0">
                <a:gradFill>
                  <a:gsLst>
                    <a:gs pos="15000">
                      <a:schemeClr val="tx1"/>
                    </a:gs>
                    <a:gs pos="47000">
                      <a:schemeClr val="tx1"/>
                    </a:gs>
                  </a:gsLst>
                  <a:lin ang="5400000" scaled="1"/>
                </a:gradFill>
                <a:latin typeface="+mj-lt"/>
              </a:rPr>
              <a:t>hypogonadal</a:t>
            </a:r>
            <a:r>
              <a:rPr lang="en-US" dirty="0" smtClean="0">
                <a:gradFill>
                  <a:gsLst>
                    <a:gs pos="15000">
                      <a:schemeClr val="tx1"/>
                    </a:gs>
                    <a:gs pos="47000">
                      <a:schemeClr val="tx1"/>
                    </a:gs>
                  </a:gsLst>
                  <a:lin ang="5400000" scaled="1"/>
                </a:gradFill>
                <a:latin typeface="+mj-lt"/>
              </a:rPr>
              <a:t> </a:t>
            </a:r>
            <a:r>
              <a:rPr lang="en-US" dirty="0">
                <a:gradFill>
                  <a:gsLst>
                    <a:gs pos="15000">
                      <a:schemeClr val="tx1"/>
                    </a:gs>
                    <a:gs pos="47000">
                      <a:schemeClr val="tx1"/>
                    </a:gs>
                  </a:gsLst>
                  <a:lin ang="5400000" scaled="1"/>
                </a:gradFill>
                <a:latin typeface="+mj-lt"/>
              </a:rPr>
              <a:t>men with baseline PSA between 2.6 </a:t>
            </a:r>
            <a:r>
              <a:rPr lang="en-US" dirty="0" smtClean="0">
                <a:gradFill>
                  <a:gsLst>
                    <a:gs pos="15000">
                      <a:schemeClr val="tx1"/>
                    </a:gs>
                    <a:gs pos="47000">
                      <a:schemeClr val="tx1"/>
                    </a:gs>
                  </a:gsLst>
                  <a:lin ang="5400000" scaled="1"/>
                </a:gradFill>
                <a:latin typeface="+mj-lt"/>
              </a:rPr>
              <a:t>and 4.0 </a:t>
            </a:r>
            <a:r>
              <a:rPr lang="en-US" dirty="0">
                <a:gradFill>
                  <a:gsLst>
                    <a:gs pos="15000">
                      <a:schemeClr val="tx1"/>
                    </a:gs>
                    <a:gs pos="47000">
                      <a:schemeClr val="tx1"/>
                    </a:gs>
                  </a:gsLst>
                  <a:lin ang="5400000" scaled="1"/>
                </a:gradFill>
                <a:latin typeface="+mj-lt"/>
              </a:rPr>
              <a:t>ng/mL will develop PSA </a:t>
            </a:r>
            <a:r>
              <a:rPr lang="en-US" dirty="0" smtClean="0">
                <a:gradFill>
                  <a:gsLst>
                    <a:gs pos="15000">
                      <a:schemeClr val="tx1"/>
                    </a:gs>
                    <a:gs pos="47000">
                      <a:schemeClr val="tx1"/>
                    </a:gs>
                  </a:gsLst>
                  <a:lin ang="5400000" scaled="1"/>
                </a:gradFill>
                <a:latin typeface="+mj-lt"/>
              </a:rPr>
              <a:t>concentrations &gt;4.0 ng/mL after </a:t>
            </a:r>
            <a:r>
              <a:rPr lang="en-US" dirty="0">
                <a:gradFill>
                  <a:gsLst>
                    <a:gs pos="15000">
                      <a:schemeClr val="tx1"/>
                    </a:gs>
                    <a:gs pos="47000">
                      <a:schemeClr val="tx1"/>
                    </a:gs>
                  </a:gsLst>
                  <a:lin ang="5400000" scaled="1"/>
                </a:gradFill>
                <a:latin typeface="+mj-lt"/>
              </a:rPr>
              <a:t>initiating T treatment. Therefore, in </a:t>
            </a:r>
            <a:r>
              <a:rPr lang="en-US" dirty="0" err="1" smtClean="0">
                <a:gradFill>
                  <a:gsLst>
                    <a:gs pos="15000">
                      <a:schemeClr val="tx1"/>
                    </a:gs>
                    <a:gs pos="47000">
                      <a:schemeClr val="tx1"/>
                    </a:gs>
                  </a:gsLst>
                  <a:lin ang="5400000" scaled="1"/>
                </a:gradFill>
                <a:latin typeface="+mj-lt"/>
              </a:rPr>
              <a:t>hypogonadal</a:t>
            </a:r>
            <a:r>
              <a:rPr lang="en-US" dirty="0" smtClean="0">
                <a:gradFill>
                  <a:gsLst>
                    <a:gs pos="15000">
                      <a:schemeClr val="tx1"/>
                    </a:gs>
                    <a:gs pos="47000">
                      <a:schemeClr val="tx1"/>
                    </a:gs>
                  </a:gsLst>
                  <a:lin ang="5400000" scaled="1"/>
                </a:gradFill>
                <a:latin typeface="+mj-lt"/>
              </a:rPr>
              <a:t> men </a:t>
            </a:r>
            <a:r>
              <a:rPr lang="en-US" dirty="0">
                <a:gradFill>
                  <a:gsLst>
                    <a:gs pos="15000">
                      <a:schemeClr val="tx1"/>
                    </a:gs>
                    <a:gs pos="47000">
                      <a:schemeClr val="tx1"/>
                    </a:gs>
                  </a:gsLst>
                  <a:lin ang="5400000" scaled="1"/>
                </a:gradFill>
                <a:latin typeface="+mj-lt"/>
              </a:rPr>
              <a:t>treated with T whose baseline PSA was between 2.6 </a:t>
            </a:r>
            <a:r>
              <a:rPr lang="en-US" dirty="0" smtClean="0">
                <a:gradFill>
                  <a:gsLst>
                    <a:gs pos="15000">
                      <a:schemeClr val="tx1"/>
                    </a:gs>
                    <a:gs pos="47000">
                      <a:schemeClr val="tx1"/>
                    </a:gs>
                  </a:gsLst>
                  <a:lin ang="5400000" scaled="1"/>
                </a:gradFill>
                <a:latin typeface="+mj-lt"/>
              </a:rPr>
              <a:t>and 4 </a:t>
            </a:r>
            <a:r>
              <a:rPr lang="en-US" dirty="0">
                <a:gradFill>
                  <a:gsLst>
                    <a:gs pos="15000">
                      <a:schemeClr val="tx1"/>
                    </a:gs>
                    <a:gs pos="47000">
                      <a:schemeClr val="tx1"/>
                    </a:gs>
                  </a:gsLst>
                  <a:lin ang="5400000" scaled="1"/>
                </a:gradFill>
                <a:latin typeface="+mj-lt"/>
              </a:rPr>
              <a:t>ng/mL, </a:t>
            </a:r>
            <a:r>
              <a:rPr lang="en-US" dirty="0" smtClean="0">
                <a:gradFill>
                  <a:gsLst>
                    <a:gs pos="15000">
                      <a:schemeClr val="tx1"/>
                    </a:gs>
                    <a:gs pos="47000">
                      <a:schemeClr val="tx1"/>
                    </a:gs>
                  </a:gsLst>
                  <a:lin ang="5400000" scaled="1"/>
                </a:gradFill>
                <a:latin typeface="+mj-lt"/>
              </a:rPr>
              <a:t>we </a:t>
            </a:r>
            <a:r>
              <a:rPr lang="en-US" dirty="0">
                <a:solidFill>
                  <a:srgbClr val="FF0000"/>
                </a:solidFill>
                <a:latin typeface="+mj-lt"/>
              </a:rPr>
              <a:t>suggest</a:t>
            </a:r>
            <a:r>
              <a:rPr lang="en-US" dirty="0">
                <a:gradFill>
                  <a:gsLst>
                    <a:gs pos="15000">
                      <a:schemeClr val="tx1"/>
                    </a:gs>
                    <a:gs pos="47000">
                      <a:schemeClr val="tx1"/>
                    </a:gs>
                  </a:gsLst>
                  <a:lin ang="5400000" scaled="1"/>
                </a:gradFill>
                <a:latin typeface="+mj-lt"/>
              </a:rPr>
              <a:t> clinicians consider both a </a:t>
            </a:r>
            <a:r>
              <a:rPr lang="en-US" dirty="0" smtClean="0">
                <a:gradFill>
                  <a:gsLst>
                    <a:gs pos="15000">
                      <a:schemeClr val="tx1"/>
                    </a:gs>
                    <a:gs pos="47000">
                      <a:schemeClr val="tx1"/>
                    </a:gs>
                  </a:gsLst>
                  <a:lin ang="5400000" scaled="1"/>
                </a:gradFill>
                <a:latin typeface="+mj-lt"/>
              </a:rPr>
              <a:t>confirmed increase </a:t>
            </a:r>
            <a:r>
              <a:rPr lang="en-US" dirty="0">
                <a:gradFill>
                  <a:gsLst>
                    <a:gs pos="15000">
                      <a:schemeClr val="tx1"/>
                    </a:gs>
                    <a:gs pos="47000">
                      <a:schemeClr val="tx1"/>
                    </a:gs>
                  </a:gsLst>
                  <a:lin ang="5400000" scaled="1"/>
                </a:gradFill>
                <a:latin typeface="+mj-lt"/>
              </a:rPr>
              <a:t>of </a:t>
            </a:r>
            <a:r>
              <a:rPr lang="en-US" dirty="0" smtClean="0">
                <a:gradFill>
                  <a:gsLst>
                    <a:gs pos="15000">
                      <a:schemeClr val="tx1"/>
                    </a:gs>
                    <a:gs pos="47000">
                      <a:schemeClr val="tx1"/>
                    </a:gs>
                  </a:gsLst>
                  <a:lin ang="5400000" scaled="1"/>
                </a:gradFill>
                <a:latin typeface="+mj-lt"/>
              </a:rPr>
              <a:t>&gt;1.4 </a:t>
            </a:r>
            <a:r>
              <a:rPr lang="en-US" dirty="0">
                <a:gradFill>
                  <a:gsLst>
                    <a:gs pos="15000">
                      <a:schemeClr val="tx1"/>
                    </a:gs>
                    <a:gs pos="47000">
                      <a:schemeClr val="tx1"/>
                    </a:gs>
                  </a:gsLst>
                  <a:lin ang="5400000" scaled="1"/>
                </a:gradFill>
                <a:latin typeface="+mj-lt"/>
              </a:rPr>
              <a:t>ng/mL in PSA concentration </a:t>
            </a:r>
            <a:r>
              <a:rPr lang="en-US" dirty="0" smtClean="0">
                <a:gradFill>
                  <a:gsLst>
                    <a:gs pos="15000">
                      <a:schemeClr val="tx1"/>
                    </a:gs>
                    <a:gs pos="47000">
                      <a:schemeClr val="tx1"/>
                    </a:gs>
                  </a:gsLst>
                  <a:lin ang="5400000" scaled="1"/>
                </a:gradFill>
                <a:latin typeface="+mj-lt"/>
              </a:rPr>
              <a:t>above baseline </a:t>
            </a:r>
            <a:r>
              <a:rPr lang="en-US" dirty="0">
                <a:gradFill>
                  <a:gsLst>
                    <a:gs pos="15000">
                      <a:schemeClr val="tx1"/>
                    </a:gs>
                    <a:gs pos="47000">
                      <a:schemeClr val="tx1"/>
                    </a:gs>
                  </a:gsLst>
                  <a:lin ang="5400000" scaled="1"/>
                </a:gradFill>
                <a:latin typeface="+mj-lt"/>
              </a:rPr>
              <a:t>and the absolute PSA level when deciding to </a:t>
            </a:r>
            <a:r>
              <a:rPr lang="en-US" dirty="0" smtClean="0">
                <a:gradFill>
                  <a:gsLst>
                    <a:gs pos="15000">
                      <a:schemeClr val="tx1"/>
                    </a:gs>
                    <a:gs pos="47000">
                      <a:schemeClr val="tx1"/>
                    </a:gs>
                  </a:gsLst>
                  <a:lin ang="5400000" scaled="1"/>
                </a:gradFill>
                <a:latin typeface="+mj-lt"/>
              </a:rPr>
              <a:t>refer the </a:t>
            </a:r>
            <a:r>
              <a:rPr lang="en-US" dirty="0">
                <a:gradFill>
                  <a:gsLst>
                    <a:gs pos="15000">
                      <a:schemeClr val="tx1"/>
                    </a:gs>
                    <a:gs pos="47000">
                      <a:schemeClr val="tx1"/>
                    </a:gs>
                  </a:gsLst>
                  <a:lin ang="5400000" scaled="1"/>
                </a:gradFill>
                <a:latin typeface="+mj-lt"/>
              </a:rPr>
              <a:t>patient for further urological evaluation. </a:t>
            </a:r>
            <a:endParaRPr lang="en-US" dirty="0" smtClean="0">
              <a:gradFill>
                <a:gsLst>
                  <a:gs pos="15000">
                    <a:schemeClr val="tx1"/>
                  </a:gs>
                  <a:gs pos="47000">
                    <a:schemeClr val="tx1"/>
                  </a:gs>
                </a:gsLst>
                <a:lin ang="5400000" scaled="1"/>
              </a:gradFill>
              <a:latin typeface="+mj-lt"/>
            </a:endParaRPr>
          </a:p>
          <a:p>
            <a:pPr lvl="1" algn="l"/>
            <a:endParaRPr lang="en-US" dirty="0" smtClean="0">
              <a:gradFill>
                <a:gsLst>
                  <a:gs pos="15000">
                    <a:schemeClr val="tx1"/>
                  </a:gs>
                  <a:gs pos="47000">
                    <a:schemeClr val="tx1"/>
                  </a:gs>
                </a:gsLst>
                <a:lin ang="5400000" scaled="1"/>
              </a:gradFill>
              <a:latin typeface="+mj-lt"/>
            </a:endParaRPr>
          </a:p>
          <a:p>
            <a:pPr lvl="1" algn="l"/>
            <a:r>
              <a:rPr lang="en-US" dirty="0" smtClean="0">
                <a:gradFill>
                  <a:gsLst>
                    <a:gs pos="15000">
                      <a:schemeClr val="tx1"/>
                    </a:gs>
                    <a:gs pos="47000">
                      <a:schemeClr val="tx1"/>
                    </a:gs>
                  </a:gsLst>
                  <a:lin ang="5400000" scaled="1"/>
                </a:gradFill>
                <a:latin typeface="+mj-lt"/>
              </a:rPr>
              <a:t>Clinicians </a:t>
            </a:r>
            <a:r>
              <a:rPr lang="en-US" dirty="0" smtClean="0">
                <a:solidFill>
                  <a:srgbClr val="FF0000"/>
                </a:solidFill>
                <a:latin typeface="+mj-lt"/>
              </a:rPr>
              <a:t>should</a:t>
            </a:r>
            <a:r>
              <a:rPr lang="en-US" dirty="0" smtClean="0">
                <a:gradFill>
                  <a:gsLst>
                    <a:gs pos="15000">
                      <a:schemeClr val="tx1"/>
                    </a:gs>
                    <a:gs pos="47000">
                      <a:schemeClr val="tx1"/>
                    </a:gs>
                  </a:gsLst>
                  <a:lin ang="5400000" scaled="1"/>
                </a:gradFill>
                <a:latin typeface="+mj-lt"/>
              </a:rPr>
              <a:t> confirm </a:t>
            </a:r>
            <a:r>
              <a:rPr lang="en-US" dirty="0">
                <a:gradFill>
                  <a:gsLst>
                    <a:gs pos="15000">
                      <a:schemeClr val="tx1"/>
                    </a:gs>
                    <a:gs pos="47000">
                      <a:schemeClr val="tx1"/>
                    </a:gs>
                  </a:gsLst>
                  <a:lin ang="5400000" scaled="1"/>
                </a:gradFill>
                <a:latin typeface="+mj-lt"/>
              </a:rPr>
              <a:t>PSA elevations by repeating the test.</a:t>
            </a:r>
          </a:p>
        </p:txBody>
      </p:sp>
    </p:spTree>
    <p:extLst>
      <p:ext uri="{BB962C8B-B14F-4D97-AF65-F5344CB8AC3E}">
        <p14:creationId xmlns:p14="http://schemas.microsoft.com/office/powerpoint/2010/main" val="27589797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77</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372413" y="470659"/>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Monitoring</a:t>
            </a:r>
          </a:p>
        </p:txBody>
      </p:sp>
      <p:sp>
        <p:nvSpPr>
          <p:cNvPr id="7" name="Text Placeholder 6"/>
          <p:cNvSpPr>
            <a:spLocks noGrp="1"/>
          </p:cNvSpPr>
          <p:nvPr>
            <p:ph type="body" sz="quarter" idx="11"/>
          </p:nvPr>
        </p:nvSpPr>
        <p:spPr>
          <a:xfrm>
            <a:off x="761481" y="4494529"/>
            <a:ext cx="11201918" cy="2031325"/>
          </a:xfrm>
        </p:spPr>
        <p:txBody>
          <a:bodyPr/>
          <a:lstStyle/>
          <a:p>
            <a:pPr lvl="1" algn="l"/>
            <a:r>
              <a:rPr lang="en-US" dirty="0" smtClean="0">
                <a:gradFill>
                  <a:gsLst>
                    <a:gs pos="15000">
                      <a:schemeClr val="tx1"/>
                    </a:gs>
                    <a:gs pos="47000">
                      <a:schemeClr val="tx1"/>
                    </a:gs>
                  </a:gsLst>
                  <a:lin ang="5400000" scaled="1"/>
                </a:gradFill>
                <a:latin typeface="+mj-lt"/>
              </a:rPr>
              <a:t>In </a:t>
            </a:r>
            <a:r>
              <a:rPr lang="en-US" dirty="0">
                <a:gradFill>
                  <a:gsLst>
                    <a:gs pos="15000">
                      <a:schemeClr val="tx1"/>
                    </a:gs>
                    <a:gs pos="47000">
                      <a:schemeClr val="tx1"/>
                    </a:gs>
                  </a:gsLst>
                  <a:lin ang="5400000" scaled="1"/>
                </a:gradFill>
                <a:latin typeface="+mj-lt"/>
              </a:rPr>
              <a:t>men with osteoporosis who are not considered to </a:t>
            </a:r>
            <a:r>
              <a:rPr lang="en-US" dirty="0" smtClean="0">
                <a:gradFill>
                  <a:gsLst>
                    <a:gs pos="15000">
                      <a:schemeClr val="tx1"/>
                    </a:gs>
                    <a:gs pos="47000">
                      <a:schemeClr val="tx1"/>
                    </a:gs>
                  </a:gsLst>
                  <a:lin ang="5400000" scaled="1"/>
                </a:gradFill>
                <a:latin typeface="+mj-lt"/>
              </a:rPr>
              <a:t>be at </a:t>
            </a:r>
            <a:r>
              <a:rPr lang="en-US" dirty="0">
                <a:gradFill>
                  <a:gsLst>
                    <a:gs pos="15000">
                      <a:schemeClr val="tx1"/>
                    </a:gs>
                    <a:gs pos="47000">
                      <a:schemeClr val="tx1"/>
                    </a:gs>
                  </a:gsLst>
                  <a:lin ang="5400000" scaled="1"/>
                </a:gradFill>
                <a:latin typeface="+mj-lt"/>
              </a:rPr>
              <a:t>high risk for fracture, 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repeat </a:t>
            </a:r>
            <a:r>
              <a:rPr lang="en-US" dirty="0" smtClean="0">
                <a:gradFill>
                  <a:gsLst>
                    <a:gs pos="15000">
                      <a:schemeClr val="tx1"/>
                    </a:gs>
                    <a:gs pos="47000">
                      <a:schemeClr val="tx1"/>
                    </a:gs>
                  </a:gsLst>
                  <a:lin ang="5400000" scaled="1"/>
                </a:gradFill>
                <a:latin typeface="+mj-lt"/>
              </a:rPr>
              <a:t>BMD measurements </a:t>
            </a:r>
            <a:r>
              <a:rPr lang="en-US" dirty="0">
                <a:gradFill>
                  <a:gsLst>
                    <a:gs pos="15000">
                      <a:schemeClr val="tx1"/>
                    </a:gs>
                    <a:gs pos="47000">
                      <a:schemeClr val="tx1"/>
                    </a:gs>
                  </a:gsLst>
                  <a:lin ang="5400000" scaled="1"/>
                </a:gradFill>
                <a:latin typeface="+mj-lt"/>
              </a:rPr>
              <a:t>1 to 2 years after initiating T therapy </a:t>
            </a:r>
            <a:r>
              <a:rPr lang="en-US" dirty="0" smtClean="0">
                <a:gradFill>
                  <a:gsLst>
                    <a:gs pos="15000">
                      <a:schemeClr val="tx1"/>
                    </a:gs>
                    <a:gs pos="47000">
                      <a:schemeClr val="tx1"/>
                    </a:gs>
                  </a:gsLst>
                  <a:lin ang="5400000" scaled="1"/>
                </a:gradFill>
                <a:latin typeface="+mj-lt"/>
              </a:rPr>
              <a:t>to determine </a:t>
            </a:r>
            <a:r>
              <a:rPr lang="en-US" dirty="0">
                <a:gradFill>
                  <a:gsLst>
                    <a:gs pos="15000">
                      <a:schemeClr val="tx1"/>
                    </a:gs>
                    <a:gs pos="47000">
                      <a:schemeClr val="tx1"/>
                    </a:gs>
                  </a:gsLst>
                  <a:lin ang="5400000" scaled="1"/>
                </a:gradFill>
                <a:latin typeface="+mj-lt"/>
              </a:rPr>
              <a:t>the response to T and to ascertain whether </a:t>
            </a:r>
            <a:r>
              <a:rPr lang="en-US" dirty="0" smtClean="0">
                <a:gradFill>
                  <a:gsLst>
                    <a:gs pos="15000">
                      <a:schemeClr val="tx1"/>
                    </a:gs>
                    <a:gs pos="47000">
                      <a:schemeClr val="tx1"/>
                    </a:gs>
                  </a:gsLst>
                  <a:lin ang="5400000" scaled="1"/>
                </a:gradFill>
                <a:latin typeface="+mj-lt"/>
              </a:rPr>
              <a:t>the patient </a:t>
            </a:r>
            <a:r>
              <a:rPr lang="en-US" dirty="0">
                <a:gradFill>
                  <a:gsLst>
                    <a:gs pos="15000">
                      <a:schemeClr val="tx1"/>
                    </a:gs>
                    <a:gs pos="47000">
                      <a:schemeClr val="tx1"/>
                    </a:gs>
                  </a:gsLst>
                  <a:lin ang="5400000" scaled="1"/>
                </a:gradFill>
                <a:latin typeface="+mj-lt"/>
              </a:rPr>
              <a:t>needs additional therapy with an </a:t>
            </a:r>
            <a:r>
              <a:rPr lang="en-US" dirty="0" smtClean="0">
                <a:gradFill>
                  <a:gsLst>
                    <a:gs pos="15000">
                      <a:schemeClr val="tx1"/>
                    </a:gs>
                    <a:gs pos="47000">
                      <a:schemeClr val="tx1"/>
                    </a:gs>
                  </a:gsLst>
                  <a:lin ang="5400000" scaled="1"/>
                </a:gradFill>
                <a:latin typeface="+mj-lt"/>
              </a:rPr>
              <a:t>approved osteoporosis </a:t>
            </a:r>
            <a:r>
              <a:rPr lang="en-US" dirty="0">
                <a:gradFill>
                  <a:gsLst>
                    <a:gs pos="15000">
                      <a:schemeClr val="tx1"/>
                    </a:gs>
                    <a:gs pos="47000">
                      <a:schemeClr val="tx1"/>
                    </a:gs>
                  </a:gsLst>
                  <a:lin ang="5400000" scaled="1"/>
                </a:gradFill>
                <a:latin typeface="+mj-lt"/>
              </a:rPr>
              <a:t>drug.</a:t>
            </a:r>
          </a:p>
        </p:txBody>
      </p:sp>
      <p:sp>
        <p:nvSpPr>
          <p:cNvPr id="8" name="Text Placeholder 6"/>
          <p:cNvSpPr>
            <a:spLocks noGrp="1"/>
          </p:cNvSpPr>
          <p:nvPr>
            <p:ph type="body" sz="quarter" idx="11"/>
          </p:nvPr>
        </p:nvSpPr>
        <p:spPr>
          <a:xfrm>
            <a:off x="761481" y="2546228"/>
            <a:ext cx="11005135" cy="1643527"/>
          </a:xfrm>
        </p:spPr>
        <p:txBody>
          <a:bodyPr/>
          <a:lstStyle/>
          <a:p>
            <a:pPr lvl="1" algn="l"/>
            <a:r>
              <a:rPr lang="en-US" dirty="0" smtClean="0">
                <a:gradFill>
                  <a:gsLst>
                    <a:gs pos="15000">
                      <a:schemeClr val="tx1"/>
                    </a:gs>
                    <a:gs pos="47000">
                      <a:schemeClr val="tx1"/>
                    </a:gs>
                  </a:gsLst>
                  <a:lin ang="5400000" scaled="1"/>
                </a:gradFill>
                <a:latin typeface="+mj-lt"/>
              </a:rPr>
              <a:t>The detection </a:t>
            </a:r>
            <a:r>
              <a:rPr lang="en-US" dirty="0">
                <a:gradFill>
                  <a:gsLst>
                    <a:gs pos="15000">
                      <a:schemeClr val="tx1"/>
                    </a:gs>
                    <a:gs pos="47000">
                      <a:schemeClr val="tx1"/>
                    </a:gs>
                  </a:gsLst>
                  <a:lin ang="5400000" scaled="1"/>
                </a:gradFill>
                <a:latin typeface="+mj-lt"/>
              </a:rPr>
              <a:t>of a prostate nodule or </a:t>
            </a:r>
            <a:r>
              <a:rPr lang="en-US" dirty="0" smtClean="0">
                <a:gradFill>
                  <a:gsLst>
                    <a:gs pos="15000">
                      <a:schemeClr val="tx1"/>
                    </a:gs>
                    <a:gs pos="47000">
                      <a:schemeClr val="tx1"/>
                    </a:gs>
                  </a:gsLst>
                  <a:lin ang="5400000" scaled="1"/>
                </a:gradFill>
                <a:latin typeface="+mj-lt"/>
              </a:rPr>
              <a:t>an induration </a:t>
            </a:r>
            <a:r>
              <a:rPr lang="en-US" dirty="0">
                <a:gradFill>
                  <a:gsLst>
                    <a:gs pos="15000">
                      <a:schemeClr val="tx1"/>
                    </a:gs>
                    <a:gs pos="47000">
                      <a:schemeClr val="tx1"/>
                    </a:gs>
                  </a:gsLst>
                  <a:lin ang="5400000" scaled="1"/>
                </a:gradFill>
                <a:latin typeface="+mj-lt"/>
              </a:rPr>
              <a:t>may indicate an unrecognized cancer. </a:t>
            </a:r>
            <a:r>
              <a:rPr lang="en-US" dirty="0" smtClean="0">
                <a:gradFill>
                  <a:gsLst>
                    <a:gs pos="15000">
                      <a:schemeClr val="tx1"/>
                    </a:gs>
                    <a:gs pos="47000">
                      <a:schemeClr val="tx1"/>
                    </a:gs>
                  </a:gsLst>
                  <a:lin ang="5400000" scaled="1"/>
                </a:gradFill>
                <a:latin typeface="+mj-lt"/>
              </a:rPr>
              <a:t>Based on </a:t>
            </a:r>
            <a:r>
              <a:rPr lang="en-US" dirty="0">
                <a:gradFill>
                  <a:gsLst>
                    <a:gs pos="15000">
                      <a:schemeClr val="tx1"/>
                    </a:gs>
                    <a:gs pos="47000">
                      <a:schemeClr val="tx1"/>
                    </a:gs>
                  </a:gsLst>
                  <a:lin ang="5400000" scaled="1"/>
                </a:gradFill>
                <a:latin typeface="+mj-lt"/>
              </a:rPr>
              <a:t>these considerations, we </a:t>
            </a:r>
            <a:r>
              <a:rPr lang="en-US" dirty="0">
                <a:solidFill>
                  <a:srgbClr val="FF0000"/>
                </a:solidFill>
                <a:latin typeface="+mj-lt"/>
              </a:rPr>
              <a:t>recommend</a:t>
            </a:r>
            <a:r>
              <a:rPr lang="en-US" dirty="0">
                <a:gradFill>
                  <a:gsLst>
                    <a:gs pos="15000">
                      <a:schemeClr val="tx1"/>
                    </a:gs>
                    <a:gs pos="47000">
                      <a:schemeClr val="tx1"/>
                    </a:gs>
                  </a:gsLst>
                  <a:lin ang="5400000" scaled="1"/>
                </a:gradFill>
                <a:latin typeface="+mj-lt"/>
              </a:rPr>
              <a:t> that </a:t>
            </a:r>
            <a:r>
              <a:rPr lang="en-US" dirty="0" smtClean="0">
                <a:gradFill>
                  <a:gsLst>
                    <a:gs pos="15000">
                      <a:schemeClr val="tx1"/>
                    </a:gs>
                    <a:gs pos="47000">
                      <a:schemeClr val="tx1"/>
                    </a:gs>
                  </a:gsLst>
                  <a:lin ang="5400000" scaled="1"/>
                </a:gradFill>
                <a:latin typeface="+mj-lt"/>
              </a:rPr>
              <a:t>clinicians obtain </a:t>
            </a:r>
            <a:r>
              <a:rPr lang="en-US" dirty="0">
                <a:gradFill>
                  <a:gsLst>
                    <a:gs pos="15000">
                      <a:schemeClr val="tx1"/>
                    </a:gs>
                    <a:gs pos="47000">
                      <a:schemeClr val="tx1"/>
                    </a:gs>
                  </a:gsLst>
                  <a:lin ang="5400000" scaled="1"/>
                </a:gradFill>
                <a:latin typeface="+mj-lt"/>
              </a:rPr>
              <a:t>a urological consultation if a prostatic abnormality is detected on DRE.</a:t>
            </a:r>
          </a:p>
        </p:txBody>
      </p:sp>
    </p:spTree>
    <p:extLst>
      <p:ext uri="{BB962C8B-B14F-4D97-AF65-F5344CB8AC3E}">
        <p14:creationId xmlns:p14="http://schemas.microsoft.com/office/powerpoint/2010/main" val="36888009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estosterone  Men Hypogonadism"/>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676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78</a:t>
            </a:fld>
            <a:endParaRPr lang="en-US"/>
          </a:p>
        </p:txBody>
      </p:sp>
      <p:sp>
        <p:nvSpPr>
          <p:cNvPr id="51" name="Rectangle 50"/>
          <p:cNvSpPr/>
          <p:nvPr/>
        </p:nvSpPr>
        <p:spPr>
          <a:xfrm>
            <a:off x="-2883" y="0"/>
            <a:ext cx="12679783" cy="6858000"/>
          </a:xfrm>
          <a:prstGeom prst="rect">
            <a:avLst/>
          </a:prstGeom>
          <a:solidFill>
            <a:schemeClr val="dk1">
              <a:alpha val="6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smtClean="0"/>
              <a:t>1</a:t>
            </a:r>
            <a:endParaRPr lang="en-US" dirty="0"/>
          </a:p>
        </p:txBody>
      </p:sp>
      <p:sp>
        <p:nvSpPr>
          <p:cNvPr id="6" name="Text Placeholder 5"/>
          <p:cNvSpPr>
            <a:spLocks noGrp="1"/>
          </p:cNvSpPr>
          <p:nvPr>
            <p:ph type="body" sz="quarter" idx="11"/>
          </p:nvPr>
        </p:nvSpPr>
        <p:spPr>
          <a:xfrm>
            <a:off x="334297" y="4003073"/>
            <a:ext cx="11753512" cy="590931"/>
          </a:xfrm>
        </p:spPr>
        <p:txBody>
          <a:bodyPr/>
          <a:lstStyle/>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 Placeholder 70"/>
          <p:cNvSpPr>
            <a:spLocks noGrp="1"/>
          </p:cNvSpPr>
          <p:nvPr>
            <p:ph type="body" sz="quarter" idx="19"/>
          </p:nvPr>
        </p:nvSpPr>
        <p:spPr>
          <a:xfrm>
            <a:off x="123022" y="1406680"/>
            <a:ext cx="7088006" cy="1311128"/>
          </a:xfrm>
        </p:spPr>
        <p:txBody>
          <a:bodyPr/>
          <a:lstStyle/>
          <a:p>
            <a:r>
              <a:rPr lang="en-US" sz="4400" b="1" dirty="0">
                <a:solidFill>
                  <a:srgbClr val="FFC000"/>
                </a:solidFill>
                <a:latin typeface="Times New Roman" panose="02020603050405020304" pitchFamily="18" charset="0"/>
                <a:cs typeface="Times New Roman" panose="02020603050405020304" pitchFamily="18" charset="0"/>
              </a:rPr>
              <a:t>Other syndromes associated with </a:t>
            </a:r>
            <a:r>
              <a:rPr lang="en-US" sz="4400" b="1" dirty="0" smtClean="0">
                <a:solidFill>
                  <a:srgbClr val="FFC000"/>
                </a:solidFill>
                <a:latin typeface="Times New Roman" panose="02020603050405020304" pitchFamily="18" charset="0"/>
                <a:cs typeface="Times New Roman" panose="02020603050405020304" pitchFamily="18" charset="0"/>
              </a:rPr>
              <a:t>hypogonadism in </a:t>
            </a:r>
            <a:r>
              <a:rPr lang="en-US" sz="4400" b="1" dirty="0">
                <a:solidFill>
                  <a:srgbClr val="FFC000"/>
                </a:solidFill>
                <a:latin typeface="Times New Roman" panose="02020603050405020304" pitchFamily="18" charset="0"/>
                <a:cs typeface="Times New Roman" panose="02020603050405020304" pitchFamily="18" charset="0"/>
              </a:rPr>
              <a:t>men</a:t>
            </a:r>
          </a:p>
        </p:txBody>
      </p:sp>
    </p:spTree>
    <p:extLst>
      <p:ext uri="{BB962C8B-B14F-4D97-AF65-F5344CB8AC3E}">
        <p14:creationId xmlns:p14="http://schemas.microsoft.com/office/powerpoint/2010/main" val="3718474769"/>
      </p:ext>
    </p:extLst>
  </p:cSld>
  <p:clrMapOvr>
    <a:masterClrMapping/>
  </p:clrMapOvr>
  <p:transition spd="slow">
    <p:pu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79</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204442"/>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AAS withdrawal hypogonadism</a:t>
            </a:r>
          </a:p>
        </p:txBody>
      </p:sp>
      <p:sp>
        <p:nvSpPr>
          <p:cNvPr id="7" name="Text Placeholder 6"/>
          <p:cNvSpPr>
            <a:spLocks noGrp="1"/>
          </p:cNvSpPr>
          <p:nvPr>
            <p:ph type="body" sz="quarter" idx="11"/>
          </p:nvPr>
        </p:nvSpPr>
        <p:spPr>
          <a:xfrm>
            <a:off x="564697" y="4374756"/>
            <a:ext cx="11398701" cy="2483244"/>
          </a:xfrm>
        </p:spPr>
        <p:txBody>
          <a:bodyPr/>
          <a:lstStyle/>
          <a:p>
            <a:pPr lvl="1" algn="l"/>
            <a:r>
              <a:rPr lang="en-US" dirty="0">
                <a:gradFill>
                  <a:gsLst>
                    <a:gs pos="15000">
                      <a:schemeClr val="tx1"/>
                    </a:gs>
                    <a:gs pos="47000">
                      <a:schemeClr val="tx1"/>
                    </a:gs>
                  </a:gsLst>
                  <a:lin ang="5400000" scaled="1"/>
                </a:gradFill>
                <a:latin typeface="+mj-lt"/>
              </a:rPr>
              <a:t>The recovery of endogenous T may vary depending on </a:t>
            </a:r>
            <a:r>
              <a:rPr lang="en-US" dirty="0" smtClean="0">
                <a:gradFill>
                  <a:gsLst>
                    <a:gs pos="15000">
                      <a:schemeClr val="tx1"/>
                    </a:gs>
                    <a:gs pos="47000">
                      <a:schemeClr val="tx1"/>
                    </a:gs>
                  </a:gsLst>
                  <a:lin ang="5400000" scaled="1"/>
                </a:gradFill>
                <a:latin typeface="+mj-lt"/>
              </a:rPr>
              <a:t>the dose </a:t>
            </a:r>
            <a:r>
              <a:rPr lang="en-US" dirty="0">
                <a:gradFill>
                  <a:gsLst>
                    <a:gs pos="15000">
                      <a:schemeClr val="tx1"/>
                    </a:gs>
                    <a:gs pos="47000">
                      <a:schemeClr val="tx1"/>
                    </a:gs>
                  </a:gsLst>
                  <a:lin ang="5400000" scaled="1"/>
                </a:gradFill>
                <a:latin typeface="+mj-lt"/>
              </a:rPr>
              <a:t>and duration of AAS use. After prolonged use </a:t>
            </a:r>
            <a:r>
              <a:rPr lang="en-US" dirty="0" smtClean="0">
                <a:gradFill>
                  <a:gsLst>
                    <a:gs pos="15000">
                      <a:schemeClr val="tx1"/>
                    </a:gs>
                    <a:gs pos="47000">
                      <a:schemeClr val="tx1"/>
                    </a:gs>
                  </a:gsLst>
                  <a:lin ang="5400000" scaled="1"/>
                </a:gradFill>
                <a:latin typeface="+mj-lt"/>
              </a:rPr>
              <a:t>of highly </a:t>
            </a:r>
            <a:r>
              <a:rPr lang="en-US" dirty="0" err="1">
                <a:gradFill>
                  <a:gsLst>
                    <a:gs pos="15000">
                      <a:schemeClr val="tx1"/>
                    </a:gs>
                    <a:gs pos="47000">
                      <a:schemeClr val="tx1"/>
                    </a:gs>
                  </a:gsLst>
                  <a:lin ang="5400000" scaled="1"/>
                </a:gradFill>
                <a:latin typeface="+mj-lt"/>
              </a:rPr>
              <a:t>supraphysiologic</a:t>
            </a:r>
            <a:r>
              <a:rPr lang="en-US" dirty="0">
                <a:gradFill>
                  <a:gsLst>
                    <a:gs pos="15000">
                      <a:schemeClr val="tx1"/>
                    </a:gs>
                    <a:gs pos="47000">
                      <a:schemeClr val="tx1"/>
                    </a:gs>
                  </a:gsLst>
                  <a:lin ang="5400000" scaled="1"/>
                </a:gradFill>
                <a:latin typeface="+mj-lt"/>
              </a:rPr>
              <a:t> doses of AAS, the recovery of </a:t>
            </a:r>
            <a:r>
              <a:rPr lang="en-US" dirty="0" smtClean="0">
                <a:gradFill>
                  <a:gsLst>
                    <a:gs pos="15000">
                      <a:schemeClr val="tx1"/>
                    </a:gs>
                    <a:gs pos="47000">
                      <a:schemeClr val="tx1"/>
                    </a:gs>
                  </a:gsLst>
                  <a:lin ang="5400000" scaled="1"/>
                </a:gradFill>
                <a:latin typeface="+mj-lt"/>
              </a:rPr>
              <a:t>the hypothalamic–pituitary–testicular </a:t>
            </a:r>
            <a:r>
              <a:rPr lang="en-US" dirty="0">
                <a:gradFill>
                  <a:gsLst>
                    <a:gs pos="15000">
                      <a:schemeClr val="tx1"/>
                    </a:gs>
                    <a:gs pos="47000">
                      <a:schemeClr val="tx1"/>
                    </a:gs>
                  </a:gsLst>
                  <a:lin ang="5400000" scaled="1"/>
                </a:gradFill>
                <a:latin typeface="+mj-lt"/>
              </a:rPr>
              <a:t>axis may take </a:t>
            </a:r>
            <a:r>
              <a:rPr lang="en-US" dirty="0" smtClean="0">
                <a:gradFill>
                  <a:gsLst>
                    <a:gs pos="15000">
                      <a:schemeClr val="tx1"/>
                    </a:gs>
                    <a:gs pos="47000">
                      <a:schemeClr val="tx1"/>
                    </a:gs>
                  </a:gsLst>
                  <a:lin ang="5400000" scaled="1"/>
                </a:gradFill>
                <a:latin typeface="+mj-lt"/>
              </a:rPr>
              <a:t>months and </a:t>
            </a:r>
            <a:r>
              <a:rPr lang="en-US" dirty="0">
                <a:gradFill>
                  <a:gsLst>
                    <a:gs pos="15000">
                      <a:schemeClr val="tx1"/>
                    </a:gs>
                    <a:gs pos="47000">
                      <a:schemeClr val="tx1"/>
                    </a:gs>
                  </a:gsLst>
                  <a:lin ang="5400000" scaled="1"/>
                </a:gradFill>
                <a:latin typeface="+mj-lt"/>
              </a:rPr>
              <a:t>even years and may be incomplete. A small </a:t>
            </a:r>
            <a:r>
              <a:rPr lang="en-US" dirty="0" smtClean="0">
                <a:gradFill>
                  <a:gsLst>
                    <a:gs pos="15000">
                      <a:schemeClr val="tx1"/>
                    </a:gs>
                    <a:gs pos="47000">
                      <a:schemeClr val="tx1"/>
                    </a:gs>
                  </a:gsLst>
                  <a:lin ang="5400000" scaled="1"/>
                </a:gradFill>
                <a:latin typeface="+mj-lt"/>
              </a:rPr>
              <a:t>minority of </a:t>
            </a:r>
            <a:r>
              <a:rPr lang="en-US" dirty="0">
                <a:gradFill>
                  <a:gsLst>
                    <a:gs pos="15000">
                      <a:schemeClr val="tx1"/>
                    </a:gs>
                    <a:gs pos="47000">
                      <a:schemeClr val="tx1"/>
                    </a:gs>
                  </a:gsLst>
                  <a:lin ang="5400000" scaled="1"/>
                </a:gradFill>
                <a:latin typeface="+mj-lt"/>
              </a:rPr>
              <a:t>these men may never recover normal endogenous </a:t>
            </a:r>
            <a:r>
              <a:rPr lang="en-US" dirty="0" smtClean="0">
                <a:gradFill>
                  <a:gsLst>
                    <a:gs pos="15000">
                      <a:schemeClr val="tx1"/>
                    </a:gs>
                    <a:gs pos="47000">
                      <a:schemeClr val="tx1"/>
                    </a:gs>
                  </a:gsLst>
                  <a:lin ang="5400000" scaled="1"/>
                </a:gradFill>
                <a:latin typeface="+mj-lt"/>
              </a:rPr>
              <a:t>T production </a:t>
            </a:r>
            <a:r>
              <a:rPr lang="en-US" dirty="0">
                <a:gradFill>
                  <a:gsLst>
                    <a:gs pos="15000">
                      <a:schemeClr val="tx1"/>
                    </a:gs>
                    <a:gs pos="47000">
                      <a:schemeClr val="tx1"/>
                    </a:gs>
                  </a:gsLst>
                  <a:lin ang="5400000" scaled="1"/>
                </a:gradFill>
                <a:latin typeface="+mj-lt"/>
              </a:rPr>
              <a:t>and require T-replacement </a:t>
            </a:r>
            <a:r>
              <a:rPr lang="en-US" dirty="0" smtClean="0">
                <a:gradFill>
                  <a:gsLst>
                    <a:gs pos="15000">
                      <a:schemeClr val="tx1"/>
                    </a:gs>
                    <a:gs pos="47000">
                      <a:schemeClr val="tx1"/>
                    </a:gs>
                  </a:gsLst>
                  <a:lin ang="5400000" scaled="1"/>
                </a:gradFill>
                <a:latin typeface="+mj-lt"/>
              </a:rPr>
              <a:t>therapy.</a:t>
            </a:r>
          </a:p>
        </p:txBody>
      </p:sp>
      <p:sp>
        <p:nvSpPr>
          <p:cNvPr id="8" name="Text Placeholder 6"/>
          <p:cNvSpPr>
            <a:spLocks noGrp="1"/>
          </p:cNvSpPr>
          <p:nvPr>
            <p:ph type="body" sz="quarter" idx="11"/>
          </p:nvPr>
        </p:nvSpPr>
        <p:spPr>
          <a:xfrm>
            <a:off x="583024" y="2176433"/>
            <a:ext cx="11380375" cy="2031325"/>
          </a:xfrm>
        </p:spPr>
        <p:txBody>
          <a:bodyPr/>
          <a:lstStyle/>
          <a:p>
            <a:pPr lvl="1" algn="l"/>
            <a:r>
              <a:rPr lang="en-US" dirty="0" smtClean="0">
                <a:gradFill>
                  <a:gsLst>
                    <a:gs pos="15000">
                      <a:schemeClr val="tx1"/>
                    </a:gs>
                    <a:gs pos="47000">
                      <a:schemeClr val="tx1"/>
                    </a:gs>
                  </a:gsLst>
                  <a:lin ang="5400000" scaled="1"/>
                </a:gradFill>
                <a:latin typeface="+mj-lt"/>
              </a:rPr>
              <a:t>AAS </a:t>
            </a:r>
            <a:r>
              <a:rPr lang="en-US" dirty="0">
                <a:gradFill>
                  <a:gsLst>
                    <a:gs pos="15000">
                      <a:schemeClr val="tx1"/>
                    </a:gs>
                    <a:gs pos="47000">
                      <a:schemeClr val="tx1"/>
                    </a:gs>
                  </a:gsLst>
                  <a:lin ang="5400000" scaled="1"/>
                </a:gradFill>
                <a:latin typeface="+mj-lt"/>
              </a:rPr>
              <a:t>withdrawal after an </a:t>
            </a:r>
            <a:r>
              <a:rPr lang="en-US" dirty="0" smtClean="0">
                <a:gradFill>
                  <a:gsLst>
                    <a:gs pos="15000">
                      <a:schemeClr val="tx1"/>
                    </a:gs>
                    <a:gs pos="47000">
                      <a:schemeClr val="tx1"/>
                    </a:gs>
                  </a:gsLst>
                  <a:lin ang="5400000" scaled="1"/>
                </a:gradFill>
                <a:latin typeface="+mj-lt"/>
              </a:rPr>
              <a:t>extended period </a:t>
            </a:r>
            <a:r>
              <a:rPr lang="en-US" dirty="0">
                <a:gradFill>
                  <a:gsLst>
                    <a:gs pos="15000">
                      <a:schemeClr val="tx1"/>
                    </a:gs>
                    <a:gs pos="47000">
                      <a:schemeClr val="tx1"/>
                    </a:gs>
                  </a:gsLst>
                  <a:lin ang="5400000" scaled="1"/>
                </a:gradFill>
                <a:latin typeface="+mj-lt"/>
              </a:rPr>
              <a:t>of high-dose AAS use is associated with </a:t>
            </a:r>
            <a:r>
              <a:rPr lang="en-US" dirty="0" smtClean="0">
                <a:gradFill>
                  <a:gsLst>
                    <a:gs pos="15000">
                      <a:schemeClr val="tx1"/>
                    </a:gs>
                    <a:gs pos="47000">
                      <a:schemeClr val="tx1"/>
                    </a:gs>
                  </a:gsLst>
                  <a:lin ang="5400000" scaled="1"/>
                </a:gradFill>
                <a:latin typeface="+mj-lt"/>
              </a:rPr>
              <a:t>marked suppression </a:t>
            </a:r>
            <a:r>
              <a:rPr lang="en-US" dirty="0">
                <a:gradFill>
                  <a:gsLst>
                    <a:gs pos="15000">
                      <a:schemeClr val="tx1"/>
                    </a:gs>
                    <a:gs pos="47000">
                      <a:schemeClr val="tx1"/>
                    </a:gs>
                  </a:gsLst>
                  <a:lin ang="5400000" scaled="1"/>
                </a:gradFill>
                <a:latin typeface="+mj-lt"/>
              </a:rPr>
              <a:t>of endogenous T concentrations and </a:t>
            </a:r>
            <a:r>
              <a:rPr lang="en-US" dirty="0" smtClean="0">
                <a:gradFill>
                  <a:gsLst>
                    <a:gs pos="15000">
                      <a:schemeClr val="tx1"/>
                    </a:gs>
                    <a:gs pos="47000">
                      <a:schemeClr val="tx1"/>
                    </a:gs>
                  </a:gsLst>
                  <a:lin ang="5400000" scaled="1"/>
                </a:gradFill>
                <a:latin typeface="+mj-lt"/>
              </a:rPr>
              <a:t>severe symptoms </a:t>
            </a:r>
            <a:r>
              <a:rPr lang="en-US" dirty="0">
                <a:gradFill>
                  <a:gsLst>
                    <a:gs pos="15000">
                      <a:schemeClr val="tx1"/>
                    </a:gs>
                    <a:gs pos="47000">
                      <a:schemeClr val="tx1"/>
                    </a:gs>
                  </a:gsLst>
                  <a:lin ang="5400000" scaled="1"/>
                </a:gradFill>
                <a:latin typeface="+mj-lt"/>
              </a:rPr>
              <a:t>of AAS withdrawal hypogonadism, including sexual dysfunction, fatigue, depressed mood, </a:t>
            </a:r>
            <a:r>
              <a:rPr lang="en-US" dirty="0" smtClean="0">
                <a:gradFill>
                  <a:gsLst>
                    <a:gs pos="15000">
                      <a:schemeClr val="tx1"/>
                    </a:gs>
                    <a:gs pos="47000">
                      <a:schemeClr val="tx1"/>
                    </a:gs>
                  </a:gsLst>
                  <a:lin ang="5400000" scaled="1"/>
                </a:gradFill>
                <a:latin typeface="+mj-lt"/>
              </a:rPr>
              <a:t>and sometimes </a:t>
            </a:r>
            <a:r>
              <a:rPr lang="en-US" dirty="0">
                <a:gradFill>
                  <a:gsLst>
                    <a:gs pos="15000">
                      <a:schemeClr val="tx1"/>
                    </a:gs>
                    <a:gs pos="47000">
                      <a:schemeClr val="tx1"/>
                    </a:gs>
                  </a:gsLst>
                  <a:lin ang="5400000" scaled="1"/>
                </a:gradFill>
                <a:latin typeface="+mj-lt"/>
              </a:rPr>
              <a:t>clinical depression and even </a:t>
            </a:r>
            <a:r>
              <a:rPr lang="en-US" dirty="0" smtClean="0">
                <a:gradFill>
                  <a:gsLst>
                    <a:gs pos="15000">
                      <a:schemeClr val="tx1"/>
                    </a:gs>
                    <a:gs pos="47000">
                      <a:schemeClr val="tx1"/>
                    </a:gs>
                  </a:gsLst>
                  <a:lin ang="5400000" scaled="1"/>
                </a:gradFill>
                <a:latin typeface="+mj-lt"/>
              </a:rPr>
              <a:t>suicidality.</a:t>
            </a:r>
            <a:endParaRPr lang="en-US" dirty="0">
              <a:gradFill>
                <a:gsLst>
                  <a:gs pos="15000">
                    <a:schemeClr val="tx1"/>
                  </a:gs>
                  <a:gs pos="47000">
                    <a:schemeClr val="tx1"/>
                  </a:gs>
                </a:gsLst>
                <a:lin ang="5400000" scaled="1"/>
              </a:gradFill>
              <a:latin typeface="+mj-lt"/>
            </a:endParaRPr>
          </a:p>
        </p:txBody>
      </p:sp>
      <p:sp>
        <p:nvSpPr>
          <p:cNvPr id="3" name="Rectangle 2"/>
          <p:cNvSpPr/>
          <p:nvPr/>
        </p:nvSpPr>
        <p:spPr>
          <a:xfrm>
            <a:off x="5408889" y="878524"/>
            <a:ext cx="6055390" cy="954107"/>
          </a:xfrm>
          <a:prstGeom prst="rect">
            <a:avLst/>
          </a:prstGeom>
        </p:spPr>
        <p:txBody>
          <a:bodyPr wrap="square">
            <a:spAutoFit/>
          </a:bodyPr>
          <a:lstStyle/>
          <a:p>
            <a:r>
              <a:rPr lang="en-US" sz="2800" dirty="0">
                <a:gradFill>
                  <a:gsLst>
                    <a:gs pos="15000">
                      <a:schemeClr val="tx1"/>
                    </a:gs>
                    <a:gs pos="47000">
                      <a:schemeClr val="tx1"/>
                    </a:gs>
                  </a:gsLst>
                  <a:lin ang="5400000" scaled="1"/>
                </a:gradFill>
                <a:latin typeface="+mj-lt"/>
              </a:rPr>
              <a:t>AAS use suppresses the hypothalamic–pituitary–testicular axis in men. </a:t>
            </a:r>
            <a:endParaRPr lang="en-US" sz="2800" dirty="0">
              <a:latin typeface="+mj-lt"/>
            </a:endParaRPr>
          </a:p>
        </p:txBody>
      </p:sp>
    </p:spTree>
    <p:extLst>
      <p:ext uri="{BB962C8B-B14F-4D97-AF65-F5344CB8AC3E}">
        <p14:creationId xmlns:p14="http://schemas.microsoft.com/office/powerpoint/2010/main" val="25213703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8</a:t>
            </a:fld>
            <a:endParaRPr lang="en-US" dirty="0"/>
          </a:p>
        </p:txBody>
      </p:sp>
      <p:sp>
        <p:nvSpPr>
          <p:cNvPr id="7" name="Text Placeholder 6"/>
          <p:cNvSpPr>
            <a:spLocks noGrp="1"/>
          </p:cNvSpPr>
          <p:nvPr>
            <p:ph type="body" sz="quarter" idx="11"/>
          </p:nvPr>
        </p:nvSpPr>
        <p:spPr>
          <a:xfrm>
            <a:off x="184818" y="2674855"/>
            <a:ext cx="6495694" cy="3655360"/>
          </a:xfrm>
        </p:spPr>
        <p:txBody>
          <a:bodyPr/>
          <a:lstStyle/>
          <a:p>
            <a:pPr lvl="1" algn="l"/>
            <a:r>
              <a:rPr lang="en-US" sz="3600" dirty="0" smtClean="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Organic</a:t>
            </a:r>
            <a:r>
              <a:rPr lang="en-US" sz="2400" dirty="0" smtClean="0">
                <a:gradFill>
                  <a:gsLst>
                    <a:gs pos="15000">
                      <a:schemeClr val="tx1"/>
                    </a:gs>
                    <a:gs pos="47000">
                      <a:schemeClr val="tx1"/>
                    </a:gs>
                  </a:gsLst>
                  <a:lin ang="5400000" scaled="1"/>
                </a:gradFill>
                <a:latin typeface="+mj-lt"/>
              </a:rPr>
              <a:t> </a:t>
            </a:r>
            <a:r>
              <a:rPr lang="en-US" sz="2400" dirty="0">
                <a:gradFill>
                  <a:gsLst>
                    <a:gs pos="15000">
                      <a:schemeClr val="tx1"/>
                    </a:gs>
                    <a:gs pos="47000">
                      <a:schemeClr val="tx1"/>
                    </a:gs>
                  </a:gsLst>
                  <a:lin ang="5400000" scaled="1"/>
                </a:gradFill>
                <a:latin typeface="+mj-lt"/>
              </a:rPr>
              <a:t>hypogonadism </a:t>
            </a:r>
            <a:r>
              <a:rPr lang="en-US" sz="2200" dirty="0">
                <a:gradFill>
                  <a:gsLst>
                    <a:gs pos="15000">
                      <a:schemeClr val="tx1"/>
                    </a:gs>
                    <a:gs pos="47000">
                      <a:schemeClr val="tx1"/>
                    </a:gs>
                  </a:gsLst>
                  <a:lin ang="5400000" scaled="1"/>
                </a:gradFill>
                <a:latin typeface="+mj-lt"/>
              </a:rPr>
              <a:t>(also </a:t>
            </a:r>
            <a:r>
              <a:rPr lang="en-US" sz="2200" dirty="0" smtClean="0">
                <a:gradFill>
                  <a:gsLst>
                    <a:gs pos="15000">
                      <a:schemeClr val="tx1"/>
                    </a:gs>
                    <a:gs pos="47000">
                      <a:schemeClr val="tx1"/>
                    </a:gs>
                  </a:gsLst>
                  <a:lin ang="5400000" scaled="1"/>
                </a:gradFill>
                <a:latin typeface="+mj-lt"/>
              </a:rPr>
              <a:t>referred to </a:t>
            </a:r>
            <a:r>
              <a:rPr lang="en-US" sz="2200" dirty="0">
                <a:gradFill>
                  <a:gsLst>
                    <a:gs pos="15000">
                      <a:schemeClr val="tx1"/>
                    </a:gs>
                    <a:gs pos="47000">
                      <a:schemeClr val="tx1"/>
                    </a:gs>
                  </a:gsLst>
                  <a:lin ang="5400000" scaled="1"/>
                </a:gradFill>
                <a:latin typeface="+mj-lt"/>
              </a:rPr>
              <a:t>as “classical” hypogonadism) is caused by a congenital, structural, or destructive disorder that results </a:t>
            </a:r>
            <a:r>
              <a:rPr lang="en-US" sz="2200" dirty="0" smtClean="0">
                <a:gradFill>
                  <a:gsLst>
                    <a:gs pos="15000">
                      <a:schemeClr val="tx1"/>
                    </a:gs>
                    <a:gs pos="47000">
                      <a:schemeClr val="tx1"/>
                    </a:gs>
                  </a:gsLst>
                  <a:lin ang="5400000" scaled="1"/>
                </a:gradFill>
                <a:latin typeface="+mj-lt"/>
              </a:rPr>
              <a:t>in permanent </a:t>
            </a:r>
            <a:r>
              <a:rPr lang="en-US" sz="2200" dirty="0">
                <a:gradFill>
                  <a:gsLst>
                    <a:gs pos="15000">
                      <a:schemeClr val="tx1"/>
                    </a:gs>
                    <a:gs pos="47000">
                      <a:schemeClr val="tx1"/>
                    </a:gs>
                  </a:gsLst>
                  <a:lin ang="5400000" scaled="1"/>
                </a:gradFill>
                <a:latin typeface="+mj-lt"/>
              </a:rPr>
              <a:t>hypothalamic, pituitary, or testicular dysfunction (primary or secondary hypogonadism). </a:t>
            </a:r>
            <a:endParaRPr lang="en-US" sz="2200" dirty="0" smtClean="0">
              <a:gradFill>
                <a:gsLst>
                  <a:gs pos="15000">
                    <a:schemeClr val="tx1"/>
                  </a:gs>
                  <a:gs pos="47000">
                    <a:schemeClr val="tx1"/>
                  </a:gs>
                </a:gsLst>
                <a:lin ang="5400000" scaled="1"/>
              </a:gradFill>
              <a:latin typeface="+mj-lt"/>
            </a:endParaRPr>
          </a:p>
          <a:p>
            <a:pPr lvl="1" algn="l"/>
            <a:endParaRPr lang="en-US" sz="2200" dirty="0" smtClean="0">
              <a:gradFill>
                <a:gsLst>
                  <a:gs pos="15000">
                    <a:schemeClr val="tx1"/>
                  </a:gs>
                  <a:gs pos="47000">
                    <a:schemeClr val="tx1"/>
                  </a:gs>
                </a:gsLst>
                <a:lin ang="5400000" scaled="1"/>
              </a:gradFill>
              <a:latin typeface="+mj-lt"/>
            </a:endParaRPr>
          </a:p>
          <a:p>
            <a:pPr lvl="1" algn="l"/>
            <a:r>
              <a:rPr lang="en-US" sz="3600" dirty="0">
                <a:gradFill>
                  <a:gsLst>
                    <a:gs pos="0">
                      <a:schemeClr val="tx2"/>
                    </a:gs>
                    <a:gs pos="100000">
                      <a:schemeClr val="tx2"/>
                    </a:gs>
                  </a:gsLst>
                  <a:lin ang="5400000" scaled="1"/>
                </a:gradFill>
                <a:latin typeface="Segoe UI Semibold" panose="020B0702040204020203" pitchFamily="34" charset="0"/>
                <a:cs typeface="Segoe UI Semibold" panose="020B0702040204020203" pitchFamily="34" charset="0"/>
              </a:rPr>
              <a:t>Functional</a:t>
            </a:r>
            <a:r>
              <a:rPr lang="en-US" sz="2400" dirty="0" smtClean="0">
                <a:gradFill>
                  <a:gsLst>
                    <a:gs pos="15000">
                      <a:schemeClr val="tx1"/>
                    </a:gs>
                    <a:gs pos="47000">
                      <a:schemeClr val="tx1"/>
                    </a:gs>
                  </a:gsLst>
                  <a:lin ang="5400000" scaled="1"/>
                </a:gradFill>
                <a:latin typeface="+mj-lt"/>
              </a:rPr>
              <a:t> </a:t>
            </a:r>
            <a:r>
              <a:rPr lang="en-US" sz="2400" dirty="0">
                <a:gradFill>
                  <a:gsLst>
                    <a:gs pos="15000">
                      <a:schemeClr val="tx1"/>
                    </a:gs>
                    <a:gs pos="47000">
                      <a:schemeClr val="tx1"/>
                    </a:gs>
                  </a:gsLst>
                  <a:lin ang="5400000" scaled="1"/>
                </a:gradFill>
                <a:latin typeface="+mj-lt"/>
              </a:rPr>
              <a:t>hypogonadism </a:t>
            </a:r>
            <a:r>
              <a:rPr lang="en-US" sz="2200" dirty="0">
                <a:gradFill>
                  <a:gsLst>
                    <a:gs pos="15000">
                      <a:schemeClr val="tx1"/>
                    </a:gs>
                    <a:gs pos="47000">
                      <a:schemeClr val="tx1"/>
                    </a:gs>
                  </a:gsLst>
                  <a:lin ang="5400000" scaled="1"/>
                </a:gradFill>
                <a:latin typeface="+mj-lt"/>
              </a:rPr>
              <a:t>is caused by conditions that suppress gonadotropin and T concentrations but that are potentially reversible with treatment </a:t>
            </a:r>
            <a:r>
              <a:rPr lang="en-US" sz="2200" dirty="0" smtClean="0">
                <a:gradFill>
                  <a:gsLst>
                    <a:gs pos="15000">
                      <a:schemeClr val="tx1"/>
                    </a:gs>
                    <a:gs pos="47000">
                      <a:schemeClr val="tx1"/>
                    </a:gs>
                  </a:gsLst>
                  <a:lin ang="5400000" scaled="1"/>
                </a:gradFill>
                <a:latin typeface="+mj-lt"/>
              </a:rPr>
              <a:t>of the </a:t>
            </a:r>
            <a:r>
              <a:rPr lang="en-US" sz="2200" dirty="0">
                <a:gradFill>
                  <a:gsLst>
                    <a:gs pos="15000">
                      <a:schemeClr val="tx1"/>
                    </a:gs>
                    <a:gs pos="47000">
                      <a:schemeClr val="tx1"/>
                    </a:gs>
                  </a:gsLst>
                  <a:lin ang="5400000" scaled="1"/>
                </a:gradFill>
                <a:latin typeface="+mj-lt"/>
              </a:rPr>
              <a:t>underlying etiology.</a:t>
            </a:r>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125577"/>
            <a:ext cx="4083304" cy="914096"/>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b="1" dirty="0">
                <a:gradFill>
                  <a:gsLst>
                    <a:gs pos="15000">
                      <a:schemeClr val="bg1"/>
                    </a:gs>
                    <a:gs pos="47000">
                      <a:schemeClr val="bg1"/>
                    </a:gs>
                  </a:gsLst>
                  <a:lin ang="5400000" scaled="1"/>
                </a:gradFill>
              </a:rPr>
              <a:t>Causes of </a:t>
            </a:r>
            <a:r>
              <a:rPr lang="en-US" b="1" dirty="0" smtClean="0">
                <a:gradFill>
                  <a:gsLst>
                    <a:gs pos="15000">
                      <a:schemeClr val="bg1"/>
                    </a:gs>
                    <a:gs pos="47000">
                      <a:schemeClr val="bg1"/>
                    </a:gs>
                  </a:gsLst>
                  <a:lin ang="5400000" scaled="1"/>
                </a:gradFill>
              </a:rPr>
              <a:t>Hypogonadism</a:t>
            </a:r>
            <a:endParaRPr lang="en-US" b="1" dirty="0">
              <a:gradFill>
                <a:gsLst>
                  <a:gs pos="15000">
                    <a:schemeClr val="bg1"/>
                  </a:gs>
                  <a:gs pos="47000">
                    <a:schemeClr val="bg1"/>
                  </a:gs>
                </a:gsLst>
                <a:lin ang="5400000" scaled="1"/>
              </a:gradFill>
            </a:endParaRPr>
          </a:p>
        </p:txBody>
      </p:sp>
      <p:pic>
        <p:nvPicPr>
          <p:cNvPr id="4" name="Picture 3"/>
          <p:cNvPicPr>
            <a:picLocks noChangeAspect="1"/>
          </p:cNvPicPr>
          <p:nvPr/>
        </p:nvPicPr>
        <p:blipFill>
          <a:blip r:embed="rId3"/>
          <a:stretch>
            <a:fillRect/>
          </a:stretch>
        </p:blipFill>
        <p:spPr>
          <a:xfrm>
            <a:off x="6680512" y="582625"/>
            <a:ext cx="5392615" cy="5985357"/>
          </a:xfrm>
          <a:prstGeom prst="rect">
            <a:avLst/>
          </a:prstGeom>
        </p:spPr>
      </p:pic>
    </p:spTree>
    <p:extLst>
      <p:ext uri="{BB962C8B-B14F-4D97-AF65-F5344CB8AC3E}">
        <p14:creationId xmlns:p14="http://schemas.microsoft.com/office/powerpoint/2010/main" val="6867218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80</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92597"/>
            <a:ext cx="4107358" cy="1025941"/>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Hypogonadism associated with chronic opioid use</a:t>
            </a:r>
          </a:p>
        </p:txBody>
      </p:sp>
      <p:sp>
        <p:nvSpPr>
          <p:cNvPr id="7" name="Text Placeholder 6"/>
          <p:cNvSpPr>
            <a:spLocks noGrp="1"/>
          </p:cNvSpPr>
          <p:nvPr>
            <p:ph type="body" sz="quarter" idx="11"/>
          </p:nvPr>
        </p:nvSpPr>
        <p:spPr>
          <a:xfrm>
            <a:off x="564697" y="4728754"/>
            <a:ext cx="11507697" cy="1255728"/>
          </a:xfrm>
        </p:spPr>
        <p:txBody>
          <a:bodyPr/>
          <a:lstStyle/>
          <a:p>
            <a:pPr lvl="1" algn="l"/>
            <a:r>
              <a:rPr lang="en-US" dirty="0">
                <a:gradFill>
                  <a:gsLst>
                    <a:gs pos="15000">
                      <a:schemeClr val="tx1"/>
                    </a:gs>
                    <a:gs pos="47000">
                      <a:schemeClr val="tx1"/>
                    </a:gs>
                  </a:gsLst>
                  <a:lin ang="5400000" scaled="1"/>
                </a:gradFill>
                <a:latin typeface="+mj-lt"/>
              </a:rPr>
              <a:t>Men receiving </a:t>
            </a:r>
            <a:r>
              <a:rPr lang="en-US" dirty="0">
                <a:solidFill>
                  <a:srgbClr val="FF0000"/>
                </a:solidFill>
                <a:latin typeface="+mj-lt"/>
              </a:rPr>
              <a:t>methadone</a:t>
            </a:r>
            <a:r>
              <a:rPr lang="en-US" dirty="0">
                <a:gradFill>
                  <a:gsLst>
                    <a:gs pos="15000">
                      <a:schemeClr val="tx1"/>
                    </a:gs>
                    <a:gs pos="47000">
                      <a:schemeClr val="tx1"/>
                    </a:gs>
                  </a:gsLst>
                  <a:lin ang="5400000" scaled="1"/>
                </a:gradFill>
                <a:latin typeface="+mj-lt"/>
              </a:rPr>
              <a:t> maintenance therapy are at high risk of </a:t>
            </a:r>
            <a:r>
              <a:rPr lang="en-US" dirty="0" smtClean="0">
                <a:gradFill>
                  <a:gsLst>
                    <a:gs pos="15000">
                      <a:schemeClr val="tx1"/>
                    </a:gs>
                    <a:gs pos="47000">
                      <a:schemeClr val="tx1"/>
                    </a:gs>
                  </a:gsLst>
                  <a:lin ang="5400000" scaled="1"/>
                </a:gradFill>
                <a:latin typeface="+mj-lt"/>
              </a:rPr>
              <a:t>developing </a:t>
            </a:r>
            <a:r>
              <a:rPr lang="en-US" dirty="0" err="1" smtClean="0">
                <a:gradFill>
                  <a:gsLst>
                    <a:gs pos="15000">
                      <a:schemeClr val="tx1"/>
                    </a:gs>
                    <a:gs pos="47000">
                      <a:schemeClr val="tx1"/>
                    </a:gs>
                  </a:gsLst>
                  <a:lin ang="5400000" scaled="1"/>
                </a:gradFill>
                <a:latin typeface="+mj-lt"/>
              </a:rPr>
              <a:t>opioidinduced</a:t>
            </a:r>
            <a:r>
              <a:rPr lang="en-US" dirty="0" smtClean="0">
                <a:gradFill>
                  <a:gsLst>
                    <a:gs pos="15000">
                      <a:schemeClr val="tx1"/>
                    </a:gs>
                    <a:gs pos="47000">
                      <a:schemeClr val="tx1"/>
                    </a:gs>
                  </a:gsLst>
                  <a:lin ang="5400000" scaled="1"/>
                </a:gradFill>
                <a:latin typeface="+mj-lt"/>
              </a:rPr>
              <a:t> </a:t>
            </a:r>
            <a:r>
              <a:rPr lang="en-US" dirty="0">
                <a:gradFill>
                  <a:gsLst>
                    <a:gs pos="15000">
                      <a:schemeClr val="tx1"/>
                    </a:gs>
                    <a:gs pos="47000">
                      <a:schemeClr val="tx1"/>
                    </a:gs>
                  </a:gsLst>
                  <a:lin ang="5400000" scaled="1"/>
                </a:gradFill>
                <a:latin typeface="+mj-lt"/>
              </a:rPr>
              <a:t>hypogonadism, whereas the prevalence </a:t>
            </a:r>
            <a:r>
              <a:rPr lang="en-US" dirty="0" smtClean="0">
                <a:gradFill>
                  <a:gsLst>
                    <a:gs pos="15000">
                      <a:schemeClr val="tx1"/>
                    </a:gs>
                    <a:gs pos="47000">
                      <a:schemeClr val="tx1"/>
                    </a:gs>
                  </a:gsLst>
                  <a:lin ang="5400000" scaled="1"/>
                </a:gradFill>
                <a:latin typeface="+mj-lt"/>
              </a:rPr>
              <a:t>of opioid-induced </a:t>
            </a:r>
            <a:r>
              <a:rPr lang="en-US" dirty="0">
                <a:gradFill>
                  <a:gsLst>
                    <a:gs pos="15000">
                      <a:schemeClr val="tx1"/>
                    </a:gs>
                    <a:gs pos="47000">
                      <a:schemeClr val="tx1"/>
                    </a:gs>
                  </a:gsLst>
                  <a:lin ang="5400000" scaled="1"/>
                </a:gradFill>
                <a:latin typeface="+mj-lt"/>
              </a:rPr>
              <a:t>hypogonadism is substantially </a:t>
            </a:r>
            <a:r>
              <a:rPr lang="en-US" dirty="0" smtClean="0">
                <a:gradFill>
                  <a:gsLst>
                    <a:gs pos="15000">
                      <a:schemeClr val="tx1"/>
                    </a:gs>
                    <a:gs pos="47000">
                      <a:schemeClr val="tx1"/>
                    </a:gs>
                  </a:gsLst>
                  <a:lin ang="5400000" scaled="1"/>
                </a:gradFill>
                <a:latin typeface="+mj-lt"/>
              </a:rPr>
              <a:t>lower with </a:t>
            </a:r>
            <a:r>
              <a:rPr lang="en-US" dirty="0">
                <a:solidFill>
                  <a:srgbClr val="FF0000"/>
                </a:solidFill>
                <a:latin typeface="+mj-lt"/>
              </a:rPr>
              <a:t>buprenorphine</a:t>
            </a:r>
            <a:r>
              <a:rPr lang="en-US" dirty="0">
                <a:gradFill>
                  <a:gsLst>
                    <a:gs pos="15000">
                      <a:schemeClr val="tx1"/>
                    </a:gs>
                    <a:gs pos="47000">
                      <a:schemeClr val="tx1"/>
                    </a:gs>
                  </a:gsLst>
                  <a:lin ang="5400000" scaled="1"/>
                </a:gradFill>
                <a:latin typeface="+mj-lt"/>
              </a:rPr>
              <a:t>. </a:t>
            </a:r>
          </a:p>
        </p:txBody>
      </p:sp>
      <p:sp>
        <p:nvSpPr>
          <p:cNvPr id="8" name="Text Placeholder 6"/>
          <p:cNvSpPr>
            <a:spLocks noGrp="1"/>
          </p:cNvSpPr>
          <p:nvPr>
            <p:ph type="body" sz="quarter" idx="11"/>
          </p:nvPr>
        </p:nvSpPr>
        <p:spPr>
          <a:xfrm>
            <a:off x="564697" y="2402227"/>
            <a:ext cx="11368801" cy="2419124"/>
          </a:xfrm>
        </p:spPr>
        <p:txBody>
          <a:bodyPr/>
          <a:lstStyle/>
          <a:p>
            <a:pPr lvl="1" algn="l"/>
            <a:r>
              <a:rPr lang="en-US" dirty="0">
                <a:gradFill>
                  <a:gsLst>
                    <a:gs pos="15000">
                      <a:schemeClr val="tx1"/>
                    </a:gs>
                    <a:gs pos="47000">
                      <a:schemeClr val="tx1"/>
                    </a:gs>
                  </a:gsLst>
                  <a:lin ang="5400000" scaled="1"/>
                </a:gradFill>
                <a:latin typeface="+mj-lt"/>
              </a:rPr>
              <a:t>Hypogonadotropic hypogonadism is common in </a:t>
            </a:r>
            <a:r>
              <a:rPr lang="en-US" dirty="0" smtClean="0">
                <a:gradFill>
                  <a:gsLst>
                    <a:gs pos="15000">
                      <a:schemeClr val="tx1"/>
                    </a:gs>
                    <a:gs pos="47000">
                      <a:schemeClr val="tx1"/>
                    </a:gs>
                  </a:gsLst>
                  <a:lin ang="5400000" scaled="1"/>
                </a:gradFill>
                <a:latin typeface="+mj-lt"/>
              </a:rPr>
              <a:t>men receiving </a:t>
            </a:r>
            <a:r>
              <a:rPr lang="en-US" dirty="0">
                <a:gradFill>
                  <a:gsLst>
                    <a:gs pos="15000">
                      <a:schemeClr val="tx1"/>
                    </a:gs>
                    <a:gs pos="47000">
                      <a:schemeClr val="tx1"/>
                    </a:gs>
                  </a:gsLst>
                  <a:lin ang="5400000" scaled="1"/>
                </a:gradFill>
                <a:latin typeface="+mj-lt"/>
              </a:rPr>
              <a:t>chronic enteral, parenteral, or intrathecal </a:t>
            </a:r>
            <a:r>
              <a:rPr lang="en-US" dirty="0" smtClean="0">
                <a:gradFill>
                  <a:gsLst>
                    <a:gs pos="15000">
                      <a:schemeClr val="tx1"/>
                    </a:gs>
                    <a:gs pos="47000">
                      <a:schemeClr val="tx1"/>
                    </a:gs>
                  </a:gsLst>
                  <a:lin ang="5400000" scaled="1"/>
                </a:gradFill>
                <a:latin typeface="+mj-lt"/>
              </a:rPr>
              <a:t>opioid medications </a:t>
            </a:r>
            <a:r>
              <a:rPr lang="en-US" dirty="0">
                <a:gradFill>
                  <a:gsLst>
                    <a:gs pos="15000">
                      <a:schemeClr val="tx1"/>
                    </a:gs>
                    <a:gs pos="47000">
                      <a:schemeClr val="tx1"/>
                    </a:gs>
                  </a:gsLst>
                  <a:lin ang="5400000" scaled="1"/>
                </a:gradFill>
                <a:latin typeface="+mj-lt"/>
              </a:rPr>
              <a:t>for pain </a:t>
            </a:r>
            <a:r>
              <a:rPr lang="en-US" dirty="0" smtClean="0">
                <a:gradFill>
                  <a:gsLst>
                    <a:gs pos="15000">
                      <a:schemeClr val="tx1"/>
                    </a:gs>
                    <a:gs pos="47000">
                      <a:schemeClr val="tx1"/>
                    </a:gs>
                  </a:gsLst>
                  <a:lin ang="5400000" scaled="1"/>
                </a:gradFill>
                <a:latin typeface="+mj-lt"/>
              </a:rPr>
              <a:t>management. </a:t>
            </a:r>
            <a:r>
              <a:rPr lang="en-US" dirty="0">
                <a:gradFill>
                  <a:gsLst>
                    <a:gs pos="15000">
                      <a:schemeClr val="tx1"/>
                    </a:gs>
                    <a:gs pos="47000">
                      <a:schemeClr val="tx1"/>
                    </a:gs>
                  </a:gsLst>
                  <a:lin ang="5400000" scaled="1"/>
                </a:gradFill>
                <a:latin typeface="+mj-lt"/>
              </a:rPr>
              <a:t>Nearly all opioids in doses equivalent to 30 mg of methadone suppress endogenous T production, although longer </a:t>
            </a:r>
            <a:r>
              <a:rPr lang="en-US" dirty="0" smtClean="0">
                <a:gradFill>
                  <a:gsLst>
                    <a:gs pos="15000">
                      <a:schemeClr val="tx1"/>
                    </a:gs>
                    <a:gs pos="47000">
                      <a:schemeClr val="tx1"/>
                    </a:gs>
                  </a:gsLst>
                  <a:lin ang="5400000" scaled="1"/>
                </a:gradFill>
                <a:latin typeface="+mj-lt"/>
              </a:rPr>
              <a:t>acting opioids </a:t>
            </a:r>
            <a:r>
              <a:rPr lang="en-US" dirty="0">
                <a:gradFill>
                  <a:gsLst>
                    <a:gs pos="15000">
                      <a:schemeClr val="tx1"/>
                    </a:gs>
                    <a:gs pos="47000">
                      <a:schemeClr val="tx1"/>
                    </a:gs>
                  </a:gsLst>
                  <a:lin ang="5400000" scaled="1"/>
                </a:gradFill>
                <a:latin typeface="+mj-lt"/>
              </a:rPr>
              <a:t>induce greater and more sustained </a:t>
            </a:r>
            <a:r>
              <a:rPr lang="en-US" dirty="0" smtClean="0">
                <a:gradFill>
                  <a:gsLst>
                    <a:gs pos="15000">
                      <a:schemeClr val="tx1"/>
                    </a:gs>
                    <a:gs pos="47000">
                      <a:schemeClr val="tx1"/>
                    </a:gs>
                  </a:gsLst>
                  <a:lin ang="5400000" scaled="1"/>
                </a:gradFill>
                <a:latin typeface="+mj-lt"/>
              </a:rPr>
              <a:t>suppression of </a:t>
            </a:r>
            <a:r>
              <a:rPr lang="en-US" dirty="0">
                <a:gradFill>
                  <a:gsLst>
                    <a:gs pos="15000">
                      <a:schemeClr val="tx1"/>
                    </a:gs>
                    <a:gs pos="47000">
                      <a:schemeClr val="tx1"/>
                    </a:gs>
                  </a:gsLst>
                  <a:lin ang="5400000" scaled="1"/>
                </a:gradFill>
                <a:latin typeface="+mj-lt"/>
              </a:rPr>
              <a:t>T concentrations. </a:t>
            </a:r>
          </a:p>
        </p:txBody>
      </p:sp>
    </p:spTree>
    <p:extLst>
      <p:ext uri="{BB962C8B-B14F-4D97-AF65-F5344CB8AC3E}">
        <p14:creationId xmlns:p14="http://schemas.microsoft.com/office/powerpoint/2010/main" val="2300785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81</a:t>
            </a:fld>
            <a:endParaRPr lang="en-US" dirty="0"/>
          </a:p>
        </p:txBody>
      </p:sp>
      <p:sp>
        <p:nvSpPr>
          <p:cNvPr id="9" name="Freeform: Shape 64"/>
          <p:cNvSpPr>
            <a:spLocks noChangeAspect="1"/>
          </p:cNvSpPr>
          <p:nvPr/>
        </p:nvSpPr>
        <p:spPr>
          <a:xfrm>
            <a:off x="84044" y="-263911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Title 31"/>
          <p:cNvSpPr txBox="1">
            <a:spLocks/>
          </p:cNvSpPr>
          <p:nvPr/>
        </p:nvSpPr>
        <p:spPr>
          <a:xfrm>
            <a:off x="406769" y="92597"/>
            <a:ext cx="4107358" cy="1025941"/>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400" b="1" dirty="0">
                <a:gradFill>
                  <a:gsLst>
                    <a:gs pos="15000">
                      <a:schemeClr val="bg1"/>
                    </a:gs>
                    <a:gs pos="47000">
                      <a:schemeClr val="bg1"/>
                    </a:gs>
                  </a:gsLst>
                  <a:lin ang="5400000" scaled="1"/>
                </a:gradFill>
              </a:rPr>
              <a:t>Hypogonadism associated with chronic opioid use</a:t>
            </a:r>
          </a:p>
        </p:txBody>
      </p:sp>
      <p:sp>
        <p:nvSpPr>
          <p:cNvPr id="7" name="Text Placeholder 6"/>
          <p:cNvSpPr>
            <a:spLocks noGrp="1"/>
          </p:cNvSpPr>
          <p:nvPr>
            <p:ph type="body" sz="quarter" idx="11"/>
          </p:nvPr>
        </p:nvSpPr>
        <p:spPr>
          <a:xfrm>
            <a:off x="476581" y="2576879"/>
            <a:ext cx="11507697" cy="4098558"/>
          </a:xfrm>
        </p:spPr>
        <p:txBody>
          <a:bodyPr/>
          <a:lstStyle/>
          <a:p>
            <a:pPr lvl="1" algn="l"/>
            <a:r>
              <a:rPr lang="en-US" dirty="0" smtClean="0">
                <a:gradFill>
                  <a:gsLst>
                    <a:gs pos="15000">
                      <a:schemeClr val="tx1"/>
                    </a:gs>
                    <a:gs pos="47000">
                      <a:schemeClr val="tx1"/>
                    </a:gs>
                  </a:gsLst>
                  <a:lin ang="5400000" scaled="1"/>
                </a:gradFill>
                <a:latin typeface="+mj-lt"/>
              </a:rPr>
              <a:t>Although </a:t>
            </a:r>
            <a:r>
              <a:rPr lang="en-US" dirty="0">
                <a:gradFill>
                  <a:gsLst>
                    <a:gs pos="15000">
                      <a:schemeClr val="tx1"/>
                    </a:gs>
                    <a:gs pos="47000">
                      <a:schemeClr val="tx1"/>
                    </a:gs>
                  </a:gsLst>
                  <a:lin ang="5400000" scaled="1"/>
                </a:gradFill>
                <a:latin typeface="+mj-lt"/>
              </a:rPr>
              <a:t>long-term health consequences of chronic opioid use are not </a:t>
            </a:r>
            <a:r>
              <a:rPr lang="en-US" dirty="0" smtClean="0">
                <a:gradFill>
                  <a:gsLst>
                    <a:gs pos="15000">
                      <a:schemeClr val="tx1"/>
                    </a:gs>
                    <a:gs pos="47000">
                      <a:schemeClr val="tx1"/>
                    </a:gs>
                  </a:gsLst>
                  <a:lin ang="5400000" scaled="1"/>
                </a:gradFill>
                <a:latin typeface="+mj-lt"/>
              </a:rPr>
              <a:t>completely understood</a:t>
            </a:r>
            <a:r>
              <a:rPr lang="en-US" dirty="0">
                <a:gradFill>
                  <a:gsLst>
                    <a:gs pos="15000">
                      <a:schemeClr val="tx1"/>
                    </a:gs>
                    <a:gs pos="47000">
                      <a:schemeClr val="tx1"/>
                    </a:gs>
                  </a:gsLst>
                  <a:lin ang="5400000" scaled="1"/>
                </a:gradFill>
                <a:latin typeface="+mj-lt"/>
              </a:rPr>
              <a:t>, opioid-induced suppression of the endogenous hypothalamic–pituitary–testicular axis is </a:t>
            </a:r>
            <a:r>
              <a:rPr lang="en-US" dirty="0" smtClean="0">
                <a:gradFill>
                  <a:gsLst>
                    <a:gs pos="15000">
                      <a:schemeClr val="tx1"/>
                    </a:gs>
                    <a:gs pos="47000">
                      <a:schemeClr val="tx1"/>
                    </a:gs>
                  </a:gsLst>
                  <a:lin ang="5400000" scaled="1"/>
                </a:gradFill>
                <a:latin typeface="+mj-lt"/>
              </a:rPr>
              <a:t>associated with </a:t>
            </a:r>
            <a:r>
              <a:rPr lang="en-US" dirty="0">
                <a:gradFill>
                  <a:gsLst>
                    <a:gs pos="15000">
                      <a:schemeClr val="tx1"/>
                    </a:gs>
                    <a:gs pos="47000">
                      <a:schemeClr val="tx1"/>
                    </a:gs>
                  </a:gsLst>
                  <a:lin ang="5400000" scaled="1"/>
                </a:gradFill>
                <a:latin typeface="+mj-lt"/>
              </a:rPr>
              <a:t>sexual dysfunction, low mood, osteoporosis, </a:t>
            </a:r>
            <a:r>
              <a:rPr lang="en-US" dirty="0" smtClean="0">
                <a:gradFill>
                  <a:gsLst>
                    <a:gs pos="15000">
                      <a:schemeClr val="tx1"/>
                    </a:gs>
                    <a:gs pos="47000">
                      <a:schemeClr val="tx1"/>
                    </a:gs>
                  </a:gsLst>
                  <a:lin ang="5400000" scaled="1"/>
                </a:gradFill>
                <a:latin typeface="+mj-lt"/>
              </a:rPr>
              <a:t>and increased </a:t>
            </a:r>
            <a:r>
              <a:rPr lang="en-US" dirty="0">
                <a:gradFill>
                  <a:gsLst>
                    <a:gs pos="15000">
                      <a:schemeClr val="tx1"/>
                    </a:gs>
                    <a:gs pos="47000">
                      <a:schemeClr val="tx1"/>
                    </a:gs>
                  </a:gsLst>
                  <a:lin ang="5400000" scaled="1"/>
                </a:gradFill>
                <a:latin typeface="+mj-lt"/>
              </a:rPr>
              <a:t>risk of </a:t>
            </a:r>
            <a:r>
              <a:rPr lang="en-US" dirty="0" smtClean="0">
                <a:gradFill>
                  <a:gsLst>
                    <a:gs pos="15000">
                      <a:schemeClr val="tx1"/>
                    </a:gs>
                    <a:gs pos="47000">
                      <a:schemeClr val="tx1"/>
                    </a:gs>
                  </a:gsLst>
                  <a:lin ang="5400000" scaled="1"/>
                </a:gradFill>
                <a:latin typeface="+mj-lt"/>
              </a:rPr>
              <a:t>fracture. </a:t>
            </a:r>
            <a:r>
              <a:rPr lang="en-US" dirty="0">
                <a:gradFill>
                  <a:gsLst>
                    <a:gs pos="15000">
                      <a:schemeClr val="tx1"/>
                    </a:gs>
                    <a:gs pos="47000">
                      <a:schemeClr val="tx1"/>
                    </a:gs>
                  </a:gsLst>
                  <a:lin ang="5400000" scaled="1"/>
                </a:gradFill>
                <a:latin typeface="+mj-lt"/>
              </a:rPr>
              <a:t>Chronic opioid </a:t>
            </a:r>
            <a:r>
              <a:rPr lang="en-US" dirty="0" smtClean="0">
                <a:gradFill>
                  <a:gsLst>
                    <a:gs pos="15000">
                      <a:schemeClr val="tx1"/>
                    </a:gs>
                    <a:gs pos="47000">
                      <a:schemeClr val="tx1"/>
                    </a:gs>
                  </a:gsLst>
                  <a:lin ang="5400000" scaled="1"/>
                </a:gradFill>
                <a:latin typeface="+mj-lt"/>
              </a:rPr>
              <a:t>use has </a:t>
            </a:r>
            <a:r>
              <a:rPr lang="en-US" dirty="0">
                <a:gradFill>
                  <a:gsLst>
                    <a:gs pos="15000">
                      <a:schemeClr val="tx1"/>
                    </a:gs>
                    <a:gs pos="47000">
                      <a:schemeClr val="tx1"/>
                    </a:gs>
                  </a:gsLst>
                  <a:lin ang="5400000" scaled="1"/>
                </a:gradFill>
                <a:latin typeface="+mj-lt"/>
              </a:rPr>
              <a:t>emerged as a common antecedent of T </a:t>
            </a:r>
            <a:r>
              <a:rPr lang="en-US" dirty="0" smtClean="0">
                <a:gradFill>
                  <a:gsLst>
                    <a:gs pos="15000">
                      <a:schemeClr val="tx1"/>
                    </a:gs>
                    <a:gs pos="47000">
                      <a:schemeClr val="tx1"/>
                    </a:gs>
                  </a:gsLst>
                  <a:lin ang="5400000" scaled="1"/>
                </a:gradFill>
                <a:latin typeface="+mj-lt"/>
              </a:rPr>
              <a:t>prescription use </a:t>
            </a:r>
            <a:r>
              <a:rPr lang="en-US" dirty="0">
                <a:gradFill>
                  <a:gsLst>
                    <a:gs pos="15000">
                      <a:schemeClr val="tx1"/>
                    </a:gs>
                    <a:gs pos="47000">
                      <a:schemeClr val="tx1"/>
                    </a:gs>
                  </a:gsLst>
                  <a:lin ang="5400000" scaled="1"/>
                </a:gradFill>
                <a:latin typeface="+mj-lt"/>
              </a:rPr>
              <a:t>in some health care </a:t>
            </a:r>
            <a:r>
              <a:rPr lang="en-US" dirty="0" smtClean="0">
                <a:gradFill>
                  <a:gsLst>
                    <a:gs pos="15000">
                      <a:schemeClr val="tx1"/>
                    </a:gs>
                    <a:gs pos="47000">
                      <a:schemeClr val="tx1"/>
                    </a:gs>
                  </a:gsLst>
                  <a:lin ang="5400000" scaled="1"/>
                </a:gradFill>
                <a:latin typeface="+mj-lt"/>
              </a:rPr>
              <a:t>systems.</a:t>
            </a:r>
          </a:p>
          <a:p>
            <a:pPr lvl="1" algn="l"/>
            <a:endParaRPr lang="en-US" dirty="0" smtClean="0">
              <a:gradFill>
                <a:gsLst>
                  <a:gs pos="15000">
                    <a:schemeClr val="tx1"/>
                  </a:gs>
                  <a:gs pos="47000">
                    <a:schemeClr val="tx1"/>
                  </a:gs>
                </a:gsLst>
                <a:lin ang="5400000" scaled="1"/>
              </a:gradFill>
              <a:latin typeface="+mj-lt"/>
            </a:endParaRPr>
          </a:p>
          <a:p>
            <a:pPr lvl="1" algn="l"/>
            <a:r>
              <a:rPr lang="en-US" dirty="0">
                <a:gradFill>
                  <a:gsLst>
                    <a:gs pos="15000">
                      <a:schemeClr val="tx1"/>
                    </a:gs>
                    <a:gs pos="47000">
                      <a:schemeClr val="tx1"/>
                    </a:gs>
                  </a:gsLst>
                  <a:lin ang="5400000" scaled="1"/>
                </a:gradFill>
                <a:latin typeface="+mj-lt"/>
              </a:rPr>
              <a:t>Clinicians </a:t>
            </a:r>
            <a:r>
              <a:rPr lang="en-US" dirty="0">
                <a:solidFill>
                  <a:srgbClr val="FF0000"/>
                </a:solidFill>
                <a:latin typeface="+mj-lt"/>
              </a:rPr>
              <a:t>should</a:t>
            </a:r>
            <a:r>
              <a:rPr lang="en-US" dirty="0">
                <a:gradFill>
                  <a:gsLst>
                    <a:gs pos="15000">
                      <a:schemeClr val="tx1"/>
                    </a:gs>
                    <a:gs pos="47000">
                      <a:schemeClr val="tx1"/>
                    </a:gs>
                  </a:gsLst>
                  <a:lin ang="5400000" scaled="1"/>
                </a:gradFill>
                <a:latin typeface="+mj-lt"/>
              </a:rPr>
              <a:t> </a:t>
            </a:r>
            <a:r>
              <a:rPr lang="en-US" dirty="0" smtClean="0">
                <a:gradFill>
                  <a:gsLst>
                    <a:gs pos="15000">
                      <a:schemeClr val="tx1"/>
                    </a:gs>
                    <a:gs pos="47000">
                      <a:schemeClr val="tx1"/>
                    </a:gs>
                  </a:gsLst>
                  <a:lin ang="5400000" scaled="1"/>
                </a:gradFill>
                <a:latin typeface="+mj-lt"/>
              </a:rPr>
              <a:t>consider T-replacement </a:t>
            </a:r>
            <a:r>
              <a:rPr lang="en-US" dirty="0">
                <a:gradFill>
                  <a:gsLst>
                    <a:gs pos="15000">
                      <a:schemeClr val="tx1"/>
                    </a:gs>
                    <a:gs pos="47000">
                      <a:schemeClr val="tx1"/>
                    </a:gs>
                  </a:gsLst>
                  <a:lin ang="5400000" scaled="1"/>
                </a:gradFill>
                <a:latin typeface="+mj-lt"/>
              </a:rPr>
              <a:t>therapy in men with </a:t>
            </a:r>
            <a:r>
              <a:rPr lang="en-US" dirty="0" smtClean="0">
                <a:gradFill>
                  <a:gsLst>
                    <a:gs pos="15000">
                      <a:schemeClr val="tx1"/>
                    </a:gs>
                    <a:gs pos="47000">
                      <a:schemeClr val="tx1"/>
                    </a:gs>
                  </a:gsLst>
                  <a:lin ang="5400000" scaled="1"/>
                </a:gradFill>
                <a:latin typeface="+mj-lt"/>
              </a:rPr>
              <a:t>opioid-induced hypogonadism </a:t>
            </a:r>
            <a:r>
              <a:rPr lang="en-US" dirty="0">
                <a:gradFill>
                  <a:gsLst>
                    <a:gs pos="15000">
                      <a:schemeClr val="tx1"/>
                    </a:gs>
                    <a:gs pos="47000">
                      <a:schemeClr val="tx1"/>
                    </a:gs>
                  </a:gsLst>
                  <a:lin ang="5400000" scaled="1"/>
                </a:gradFill>
                <a:latin typeface="+mj-lt"/>
              </a:rPr>
              <a:t>who are experiencing sexual </a:t>
            </a:r>
            <a:r>
              <a:rPr lang="en-US" dirty="0" smtClean="0">
                <a:gradFill>
                  <a:gsLst>
                    <a:gs pos="15000">
                      <a:schemeClr val="tx1"/>
                    </a:gs>
                    <a:gs pos="47000">
                      <a:schemeClr val="tx1"/>
                    </a:gs>
                  </a:gsLst>
                  <a:lin ang="5400000" scaled="1"/>
                </a:gradFill>
                <a:latin typeface="+mj-lt"/>
              </a:rPr>
              <a:t>symptoms and </a:t>
            </a:r>
            <a:r>
              <a:rPr lang="en-US" dirty="0">
                <a:gradFill>
                  <a:gsLst>
                    <a:gs pos="15000">
                      <a:schemeClr val="tx1"/>
                    </a:gs>
                    <a:gs pos="47000">
                      <a:schemeClr val="tx1"/>
                    </a:gs>
                  </a:gsLst>
                  <a:lin ang="5400000" scaled="1"/>
                </a:gradFill>
                <a:latin typeface="+mj-lt"/>
              </a:rPr>
              <a:t>in whom discontinuation of opioid </a:t>
            </a:r>
            <a:r>
              <a:rPr lang="en-US" dirty="0" smtClean="0">
                <a:gradFill>
                  <a:gsLst>
                    <a:gs pos="15000">
                      <a:schemeClr val="tx1"/>
                    </a:gs>
                    <a:gs pos="47000">
                      <a:schemeClr val="tx1"/>
                    </a:gs>
                  </a:gsLst>
                  <a:lin ang="5400000" scaled="1"/>
                </a:gradFill>
                <a:latin typeface="+mj-lt"/>
              </a:rPr>
              <a:t>medication seems </a:t>
            </a:r>
            <a:r>
              <a:rPr lang="en-US" dirty="0">
                <a:gradFill>
                  <a:gsLst>
                    <a:gs pos="15000">
                      <a:schemeClr val="tx1"/>
                    </a:gs>
                    <a:gs pos="47000">
                      <a:schemeClr val="tx1"/>
                    </a:gs>
                  </a:gsLst>
                  <a:lin ang="5400000" scaled="1"/>
                </a:gradFill>
                <a:latin typeface="+mj-lt"/>
              </a:rPr>
              <a:t>unlikely</a:t>
            </a:r>
          </a:p>
        </p:txBody>
      </p:sp>
    </p:spTree>
    <p:extLst>
      <p:ext uri="{BB962C8B-B14F-4D97-AF65-F5344CB8AC3E}">
        <p14:creationId xmlns:p14="http://schemas.microsoft.com/office/powerpoint/2010/main" val="39343152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940" y="1132234"/>
            <a:ext cx="9058380" cy="2999928"/>
          </a:xfrm>
        </p:spPr>
        <p:txBody>
          <a:bodyPr/>
          <a:lstStyle/>
          <a:p>
            <a:r>
              <a:rPr lang="en-US" dirty="0" smtClean="0"/>
              <a:t>Change is the end result of  all true learning</a:t>
            </a:r>
            <a:endParaRPr lang="en-US" dirty="0"/>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44888" y="539422"/>
            <a:ext cx="4376615" cy="369332"/>
          </a:xfrm>
        </p:spPr>
        <p:txBody>
          <a:bodyPr/>
          <a:lstStyle/>
          <a:p>
            <a:r>
              <a:rPr lang="en-US" dirty="0" smtClean="0"/>
              <a:t>HINT </a:t>
            </a:r>
            <a:endParaRPr lang="en-US" dirty="0"/>
          </a:p>
        </p:txBody>
      </p:sp>
      <p:sp>
        <p:nvSpPr>
          <p:cNvPr id="11" name="Text Placeholder 10"/>
          <p:cNvSpPr>
            <a:spLocks noGrp="1"/>
          </p:cNvSpPr>
          <p:nvPr>
            <p:ph type="body" sz="quarter" idx="11"/>
          </p:nvPr>
        </p:nvSpPr>
        <p:spPr>
          <a:xfrm>
            <a:off x="-92206" y="2505456"/>
            <a:ext cx="11658600" cy="3562001"/>
          </a:xfrm>
        </p:spPr>
        <p:txBody>
          <a:bodyPr/>
          <a:lstStyle/>
          <a:p>
            <a:pPr algn="l"/>
            <a:r>
              <a:rPr lang="en-US" sz="2800" b="1" spc="40" dirty="0">
                <a:solidFill>
                  <a:schemeClr val="tx1"/>
                </a:solidFill>
                <a:latin typeface="+mn-lt"/>
              </a:rPr>
              <a:t>The process of evaluating secondary hypogonadism may uncover a deficiency/excess of other pituitary hormones or a hypothalamic or pituitary tumor that may require management in addition to treating hypogonadism. </a:t>
            </a:r>
          </a:p>
          <a:p>
            <a:pPr algn="l"/>
            <a:r>
              <a:rPr lang="en-US" dirty="0" smtClean="0">
                <a:solidFill>
                  <a:schemeClr val="tx1"/>
                </a:solidFill>
              </a:rPr>
              <a:t>Secondary </a:t>
            </a:r>
            <a:r>
              <a:rPr lang="en-US" dirty="0">
                <a:solidFill>
                  <a:schemeClr val="tx1"/>
                </a:solidFill>
              </a:rPr>
              <a:t>hypogonadism </a:t>
            </a:r>
            <a:r>
              <a:rPr lang="en-US" dirty="0" smtClean="0">
                <a:solidFill>
                  <a:schemeClr val="tx1"/>
                </a:solidFill>
              </a:rPr>
              <a:t>can result </a:t>
            </a:r>
            <a:r>
              <a:rPr lang="en-US" dirty="0">
                <a:solidFill>
                  <a:schemeClr val="tx1"/>
                </a:solidFill>
              </a:rPr>
              <a:t>from functional causes (e.g., obesity, opioids, </a:t>
            </a:r>
            <a:r>
              <a:rPr lang="en-US" dirty="0" smtClean="0">
                <a:solidFill>
                  <a:schemeClr val="tx1"/>
                </a:solidFill>
              </a:rPr>
              <a:t>or systemic </a:t>
            </a:r>
            <a:r>
              <a:rPr lang="en-US" dirty="0">
                <a:solidFill>
                  <a:schemeClr val="tx1"/>
                </a:solidFill>
              </a:rPr>
              <a:t>illness) that might be reversible by treating </a:t>
            </a:r>
            <a:r>
              <a:rPr lang="en-US" dirty="0" smtClean="0">
                <a:solidFill>
                  <a:schemeClr val="tx1"/>
                </a:solidFill>
              </a:rPr>
              <a:t>the underlying </a:t>
            </a:r>
            <a:r>
              <a:rPr lang="en-US" dirty="0">
                <a:solidFill>
                  <a:schemeClr val="tx1"/>
                </a:solidFill>
              </a:rPr>
              <a:t>condition or discontinuing the </a:t>
            </a:r>
            <a:r>
              <a:rPr lang="en-US" dirty="0" smtClean="0">
                <a:solidFill>
                  <a:schemeClr val="tx1"/>
                </a:solidFill>
              </a:rPr>
              <a:t>offending medication</a:t>
            </a:r>
            <a:r>
              <a:rPr lang="en-US" dirty="0">
                <a:solidFill>
                  <a:schemeClr val="tx1"/>
                </a:solidFill>
              </a:rPr>
              <a:t>. </a:t>
            </a:r>
            <a:endParaRPr lang="en-US" dirty="0" smtClean="0">
              <a:solidFill>
                <a:schemeClr val="tx1"/>
              </a:solidFill>
            </a:endParaRPr>
          </a:p>
          <a:p>
            <a:pPr algn="l"/>
            <a:r>
              <a:rPr lang="en-US" dirty="0" smtClean="0">
                <a:solidFill>
                  <a:schemeClr val="tx1"/>
                </a:solidFill>
              </a:rPr>
              <a:t>Managing </a:t>
            </a:r>
            <a:r>
              <a:rPr lang="en-US" dirty="0">
                <a:solidFill>
                  <a:schemeClr val="tx1"/>
                </a:solidFill>
              </a:rPr>
              <a:t>the underlying conditions, such </a:t>
            </a:r>
            <a:r>
              <a:rPr lang="en-US" dirty="0" smtClean="0">
                <a:solidFill>
                  <a:schemeClr val="tx1"/>
                </a:solidFill>
              </a:rPr>
              <a:t>as obesity</a:t>
            </a:r>
            <a:r>
              <a:rPr lang="en-US" dirty="0">
                <a:solidFill>
                  <a:schemeClr val="tx1"/>
                </a:solidFill>
              </a:rPr>
              <a:t>, may have additional health benefits</a:t>
            </a:r>
            <a:r>
              <a:rPr lang="en-US" dirty="0" smtClean="0">
                <a:solidFill>
                  <a:schemeClr val="tx1"/>
                </a:solidFill>
              </a:rPr>
              <a:t>.</a:t>
            </a:r>
            <a:endParaRPr lang="en-US" dirty="0">
              <a:solidFill>
                <a:schemeClr val="tx1"/>
              </a:solidFill>
            </a:endParaRPr>
          </a:p>
        </p:txBody>
      </p:sp>
      <p:sp>
        <p:nvSpPr>
          <p:cNvPr id="12" name="Text Placeholder 11"/>
          <p:cNvSpPr>
            <a:spLocks noGrp="1"/>
          </p:cNvSpPr>
          <p:nvPr>
            <p:ph type="body" sz="quarter" idx="12"/>
          </p:nvPr>
        </p:nvSpPr>
        <p:spPr/>
        <p:txBody>
          <a:bodyPr/>
          <a:lstStyle/>
          <a:p>
            <a:r>
              <a:rPr lang="en-US"/>
              <a:t>!</a:t>
            </a:r>
            <a:endParaRPr lang="en-US" dirty="0"/>
          </a:p>
        </p:txBody>
      </p:sp>
      <p:sp>
        <p:nvSpPr>
          <p:cNvPr id="2" name="Slide Number Placeholder 1"/>
          <p:cNvSpPr>
            <a:spLocks noGrp="1"/>
          </p:cNvSpPr>
          <p:nvPr>
            <p:ph type="sldNum" sz="quarter" idx="4"/>
          </p:nvPr>
        </p:nvSpPr>
        <p:spPr/>
        <p:txBody>
          <a:bodyPr/>
          <a:lstStyle/>
          <a:p>
            <a:fld id="{4997E989-D798-4C62-8E93-3D2D613C2488}" type="slidenum">
              <a:rPr lang="en-US" smtClean="0"/>
              <a:pPr/>
              <a:t>9</a:t>
            </a:fld>
            <a:endParaRPr lang="en-US" dirty="0"/>
          </a:p>
        </p:txBody>
      </p:sp>
    </p:spTree>
    <p:extLst>
      <p:ext uri="{BB962C8B-B14F-4D97-AF65-F5344CB8AC3E}">
        <p14:creationId xmlns:p14="http://schemas.microsoft.com/office/powerpoint/2010/main" val="370696753"/>
      </p:ext>
    </p:extLst>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8647</TotalTime>
  <Words>6955</Words>
  <Application>Microsoft Office PowerPoint</Application>
  <PresentationFormat>Widescreen</PresentationFormat>
  <Paragraphs>612</Paragraphs>
  <Slides>82</Slides>
  <Notes>70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82</vt:i4>
      </vt:variant>
    </vt:vector>
  </HeadingPairs>
  <TitlesOfParts>
    <vt:vector size="94" baseType="lpstr">
      <vt:lpstr>Arial</vt:lpstr>
      <vt:lpstr>Arial Black</vt:lpstr>
      <vt:lpstr>Calibri</vt:lpstr>
      <vt:lpstr>Segoe UI</vt:lpstr>
      <vt:lpstr>Segoe UI Black</vt:lpstr>
      <vt:lpstr>Segoe UI Light</vt:lpstr>
      <vt:lpstr>Segoe UI Semibold</vt:lpstr>
      <vt:lpstr>Segoe UI Semilight</vt:lpstr>
      <vt:lpstr>Tahoma</vt:lpstr>
      <vt:lpstr>Times New Roman</vt:lpstr>
      <vt:lpstr>Wingdings</vt:lpstr>
      <vt:lpstr>Storybuilding Neal Creative</vt:lpstr>
      <vt:lpstr>Testosterone Therapy in Men With Hypogonadism</vt:lpstr>
      <vt:lpstr>Table of Contents</vt:lpstr>
      <vt:lpstr>Hypogonadism is a clinical syndrome that results from failure of the testis to produce physiological concentrations of testosterone (T) (T deficiency) and/or a normal number of spermatozoa due to pathology at one or more concentrations of the hypothalamic–pituitary–testicular axis.</vt:lpstr>
      <vt:lpstr>PowerPoint Presentation</vt:lpstr>
      <vt:lpstr>PowerPoint Presentation</vt:lpstr>
      <vt:lpstr>The classification of hypogonadism as primary or secondary has therapeutic implications.   Spermatogenesis can be stimulated and fertility can be restored with appropriate gonadotropin therapy in patients with secondary hypogonadism but not in patients with primary hypogonadism.   Fertility options for men with primary testicular failure are limited to the use of donor sperm, adoption, or (in some patients) assisted reproductive technologies, such as intracytoplasmic sperm injection using sperm in the ejaculate or following testicular sperm extraction. </vt:lpstr>
      <vt:lpstr>Diagnosis of</vt:lpstr>
      <vt:lpstr>PowerPoint Presentation</vt:lpstr>
      <vt:lpstr>PowerPoint Presentation</vt:lpstr>
      <vt:lpstr>PowerPoint Presentation</vt:lpstr>
      <vt:lpstr>Testosterone concentration measurement</vt:lpstr>
      <vt:lpstr>PowerPoint Presentation</vt:lpstr>
      <vt:lpstr>PowerPoint Presentation</vt:lpstr>
      <vt:lpstr>T concentration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 concentration</vt:lpstr>
      <vt:lpstr>PowerPoint Presentation</vt:lpstr>
      <vt:lpstr>Screening</vt:lpstr>
      <vt:lpstr>PowerPoint Presentation</vt:lpstr>
      <vt:lpstr>PowerPoint Presentation</vt:lpstr>
      <vt:lpstr>Distinguishing</vt:lpstr>
      <vt:lpstr>PowerPoint Presentation</vt:lpstr>
      <vt:lpstr>Etiology</vt:lpstr>
      <vt:lpstr>Etiology</vt:lpstr>
      <vt:lpstr>Etiology</vt:lpstr>
      <vt:lpstr>Etiology</vt:lpstr>
      <vt:lpstr>Treatment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is the end result of  all true learning</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Amir</dc:creator>
  <cp:keywords/>
  <dc:description/>
  <cp:lastModifiedBy>Amir</cp:lastModifiedBy>
  <cp:revision>155</cp:revision>
  <cp:lastPrinted>2018-05-05T14:30:43Z</cp:lastPrinted>
  <dcterms:created xsi:type="dcterms:W3CDTF">2018-04-26T13:45:01Z</dcterms:created>
  <dcterms:modified xsi:type="dcterms:W3CDTF">2018-05-07T18:08:20Z</dcterms:modified>
  <cp:category/>
</cp:coreProperties>
</file>