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5" r:id="rId38"/>
    <p:sldId id="298" r:id="rId39"/>
    <p:sldId id="300" r:id="rId40"/>
    <p:sldId id="301" r:id="rId41"/>
    <p:sldId id="302" r:id="rId42"/>
    <p:sldId id="304" r:id="rId43"/>
    <p:sldId id="305" r:id="rId44"/>
    <p:sldId id="306" r:id="rId45"/>
    <p:sldId id="308" r:id="rId46"/>
    <p:sldId id="322" r:id="rId47"/>
    <p:sldId id="307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9" r:id="rId58"/>
    <p:sldId id="320" r:id="rId59"/>
    <p:sldId id="321" r:id="rId60"/>
    <p:sldId id="323" r:id="rId61"/>
    <p:sldId id="324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Causality of Gut </a:t>
            </a:r>
            <a:r>
              <a:rPr lang="en-US" dirty="0" err="1" smtClean="0"/>
              <a:t>Microbiota</a:t>
            </a:r>
            <a:r>
              <a:rPr lang="en-US" dirty="0" smtClean="0"/>
              <a:t> in Obesity</a:t>
            </a:r>
            <a:br>
              <a:rPr lang="en-US" dirty="0" smtClean="0"/>
            </a:br>
            <a:r>
              <a:rPr lang="en-US" dirty="0" smtClean="0"/>
              <a:t>and Diabetes in Humans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sz="2400" dirty="0" smtClean="0"/>
              <a:t>Endocrine Reviews, April 2018, 39(2):</a:t>
            </a:r>
            <a:r>
              <a:rPr lang="en-US" sz="2400" dirty="0" smtClean="0"/>
              <a:t>133–153</a:t>
            </a:r>
          </a:p>
          <a:p>
            <a:r>
              <a:rPr lang="en-US" sz="2400" dirty="0" smtClean="0"/>
              <a:t>Presented by</a:t>
            </a:r>
          </a:p>
          <a:p>
            <a:r>
              <a:rPr lang="en-US" dirty="0" err="1" smtClean="0"/>
              <a:t>Elham</a:t>
            </a:r>
            <a:r>
              <a:rPr lang="en-US" dirty="0" smtClean="0"/>
              <a:t> </a:t>
            </a:r>
            <a:r>
              <a:rPr lang="en-US" dirty="0" err="1" smtClean="0"/>
              <a:t>Faghihimani</a:t>
            </a:r>
            <a:endParaRPr lang="en-US" dirty="0" smtClean="0"/>
          </a:p>
          <a:p>
            <a:r>
              <a:rPr lang="en-US" dirty="0" smtClean="0"/>
              <a:t>Endocrinologist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human gut </a:t>
            </a:r>
            <a:r>
              <a:rPr lang="en-US" dirty="0" err="1" smtClean="0"/>
              <a:t>microbiota</a:t>
            </a:r>
            <a:r>
              <a:rPr lang="en-US" dirty="0" smtClean="0"/>
              <a:t> is a complex </a:t>
            </a:r>
            <a:r>
              <a:rPr lang="en-US" dirty="0" smtClean="0"/>
              <a:t>ecosystem consisting </a:t>
            </a:r>
            <a:r>
              <a:rPr lang="en-US" dirty="0" smtClean="0"/>
              <a:t>of an estimated </a:t>
            </a:r>
            <a:fld id="{85D971A0-9E66-4685-9F49-2D691B4A257D}" type="slidenum">
              <a:rPr lang="en-US" smtClean="0"/>
              <a:t>10</a:t>
            </a:fld>
            <a:r>
              <a:rPr lang="en-US" dirty="0" smtClean="0"/>
              <a:t> 14bacteria . This number </a:t>
            </a:r>
            <a:r>
              <a:rPr lang="en-US" dirty="0" smtClean="0"/>
              <a:t>equals the number of human cells </a:t>
            </a:r>
            <a:r>
              <a:rPr lang="en-US" dirty="0" smtClean="0"/>
              <a:t>. The combined </a:t>
            </a:r>
            <a:r>
              <a:rPr lang="en-US" dirty="0" smtClean="0"/>
              <a:t>genetic material of the gut </a:t>
            </a:r>
            <a:r>
              <a:rPr lang="en-US" dirty="0" err="1" smtClean="0"/>
              <a:t>microbiota</a:t>
            </a:r>
            <a:r>
              <a:rPr lang="en-US" dirty="0" smtClean="0"/>
              <a:t>, </a:t>
            </a:r>
            <a:r>
              <a:rPr lang="en-US" dirty="0" smtClean="0"/>
              <a:t>collectively called </a:t>
            </a:r>
            <a:r>
              <a:rPr lang="en-US" dirty="0" smtClean="0"/>
              <a:t>the gut </a:t>
            </a:r>
            <a:r>
              <a:rPr lang="en-US" dirty="0" err="1" smtClean="0"/>
              <a:t>microbiome</a:t>
            </a:r>
            <a:r>
              <a:rPr lang="en-US" dirty="0" smtClean="0"/>
              <a:t>, exceeds the </a:t>
            </a:r>
            <a:r>
              <a:rPr lang="en-US" dirty="0" smtClean="0"/>
              <a:t>human genome ~100 times.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gut microbial </a:t>
            </a:r>
            <a:r>
              <a:rPr lang="en-US" dirty="0" smtClean="0"/>
              <a:t>community is </a:t>
            </a:r>
            <a:r>
              <a:rPr lang="en-US" dirty="0" smtClean="0"/>
              <a:t>dominated by five bacterial phyla: </a:t>
            </a:r>
            <a:r>
              <a:rPr lang="en-US" dirty="0" err="1" smtClean="0">
                <a:solidFill>
                  <a:srgbClr val="FF0000"/>
                </a:solidFill>
              </a:rPr>
              <a:t>Actinobacteria,Bacteroidetes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Firmicutes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Proteobacteria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Verrucomicrobia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Shaping the Gut </a:t>
            </a:r>
            <a:r>
              <a:rPr lang="en-US" dirty="0" err="1" smtClean="0"/>
              <a:t>Microbiota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Variable pH </a:t>
            </a:r>
            <a:r>
              <a:rPr lang="en-US" dirty="0" smtClean="0"/>
              <a:t>(pH increases </a:t>
            </a:r>
            <a:r>
              <a:rPr lang="en-US" dirty="0" smtClean="0"/>
              <a:t>from proximal </a:t>
            </a:r>
            <a:r>
              <a:rPr lang="en-US" dirty="0" smtClean="0"/>
              <a:t>to distal intestine) and </a:t>
            </a:r>
            <a:r>
              <a:rPr lang="en-US" dirty="0" smtClean="0">
                <a:solidFill>
                  <a:srgbClr val="FF0000"/>
                </a:solidFill>
              </a:rPr>
              <a:t>oxygen </a:t>
            </a:r>
            <a:r>
              <a:rPr lang="en-US" dirty="0" smtClean="0">
                <a:solidFill>
                  <a:srgbClr val="FF0000"/>
                </a:solidFill>
              </a:rPr>
              <a:t>concentration </a:t>
            </a:r>
            <a:r>
              <a:rPr lang="en-US" dirty="0" smtClean="0"/>
              <a:t>(decreases </a:t>
            </a:r>
            <a:r>
              <a:rPr lang="en-US" dirty="0" smtClean="0"/>
              <a:t>from proximal to distal intestine) affect </a:t>
            </a:r>
            <a:r>
              <a:rPr lang="en-US" dirty="0" smtClean="0"/>
              <a:t>abundance </a:t>
            </a:r>
            <a:r>
              <a:rPr lang="en-US" dirty="0" smtClean="0"/>
              <a:t>of bacteria across </a:t>
            </a:r>
            <a:r>
              <a:rPr lang="en-US" dirty="0" smtClean="0"/>
              <a:t>the GI </a:t>
            </a:r>
            <a:r>
              <a:rPr lang="en-US" dirty="0" smtClean="0"/>
              <a:t>tract. The proximal GI tract </a:t>
            </a:r>
            <a:r>
              <a:rPr lang="en-US" dirty="0" smtClean="0"/>
              <a:t>is enriched </a:t>
            </a:r>
            <a:r>
              <a:rPr lang="en-US" dirty="0" smtClean="0"/>
              <a:t>in bacteria belonging to the phyla </a:t>
            </a:r>
            <a:r>
              <a:rPr lang="en-US" dirty="0" err="1" smtClean="0">
                <a:solidFill>
                  <a:srgbClr val="FF0000"/>
                </a:solidFill>
              </a:rPr>
              <a:t>Firmicutes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Proteobacteria</a:t>
            </a:r>
            <a:r>
              <a:rPr lang="en-US" dirty="0" smtClean="0"/>
              <a:t> and the genus </a:t>
            </a:r>
            <a:r>
              <a:rPr lang="en-US" dirty="0" smtClean="0">
                <a:solidFill>
                  <a:srgbClr val="FF0000"/>
                </a:solidFill>
              </a:rPr>
              <a:t>Lactobacilli</a:t>
            </a:r>
            <a:r>
              <a:rPr lang="en-US" dirty="0" smtClean="0"/>
              <a:t>, </a:t>
            </a:r>
            <a:r>
              <a:rPr lang="en-US" dirty="0" smtClean="0"/>
              <a:t>the </a:t>
            </a:r>
            <a:r>
              <a:rPr lang="en-US" dirty="0" smtClean="0"/>
              <a:t>distal GI tract mainly comprises bacteria belonging </a:t>
            </a:r>
            <a:r>
              <a:rPr lang="en-US" dirty="0" smtClean="0"/>
              <a:t>to the </a:t>
            </a:r>
            <a:r>
              <a:rPr lang="en-US" dirty="0" smtClean="0"/>
              <a:t>phyla </a:t>
            </a:r>
            <a:r>
              <a:rPr lang="en-US" dirty="0" err="1" smtClean="0"/>
              <a:t>Bacteroidetes</a:t>
            </a:r>
            <a:r>
              <a:rPr lang="en-US" dirty="0" smtClean="0"/>
              <a:t>, </a:t>
            </a:r>
            <a:r>
              <a:rPr lang="en-US" dirty="0" err="1" smtClean="0"/>
              <a:t>Firmicutes</a:t>
            </a:r>
            <a:r>
              <a:rPr lang="en-US" dirty="0" smtClean="0"/>
              <a:t>, and the </a:t>
            </a:r>
            <a:r>
              <a:rPr lang="en-US" dirty="0" err="1" smtClean="0"/>
              <a:t>Akkermansia</a:t>
            </a:r>
            <a:r>
              <a:rPr lang="en-US" dirty="0" smtClean="0"/>
              <a:t> </a:t>
            </a:r>
            <a:r>
              <a:rPr lang="en-US" dirty="0" err="1" smtClean="0"/>
              <a:t>muciniphila</a:t>
            </a:r>
            <a:r>
              <a:rPr lang="en-US" dirty="0" smtClean="0"/>
              <a:t> species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/>
              <a:t>Although a definition of what a healthy gut </a:t>
            </a:r>
            <a:r>
              <a:rPr lang="en-US" dirty="0" err="1" smtClean="0"/>
              <a:t>microbiome</a:t>
            </a:r>
            <a:r>
              <a:rPr lang="en-US" dirty="0" smtClean="0"/>
              <a:t> comprises </a:t>
            </a:r>
            <a:r>
              <a:rPr lang="en-US" dirty="0" smtClean="0"/>
              <a:t>still has to be defined, it is clear that </a:t>
            </a:r>
            <a:r>
              <a:rPr lang="en-US" dirty="0" smtClean="0"/>
              <a:t>in healthy </a:t>
            </a:r>
            <a:r>
              <a:rPr lang="en-US" dirty="0" smtClean="0"/>
              <a:t>individuals, the composition of the </a:t>
            </a:r>
            <a:r>
              <a:rPr lang="en-US" dirty="0" smtClean="0"/>
              <a:t>intestinal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is highly </a:t>
            </a:r>
            <a:r>
              <a:rPr lang="en-US" dirty="0" smtClean="0"/>
              <a:t>diverse Interestingly</a:t>
            </a:r>
            <a:r>
              <a:rPr lang="en-US" dirty="0" smtClean="0"/>
              <a:t>, </a:t>
            </a:r>
            <a:r>
              <a:rPr lang="en-US" dirty="0" smtClean="0"/>
              <a:t>together with </a:t>
            </a:r>
            <a:r>
              <a:rPr lang="en-US" dirty="0" smtClean="0"/>
              <a:t>increased industrialization, an overall decline in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diversity can been observed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gut microbial composition is highly variable </a:t>
            </a:r>
            <a:r>
              <a:rPr lang="en-US" dirty="0" smtClean="0"/>
              <a:t>between individuals </a:t>
            </a:r>
            <a:r>
              <a:rPr lang="en-US" dirty="0" smtClean="0"/>
              <a:t>and is continuously modified by </a:t>
            </a:r>
            <a:r>
              <a:rPr lang="en-US" dirty="0" smtClean="0"/>
              <a:t>both endogenous </a:t>
            </a:r>
            <a:r>
              <a:rPr lang="en-US" dirty="0" smtClean="0"/>
              <a:t>and exogenous factors. This </a:t>
            </a:r>
            <a:r>
              <a:rPr lang="en-US" dirty="0" smtClean="0"/>
              <a:t>inter individual variability </a:t>
            </a:r>
            <a:r>
              <a:rPr lang="en-US" dirty="0" smtClean="0"/>
              <a:t>already starts </a:t>
            </a:r>
            <a:r>
              <a:rPr lang="en-US" dirty="0" smtClean="0">
                <a:solidFill>
                  <a:srgbClr val="FF0000"/>
                </a:solidFill>
              </a:rPr>
              <a:t>at birth </a:t>
            </a:r>
            <a:r>
              <a:rPr lang="en-US" dirty="0" smtClean="0"/>
              <a:t>and is </a:t>
            </a:r>
            <a:r>
              <a:rPr lang="en-US" dirty="0" smtClean="0"/>
              <a:t>mainly determined </a:t>
            </a:r>
            <a:r>
              <a:rPr lang="en-US" dirty="0" smtClean="0"/>
              <a:t>by the </a:t>
            </a:r>
            <a:r>
              <a:rPr lang="en-US" dirty="0" err="1" smtClean="0"/>
              <a:t>microbiota</a:t>
            </a:r>
            <a:r>
              <a:rPr lang="en-US" dirty="0" smtClean="0"/>
              <a:t> composition of </a:t>
            </a:r>
            <a:r>
              <a:rPr lang="en-US" dirty="0" smtClean="0"/>
              <a:t>the Mother </a:t>
            </a:r>
            <a:r>
              <a:rPr lang="en-US" dirty="0" smtClean="0"/>
              <a:t>the intestine of a </a:t>
            </a:r>
            <a:r>
              <a:rPr lang="en-US" dirty="0" smtClean="0"/>
              <a:t>newborn is </a:t>
            </a:r>
            <a:r>
              <a:rPr lang="en-US" dirty="0" smtClean="0"/>
              <a:t>not </a:t>
            </a:r>
            <a:r>
              <a:rPr lang="en-US" dirty="0" smtClean="0"/>
              <a:t>sterile.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of the most important modulators of the gut</a:t>
            </a:r>
          </a:p>
          <a:p>
            <a:r>
              <a:rPr lang="en-US" dirty="0" err="1" smtClean="0"/>
              <a:t>microbiota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diet.</a:t>
            </a:r>
          </a:p>
          <a:p>
            <a:r>
              <a:rPr lang="en-US" dirty="0" smtClean="0"/>
              <a:t> the </a:t>
            </a:r>
            <a:r>
              <a:rPr lang="en-US" dirty="0" smtClean="0"/>
              <a:t>response of the gut </a:t>
            </a:r>
            <a:r>
              <a:rPr lang="en-US" dirty="0" err="1" smtClean="0"/>
              <a:t>microbiota</a:t>
            </a:r>
            <a:r>
              <a:rPr lang="en-US" dirty="0" smtClean="0"/>
              <a:t> to </a:t>
            </a:r>
            <a:r>
              <a:rPr lang="en-US" dirty="0" smtClean="0"/>
              <a:t>(major) changes in dietary composition is very fast</a:t>
            </a:r>
            <a:r>
              <a:rPr lang="en-US" dirty="0" smtClean="0"/>
              <a:t>.</a:t>
            </a:r>
            <a:r>
              <a:rPr lang="en-US" dirty="0" smtClean="0"/>
              <a:t> Several studies have shown an acute shift in gut</a:t>
            </a:r>
          </a:p>
          <a:p>
            <a:r>
              <a:rPr lang="en-US" dirty="0" smtClean="0"/>
              <a:t>microbial composition and functionality as soon </a:t>
            </a:r>
            <a:r>
              <a:rPr lang="en-US" dirty="0" smtClean="0"/>
              <a:t>as 2 </a:t>
            </a:r>
            <a:r>
              <a:rPr lang="en-US" dirty="0" smtClean="0"/>
              <a:t>days after the start of a dietary </a:t>
            </a:r>
            <a:r>
              <a:rPr lang="en-US" dirty="0" smtClean="0"/>
              <a:t>intervention</a:t>
            </a:r>
          </a:p>
          <a:p>
            <a:r>
              <a:rPr lang="en-US" dirty="0" smtClean="0"/>
              <a:t> despite rapid changes , long-term dietary </a:t>
            </a:r>
            <a:r>
              <a:rPr lang="en-US" dirty="0" smtClean="0"/>
              <a:t>habits are required to induce major </a:t>
            </a:r>
            <a:r>
              <a:rPr lang="en-US" dirty="0" smtClean="0"/>
              <a:t>changes in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composition.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high </a:t>
            </a:r>
            <a:r>
              <a:rPr lang="en-US" dirty="0" smtClean="0"/>
              <a:t>inter individual </a:t>
            </a:r>
            <a:r>
              <a:rPr lang="en-US" dirty="0" smtClean="0"/>
              <a:t>variability in </a:t>
            </a:r>
            <a:r>
              <a:rPr lang="en-US" dirty="0" smtClean="0"/>
              <a:t>response of </a:t>
            </a:r>
            <a:r>
              <a:rPr lang="en-US" dirty="0" err="1" smtClean="0"/>
              <a:t>microbiome</a:t>
            </a:r>
            <a:r>
              <a:rPr lang="en-US" dirty="0" smtClean="0"/>
              <a:t> composition to changes in </a:t>
            </a:r>
            <a:r>
              <a:rPr lang="en-US" dirty="0" smtClean="0"/>
              <a:t>dietary composition . </a:t>
            </a:r>
            <a:r>
              <a:rPr lang="en-US" dirty="0" smtClean="0">
                <a:solidFill>
                  <a:srgbClr val="FF0000"/>
                </a:solidFill>
              </a:rPr>
              <a:t>The fact that dietary </a:t>
            </a:r>
            <a:r>
              <a:rPr lang="en-US" dirty="0" smtClean="0">
                <a:solidFill>
                  <a:srgbClr val="FF0000"/>
                </a:solidFill>
              </a:rPr>
              <a:t>interventions to </a:t>
            </a:r>
            <a:r>
              <a:rPr lang="en-US" dirty="0" smtClean="0">
                <a:solidFill>
                  <a:srgbClr val="FF0000"/>
                </a:solidFill>
              </a:rPr>
              <a:t>treat obesity have variable effects </a:t>
            </a:r>
            <a:r>
              <a:rPr lang="en-US" dirty="0" smtClean="0">
                <a:solidFill>
                  <a:srgbClr val="FF0000"/>
                </a:solidFill>
              </a:rPr>
              <a:t>could therefore </a:t>
            </a:r>
            <a:r>
              <a:rPr lang="en-US" dirty="0" smtClean="0">
                <a:solidFill>
                  <a:srgbClr val="FF0000"/>
                </a:solidFill>
              </a:rPr>
              <a:t>potentially be due to differences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microbiota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composition at the start of the diet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Medication</a:t>
            </a:r>
            <a:r>
              <a:rPr lang="en-US" dirty="0" smtClean="0"/>
              <a:t> also significantly influences the </a:t>
            </a:r>
            <a:r>
              <a:rPr lang="en-US" dirty="0" smtClean="0"/>
              <a:t>gut microbial </a:t>
            </a:r>
            <a:r>
              <a:rPr lang="en-US" dirty="0" smtClean="0"/>
              <a:t>composition. Antibiotics treatment in </a:t>
            </a:r>
            <a:r>
              <a:rPr lang="en-US" dirty="0" smtClean="0"/>
              <a:t>particular, is </a:t>
            </a:r>
            <a:r>
              <a:rPr lang="en-US" dirty="0" smtClean="0"/>
              <a:t>well-known for influencing the gut </a:t>
            </a:r>
            <a:r>
              <a:rPr lang="en-US" dirty="0" err="1" smtClean="0"/>
              <a:t>microbiota</a:t>
            </a:r>
            <a:r>
              <a:rPr lang="en-US" dirty="0" smtClean="0"/>
              <a:t>. </a:t>
            </a:r>
            <a:r>
              <a:rPr lang="en-US" dirty="0" smtClean="0"/>
              <a:t>Moreover, antibiotics use early in life </a:t>
            </a:r>
            <a:r>
              <a:rPr lang="en-US" dirty="0" smtClean="0"/>
              <a:t>has been </a:t>
            </a:r>
            <a:r>
              <a:rPr lang="en-US" dirty="0" smtClean="0"/>
              <a:t>associated with weight gain later in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single-blinded </a:t>
            </a:r>
            <a:r>
              <a:rPr lang="en-US" dirty="0" smtClean="0"/>
              <a:t>randomized controlled </a:t>
            </a:r>
            <a:r>
              <a:rPr lang="en-US" dirty="0" smtClean="0"/>
              <a:t>trial in </a:t>
            </a:r>
            <a:r>
              <a:rPr lang="en-US" dirty="0" smtClean="0"/>
              <a:t>20 male </a:t>
            </a:r>
            <a:r>
              <a:rPr lang="en-US" dirty="0" smtClean="0"/>
              <a:t>obese </a:t>
            </a:r>
            <a:r>
              <a:rPr lang="en-US" dirty="0" smtClean="0"/>
              <a:t>subjects who </a:t>
            </a:r>
            <a:r>
              <a:rPr lang="en-US" dirty="0" smtClean="0"/>
              <a:t>received either </a:t>
            </a:r>
            <a:r>
              <a:rPr lang="en-US" dirty="0" err="1" smtClean="0"/>
              <a:t>vancomycin</a:t>
            </a:r>
            <a:r>
              <a:rPr lang="en-US" dirty="0" smtClean="0"/>
              <a:t> or amoxicillin </a:t>
            </a:r>
            <a:r>
              <a:rPr lang="en-US" dirty="0" smtClean="0"/>
              <a:t>for 7 </a:t>
            </a:r>
            <a:r>
              <a:rPr lang="en-US" dirty="0" smtClean="0"/>
              <a:t>days showed that </a:t>
            </a:r>
            <a:r>
              <a:rPr lang="en-US" dirty="0" err="1" smtClean="0"/>
              <a:t>vancomycin</a:t>
            </a:r>
            <a:r>
              <a:rPr lang="en-US" dirty="0" smtClean="0"/>
              <a:t>-treated subjects </a:t>
            </a:r>
            <a:r>
              <a:rPr lang="en-US" dirty="0" smtClean="0"/>
              <a:t>had significantly </a:t>
            </a:r>
            <a:r>
              <a:rPr lang="en-US" dirty="0" smtClean="0"/>
              <a:t>decreased peripheral insulin </a:t>
            </a:r>
            <a:r>
              <a:rPr lang="en-US" dirty="0" smtClean="0"/>
              <a:t>sensitivity compared </a:t>
            </a:r>
            <a:r>
              <a:rPr lang="en-US" dirty="0" smtClean="0"/>
              <a:t>with amoxicillin-treated </a:t>
            </a:r>
            <a:r>
              <a:rPr lang="en-US" dirty="0" smtClean="0"/>
              <a:t>subjects.</a:t>
            </a:r>
            <a:endParaRPr lang="en-US" dirty="0" smtClean="0"/>
          </a:p>
          <a:p>
            <a:r>
              <a:rPr lang="en-US" dirty="0" err="1" smtClean="0"/>
              <a:t>Vancomycin</a:t>
            </a:r>
            <a:r>
              <a:rPr lang="en-US" dirty="0" smtClean="0"/>
              <a:t> treatment, which specifically </a:t>
            </a:r>
            <a:r>
              <a:rPr lang="en-US" dirty="0" smtClean="0"/>
              <a:t>eradicates gram-positive </a:t>
            </a:r>
            <a:r>
              <a:rPr lang="en-US" dirty="0" smtClean="0"/>
              <a:t>bacteria, shifts the gut </a:t>
            </a:r>
            <a:r>
              <a:rPr lang="en-US" dirty="0" err="1" smtClean="0"/>
              <a:t>microbia</a:t>
            </a:r>
            <a:r>
              <a:rPr lang="en-US" dirty="0" smtClean="0"/>
              <a:t> to </a:t>
            </a:r>
            <a:r>
              <a:rPr lang="en-US" dirty="0" smtClean="0"/>
              <a:t>a community dominated by </a:t>
            </a:r>
            <a:r>
              <a:rPr lang="en-US" dirty="0" smtClean="0"/>
              <a:t>gram negative bacteria</a:t>
            </a:r>
            <a:r>
              <a:rPr lang="en-US" dirty="0" smtClean="0"/>
              <a:t>, which might negatively affect </a:t>
            </a:r>
            <a:r>
              <a:rPr lang="en-US" dirty="0" smtClean="0"/>
              <a:t>host metabolism</a:t>
            </a:r>
            <a:r>
              <a:rPr lang="en-US" dirty="0" smtClean="0"/>
              <a:t>, including insulin sensitivity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Metformin</a:t>
            </a:r>
            <a:r>
              <a:rPr lang="en-US" dirty="0" smtClean="0"/>
              <a:t> is currently the most prescribed </a:t>
            </a:r>
            <a:r>
              <a:rPr lang="en-US" dirty="0" smtClean="0"/>
              <a:t>oral </a:t>
            </a:r>
            <a:r>
              <a:rPr lang="en-US" dirty="0" err="1" smtClean="0"/>
              <a:t>antidiabetic</a:t>
            </a:r>
            <a:r>
              <a:rPr lang="en-US" dirty="0" smtClean="0"/>
              <a:t> </a:t>
            </a:r>
            <a:r>
              <a:rPr lang="en-US" dirty="0" smtClean="0"/>
              <a:t>medication and known to affect </a:t>
            </a:r>
            <a:r>
              <a:rPr lang="en-US" dirty="0" smtClean="0"/>
              <a:t>intestinal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composition </a:t>
            </a:r>
            <a:r>
              <a:rPr lang="en-US" dirty="0" smtClean="0"/>
              <a:t>. </a:t>
            </a:r>
            <a:r>
              <a:rPr lang="en-US" dirty="0" smtClean="0"/>
              <a:t>In a recent </a:t>
            </a:r>
            <a:r>
              <a:rPr lang="en-US" dirty="0" smtClean="0"/>
              <a:t>double blind, placebo-controlled </a:t>
            </a:r>
            <a:r>
              <a:rPr lang="en-US" dirty="0" smtClean="0"/>
              <a:t>trial in patients with </a:t>
            </a:r>
            <a:r>
              <a:rPr lang="en-US" dirty="0" smtClean="0"/>
              <a:t>T2DM, it </a:t>
            </a:r>
            <a:r>
              <a:rPr lang="en-US" dirty="0" smtClean="0"/>
              <a:t>was indeed shown that </a:t>
            </a:r>
            <a:r>
              <a:rPr lang="en-US" dirty="0" err="1" smtClean="0"/>
              <a:t>metformin</a:t>
            </a:r>
            <a:r>
              <a:rPr lang="en-US" dirty="0" smtClean="0"/>
              <a:t>-treated </a:t>
            </a:r>
            <a:r>
              <a:rPr lang="en-US" dirty="0" smtClean="0"/>
              <a:t>subjects had </a:t>
            </a:r>
            <a:r>
              <a:rPr lang="en-US" dirty="0" smtClean="0"/>
              <a:t>significantly altered gut </a:t>
            </a:r>
            <a:r>
              <a:rPr lang="en-US" dirty="0" err="1" smtClean="0"/>
              <a:t>microbiome</a:t>
            </a:r>
            <a:r>
              <a:rPr lang="en-US" dirty="0" smtClean="0"/>
              <a:t> </a:t>
            </a:r>
            <a:r>
              <a:rPr lang="en-US" dirty="0" smtClean="0"/>
              <a:t>composition compared </a:t>
            </a:r>
            <a:r>
              <a:rPr lang="en-US" dirty="0" smtClean="0"/>
              <a:t>with patients receiving placebo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Mother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Medications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role of human genetics in shaping the</a:t>
            </a:r>
          </a:p>
          <a:p>
            <a:r>
              <a:rPr lang="en-US" dirty="0" smtClean="0"/>
              <a:t>composition of the gut </a:t>
            </a:r>
            <a:r>
              <a:rPr lang="en-US" dirty="0" err="1" smtClean="0"/>
              <a:t>microbiota</a:t>
            </a:r>
            <a:r>
              <a:rPr lang="en-US" dirty="0" smtClean="0"/>
              <a:t> remains </a:t>
            </a:r>
            <a:r>
              <a:rPr lang="en-US" dirty="0" smtClean="0"/>
              <a:t>largely Associative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 smtClean="0"/>
              <a:t>global rise in prevalence of obesity </a:t>
            </a:r>
            <a:r>
              <a:rPr lang="en-US" dirty="0" smtClean="0"/>
              <a:t>presents a </a:t>
            </a:r>
            <a:r>
              <a:rPr lang="en-US" dirty="0" smtClean="0"/>
              <a:t>challenge to public </a:t>
            </a:r>
            <a:r>
              <a:rPr lang="en-US" dirty="0" smtClean="0"/>
              <a:t>health. </a:t>
            </a:r>
            <a:r>
              <a:rPr lang="en-US" dirty="0" smtClean="0"/>
              <a:t>Obesity has </a:t>
            </a:r>
            <a:r>
              <a:rPr lang="en-US" dirty="0" smtClean="0"/>
              <a:t>been associated </a:t>
            </a:r>
            <a:r>
              <a:rPr lang="en-US" dirty="0" smtClean="0"/>
              <a:t>with a plethora of metabolic </a:t>
            </a:r>
            <a:r>
              <a:rPr lang="en-US" dirty="0" smtClean="0"/>
              <a:t>disturbances including </a:t>
            </a:r>
            <a:r>
              <a:rPr lang="en-US" dirty="0" err="1" smtClean="0"/>
              <a:t>dyslipidemia</a:t>
            </a:r>
            <a:r>
              <a:rPr lang="en-US" dirty="0" smtClean="0"/>
              <a:t> and insulin resistance; both </a:t>
            </a:r>
            <a:r>
              <a:rPr lang="en-US" dirty="0" smtClean="0"/>
              <a:t>are considered </a:t>
            </a:r>
            <a:r>
              <a:rPr lang="en-US" dirty="0" smtClean="0"/>
              <a:t>major risk factors </a:t>
            </a:r>
            <a:r>
              <a:rPr lang="en-US" dirty="0" smtClean="0"/>
              <a:t>for development </a:t>
            </a:r>
            <a:r>
              <a:rPr lang="en-US" dirty="0" smtClean="0"/>
              <a:t>of</a:t>
            </a:r>
          </a:p>
          <a:p>
            <a:pPr>
              <a:buNone/>
            </a:pPr>
            <a:r>
              <a:rPr lang="en-US" dirty="0" smtClean="0"/>
              <a:t>    cardiovascular </a:t>
            </a:r>
            <a:r>
              <a:rPr lang="en-US" dirty="0" smtClean="0"/>
              <a:t>disease (</a:t>
            </a:r>
            <a:r>
              <a:rPr lang="en-US" dirty="0" smtClean="0">
                <a:solidFill>
                  <a:srgbClr val="FF0000"/>
                </a:solidFill>
              </a:rPr>
              <a:t>CVD</a:t>
            </a:r>
            <a:r>
              <a:rPr lang="en-US" dirty="0" smtClean="0"/>
              <a:t>), nonalcoholic </a:t>
            </a:r>
            <a:r>
              <a:rPr lang="en-US" dirty="0" smtClean="0">
                <a:solidFill>
                  <a:srgbClr val="FF0000"/>
                </a:solidFill>
              </a:rPr>
              <a:t>fatty </a:t>
            </a:r>
            <a:r>
              <a:rPr lang="en-US" dirty="0" smtClean="0">
                <a:solidFill>
                  <a:srgbClr val="FF0000"/>
                </a:solidFill>
              </a:rPr>
              <a:t>liver </a:t>
            </a:r>
            <a:r>
              <a:rPr lang="en-US" dirty="0" smtClean="0"/>
              <a:t>disease</a:t>
            </a:r>
            <a:r>
              <a:rPr lang="en-US" dirty="0" smtClean="0"/>
              <a:t>, and several forms of </a:t>
            </a:r>
            <a:r>
              <a:rPr lang="en-US" dirty="0" smtClean="0">
                <a:solidFill>
                  <a:srgbClr val="FF0000"/>
                </a:solidFill>
              </a:rPr>
              <a:t>cancer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883091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Gut </a:t>
            </a:r>
            <a:r>
              <a:rPr lang="en-US" dirty="0" err="1" smtClean="0"/>
              <a:t>Microbiome</a:t>
            </a:r>
            <a:r>
              <a:rPr lang="en-US" dirty="0" smtClean="0"/>
              <a:t> Composition and </a:t>
            </a:r>
            <a:r>
              <a:rPr lang="en-US" dirty="0" smtClean="0"/>
              <a:t>T2DM Development </a:t>
            </a:r>
            <a:r>
              <a:rPr lang="en-US" dirty="0" smtClean="0"/>
              <a:t>in Humans: Why It Is Challenging to Determine Causality in Humans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Scarcity of biopsies or </a:t>
            </a:r>
            <a:r>
              <a:rPr lang="en-US" dirty="0" smtClean="0"/>
              <a:t>material from </a:t>
            </a:r>
            <a:r>
              <a:rPr lang="en-US" dirty="0" smtClean="0">
                <a:solidFill>
                  <a:srgbClr val="FF0000"/>
                </a:solidFill>
              </a:rPr>
              <a:t>proximal parts of the intestine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Causal evidence that link the intestinal </a:t>
            </a:r>
            <a:r>
              <a:rPr lang="en-US" dirty="0" err="1" smtClean="0"/>
              <a:t>microbiota</a:t>
            </a:r>
            <a:r>
              <a:rPr lang="en-US" dirty="0" smtClean="0"/>
              <a:t> to host health and development of metabolic disease mostly originates from </a:t>
            </a:r>
            <a:r>
              <a:rPr lang="en-US" dirty="0" smtClean="0">
                <a:solidFill>
                  <a:srgbClr val="FF0000"/>
                </a:solidFill>
              </a:rPr>
              <a:t>rodent </a:t>
            </a:r>
            <a:r>
              <a:rPr lang="en-US" dirty="0" smtClean="0"/>
              <a:t>studies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composition has been mainly linked to </a:t>
            </a:r>
            <a:r>
              <a:rPr lang="en-US" dirty="0" smtClean="0">
                <a:solidFill>
                  <a:srgbClr val="FF0000"/>
                </a:solidFill>
              </a:rPr>
              <a:t>observational</a:t>
            </a:r>
            <a:r>
              <a:rPr lang="en-US" dirty="0" smtClean="0"/>
              <a:t> (retrospective) studies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cannot be concluded if gut </a:t>
            </a:r>
            <a:r>
              <a:rPr lang="en-US" dirty="0" err="1" smtClean="0"/>
              <a:t>microbiota</a:t>
            </a:r>
            <a:r>
              <a:rPr lang="en-US" dirty="0" smtClean="0"/>
              <a:t> composition was </a:t>
            </a:r>
            <a:r>
              <a:rPr lang="en-US" dirty="0" smtClean="0"/>
              <a:t>affected prior </a:t>
            </a:r>
            <a:r>
              <a:rPr lang="en-US" dirty="0" smtClean="0"/>
              <a:t>to disease development (causal) or whether </a:t>
            </a:r>
            <a:r>
              <a:rPr lang="en-US" dirty="0" smtClean="0"/>
              <a:t>the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is a reflection of the disease itself. This </a:t>
            </a:r>
            <a:r>
              <a:rPr lang="en-US" dirty="0" smtClean="0">
                <a:solidFill>
                  <a:srgbClr val="FF0000"/>
                </a:solidFill>
              </a:rPr>
              <a:t>chicken–egg</a:t>
            </a:r>
            <a:r>
              <a:rPr lang="en-US" dirty="0" smtClean="0"/>
              <a:t> situation can in part be clarified in large, prospective studies such as the Dutch Life Lines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in GF mice, which lack </a:t>
            </a:r>
            <a:r>
              <a:rPr lang="en-US" dirty="0" err="1" smtClean="0"/>
              <a:t>microbiota</a:t>
            </a:r>
            <a:r>
              <a:rPr lang="en-US" dirty="0" smtClean="0"/>
              <a:t>, </a:t>
            </a:r>
            <a:r>
              <a:rPr lang="en-US" dirty="0" smtClean="0"/>
              <a:t>provided first </a:t>
            </a:r>
            <a:r>
              <a:rPr lang="en-US" dirty="0" smtClean="0"/>
              <a:t>important evidence that the gut </a:t>
            </a:r>
            <a:r>
              <a:rPr lang="en-US" dirty="0" err="1" smtClean="0"/>
              <a:t>microbiota</a:t>
            </a:r>
            <a:r>
              <a:rPr lang="en-US" dirty="0" smtClean="0"/>
              <a:t> potentially </a:t>
            </a:r>
            <a:r>
              <a:rPr lang="en-US" dirty="0" smtClean="0"/>
              <a:t>plays a causal role in development </a:t>
            </a:r>
            <a:r>
              <a:rPr lang="en-US" dirty="0" smtClean="0"/>
              <a:t>of obesity </a:t>
            </a:r>
            <a:r>
              <a:rPr lang="en-US" dirty="0" smtClean="0"/>
              <a:t>and </a:t>
            </a:r>
            <a:r>
              <a:rPr lang="en-US" dirty="0" smtClean="0"/>
              <a:t>related </a:t>
            </a:r>
            <a:r>
              <a:rPr lang="en-US" dirty="0" smtClean="0"/>
              <a:t>diseases. It was </a:t>
            </a:r>
            <a:r>
              <a:rPr lang="en-US" dirty="0" smtClean="0"/>
              <a:t>demonstrated that</a:t>
            </a:r>
            <a:r>
              <a:rPr lang="en-US" dirty="0" smtClean="0"/>
              <a:t>, despite a higher food intake, GF mice are </a:t>
            </a:r>
            <a:r>
              <a:rPr lang="en-US" dirty="0" smtClean="0"/>
              <a:t>leaner compared </a:t>
            </a:r>
            <a:r>
              <a:rPr lang="en-US" dirty="0" smtClean="0"/>
              <a:t>with conventionally raised mice </a:t>
            </a:r>
            <a:r>
              <a:rPr lang="en-US" dirty="0" smtClean="0"/>
              <a:t>.In addition</a:t>
            </a:r>
            <a:r>
              <a:rPr lang="en-US" dirty="0" smtClean="0"/>
              <a:t>, GF mice are fairly resistant to HFD-induced</a:t>
            </a:r>
          </a:p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follow-up study, in which fecal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was transplanted </a:t>
            </a:r>
            <a:r>
              <a:rPr lang="en-US" dirty="0" smtClean="0"/>
              <a:t>from conventionally raised obese mice </a:t>
            </a:r>
            <a:r>
              <a:rPr lang="en-US" dirty="0" smtClean="0"/>
              <a:t>to GF mice:</a:t>
            </a:r>
            <a:endParaRPr lang="en-US" dirty="0" smtClean="0"/>
          </a:p>
          <a:p>
            <a:r>
              <a:rPr lang="en-US" dirty="0" smtClean="0"/>
              <a:t>Interestingly</a:t>
            </a:r>
            <a:r>
              <a:rPr lang="en-US" dirty="0" smtClean="0"/>
              <a:t>, GF recipient mice that received</a:t>
            </a:r>
          </a:p>
          <a:p>
            <a:r>
              <a:rPr lang="en-US" dirty="0" smtClean="0"/>
              <a:t>a transplant from an obese donor gained more </a:t>
            </a:r>
            <a:r>
              <a:rPr lang="en-US" dirty="0" smtClean="0"/>
              <a:t>weight on </a:t>
            </a:r>
            <a:r>
              <a:rPr lang="en-US" dirty="0" smtClean="0"/>
              <a:t>the same diet compared with recipients that </a:t>
            </a:r>
            <a:r>
              <a:rPr lang="en-US" dirty="0" smtClean="0"/>
              <a:t>received a </a:t>
            </a:r>
            <a:r>
              <a:rPr lang="en-US" dirty="0" smtClean="0"/>
              <a:t>transplant from a lean donor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convincing evidence from studies in </a:t>
            </a:r>
            <a:r>
              <a:rPr lang="en-US" dirty="0" smtClean="0"/>
              <a:t>mice, data </a:t>
            </a:r>
            <a:r>
              <a:rPr lang="en-US" dirty="0" smtClean="0"/>
              <a:t>implicating a causal role for the 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in obesity </a:t>
            </a:r>
            <a:r>
              <a:rPr lang="en-US" dirty="0" smtClean="0"/>
              <a:t>development in this model system cannot </a:t>
            </a:r>
            <a:r>
              <a:rPr lang="en-US" dirty="0" smtClean="0"/>
              <a:t>be projected </a:t>
            </a:r>
            <a:r>
              <a:rPr lang="en-US" dirty="0" smtClean="0"/>
              <a:t>on humans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30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Gut </a:t>
            </a:r>
            <a:r>
              <a:rPr lang="en-US" dirty="0" err="1" smtClean="0"/>
              <a:t>Microbiome</a:t>
            </a:r>
            <a:r>
              <a:rPr lang="en-US" dirty="0" smtClean="0"/>
              <a:t> Composition and </a:t>
            </a:r>
            <a:r>
              <a:rPr lang="en-US" dirty="0" smtClean="0"/>
              <a:t>Function in Cardio-metabolic </a:t>
            </a:r>
            <a:r>
              <a:rPr lang="en-US" dirty="0" smtClean="0"/>
              <a:t>Disease Development:</a:t>
            </a:r>
            <a:br>
              <a:rPr lang="en-US" dirty="0" smtClean="0"/>
            </a:br>
            <a:r>
              <a:rPr lang="en-US" dirty="0" smtClean="0"/>
              <a:t>Evidence From Human Studies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line with studies in rodents, an increased ratio </a:t>
            </a:r>
            <a:r>
              <a:rPr lang="en-US" dirty="0" smtClean="0"/>
              <a:t>of </a:t>
            </a:r>
            <a:r>
              <a:rPr lang="en-US" dirty="0" err="1" smtClean="0">
                <a:solidFill>
                  <a:srgbClr val="FF0000"/>
                </a:solidFill>
              </a:rPr>
              <a:t>Firmicutes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Bacteroidetes</a:t>
            </a:r>
            <a:r>
              <a:rPr lang="en-US" dirty="0" smtClean="0"/>
              <a:t>, which reduces with </a:t>
            </a:r>
            <a:r>
              <a:rPr lang="en-US" dirty="0" smtClean="0"/>
              <a:t>weight loss , </a:t>
            </a:r>
            <a:r>
              <a:rPr lang="en-US" dirty="0" smtClean="0"/>
              <a:t>has been associated with obesity in </a:t>
            </a:r>
            <a:r>
              <a:rPr lang="en-US" dirty="0" smtClean="0"/>
              <a:t>humans. Increased </a:t>
            </a:r>
            <a:r>
              <a:rPr lang="en-US" dirty="0" smtClean="0"/>
              <a:t>abundance of </a:t>
            </a:r>
            <a:r>
              <a:rPr lang="en-US" dirty="0" err="1" smtClean="0"/>
              <a:t>Firmicutes</a:t>
            </a:r>
            <a:r>
              <a:rPr lang="en-US" dirty="0" smtClean="0"/>
              <a:t> was suggested to</a:t>
            </a:r>
          </a:p>
          <a:p>
            <a:r>
              <a:rPr lang="en-US" dirty="0" smtClean="0"/>
              <a:t>extract more energy from </a:t>
            </a:r>
            <a:r>
              <a:rPr lang="en-US" dirty="0" err="1" smtClean="0"/>
              <a:t>food.In</a:t>
            </a:r>
            <a:r>
              <a:rPr lang="en-US" dirty="0" smtClean="0"/>
              <a:t> </a:t>
            </a:r>
            <a:r>
              <a:rPr lang="en-US" dirty="0" smtClean="0"/>
              <a:t>contrast, </a:t>
            </a:r>
            <a:r>
              <a:rPr lang="en-US" dirty="0" smtClean="0"/>
              <a:t>other research </a:t>
            </a:r>
            <a:r>
              <a:rPr lang="en-US" dirty="0" smtClean="0"/>
              <a:t>groups were not able to find differences in </a:t>
            </a:r>
            <a:r>
              <a:rPr lang="en-US" dirty="0" smtClean="0"/>
              <a:t>the ratio between </a:t>
            </a:r>
            <a:r>
              <a:rPr lang="en-US" dirty="0" err="1" smtClean="0"/>
              <a:t>Firmicutes</a:t>
            </a:r>
            <a:r>
              <a:rPr lang="en-US" dirty="0" smtClean="0"/>
              <a:t>/</a:t>
            </a:r>
            <a:r>
              <a:rPr lang="en-US" dirty="0" err="1" smtClean="0"/>
              <a:t>Bacteroidetes</a:t>
            </a:r>
            <a:r>
              <a:rPr lang="en-US" dirty="0" smtClean="0"/>
              <a:t> </a:t>
            </a:r>
            <a:r>
              <a:rPr lang="en-US" dirty="0" smtClean="0"/>
              <a:t>in obese </a:t>
            </a:r>
            <a:r>
              <a:rPr lang="en-US" dirty="0" err="1" smtClean="0"/>
              <a:t>vs</a:t>
            </a:r>
            <a:r>
              <a:rPr lang="en-US" dirty="0" smtClean="0"/>
              <a:t> lean </a:t>
            </a:r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three (independent) </a:t>
            </a:r>
            <a:r>
              <a:rPr lang="en-US" dirty="0" err="1" smtClean="0"/>
              <a:t>metagenomic</a:t>
            </a:r>
            <a:endParaRPr lang="en-US" dirty="0" smtClean="0"/>
          </a:p>
          <a:p>
            <a:r>
              <a:rPr lang="en-US" dirty="0" smtClean="0"/>
              <a:t>Studies , obesity </a:t>
            </a:r>
            <a:r>
              <a:rPr lang="en-US" dirty="0" smtClean="0"/>
              <a:t>was associated with a </a:t>
            </a:r>
            <a:r>
              <a:rPr lang="en-US" dirty="0" smtClean="0"/>
              <a:t>reduced bacterial </a:t>
            </a:r>
            <a:r>
              <a:rPr lang="en-US" dirty="0" smtClean="0"/>
              <a:t>gene richness. Subjects with a </a:t>
            </a:r>
            <a:r>
              <a:rPr lang="en-US" dirty="0" smtClean="0"/>
              <a:t>less diverse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composition were shown </a:t>
            </a:r>
            <a:r>
              <a:rPr lang="en-US" dirty="0" smtClean="0"/>
              <a:t>to have </a:t>
            </a:r>
            <a:r>
              <a:rPr lang="en-US" dirty="0" smtClean="0"/>
              <a:t>higher body mass index </a:t>
            </a:r>
            <a:r>
              <a:rPr lang="en-US" dirty="0" smtClean="0">
                <a:solidFill>
                  <a:srgbClr val="FF0000"/>
                </a:solidFill>
              </a:rPr>
              <a:t>(BMI), increased </a:t>
            </a:r>
            <a:r>
              <a:rPr lang="en-US" dirty="0" smtClean="0">
                <a:solidFill>
                  <a:srgbClr val="FF0000"/>
                </a:solidFill>
              </a:rPr>
              <a:t>fat mass</a:t>
            </a:r>
            <a:r>
              <a:rPr lang="en-US" dirty="0" smtClean="0">
                <a:solidFill>
                  <a:srgbClr val="FF0000"/>
                </a:solidFill>
              </a:rPr>
              <a:t>, reduced insulin sensitivity, </a:t>
            </a:r>
            <a:r>
              <a:rPr lang="en-US" dirty="0" err="1" smtClean="0">
                <a:solidFill>
                  <a:srgbClr val="FF0000"/>
                </a:solidFill>
              </a:rPr>
              <a:t>dyslipidemia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and increased </a:t>
            </a:r>
            <a:r>
              <a:rPr lang="en-US" dirty="0" smtClean="0">
                <a:solidFill>
                  <a:srgbClr val="FF0000"/>
                </a:solidFill>
              </a:rPr>
              <a:t>markers of inflammation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10-year </a:t>
            </a:r>
            <a:r>
              <a:rPr lang="en-US" dirty="0" smtClean="0"/>
              <a:t>follow-up in which subjects with low </a:t>
            </a:r>
            <a:r>
              <a:rPr lang="en-US" dirty="0" smtClean="0"/>
              <a:t>bacterial richness </a:t>
            </a:r>
            <a:r>
              <a:rPr lang="en-US" dirty="0" smtClean="0"/>
              <a:t>had gained more weight compared </a:t>
            </a:r>
            <a:r>
              <a:rPr lang="en-US" dirty="0" smtClean="0"/>
              <a:t>with subjects </a:t>
            </a:r>
            <a:r>
              <a:rPr lang="en-US" dirty="0" smtClean="0"/>
              <a:t>with higher bacterial richness. As is the </a:t>
            </a:r>
            <a:r>
              <a:rPr lang="en-US" dirty="0" smtClean="0"/>
              <a:t>case for </a:t>
            </a:r>
            <a:r>
              <a:rPr lang="en-US" dirty="0" smtClean="0"/>
              <a:t>reported associations between improved ratio </a:t>
            </a:r>
            <a:r>
              <a:rPr lang="en-US" dirty="0" smtClean="0"/>
              <a:t>of </a:t>
            </a:r>
            <a:r>
              <a:rPr lang="en-US" dirty="0" err="1" smtClean="0"/>
              <a:t>Firmicutes</a:t>
            </a:r>
            <a:r>
              <a:rPr lang="en-US" dirty="0" smtClean="0"/>
              <a:t>/</a:t>
            </a:r>
            <a:r>
              <a:rPr lang="en-US" dirty="0" err="1" smtClean="0"/>
              <a:t>Bacteroidetes</a:t>
            </a:r>
            <a:r>
              <a:rPr lang="en-US" dirty="0" smtClean="0"/>
              <a:t> </a:t>
            </a:r>
            <a:r>
              <a:rPr lang="en-US" dirty="0" smtClean="0"/>
              <a:t>following weight loss, it </a:t>
            </a:r>
            <a:r>
              <a:rPr lang="en-US" dirty="0" smtClean="0"/>
              <a:t>remains to </a:t>
            </a:r>
            <a:r>
              <a:rPr lang="en-US" dirty="0" smtClean="0"/>
              <a:t>be determined if increased bacterial </a:t>
            </a:r>
            <a:r>
              <a:rPr lang="en-US" dirty="0" smtClean="0"/>
              <a:t>richness is </a:t>
            </a:r>
            <a:r>
              <a:rPr lang="en-US" dirty="0" smtClean="0"/>
              <a:t>a mere reflection of a healthy and varied diet, or </a:t>
            </a:r>
            <a:r>
              <a:rPr lang="en-US" dirty="0" smtClean="0"/>
              <a:t>that it </a:t>
            </a:r>
            <a:r>
              <a:rPr lang="en-US" dirty="0" smtClean="0"/>
              <a:t>directly contributes to the protection from obesity.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Factors </a:t>
            </a:r>
            <a:r>
              <a:rPr lang="en-US" dirty="0" smtClean="0"/>
              <a:t>that strongly </a:t>
            </a:r>
            <a:r>
              <a:rPr lang="en-US" dirty="0" smtClean="0"/>
              <a:t>contribute to </a:t>
            </a:r>
            <a:r>
              <a:rPr lang="en-US" dirty="0" smtClean="0"/>
              <a:t>the obesity </a:t>
            </a:r>
            <a:r>
              <a:rPr lang="en-US" dirty="0" smtClean="0"/>
              <a:t>include </a:t>
            </a:r>
            <a:r>
              <a:rPr lang="en-US" dirty="0" smtClean="0"/>
              <a:t>decreased </a:t>
            </a:r>
            <a:r>
              <a:rPr lang="en-US" dirty="0" smtClean="0"/>
              <a:t>physical activity </a:t>
            </a:r>
            <a:r>
              <a:rPr lang="en-US" dirty="0" smtClean="0"/>
              <a:t>and increased (high-caloric) food </a:t>
            </a:r>
            <a:r>
              <a:rPr lang="en-US" dirty="0" smtClean="0"/>
              <a:t>intake. However</a:t>
            </a:r>
            <a:r>
              <a:rPr lang="en-US" dirty="0" smtClean="0"/>
              <a:t>, if the pathogenesis of obesity would </a:t>
            </a:r>
            <a:r>
              <a:rPr lang="en-US" dirty="0" smtClean="0"/>
              <a:t>have been </a:t>
            </a:r>
            <a:r>
              <a:rPr lang="en-US" dirty="0" smtClean="0"/>
              <a:t>this simple, Hippocrates’ prescription for </a:t>
            </a:r>
            <a:r>
              <a:rPr lang="en-US" dirty="0" smtClean="0"/>
              <a:t>treatment of </a:t>
            </a:r>
            <a:r>
              <a:rPr lang="en-US" dirty="0" smtClean="0"/>
              <a:t>obesity: “eat only once a day and take no </a:t>
            </a:r>
            <a:r>
              <a:rPr lang="en-US" dirty="0" smtClean="0"/>
              <a:t>baths and </a:t>
            </a:r>
            <a:r>
              <a:rPr lang="en-US" dirty="0" smtClean="0"/>
              <a:t>sleep on a hard bed and walk </a:t>
            </a:r>
            <a:r>
              <a:rPr lang="en-US" dirty="0" smtClean="0"/>
              <a:t>as </a:t>
            </a:r>
            <a:r>
              <a:rPr lang="en-US" dirty="0" smtClean="0"/>
              <a:t>long </a:t>
            </a:r>
            <a:r>
              <a:rPr lang="en-US" dirty="0" smtClean="0"/>
              <a:t>as possible”</a:t>
            </a:r>
            <a:r>
              <a:rPr lang="en-US" dirty="0" smtClean="0"/>
              <a:t> would have been a successful </a:t>
            </a:r>
            <a:r>
              <a:rPr lang="en-US" dirty="0" smtClean="0"/>
              <a:t>prescription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/>
          <a:lstStyle/>
          <a:p>
            <a:r>
              <a:rPr lang="en-US" dirty="0" smtClean="0"/>
              <a:t>Changes in gut microbial output (metabolite </a:t>
            </a:r>
            <a:r>
              <a:rPr lang="en-US" dirty="0" smtClean="0"/>
              <a:t>production) or </a:t>
            </a:r>
            <a:r>
              <a:rPr lang="en-US" dirty="0" smtClean="0"/>
              <a:t>host exposure to bacterial-derived </a:t>
            </a:r>
            <a:r>
              <a:rPr lang="en-US" dirty="0" smtClean="0"/>
              <a:t>components (e.g</a:t>
            </a:r>
            <a:r>
              <a:rPr lang="en-US" dirty="0" smtClean="0"/>
              <a:t>., </a:t>
            </a:r>
            <a:r>
              <a:rPr lang="en-US" dirty="0" err="1" smtClean="0"/>
              <a:t>endotoxin</a:t>
            </a:r>
            <a:r>
              <a:rPr lang="en-US" dirty="0" smtClean="0"/>
              <a:t>) have been suggested to </a:t>
            </a:r>
            <a:r>
              <a:rPr lang="en-US" dirty="0" smtClean="0"/>
              <a:t>play a </a:t>
            </a:r>
            <a:r>
              <a:rPr lang="en-US" dirty="0" smtClean="0"/>
              <a:t>larger role in metabolic disease development </a:t>
            </a:r>
            <a:r>
              <a:rPr lang="en-US" dirty="0" smtClean="0"/>
              <a:t>than microbial </a:t>
            </a:r>
            <a:r>
              <a:rPr lang="en-US" dirty="0" smtClean="0"/>
              <a:t>composition on the genome level per 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Bacterial metabolites and </a:t>
            </a:r>
            <a:r>
              <a:rPr lang="en-US" sz="3600" dirty="0" smtClean="0"/>
              <a:t>bacteria-derived components </a:t>
            </a:r>
            <a:r>
              <a:rPr lang="en-US" sz="3600" dirty="0" smtClean="0"/>
              <a:t>as modifiers of human </a:t>
            </a:r>
            <a:r>
              <a:rPr lang="en-US" sz="3600" dirty="0" smtClean="0"/>
              <a:t>metabolism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chronic, low-grade inflammatory state is </a:t>
            </a:r>
            <a:r>
              <a:rPr lang="en-US" dirty="0" smtClean="0"/>
              <a:t>often found </a:t>
            </a:r>
            <a:r>
              <a:rPr lang="en-US" dirty="0" smtClean="0"/>
              <a:t>in patients with obesity, insulin resistance, </a:t>
            </a:r>
            <a:r>
              <a:rPr lang="en-US" dirty="0" smtClean="0"/>
              <a:t>and T2DM . </a:t>
            </a:r>
            <a:r>
              <a:rPr lang="en-US" dirty="0" smtClean="0"/>
              <a:t>This increased inflammatory state </a:t>
            </a:r>
            <a:r>
              <a:rPr lang="en-US" dirty="0" smtClean="0"/>
              <a:t>has been </a:t>
            </a:r>
            <a:r>
              <a:rPr lang="en-US" dirty="0" smtClean="0"/>
              <a:t>proposed to be a driving factor in development </a:t>
            </a:r>
            <a:r>
              <a:rPr lang="en-US" dirty="0" smtClean="0"/>
              <a:t>of insulin </a:t>
            </a:r>
            <a:r>
              <a:rPr lang="en-US" dirty="0" smtClean="0"/>
              <a:t>resistance. In particular, by reducing insulin</a:t>
            </a:r>
          </a:p>
          <a:p>
            <a:r>
              <a:rPr lang="en-US" dirty="0" smtClean="0"/>
              <a:t>sensitivity in muscle and adipose </a:t>
            </a:r>
            <a:r>
              <a:rPr lang="en-US" dirty="0" smtClean="0"/>
              <a:t>tissue </a:t>
            </a:r>
            <a:r>
              <a:rPr lang="en-US" dirty="0" smtClean="0"/>
              <a:t>and </a:t>
            </a:r>
            <a:r>
              <a:rPr lang="en-US" dirty="0" smtClean="0"/>
              <a:t>by impairing </a:t>
            </a:r>
            <a:r>
              <a:rPr lang="en-US" dirty="0" smtClean="0"/>
              <a:t>pancreatic islet function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</a:t>
            </a:r>
            <a:r>
              <a:rPr lang="en-US" dirty="0" smtClean="0"/>
              <a:t>in mouse models </a:t>
            </a:r>
            <a:r>
              <a:rPr lang="en-US" dirty="0" smtClean="0"/>
              <a:t>indicate that </a:t>
            </a:r>
            <a:r>
              <a:rPr lang="en-US" dirty="0" smtClean="0"/>
              <a:t>the gut </a:t>
            </a:r>
            <a:r>
              <a:rPr lang="en-US" dirty="0" err="1" smtClean="0"/>
              <a:t>microbiota</a:t>
            </a:r>
            <a:r>
              <a:rPr lang="en-US" dirty="0" smtClean="0"/>
              <a:t> is a causal factor in </a:t>
            </a:r>
            <a:r>
              <a:rPr lang="en-US" dirty="0" smtClean="0"/>
              <a:t>increasing inflammatory </a:t>
            </a:r>
            <a:r>
              <a:rPr lang="en-US" dirty="0" smtClean="0"/>
              <a:t>tone in </a:t>
            </a:r>
            <a:r>
              <a:rPr lang="en-US" dirty="0" smtClean="0"/>
              <a:t>obesity. </a:t>
            </a:r>
            <a:r>
              <a:rPr lang="en-US" dirty="0" smtClean="0"/>
              <a:t>These findings</a:t>
            </a:r>
          </a:p>
          <a:p>
            <a:r>
              <a:rPr lang="en-US" dirty="0" smtClean="0"/>
              <a:t>lead to the hypothesis of metabolic </a:t>
            </a:r>
            <a:r>
              <a:rPr lang="en-US" dirty="0" err="1" smtClean="0"/>
              <a:t>endotoxemia</a:t>
            </a:r>
            <a:r>
              <a:rPr lang="en-US" dirty="0" smtClean="0"/>
              <a:t> </a:t>
            </a:r>
            <a:r>
              <a:rPr lang="en-US" dirty="0" smtClean="0"/>
              <a:t>in obesity </a:t>
            </a:r>
            <a:r>
              <a:rPr lang="en-US" dirty="0" smtClean="0"/>
              <a:t>and </a:t>
            </a:r>
            <a:r>
              <a:rPr lang="en-US" dirty="0" smtClean="0"/>
              <a:t>T2DM</a:t>
            </a:r>
            <a:r>
              <a:rPr lang="en-US" dirty="0" smtClean="0"/>
              <a:t>; a low-grade inflammatory </a:t>
            </a:r>
            <a:r>
              <a:rPr lang="en-US" dirty="0" smtClean="0"/>
              <a:t>state resulting </a:t>
            </a:r>
            <a:r>
              <a:rPr lang="en-US" dirty="0" smtClean="0"/>
              <a:t>from translocation of toxic, </a:t>
            </a:r>
            <a:r>
              <a:rPr lang="en-US" dirty="0" smtClean="0"/>
              <a:t>bacteria-derived components </a:t>
            </a:r>
            <a:r>
              <a:rPr lang="en-US" dirty="0" smtClean="0"/>
              <a:t>of mainly </a:t>
            </a:r>
            <a:r>
              <a:rPr lang="en-US" dirty="0" smtClean="0">
                <a:solidFill>
                  <a:srgbClr val="FF0000"/>
                </a:solidFill>
              </a:rPr>
              <a:t>gram-negative bacteria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gut </a:t>
            </a:r>
            <a:r>
              <a:rPr lang="en-US" dirty="0" err="1" smtClean="0"/>
              <a:t>microbiota</a:t>
            </a:r>
            <a:r>
              <a:rPr lang="en-US" dirty="0" smtClean="0"/>
              <a:t> produces numerous </a:t>
            </a:r>
            <a:r>
              <a:rPr lang="en-US" dirty="0" smtClean="0"/>
              <a:t>organic compounds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rgbClr val="FF0000"/>
                </a:solidFill>
              </a:rPr>
              <a:t>nitric oxide, ammonia, </a:t>
            </a:r>
            <a:r>
              <a:rPr lang="en-US" dirty="0" smtClean="0">
                <a:solidFill>
                  <a:srgbClr val="FF0000"/>
                </a:solidFill>
              </a:rPr>
              <a:t>carbon oxide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indole</a:t>
            </a:r>
            <a:r>
              <a:rPr lang="en-US" dirty="0" smtClean="0">
                <a:solidFill>
                  <a:srgbClr val="FF0000"/>
                </a:solidFill>
              </a:rPr>
              <a:t>, and hydrogen sulfide</a:t>
            </a:r>
            <a:r>
              <a:rPr lang="en-US" dirty="0" smtClean="0"/>
              <a:t> that possess </a:t>
            </a:r>
            <a:r>
              <a:rPr lang="en-US" dirty="0" smtClean="0"/>
              <a:t>pro and anti-inflammatory </a:t>
            </a:r>
            <a:r>
              <a:rPr lang="en-US" dirty="0" smtClean="0"/>
              <a:t>properties and might be able </a:t>
            </a:r>
            <a:r>
              <a:rPr lang="en-US" dirty="0" smtClean="0"/>
              <a:t>to alter </a:t>
            </a:r>
            <a:r>
              <a:rPr lang="en-US" dirty="0" smtClean="0"/>
              <a:t>gut </a:t>
            </a:r>
            <a:r>
              <a:rPr lang="en-US" dirty="0" smtClean="0"/>
              <a:t>permeability However</a:t>
            </a:r>
            <a:r>
              <a:rPr lang="en-US" dirty="0" smtClean="0"/>
              <a:t>, </a:t>
            </a:r>
            <a:r>
              <a:rPr lang="en-US" dirty="0" smtClean="0"/>
              <a:t>the role </a:t>
            </a:r>
            <a:r>
              <a:rPr lang="en-US" dirty="0" smtClean="0"/>
              <a:t>of these organic compounds in </a:t>
            </a:r>
            <a:r>
              <a:rPr lang="en-US" dirty="0" err="1" smtClean="0"/>
              <a:t>cardiometabolic</a:t>
            </a:r>
            <a:endParaRPr lang="en-US" dirty="0" smtClean="0"/>
          </a:p>
          <a:p>
            <a:r>
              <a:rPr lang="en-US" dirty="0" smtClean="0"/>
              <a:t>disease is still </a:t>
            </a:r>
            <a:r>
              <a:rPr lang="en-US" dirty="0" smtClean="0">
                <a:solidFill>
                  <a:srgbClr val="FF0000"/>
                </a:solidFill>
              </a:rPr>
              <a:t>under </a:t>
            </a:r>
            <a:r>
              <a:rPr lang="en-US" dirty="0" smtClean="0">
                <a:solidFill>
                  <a:srgbClr val="FF0000"/>
                </a:solidFill>
              </a:rPr>
              <a:t>debate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bacterial </a:t>
            </a:r>
            <a:r>
              <a:rPr lang="en-US" dirty="0" smtClean="0"/>
              <a:t>metabolite </a:t>
            </a:r>
            <a:r>
              <a:rPr lang="en-US" dirty="0" err="1" smtClean="0"/>
              <a:t>trimethylamine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TMA</a:t>
            </a:r>
            <a:r>
              <a:rPr lang="en-US" dirty="0" smtClean="0"/>
              <a:t>) is an </a:t>
            </a:r>
            <a:r>
              <a:rPr lang="en-US" dirty="0" smtClean="0"/>
              <a:t>example of </a:t>
            </a:r>
            <a:r>
              <a:rPr lang="en-US" dirty="0" smtClean="0"/>
              <a:t>one of many gut-derived metabolites that </a:t>
            </a:r>
            <a:r>
              <a:rPr lang="en-US" dirty="0" smtClean="0"/>
              <a:t>has been </a:t>
            </a:r>
            <a:r>
              <a:rPr lang="en-US" dirty="0" smtClean="0"/>
              <a:t>associated with </a:t>
            </a:r>
            <a:r>
              <a:rPr lang="en-US" dirty="0" smtClean="0">
                <a:solidFill>
                  <a:srgbClr val="FF0000"/>
                </a:solidFill>
              </a:rPr>
              <a:t>CVD</a:t>
            </a:r>
            <a:r>
              <a:rPr lang="en-US" dirty="0" smtClean="0"/>
              <a:t>. </a:t>
            </a:r>
            <a:r>
              <a:rPr lang="en-US" dirty="0" smtClean="0"/>
              <a:t>TMA is converted to </a:t>
            </a:r>
            <a:r>
              <a:rPr lang="en-US" dirty="0" err="1" smtClean="0"/>
              <a:t>trimethylamineoxide</a:t>
            </a:r>
            <a:r>
              <a:rPr lang="en-US" dirty="0" smtClean="0"/>
              <a:t> (TMAO</a:t>
            </a:r>
            <a:r>
              <a:rPr lang="en-US" dirty="0" smtClean="0"/>
              <a:t>) in the liver. High concentrations of </a:t>
            </a:r>
            <a:r>
              <a:rPr lang="en-US" dirty="0" smtClean="0"/>
              <a:t>TMAO were </a:t>
            </a:r>
            <a:r>
              <a:rPr lang="en-US" dirty="0" smtClean="0"/>
              <a:t>shown to accelerate atherosclerosis </a:t>
            </a:r>
            <a:r>
              <a:rPr lang="en-US" dirty="0" smtClean="0"/>
              <a:t>development in </a:t>
            </a:r>
            <a:r>
              <a:rPr lang="en-US" dirty="0" smtClean="0"/>
              <a:t>mice, and high concentrations of TMAO are </a:t>
            </a:r>
            <a:r>
              <a:rPr lang="en-US" dirty="0" smtClean="0"/>
              <a:t>correlated with </a:t>
            </a:r>
            <a:r>
              <a:rPr lang="en-US" dirty="0" smtClean="0"/>
              <a:t>a higher incidence of CVD in humans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mechanistic link between TMAO</a:t>
            </a:r>
          </a:p>
          <a:p>
            <a:r>
              <a:rPr lang="en-US" dirty="0" smtClean="0"/>
              <a:t>and cardiovascular risk was provided in a study </a:t>
            </a:r>
            <a:r>
              <a:rPr lang="en-US" dirty="0" smtClean="0"/>
              <a:t>that showed </a:t>
            </a:r>
            <a:r>
              <a:rPr lang="en-US" dirty="0" smtClean="0"/>
              <a:t>that TMAO mediates blood platelet </a:t>
            </a:r>
            <a:r>
              <a:rPr lang="en-US" dirty="0" smtClean="0"/>
              <a:t>hyper responsiveness and </a:t>
            </a:r>
            <a:r>
              <a:rPr lang="en-US" dirty="0" smtClean="0"/>
              <a:t>subsequent thrombosis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SCFAs are produced by bacterial fermentation </a:t>
            </a:r>
            <a:r>
              <a:rPr lang="en-US" dirty="0" smtClean="0"/>
              <a:t>of Non digestible </a:t>
            </a:r>
            <a:r>
              <a:rPr lang="en-US" dirty="0" smtClean="0"/>
              <a:t>dietary fibers in the large </a:t>
            </a:r>
            <a:r>
              <a:rPr lang="en-US" dirty="0" smtClean="0"/>
              <a:t>intestine</a:t>
            </a:r>
            <a:endParaRPr lang="en-US" dirty="0" smtClean="0"/>
          </a:p>
          <a:p>
            <a:r>
              <a:rPr lang="en-US" dirty="0" smtClean="0"/>
              <a:t>SCFA improve intestinal barrier function by a </a:t>
            </a:r>
            <a:r>
              <a:rPr lang="en-US" dirty="0" smtClean="0"/>
              <a:t>SCFA mediated increase </a:t>
            </a:r>
            <a:r>
              <a:rPr lang="en-US" dirty="0" smtClean="0"/>
              <a:t>in transcription of </a:t>
            </a:r>
            <a:r>
              <a:rPr lang="en-US" dirty="0" err="1" smtClean="0"/>
              <a:t>mucin</a:t>
            </a:r>
            <a:r>
              <a:rPr lang="en-US" dirty="0" smtClean="0"/>
              <a:t> </a:t>
            </a:r>
            <a:r>
              <a:rPr lang="en-US" dirty="0" smtClean="0"/>
              <a:t>genes Improved </a:t>
            </a:r>
            <a:r>
              <a:rPr lang="en-US" dirty="0" smtClean="0"/>
              <a:t>gut barrier function </a:t>
            </a:r>
            <a:r>
              <a:rPr lang="en-US" dirty="0" smtClean="0"/>
              <a:t>prevents overt </a:t>
            </a:r>
            <a:r>
              <a:rPr lang="en-US" dirty="0" smtClean="0"/>
              <a:t>exposure to the innate immune system of </a:t>
            </a:r>
            <a:r>
              <a:rPr lang="en-US" dirty="0" smtClean="0"/>
              <a:t>the host</a:t>
            </a:r>
            <a:r>
              <a:rPr lang="en-US" dirty="0" smtClean="0"/>
              <a:t>, potentially reducing inflammatory tone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Bile acids play a pivotal role in human health </a:t>
            </a:r>
            <a:r>
              <a:rPr lang="en-US" dirty="0" smtClean="0"/>
              <a:t>and metabolic disease, </a:t>
            </a:r>
            <a:r>
              <a:rPr lang="en-US" dirty="0" smtClean="0"/>
              <a:t>mainly by their role </a:t>
            </a:r>
            <a:r>
              <a:rPr lang="en-US" dirty="0" smtClean="0"/>
              <a:t>as signaling </a:t>
            </a:r>
            <a:r>
              <a:rPr lang="en-US" dirty="0" smtClean="0"/>
              <a:t>molecules that can activate receptors in </a:t>
            </a:r>
            <a:r>
              <a:rPr lang="en-US" dirty="0" smtClean="0"/>
              <a:t>the gut</a:t>
            </a:r>
            <a:r>
              <a:rPr lang="en-US" dirty="0" smtClean="0"/>
              <a:t>, liver, and adipose </a:t>
            </a:r>
            <a:r>
              <a:rPr lang="en-US" dirty="0" smtClean="0"/>
              <a:t>tissue In </a:t>
            </a:r>
            <a:r>
              <a:rPr lang="en-US" dirty="0" smtClean="0"/>
              <a:t>addition to </a:t>
            </a:r>
            <a:r>
              <a:rPr lang="en-US" dirty="0" smtClean="0"/>
              <a:t>bile acid </a:t>
            </a:r>
            <a:r>
              <a:rPr lang="en-US" dirty="0" smtClean="0"/>
              <a:t>synthesis and modification, bile acid uptake </a:t>
            </a:r>
            <a:r>
              <a:rPr lang="en-US" dirty="0" smtClean="0"/>
              <a:t>in the </a:t>
            </a:r>
            <a:r>
              <a:rPr lang="en-US" dirty="0" smtClean="0"/>
              <a:t>gut has been suggested to be regulated by the</a:t>
            </a:r>
          </a:p>
          <a:p>
            <a:r>
              <a:rPr lang="en-US" dirty="0" err="1" smtClean="0"/>
              <a:t>microbiota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Bile acid signaling in host </a:t>
            </a:r>
            <a:r>
              <a:rPr lang="en-US" dirty="0" smtClean="0"/>
              <a:t>metabolism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RYGB has </a:t>
            </a:r>
            <a:r>
              <a:rPr lang="en-US" dirty="0" smtClean="0"/>
              <a:t>significant effects on gut </a:t>
            </a:r>
            <a:r>
              <a:rPr lang="en-US" dirty="0" err="1" smtClean="0"/>
              <a:t>microbial,the</a:t>
            </a:r>
            <a:r>
              <a:rPr lang="en-US" dirty="0" smtClean="0"/>
              <a:t> </a:t>
            </a:r>
            <a:r>
              <a:rPr lang="en-US" dirty="0" smtClean="0"/>
              <a:t>abundance of </a:t>
            </a:r>
            <a:r>
              <a:rPr lang="en-US" dirty="0" err="1" smtClean="0">
                <a:solidFill>
                  <a:srgbClr val="FF0000"/>
                </a:solidFill>
              </a:rPr>
              <a:t>Firmicutes</a:t>
            </a:r>
            <a:r>
              <a:rPr lang="en-US" dirty="0" smtClean="0"/>
              <a:t>, which is generally </a:t>
            </a:r>
            <a:r>
              <a:rPr lang="en-US" dirty="0" smtClean="0"/>
              <a:t>high in </a:t>
            </a:r>
            <a:r>
              <a:rPr lang="en-US" dirty="0" smtClean="0"/>
              <a:t>obesity, </a:t>
            </a:r>
            <a:r>
              <a:rPr lang="en-US" dirty="0" smtClean="0">
                <a:solidFill>
                  <a:srgbClr val="FF0000"/>
                </a:solidFill>
              </a:rPr>
              <a:t>decreases</a:t>
            </a:r>
            <a:r>
              <a:rPr lang="en-US" dirty="0" smtClean="0"/>
              <a:t> and </a:t>
            </a:r>
            <a:r>
              <a:rPr lang="en-US" dirty="0" err="1" smtClean="0"/>
              <a:t>Proteobacteria</a:t>
            </a:r>
            <a:r>
              <a:rPr lang="en-US" dirty="0" smtClean="0"/>
              <a:t> </a:t>
            </a:r>
            <a:r>
              <a:rPr lang="en-US" dirty="0" smtClean="0"/>
              <a:t>increases following </a:t>
            </a:r>
            <a:r>
              <a:rPr lang="en-US" dirty="0" smtClean="0"/>
              <a:t>RYGB </a:t>
            </a:r>
            <a:r>
              <a:rPr lang="en-US" dirty="0" smtClean="0"/>
              <a:t>. </a:t>
            </a:r>
            <a:r>
              <a:rPr lang="en-US" dirty="0" smtClean="0"/>
              <a:t>These effects differ </a:t>
            </a:r>
            <a:r>
              <a:rPr lang="en-US" dirty="0" smtClean="0"/>
              <a:t>strongly from </a:t>
            </a:r>
            <a:r>
              <a:rPr lang="en-US" dirty="0" smtClean="0"/>
              <a:t>effects of diet-mediated weight loss </a:t>
            </a:r>
            <a:r>
              <a:rPr lang="en-US" dirty="0" smtClean="0"/>
              <a:t>(</a:t>
            </a:r>
            <a:r>
              <a:rPr lang="en-US" dirty="0" smtClean="0"/>
              <a:t>large prospective studies </a:t>
            </a:r>
            <a:r>
              <a:rPr lang="en-US" dirty="0" smtClean="0"/>
              <a:t>are needed </a:t>
            </a:r>
            <a:r>
              <a:rPr lang="en-US" dirty="0" smtClean="0"/>
              <a:t>to validate </a:t>
            </a:r>
            <a:r>
              <a:rPr lang="en-US" dirty="0" smtClean="0"/>
              <a:t>whether </a:t>
            </a:r>
            <a:r>
              <a:rPr lang="en-US" dirty="0" smtClean="0"/>
              <a:t>the gut </a:t>
            </a:r>
            <a:r>
              <a:rPr lang="en-US" dirty="0" err="1" smtClean="0"/>
              <a:t>microbiome</a:t>
            </a:r>
            <a:r>
              <a:rPr lang="en-US" dirty="0" smtClean="0"/>
              <a:t> contributes </a:t>
            </a:r>
            <a:r>
              <a:rPr lang="en-US" dirty="0" smtClean="0"/>
              <a:t>to the </a:t>
            </a:r>
            <a:r>
              <a:rPr lang="en-US" dirty="0" smtClean="0"/>
              <a:t>beneficial metabolic effects of bariatric surgery.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Gut </a:t>
            </a:r>
            <a:r>
              <a:rPr lang="en-US" dirty="0" err="1" smtClean="0"/>
              <a:t>Microbiome</a:t>
            </a:r>
            <a:r>
              <a:rPr lang="en-US" dirty="0" smtClean="0"/>
              <a:t> Alterations After</a:t>
            </a:r>
            <a:br>
              <a:rPr lang="en-US" dirty="0" smtClean="0"/>
            </a:br>
            <a:r>
              <a:rPr lang="en-US" dirty="0" smtClean="0"/>
              <a:t>Bariatric Surgery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treatment </a:t>
            </a:r>
            <a:r>
              <a:rPr lang="en-US" dirty="0" smtClean="0"/>
              <a:t>(and prevention) </a:t>
            </a:r>
            <a:r>
              <a:rPr lang="en-US" dirty="0" smtClean="0"/>
              <a:t>of obesity </a:t>
            </a:r>
            <a:r>
              <a:rPr lang="en-US" dirty="0" smtClean="0"/>
              <a:t>and obesity-related complications have </a:t>
            </a:r>
            <a:r>
              <a:rPr lang="en-US" dirty="0" smtClean="0"/>
              <a:t>been proven </a:t>
            </a:r>
            <a:r>
              <a:rPr lang="en-US" dirty="0" smtClean="0"/>
              <a:t>to be more complex. Despite extensive </a:t>
            </a:r>
            <a:r>
              <a:rPr lang="en-US" dirty="0" smtClean="0"/>
              <a:t>efforts in </a:t>
            </a:r>
            <a:r>
              <a:rPr lang="en-US" dirty="0" smtClean="0"/>
              <a:t>the field, successful strategies </a:t>
            </a:r>
            <a:r>
              <a:rPr lang="en-US" dirty="0" smtClean="0"/>
              <a:t>are </a:t>
            </a:r>
            <a:r>
              <a:rPr lang="en-US" dirty="0" smtClean="0"/>
              <a:t>still limited</a:t>
            </a:r>
            <a:r>
              <a:rPr lang="en-US" dirty="0" smtClean="0"/>
              <a:t>.</a:t>
            </a:r>
            <a:r>
              <a:rPr lang="en-US" dirty="0" smtClean="0"/>
              <a:t> The rise in prevalence of obesity coincides with the prevalence of </a:t>
            </a:r>
            <a:r>
              <a:rPr lang="en-US" dirty="0" smtClean="0"/>
              <a:t> (</a:t>
            </a:r>
            <a:r>
              <a:rPr lang="en-US" dirty="0" smtClean="0"/>
              <a:t>T2DM), which is a leading cause of CVD in almost all high-income Countries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enhanced systemic </a:t>
            </a:r>
            <a:r>
              <a:rPr lang="en-US" dirty="0" smtClean="0"/>
              <a:t>inflammation and </a:t>
            </a:r>
            <a:r>
              <a:rPr lang="en-US" dirty="0" smtClean="0"/>
              <a:t>autoimmunity can be detected </a:t>
            </a:r>
            <a:r>
              <a:rPr lang="en-US" dirty="0" smtClean="0"/>
              <a:t>years before </a:t>
            </a:r>
            <a:r>
              <a:rPr lang="en-US" dirty="0" smtClean="0"/>
              <a:t>disease onset. </a:t>
            </a:r>
            <a:r>
              <a:rPr lang="en-US" dirty="0" smtClean="0"/>
              <a:t>changes </a:t>
            </a:r>
            <a:r>
              <a:rPr lang="en-US" dirty="0" smtClean="0"/>
              <a:t>in 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composition and </a:t>
            </a:r>
            <a:r>
              <a:rPr lang="en-US" dirty="0" smtClean="0"/>
              <a:t>output (e.g., LPS, </a:t>
            </a:r>
            <a:r>
              <a:rPr lang="en-US" dirty="0" smtClean="0"/>
              <a:t>SCFA), are determinants </a:t>
            </a:r>
            <a:r>
              <a:rPr lang="en-US" dirty="0" smtClean="0"/>
              <a:t>of disease progression and can </a:t>
            </a:r>
            <a:r>
              <a:rPr lang="en-US" dirty="0" smtClean="0"/>
              <a:t>have predictive </a:t>
            </a:r>
            <a:r>
              <a:rPr lang="en-US" dirty="0" smtClean="0"/>
              <a:t>value for those at risk to develop </a:t>
            </a:r>
            <a:r>
              <a:rPr lang="en-US" dirty="0" smtClean="0"/>
              <a:t>T1DM</a:t>
            </a:r>
            <a:r>
              <a:rPr lang="en-US" dirty="0" smtClean="0"/>
              <a:t>. </a:t>
            </a:r>
            <a:r>
              <a:rPr lang="en-US" dirty="0" smtClean="0"/>
              <a:t>It has </a:t>
            </a:r>
            <a:r>
              <a:rPr lang="en-US" dirty="0" smtClean="0"/>
              <a:t>been suggested that shifts in gut </a:t>
            </a:r>
            <a:r>
              <a:rPr lang="en-US" dirty="0" smtClean="0"/>
              <a:t>microbial communities indeed </a:t>
            </a:r>
            <a:r>
              <a:rPr lang="en-US" dirty="0" smtClean="0"/>
              <a:t>precede disease development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Gut </a:t>
            </a:r>
            <a:r>
              <a:rPr lang="en-US" dirty="0" err="1" smtClean="0"/>
              <a:t>Microbiome</a:t>
            </a:r>
            <a:r>
              <a:rPr lang="en-US" dirty="0" smtClean="0"/>
              <a:t> and T1DM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most children </a:t>
            </a:r>
            <a:r>
              <a:rPr lang="en-US" dirty="0" smtClean="0"/>
              <a:t>are diagnosed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autumn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winter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/>
              <a:t>and being </a:t>
            </a:r>
            <a:r>
              <a:rPr lang="en-US" dirty="0" smtClean="0"/>
              <a:t>born in </a:t>
            </a:r>
            <a:r>
              <a:rPr lang="en-US" dirty="0" smtClean="0"/>
              <a:t>spring is associated with a higher </a:t>
            </a:r>
            <a:r>
              <a:rPr lang="en-US" dirty="0" smtClean="0"/>
              <a:t>chance </a:t>
            </a:r>
            <a:r>
              <a:rPr lang="en-US" dirty="0" smtClean="0"/>
              <a:t>of </a:t>
            </a:r>
            <a:r>
              <a:rPr lang="en-US" dirty="0" smtClean="0"/>
              <a:t>developing T1DM. </a:t>
            </a:r>
            <a:r>
              <a:rPr lang="en-US" dirty="0" smtClean="0"/>
              <a:t>This suggests that the </a:t>
            </a:r>
            <a:r>
              <a:rPr lang="en-US" dirty="0" smtClean="0"/>
              <a:t>pathogenesis of T1DM </a:t>
            </a:r>
            <a:r>
              <a:rPr lang="en-US" dirty="0" smtClean="0"/>
              <a:t>is heterogeneous and </a:t>
            </a:r>
            <a:r>
              <a:rPr lang="en-US" dirty="0" smtClean="0"/>
              <a:t>environmental. environmental factors </a:t>
            </a:r>
            <a:r>
              <a:rPr lang="en-US" dirty="0" smtClean="0"/>
              <a:t>such as vitamin D </a:t>
            </a:r>
            <a:r>
              <a:rPr lang="en-US" dirty="0" smtClean="0"/>
              <a:t>deficiency ,infant nutrition, </a:t>
            </a:r>
            <a:r>
              <a:rPr lang="en-US" dirty="0" smtClean="0"/>
              <a:t>and </a:t>
            </a:r>
            <a:r>
              <a:rPr lang="en-US" dirty="0" smtClean="0"/>
              <a:t>early </a:t>
            </a:r>
            <a:r>
              <a:rPr lang="en-US" dirty="0" err="1" smtClean="0"/>
              <a:t>enterovirus</a:t>
            </a:r>
            <a:r>
              <a:rPr lang="en-US" dirty="0" smtClean="0"/>
              <a:t> </a:t>
            </a:r>
            <a:r>
              <a:rPr lang="en-US" dirty="0" smtClean="0"/>
              <a:t>infection </a:t>
            </a:r>
            <a:r>
              <a:rPr lang="en-US" dirty="0" smtClean="0"/>
              <a:t>all </a:t>
            </a:r>
            <a:r>
              <a:rPr lang="en-US" dirty="0" smtClean="0"/>
              <a:t>have been postulated </a:t>
            </a:r>
            <a:r>
              <a:rPr lang="en-US" dirty="0" smtClean="0"/>
              <a:t>to contribute </a:t>
            </a:r>
            <a:r>
              <a:rPr lang="en-US" dirty="0" smtClean="0"/>
              <a:t>to the development of </a:t>
            </a:r>
            <a:r>
              <a:rPr lang="en-US" dirty="0" smtClean="0"/>
              <a:t>T1DM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infants </a:t>
            </a:r>
            <a:r>
              <a:rPr lang="en-US" dirty="0" smtClean="0"/>
              <a:t>who later developed </a:t>
            </a:r>
            <a:r>
              <a:rPr lang="en-US" dirty="0" smtClean="0"/>
              <a:t>T1DM</a:t>
            </a:r>
            <a:r>
              <a:rPr lang="en-US" dirty="0" smtClean="0"/>
              <a:t>, </a:t>
            </a:r>
            <a:r>
              <a:rPr lang="en-US" dirty="0" err="1" smtClean="0"/>
              <a:t>detectability</a:t>
            </a:r>
            <a:r>
              <a:rPr lang="en-US" dirty="0" smtClean="0"/>
              <a:t> </a:t>
            </a:r>
            <a:r>
              <a:rPr lang="en-US" dirty="0" smtClean="0"/>
              <a:t>of anti-islet </a:t>
            </a:r>
            <a:r>
              <a:rPr lang="en-US" dirty="0" err="1" smtClean="0"/>
              <a:t>autoantibodies</a:t>
            </a:r>
            <a:r>
              <a:rPr lang="en-US" dirty="0" smtClean="0"/>
              <a:t> coincided with </a:t>
            </a:r>
            <a:r>
              <a:rPr lang="en-US" dirty="0" smtClean="0"/>
              <a:t>reduced abundance </a:t>
            </a:r>
            <a:r>
              <a:rPr lang="en-US" dirty="0" smtClean="0"/>
              <a:t>of bacterial genes associated with </a:t>
            </a:r>
            <a:r>
              <a:rPr lang="en-US" dirty="0" smtClean="0"/>
              <a:t>SCFA production </a:t>
            </a:r>
            <a:r>
              <a:rPr lang="en-US" dirty="0" smtClean="0"/>
              <a:t>and with gut integrity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</a:t>
            </a:r>
            <a:r>
              <a:rPr lang="en-US" dirty="0" smtClean="0"/>
              <a:t>indicates that </a:t>
            </a:r>
            <a:r>
              <a:rPr lang="en-US" dirty="0" smtClean="0"/>
              <a:t>changes in early autoantibody production is </a:t>
            </a:r>
            <a:r>
              <a:rPr lang="en-US" dirty="0" smtClean="0"/>
              <a:t>related to </a:t>
            </a:r>
            <a:r>
              <a:rPr lang="en-US" dirty="0" smtClean="0"/>
              <a:t>changes in </a:t>
            </a:r>
            <a:r>
              <a:rPr lang="en-US" dirty="0" err="1" smtClean="0"/>
              <a:t>microbiome</a:t>
            </a:r>
            <a:r>
              <a:rPr lang="en-US" dirty="0" smtClean="0"/>
              <a:t> functional output.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possible mechanistic explanation for the</a:t>
            </a:r>
          </a:p>
          <a:p>
            <a:r>
              <a:rPr lang="en-US" dirty="0" smtClean="0"/>
              <a:t>contribution of the gut </a:t>
            </a:r>
            <a:r>
              <a:rPr lang="en-US" dirty="0" err="1" smtClean="0"/>
              <a:t>microbiome</a:t>
            </a:r>
            <a:r>
              <a:rPr lang="en-US" dirty="0" smtClean="0"/>
              <a:t> in the </a:t>
            </a:r>
            <a:r>
              <a:rPr lang="en-US" dirty="0" smtClean="0"/>
              <a:t>development of T1DM </a:t>
            </a:r>
            <a:r>
              <a:rPr lang="en-US" dirty="0" smtClean="0"/>
              <a:t>comes from a recent prospective </a:t>
            </a:r>
            <a:r>
              <a:rPr lang="en-US" dirty="0" smtClean="0"/>
              <a:t>study in </a:t>
            </a:r>
            <a:r>
              <a:rPr lang="en-US" dirty="0" smtClean="0">
                <a:solidFill>
                  <a:srgbClr val="FF0000"/>
                </a:solidFill>
              </a:rPr>
              <a:t>Finland, Estonia, and Russia</a:t>
            </a:r>
            <a:r>
              <a:rPr lang="en-US" dirty="0" smtClean="0"/>
              <a:t> </a:t>
            </a:r>
            <a:r>
              <a:rPr lang="en-US" dirty="0" smtClean="0"/>
              <a:t>. </a:t>
            </a:r>
            <a:r>
              <a:rPr lang="en-US" dirty="0" smtClean="0"/>
              <a:t>Finland </a:t>
            </a:r>
            <a:r>
              <a:rPr lang="en-US" dirty="0" smtClean="0"/>
              <a:t>and, Estonia </a:t>
            </a:r>
            <a:r>
              <a:rPr lang="en-US" dirty="0" smtClean="0"/>
              <a:t>have higher </a:t>
            </a:r>
            <a:r>
              <a:rPr lang="en-US" dirty="0" smtClean="0"/>
              <a:t>autoimmune disease </a:t>
            </a:r>
            <a:r>
              <a:rPr lang="en-US" dirty="0" smtClean="0"/>
              <a:t>prevalence, including </a:t>
            </a:r>
            <a:r>
              <a:rPr lang="en-US" dirty="0" smtClean="0"/>
              <a:t>T1DM</a:t>
            </a:r>
            <a:r>
              <a:rPr lang="en-US" dirty="0" smtClean="0"/>
              <a:t>, </a:t>
            </a:r>
            <a:r>
              <a:rPr lang="en-US" dirty="0" smtClean="0"/>
              <a:t>compared with </a:t>
            </a:r>
            <a:r>
              <a:rPr lang="en-US" dirty="0" smtClean="0"/>
              <a:t>neighboring Russia.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Gut </a:t>
            </a:r>
            <a:r>
              <a:rPr lang="en-US" dirty="0" err="1" smtClean="0"/>
              <a:t>microbiome</a:t>
            </a:r>
            <a:r>
              <a:rPr lang="en-US" dirty="0" smtClean="0"/>
              <a:t> </a:t>
            </a:r>
            <a:r>
              <a:rPr lang="en-US" dirty="0" smtClean="0"/>
              <a:t>development was </a:t>
            </a:r>
            <a:r>
              <a:rPr lang="en-US" dirty="0" smtClean="0"/>
              <a:t>followed from birth until the age of three </a:t>
            </a:r>
            <a:r>
              <a:rPr lang="en-US" dirty="0" smtClean="0"/>
              <a:t>in 222 infants. </a:t>
            </a:r>
          </a:p>
          <a:p>
            <a:r>
              <a:rPr lang="en-US" dirty="0" smtClean="0"/>
              <a:t>There was </a:t>
            </a:r>
            <a:r>
              <a:rPr lang="en-US" dirty="0" smtClean="0"/>
              <a:t>a marked </a:t>
            </a:r>
            <a:r>
              <a:rPr lang="en-US" dirty="0" smtClean="0"/>
              <a:t>reduction in </a:t>
            </a:r>
            <a:r>
              <a:rPr lang="en-US" dirty="0" err="1" smtClean="0">
                <a:solidFill>
                  <a:srgbClr val="FF0000"/>
                </a:solidFill>
              </a:rPr>
              <a:t>Bacteroides</a:t>
            </a:r>
            <a:r>
              <a:rPr lang="en-US" dirty="0" smtClean="0"/>
              <a:t> species in Russian infants </a:t>
            </a:r>
            <a:r>
              <a:rPr lang="en-US" dirty="0" smtClean="0"/>
              <a:t>compared with </a:t>
            </a:r>
            <a:r>
              <a:rPr lang="en-US" dirty="0" smtClean="0"/>
              <a:t>infants from Finland and </a:t>
            </a:r>
            <a:r>
              <a:rPr lang="en-US" dirty="0" smtClean="0"/>
              <a:t>Estonia, based on </a:t>
            </a:r>
            <a:r>
              <a:rPr lang="en-US" dirty="0" smtClean="0"/>
              <a:t>the relation between celiac disease and </a:t>
            </a:r>
            <a:r>
              <a:rPr lang="en-US" dirty="0" smtClean="0"/>
              <a:t>T1DM</a:t>
            </a:r>
            <a:r>
              <a:rPr lang="en-US" dirty="0" smtClean="0"/>
              <a:t>, </a:t>
            </a:r>
            <a:r>
              <a:rPr lang="en-US" dirty="0" smtClean="0"/>
              <a:t>the intestine </a:t>
            </a:r>
            <a:r>
              <a:rPr lang="en-US" dirty="0" smtClean="0"/>
              <a:t>and its inhabitants might be a shared </a:t>
            </a:r>
            <a:r>
              <a:rPr lang="en-US" dirty="0" smtClean="0"/>
              <a:t>risk Factor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intriguing </a:t>
            </a:r>
            <a:r>
              <a:rPr lang="en-US" dirty="0" smtClean="0"/>
              <a:t>interplay between </a:t>
            </a:r>
            <a:r>
              <a:rPr lang="en-US" dirty="0" smtClean="0">
                <a:solidFill>
                  <a:srgbClr val="FF0000"/>
                </a:solidFill>
              </a:rPr>
              <a:t>genetics, altered </a:t>
            </a:r>
            <a:r>
              <a:rPr lang="en-US" dirty="0" smtClean="0">
                <a:solidFill>
                  <a:srgbClr val="FF0000"/>
                </a:solidFill>
              </a:rPr>
              <a:t>gut </a:t>
            </a:r>
            <a:r>
              <a:rPr lang="en-US" dirty="0" err="1" smtClean="0">
                <a:solidFill>
                  <a:srgbClr val="FF0000"/>
                </a:solidFill>
              </a:rPr>
              <a:t>microbiome</a:t>
            </a:r>
            <a:r>
              <a:rPr lang="en-US" dirty="0" smtClean="0">
                <a:solidFill>
                  <a:srgbClr val="FF0000"/>
                </a:solidFill>
              </a:rPr>
              <a:t>/metabolites</a:t>
            </a:r>
            <a:r>
              <a:rPr lang="en-US" dirty="0" smtClean="0">
                <a:solidFill>
                  <a:srgbClr val="FF0000"/>
                </a:solidFill>
              </a:rPr>
              <a:t>,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immunity </a:t>
            </a:r>
            <a:r>
              <a:rPr lang="en-US" dirty="0" smtClean="0"/>
              <a:t>might play a role </a:t>
            </a:r>
            <a:r>
              <a:rPr lang="en-US" dirty="0" smtClean="0"/>
              <a:t>in the </a:t>
            </a:r>
            <a:r>
              <a:rPr lang="en-US" dirty="0" smtClean="0"/>
              <a:t>development of T1DM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224" t="8418" r="25377" b="4034"/>
          <a:stretch>
            <a:fillRect/>
          </a:stretch>
        </p:blipFill>
        <p:spPr bwMode="auto">
          <a:xfrm>
            <a:off x="54430" y="0"/>
            <a:ext cx="8784770" cy="686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</a:t>
            </a:r>
            <a:r>
              <a:rPr lang="en-US" dirty="0" smtClean="0"/>
              <a:t>the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is easily accessible and responds rapidly </a:t>
            </a:r>
            <a:r>
              <a:rPr lang="en-US" dirty="0" smtClean="0"/>
              <a:t>to changes </a:t>
            </a:r>
            <a:r>
              <a:rPr lang="en-US" dirty="0" smtClean="0"/>
              <a:t>in nutrient composition, dietary </a:t>
            </a:r>
            <a:r>
              <a:rPr lang="en-US" dirty="0" smtClean="0"/>
              <a:t>reinforcements have </a:t>
            </a:r>
            <a:r>
              <a:rPr lang="en-US" dirty="0" smtClean="0"/>
              <a:t>been put forward as an attractive therapeutic target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obesity in </a:t>
            </a:r>
            <a:r>
              <a:rPr lang="en-US" dirty="0" smtClean="0"/>
              <a:t>addition to low overall </a:t>
            </a:r>
            <a:r>
              <a:rPr lang="en-US" dirty="0" smtClean="0"/>
              <a:t>adherence to </a:t>
            </a:r>
            <a:r>
              <a:rPr lang="en-US" dirty="0" smtClean="0"/>
              <a:t>diets, high </a:t>
            </a:r>
            <a:r>
              <a:rPr lang="en-US" dirty="0" smtClean="0"/>
              <a:t>inter individual </a:t>
            </a:r>
            <a:r>
              <a:rPr lang="en-US" dirty="0" smtClean="0"/>
              <a:t>differences in response </a:t>
            </a:r>
            <a:r>
              <a:rPr lang="en-US" dirty="0" smtClean="0"/>
              <a:t>to diet </a:t>
            </a:r>
            <a:r>
              <a:rPr lang="en-US" dirty="0" smtClean="0"/>
              <a:t>makes this a challenging endeavor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Interventions in Humans: Diet, Pro </a:t>
            </a:r>
            <a:r>
              <a:rPr lang="en-US" dirty="0" smtClean="0"/>
              <a:t>and </a:t>
            </a:r>
            <a:r>
              <a:rPr lang="en-US" dirty="0" err="1" smtClean="0"/>
              <a:t>Prebiotics</a:t>
            </a:r>
            <a:r>
              <a:rPr lang="en-US" dirty="0" smtClean="0"/>
              <a:t>, and FMT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novel, personalized </a:t>
            </a:r>
            <a:r>
              <a:rPr lang="en-US" dirty="0" err="1" smtClean="0">
                <a:solidFill>
                  <a:srgbClr val="FF0000"/>
                </a:solidFill>
              </a:rPr>
              <a:t>prebiotics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probiotics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modify the 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composition of </a:t>
            </a:r>
            <a:r>
              <a:rPr lang="en-US" dirty="0" smtClean="0"/>
              <a:t>people predicted to have low response rate to </a:t>
            </a:r>
            <a:r>
              <a:rPr lang="en-US" dirty="0" smtClean="0"/>
              <a:t>diet induced weight </a:t>
            </a:r>
            <a:r>
              <a:rPr lang="en-US" dirty="0" smtClean="0"/>
              <a:t>loss regimens into a more </a:t>
            </a:r>
            <a:r>
              <a:rPr lang="en-US" dirty="0" smtClean="0"/>
              <a:t>responsive composition </a:t>
            </a:r>
            <a:r>
              <a:rPr lang="en-US" dirty="0" smtClean="0"/>
              <a:t>might optimize the effectiveness of </a:t>
            </a:r>
            <a:r>
              <a:rPr lang="en-US" dirty="0" smtClean="0"/>
              <a:t>dietary strategies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Probiotics</a:t>
            </a:r>
            <a:r>
              <a:rPr lang="en-US" dirty="0" smtClean="0"/>
              <a:t> are living microorganisms that </a:t>
            </a:r>
            <a:r>
              <a:rPr lang="en-US" dirty="0" smtClean="0"/>
              <a:t>either have </a:t>
            </a:r>
            <a:r>
              <a:rPr lang="en-US" dirty="0" smtClean="0"/>
              <a:t>potential to improve host metabolism </a:t>
            </a:r>
            <a:r>
              <a:rPr lang="en-US" dirty="0" smtClean="0"/>
              <a:t>directly (e.g</a:t>
            </a:r>
            <a:r>
              <a:rPr lang="en-US" dirty="0" smtClean="0"/>
              <a:t>., by improving gut barrier </a:t>
            </a:r>
            <a:r>
              <a:rPr lang="en-US" dirty="0" smtClean="0"/>
              <a:t>function) </a:t>
            </a:r>
            <a:r>
              <a:rPr lang="en-US" dirty="0" smtClean="0"/>
              <a:t>or have the capacity to </a:t>
            </a:r>
            <a:r>
              <a:rPr lang="en-US" dirty="0" smtClean="0"/>
              <a:t>re-establish a </a:t>
            </a:r>
            <a:r>
              <a:rPr lang="en-US" dirty="0" smtClean="0"/>
              <a:t>more favorable intestinal balance by modulating </a:t>
            </a:r>
            <a:r>
              <a:rPr lang="en-US" dirty="0" smtClean="0"/>
              <a:t>pH, antibacterial </a:t>
            </a:r>
            <a:r>
              <a:rPr lang="en-US" dirty="0" smtClean="0"/>
              <a:t>compound production, and </a:t>
            </a:r>
            <a:r>
              <a:rPr lang="en-US" dirty="0" smtClean="0"/>
              <a:t>competing with </a:t>
            </a:r>
            <a:r>
              <a:rPr lang="en-US" dirty="0" smtClean="0"/>
              <a:t>pathogens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2009, </a:t>
            </a:r>
            <a:r>
              <a:rPr lang="en-US" dirty="0" err="1" smtClean="0"/>
              <a:t>DeFronzo</a:t>
            </a:r>
            <a:r>
              <a:rPr lang="en-US" dirty="0" smtClean="0"/>
              <a:t> introduced a new </a:t>
            </a:r>
            <a:r>
              <a:rPr lang="en-US" dirty="0" smtClean="0"/>
              <a:t>paradigm in diabetes research: the </a:t>
            </a:r>
            <a:r>
              <a:rPr lang="en-US" b="1" dirty="0" smtClean="0"/>
              <a:t>ominous octet</a:t>
            </a:r>
            <a:r>
              <a:rPr lang="en-US" dirty="0" smtClean="0"/>
              <a:t>. </a:t>
            </a:r>
            <a:r>
              <a:rPr lang="en-US" dirty="0" smtClean="0"/>
              <a:t>This paradigm describes that in </a:t>
            </a:r>
            <a:r>
              <a:rPr lang="en-US" dirty="0" smtClean="0"/>
              <a:t>addition to </a:t>
            </a:r>
            <a:r>
              <a:rPr lang="en-US" dirty="0" smtClean="0">
                <a:solidFill>
                  <a:srgbClr val="FF0000"/>
                </a:solidFill>
              </a:rPr>
              <a:t>muscle, liver, and </a:t>
            </a:r>
            <a:r>
              <a:rPr lang="en-US" dirty="0" smtClean="0">
                <a:solidFill>
                  <a:srgbClr val="FF0000"/>
                </a:solidFill>
              </a:rPr>
              <a:t>b-cells,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adipocytes</a:t>
            </a:r>
            <a:r>
              <a:rPr lang="en-US" dirty="0" smtClean="0">
                <a:solidFill>
                  <a:srgbClr val="FF0000"/>
                </a:solidFill>
              </a:rPr>
              <a:t>, the gastrointestinal tract, a-cells, kidney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and brain </a:t>
            </a:r>
            <a:r>
              <a:rPr lang="en-US" dirty="0" smtClean="0"/>
              <a:t>all play important roles in the </a:t>
            </a:r>
            <a:r>
              <a:rPr lang="en-US" dirty="0" smtClean="0"/>
              <a:t>development of T2DM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humans, administration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Lactobacillus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reuteri</a:t>
            </a:r>
            <a:r>
              <a:rPr lang="en-US" dirty="0" smtClean="0"/>
              <a:t> was </a:t>
            </a:r>
            <a:r>
              <a:rPr lang="en-US" dirty="0" smtClean="0"/>
              <a:t>associated with </a:t>
            </a:r>
            <a:r>
              <a:rPr lang="en-US" dirty="0" smtClean="0"/>
              <a:t>increased insulin secretion in obese, </a:t>
            </a:r>
            <a:r>
              <a:rPr lang="en-US" dirty="0" smtClean="0"/>
              <a:t>insulin resistant subjects. </a:t>
            </a:r>
            <a:r>
              <a:rPr lang="en-US" dirty="0" smtClean="0"/>
              <a:t>Furthermore, a </a:t>
            </a:r>
            <a:r>
              <a:rPr lang="en-US" dirty="0" smtClean="0"/>
              <a:t>double– blinded</a:t>
            </a:r>
            <a:r>
              <a:rPr lang="en-US" dirty="0" smtClean="0"/>
              <a:t>, randomized, placebo-controlled </a:t>
            </a:r>
            <a:r>
              <a:rPr lang="en-US" dirty="0" smtClean="0"/>
              <a:t>intervention trial </a:t>
            </a:r>
            <a:r>
              <a:rPr lang="en-US" dirty="0" smtClean="0"/>
              <a:t>in overweight subjects showed beneficial effects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Lactobacillus </a:t>
            </a:r>
            <a:r>
              <a:rPr lang="en-US" dirty="0" err="1" smtClean="0">
                <a:solidFill>
                  <a:srgbClr val="FF0000"/>
                </a:solidFill>
              </a:rPr>
              <a:t>gasseri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weight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Prebiotics</a:t>
            </a:r>
            <a:r>
              <a:rPr lang="en-US" dirty="0" smtClean="0"/>
              <a:t> are </a:t>
            </a:r>
            <a:r>
              <a:rPr lang="en-US" dirty="0" err="1" smtClean="0"/>
              <a:t>nonmicrobial</a:t>
            </a:r>
            <a:r>
              <a:rPr lang="en-US" dirty="0" smtClean="0"/>
              <a:t> entities (usually </a:t>
            </a:r>
            <a:r>
              <a:rPr lang="en-US" dirty="0" smtClean="0">
                <a:solidFill>
                  <a:srgbClr val="FF0000"/>
                </a:solidFill>
              </a:rPr>
              <a:t>dietary fibers</a:t>
            </a:r>
            <a:r>
              <a:rPr lang="en-US" dirty="0" smtClean="0"/>
              <a:t>) that elicit a favorable impact on </a:t>
            </a:r>
            <a:r>
              <a:rPr lang="en-US" dirty="0" smtClean="0"/>
              <a:t>microbial composition </a:t>
            </a:r>
            <a:r>
              <a:rPr lang="en-US" dirty="0" smtClean="0"/>
              <a:t>and function. </a:t>
            </a:r>
            <a:r>
              <a:rPr lang="en-US" dirty="0" err="1" smtClean="0"/>
              <a:t>Prebiotics</a:t>
            </a:r>
            <a:r>
              <a:rPr lang="en-US" dirty="0" smtClean="0"/>
              <a:t> might </a:t>
            </a:r>
            <a:r>
              <a:rPr lang="en-US" dirty="0" smtClean="0"/>
              <a:t>therefore be </a:t>
            </a:r>
            <a:r>
              <a:rPr lang="en-US" dirty="0" smtClean="0"/>
              <a:t>a feasible tool to modulate gut </a:t>
            </a:r>
            <a:r>
              <a:rPr lang="en-US" dirty="0" err="1" smtClean="0"/>
              <a:t>microbiota</a:t>
            </a:r>
            <a:r>
              <a:rPr lang="en-US" dirty="0" smtClean="0"/>
              <a:t>. </a:t>
            </a:r>
            <a:r>
              <a:rPr lang="en-US" dirty="0" smtClean="0"/>
              <a:t>Supplementation of </a:t>
            </a:r>
            <a:r>
              <a:rPr lang="en-US" dirty="0" err="1" smtClean="0"/>
              <a:t>prebiotics</a:t>
            </a:r>
            <a:r>
              <a:rPr lang="en-US" dirty="0" smtClean="0"/>
              <a:t> has been associated </a:t>
            </a:r>
            <a:r>
              <a:rPr lang="en-US" dirty="0" smtClean="0"/>
              <a:t>with improved </a:t>
            </a:r>
            <a:r>
              <a:rPr lang="en-US" dirty="0" smtClean="0"/>
              <a:t>plasma lipid levels and improved </a:t>
            </a:r>
            <a:r>
              <a:rPr lang="en-US" dirty="0" err="1" smtClean="0"/>
              <a:t>glycemic</a:t>
            </a:r>
            <a:r>
              <a:rPr lang="en-US" dirty="0" smtClean="0"/>
              <a:t> control </a:t>
            </a:r>
            <a:r>
              <a:rPr lang="en-US" dirty="0" smtClean="0"/>
              <a:t>in both </a:t>
            </a:r>
            <a:r>
              <a:rPr lang="en-US" dirty="0" smtClean="0"/>
              <a:t>humans and </a:t>
            </a:r>
            <a:r>
              <a:rPr lang="en-US" dirty="0" err="1" smtClean="0"/>
              <a:t>mices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humans with </a:t>
            </a:r>
            <a:r>
              <a:rPr lang="en-US" dirty="0" smtClean="0"/>
              <a:t>T2DM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oligofructose</a:t>
            </a:r>
            <a:r>
              <a:rPr lang="en-US" dirty="0" smtClean="0"/>
              <a:t> proved </a:t>
            </a:r>
            <a:r>
              <a:rPr lang="en-US" dirty="0" smtClean="0"/>
              <a:t>to be </a:t>
            </a:r>
            <a:r>
              <a:rPr lang="en-US" dirty="0" smtClean="0"/>
              <a:t>a useful </a:t>
            </a:r>
            <a:r>
              <a:rPr lang="en-US" dirty="0" err="1" smtClean="0">
                <a:solidFill>
                  <a:srgbClr val="FF0000"/>
                </a:solidFill>
              </a:rPr>
              <a:t>prebiotic</a:t>
            </a:r>
            <a:r>
              <a:rPr lang="en-US" dirty="0" smtClean="0"/>
              <a:t>: supplementation </a:t>
            </a:r>
            <a:r>
              <a:rPr lang="en-US" dirty="0" smtClean="0"/>
              <a:t>for 3 months increased </a:t>
            </a:r>
            <a:r>
              <a:rPr lang="en-US" dirty="0" smtClean="0"/>
              <a:t>weight loss and improved glucose </a:t>
            </a:r>
            <a:r>
              <a:rPr lang="en-US" dirty="0" smtClean="0"/>
              <a:t>control compared </a:t>
            </a:r>
            <a:r>
              <a:rPr lang="en-US" dirty="0" smtClean="0"/>
              <a:t>with patients receiving </a:t>
            </a:r>
            <a:r>
              <a:rPr lang="en-US" dirty="0" smtClean="0"/>
              <a:t>placebo</a:t>
            </a:r>
          </a:p>
          <a:p>
            <a:r>
              <a:rPr lang="en-US" dirty="0" smtClean="0"/>
              <a:t> Despite </a:t>
            </a:r>
            <a:r>
              <a:rPr lang="en-US" dirty="0" smtClean="0"/>
              <a:t>focus of (food) industry on </a:t>
            </a:r>
            <a:r>
              <a:rPr lang="en-US" dirty="0" smtClean="0"/>
              <a:t>development of </a:t>
            </a:r>
            <a:r>
              <a:rPr lang="en-US" dirty="0" err="1" smtClean="0"/>
              <a:t>prebiotics</a:t>
            </a:r>
            <a:r>
              <a:rPr lang="en-US" dirty="0" smtClean="0"/>
              <a:t> and </a:t>
            </a:r>
            <a:r>
              <a:rPr lang="en-US" dirty="0" err="1" smtClean="0"/>
              <a:t>probiotics</a:t>
            </a:r>
            <a:r>
              <a:rPr lang="en-US" dirty="0" smtClean="0"/>
              <a:t> </a:t>
            </a:r>
            <a:r>
              <a:rPr lang="en-US" dirty="0" smtClean="0"/>
              <a:t>to modulate </a:t>
            </a:r>
            <a:r>
              <a:rPr lang="en-US" dirty="0" err="1" smtClean="0"/>
              <a:t>microbiota</a:t>
            </a:r>
            <a:r>
              <a:rPr lang="en-US" dirty="0" smtClean="0"/>
              <a:t> , only minimal </a:t>
            </a:r>
            <a:r>
              <a:rPr lang="en-US" dirty="0" smtClean="0"/>
              <a:t>beneficial effects of 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modulation on </a:t>
            </a:r>
            <a:r>
              <a:rPr lang="en-US" dirty="0" smtClean="0"/>
              <a:t>metabolism have been obtained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FMT has a long medical history </a:t>
            </a:r>
            <a:r>
              <a:rPr lang="en-US" dirty="0" smtClean="0"/>
              <a:t>in treatment </a:t>
            </a:r>
            <a:r>
              <a:rPr lang="en-US" dirty="0" smtClean="0"/>
              <a:t>of several GI illnesses. As long </a:t>
            </a:r>
            <a:r>
              <a:rPr lang="en-US" dirty="0" smtClean="0"/>
              <a:t>as1700 years ago</a:t>
            </a:r>
            <a:r>
              <a:rPr lang="en-US" dirty="0" smtClean="0"/>
              <a:t>, FMT was used to treat patients with </a:t>
            </a:r>
            <a:r>
              <a:rPr lang="en-US" dirty="0" smtClean="0"/>
              <a:t>food poisoning </a:t>
            </a:r>
            <a:r>
              <a:rPr lang="en-US" dirty="0" smtClean="0"/>
              <a:t>and diarrhea in </a:t>
            </a:r>
            <a:r>
              <a:rPr lang="en-US" dirty="0" smtClean="0"/>
              <a:t>China. </a:t>
            </a:r>
          </a:p>
          <a:p>
            <a:r>
              <a:rPr lang="en-US" dirty="0" smtClean="0"/>
              <a:t>The real breakthrough </a:t>
            </a:r>
            <a:r>
              <a:rPr lang="en-US" dirty="0" smtClean="0"/>
              <a:t>of FMT as treatment modality was </a:t>
            </a:r>
            <a:r>
              <a:rPr lang="en-US" dirty="0" smtClean="0"/>
              <a:t>after publication </a:t>
            </a:r>
            <a:r>
              <a:rPr lang="en-US" dirty="0" smtClean="0"/>
              <a:t>of an open-label, randomized, </a:t>
            </a:r>
            <a:r>
              <a:rPr lang="en-US" dirty="0" smtClean="0"/>
              <a:t>controlled trial</a:t>
            </a:r>
            <a:r>
              <a:rPr lang="en-US" dirty="0" smtClean="0"/>
              <a:t>, which demonstrated that the resolution of </a:t>
            </a:r>
            <a:r>
              <a:rPr lang="en-US" dirty="0" err="1" smtClean="0"/>
              <a:t>C.difficile</a:t>
            </a:r>
            <a:r>
              <a:rPr lang="en-US" dirty="0" smtClean="0"/>
              <a:t> </a:t>
            </a:r>
            <a:r>
              <a:rPr lang="en-US" dirty="0" smtClean="0"/>
              <a:t>infection </a:t>
            </a:r>
            <a:r>
              <a:rPr lang="en-US" dirty="0" smtClean="0"/>
              <a:t>was 94% </a:t>
            </a:r>
            <a:r>
              <a:rPr lang="en-US" dirty="0" smtClean="0"/>
              <a:t>after FMT compared </a:t>
            </a:r>
            <a:r>
              <a:rPr lang="en-US" dirty="0" smtClean="0"/>
              <a:t>with 31% </a:t>
            </a:r>
            <a:r>
              <a:rPr lang="en-US" dirty="0" smtClean="0"/>
              <a:t>efficacy of </a:t>
            </a:r>
            <a:r>
              <a:rPr lang="en-US" dirty="0" err="1" smtClean="0"/>
              <a:t>vancomycin</a:t>
            </a:r>
            <a:r>
              <a:rPr lang="en-US" dirty="0" smtClean="0"/>
              <a:t> </a:t>
            </a: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Fecal </a:t>
            </a:r>
            <a:r>
              <a:rPr lang="en-US" dirty="0" err="1" smtClean="0"/>
              <a:t>microbiota</a:t>
            </a:r>
            <a:r>
              <a:rPr lang="en-US" dirty="0" smtClean="0"/>
              <a:t> transplantation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Peripheral insulin sensitivity of obese, </a:t>
            </a:r>
            <a:r>
              <a:rPr lang="en-US" dirty="0" smtClean="0"/>
              <a:t>insulin resistant subjects </a:t>
            </a:r>
            <a:r>
              <a:rPr lang="en-US" dirty="0" smtClean="0"/>
              <a:t>was significantly </a:t>
            </a:r>
            <a:r>
              <a:rPr lang="en-US" dirty="0" smtClean="0"/>
              <a:t>improved 6 weeks after </a:t>
            </a:r>
            <a:r>
              <a:rPr lang="en-US" dirty="0" smtClean="0"/>
              <a:t>receiving a transplant from a lean, </a:t>
            </a:r>
            <a:r>
              <a:rPr lang="en-US" dirty="0" smtClean="0"/>
              <a:t>insulin sensitive donor </a:t>
            </a:r>
            <a:r>
              <a:rPr lang="en-US" dirty="0" smtClean="0"/>
              <a:t>(</a:t>
            </a:r>
            <a:r>
              <a:rPr lang="en-US" dirty="0" err="1" smtClean="0"/>
              <a:t>allogenic</a:t>
            </a:r>
            <a:r>
              <a:rPr lang="en-US" dirty="0" smtClean="0"/>
              <a:t> transplant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a </a:t>
            </a:r>
            <a:r>
              <a:rPr lang="en-US" dirty="0" smtClean="0"/>
              <a:t>second, larger </a:t>
            </a:r>
            <a:r>
              <a:rPr lang="en-US" dirty="0" smtClean="0"/>
              <a:t>cohort of obese, metabolic </a:t>
            </a:r>
            <a:r>
              <a:rPr lang="en-US" dirty="0" smtClean="0"/>
              <a:t>syndrome subjects</a:t>
            </a:r>
            <a:r>
              <a:rPr lang="en-US" dirty="0" smtClean="0"/>
              <a:t>, we were able to reproduce these </a:t>
            </a:r>
            <a:r>
              <a:rPr lang="en-US" dirty="0" smtClean="0"/>
              <a:t>findings.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</a:t>
            </a:r>
            <a:r>
              <a:rPr lang="en-US" dirty="0" smtClean="0">
                <a:solidFill>
                  <a:srgbClr val="FF0000"/>
                </a:solidFill>
              </a:rPr>
              <a:t>baseline </a:t>
            </a:r>
            <a:r>
              <a:rPr lang="en-US" dirty="0" err="1" smtClean="0">
                <a:solidFill>
                  <a:srgbClr val="FF0000"/>
                </a:solidFill>
              </a:rPr>
              <a:t>microbiota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composition of the </a:t>
            </a:r>
            <a:r>
              <a:rPr lang="en-US" dirty="0" smtClean="0"/>
              <a:t>recipient, the </a:t>
            </a:r>
            <a:r>
              <a:rPr lang="en-US" dirty="0" smtClean="0"/>
              <a:t>metabolic response to FMT could be </a:t>
            </a:r>
            <a:r>
              <a:rPr lang="en-US" dirty="0" smtClean="0"/>
              <a:t>predicted.</a:t>
            </a:r>
          </a:p>
          <a:p>
            <a:r>
              <a:rPr lang="en-US" dirty="0" smtClean="0"/>
              <a:t> Variation </a:t>
            </a:r>
            <a:r>
              <a:rPr lang="en-US" dirty="0" smtClean="0"/>
              <a:t>in experimental </a:t>
            </a:r>
            <a:r>
              <a:rPr lang="en-US" dirty="0" smtClean="0">
                <a:solidFill>
                  <a:srgbClr val="FF0000"/>
                </a:solidFill>
              </a:rPr>
              <a:t>protocols</a:t>
            </a:r>
            <a:r>
              <a:rPr lang="en-US" dirty="0" smtClean="0"/>
              <a:t>, </a:t>
            </a:r>
            <a:r>
              <a:rPr lang="en-US" dirty="0" smtClean="0"/>
              <a:t>preparation of </a:t>
            </a:r>
            <a:r>
              <a:rPr lang="en-US" dirty="0" smtClean="0">
                <a:solidFill>
                  <a:srgbClr val="FF0000"/>
                </a:solidFill>
              </a:rPr>
              <a:t>fecal samples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diurnal oscillations </a:t>
            </a:r>
            <a:r>
              <a:rPr lang="en-US" dirty="0" smtClean="0"/>
              <a:t>of the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</a:t>
            </a:r>
            <a:r>
              <a:rPr lang="en-US" dirty="0" smtClean="0"/>
              <a:t>are additional explanations for </a:t>
            </a:r>
            <a:r>
              <a:rPr lang="en-US" dirty="0" smtClean="0"/>
              <a:t>variable efficacy </a:t>
            </a:r>
            <a:r>
              <a:rPr lang="en-US" dirty="0" smtClean="0"/>
              <a:t>of FMT.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Modulation of the gut microbial composition </a:t>
            </a:r>
            <a:r>
              <a:rPr lang="en-US" dirty="0" smtClean="0"/>
              <a:t>and functionality </a:t>
            </a:r>
            <a:r>
              <a:rPr lang="en-US" dirty="0" smtClean="0"/>
              <a:t>by FMT only partly affects the </a:t>
            </a:r>
            <a:r>
              <a:rPr lang="en-US" dirty="0" smtClean="0"/>
              <a:t>intrinsic and </a:t>
            </a:r>
            <a:r>
              <a:rPr lang="en-US" dirty="0" smtClean="0"/>
              <a:t>complex </a:t>
            </a:r>
            <a:r>
              <a:rPr lang="en-US" dirty="0" err="1" smtClean="0"/>
              <a:t>pathophysiology</a:t>
            </a:r>
            <a:r>
              <a:rPr lang="en-US" dirty="0" smtClean="0"/>
              <a:t> of obesity and </a:t>
            </a:r>
            <a:r>
              <a:rPr lang="en-US" dirty="0" smtClean="0"/>
              <a:t>T2DM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Gut </a:t>
            </a:r>
            <a:r>
              <a:rPr lang="en-US" dirty="0" err="1" smtClean="0">
                <a:solidFill>
                  <a:srgbClr val="FF0000"/>
                </a:solidFill>
              </a:rPr>
              <a:t>microbiome</a:t>
            </a:r>
            <a:r>
              <a:rPr lang="en-US" dirty="0" smtClean="0">
                <a:solidFill>
                  <a:srgbClr val="FF0000"/>
                </a:solidFill>
              </a:rPr>
              <a:t> composition and function is </a:t>
            </a:r>
            <a:r>
              <a:rPr lang="en-US" dirty="0" smtClean="0">
                <a:solidFill>
                  <a:srgbClr val="FF0000"/>
                </a:solidFill>
              </a:rPr>
              <a:t>influenced by </a:t>
            </a:r>
            <a:r>
              <a:rPr lang="en-US" dirty="0" smtClean="0">
                <a:solidFill>
                  <a:srgbClr val="FF0000"/>
                </a:solidFill>
              </a:rPr>
              <a:t>many factors and therefore, it is unlikely </a:t>
            </a:r>
            <a:r>
              <a:rPr lang="en-US" dirty="0" smtClean="0">
                <a:solidFill>
                  <a:srgbClr val="FF0000"/>
                </a:solidFill>
              </a:rPr>
              <a:t>that a </a:t>
            </a:r>
            <a:r>
              <a:rPr lang="en-US" dirty="0" smtClean="0">
                <a:solidFill>
                  <a:srgbClr val="FF0000"/>
                </a:solidFill>
              </a:rPr>
              <a:t>single FMT can cure obesity or </a:t>
            </a:r>
            <a:r>
              <a:rPr lang="en-US" dirty="0" smtClean="0">
                <a:solidFill>
                  <a:srgbClr val="FF0000"/>
                </a:solidFill>
              </a:rPr>
              <a:t>T2DM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Studies: associations between composition of the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, the </a:t>
            </a:r>
            <a:r>
              <a:rPr lang="en-US" dirty="0" smtClean="0"/>
              <a:t>development of obesity and </a:t>
            </a:r>
            <a:r>
              <a:rPr lang="en-US" dirty="0" smtClean="0"/>
              <a:t>diabetes.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few studies have provided </a:t>
            </a:r>
            <a:r>
              <a:rPr lang="en-US" dirty="0" smtClean="0">
                <a:solidFill>
                  <a:srgbClr val="FF0000"/>
                </a:solidFill>
              </a:rPr>
              <a:t>causal</a:t>
            </a:r>
            <a:r>
              <a:rPr lang="en-US" dirty="0" smtClean="0"/>
              <a:t> </a:t>
            </a:r>
            <a:r>
              <a:rPr lang="en-US" dirty="0" smtClean="0"/>
              <a:t>evidence of the </a:t>
            </a:r>
            <a:r>
              <a:rPr lang="en-US" dirty="0" smtClean="0"/>
              <a:t>role </a:t>
            </a:r>
            <a:r>
              <a:rPr lang="en-US" dirty="0" smtClean="0"/>
              <a:t>of the </a:t>
            </a:r>
            <a:r>
              <a:rPr lang="en-US" dirty="0" smtClean="0"/>
              <a:t>gut </a:t>
            </a:r>
            <a:r>
              <a:rPr lang="en-US" dirty="0" err="1" smtClean="0"/>
              <a:t>microbiota</a:t>
            </a:r>
            <a:r>
              <a:rPr lang="en-US" dirty="0" smtClean="0"/>
              <a:t> in </a:t>
            </a:r>
            <a:r>
              <a:rPr lang="en-US" dirty="0" smtClean="0"/>
              <a:t>development of metabolic </a:t>
            </a:r>
            <a:r>
              <a:rPr lang="en-US" dirty="0" smtClean="0"/>
              <a:t>diseases in </a:t>
            </a:r>
            <a:r>
              <a:rPr lang="en-US" dirty="0" smtClean="0"/>
              <a:t>humans. The complex interplay between </a:t>
            </a:r>
            <a:r>
              <a:rPr lang="en-US" dirty="0" smtClean="0">
                <a:solidFill>
                  <a:srgbClr val="FF0000"/>
                </a:solidFill>
              </a:rPr>
              <a:t>ethnicity, host </a:t>
            </a:r>
            <a:r>
              <a:rPr lang="en-US" dirty="0" smtClean="0">
                <a:solidFill>
                  <a:srgbClr val="FF0000"/>
                </a:solidFill>
              </a:rPr>
              <a:t>genetics, dietary habits, and </a:t>
            </a:r>
            <a:r>
              <a:rPr lang="en-US" dirty="0" smtClean="0">
                <a:solidFill>
                  <a:srgbClr val="FF0000"/>
                </a:solidFill>
              </a:rPr>
              <a:t>medication </a:t>
            </a:r>
            <a:r>
              <a:rPr lang="en-US" dirty="0" smtClean="0"/>
              <a:t>use </a:t>
            </a:r>
            <a:r>
              <a:rPr lang="en-US" dirty="0" smtClean="0"/>
              <a:t>all play an important role in shaping the </a:t>
            </a:r>
            <a:r>
              <a:rPr lang="en-US" dirty="0" smtClean="0"/>
              <a:t>microbial community </a:t>
            </a:r>
            <a:r>
              <a:rPr lang="en-US" dirty="0" smtClean="0"/>
              <a:t>and therefore makes it an </a:t>
            </a:r>
            <a:r>
              <a:rPr lang="en-US" dirty="0" smtClean="0"/>
              <a:t>intriguing yet </a:t>
            </a:r>
            <a:r>
              <a:rPr lang="en-US" dirty="0" smtClean="0"/>
              <a:t>challenging research field.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Large </a:t>
            </a:r>
            <a:r>
              <a:rPr lang="en-US" dirty="0" smtClean="0"/>
              <a:t>prospective studies </a:t>
            </a:r>
            <a:r>
              <a:rPr lang="en-US" dirty="0" smtClean="0"/>
              <a:t>will be of critical importance to </a:t>
            </a:r>
            <a:r>
              <a:rPr lang="en-US" dirty="0" smtClean="0"/>
              <a:t>answer whether </a:t>
            </a:r>
            <a:r>
              <a:rPr lang="en-US" dirty="0" smtClean="0"/>
              <a:t>gut microbial composition is a reflection </a:t>
            </a:r>
            <a:r>
              <a:rPr lang="en-US" dirty="0" smtClean="0"/>
              <a:t>of the </a:t>
            </a:r>
            <a:r>
              <a:rPr lang="en-US" dirty="0" smtClean="0"/>
              <a:t>disease itself or the microbial composition </a:t>
            </a:r>
            <a:r>
              <a:rPr lang="en-US" dirty="0" smtClean="0"/>
              <a:t>was affected </a:t>
            </a:r>
            <a:r>
              <a:rPr lang="en-US" dirty="0" smtClean="0"/>
              <a:t>prior to disease development and hence </a:t>
            </a:r>
            <a:r>
              <a:rPr lang="en-US" dirty="0" smtClean="0"/>
              <a:t>was a </a:t>
            </a:r>
            <a:r>
              <a:rPr lang="en-US" dirty="0" smtClean="0"/>
              <a:t>driving factor. Although studies using </a:t>
            </a:r>
            <a:r>
              <a:rPr lang="en-US" dirty="0" smtClean="0"/>
              <a:t>antibiotic therapy </a:t>
            </a:r>
            <a:r>
              <a:rPr lang="en-US" dirty="0" smtClean="0"/>
              <a:t>or FMT are suggestive of causal </a:t>
            </a:r>
            <a:r>
              <a:rPr lang="en-US" dirty="0" smtClean="0"/>
              <a:t>linkage between </a:t>
            </a:r>
            <a:r>
              <a:rPr lang="en-US" dirty="0" smtClean="0"/>
              <a:t>the gut </a:t>
            </a:r>
            <a:r>
              <a:rPr lang="en-US" dirty="0" err="1" smtClean="0"/>
              <a:t>microbiota</a:t>
            </a:r>
            <a:r>
              <a:rPr lang="en-US" dirty="0" smtClean="0"/>
              <a:t> and metabolic </a:t>
            </a:r>
            <a:r>
              <a:rPr lang="en-US" dirty="0" smtClean="0"/>
              <a:t>disease development</a:t>
            </a:r>
            <a:r>
              <a:rPr lang="en-US" dirty="0" smtClean="0"/>
              <a:t>, effect size and evidence for </a:t>
            </a:r>
            <a:r>
              <a:rPr lang="en-US" dirty="0" smtClean="0"/>
              <a:t>causality are </a:t>
            </a:r>
            <a:r>
              <a:rPr lang="en-US" dirty="0" smtClean="0"/>
              <a:t>still marginal.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318" t="8418" r="18748" b="4033"/>
          <a:stretch>
            <a:fillRect/>
          </a:stretch>
        </p:blipFill>
        <p:spPr bwMode="auto">
          <a:xfrm>
            <a:off x="381000" y="0"/>
            <a:ext cx="815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Additionally, determinants other than those </a:t>
            </a:r>
            <a:r>
              <a:rPr lang="en-US" dirty="0" smtClean="0"/>
              <a:t>described in </a:t>
            </a:r>
            <a:r>
              <a:rPr lang="en-US" dirty="0" smtClean="0"/>
              <a:t>the “ominous octet” might play a role </a:t>
            </a:r>
            <a:r>
              <a:rPr lang="en-US" dirty="0" smtClean="0"/>
              <a:t>in the </a:t>
            </a:r>
            <a:r>
              <a:rPr lang="en-US" dirty="0" smtClean="0"/>
              <a:t>development of </a:t>
            </a:r>
            <a:r>
              <a:rPr lang="en-US" dirty="0" smtClean="0"/>
              <a:t>T2DM</a:t>
            </a:r>
            <a:r>
              <a:rPr lang="en-US" dirty="0" smtClean="0"/>
              <a:t>. In the past decade,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gut </a:t>
            </a:r>
            <a:r>
              <a:rPr lang="en-US" dirty="0" err="1" smtClean="0">
                <a:solidFill>
                  <a:srgbClr val="FF0000"/>
                </a:solidFill>
              </a:rPr>
              <a:t>microbiome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been identified as a </a:t>
            </a:r>
            <a:r>
              <a:rPr lang="en-US" dirty="0" smtClean="0"/>
              <a:t>novel, potentially </a:t>
            </a:r>
            <a:r>
              <a:rPr lang="en-US" dirty="0" smtClean="0"/>
              <a:t>driving, factor in the </a:t>
            </a:r>
            <a:r>
              <a:rPr lang="en-US" dirty="0" err="1" smtClean="0"/>
              <a:t>pathophysiology</a:t>
            </a:r>
            <a:r>
              <a:rPr lang="en-US" dirty="0" smtClean="0"/>
              <a:t> </a:t>
            </a:r>
            <a:r>
              <a:rPr lang="en-US" dirty="0" smtClean="0"/>
              <a:t>of T2DM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         Figure </a:t>
            </a:r>
            <a:r>
              <a:rPr lang="en-US" sz="1800" dirty="0" smtClean="0"/>
              <a:t>2. The role of the gut </a:t>
            </a:r>
            <a:r>
              <a:rPr lang="en-US" sz="1800" dirty="0" err="1" smtClean="0"/>
              <a:t>microbiome</a:t>
            </a:r>
            <a:r>
              <a:rPr lang="en-US" sz="1800" dirty="0" smtClean="0"/>
              <a:t> in the pathogenesis of </a:t>
            </a:r>
            <a:r>
              <a:rPr lang="en-US" sz="1800" dirty="0" err="1" smtClean="0"/>
              <a:t>cardiometabolic</a:t>
            </a:r>
            <a:r>
              <a:rPr lang="en-US" sz="1800" dirty="0" smtClean="0"/>
              <a:t> disease. The human gut microbial community </a:t>
            </a:r>
            <a:r>
              <a:rPr lang="en-US" sz="1800" dirty="0" smtClean="0"/>
              <a:t>is shaped </a:t>
            </a:r>
            <a:r>
              <a:rPr lang="en-US" sz="1800" dirty="0" smtClean="0"/>
              <a:t>by a complex interplay between host genetics, diet, and (history of) medication use. Alterations in gut </a:t>
            </a:r>
            <a:r>
              <a:rPr lang="en-US" sz="1800" dirty="0" err="1" smtClean="0"/>
              <a:t>microbiota</a:t>
            </a:r>
            <a:r>
              <a:rPr lang="en-US" sz="1800" dirty="0" smtClean="0"/>
              <a:t> </a:t>
            </a:r>
            <a:r>
              <a:rPr lang="en-US" sz="1800" dirty="0" smtClean="0"/>
              <a:t>composition (e.g</a:t>
            </a:r>
            <a:r>
              <a:rPr lang="en-US" sz="1800" dirty="0" smtClean="0"/>
              <a:t>., reduced diversity) or microbial output (e.g., LPS subtypes, SCFA production, or bile acid conversion) have been implicated </a:t>
            </a:r>
            <a:r>
              <a:rPr lang="en-US" sz="1800" dirty="0" smtClean="0"/>
              <a:t>in development </a:t>
            </a:r>
            <a:r>
              <a:rPr lang="en-US" sz="1800" dirty="0" smtClean="0"/>
              <a:t>of metabolic diseases such as obesity and T2DM in humans. Although mechanistic evidence for a causal role of the </a:t>
            </a:r>
            <a:r>
              <a:rPr lang="en-US" sz="1800" dirty="0" smtClean="0"/>
              <a:t>gut </a:t>
            </a:r>
            <a:r>
              <a:rPr lang="en-US" sz="1800" dirty="0" err="1" smtClean="0"/>
              <a:t>microbiota</a:t>
            </a:r>
            <a:r>
              <a:rPr lang="en-US" sz="1800" dirty="0" smtClean="0"/>
              <a:t> </a:t>
            </a:r>
            <a:r>
              <a:rPr lang="en-US" sz="1800" dirty="0" smtClean="0"/>
              <a:t>in the </a:t>
            </a:r>
            <a:r>
              <a:rPr lang="en-US" sz="1800" dirty="0" err="1" smtClean="0"/>
              <a:t>pathophysiology</a:t>
            </a:r>
            <a:r>
              <a:rPr lang="en-US" sz="1800" dirty="0" smtClean="0"/>
              <a:t> of these diseases in humans is scarce, currently available data suggest that an altered </a:t>
            </a:r>
            <a:r>
              <a:rPr lang="en-US" sz="1800" dirty="0" err="1" smtClean="0"/>
              <a:t>microbiota</a:t>
            </a:r>
            <a:r>
              <a:rPr lang="en-US" sz="1800" dirty="0" smtClean="0"/>
              <a:t> composition </a:t>
            </a:r>
            <a:r>
              <a:rPr lang="en-US" sz="1800" dirty="0" smtClean="0"/>
              <a:t>affects gut barrier function and induces (low-grade) inflammatory events, either locally in the intestine or </a:t>
            </a:r>
            <a:r>
              <a:rPr lang="en-US" sz="1800" dirty="0" smtClean="0"/>
              <a:t>systemically. Furthermore</a:t>
            </a:r>
            <a:r>
              <a:rPr lang="en-US" sz="1800" dirty="0" smtClean="0"/>
              <a:t>, bacterial metabolites including SCFAs and secondary bile acids, which serve important regulatory roles in </a:t>
            </a:r>
            <a:r>
              <a:rPr lang="en-US" sz="1800" dirty="0" smtClean="0"/>
              <a:t>energy homeostasis </a:t>
            </a:r>
            <a:r>
              <a:rPr lang="en-US" sz="1800" dirty="0" smtClean="0"/>
              <a:t>and regulation of peripheral glucose and lipid metabolism, have been hypothesized to be drivers of T2DM </a:t>
            </a:r>
            <a:r>
              <a:rPr lang="en-US" sz="1800" dirty="0" smtClean="0"/>
              <a:t>development. T1DM </a:t>
            </a:r>
            <a:r>
              <a:rPr lang="en-US" sz="1800" dirty="0" smtClean="0"/>
              <a:t>is generally considered to be driven by autoimmune antibodies that specifically destroy insulin-producing b cells in the </a:t>
            </a:r>
            <a:r>
              <a:rPr lang="en-US" sz="1800" dirty="0" smtClean="0"/>
              <a:t>pancreas. It </a:t>
            </a:r>
            <a:r>
              <a:rPr lang="en-US" sz="1800" dirty="0" smtClean="0"/>
              <a:t>has been hypothesized that autoimmune antibody generation is in part consequential to removal of particular microbes, </a:t>
            </a:r>
            <a:r>
              <a:rPr lang="en-US" sz="1800" dirty="0" smtClean="0"/>
              <a:t>with a </a:t>
            </a:r>
            <a:r>
              <a:rPr lang="en-US" sz="1800" dirty="0" smtClean="0"/>
              <a:t>crucial role for maturation of the immune system, from our living environment (hygiene hypothesis). In addition, some studies </a:t>
            </a:r>
            <a:r>
              <a:rPr lang="en-US" sz="1800" dirty="0" smtClean="0"/>
              <a:t>have observed </a:t>
            </a:r>
            <a:r>
              <a:rPr lang="en-US" sz="1800" dirty="0" smtClean="0"/>
              <a:t>increased autoimmune antibodies prior to T1DM diagnosis and have suggested that altered </a:t>
            </a:r>
            <a:r>
              <a:rPr lang="en-US" sz="1800" dirty="0" err="1" smtClean="0"/>
              <a:t>microbiota</a:t>
            </a:r>
            <a:r>
              <a:rPr lang="en-US" sz="1800" dirty="0" smtClean="0"/>
              <a:t> composition </a:t>
            </a:r>
            <a:r>
              <a:rPr lang="en-US" sz="1800" dirty="0" smtClean="0"/>
              <a:t>or microbial </a:t>
            </a:r>
            <a:r>
              <a:rPr lang="en-US" sz="1800" dirty="0" smtClean="0"/>
              <a:t>output and subsequent initiation of inflammatory events accelerates onset of T1DM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1972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 FOR YOUR ATTENTION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</a:t>
            </a:r>
            <a:r>
              <a:rPr lang="en-US" dirty="0" smtClean="0"/>
              <a:t>T2DM</a:t>
            </a:r>
            <a:r>
              <a:rPr lang="en-US" dirty="0" smtClean="0"/>
              <a:t>, the incidence of </a:t>
            </a:r>
            <a:r>
              <a:rPr lang="en-US" dirty="0" smtClean="0"/>
              <a:t>T1DM is </a:t>
            </a:r>
            <a:r>
              <a:rPr lang="en-US" dirty="0" smtClean="0"/>
              <a:t>rapidly </a:t>
            </a:r>
            <a:r>
              <a:rPr lang="en-US" dirty="0" smtClean="0"/>
              <a:t>increasing. </a:t>
            </a:r>
            <a:r>
              <a:rPr lang="en-US" dirty="0" smtClean="0"/>
              <a:t>Genetic predisposition </a:t>
            </a:r>
            <a:r>
              <a:rPr lang="en-US" dirty="0" smtClean="0"/>
              <a:t>cannot </a:t>
            </a:r>
            <a:r>
              <a:rPr lang="en-US" dirty="0" smtClean="0"/>
              <a:t>simply explain this phenomenon </a:t>
            </a:r>
            <a:r>
              <a:rPr lang="en-US" dirty="0" smtClean="0"/>
              <a:t>The  increase </a:t>
            </a:r>
            <a:r>
              <a:rPr lang="en-US" dirty="0" smtClean="0"/>
              <a:t>in </a:t>
            </a:r>
            <a:r>
              <a:rPr lang="en-US" dirty="0" smtClean="0"/>
              <a:t>T1DM </a:t>
            </a:r>
            <a:r>
              <a:rPr lang="en-US" dirty="0" smtClean="0"/>
              <a:t>incidence </a:t>
            </a:r>
            <a:r>
              <a:rPr lang="en-US" dirty="0" smtClean="0"/>
              <a:t>has therefore </a:t>
            </a:r>
            <a:r>
              <a:rPr lang="en-US" dirty="0" smtClean="0"/>
              <a:t>largely been attributed to </a:t>
            </a:r>
            <a:r>
              <a:rPr lang="en-US" dirty="0" smtClean="0"/>
              <a:t>environmental influences </a:t>
            </a:r>
            <a:r>
              <a:rPr lang="en-US" dirty="0" smtClean="0"/>
              <a:t>such as early </a:t>
            </a:r>
            <a:r>
              <a:rPr lang="en-US" dirty="0" err="1" smtClean="0"/>
              <a:t>enterovirus</a:t>
            </a:r>
            <a:r>
              <a:rPr lang="en-US" dirty="0" smtClean="0"/>
              <a:t> infection The gut </a:t>
            </a:r>
            <a:r>
              <a:rPr lang="en-US" dirty="0" err="1" smtClean="0"/>
              <a:t>microbiome</a:t>
            </a:r>
            <a:r>
              <a:rPr lang="en-US" dirty="0" smtClean="0"/>
              <a:t> is </a:t>
            </a:r>
            <a:r>
              <a:rPr lang="en-US" dirty="0" smtClean="0"/>
              <a:t>therefore </a:t>
            </a:r>
            <a:r>
              <a:rPr lang="en-US" dirty="0" smtClean="0"/>
              <a:t>a driving force </a:t>
            </a:r>
            <a:r>
              <a:rPr lang="en-US" dirty="0" smtClean="0"/>
              <a:t>in pathogenesis of </a:t>
            </a:r>
            <a:r>
              <a:rPr lang="en-US" dirty="0" smtClean="0"/>
              <a:t>T1DM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</a:t>
            </a:r>
            <a:r>
              <a:rPr lang="en-US" dirty="0" smtClean="0"/>
              <a:t>of the role of the </a:t>
            </a:r>
            <a:r>
              <a:rPr lang="en-US" dirty="0" smtClean="0"/>
              <a:t>gut </a:t>
            </a:r>
            <a:r>
              <a:rPr lang="en-US" dirty="0" err="1" smtClean="0"/>
              <a:t>microbiome</a:t>
            </a:r>
            <a:r>
              <a:rPr lang="en-US" dirty="0" smtClean="0"/>
              <a:t> </a:t>
            </a:r>
            <a:r>
              <a:rPr lang="en-US" dirty="0" smtClean="0"/>
              <a:t>in modulation of host metabolism </a:t>
            </a:r>
            <a:r>
              <a:rPr lang="en-US" dirty="0" smtClean="0"/>
              <a:t>has grown </a:t>
            </a:r>
            <a:r>
              <a:rPr lang="en-US" dirty="0" smtClean="0"/>
              <a:t>exponentially since the introduction of </a:t>
            </a:r>
            <a:r>
              <a:rPr lang="en-US" dirty="0" smtClean="0"/>
              <a:t>affordable, high-throughput </a:t>
            </a:r>
            <a:r>
              <a:rPr lang="en-US" dirty="0" smtClean="0"/>
              <a:t>sequencing technologies. These </a:t>
            </a:r>
            <a:r>
              <a:rPr lang="en-US" dirty="0" smtClean="0"/>
              <a:t>technologies allowed </a:t>
            </a:r>
            <a:r>
              <a:rPr lang="en-US" dirty="0" smtClean="0"/>
              <a:t>for compositional as well as </a:t>
            </a:r>
            <a:r>
              <a:rPr lang="en-US" dirty="0" smtClean="0"/>
              <a:t>functional analysis </a:t>
            </a:r>
            <a:r>
              <a:rPr lang="en-US" dirty="0" smtClean="0"/>
              <a:t>of intestinal </a:t>
            </a:r>
            <a:r>
              <a:rPr lang="en-US" dirty="0" err="1" smtClean="0"/>
              <a:t>microbiota</a:t>
            </a:r>
            <a:r>
              <a:rPr lang="en-US" dirty="0" smtClean="0"/>
              <a:t> in humans and </a:t>
            </a:r>
            <a:r>
              <a:rPr lang="en-US" dirty="0" smtClean="0"/>
              <a:t>mouse models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review, we aim to provide insight in (</a:t>
            </a:r>
            <a:r>
              <a:rPr lang="en-US" dirty="0" smtClean="0"/>
              <a:t>the quality </a:t>
            </a:r>
            <a:r>
              <a:rPr lang="en-US" dirty="0" smtClean="0"/>
              <a:t>of) evidence that is supportive of a causal </a:t>
            </a:r>
            <a:r>
              <a:rPr lang="en-US" dirty="0" smtClean="0"/>
              <a:t>role for </a:t>
            </a:r>
            <a:r>
              <a:rPr lang="en-US" dirty="0" smtClean="0"/>
              <a:t>the gut </a:t>
            </a:r>
            <a:r>
              <a:rPr lang="en-US" dirty="0" err="1" smtClean="0"/>
              <a:t>microbiome</a:t>
            </a:r>
            <a:r>
              <a:rPr lang="en-US" dirty="0" smtClean="0"/>
              <a:t> in obesity and diabetes </a:t>
            </a:r>
            <a:r>
              <a:rPr lang="en-US" dirty="0" smtClean="0"/>
              <a:t>development in </a:t>
            </a:r>
            <a:r>
              <a:rPr lang="en-US" dirty="0" smtClean="0"/>
              <a:t>humans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5059</TotalTime>
  <Words>3120</Words>
  <Application>Microsoft Office PowerPoint</Application>
  <PresentationFormat>On-screen Show (4:3)</PresentationFormat>
  <Paragraphs>106</Paragraphs>
  <Slides>61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Concourse</vt:lpstr>
      <vt:lpstr>Evaluating Causality of Gut Microbiota in Obesity and Diabetes in Humans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Factors Shaping the Gut Microbiota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Gut Microbiome Composition and T2DM Development in Humans: Why It Is Challenging to Determine Causality in Humans </vt:lpstr>
      <vt:lpstr>Slide 21</vt:lpstr>
      <vt:lpstr>Slide 22</vt:lpstr>
      <vt:lpstr>Slide 23</vt:lpstr>
      <vt:lpstr>Slide 24</vt:lpstr>
      <vt:lpstr>Slide 25</vt:lpstr>
      <vt:lpstr>Gut Microbiome Composition and Function in Cardio-metabolic Disease Development: Evidence From Human Studies </vt:lpstr>
      <vt:lpstr>Slide 27</vt:lpstr>
      <vt:lpstr>Slide 28</vt:lpstr>
      <vt:lpstr>Slide 29</vt:lpstr>
      <vt:lpstr>Slide 30</vt:lpstr>
      <vt:lpstr>Bacterial metabolites and bacteria-derived components as modifiers of human metabolism</vt:lpstr>
      <vt:lpstr>Slide 32</vt:lpstr>
      <vt:lpstr>Slide 33</vt:lpstr>
      <vt:lpstr>Slide 34</vt:lpstr>
      <vt:lpstr>Slide 35</vt:lpstr>
      <vt:lpstr>Slide 36</vt:lpstr>
      <vt:lpstr>Slide 37</vt:lpstr>
      <vt:lpstr>Bile acid signaling in host metabolism </vt:lpstr>
      <vt:lpstr>Gut Microbiome Alterations After Bariatric Surgery</vt:lpstr>
      <vt:lpstr>The Gut Microbiome and T1DM</vt:lpstr>
      <vt:lpstr>Slide 41</vt:lpstr>
      <vt:lpstr>Slide 42</vt:lpstr>
      <vt:lpstr>Slide 43</vt:lpstr>
      <vt:lpstr>Slide 44</vt:lpstr>
      <vt:lpstr>Slide 45</vt:lpstr>
      <vt:lpstr>Slide 46</vt:lpstr>
      <vt:lpstr>Interventions in Humans: Diet, Pro and Prebiotics, and FMT</vt:lpstr>
      <vt:lpstr>Slide 48</vt:lpstr>
      <vt:lpstr>Slide 49</vt:lpstr>
      <vt:lpstr>Slide 50</vt:lpstr>
      <vt:lpstr>Slide 51</vt:lpstr>
      <vt:lpstr>Slide 52</vt:lpstr>
      <vt:lpstr>Fecal microbiota transplantation</vt:lpstr>
      <vt:lpstr>Slide 54</vt:lpstr>
      <vt:lpstr>Slide 55</vt:lpstr>
      <vt:lpstr>Slide 56</vt:lpstr>
      <vt:lpstr>Conclusions</vt:lpstr>
      <vt:lpstr>Slide 58</vt:lpstr>
      <vt:lpstr>Slide 59</vt:lpstr>
      <vt:lpstr>Slide 60</vt:lpstr>
      <vt:lpstr> 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Causality of Gut Microbiota in Obesity and Diabetes in Humans</dc:title>
  <dc:creator>javan</dc:creator>
  <cp:lastModifiedBy>adibi</cp:lastModifiedBy>
  <cp:revision>21</cp:revision>
  <dcterms:created xsi:type="dcterms:W3CDTF">2006-08-16T00:00:00Z</dcterms:created>
  <dcterms:modified xsi:type="dcterms:W3CDTF">2018-04-30T19:41:30Z</dcterms:modified>
</cp:coreProperties>
</file>