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0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6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4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3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1ED3C-73EF-49B6-B8A6-5247F12A1B0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C801-E359-4F7C-9DC8-566D48F28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65" y="504497"/>
            <a:ext cx="10432831" cy="57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65" y="965638"/>
            <a:ext cx="10515600" cy="56645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nadir serum </a:t>
            </a:r>
            <a:r>
              <a:rPr lang="en-US" sz="3000" dirty="0" smtClean="0">
                <a:solidFill>
                  <a:srgbClr val="FF0000"/>
                </a:solidFill>
              </a:rPr>
              <a:t>GH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3000" dirty="0" smtClean="0">
                <a:solidFill>
                  <a:srgbClr val="FF0000"/>
                </a:solidFill>
              </a:rPr>
              <a:t>0.4 </a:t>
            </a:r>
            <a:r>
              <a:rPr lang="el-GR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3000" dirty="0" smtClean="0">
                <a:solidFill>
                  <a:srgbClr val="FF0000"/>
                </a:solidFill>
              </a:rPr>
              <a:t>g/L </a:t>
            </a:r>
            <a:r>
              <a:rPr lang="en-US" sz="3000" dirty="0" smtClean="0"/>
              <a:t>after an oral glucose load has been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considered for establishing the diagnosis.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However, although current GH assays have improved sensitivity,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many assays do not have sufficient accuracy at GH levels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3000" dirty="0" smtClean="0">
                <a:solidFill>
                  <a:srgbClr val="FF0000"/>
                </a:solidFill>
              </a:rPr>
              <a:t>1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3000" dirty="0" smtClean="0">
                <a:solidFill>
                  <a:srgbClr val="FF0000"/>
                </a:solidFill>
              </a:rPr>
              <a:t> g/L,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and we suggest that a cut off  </a:t>
            </a:r>
            <a:r>
              <a:rPr lang="en-US" sz="3000" dirty="0" smtClean="0">
                <a:solidFill>
                  <a:srgbClr val="FF0000"/>
                </a:solidFill>
              </a:rPr>
              <a:t>GH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3000" dirty="0" smtClean="0">
                <a:solidFill>
                  <a:srgbClr val="FF0000"/>
                </a:solidFill>
              </a:rPr>
              <a:t>1 </a:t>
            </a:r>
            <a:r>
              <a:rPr lang="el-GR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3000" dirty="0" smtClean="0">
                <a:solidFill>
                  <a:srgbClr val="FF0000"/>
                </a:solidFill>
              </a:rPr>
              <a:t>g/L </a:t>
            </a:r>
            <a:r>
              <a:rPr lang="en-US" sz="3000" dirty="0" smtClean="0"/>
              <a:t>after the glucose load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is sufficient for excluding the diagnosis.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smtClean="0"/>
              <a:t>It is important to measure glucose levels before and after an oral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glucose load to verify that hyperglycemia has been achieved.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96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6648"/>
            <a:ext cx="10515600" cy="4796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6)</a:t>
            </a:r>
            <a:r>
              <a:rPr lang="en-US" dirty="0" smtClean="0"/>
              <a:t> </a:t>
            </a:r>
            <a:r>
              <a:rPr lang="en-US" sz="3000" dirty="0" smtClean="0"/>
              <a:t>Following biochemical diagnosis of acromegaly, we recommend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performing an imaging study to visualize tumor size and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appearance, as well as </a:t>
            </a:r>
            <a:r>
              <a:rPr lang="en-US" sz="3000" dirty="0" err="1" smtClean="0"/>
              <a:t>parasellar</a:t>
            </a:r>
            <a:r>
              <a:rPr lang="en-US" sz="3000" dirty="0" smtClean="0"/>
              <a:t> extent </a:t>
            </a:r>
            <a:r>
              <a:rPr lang="en-US" sz="3000" dirty="0" smtClean="0">
                <a:solidFill>
                  <a:srgbClr val="FF0000"/>
                </a:solidFill>
              </a:rPr>
              <a:t>(1|ꚚꚚꚚꚚ). </a:t>
            </a: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7) </a:t>
            </a:r>
            <a:r>
              <a:rPr lang="en-US" sz="3000" dirty="0" smtClean="0"/>
              <a:t>We suggest MRI as the imaging modality of choice, followed by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dirty="0" err="1" smtClean="0"/>
              <a:t>CTscan</a:t>
            </a:r>
            <a:r>
              <a:rPr lang="en-US" sz="3000" dirty="0" smtClean="0"/>
              <a:t> when MRI is contraindicated or unavailable. </a:t>
            </a:r>
            <a:r>
              <a:rPr lang="en-US" sz="3000" dirty="0" smtClean="0">
                <a:solidFill>
                  <a:srgbClr val="FF0000"/>
                </a:solidFill>
              </a:rPr>
              <a:t>(2|ꚚꚚꓳꓳ)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62" y="504496"/>
            <a:ext cx="10744200" cy="5424160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endParaRPr lang="en-US" sz="3000" dirty="0"/>
          </a:p>
          <a:p>
            <a:r>
              <a:rPr lang="en-US" sz="3000" dirty="0" err="1" smtClean="0"/>
              <a:t>Macroadenomas</a:t>
            </a:r>
            <a:r>
              <a:rPr lang="en-US" sz="3000" dirty="0" smtClean="0"/>
              <a:t> are detected in up to 77% of subjects. It is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recommended that the MRI be performed with two-millimeter</a:t>
            </a:r>
          </a:p>
          <a:p>
            <a:pPr marL="0" indent="0">
              <a:buNone/>
            </a:pPr>
            <a:r>
              <a:rPr lang="en-US" sz="3000" dirty="0" smtClean="0"/>
              <a:t>   slices to diagnose small micro adenomas. GH-secreting adenomas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with a hypointenseT2-weighted MRI signal have been shown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exhibit enhanced SRL responsiveness.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7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24" y="1095704"/>
            <a:ext cx="10515600" cy="53768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Rarely encountered, a patient with biochemically confirmed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acromegaly with a normal pituitary gland on MRI scan might pose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 diagnostic and therapeutic challenge. Although the tumor may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be microscopic and not sufficiently visible on a routine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MRI scan, further testing, including measurement of serum GHRH</a:t>
            </a:r>
          </a:p>
          <a:p>
            <a:pPr marL="0" indent="0">
              <a:buNone/>
            </a:pPr>
            <a:r>
              <a:rPr lang="en-US" sz="3000" dirty="0" smtClean="0"/>
              <a:t>  as well as imaging (</a:t>
            </a:r>
            <a:r>
              <a:rPr lang="en-US" sz="3000" dirty="0" err="1" smtClean="0"/>
              <a:t>eg</a:t>
            </a:r>
            <a:r>
              <a:rPr lang="en-US" sz="3000" dirty="0" smtClean="0"/>
              <a:t>, somatostatin receptor scintigraphy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[</a:t>
            </a:r>
            <a:r>
              <a:rPr lang="en-US" sz="3000" dirty="0" err="1" smtClean="0"/>
              <a:t>eg</a:t>
            </a:r>
            <a:r>
              <a:rPr lang="en-US" sz="3000" dirty="0" smtClean="0"/>
              <a:t>, </a:t>
            </a:r>
            <a:r>
              <a:rPr lang="en-US" sz="3000" dirty="0" err="1" smtClean="0"/>
              <a:t>octreoscan</a:t>
            </a:r>
            <a:r>
              <a:rPr lang="en-US" sz="3000" dirty="0" smtClean="0"/>
              <a:t>] and thoracic and abdominal imaging) may be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considered to evaluate for ectopic disease.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59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8862"/>
            <a:ext cx="10515600" cy="54281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8) </a:t>
            </a:r>
            <a:r>
              <a:rPr lang="en-US" sz="3000" dirty="0" smtClean="0"/>
              <a:t>We suggest performing formal visual field testing when the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tumor is found to abut the optic chiasm on an imaging study.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</a:t>
            </a:r>
            <a:r>
              <a:rPr lang="en-US" sz="3000" dirty="0" smtClean="0">
                <a:solidFill>
                  <a:srgbClr val="FF0000"/>
                </a:solidFill>
              </a:rPr>
              <a:t>(2|ꚚꚚꚚꓳ)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9) </a:t>
            </a:r>
            <a:r>
              <a:rPr lang="en-US" sz="3000" dirty="0" smtClean="0"/>
              <a:t>We suggest evaluating all patients presenting with acromegaly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for associated comorbidities, including hypertension, diabetes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mellitus, cardiovascular disease, osteoarthritis, and sleep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apnea. </a:t>
            </a:r>
            <a:r>
              <a:rPr lang="en-US" sz="3000" dirty="0" smtClean="0">
                <a:solidFill>
                  <a:srgbClr val="FF0000"/>
                </a:solidFill>
              </a:rPr>
              <a:t>(2|ꚚꚚꓳꓳ)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08" y="847396"/>
            <a:ext cx="11079217" cy="553057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10) </a:t>
            </a:r>
            <a:r>
              <a:rPr lang="en-US" sz="3000" dirty="0" smtClean="0"/>
              <a:t>We also recommend that such comorbidities be longitudinally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monitored and rigorously managed. </a:t>
            </a:r>
            <a:r>
              <a:rPr lang="en-US" sz="3000" dirty="0" smtClean="0">
                <a:solidFill>
                  <a:srgbClr val="FF0000"/>
                </a:solidFill>
              </a:rPr>
              <a:t>(Ungraded recommendation)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11)</a:t>
            </a:r>
            <a:r>
              <a:rPr lang="en-US" sz="3000" dirty="0" smtClean="0"/>
              <a:t> We suggest screening for colon neoplasia with colonoscopy at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diagnosis. </a:t>
            </a:r>
            <a:r>
              <a:rPr lang="en-US" sz="3000" dirty="0" smtClean="0">
                <a:solidFill>
                  <a:srgbClr val="FF0000"/>
                </a:solidFill>
              </a:rPr>
              <a:t>(2|ꚚꚚꓳꓳ)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12)  </a:t>
            </a:r>
            <a:r>
              <a:rPr lang="en-US" sz="3000" dirty="0" smtClean="0"/>
              <a:t>We suggest a thyroid ultrasound if there is palpable thyroid  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nodularity. </a:t>
            </a:r>
            <a:r>
              <a:rPr lang="en-US" sz="3000" dirty="0" smtClean="0">
                <a:solidFill>
                  <a:srgbClr val="FF0000"/>
                </a:solidFill>
              </a:rPr>
              <a:t>(2|ꚚꚚꓳꓳ)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910" y="1284889"/>
            <a:ext cx="10515600" cy="542416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13) </a:t>
            </a:r>
            <a:r>
              <a:rPr lang="en-US" sz="3000" dirty="0" smtClean="0"/>
              <a:t>We recommend assessing for hypopituitarism and replacing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hormone deficits. </a:t>
            </a:r>
            <a:r>
              <a:rPr lang="en-US" sz="3000" dirty="0" smtClean="0">
                <a:solidFill>
                  <a:srgbClr val="FF0000"/>
                </a:solidFill>
              </a:rPr>
              <a:t>(1|ꚚꚚꚚꓳ)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Hypopituitarism may be due to tumor compression or a result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surgical or radiation treatment. Adequate replacement of central</a:t>
            </a:r>
          </a:p>
          <a:p>
            <a:pPr marL="0" indent="0">
              <a:buNone/>
            </a:pPr>
            <a:r>
              <a:rPr lang="en-US" sz="3000" dirty="0" smtClean="0"/>
              <a:t> adrenal, gonadal, and thyroid insufficiency is recommended.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Hyperprolactinemia from tumor </a:t>
            </a:r>
            <a:r>
              <a:rPr lang="en-US" sz="3000" dirty="0" err="1" smtClean="0"/>
              <a:t>cosecretion</a:t>
            </a:r>
            <a:r>
              <a:rPr lang="en-US" sz="3000" dirty="0" smtClean="0"/>
              <a:t> or stalk effect can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contribute to hypogonadism in acromegaly.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64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03" y="764629"/>
            <a:ext cx="10515600" cy="5636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14) </a:t>
            </a:r>
            <a:r>
              <a:rPr lang="en-US" sz="3000" dirty="0" smtClean="0"/>
              <a:t>We suggest a biochemical target goal of an age normalized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serum IGF-1 value, which signifies control of acromegaly.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   (2|ꚚꚚꓳꓳ)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 </a:t>
            </a:r>
            <a:r>
              <a:rPr lang="en-US" sz="3000" dirty="0" smtClean="0">
                <a:solidFill>
                  <a:srgbClr val="FF0000"/>
                </a:solidFill>
              </a:rPr>
              <a:t>15) </a:t>
            </a:r>
            <a:r>
              <a:rPr lang="en-US" sz="3000" dirty="0" smtClean="0"/>
              <a:t>We suggest using a random GH </a:t>
            </a:r>
            <a:r>
              <a:rPr lang="en-U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3000" dirty="0" smtClean="0"/>
              <a:t> 1.0 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3000" dirty="0" smtClean="0"/>
              <a:t>g/L as a therapeutic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goal, as this correlates with control of acromegaly.</a:t>
            </a:r>
            <a:r>
              <a:rPr lang="en-US" sz="3000" dirty="0" smtClean="0">
                <a:solidFill>
                  <a:srgbClr val="FF0000"/>
                </a:solidFill>
              </a:rPr>
              <a:t> (2|Ꚛꓳꓳꓳ)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16)  </a:t>
            </a:r>
            <a:r>
              <a:rPr lang="en-US" sz="3000" dirty="0" smtClean="0"/>
              <a:t>We suggest maintaining the same GH and IGF-1 assay in the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same patient throughout management.</a:t>
            </a:r>
            <a:r>
              <a:rPr lang="en-US" sz="3000" dirty="0" smtClean="0">
                <a:solidFill>
                  <a:srgbClr val="FF0000"/>
                </a:solidFill>
              </a:rPr>
              <a:t> (2|ꚚꚚꓳꓳ)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510" y="760686"/>
            <a:ext cx="10945211" cy="5782003"/>
          </a:xfrm>
        </p:spPr>
        <p:txBody>
          <a:bodyPr>
            <a:noAutofit/>
          </a:bodyPr>
          <a:lstStyle/>
          <a:p>
            <a:r>
              <a:rPr lang="en-US" dirty="0" smtClean="0"/>
              <a:t>Goals of treatment are biochemical normalization, reduction of </a:t>
            </a:r>
          </a:p>
          <a:p>
            <a:pPr marL="0" indent="0">
              <a:buNone/>
            </a:pPr>
            <a:r>
              <a:rPr lang="en-US" dirty="0" smtClean="0"/>
              <a:t>  mortality risk, attenuation of symptoms, control of tumor mass,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maintenance of pituitary function. An important caveat to consider is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 lack of consensus for target GH and IGF-1 levels that correlate with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prevention of comorbidities or reversal of mortality risk. IGF-1 levels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correlate with comorbidities better than glucose-suppressed GH levels.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IGF-1 levels may be more predictive than nadir GH for predicting insulin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sensitivity and clinical symptom score after surgery. A target GH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dirty="0" smtClean="0"/>
              <a:t> 1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 smtClean="0"/>
              <a:t>g/L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and normalized IGF-1 values have each been shown to correlate with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mortality risk reduction.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2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9090"/>
            <a:ext cx="10515600" cy="5577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17) </a:t>
            </a:r>
            <a:r>
              <a:rPr lang="en-US" sz="3000" dirty="0" smtClean="0"/>
              <a:t>We recommend trans sphenoidal surgery as the primary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therapy in most patients. </a:t>
            </a:r>
            <a:r>
              <a:rPr lang="en-US" sz="3000" dirty="0" smtClean="0">
                <a:solidFill>
                  <a:srgbClr val="FF0000"/>
                </a:solidFill>
              </a:rPr>
              <a:t>(1|ꚚꚚꚚꓳ)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/>
              <a:t>There is no definitive evidence of superiority of the endoscopic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vs the microscopic approach with regard to short-and long-term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remission rates, recurrence, or complications. The experience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the pituitary surgeon is the major determinant in achieving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successful outcomes. Successful surgery produces immediate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lowering of GH levels.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446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586" y="567559"/>
            <a:ext cx="10247586" cy="5675586"/>
          </a:xfrm>
        </p:spPr>
        <p:txBody>
          <a:bodyPr>
            <a:normAutofit/>
          </a:bodyPr>
          <a:lstStyle/>
          <a:p>
            <a:endParaRPr lang="en-US" sz="4400" b="1" dirty="0" smtClean="0"/>
          </a:p>
          <a:p>
            <a:r>
              <a:rPr lang="en-US" sz="4400" b="1" dirty="0" smtClean="0"/>
              <a:t>Acromegaly: An Endocrine Society Clinical Practice Guideline</a:t>
            </a:r>
          </a:p>
          <a:p>
            <a:endParaRPr lang="en-US" sz="4400" b="1" dirty="0"/>
          </a:p>
          <a:p>
            <a:r>
              <a:rPr lang="en-US" sz="2000" dirty="0" smtClean="0"/>
              <a:t>Laurence </a:t>
            </a:r>
            <a:r>
              <a:rPr lang="en-US" sz="2000" dirty="0" err="1" smtClean="0"/>
              <a:t>Katznelson</a:t>
            </a:r>
            <a:r>
              <a:rPr lang="en-US" sz="2000" dirty="0" smtClean="0"/>
              <a:t>, Edward R. Laws, Jr, </a:t>
            </a:r>
            <a:r>
              <a:rPr lang="en-US" sz="2000" dirty="0" err="1" smtClean="0"/>
              <a:t>Shlomo</a:t>
            </a:r>
            <a:r>
              <a:rPr lang="en-US" sz="2000" dirty="0" smtClean="0"/>
              <a:t> </a:t>
            </a:r>
            <a:r>
              <a:rPr lang="en-US" sz="2000" dirty="0" err="1" smtClean="0"/>
              <a:t>Melmed</a:t>
            </a:r>
            <a:r>
              <a:rPr lang="en-US" sz="2000" dirty="0" smtClean="0"/>
              <a:t>, Mark E. </a:t>
            </a:r>
            <a:r>
              <a:rPr lang="en-US" sz="2000" dirty="0" err="1" smtClean="0"/>
              <a:t>Molitch</a:t>
            </a:r>
            <a:r>
              <a:rPr lang="en-US" sz="2000" dirty="0" smtClean="0"/>
              <a:t>, Mohammad Hassan Murad, Andrea </a:t>
            </a:r>
            <a:r>
              <a:rPr lang="en-US" sz="2000" dirty="0" err="1" smtClean="0"/>
              <a:t>Utz</a:t>
            </a:r>
            <a:r>
              <a:rPr lang="en-US" sz="2000" dirty="0" smtClean="0"/>
              <a:t>, and John A. H. </a:t>
            </a:r>
            <a:r>
              <a:rPr lang="en-US" sz="2000" dirty="0" err="1" smtClean="0"/>
              <a:t>Wass</a:t>
            </a:r>
            <a:endParaRPr lang="en-US" sz="2000" dirty="0" smtClean="0"/>
          </a:p>
          <a:p>
            <a:r>
              <a:rPr lang="en-US" sz="2000" dirty="0" smtClean="0"/>
              <a:t>Stanford University School of Medicine (L.K.), Stanford, California 94305; Brigham and Women’s Hospital (E.R.L), Boston, Massachusetts 02115; Cedars-Sinai Medical Center (S.M.), Los Angeles, California 90048; Northwestern University Feinberg School of Medicine (M.E.M), Chicago, Illinois 60611; Mayo Clinic (M.H.M.), Rochester, Minnesota 55905; Vanderbilt University (A.U.), Nashville, Tennessee 37232; and Oxford Centre Diabetes, Endocrinology, and Metabolism (J.A.H.W.), Churchill Hospital, </a:t>
            </a:r>
            <a:r>
              <a:rPr lang="en-US" sz="2000" dirty="0" err="1" smtClean="0"/>
              <a:t>Oxfordshire</a:t>
            </a:r>
            <a:r>
              <a:rPr lang="en-US" sz="2000" dirty="0" smtClean="0"/>
              <a:t> OX3 7RP, United Kingdom</a:t>
            </a:r>
            <a:r>
              <a:rPr lang="it-IT" sz="2000" dirty="0" smtClean="0"/>
              <a:t>. </a:t>
            </a:r>
          </a:p>
          <a:p>
            <a:r>
              <a:rPr lang="it-IT" sz="2000" dirty="0" smtClean="0"/>
              <a:t>(J Clin Endocrinol Metab 99: 3933–3951, 2014)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9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452" y="618797"/>
            <a:ext cx="10577348" cy="555816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Complications from surgery include bleeding, spinal fluid leak,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meningitis, sodium and water imbalance, and hypopituitarism.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Major complications such as carotid artery injury and visual loss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are rare. </a:t>
            </a:r>
          </a:p>
          <a:p>
            <a:r>
              <a:rPr lang="en-US" sz="3000" dirty="0" smtClean="0"/>
              <a:t>With experienced pituitary surgeons, microscopic or endoscopic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trans sphenoidal micro surgery results in an initial remission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rate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000" dirty="0" smtClean="0">
                <a:solidFill>
                  <a:srgbClr val="FF0000"/>
                </a:solidFill>
              </a:rPr>
              <a:t>85% </a:t>
            </a:r>
            <a:r>
              <a:rPr lang="en-US" sz="3000" dirty="0" smtClean="0"/>
              <a:t>for </a:t>
            </a:r>
            <a:r>
              <a:rPr lang="en-US" sz="3000" dirty="0" err="1" smtClean="0"/>
              <a:t>microadenomas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40– 50% </a:t>
            </a:r>
            <a:r>
              <a:rPr lang="en-US" sz="3000" dirty="0" smtClean="0"/>
              <a:t>for </a:t>
            </a:r>
            <a:r>
              <a:rPr lang="en-US" sz="3000" dirty="0" err="1" smtClean="0"/>
              <a:t>macroadenomas</a:t>
            </a:r>
            <a:r>
              <a:rPr lang="en-US" sz="3000" dirty="0" smtClean="0"/>
              <a:t>. </a:t>
            </a:r>
          </a:p>
          <a:p>
            <a:r>
              <a:rPr lang="en-US" sz="3000" dirty="0" smtClean="0"/>
              <a:t>Cavernous sinus invasion indicates tumor that is likely surgically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unresectable</a:t>
            </a:r>
            <a:r>
              <a:rPr lang="en-US" sz="3000" dirty="0" smtClean="0"/>
              <a:t>. Five-year disease recurrence rates range from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2 to 8%.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982" y="622738"/>
            <a:ext cx="10549759" cy="5463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18) </a:t>
            </a:r>
            <a:r>
              <a:rPr lang="en-US" sz="3000" dirty="0" smtClean="0"/>
              <a:t>We suggest that repeat surgery be considered in a patient with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residual </a:t>
            </a:r>
            <a:r>
              <a:rPr lang="en-US" sz="3000" dirty="0" err="1" smtClean="0"/>
              <a:t>intrasellar</a:t>
            </a:r>
            <a:r>
              <a:rPr lang="en-US" sz="3000" dirty="0" smtClean="0"/>
              <a:t> disease following initial surgery. </a:t>
            </a:r>
            <a:r>
              <a:rPr lang="en-US" sz="3000" dirty="0" smtClean="0">
                <a:solidFill>
                  <a:srgbClr val="FF0000"/>
                </a:solidFill>
              </a:rPr>
              <a:t>(2|ꚚꚚꓳꓳ)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19) </a:t>
            </a:r>
            <a:r>
              <a:rPr lang="en-US" sz="3000" dirty="0" smtClean="0"/>
              <a:t>We suggest against the routine use of preoperative medical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therapy to improve biochemical control after surgery. </a:t>
            </a:r>
            <a:r>
              <a:rPr lang="en-US" sz="3000" dirty="0" smtClean="0">
                <a:solidFill>
                  <a:srgbClr val="FF0000"/>
                </a:solidFill>
              </a:rPr>
              <a:t>(2|ꚚꚚꓳꓳ)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20) </a:t>
            </a:r>
            <a:r>
              <a:rPr lang="en-US" sz="3000" dirty="0" smtClean="0"/>
              <a:t>For patients with severe pharyngeal thickness and sleep apnea,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or high-output heart failure, we suggest medical therapy with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SRLs preoperatively to reduce surgical risk from severe </a:t>
            </a:r>
          </a:p>
          <a:p>
            <a:pPr marL="0" indent="0">
              <a:buNone/>
            </a:pPr>
            <a:r>
              <a:rPr lang="en-US" sz="3000"/>
              <a:t> </a:t>
            </a:r>
            <a:r>
              <a:rPr lang="en-US" sz="3000" smtClean="0"/>
              <a:t>  comorbidities</a:t>
            </a:r>
            <a:r>
              <a:rPr lang="en-US" sz="3000" dirty="0" smtClean="0"/>
              <a:t>. </a:t>
            </a:r>
            <a:r>
              <a:rPr lang="en-US" sz="3000" dirty="0" smtClean="0">
                <a:solidFill>
                  <a:srgbClr val="FF0000"/>
                </a:solidFill>
              </a:rPr>
              <a:t>(2|Ꚛꓳꓳꓳ)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1" y="677918"/>
            <a:ext cx="10604937" cy="552663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21</a:t>
            </a:r>
            <a:r>
              <a:rPr lang="en-US" sz="3000" dirty="0">
                <a:solidFill>
                  <a:srgbClr val="FF0000"/>
                </a:solidFill>
              </a:rPr>
              <a:t>) </a:t>
            </a:r>
            <a:r>
              <a:rPr lang="en-US" sz="3000" dirty="0" smtClean="0"/>
              <a:t>In </a:t>
            </a:r>
            <a:r>
              <a:rPr lang="en-US" sz="3000" dirty="0"/>
              <a:t>a patient with </a:t>
            </a:r>
            <a:r>
              <a:rPr lang="en-US" sz="3000" dirty="0" err="1"/>
              <a:t>parasellar</a:t>
            </a:r>
            <a:r>
              <a:rPr lang="en-US" sz="3000" dirty="0"/>
              <a:t> disease making total surgical resection unlikely, we suggest surgical </a:t>
            </a:r>
            <a:r>
              <a:rPr lang="en-US" sz="3000" dirty="0" err="1"/>
              <a:t>debulking</a:t>
            </a:r>
            <a:r>
              <a:rPr lang="en-US" sz="3000" dirty="0"/>
              <a:t> to improve subsequent response to medical therapy.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2|ꚚꚚꓳꓳ)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514350" indent="-514350">
              <a:buAutoNum type="arabicParenR" startAt="22"/>
            </a:pP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Following surgery, we suggest measuring an IGF-1 level and a random GH at 12 weeks or later </a:t>
            </a:r>
            <a:r>
              <a:rPr lang="en-US" sz="3000" dirty="0" smtClean="0">
                <a:solidFill>
                  <a:srgbClr val="FF0000"/>
                </a:solidFill>
              </a:rPr>
              <a:t>(2/ꚚꚚꚚꓳ).</a:t>
            </a:r>
          </a:p>
          <a:p>
            <a:pPr marL="514350" indent="-514350">
              <a:buAutoNum type="arabicParenR" startAt="22"/>
            </a:pPr>
            <a:endParaRPr lang="en-US" sz="3000" dirty="0"/>
          </a:p>
          <a:p>
            <a:pPr marL="514350" indent="-514350">
              <a:buAutoNum type="arabicParenR" startAt="22"/>
            </a:pP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We </a:t>
            </a:r>
            <a:r>
              <a:rPr lang="en-US" sz="3000" dirty="0"/>
              <a:t>also suggest measuring a nadir GH level after a glucose </a:t>
            </a:r>
            <a:r>
              <a:rPr lang="en-US" sz="3000" dirty="0" smtClean="0"/>
              <a:t>load in a patient with a GH greater than 1 </a:t>
            </a:r>
            <a:r>
              <a:rPr lang="en-US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3000" dirty="0" err="1" smtClean="0"/>
              <a:t>g</a:t>
            </a:r>
            <a:r>
              <a:rPr lang="en-US" sz="3000" dirty="0" smtClean="0"/>
              <a:t>/L.</a:t>
            </a:r>
            <a:r>
              <a:rPr lang="en-US" sz="3000" dirty="0" smtClean="0">
                <a:solidFill>
                  <a:srgbClr val="FF0000"/>
                </a:solidFill>
              </a:rPr>
              <a:t> (2|ꚚꚚꚚꓳ)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0686"/>
            <a:ext cx="10515600" cy="5416277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sz="3000" dirty="0" smtClean="0"/>
              <a:t>Although </a:t>
            </a:r>
            <a:r>
              <a:rPr lang="en-US" sz="3000" dirty="0"/>
              <a:t>GH testing may be performed as early as postoperative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day </a:t>
            </a:r>
            <a:r>
              <a:rPr lang="en-US" sz="3000" dirty="0"/>
              <a:t>1, the role of an immediate postoperative GH value may be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limited </a:t>
            </a:r>
            <a:r>
              <a:rPr lang="en-US" sz="3000" dirty="0"/>
              <a:t>because an elevated </a:t>
            </a:r>
            <a:r>
              <a:rPr lang="en-US" sz="3000" dirty="0" smtClean="0"/>
              <a:t>value may </a:t>
            </a:r>
            <a:r>
              <a:rPr lang="en-US" sz="3000" dirty="0"/>
              <a:t>reflect surgical stress with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normal </a:t>
            </a:r>
            <a:r>
              <a:rPr lang="en-US" sz="3000" dirty="0" err="1"/>
              <a:t>somatotroph</a:t>
            </a:r>
            <a:r>
              <a:rPr lang="en-US" sz="3000" dirty="0"/>
              <a:t> GH </a:t>
            </a:r>
            <a:r>
              <a:rPr lang="en-US" sz="3000" dirty="0" smtClean="0"/>
              <a:t>production. </a:t>
            </a:r>
          </a:p>
          <a:p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/>
              <a:t>decline in IGF-1 is more delayed compared with GH,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 likely due to </a:t>
            </a:r>
            <a:r>
              <a:rPr lang="en-US" sz="3000" dirty="0"/>
              <a:t>differential half-life of IGF-binding proteins. </a:t>
            </a:r>
          </a:p>
        </p:txBody>
      </p:sp>
    </p:spTree>
    <p:extLst>
      <p:ext uri="{BB962C8B-B14F-4D97-AF65-F5344CB8AC3E}">
        <p14:creationId xmlns:p14="http://schemas.microsoft.com/office/powerpoint/2010/main" val="2168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6093"/>
            <a:ext cx="10515600" cy="530986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IGF-1 </a:t>
            </a:r>
            <a:r>
              <a:rPr lang="en-US" dirty="0"/>
              <a:t>levels measured at 12 weeks </a:t>
            </a:r>
            <a:r>
              <a:rPr lang="en-US" dirty="0" smtClean="0"/>
              <a:t>after surgery are a valid reflection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surgical remission.  </a:t>
            </a:r>
            <a:r>
              <a:rPr lang="en-US" dirty="0"/>
              <a:t>If the IGF-1 level has declined but is still not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normal</a:t>
            </a:r>
            <a:r>
              <a:rPr lang="en-US" dirty="0"/>
              <a:t>, measurement of a repeat IGF-1 level is warranted due to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variability </a:t>
            </a:r>
            <a:r>
              <a:rPr lang="en-US" dirty="0"/>
              <a:t>in the IGF-1 assay.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serum </a:t>
            </a:r>
            <a:r>
              <a:rPr lang="en-US" dirty="0" smtClean="0">
                <a:solidFill>
                  <a:srgbClr val="FF0000"/>
                </a:solidFill>
              </a:rPr>
              <a:t>GH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0.14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g/L </a:t>
            </a:r>
            <a:r>
              <a:rPr lang="en-US" dirty="0" smtClean="0"/>
              <a:t>suggests  </a:t>
            </a:r>
            <a:r>
              <a:rPr lang="en-US" dirty="0" smtClean="0">
                <a:solidFill>
                  <a:srgbClr val="FF0000"/>
                </a:solidFill>
              </a:rPr>
              <a:t>“surgical remission,”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a level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dirty="0" smtClean="0">
                <a:solidFill>
                  <a:srgbClr val="FF0000"/>
                </a:solidFill>
              </a:rPr>
              <a:t>1 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g/L  </a:t>
            </a:r>
            <a:r>
              <a:rPr lang="en-US" dirty="0" smtClean="0"/>
              <a:t>indicates </a:t>
            </a:r>
            <a:r>
              <a:rPr lang="en-US" dirty="0">
                <a:solidFill>
                  <a:srgbClr val="FF0000"/>
                </a:solidFill>
              </a:rPr>
              <a:t>“control” </a:t>
            </a:r>
            <a:r>
              <a:rPr lang="en-US" dirty="0"/>
              <a:t>and normalization of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mortality risk.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142" y="1103587"/>
            <a:ext cx="10515600" cy="55069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24)</a:t>
            </a:r>
            <a:r>
              <a:rPr lang="en-US" sz="3000" dirty="0" smtClean="0"/>
              <a:t> We </a:t>
            </a:r>
            <a:r>
              <a:rPr lang="en-US" sz="3000" dirty="0"/>
              <a:t>recommend performing an imaging study at </a:t>
            </a:r>
            <a:r>
              <a:rPr lang="en-US" sz="3000" dirty="0" smtClean="0"/>
              <a:t>least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12 weeks after surgery to visualize residual tumor and adjacent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structures </a:t>
            </a:r>
            <a:r>
              <a:rPr lang="en-US" sz="3000" dirty="0" smtClean="0">
                <a:solidFill>
                  <a:srgbClr val="FF0000"/>
                </a:solidFill>
              </a:rPr>
              <a:t>(</a:t>
            </a:r>
            <a:r>
              <a:rPr lang="en-US" sz="3000" dirty="0">
                <a:solidFill>
                  <a:srgbClr val="FF0000"/>
                </a:solidFill>
              </a:rPr>
              <a:t>1</a:t>
            </a:r>
            <a:r>
              <a:rPr lang="en-US" sz="3000" dirty="0" smtClean="0">
                <a:solidFill>
                  <a:srgbClr val="FF0000"/>
                </a:solidFill>
              </a:rPr>
              <a:t>|ꚚꚚꚚꓳ).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25) </a:t>
            </a:r>
            <a:r>
              <a:rPr lang="en-US" sz="3000" dirty="0" smtClean="0"/>
              <a:t>We suggest MRI as the imaging modality of choice followed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by CT-scan when MRI </a:t>
            </a:r>
            <a:r>
              <a:rPr lang="en-US" sz="3000" dirty="0"/>
              <a:t>is contraindicated or unavailable.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  (</a:t>
            </a:r>
            <a:r>
              <a:rPr lang="en-US" sz="3000" dirty="0">
                <a:solidFill>
                  <a:srgbClr val="FF0000"/>
                </a:solidFill>
              </a:rPr>
              <a:t>2</a:t>
            </a:r>
            <a:r>
              <a:rPr lang="en-US" sz="3000" dirty="0" smtClean="0">
                <a:solidFill>
                  <a:srgbClr val="FF0000"/>
                </a:solidFill>
              </a:rPr>
              <a:t>|ꚚꚚꓳꓳ).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79" y="1052348"/>
            <a:ext cx="10515600" cy="5510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3000" dirty="0">
                <a:solidFill>
                  <a:srgbClr val="FF0000"/>
                </a:solidFill>
              </a:rPr>
              <a:t>26)</a:t>
            </a:r>
            <a:r>
              <a:rPr lang="en-US" sz="3000" dirty="0"/>
              <a:t> </a:t>
            </a:r>
            <a:r>
              <a:rPr lang="en-US" sz="3000" dirty="0" smtClean="0"/>
              <a:t>We </a:t>
            </a:r>
            <a:r>
              <a:rPr lang="en-US" sz="3000" dirty="0"/>
              <a:t>recommend medical therapy in a patient with persistent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disease </a:t>
            </a:r>
            <a:r>
              <a:rPr lang="en-US" sz="3000" dirty="0"/>
              <a:t>following surgery. </a:t>
            </a:r>
            <a:r>
              <a:rPr lang="en-US" sz="3000" dirty="0">
                <a:solidFill>
                  <a:srgbClr val="FF0000"/>
                </a:solidFill>
              </a:rPr>
              <a:t>(1</a:t>
            </a:r>
            <a:r>
              <a:rPr lang="en-US" sz="3000" dirty="0" smtClean="0">
                <a:solidFill>
                  <a:srgbClr val="FF0000"/>
                </a:solidFill>
              </a:rPr>
              <a:t>|ꚚꚚꚚꚚ)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27</a:t>
            </a:r>
            <a:r>
              <a:rPr lang="en-US" sz="3000" dirty="0">
                <a:solidFill>
                  <a:srgbClr val="FF0000"/>
                </a:solidFill>
              </a:rPr>
              <a:t>) </a:t>
            </a:r>
            <a:r>
              <a:rPr lang="en-US" sz="3000" dirty="0" smtClean="0"/>
              <a:t>In </a:t>
            </a:r>
            <a:r>
              <a:rPr lang="en-US" sz="3000" dirty="0"/>
              <a:t>a patient with significant disease (</a:t>
            </a:r>
            <a:r>
              <a:rPr lang="en-US" sz="3000" dirty="0" err="1"/>
              <a:t>ie</a:t>
            </a:r>
            <a:r>
              <a:rPr lang="en-US" sz="3000" dirty="0"/>
              <a:t>, with </a:t>
            </a:r>
            <a:r>
              <a:rPr lang="en-US" sz="3000" dirty="0" smtClean="0"/>
              <a:t>moderate-to-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severe </a:t>
            </a:r>
            <a:r>
              <a:rPr lang="en-US" sz="3000" dirty="0"/>
              <a:t>signs and symptoms of GH excess and </a:t>
            </a:r>
            <a:r>
              <a:rPr lang="en-US" sz="3000" dirty="0" smtClean="0"/>
              <a:t>without local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mass effects), we suggest use of either a SRL </a:t>
            </a:r>
            <a:r>
              <a:rPr lang="en-US" sz="3000" dirty="0"/>
              <a:t>or </a:t>
            </a:r>
            <a:r>
              <a:rPr lang="en-US" sz="3000" dirty="0" err="1"/>
              <a:t>pegvisomant</a:t>
            </a:r>
            <a:r>
              <a:rPr lang="en-US" sz="3000" dirty="0"/>
              <a:t> as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the </a:t>
            </a:r>
            <a:r>
              <a:rPr lang="en-US" sz="3000" dirty="0"/>
              <a:t>initial adjuvant medical therapy.</a:t>
            </a:r>
            <a:r>
              <a:rPr lang="en-US" sz="3000" dirty="0">
                <a:solidFill>
                  <a:srgbClr val="FF0000"/>
                </a:solidFill>
              </a:rPr>
              <a:t> (</a:t>
            </a:r>
            <a:r>
              <a:rPr lang="en-US" sz="3000" dirty="0" smtClean="0">
                <a:solidFill>
                  <a:srgbClr val="FF0000"/>
                </a:solidFill>
              </a:rPr>
              <a:t>2|ꚚꚚꓳꓳ)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74" y="705507"/>
            <a:ext cx="10515600" cy="5097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28</a:t>
            </a:r>
            <a:r>
              <a:rPr lang="en-US" sz="3000" dirty="0">
                <a:solidFill>
                  <a:srgbClr val="FF0000"/>
                </a:solidFill>
              </a:rPr>
              <a:t>) </a:t>
            </a:r>
            <a:r>
              <a:rPr lang="en-US" sz="3000" dirty="0" smtClean="0"/>
              <a:t>In </a:t>
            </a:r>
            <a:r>
              <a:rPr lang="en-US" sz="3000" dirty="0"/>
              <a:t>a patient with only modest elevations of serum IGF-1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mild signs </a:t>
            </a:r>
            <a:r>
              <a:rPr lang="en-US" sz="3000" dirty="0"/>
              <a:t>and symptoms of GH excess, we </a:t>
            </a:r>
            <a:r>
              <a:rPr lang="en-US" sz="3000" dirty="0" smtClean="0"/>
              <a:t>suggest a trial of a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dopamine agonist, usually </a:t>
            </a:r>
            <a:r>
              <a:rPr lang="en-US" sz="3000" dirty="0" err="1" smtClean="0"/>
              <a:t>cabergoline</a:t>
            </a:r>
            <a:r>
              <a:rPr lang="en-US" sz="3000" dirty="0"/>
              <a:t>, as the initial adjuvant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medical </a:t>
            </a:r>
            <a:r>
              <a:rPr lang="en-US" sz="3000" dirty="0"/>
              <a:t>therapy.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2|ꚚꚚꓳꓳ)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69" y="654269"/>
            <a:ext cx="10515600" cy="578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FF0000"/>
                </a:solidFill>
              </a:rPr>
              <a:t>Somatostatin  receptor  ligands (SLRs)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There </a:t>
            </a:r>
            <a:r>
              <a:rPr lang="en-US" sz="3000" dirty="0"/>
              <a:t>are two equally effective long-acting available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preparations</a:t>
            </a:r>
            <a:r>
              <a:rPr lang="en-US" sz="3000" dirty="0"/>
              <a:t>: </a:t>
            </a:r>
            <a:r>
              <a:rPr lang="en-US" sz="3000" dirty="0" err="1"/>
              <a:t>im</a:t>
            </a:r>
            <a:r>
              <a:rPr lang="en-US" sz="3000" dirty="0"/>
              <a:t> octreotide long-acting release (LAR), and deep </a:t>
            </a:r>
          </a:p>
          <a:p>
            <a:pPr marL="0" indent="0">
              <a:buNone/>
            </a:pPr>
            <a:r>
              <a:rPr lang="en-US" sz="3000" dirty="0" smtClean="0"/>
              <a:t>   </a:t>
            </a:r>
            <a:r>
              <a:rPr lang="en-US" sz="3000" dirty="0" err="1" smtClean="0"/>
              <a:t>sc</a:t>
            </a:r>
            <a:r>
              <a:rPr lang="en-US" sz="3000" dirty="0" smtClean="0"/>
              <a:t> </a:t>
            </a:r>
            <a:r>
              <a:rPr lang="en-US" sz="3000" dirty="0" err="1"/>
              <a:t>lanreotide</a:t>
            </a:r>
            <a:r>
              <a:rPr lang="en-US" sz="3000" dirty="0"/>
              <a:t> depot/</a:t>
            </a:r>
            <a:r>
              <a:rPr lang="en-US" sz="3000" dirty="0" err="1"/>
              <a:t>autogel</a:t>
            </a:r>
            <a:r>
              <a:rPr lang="en-US" sz="3000" dirty="0"/>
              <a:t>. These are usually administered </a:t>
            </a:r>
          </a:p>
          <a:p>
            <a:pPr marL="0" indent="0">
              <a:buNone/>
            </a:pPr>
            <a:r>
              <a:rPr lang="en-US" sz="3000" dirty="0" smtClean="0"/>
              <a:t>   monthly</a:t>
            </a:r>
            <a:r>
              <a:rPr lang="en-US" sz="3000" dirty="0"/>
              <a:t>. </a:t>
            </a:r>
            <a:r>
              <a:rPr lang="en-US" sz="3000" dirty="0" err="1"/>
              <a:t>Lanreotide</a:t>
            </a:r>
            <a:r>
              <a:rPr lang="en-US" sz="3000" dirty="0"/>
              <a:t> depot/</a:t>
            </a:r>
            <a:r>
              <a:rPr lang="en-US" sz="3000" dirty="0" err="1"/>
              <a:t>autogel</a:t>
            </a:r>
            <a:r>
              <a:rPr lang="en-US" sz="3000" dirty="0"/>
              <a:t> may be self- or partner-</a:t>
            </a:r>
          </a:p>
          <a:p>
            <a:pPr marL="0" indent="0">
              <a:buNone/>
            </a:pPr>
            <a:r>
              <a:rPr lang="en-US" sz="3000" dirty="0" smtClean="0"/>
              <a:t>   </a:t>
            </a:r>
            <a:r>
              <a:rPr lang="en-US" sz="3000" dirty="0"/>
              <a:t>injected. 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approved starting octreotide LAR dose is </a:t>
            </a:r>
            <a:r>
              <a:rPr lang="en-US" sz="3000" dirty="0">
                <a:solidFill>
                  <a:srgbClr val="FF0000"/>
                </a:solidFill>
              </a:rPr>
              <a:t>20 mg monthly,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with dose titration every </a:t>
            </a:r>
            <a:r>
              <a:rPr lang="en-US" sz="3000" dirty="0" smtClean="0">
                <a:solidFill>
                  <a:srgbClr val="FF0000"/>
                </a:solidFill>
              </a:rPr>
              <a:t>3–6 months </a:t>
            </a:r>
            <a:r>
              <a:rPr lang="en-US" sz="3000" dirty="0" smtClean="0"/>
              <a:t>down to </a:t>
            </a:r>
            <a:r>
              <a:rPr lang="en-US" sz="3000" dirty="0" smtClean="0">
                <a:solidFill>
                  <a:srgbClr val="FF0000"/>
                </a:solidFill>
              </a:rPr>
              <a:t>10 mg or up </a:t>
            </a:r>
            <a:r>
              <a:rPr lang="en-US" sz="3000" dirty="0">
                <a:solidFill>
                  <a:srgbClr val="FF0000"/>
                </a:solidFill>
              </a:rPr>
              <a:t>to 40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mg </a:t>
            </a:r>
            <a:r>
              <a:rPr lang="en-US" sz="3000" dirty="0"/>
              <a:t>monthly.</a:t>
            </a:r>
          </a:p>
        </p:txBody>
      </p:sp>
    </p:spTree>
    <p:extLst>
      <p:ext uri="{BB962C8B-B14F-4D97-AF65-F5344CB8AC3E}">
        <p14:creationId xmlns:p14="http://schemas.microsoft.com/office/powerpoint/2010/main" val="12954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72" y="1612024"/>
            <a:ext cx="10515600" cy="531380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For </a:t>
            </a:r>
            <a:r>
              <a:rPr lang="en-US" sz="3000" dirty="0" err="1"/>
              <a:t>lanreotide</a:t>
            </a:r>
            <a:r>
              <a:rPr lang="en-US" sz="3000" dirty="0"/>
              <a:t> </a:t>
            </a:r>
            <a:r>
              <a:rPr lang="en-US" sz="3000" dirty="0" err="1"/>
              <a:t>autogel</a:t>
            </a:r>
            <a:r>
              <a:rPr lang="en-US" sz="3000" dirty="0"/>
              <a:t>/depot, the </a:t>
            </a:r>
            <a:r>
              <a:rPr lang="en-US" sz="3000" dirty="0" smtClean="0"/>
              <a:t>approved starting dose is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dirty="0" smtClean="0">
                <a:solidFill>
                  <a:srgbClr val="FF0000"/>
                </a:solidFill>
              </a:rPr>
              <a:t>90 mg</a:t>
            </a:r>
            <a:r>
              <a:rPr lang="en-US" sz="3000" dirty="0" smtClean="0"/>
              <a:t> monthly, with dose titrations </a:t>
            </a:r>
            <a:r>
              <a:rPr lang="en-US" sz="3000" dirty="0"/>
              <a:t>down to </a:t>
            </a:r>
            <a:r>
              <a:rPr lang="en-US" sz="3000" dirty="0">
                <a:solidFill>
                  <a:srgbClr val="FF0000"/>
                </a:solidFill>
              </a:rPr>
              <a:t>60 mg </a:t>
            </a:r>
            <a:r>
              <a:rPr lang="en-US" sz="3000" dirty="0"/>
              <a:t>or up to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120 mg</a:t>
            </a:r>
            <a:r>
              <a:rPr lang="en-US" sz="3000" dirty="0" smtClean="0"/>
              <a:t> </a:t>
            </a:r>
            <a:r>
              <a:rPr lang="en-US" sz="3000" dirty="0"/>
              <a:t>monthly. The </a:t>
            </a:r>
            <a:r>
              <a:rPr lang="en-US" sz="3000" dirty="0" err="1"/>
              <a:t>lanreotide</a:t>
            </a:r>
            <a:r>
              <a:rPr lang="en-US" sz="3000" dirty="0"/>
              <a:t> </a:t>
            </a:r>
            <a:r>
              <a:rPr lang="en-US" sz="3000" dirty="0" err="1"/>
              <a:t>autogel</a:t>
            </a:r>
            <a:r>
              <a:rPr lang="en-US" sz="3000" dirty="0"/>
              <a:t>/depot </a:t>
            </a:r>
            <a:r>
              <a:rPr lang="en-US" sz="3000" dirty="0">
                <a:solidFill>
                  <a:srgbClr val="FF0000"/>
                </a:solidFill>
              </a:rPr>
              <a:t>120-mg</a:t>
            </a:r>
            <a:r>
              <a:rPr lang="en-US" sz="3000" dirty="0"/>
              <a:t> dose </a:t>
            </a:r>
            <a:r>
              <a:rPr lang="en-US" sz="3000" dirty="0" smtClean="0"/>
              <a:t>may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/>
              <a:t>be administered in up to </a:t>
            </a:r>
            <a:r>
              <a:rPr lang="en-US" sz="3000" dirty="0">
                <a:solidFill>
                  <a:srgbClr val="FF0000"/>
                </a:solidFill>
              </a:rPr>
              <a:t>8-week</a:t>
            </a:r>
            <a:r>
              <a:rPr lang="en-US" sz="3000" dirty="0"/>
              <a:t> intervals depending on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biochemical response.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15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583324"/>
            <a:ext cx="10917621" cy="5722883"/>
          </a:xfrm>
        </p:spPr>
        <p:txBody>
          <a:bodyPr>
            <a:normAutofit lnSpcReduction="1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Acromegaly is a chronic disorder caused by GH hypersecretion.</a:t>
            </a:r>
          </a:p>
          <a:p>
            <a:pPr marL="0" indent="0">
              <a:buNone/>
            </a:pPr>
            <a:r>
              <a:rPr lang="en-US" sz="3000" dirty="0" smtClean="0"/>
              <a:t>  Hypersecretion of GH leads to excess production of IGF-1, leading to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 multi system disease characterized by somatic overgrowth,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multiple comorbidities, premature mortality, and physical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disfigurement.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 multidisciplinary approach is critical for the management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acromegaly. </a:t>
            </a:r>
          </a:p>
          <a:p>
            <a:r>
              <a:rPr lang="en-US" sz="3000" dirty="0" smtClean="0"/>
              <a:t>Over 95% of patients with acromegaly harbor a GH secreting </a:t>
            </a:r>
          </a:p>
          <a:p>
            <a:pPr marL="0" indent="0">
              <a:buNone/>
            </a:pPr>
            <a:r>
              <a:rPr lang="en-US" sz="3000" dirty="0" smtClean="0"/>
              <a:t>  pituitary adenoma arising from </a:t>
            </a:r>
            <a:r>
              <a:rPr lang="en-US" sz="3000" dirty="0" err="1" smtClean="0"/>
              <a:t>somatotroph</a:t>
            </a:r>
            <a:r>
              <a:rPr lang="en-US" sz="3000" dirty="0" smtClean="0"/>
              <a:t> cells, leading to GH </a:t>
            </a:r>
          </a:p>
          <a:p>
            <a:pPr marL="0" indent="0">
              <a:buNone/>
            </a:pPr>
            <a:r>
              <a:rPr lang="en-US" sz="3000" dirty="0" smtClean="0"/>
              <a:t>  and IGF-1 hypersecretion.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888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48" y="1584435"/>
            <a:ext cx="10515600" cy="5388687"/>
          </a:xfrm>
        </p:spPr>
        <p:txBody>
          <a:bodyPr>
            <a:normAutofit/>
          </a:bodyPr>
          <a:lstStyle/>
          <a:p>
            <a:r>
              <a:rPr lang="en-US" sz="3000" dirty="0"/>
              <a:t>Rapid-acting </a:t>
            </a:r>
            <a:r>
              <a:rPr lang="en-US" sz="3000" dirty="0" err="1"/>
              <a:t>sc</a:t>
            </a:r>
            <a:r>
              <a:rPr lang="en-US" sz="3000" dirty="0"/>
              <a:t> octreotide is also available.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Effectiveness </a:t>
            </a:r>
            <a:r>
              <a:rPr lang="en-US" sz="3000" dirty="0"/>
              <a:t>of treatment is based on measurement of serum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IGF-1 and GH, which should be measured after 12 weeks just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prior </a:t>
            </a:r>
            <a:r>
              <a:rPr lang="en-US" sz="3000" dirty="0"/>
              <a:t>to the next dose. The utility of </a:t>
            </a:r>
            <a:r>
              <a:rPr lang="en-US" sz="3000" dirty="0" smtClean="0"/>
              <a:t>glucose-suppressed GH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values during treatment with SRLs is not clear </a:t>
            </a:r>
            <a:r>
              <a:rPr lang="en-US" sz="3000" dirty="0"/>
              <a:t>and is likely </a:t>
            </a:r>
            <a:r>
              <a:rPr lang="en-US" sz="3000" dirty="0" smtClean="0"/>
              <a:t>not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helpful.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10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31" y="1229710"/>
            <a:ext cx="10515600" cy="5286211"/>
          </a:xfrm>
        </p:spPr>
        <p:txBody>
          <a:bodyPr>
            <a:normAutofit/>
          </a:bodyPr>
          <a:lstStyle/>
          <a:p>
            <a:r>
              <a:rPr lang="en-US" sz="3000" dirty="0" err="1"/>
              <a:t>Arthralgias</a:t>
            </a:r>
            <a:r>
              <a:rPr lang="en-US" sz="3000" dirty="0" smtClean="0"/>
              <a:t>, hyperhidrosis, soft tissue </a:t>
            </a:r>
            <a:r>
              <a:rPr lang="en-US" sz="3000" dirty="0"/>
              <a:t>swelling, and </a:t>
            </a:r>
            <a:r>
              <a:rPr lang="en-US" sz="3000" dirty="0" smtClean="0"/>
              <a:t>headache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dirty="0"/>
              <a:t>frequently improve with </a:t>
            </a:r>
            <a:r>
              <a:rPr lang="en-US" sz="3000" dirty="0" smtClean="0"/>
              <a:t>SRL.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SRLs </a:t>
            </a:r>
            <a:r>
              <a:rPr lang="en-US" sz="3000" dirty="0"/>
              <a:t>may provide headache relief through direct mechanisms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beyond </a:t>
            </a:r>
            <a:r>
              <a:rPr lang="en-US" sz="3000" dirty="0"/>
              <a:t>those of GH suppression and tumor size </a:t>
            </a:r>
            <a:r>
              <a:rPr lang="en-US" sz="3000" dirty="0" smtClean="0"/>
              <a:t>reduction.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IGF-1 </a:t>
            </a:r>
            <a:r>
              <a:rPr lang="en-US" sz="3000" dirty="0"/>
              <a:t>normalization achieved by a SRL in both drug-naive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postoperative </a:t>
            </a:r>
            <a:r>
              <a:rPr lang="en-US" sz="3000" dirty="0"/>
              <a:t>patients is approximately </a:t>
            </a:r>
            <a:r>
              <a:rPr lang="en-US" sz="3000" dirty="0">
                <a:solidFill>
                  <a:srgbClr val="FF0000"/>
                </a:solidFill>
              </a:rPr>
              <a:t>17–35</a:t>
            </a:r>
            <a:r>
              <a:rPr lang="en-US" sz="3000" dirty="0" smtClean="0">
                <a:solidFill>
                  <a:srgbClr val="FF0000"/>
                </a:solidFill>
              </a:rPr>
              <a:t>%. 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317" y="610914"/>
            <a:ext cx="10515600" cy="534927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</a:t>
            </a:r>
            <a:r>
              <a:rPr lang="en-US" sz="3000" dirty="0" smtClean="0">
                <a:solidFill>
                  <a:srgbClr val="FF0000"/>
                </a:solidFill>
              </a:rPr>
              <a:t>59% </a:t>
            </a:r>
            <a:r>
              <a:rPr lang="en-US" sz="3000" dirty="0" smtClean="0"/>
              <a:t>of patients, SRL reduces </a:t>
            </a:r>
            <a:r>
              <a:rPr lang="en-US" sz="3000" dirty="0"/>
              <a:t>tumor volume by more than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50%, </a:t>
            </a:r>
            <a:r>
              <a:rPr lang="en-US" sz="3000" dirty="0"/>
              <a:t>and tumor </a:t>
            </a:r>
            <a:r>
              <a:rPr lang="en-US" sz="3000" dirty="0" smtClean="0"/>
              <a:t>shrinkage usually correlates with hormonal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control. </a:t>
            </a:r>
          </a:p>
          <a:p>
            <a:endParaRPr lang="en-US" sz="3000" dirty="0" smtClean="0"/>
          </a:p>
          <a:p>
            <a:r>
              <a:rPr lang="en-US" sz="3000" dirty="0" smtClean="0"/>
              <a:t>Higher </a:t>
            </a:r>
            <a:r>
              <a:rPr lang="en-US" sz="3000" dirty="0"/>
              <a:t>dose therapy may improve </a:t>
            </a:r>
            <a:r>
              <a:rPr lang="en-US" sz="3000" dirty="0" smtClean="0"/>
              <a:t>efficacy, </a:t>
            </a:r>
            <a:r>
              <a:rPr lang="en-US" sz="3000" dirty="0"/>
              <a:t>and </a:t>
            </a:r>
            <a:r>
              <a:rPr lang="en-US" sz="3000" dirty="0" smtClean="0"/>
              <a:t>there are reports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of improved efficacy with octreotide LAR </a:t>
            </a:r>
            <a:r>
              <a:rPr lang="en-US" sz="3000" dirty="0"/>
              <a:t>doses up to </a:t>
            </a:r>
            <a:r>
              <a:rPr lang="en-US" sz="3000" dirty="0">
                <a:solidFill>
                  <a:srgbClr val="FF0000"/>
                </a:solidFill>
              </a:rPr>
              <a:t>60 mg/</a:t>
            </a:r>
            <a:r>
              <a:rPr lang="en-US" sz="3000" dirty="0" err="1">
                <a:solidFill>
                  <a:srgbClr val="FF0000"/>
                </a:solidFill>
              </a:rPr>
              <a:t>mo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and </a:t>
            </a:r>
            <a:r>
              <a:rPr lang="en-US" sz="3000" dirty="0" err="1"/>
              <a:t>lanreotide</a:t>
            </a:r>
            <a:r>
              <a:rPr lang="en-US" sz="3000" dirty="0"/>
              <a:t> </a:t>
            </a:r>
            <a:r>
              <a:rPr lang="en-US" sz="3000" dirty="0" err="1"/>
              <a:t>autogel</a:t>
            </a:r>
            <a:r>
              <a:rPr lang="en-US" sz="3000" dirty="0"/>
              <a:t> up to </a:t>
            </a:r>
            <a:r>
              <a:rPr lang="en-US" sz="3000" dirty="0" smtClean="0">
                <a:solidFill>
                  <a:srgbClr val="FF0000"/>
                </a:solidFill>
              </a:rPr>
              <a:t>180mg</a:t>
            </a:r>
            <a:r>
              <a:rPr lang="en-US" sz="3000" dirty="0">
                <a:solidFill>
                  <a:srgbClr val="FF0000"/>
                </a:solidFill>
              </a:rPr>
              <a:t>/ mo. </a:t>
            </a:r>
            <a:endParaRPr lang="en-US" sz="3000" dirty="0" smtClean="0">
              <a:solidFill>
                <a:srgbClr val="FF0000"/>
              </a:solidFill>
            </a:endParaRPr>
          </a:p>
          <a:p>
            <a:endParaRPr lang="en-US" sz="3000" dirty="0" smtClean="0"/>
          </a:p>
          <a:p>
            <a:r>
              <a:rPr lang="en-US" sz="3000" dirty="0" smtClean="0"/>
              <a:t>In </a:t>
            </a:r>
            <a:r>
              <a:rPr lang="en-US" sz="3000" dirty="0"/>
              <a:t>patients who respond well to low-dose SRL therapy</a:t>
            </a:r>
            <a:r>
              <a:rPr lang="en-US" sz="3000" dirty="0" smtClean="0"/>
              <a:t>,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treatment </a:t>
            </a:r>
            <a:r>
              <a:rPr lang="en-US" sz="3000" dirty="0"/>
              <a:t>intervals may be </a:t>
            </a:r>
            <a:r>
              <a:rPr lang="en-US" sz="3000" dirty="0" smtClean="0"/>
              <a:t>lengthened.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287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0035"/>
            <a:ext cx="10515600" cy="5345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0000"/>
                </a:solidFill>
              </a:rPr>
              <a:t>Side </a:t>
            </a:r>
            <a:r>
              <a:rPr lang="en-US" sz="3400" b="1" dirty="0" smtClean="0">
                <a:solidFill>
                  <a:srgbClr val="FF0000"/>
                </a:solidFill>
              </a:rPr>
              <a:t>effects</a:t>
            </a:r>
          </a:p>
          <a:p>
            <a:r>
              <a:rPr lang="en-US" sz="3000" dirty="0" smtClean="0"/>
              <a:t>Abdominal </a:t>
            </a:r>
            <a:r>
              <a:rPr lang="en-US" sz="3000" dirty="0"/>
              <a:t>cramps, flatulence, and diarrhea </a:t>
            </a:r>
            <a:r>
              <a:rPr lang="en-US" sz="3000" dirty="0" smtClean="0"/>
              <a:t>are common and </a:t>
            </a:r>
          </a:p>
          <a:p>
            <a:pPr marL="0" indent="0">
              <a:buNone/>
            </a:pPr>
            <a:r>
              <a:rPr lang="en-US" sz="3000" dirty="0" smtClean="0"/>
              <a:t>   usually abate with continued treatment</a:t>
            </a:r>
            <a:r>
              <a:rPr lang="en-US" sz="3000" dirty="0"/>
              <a:t>. </a:t>
            </a:r>
            <a:r>
              <a:rPr lang="en-US" sz="3000" dirty="0" smtClean="0"/>
              <a:t>Side effects also include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occasional local skin irritation and pain at the injection site.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Less common are reversible hair </a:t>
            </a:r>
            <a:r>
              <a:rPr lang="en-US" sz="3000" dirty="0"/>
              <a:t>loss and, rarely, alopecia. 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Because </a:t>
            </a:r>
            <a:r>
              <a:rPr lang="en-US" sz="3000" dirty="0"/>
              <a:t>SRLs may inhibit both </a:t>
            </a:r>
            <a:r>
              <a:rPr lang="en-US" sz="3000" dirty="0" smtClean="0"/>
              <a:t>insulin and glucagon as well as GH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secretion, glucose control </a:t>
            </a:r>
            <a:r>
              <a:rPr lang="en-US" sz="3000" dirty="0"/>
              <a:t>usually improves but rarely may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worsen.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116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615" y="563617"/>
            <a:ext cx="10515600" cy="54281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/>
              <a:t>Gallbladder </a:t>
            </a:r>
            <a:r>
              <a:rPr lang="en-US" sz="3000" dirty="0"/>
              <a:t>stones and sludge occur in approximately 25</a:t>
            </a:r>
            <a:r>
              <a:rPr lang="en-US" sz="3000" dirty="0" smtClean="0"/>
              <a:t>%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subjects and are usually asymptomatic.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29)</a:t>
            </a:r>
            <a:r>
              <a:rPr lang="en-US" sz="3000" dirty="0"/>
              <a:t> We suggest against routine abdominal ultrasound to monitor</a:t>
            </a:r>
          </a:p>
          <a:p>
            <a:pPr marL="0" indent="0">
              <a:buNone/>
            </a:pPr>
            <a:r>
              <a:rPr lang="en-US" sz="3000" dirty="0"/>
              <a:t>    for gallstone disease in a patient receiving a SRL. </a:t>
            </a:r>
            <a:r>
              <a:rPr lang="en-US" sz="3000" dirty="0">
                <a:solidFill>
                  <a:srgbClr val="FF0000"/>
                </a:solidFill>
              </a:rPr>
              <a:t>(2|ꚚꚚꓳꓳ)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30</a:t>
            </a:r>
            <a:r>
              <a:rPr lang="en-US" sz="3000" dirty="0">
                <a:solidFill>
                  <a:srgbClr val="FF0000"/>
                </a:solidFill>
              </a:rPr>
              <a:t>)</a:t>
            </a:r>
            <a:r>
              <a:rPr lang="en-US" sz="3000" dirty="0"/>
              <a:t> Ultrasound should be performed if the patient has signs and </a:t>
            </a:r>
          </a:p>
          <a:p>
            <a:pPr marL="0" indent="0">
              <a:buNone/>
            </a:pPr>
            <a:r>
              <a:rPr lang="en-US" sz="3000" dirty="0"/>
              <a:t>   symptoms of gallstone disease. </a:t>
            </a:r>
            <a:r>
              <a:rPr lang="en-US" sz="3000" dirty="0">
                <a:solidFill>
                  <a:srgbClr val="FF0000"/>
                </a:solidFill>
              </a:rPr>
              <a:t>(2|ꚚꚚꓳꓳ)</a:t>
            </a:r>
          </a:p>
        </p:txBody>
      </p:sp>
    </p:spTree>
    <p:extLst>
      <p:ext uri="{BB962C8B-B14F-4D97-AF65-F5344CB8AC3E}">
        <p14:creationId xmlns:p14="http://schemas.microsoft.com/office/powerpoint/2010/main" val="30163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969"/>
            <a:ext cx="10515600" cy="5479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Pegvisomant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A human </a:t>
            </a:r>
            <a:r>
              <a:rPr lang="en-US" sz="3000" dirty="0"/>
              <a:t>GH receptor antagonist, </a:t>
            </a:r>
            <a:r>
              <a:rPr lang="en-US" sz="3000" dirty="0" smtClean="0"/>
              <a:t>competes with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endogenous GH for binding at its receptor and </a:t>
            </a:r>
            <a:r>
              <a:rPr lang="en-US" sz="3000" dirty="0"/>
              <a:t>blocks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peripheral </a:t>
            </a:r>
            <a:r>
              <a:rPr lang="en-US" sz="3000" dirty="0"/>
              <a:t>production of </a:t>
            </a:r>
            <a:r>
              <a:rPr lang="en-US" sz="3000" dirty="0" smtClean="0"/>
              <a:t>IGF-1, It </a:t>
            </a:r>
            <a:r>
              <a:rPr lang="en-US" sz="3000" dirty="0"/>
              <a:t>is administered </a:t>
            </a:r>
            <a:r>
              <a:rPr lang="en-US" sz="3000" dirty="0" err="1"/>
              <a:t>sc</a:t>
            </a:r>
            <a:r>
              <a:rPr lang="en-US" sz="3000" dirty="0"/>
              <a:t> as </a:t>
            </a:r>
            <a:r>
              <a:rPr lang="en-US" sz="3000" dirty="0">
                <a:solidFill>
                  <a:srgbClr val="FF0000"/>
                </a:solidFill>
              </a:rPr>
              <a:t>10-, 15-,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or </a:t>
            </a:r>
            <a:r>
              <a:rPr lang="en-US" sz="3000" dirty="0">
                <a:solidFill>
                  <a:srgbClr val="FF0000"/>
                </a:solidFill>
              </a:rPr>
              <a:t>20-mg daily </a:t>
            </a:r>
            <a:r>
              <a:rPr lang="en-US" sz="3000" dirty="0"/>
              <a:t>injections.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 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smtClean="0"/>
              <a:t>IGF-1 </a:t>
            </a:r>
            <a:r>
              <a:rPr lang="en-US" sz="3000" dirty="0"/>
              <a:t>measurement is recommended as the effective biomarker </a:t>
            </a:r>
            <a:r>
              <a:rPr lang="en-US" sz="3000" dirty="0" smtClean="0"/>
              <a:t> 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of drug </a:t>
            </a:r>
            <a:r>
              <a:rPr lang="en-US" sz="3000" dirty="0"/>
              <a:t>efficacy</a:t>
            </a:r>
            <a:r>
              <a:rPr lang="en-US" sz="3000" dirty="0" smtClean="0"/>
              <a:t>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802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711"/>
            <a:ext cx="10515600" cy="5435984"/>
          </a:xfrm>
        </p:spPr>
        <p:txBody>
          <a:bodyPr>
            <a:normAutofit/>
          </a:bodyPr>
          <a:lstStyle/>
          <a:p>
            <a:r>
              <a:rPr lang="en-US" sz="3000" dirty="0"/>
              <a:t>GH levels should not be measured as a marker of efficacy with </a:t>
            </a:r>
            <a:r>
              <a:rPr lang="en-US" sz="3000" dirty="0" err="1"/>
              <a:t>pegvisomant</a:t>
            </a:r>
            <a:r>
              <a:rPr lang="en-US" sz="3000" dirty="0"/>
              <a:t> because GH hypersecretion persists and because of interference of </a:t>
            </a:r>
            <a:r>
              <a:rPr lang="en-US" sz="3000" dirty="0" err="1"/>
              <a:t>pegvisomant</a:t>
            </a:r>
            <a:r>
              <a:rPr lang="en-US" sz="3000" dirty="0"/>
              <a:t> in commercially available GH assays. </a:t>
            </a:r>
          </a:p>
          <a:p>
            <a:endParaRPr lang="en-US" sz="3000" dirty="0" smtClean="0"/>
          </a:p>
          <a:p>
            <a:r>
              <a:rPr lang="en-US" sz="3000" dirty="0" smtClean="0"/>
              <a:t>As </a:t>
            </a:r>
            <a:r>
              <a:rPr lang="en-US" sz="3000" dirty="0" err="1"/>
              <a:t>pegvisomant</a:t>
            </a:r>
            <a:r>
              <a:rPr lang="en-US" sz="3000" dirty="0"/>
              <a:t> exhibits a favorable benefit for glycemic control,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this </a:t>
            </a:r>
            <a:r>
              <a:rPr lang="en-US" sz="3000" dirty="0"/>
              <a:t>medication may be useful when comorbid diabetes mellitus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is </a:t>
            </a:r>
            <a:r>
              <a:rPr lang="en-US" sz="3000" dirty="0"/>
              <a:t>present with </a:t>
            </a:r>
            <a:r>
              <a:rPr lang="en-US" sz="3000" dirty="0" smtClean="0"/>
              <a:t>acromegaly.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099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4986"/>
            <a:ext cx="10515600" cy="5301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31)</a:t>
            </a:r>
            <a:r>
              <a:rPr lang="en-US" sz="3000" dirty="0" smtClean="0"/>
              <a:t> We </a:t>
            </a:r>
            <a:r>
              <a:rPr lang="en-US" sz="3000" dirty="0"/>
              <a:t>suggest serial imaging with MRI scan to evaluate </a:t>
            </a:r>
            <a:r>
              <a:rPr lang="en-US" sz="3000" dirty="0" smtClean="0"/>
              <a:t>tumor </a:t>
            </a:r>
            <a:r>
              <a:rPr lang="en-US" sz="3000" dirty="0"/>
              <a:t>size in a patient receiving </a:t>
            </a:r>
            <a:r>
              <a:rPr lang="en-US" sz="3000" dirty="0" err="1"/>
              <a:t>pegvisomant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2|ꚚꚚꓳꓳ)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Tumor growth may occur in 3–5% of patients, but it is unclear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whether this is due to the tumor natural history or </a:t>
            </a:r>
            <a:r>
              <a:rPr lang="en-US" sz="3000" dirty="0"/>
              <a:t>to decreased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negative </a:t>
            </a:r>
            <a:r>
              <a:rPr lang="en-US" sz="3000" dirty="0"/>
              <a:t>feedback by the lower IGF-1 </a:t>
            </a:r>
            <a:r>
              <a:rPr lang="en-US" sz="3000" dirty="0" smtClean="0"/>
              <a:t>levels.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24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3" y="1087820"/>
            <a:ext cx="10515600" cy="5416277"/>
          </a:xfrm>
        </p:spPr>
        <p:txBody>
          <a:bodyPr/>
          <a:lstStyle/>
          <a:p>
            <a:r>
              <a:rPr lang="en-US" sz="3000" dirty="0" smtClean="0"/>
              <a:t>Because </a:t>
            </a:r>
            <a:r>
              <a:rPr lang="en-US" sz="3000" dirty="0" err="1"/>
              <a:t>pegvisomant</a:t>
            </a:r>
            <a:r>
              <a:rPr lang="en-US" sz="3000" dirty="0"/>
              <a:t> does not have a </a:t>
            </a:r>
            <a:r>
              <a:rPr lang="en-US" sz="3000" dirty="0" smtClean="0"/>
              <a:t>tumor suppressive </a:t>
            </a:r>
            <a:r>
              <a:rPr lang="en-US" sz="3000" dirty="0"/>
              <a:t>effect</a:t>
            </a:r>
            <a:r>
              <a:rPr lang="en-US" sz="3000" dirty="0" smtClean="0"/>
              <a:t>,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we </a:t>
            </a:r>
            <a:r>
              <a:rPr lang="en-US" sz="3000" dirty="0"/>
              <a:t>suggest serial imaging at </a:t>
            </a:r>
            <a:r>
              <a:rPr lang="en-US" sz="3000" dirty="0">
                <a:solidFill>
                  <a:srgbClr val="FF0000"/>
                </a:solidFill>
              </a:rPr>
              <a:t>6 and 12 months </a:t>
            </a:r>
            <a:r>
              <a:rPr lang="en-US" sz="3000" dirty="0"/>
              <a:t>after treatment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initiation. </a:t>
            </a:r>
            <a:r>
              <a:rPr lang="en-US" sz="3000" dirty="0"/>
              <a:t>If there is no size change at 1 year, then yearly imaging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is </a:t>
            </a:r>
            <a:r>
              <a:rPr lang="en-US" sz="3000" dirty="0"/>
              <a:t>suggested. </a:t>
            </a:r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In </a:t>
            </a:r>
            <a:r>
              <a:rPr lang="en-US" sz="3000" dirty="0"/>
              <a:t>a patient with a large tumor abutting the optic chiasm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vital central structures, we suggest that alternative tumor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targeted </a:t>
            </a:r>
            <a:r>
              <a:rPr lang="en-US" sz="3000" dirty="0"/>
              <a:t>medical therapies be </a:t>
            </a:r>
            <a:r>
              <a:rPr lang="en-US" sz="3000" dirty="0" smtClean="0"/>
              <a:t>considered.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28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32)</a:t>
            </a:r>
            <a:r>
              <a:rPr lang="en-US" sz="3000" dirty="0"/>
              <a:t> </a:t>
            </a:r>
            <a:r>
              <a:rPr lang="en-US" sz="3000" dirty="0" smtClean="0"/>
              <a:t>We suggest monitoring liver function tests monthly for the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first 6 months and then every 6 months in a patient </a:t>
            </a:r>
            <a:r>
              <a:rPr lang="en-US" sz="3000" dirty="0"/>
              <a:t>receiving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pegvisomant</a:t>
            </a:r>
            <a:r>
              <a:rPr lang="en-US" sz="3000" dirty="0"/>
              <a:t>, with consideration of </a:t>
            </a:r>
            <a:r>
              <a:rPr lang="en-US" sz="3000" dirty="0" smtClean="0"/>
              <a:t>discontinuation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pegvisomant</a:t>
            </a:r>
            <a:r>
              <a:rPr lang="en-US" sz="3000" dirty="0" smtClean="0"/>
              <a:t> if the transaminases are greater than </a:t>
            </a:r>
            <a:r>
              <a:rPr lang="en-US" sz="3000" dirty="0"/>
              <a:t>3-fold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elevated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2|ꚚꚚꓳꓳ)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/>
              <a:t>R</a:t>
            </a:r>
            <a:r>
              <a:rPr lang="en-US" sz="3000" dirty="0" smtClean="0"/>
              <a:t>ise in liver enzymes:  </a:t>
            </a:r>
            <a:r>
              <a:rPr lang="en-US" sz="3000" dirty="0" smtClean="0">
                <a:solidFill>
                  <a:srgbClr val="FF0000"/>
                </a:solidFill>
              </a:rPr>
              <a:t>9%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                                        2.5%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 Gilbert  </a:t>
            </a:r>
            <a:r>
              <a:rPr lang="en-US" sz="3000" dirty="0" smtClean="0"/>
              <a:t>↑risk of hepatotoxicity</a:t>
            </a:r>
            <a:endParaRPr lang="en-US" sz="3000" dirty="0"/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89" y="579383"/>
            <a:ext cx="10724494" cy="581353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GH is synthesized and stored in </a:t>
            </a:r>
            <a:r>
              <a:rPr lang="en-US" sz="3000" dirty="0" err="1" smtClean="0"/>
              <a:t>somatotroph</a:t>
            </a:r>
            <a:r>
              <a:rPr lang="en-US" sz="3000" dirty="0" smtClean="0"/>
              <a:t> cells in response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inducing signals including hypothalamic GHRH. GH production is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suppressed by somatostatin signaling primarily through the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somatostatin receptor subtype(SST). Peripheral signals, including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IGF-1, steroids, and paracrine growth factors, also regulate GH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production. </a:t>
            </a:r>
          </a:p>
          <a:p>
            <a:r>
              <a:rPr lang="en-US" sz="3000" dirty="0" smtClean="0"/>
              <a:t>In less than 5% of cases, excess GHRH secretion from a </a:t>
            </a:r>
          </a:p>
          <a:p>
            <a:pPr marL="0" indent="0">
              <a:buNone/>
            </a:pPr>
            <a:r>
              <a:rPr lang="en-US" sz="3000" dirty="0" smtClean="0"/>
              <a:t>  hypothalamic tumor or a neuroendocrine tumor (usually from </a:t>
            </a:r>
          </a:p>
          <a:p>
            <a:pPr marL="0" indent="0">
              <a:buNone/>
            </a:pPr>
            <a:r>
              <a:rPr lang="en-US" sz="3000" dirty="0" smtClean="0"/>
              <a:t>  lung or pancreas origin) may lead to </a:t>
            </a:r>
            <a:r>
              <a:rPr lang="en-US" sz="3000" dirty="0" err="1" smtClean="0"/>
              <a:t>somatotroph</a:t>
            </a:r>
            <a:r>
              <a:rPr lang="en-US" sz="3000" dirty="0" smtClean="0"/>
              <a:t> hyperplasia </a:t>
            </a:r>
          </a:p>
          <a:p>
            <a:pPr marL="0" indent="0">
              <a:buNone/>
            </a:pPr>
            <a:r>
              <a:rPr lang="en-US" sz="3000" dirty="0" smtClean="0"/>
              <a:t>  and acromegaly. More rarely, ectopic GH production by an </a:t>
            </a:r>
          </a:p>
          <a:p>
            <a:pPr marL="0" indent="0">
              <a:buNone/>
            </a:pPr>
            <a:r>
              <a:rPr lang="en-US" sz="3000" dirty="0" smtClean="0"/>
              <a:t>  abdominal or hematopoietic tumor may cause acromegaly.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33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3" y="626679"/>
            <a:ext cx="10515600" cy="5420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err="1" smtClean="0">
                <a:solidFill>
                  <a:srgbClr val="FF0000"/>
                </a:solidFill>
              </a:rPr>
              <a:t>Dopamin</a:t>
            </a:r>
            <a:r>
              <a:rPr lang="en-US" sz="3400" b="1" dirty="0" smtClean="0">
                <a:solidFill>
                  <a:srgbClr val="FF0000"/>
                </a:solidFill>
              </a:rPr>
              <a:t> Agonist  </a:t>
            </a:r>
          </a:p>
          <a:p>
            <a:pPr marL="0" indent="0">
              <a:buNone/>
            </a:pPr>
            <a:endParaRPr lang="en-US" sz="3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err="1"/>
              <a:t>Cabergoline</a:t>
            </a:r>
            <a:r>
              <a:rPr lang="en-US" sz="3000" dirty="0"/>
              <a:t> is most likely to be useful in patients with just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modest </a:t>
            </a:r>
            <a:r>
              <a:rPr lang="en-US" sz="3000" dirty="0"/>
              <a:t>elevations of GH and IGF-1 levels, with or without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concomitant hyperprolactinemia</a:t>
            </a:r>
            <a:r>
              <a:rPr lang="en-US" sz="3000" dirty="0"/>
              <a:t>. Despite initial efficacy of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 err="1" smtClean="0"/>
              <a:t>cabergoline</a:t>
            </a:r>
            <a:r>
              <a:rPr lang="en-US" sz="3000" dirty="0" smtClean="0"/>
              <a:t>, the </a:t>
            </a:r>
            <a:r>
              <a:rPr lang="en-US" sz="3000" dirty="0"/>
              <a:t>response </a:t>
            </a:r>
            <a:r>
              <a:rPr lang="en-US" sz="3000" dirty="0" smtClean="0"/>
              <a:t>to </a:t>
            </a:r>
            <a:r>
              <a:rPr lang="en-US" sz="3000" dirty="0" err="1" smtClean="0"/>
              <a:t>cabergoline</a:t>
            </a:r>
            <a:r>
              <a:rPr lang="en-US" sz="3000" dirty="0" smtClean="0"/>
              <a:t> </a:t>
            </a:r>
            <a:r>
              <a:rPr lang="en-US" sz="3000" dirty="0"/>
              <a:t>appears to decrease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with time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114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3066"/>
            <a:ext cx="10515600" cy="4903897"/>
          </a:xfrm>
        </p:spPr>
        <p:txBody>
          <a:bodyPr>
            <a:normAutofit/>
          </a:bodyPr>
          <a:lstStyle/>
          <a:p>
            <a:r>
              <a:rPr lang="en-US" sz="3000" dirty="0"/>
              <a:t>There is no clear consensus on frequency of cardiac valve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monitoring </a:t>
            </a:r>
            <a:r>
              <a:rPr lang="en-US" sz="3000" dirty="0"/>
              <a:t>with a patient on </a:t>
            </a:r>
            <a:r>
              <a:rPr lang="en-US" sz="3000" dirty="0" err="1"/>
              <a:t>cabergoline</a:t>
            </a:r>
            <a:r>
              <a:rPr lang="en-US" sz="3000" dirty="0"/>
              <a:t>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  To monitor for cardiac </a:t>
            </a:r>
            <a:r>
              <a:rPr lang="en-US" sz="3000" dirty="0" err="1" smtClean="0"/>
              <a:t>valvulopathy</a:t>
            </a:r>
            <a:r>
              <a:rPr lang="en-US" sz="3000" dirty="0" smtClean="0"/>
              <a:t>, it may be reasonable to </a:t>
            </a:r>
          </a:p>
          <a:p>
            <a:pPr marL="0" indent="0">
              <a:buNone/>
            </a:pPr>
            <a:r>
              <a:rPr lang="en-US" sz="3000" dirty="0" smtClean="0"/>
              <a:t>  perform a baseline echocardiogram and then in serial fashion if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doses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000" dirty="0" smtClean="0">
                <a:solidFill>
                  <a:srgbClr val="FF0000"/>
                </a:solidFill>
              </a:rPr>
              <a:t>2mg/</a:t>
            </a:r>
            <a:r>
              <a:rPr lang="en-US" sz="3000" dirty="0" err="1" smtClean="0">
                <a:solidFill>
                  <a:srgbClr val="FF0000"/>
                </a:solidFill>
              </a:rPr>
              <a:t>wk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are used, but no clear recommendation </a:t>
            </a:r>
            <a:r>
              <a:rPr lang="en-US" sz="3000" dirty="0"/>
              <a:t>is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possible  based </a:t>
            </a:r>
            <a:r>
              <a:rPr lang="en-US" sz="3000" dirty="0"/>
              <a:t>on available literature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4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141" y="941989"/>
            <a:ext cx="10515600" cy="54359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33)  </a:t>
            </a:r>
            <a:r>
              <a:rPr lang="en-US" sz="3000" dirty="0" smtClean="0"/>
              <a:t>We suggest addition of </a:t>
            </a:r>
            <a:r>
              <a:rPr lang="en-US" sz="3000" dirty="0" err="1" smtClean="0"/>
              <a:t>pegvisomant</a:t>
            </a:r>
            <a:r>
              <a:rPr lang="en-US" sz="3000" dirty="0" smtClean="0"/>
              <a:t> or </a:t>
            </a:r>
            <a:r>
              <a:rPr lang="en-US" sz="3000" dirty="0" err="1" smtClean="0"/>
              <a:t>cabergoline</a:t>
            </a:r>
            <a:r>
              <a:rPr lang="en-US" sz="3000" dirty="0" smtClean="0"/>
              <a:t> </a:t>
            </a:r>
            <a:r>
              <a:rPr lang="en-US" sz="3000" dirty="0"/>
              <a:t>in a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patient with inadequate response to an SRL. </a:t>
            </a:r>
            <a:r>
              <a:rPr lang="en-US" sz="3000" dirty="0" smtClean="0">
                <a:solidFill>
                  <a:srgbClr val="FF0000"/>
                </a:solidFill>
              </a:rPr>
              <a:t>(2|ꚚꚚꓳꓳ)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 smtClean="0"/>
              <a:t>  </a:t>
            </a:r>
            <a:r>
              <a:rPr lang="en-US" sz="3000" dirty="0" smtClean="0">
                <a:solidFill>
                  <a:srgbClr val="FF0000"/>
                </a:solidFill>
              </a:rPr>
              <a:t>SRL+ </a:t>
            </a:r>
            <a:r>
              <a:rPr lang="en-US" sz="3000" dirty="0" err="1" smtClean="0">
                <a:solidFill>
                  <a:srgbClr val="FF0000"/>
                </a:solidFill>
              </a:rPr>
              <a:t>Pegvisomant</a:t>
            </a:r>
            <a:r>
              <a:rPr lang="en-US" sz="3000" dirty="0" smtClean="0">
                <a:solidFill>
                  <a:srgbClr val="FF0000"/>
                </a:solidFill>
              </a:rPr>
              <a:t> →  </a:t>
            </a:r>
            <a:r>
              <a:rPr lang="en-US" sz="3000" dirty="0" smtClean="0"/>
              <a:t>Normalized  IGF-1 in  </a:t>
            </a:r>
            <a:r>
              <a:rPr lang="en-US" sz="3000" dirty="0" smtClean="0">
                <a:solidFill>
                  <a:srgbClr val="FF0000"/>
                </a:solidFill>
              </a:rPr>
              <a:t>95%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↑ risk of transaminase  elevation  in  </a:t>
            </a:r>
            <a:r>
              <a:rPr lang="en-US" sz="3000" dirty="0" smtClean="0">
                <a:solidFill>
                  <a:srgbClr val="FF0000"/>
                </a:solidFill>
              </a:rPr>
              <a:t>27%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SRL + </a:t>
            </a:r>
            <a:r>
              <a:rPr lang="en-US" sz="3000" dirty="0" err="1" smtClean="0">
                <a:solidFill>
                  <a:srgbClr val="FF0000"/>
                </a:solidFill>
              </a:rPr>
              <a:t>Cabergoline</a:t>
            </a:r>
            <a:r>
              <a:rPr lang="en-US" sz="3000" dirty="0" smtClean="0">
                <a:solidFill>
                  <a:srgbClr val="FF0000"/>
                </a:solidFill>
              </a:rPr>
              <a:t> →  </a:t>
            </a:r>
            <a:r>
              <a:rPr lang="en-US" sz="3000" dirty="0" smtClean="0"/>
              <a:t>Normalized  IGF-1  in  </a:t>
            </a:r>
            <a:r>
              <a:rPr lang="en-US" sz="3000" dirty="0" smtClean="0">
                <a:solidFill>
                  <a:srgbClr val="FF0000"/>
                </a:solidFill>
              </a:rPr>
              <a:t>42-60%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Pegvisomant</a:t>
            </a:r>
            <a:r>
              <a:rPr lang="en-US" sz="3000" dirty="0" smtClean="0">
                <a:solidFill>
                  <a:srgbClr val="FF0000"/>
                </a:solidFill>
              </a:rPr>
              <a:t> + </a:t>
            </a:r>
            <a:r>
              <a:rPr lang="en-US" sz="3000" dirty="0" err="1" smtClean="0">
                <a:solidFill>
                  <a:srgbClr val="FF0000"/>
                </a:solidFill>
              </a:rPr>
              <a:t>Cabergoline</a:t>
            </a:r>
            <a:r>
              <a:rPr lang="en-US" sz="3000" dirty="0" smtClean="0">
                <a:solidFill>
                  <a:srgbClr val="FF0000"/>
                </a:solidFill>
              </a:rPr>
              <a:t> → </a:t>
            </a:r>
            <a:r>
              <a:rPr lang="en-US" sz="3000" dirty="0" smtClean="0"/>
              <a:t>Normalized  IGF-1  in  </a:t>
            </a:r>
            <a:r>
              <a:rPr lang="en-US" sz="3000" dirty="0" smtClean="0">
                <a:solidFill>
                  <a:srgbClr val="FF0000"/>
                </a:solidFill>
              </a:rPr>
              <a:t>68%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904" y="898634"/>
            <a:ext cx="10515600" cy="5313801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34</a:t>
            </a:r>
            <a:r>
              <a:rPr lang="en-US" sz="3000" dirty="0">
                <a:solidFill>
                  <a:srgbClr val="FF0000"/>
                </a:solidFill>
              </a:rPr>
              <a:t>)</a:t>
            </a:r>
            <a:r>
              <a:rPr lang="en-US" sz="3000" dirty="0"/>
              <a:t> </a:t>
            </a:r>
            <a:r>
              <a:rPr lang="en-US" sz="3000" dirty="0" smtClean="0"/>
              <a:t>We </a:t>
            </a:r>
            <a:r>
              <a:rPr lang="en-US" sz="3000" dirty="0"/>
              <a:t>suggest use of an SRL as primary therapy in a patient who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cannot </a:t>
            </a:r>
            <a:r>
              <a:rPr lang="en-US" sz="3000" dirty="0"/>
              <a:t>be cured by surgery, has extensive cavernous sinus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invasion</a:t>
            </a:r>
            <a:r>
              <a:rPr lang="en-US" sz="3000" dirty="0"/>
              <a:t>, does not have </a:t>
            </a:r>
            <a:r>
              <a:rPr lang="en-US" sz="3000" dirty="0" err="1"/>
              <a:t>chiasmal</a:t>
            </a:r>
            <a:r>
              <a:rPr lang="en-US" sz="3000" dirty="0"/>
              <a:t> compression, or is a poor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surgical </a:t>
            </a:r>
            <a:r>
              <a:rPr lang="en-US" sz="3000" dirty="0"/>
              <a:t>candidate.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2|ꚚꚚꚚꓳ)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35) </a:t>
            </a:r>
            <a:r>
              <a:rPr lang="en-US" sz="3000" dirty="0" smtClean="0"/>
              <a:t>We suggest use of radiation therapy in the setting of </a:t>
            </a:r>
            <a:r>
              <a:rPr lang="en-US" sz="3000" dirty="0"/>
              <a:t>residual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tumor </a:t>
            </a:r>
            <a:r>
              <a:rPr lang="en-US" sz="3000" dirty="0"/>
              <a:t>mass following surgery, and if </a:t>
            </a:r>
            <a:r>
              <a:rPr lang="en-US" sz="3000" dirty="0" smtClean="0"/>
              <a:t>medical therapy is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unavailable, unsuccessful, or not tolerated. </a:t>
            </a:r>
            <a:r>
              <a:rPr lang="en-US" sz="3000" dirty="0" smtClean="0">
                <a:solidFill>
                  <a:srgbClr val="FF0000"/>
                </a:solidFill>
              </a:rPr>
              <a:t>(2|ꚚꚚꓳꓳ)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25" y="918341"/>
            <a:ext cx="10515600" cy="54714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36)  </a:t>
            </a:r>
            <a:r>
              <a:rPr lang="en-US" sz="3000" dirty="0" smtClean="0"/>
              <a:t>We suggest use of SRT over conventional radiation therapy in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patients with acromegaly, unless the technique is not available,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there is significant residual tumor burden</a:t>
            </a:r>
            <a:r>
              <a:rPr lang="en-US" sz="3000" dirty="0"/>
              <a:t>, </a:t>
            </a:r>
            <a:r>
              <a:rPr lang="en-US" sz="3000" dirty="0" smtClean="0"/>
              <a:t>or the tumor is too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close to the optic chiasm resulting in an </a:t>
            </a:r>
            <a:r>
              <a:rPr lang="en-US" sz="3000" dirty="0"/>
              <a:t>exposure of more than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8 </a:t>
            </a:r>
            <a:r>
              <a:rPr lang="en-US" sz="3000" dirty="0" err="1"/>
              <a:t>Gy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2|ꚚꚚꓳꓳ)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37) </a:t>
            </a:r>
            <a:r>
              <a:rPr lang="en-US" sz="3000" dirty="0"/>
              <a:t>To monitor the efficacy of radiation therapy, we recommend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annual </a:t>
            </a:r>
            <a:r>
              <a:rPr lang="en-US" sz="3000" dirty="0"/>
              <a:t>GH/IGF-1 reassessment following medication withdrawal.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(1|ꚚꚚꚚꓳ)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321" y="1107528"/>
            <a:ext cx="10515600" cy="52980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38)</a:t>
            </a:r>
            <a:r>
              <a:rPr lang="en-US" sz="3000" dirty="0" smtClean="0"/>
              <a:t>  We </a:t>
            </a:r>
            <a:r>
              <a:rPr lang="en-US" sz="3000" dirty="0"/>
              <a:t>recommend annual hormonal testing of </a:t>
            </a:r>
            <a:r>
              <a:rPr lang="en-US" sz="3000" dirty="0" smtClean="0"/>
              <a:t>patients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following RT for hypopituitarism and other delayed </a:t>
            </a:r>
            <a:r>
              <a:rPr lang="en-US" sz="3000" dirty="0"/>
              <a:t>radiation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effects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1|ꚚꚚꚚꚚ) 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r>
              <a:rPr lang="en-US" sz="3000" dirty="0" smtClean="0"/>
              <a:t>Hypopituitarism </a:t>
            </a:r>
            <a:r>
              <a:rPr lang="en-US" sz="3000" dirty="0"/>
              <a:t>occurs in more than </a:t>
            </a:r>
            <a:r>
              <a:rPr lang="en-US" sz="3000" dirty="0">
                <a:solidFill>
                  <a:srgbClr val="FF0000"/>
                </a:solidFill>
              </a:rPr>
              <a:t>50%</a:t>
            </a:r>
            <a:r>
              <a:rPr lang="en-US" sz="3000" dirty="0"/>
              <a:t> of patients </a:t>
            </a:r>
            <a:r>
              <a:rPr lang="en-US" sz="3000" dirty="0" smtClean="0"/>
              <a:t>within </a:t>
            </a:r>
            <a:r>
              <a:rPr lang="en-US" sz="3000" dirty="0" smtClean="0">
                <a:solidFill>
                  <a:srgbClr val="FF0000"/>
                </a:solidFill>
              </a:rPr>
              <a:t>5–10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years, and the prevalence increases with time.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The </a:t>
            </a:r>
            <a:r>
              <a:rPr lang="en-US" sz="3000" dirty="0"/>
              <a:t>prevalence of </a:t>
            </a:r>
            <a:r>
              <a:rPr lang="en-US" sz="3000" dirty="0" smtClean="0"/>
              <a:t>hypopituitarism with SRT </a:t>
            </a:r>
            <a:r>
              <a:rPr lang="en-US" sz="3000" dirty="0"/>
              <a:t>appears similar to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that </a:t>
            </a:r>
            <a:r>
              <a:rPr lang="en-US" sz="3000" dirty="0"/>
              <a:t>after conventional </a:t>
            </a:r>
            <a:r>
              <a:rPr lang="en-US" sz="3000" dirty="0" smtClean="0"/>
              <a:t>RT.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6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96" y="642444"/>
            <a:ext cx="10515600" cy="52586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000" dirty="0">
                <a:solidFill>
                  <a:srgbClr val="FF0000"/>
                </a:solidFill>
              </a:rPr>
              <a:t>39)</a:t>
            </a:r>
            <a:r>
              <a:rPr lang="en-US" dirty="0"/>
              <a:t>  </a:t>
            </a:r>
            <a:r>
              <a:rPr lang="en-US" sz="3000" dirty="0" smtClean="0"/>
              <a:t>In patients with the rare presentation of </a:t>
            </a:r>
            <a:r>
              <a:rPr lang="en-US" sz="3000" dirty="0" smtClean="0">
                <a:solidFill>
                  <a:srgbClr val="FF0000"/>
                </a:solidFill>
              </a:rPr>
              <a:t>Gigantism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we recommend </a:t>
            </a:r>
            <a:r>
              <a:rPr lang="en-US" sz="3000" dirty="0"/>
              <a:t>the standard approaches to normalizing GH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IGF-1 hypersecretion </a:t>
            </a:r>
            <a:r>
              <a:rPr lang="en-US" sz="3000" dirty="0"/>
              <a:t>as described elsewhere in this guideline.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 (1|ꚚꚚꚚꓳ)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40</a:t>
            </a:r>
            <a:r>
              <a:rPr lang="en-US" sz="3000" dirty="0">
                <a:solidFill>
                  <a:srgbClr val="FF0000"/>
                </a:solidFill>
              </a:rPr>
              <a:t>) </a:t>
            </a:r>
            <a:r>
              <a:rPr lang="en-US" sz="3000" dirty="0"/>
              <a:t>We suggest discontinuing long-acting SRL formulations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pegvisomant</a:t>
            </a:r>
            <a:r>
              <a:rPr lang="en-US" sz="3000" dirty="0" smtClean="0"/>
              <a:t> </a:t>
            </a:r>
            <a:r>
              <a:rPr lang="en-US" sz="3000" dirty="0"/>
              <a:t>approximately 2 months before </a:t>
            </a:r>
            <a:r>
              <a:rPr lang="en-US" sz="3000" dirty="0" smtClean="0"/>
              <a:t>attempts to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conceive, with use of short-acting octreotide as </a:t>
            </a:r>
            <a:r>
              <a:rPr lang="en-US" sz="3000" dirty="0"/>
              <a:t>necessary until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conception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2|ꚚꚚꓳꓳ)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83" y="634562"/>
            <a:ext cx="10515600" cy="5329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41</a:t>
            </a:r>
            <a:r>
              <a:rPr lang="en-US" sz="3000" dirty="0">
                <a:solidFill>
                  <a:srgbClr val="FF0000"/>
                </a:solidFill>
              </a:rPr>
              <a:t>) </a:t>
            </a:r>
            <a:r>
              <a:rPr lang="en-US" sz="3000" dirty="0" smtClean="0"/>
              <a:t>During pregnancy, we recommend that acromegaly </a:t>
            </a:r>
            <a:r>
              <a:rPr lang="en-US" sz="3000" dirty="0"/>
              <a:t>medical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therapy </a:t>
            </a:r>
            <a:r>
              <a:rPr lang="en-US" sz="3000" dirty="0"/>
              <a:t>be withheld and administered only for tumor and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headache </a:t>
            </a:r>
            <a:r>
              <a:rPr lang="en-US" sz="3000" dirty="0"/>
              <a:t>control.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1|ꚚꚚꓳꓳ)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42) </a:t>
            </a:r>
            <a:r>
              <a:rPr lang="en-US" sz="3000" dirty="0" smtClean="0"/>
              <a:t>During </a:t>
            </a:r>
            <a:r>
              <a:rPr lang="en-US" sz="3000" dirty="0"/>
              <a:t>pregnancy, we suggest serial visual field testing in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patients </a:t>
            </a:r>
            <a:r>
              <a:rPr lang="en-US" sz="3000" dirty="0"/>
              <a:t>with </a:t>
            </a:r>
            <a:r>
              <a:rPr lang="en-US" sz="3000" dirty="0" err="1"/>
              <a:t>macroadenomas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2|ꚚꚚꚚꓳ) </a:t>
            </a:r>
          </a:p>
          <a:p>
            <a:pPr marL="0" indent="0"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43) </a:t>
            </a:r>
            <a:r>
              <a:rPr lang="en-US" sz="3000" dirty="0"/>
              <a:t>We suggest against monitoring GH and/or IGF-1 levels during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pregnancy</a:t>
            </a:r>
            <a:r>
              <a:rPr lang="en-US" sz="3000" dirty="0"/>
              <a:t>. </a:t>
            </a:r>
            <a:r>
              <a:rPr lang="en-US" sz="3000" dirty="0">
                <a:solidFill>
                  <a:srgbClr val="FF0000"/>
                </a:solidFill>
              </a:rPr>
              <a:t>(</a:t>
            </a:r>
            <a:r>
              <a:rPr lang="en-US" sz="3000" dirty="0" smtClean="0">
                <a:solidFill>
                  <a:srgbClr val="FF0000"/>
                </a:solidFill>
              </a:rPr>
              <a:t>2|ꚚꚚꚚꓳ)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69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97" y="705507"/>
            <a:ext cx="10515600" cy="5428101"/>
          </a:xfrm>
        </p:spPr>
        <p:txBody>
          <a:bodyPr/>
          <a:lstStyle/>
          <a:p>
            <a:r>
              <a:rPr lang="en-US" sz="3000" dirty="0" smtClean="0"/>
              <a:t>In patients with acromegaly who have autonomous GH secretion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and become pregnant, both the normal pituitary </a:t>
            </a:r>
            <a:r>
              <a:rPr lang="en-US" sz="3000" dirty="0"/>
              <a:t>and placental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variant </a:t>
            </a:r>
            <a:r>
              <a:rPr lang="en-US" sz="3000" dirty="0"/>
              <a:t>forms of GH persist in the </a:t>
            </a:r>
            <a:r>
              <a:rPr lang="en-US" sz="3000" dirty="0" smtClean="0"/>
              <a:t>blood, and conventional assays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usually can not distinguish between these forms.</a:t>
            </a:r>
          </a:p>
          <a:p>
            <a:endParaRPr lang="en-US" sz="3000" dirty="0" smtClean="0"/>
          </a:p>
          <a:p>
            <a:r>
              <a:rPr lang="en-US" sz="3000" dirty="0" smtClean="0"/>
              <a:t>The GH variant is biologically </a:t>
            </a:r>
            <a:r>
              <a:rPr lang="en-US" sz="3000" dirty="0"/>
              <a:t>active, stimulates the production </a:t>
            </a:r>
            <a:r>
              <a:rPr lang="en-US" sz="3000" dirty="0" smtClean="0"/>
              <a:t>of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IGF-1</a:t>
            </a:r>
            <a:r>
              <a:rPr lang="en-US" sz="3000" dirty="0"/>
              <a:t>, and may raise IGF-1 levels above the age-adjusted normal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range. Therefore, there is limited use for monitoring either serum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/>
              <a:t>GH or IGF-1 in pregnant patients. </a:t>
            </a:r>
          </a:p>
        </p:txBody>
      </p:sp>
    </p:spTree>
    <p:extLst>
      <p:ext uri="{BB962C8B-B14F-4D97-AF65-F5344CB8AC3E}">
        <p14:creationId xmlns:p14="http://schemas.microsoft.com/office/powerpoint/2010/main" val="11264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76" y="1186355"/>
            <a:ext cx="10515600" cy="5349273"/>
          </a:xfrm>
        </p:spPr>
        <p:txBody>
          <a:bodyPr>
            <a:normAutofit/>
          </a:bodyPr>
          <a:lstStyle/>
          <a:p>
            <a:r>
              <a:rPr lang="en-US" sz="3000" dirty="0"/>
              <a:t>For the patient with acromegaly who becomes </a:t>
            </a:r>
            <a:r>
              <a:rPr lang="en-US" sz="3000" dirty="0" smtClean="0"/>
              <a:t>pregnant, there </a:t>
            </a:r>
            <a:r>
              <a:rPr lang="en-US" sz="3000" dirty="0"/>
              <a:t>is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 </a:t>
            </a:r>
            <a:r>
              <a:rPr lang="en-US" sz="3000" dirty="0"/>
              <a:t>concern for a possible stimulatory effect of the pregnancy on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</a:t>
            </a:r>
            <a:r>
              <a:rPr lang="en-US" sz="3000" dirty="0" err="1" smtClean="0"/>
              <a:t>somatotroph</a:t>
            </a:r>
            <a:r>
              <a:rPr lang="en-US" sz="3000" dirty="0" smtClean="0"/>
              <a:t> </a:t>
            </a:r>
            <a:r>
              <a:rPr lang="en-US" sz="3000" dirty="0"/>
              <a:t>tumor size, the effects of GH excess on the mother,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and </a:t>
            </a:r>
            <a:r>
              <a:rPr lang="en-US" sz="3000" dirty="0"/>
              <a:t>the safety of medications used to treat </a:t>
            </a:r>
            <a:r>
              <a:rPr lang="en-US" sz="3000" dirty="0" smtClean="0"/>
              <a:t>acromegaly.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Therefore</a:t>
            </a:r>
            <a:r>
              <a:rPr lang="en-US" sz="3000" dirty="0"/>
              <a:t>, patients with acromegaly with </a:t>
            </a:r>
            <a:r>
              <a:rPr lang="en-US" sz="3000" dirty="0" err="1" smtClean="0"/>
              <a:t>macroadenomas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dirty="0"/>
              <a:t>should be monitored clinically for headaches and visual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symptoms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7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8797"/>
            <a:ext cx="10515600" cy="55581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1) </a:t>
            </a:r>
            <a:r>
              <a:rPr lang="en-US" sz="3000" dirty="0" smtClean="0"/>
              <a:t>We recommend measurement of IGF-1 levels in patients with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typical clinical manifestations of acromegaly, especially those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with </a:t>
            </a:r>
            <a:r>
              <a:rPr lang="en-US" sz="3000" dirty="0" err="1" smtClean="0"/>
              <a:t>acral</a:t>
            </a:r>
            <a:r>
              <a:rPr lang="en-US" sz="3000" dirty="0" smtClean="0"/>
              <a:t> and  facial features. </a:t>
            </a:r>
            <a:r>
              <a:rPr lang="en-US" sz="3000" dirty="0" smtClean="0">
                <a:solidFill>
                  <a:srgbClr val="FF0000"/>
                </a:solidFill>
              </a:rPr>
              <a:t>(1|ꚚꚚꚚꓳ)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2) </a:t>
            </a:r>
            <a:r>
              <a:rPr lang="en-US" sz="3000" dirty="0" smtClean="0"/>
              <a:t>We suggest the measurement of IGF-1 in patients without th</a:t>
            </a:r>
            <a:r>
              <a:rPr lang="en-US" sz="3000" dirty="0"/>
              <a:t>e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typical manifestations of acromegaly, but who have several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these associated conditions: sleep apnea syndrome, type 2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diabetes mellitus, debilitating arthritis, </a:t>
            </a:r>
            <a:r>
              <a:rPr lang="en-US" sz="3000" dirty="0" err="1" smtClean="0"/>
              <a:t>carpaltunnel</a:t>
            </a:r>
            <a:r>
              <a:rPr lang="en-US" sz="3000" dirty="0" smtClean="0"/>
              <a:t> syndrome,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hyperhidrosis, and hypertension. </a:t>
            </a:r>
            <a:r>
              <a:rPr lang="en-US" sz="3000" dirty="0" smtClean="0">
                <a:solidFill>
                  <a:srgbClr val="FF0000"/>
                </a:solidFill>
              </a:rPr>
              <a:t>(2|ꚚꚚꓳꓳ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3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897" y="737039"/>
            <a:ext cx="8615855" cy="56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324" y="941990"/>
            <a:ext cx="10984624" cy="5513989"/>
          </a:xfrm>
          <a:ln w="76200">
            <a:noFill/>
          </a:ln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Thanks 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for your  </a:t>
            </a:r>
          </a:p>
          <a:p>
            <a:pPr marL="0" indent="0">
              <a:buNone/>
            </a:pPr>
            <a:r>
              <a:rPr lang="en-US" sz="720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7200" smtClean="0">
                <a:solidFill>
                  <a:srgbClr val="FF0000"/>
                </a:solidFill>
                <a:latin typeface="Algerian" panose="04020705040A02060702" pitchFamily="82" charset="0"/>
              </a:rPr>
              <a:t>                 attention</a:t>
            </a:r>
            <a:endParaRPr lang="en-US" sz="7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3390"/>
            <a:ext cx="10515600" cy="5463573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IGF-1 levels exhibit a log-linear relationship with GH levels.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Circulating IGF-1 half-life is approximately 15 hours, and serum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levels are relatively stable, but the presence of IGF-1 binding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proteins extends the IGF-1 half-life significantly.</a:t>
            </a:r>
          </a:p>
          <a:p>
            <a:r>
              <a:rPr lang="en-US" sz="3000" dirty="0" smtClean="0"/>
              <a:t> A normal IGF-1 level effectively excludes the diagnosis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acromegaly.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False positives for a diagnosis of acromegaly may occur in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pregnancy and late-stage adolescence.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60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210" y="212835"/>
            <a:ext cx="10893972" cy="593571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 smtClean="0"/>
              <a:t>falsely elevated may </a:t>
            </a:r>
            <a:r>
              <a:rPr lang="en-US" sz="3000" dirty="0" smtClean="0"/>
              <a:t>be </a:t>
            </a:r>
            <a:r>
              <a:rPr lang="en-US" sz="3000" dirty="0" smtClean="0"/>
              <a:t>encountered </a:t>
            </a:r>
            <a:r>
              <a:rPr lang="en-US" sz="3000" dirty="0" smtClean="0"/>
              <a:t>with hepatic and renal failure,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/>
              <a:t> </a:t>
            </a:r>
            <a:r>
              <a:rPr lang="en-US" sz="3000" smtClean="0"/>
              <a:t>  </a:t>
            </a:r>
            <a:r>
              <a:rPr lang="en-US" sz="3000" smtClean="0"/>
              <a:t>hypothyroidism</a:t>
            </a:r>
            <a:r>
              <a:rPr lang="en-US" sz="3000" dirty="0" smtClean="0"/>
              <a:t>, </a:t>
            </a:r>
            <a:r>
              <a:rPr lang="en-US" sz="3000" dirty="0" smtClean="0"/>
              <a:t>malnutrition</a:t>
            </a:r>
            <a:r>
              <a:rPr lang="en-US" sz="3000" dirty="0" smtClean="0"/>
              <a:t>, severe infection, and poorly 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</a:t>
            </a:r>
            <a:r>
              <a:rPr lang="en-US" sz="3000" dirty="0" smtClean="0"/>
              <a:t>controlled diabetes mellitus type 1</a:t>
            </a:r>
            <a:r>
              <a:rPr lang="en-US" sz="3000" dirty="0"/>
              <a:t>.</a:t>
            </a:r>
            <a:r>
              <a:rPr lang="en-US" sz="3000" dirty="0" smtClean="0"/>
              <a:t> </a:t>
            </a:r>
          </a:p>
          <a:p>
            <a:r>
              <a:rPr lang="en-US" sz="3000" dirty="0" smtClean="0"/>
              <a:t>Oral </a:t>
            </a:r>
            <a:r>
              <a:rPr lang="en-US" sz="3000" dirty="0" smtClean="0"/>
              <a:t>estrogens may render the liver less responsive to GH,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resulting in lower IGF-1 levels.</a:t>
            </a:r>
            <a:endParaRPr lang="en-US" sz="3000" dirty="0"/>
          </a:p>
          <a:p>
            <a:r>
              <a:rPr lang="en-US" sz="3000" dirty="0" smtClean="0"/>
              <a:t>IGF-1  levels decrease with age following adolescence. Therefore, all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levels must be assessed in relationship to age-appropriate normal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values for the specific assay being used. There is significant inter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assay variability for measurement of IGF-1 that needs to be taken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into account.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847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398079"/>
            <a:ext cx="11130455" cy="5624349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3) </a:t>
            </a:r>
            <a:r>
              <a:rPr lang="en-US" dirty="0" smtClean="0"/>
              <a:t>We recommend measuring serum IGF-1 to rule out acromegaly in 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patient with a pituitary mass. </a:t>
            </a:r>
            <a:r>
              <a:rPr lang="en-US" dirty="0" smtClean="0">
                <a:solidFill>
                  <a:srgbClr val="FF0000"/>
                </a:solidFill>
              </a:rPr>
              <a:t>(1|ꚚꚚꚚꓳ)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/>
              <a:t>Pituitary </a:t>
            </a:r>
            <a:r>
              <a:rPr lang="en-US" dirty="0" err="1" smtClean="0"/>
              <a:t>incidentalomas</a:t>
            </a:r>
            <a:r>
              <a:rPr lang="en-US" dirty="0" smtClean="0"/>
              <a:t> may secrete any spectrum of anterior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pituitary hormones, and GH hypersecretion may not be clinically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apparent. A subset of patients present with few symptoms and minimal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physical disease features yet may exhibit a pituitary tumor mass with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elevated GH and IGF-1 levels.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380" y="1131175"/>
            <a:ext cx="10515600" cy="46035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4) </a:t>
            </a:r>
            <a:r>
              <a:rPr lang="en-US" sz="3000" dirty="0" smtClean="0"/>
              <a:t>We recommend against relying on the use of random GH levels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to diagnose acromegaly. </a:t>
            </a:r>
            <a:r>
              <a:rPr lang="en-US" sz="3000" dirty="0" smtClean="0">
                <a:solidFill>
                  <a:srgbClr val="FF0000"/>
                </a:solidFill>
              </a:rPr>
              <a:t>(1|ꚚꚚꚚꓳ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5) </a:t>
            </a:r>
            <a:r>
              <a:rPr lang="en-US" sz="3000" dirty="0" smtClean="0"/>
              <a:t>In patients with elevated or equivocal serum IGF-1 levels,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we recommend confirmation of the diagnosis by finding lack of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suppression of GH to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3000" dirty="0" smtClean="0">
                <a:solidFill>
                  <a:srgbClr val="FF0000"/>
                </a:solidFill>
              </a:rPr>
              <a:t>1 </a:t>
            </a:r>
            <a:r>
              <a:rPr lang="el-GR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3000" dirty="0" smtClean="0">
                <a:solidFill>
                  <a:srgbClr val="FF0000"/>
                </a:solidFill>
              </a:rPr>
              <a:t>g/L  </a:t>
            </a:r>
            <a:r>
              <a:rPr lang="en-US" sz="3000" dirty="0" smtClean="0"/>
              <a:t>following documented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hyperglycemia during an oral glucose load. </a:t>
            </a:r>
            <a:r>
              <a:rPr lang="en-US" sz="3000" dirty="0" smtClean="0">
                <a:solidFill>
                  <a:srgbClr val="FF0000"/>
                </a:solidFill>
              </a:rPr>
              <a:t>(1|ꚚꚚꚚꓳ)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3595</Words>
  <Application>Microsoft Office PowerPoint</Application>
  <PresentationFormat>Widescreen</PresentationFormat>
  <Paragraphs>392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91</cp:revision>
  <dcterms:created xsi:type="dcterms:W3CDTF">2018-04-12T16:26:05Z</dcterms:created>
  <dcterms:modified xsi:type="dcterms:W3CDTF">2018-04-16T17:32:04Z</dcterms:modified>
</cp:coreProperties>
</file>