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handoutMasterIdLst>
    <p:handoutMasterId r:id="rId101"/>
  </p:handoutMasterIdLst>
  <p:sldIdLst>
    <p:sldId id="370" r:id="rId2"/>
    <p:sldId id="257" r:id="rId3"/>
    <p:sldId id="258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2" r:id="rId12"/>
    <p:sldId id="271" r:id="rId13"/>
    <p:sldId id="272" r:id="rId14"/>
    <p:sldId id="290" r:id="rId15"/>
    <p:sldId id="293" r:id="rId16"/>
    <p:sldId id="273" r:id="rId17"/>
    <p:sldId id="294" r:id="rId18"/>
    <p:sldId id="274" r:id="rId19"/>
    <p:sldId id="295" r:id="rId20"/>
    <p:sldId id="275" r:id="rId21"/>
    <p:sldId id="296" r:id="rId22"/>
    <p:sldId id="276" r:id="rId23"/>
    <p:sldId id="299" r:id="rId24"/>
    <p:sldId id="300" r:id="rId25"/>
    <p:sldId id="297" r:id="rId26"/>
    <p:sldId id="298" r:id="rId27"/>
    <p:sldId id="279" r:id="rId28"/>
    <p:sldId id="282" r:id="rId29"/>
    <p:sldId id="278" r:id="rId30"/>
    <p:sldId id="281" r:id="rId31"/>
    <p:sldId id="280" r:id="rId32"/>
    <p:sldId id="371" r:id="rId33"/>
    <p:sldId id="277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8" r:id="rId51"/>
    <p:sldId id="319" r:id="rId52"/>
    <p:sldId id="320" r:id="rId53"/>
    <p:sldId id="322" r:id="rId54"/>
    <p:sldId id="321" r:id="rId55"/>
    <p:sldId id="323" r:id="rId56"/>
    <p:sldId id="324" r:id="rId57"/>
    <p:sldId id="325" r:id="rId58"/>
    <p:sldId id="329" r:id="rId59"/>
    <p:sldId id="326" r:id="rId60"/>
    <p:sldId id="327" r:id="rId61"/>
    <p:sldId id="328" r:id="rId62"/>
    <p:sldId id="330" r:id="rId63"/>
    <p:sldId id="331" r:id="rId64"/>
    <p:sldId id="333" r:id="rId65"/>
    <p:sldId id="334" r:id="rId66"/>
    <p:sldId id="335" r:id="rId67"/>
    <p:sldId id="336" r:id="rId68"/>
    <p:sldId id="337" r:id="rId69"/>
    <p:sldId id="338" r:id="rId70"/>
    <p:sldId id="341" r:id="rId71"/>
    <p:sldId id="340" r:id="rId72"/>
    <p:sldId id="342" r:id="rId73"/>
    <p:sldId id="343" r:id="rId74"/>
    <p:sldId id="346" r:id="rId75"/>
    <p:sldId id="347" r:id="rId76"/>
    <p:sldId id="349" r:id="rId77"/>
    <p:sldId id="348" r:id="rId78"/>
    <p:sldId id="350" r:id="rId79"/>
    <p:sldId id="351" r:id="rId80"/>
    <p:sldId id="352" r:id="rId81"/>
    <p:sldId id="353" r:id="rId82"/>
    <p:sldId id="354" r:id="rId83"/>
    <p:sldId id="355" r:id="rId84"/>
    <p:sldId id="356" r:id="rId85"/>
    <p:sldId id="357" r:id="rId86"/>
    <p:sldId id="358" r:id="rId87"/>
    <p:sldId id="359" r:id="rId88"/>
    <p:sldId id="360" r:id="rId89"/>
    <p:sldId id="375" r:id="rId90"/>
    <p:sldId id="362" r:id="rId91"/>
    <p:sldId id="363" r:id="rId92"/>
    <p:sldId id="364" r:id="rId93"/>
    <p:sldId id="365" r:id="rId94"/>
    <p:sldId id="366" r:id="rId95"/>
    <p:sldId id="367" r:id="rId96"/>
    <p:sldId id="373" r:id="rId97"/>
    <p:sldId id="374" r:id="rId98"/>
    <p:sldId id="368" r:id="rId99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24/8/2016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/gene/glossary/def-item/germline/" TargetMode="External"/><Relationship Id="rId2" Type="http://schemas.openxmlformats.org/officeDocument/2006/relationships/hyperlink" Target="https://www.ncbi.nlm.nih.gov/books/n/gene/glossary/def-item/familia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books/n/gene/glossary/def-item/heterozygous/" TargetMode="External"/><Relationship Id="rId4" Type="http://schemas.openxmlformats.org/officeDocument/2006/relationships/hyperlink" Target="https://www.ncbi.nlm.nih.gov/books/n/gene/glossary/def-item/pathogenic-variant/" TargetMode="Externa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31" y="22591"/>
            <a:ext cx="9155723" cy="686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80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group 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line with previous ESE guidelines, this document was developed for healthcare providers of patients with aggressive pituitary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can also provide guidance as patient information material. </a:t>
            </a:r>
          </a:p>
        </p:txBody>
      </p:sp>
    </p:spTree>
    <p:extLst>
      <p:ext uri="{BB962C8B-B14F-4D97-AF65-F5344CB8AC3E}">
        <p14:creationId xmlns:p14="http://schemas.microsoft.com/office/powerpoint/2010/main" val="203778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overall purpose of this guideline is to provide clinicians with practical guidance for identification and management of patients with aggressive pituitary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was prompted by the increasing use of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temozolomide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(TMZ) in aggressive pituitary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5862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1.1.1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 that these patients should be discussed in a multidisciplinary expert team meeting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Endocrinologist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Neurosurgeon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Pituitary pathologist</a:t>
            </a:r>
          </a:p>
          <a:p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Neuroradiologist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Radiation oncologist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oncologist 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76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Diagnosis of an aggressive pituitary </a:t>
            </a:r>
            <a:r>
              <a:rPr lang="en-US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radiologically 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invasive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endParaRPr lang="en-US" sz="3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unusually 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clinically relevant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despite optimal standard therapies (surgery, radiotherapy and conventional medical treatments).</a:t>
            </a:r>
            <a:endParaRPr lang="en-US" sz="3600" i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6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Invasiveness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alone #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pituitary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aggressiveness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Aggressive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pituitary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almost always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macroadenomas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clinical presentation. However, pituitary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size at presentation does not equate to potential for aggressive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 illustrated by giant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lactotroph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may be very sensitive to dopamine agonist treatment </a:t>
            </a:r>
          </a:p>
        </p:txBody>
      </p:sp>
    </p:spTree>
    <p:extLst>
      <p:ext uri="{BB962C8B-B14F-4D97-AF65-F5344CB8AC3E}">
        <p14:creationId xmlns:p14="http://schemas.microsoft.com/office/powerpoint/2010/main" val="32894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time interval between the primary diagnosis and the aggressive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varies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months to &gt;10 years. </a:t>
            </a:r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extended periods of clinical quiescence for several years followed by a period of rapid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growth, invasion or metastasis </a:t>
            </a:r>
          </a:p>
        </p:txBody>
      </p:sp>
    </p:spTree>
    <p:extLst>
      <p:ext uri="{BB962C8B-B14F-4D97-AF65-F5344CB8AC3E}">
        <p14:creationId xmlns:p14="http://schemas.microsoft.com/office/powerpoint/2010/main" val="53539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2.1.2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recommend that imaging (MRI in most instances)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used for quantification of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dimensions, invasion and growth.</a:t>
            </a:r>
          </a:p>
        </p:txBody>
      </p:sp>
    </p:spTree>
    <p:extLst>
      <p:ext uri="{BB962C8B-B14F-4D97-AF65-F5344CB8AC3E}">
        <p14:creationId xmlns:p14="http://schemas.microsoft.com/office/powerpoint/2010/main" val="171423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7472" indent="-347472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imaging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imaging study (preferably MRI or CT where bone invasion assessment is indicated) that enables accurate and consistent measurement of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sites, dimensions and invasion is recommended. The imaging protocol should comprise thin (2–3 mm) sagittal T1, coronal T1 before and after gadolinium injection, coronal T2 or axial T1-weighted slices. Comparison with penultimate and prior remote imaging studies is essential to identify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progression and to guide appropriate treatment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8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2.1.3 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recommend full endocrine laboratory evaluation in patients with aggressive pituitary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293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Pituitary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endocrine function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pituitary endocrine function should be performed, at appropriate intervals (3–6 months on an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individualised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basis), both to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characterise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potential biomarkers of disease progression to monitor in parallel with imaging studies, and to manage endocrine deficiencies.</a:t>
            </a:r>
          </a:p>
        </p:txBody>
      </p:sp>
    </p:spTree>
    <p:extLst>
      <p:ext uri="{BB962C8B-B14F-4D97-AF65-F5344CB8AC3E}">
        <p14:creationId xmlns:p14="http://schemas.microsoft.com/office/powerpoint/2010/main" val="189256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4215" y="539262"/>
            <a:ext cx="8745416" cy="3042138"/>
          </a:xfrm>
        </p:spPr>
        <p:txBody>
          <a:bodyPr rtlCol="0">
            <a:noAutofit/>
          </a:bodyPr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Frutiger LT Std 55 Roman"/>
              </a:rPr>
              <a:t/>
            </a:r>
            <a:br>
              <a:rPr lang="en-US" sz="4000" dirty="0">
                <a:solidFill>
                  <a:srgbClr val="000000"/>
                </a:solidFill>
                <a:latin typeface="Frutiger LT Std 55 Roman"/>
              </a:rPr>
            </a:b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Society of Endocrinology Clinical Practice Guidelines for the management of aggressive pituitary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carcinomas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i="1" dirty="0"/>
              <a:t>European Journal of Endocrinology </a:t>
            </a:r>
            <a:r>
              <a:rPr lang="en-US" dirty="0"/>
              <a:t>(2018) </a:t>
            </a:r>
            <a:r>
              <a:rPr lang="en-US" b="1" dirty="0"/>
              <a:t>178</a:t>
            </a:r>
            <a:r>
              <a:rPr lang="en-US" dirty="0"/>
              <a:t>, G1–G24 </a:t>
            </a:r>
            <a:endParaRPr lang="en-US" dirty="0" smtClean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Mozhgan Karimifar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Screening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metastatic disease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2.1.4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with aggressive pituitary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either site-specific symptoms or discordant biochemical and radiological findings, we recommend screening for metastatic disease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MRI and CT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FDG- and/or SSTR-PET</a:t>
            </a:r>
          </a:p>
          <a:p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8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sites for metastatic disease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Craniospinal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deposits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Neck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lymphatic chains 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commonly liver, bone and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06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Histopathological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2.2.1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recommend that all pituitary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should undergo histopathological analysis, which should include </a:t>
            </a:r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</a:t>
            </a:r>
            <a:r>
              <a:rPr lang="en-US" sz="32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immunodetection</a:t>
            </a:r>
            <a:r>
              <a:rPr lang="en-US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pituitary hormones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Ki-67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proliferative index evaluation. </a:t>
            </a:r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p53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immunodetection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mitotic count should be evaluated at least, when the Ki-67 index is ≥3% (+000).</a:t>
            </a:r>
          </a:p>
        </p:txBody>
      </p:sp>
    </p:spTree>
    <p:extLst>
      <p:ext uri="{BB962C8B-B14F-4D97-AF65-F5344CB8AC3E}">
        <p14:creationId xmlns:p14="http://schemas.microsoft.com/office/powerpoint/2010/main" val="62775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p53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immunodetection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mitotic count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Mitotic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 &gt;2 is suggestive of risk of recurrence </a:t>
            </a:r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p53 </a:t>
            </a:r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staining (&gt;10 strongly positive nuclei per 10 HPFs) </a:t>
            </a:r>
          </a:p>
        </p:txBody>
      </p:sp>
    </p:spTree>
    <p:extLst>
      <p:ext uri="{BB962C8B-B14F-4D97-AF65-F5344CB8AC3E}">
        <p14:creationId xmlns:p14="http://schemas.microsoft.com/office/powerpoint/2010/main" val="373484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231" y="281354"/>
            <a:ext cx="10386646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Identifying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pituitary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a higher risk of progression/recurrence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123" y="1752600"/>
            <a:ext cx="10550769" cy="482404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combination of </a:t>
            </a:r>
            <a:r>
              <a:rPr lang="en-US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invasion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(determined radiologically) and use of proliferative markers (Ki-67 index ≥3% and mitotic count &gt;2) and p53 (assessed by IHC pathologically) has been proposed to be superior in identifying pituitary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a higher risk of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progression/recurrence. 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5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365" y="152400"/>
            <a:ext cx="10058402" cy="12895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immunohistochemistry (IHC), pituitary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classified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582614"/>
            <a:ext cx="10421815" cy="5052647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Somatotroph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(GH, Pit 1 positive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Lactotroph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(PRL, Pit1 and ER positive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Corticotroph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(ACTH,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Tpit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positive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Thyrotroph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(TSH, Pit1 positive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Gonadotroph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(FSH/LH, SF1 positive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(negative for hormones and transcription factors)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Plurihormonal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double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34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Transcription factors staining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Transcription factors staining could be helpful for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immunonegative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not for the assessment of aggressiveness. </a:t>
            </a:r>
          </a:p>
        </p:txBody>
      </p:sp>
    </p:spTree>
    <p:extLst>
      <p:ext uri="{BB962C8B-B14F-4D97-AF65-F5344CB8AC3E}">
        <p14:creationId xmlns:p14="http://schemas.microsoft.com/office/powerpoint/2010/main" val="18846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93785"/>
            <a:ext cx="10058402" cy="89095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frequency of positive markers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113692"/>
            <a:ext cx="10058400" cy="574430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Ki-67 ≥3%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the most frequent positive marker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aggressive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pituitary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(79/97, </a:t>
            </a:r>
            <a:r>
              <a:rPr lang="en-US" sz="28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81%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carcinomas 	(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29/34, </a:t>
            </a:r>
            <a:r>
              <a:rPr lang="en-US" sz="28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85%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p53 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positivity </a:t>
            </a:r>
          </a:p>
          <a:p>
            <a:pPr lvl="1"/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35/48; </a:t>
            </a:r>
            <a:r>
              <a:rPr lang="en-US" sz="28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73%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18/23; </a:t>
            </a:r>
            <a:r>
              <a:rPr lang="en-US" sz="28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78%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respectively) and </a:t>
            </a:r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mitotic count &gt;2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mitoses/10HPFs were also frequently observed </a:t>
            </a:r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26/41, </a:t>
            </a:r>
            <a:r>
              <a:rPr lang="en-US" sz="28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63%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18/20, </a:t>
            </a:r>
            <a:r>
              <a:rPr lang="en-US" sz="28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respectively, </a:t>
            </a: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0.03). </a:t>
            </a:r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of these markers was not different between aggressive pituitary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carcinomas, but higher than observed in surgical series </a:t>
            </a:r>
          </a:p>
        </p:txBody>
      </p:sp>
    </p:spTree>
    <p:extLst>
      <p:ext uri="{BB962C8B-B14F-4D97-AF65-F5344CB8AC3E}">
        <p14:creationId xmlns:p14="http://schemas.microsoft.com/office/powerpoint/2010/main" val="190421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</a:t>
            </a:r>
            <a:b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Ki-67 index at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these results, and the last WHO classification on pituitary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recommend the evaluation </a:t>
            </a:r>
          </a:p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Ki-67 index at minimum, the p53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immunodetection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mitotic count when the Ki-67 index is ≥3% </a:t>
            </a:r>
          </a:p>
        </p:txBody>
      </p:sp>
    </p:spTree>
    <p:extLst>
      <p:ext uri="{BB962C8B-B14F-4D97-AF65-F5344CB8AC3E}">
        <p14:creationId xmlns:p14="http://schemas.microsoft.com/office/powerpoint/2010/main" val="74440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2.2.2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suggest interpretation of histopathological results in the clinical context of the individual patient (+000).</a:t>
            </a:r>
          </a:p>
        </p:txBody>
      </p:sp>
    </p:spTree>
    <p:extLst>
      <p:ext uri="{BB962C8B-B14F-4D97-AF65-F5344CB8AC3E}">
        <p14:creationId xmlns:p14="http://schemas.microsoft.com/office/powerpoint/2010/main" val="32604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the recommendations </a:t>
            </a:r>
            <a:endParaRPr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4765431"/>
          </a:xfrm>
        </p:spPr>
        <p:txBody>
          <a:bodyPr rtlCol="0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recommendations (R) (strong recommendation)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suggested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(weak recommendation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of evidence behind the recommendations is classified as very low (+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(++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moderate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(+++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(++++)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study by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Trouillas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invasive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proliferative (Ki-67 &gt;3% and p53 positive or number of mitosis &gt;2)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(grade 2b) demonstrated </a:t>
            </a:r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poorer prognosis with an increased probability (12 fold) of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progression/recurrence compared to non-invasive and non-proliferative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(grade 1a)</a:t>
            </a:r>
          </a:p>
        </p:txBody>
      </p:sp>
    </p:spTree>
    <p:extLst>
      <p:ext uri="{BB962C8B-B14F-4D97-AF65-F5344CB8AC3E}">
        <p14:creationId xmlns:p14="http://schemas.microsoft.com/office/powerpoint/2010/main" val="80398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261" y="304800"/>
            <a:ext cx="10984523" cy="12192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 a more aggressive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62" y="1623645"/>
            <a:ext cx="10996246" cy="514056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 of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lactotroph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men 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silent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corticotroph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(ACTH positive) 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silent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gonadotroph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Rarely, initially silent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corticotroph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evolve to secrete ACTH after many years of follow-up, and this transformation may also herald more aggressive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subtype III or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plurihormonal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silent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may exhibit a more aggressive clinical course compared with silent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gonadotroph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47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demonstrate a more aggressive course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44958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lactotroph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men 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corticotroph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(ACTH positive)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demonstrate a more aggressive course, 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may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earlier than silent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gonadotroph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Rarely, initially silent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corticotroph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evolve to secrete ACTH after many years of follow-up, and this transformation may also herald more aggressive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 subtype III or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plurihormonal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silent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also may exhibit a more aggressive clinical course compared with silent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gonadotroph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7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Germline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2.2.3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with aggressive pituitary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we suggest germline genetic testing based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 age at presentation or </a:t>
            </a:r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of pituitary or endocrine neoplasia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recommended for patients with non-aggressive pituitary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(+000).</a:t>
            </a:r>
          </a:p>
        </p:txBody>
      </p:sp>
    </p:spTree>
    <p:extLst>
      <p:ext uri="{BB962C8B-B14F-4D97-AF65-F5344CB8AC3E}">
        <p14:creationId xmlns:p14="http://schemas.microsoft.com/office/powerpoint/2010/main" val="287970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MEN1-positive pituitary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an unselected group of non-MEN1 sporadic pituitary adenomas revealed that MEN1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were </a:t>
            </a:r>
            <a:r>
              <a:rPr lang="en-US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more often histologically </a:t>
            </a:r>
            <a:r>
              <a:rPr lang="en-US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invasive</a:t>
            </a:r>
          </a:p>
        </p:txBody>
      </p:sp>
    </p:spTree>
    <p:extLst>
      <p:ext uri="{BB962C8B-B14F-4D97-AF65-F5344CB8AC3E}">
        <p14:creationId xmlns:p14="http://schemas.microsoft.com/office/powerpoint/2010/main" val="33644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AIP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494127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another study, young patients with pituitary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(mostly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somatotroph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were found to be more likely to carry AIP mutations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apparently sporadic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populations.</a:t>
            </a:r>
          </a:p>
        </p:txBody>
      </p:sp>
    </p:spTree>
    <p:extLst>
      <p:ext uri="{BB962C8B-B14F-4D97-AF65-F5344CB8AC3E}">
        <p14:creationId xmlns:p14="http://schemas.microsoft.com/office/powerpoint/2010/main" val="16374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genes implicated in pituitary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predisposition include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GPR101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(XLAG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p27Kip1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(multiple endocrine neoplasia type 4 (MEN4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PRKAR1A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(Carney complex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GNAS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(McCune–Albright syndrome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eurofibromatosis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SDHx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mutations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DICER1 syndrome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currently little is known about the potential for more aggressive pituitary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under these conditions. </a:t>
            </a:r>
          </a:p>
        </p:txBody>
      </p:sp>
    </p:spTree>
    <p:extLst>
      <p:ext uri="{BB962C8B-B14F-4D97-AF65-F5344CB8AC3E}">
        <p14:creationId xmlns:p14="http://schemas.microsoft.com/office/powerpoint/2010/main" val="202015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Therapeutic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options</a:t>
            </a:r>
            <a:b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494127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3.1.1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recommend that surgery should be performed by a neurosurgeon with extensive experience in pituitary surgery (++00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studies have demonstrated that lower morbidity and mortality correlate with surgeon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studies suggest that the wider exposure and the enhanced direct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visualisation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attainable with endoscopic approaches may facilitate a more extensive surgical resection of these aggressive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often extend beyond the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sella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into the cavernous sinuses and other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parasellar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structures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other instances, a 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transcranial approach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offer advantages in resection of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extend significantly into the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suprasellar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region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0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-105508"/>
            <a:ext cx="10058402" cy="233289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3.1.2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recommend discussion with an expert neurosurgeon regarding repeat surgery prior to consideration of other treatment options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2262555"/>
            <a:ext cx="10058400" cy="371914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surgery may still have a role to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ameliorate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mass effects such as acute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chiasmal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compression,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of vision or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intractable headache or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 control of hormone hypersecretion.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surgical intervention should be discussed within a multidisciplinary framework </a:t>
            </a:r>
          </a:p>
        </p:txBody>
      </p:sp>
    </p:spTree>
    <p:extLst>
      <p:ext uri="{BB962C8B-B14F-4D97-AF65-F5344CB8AC3E}">
        <p14:creationId xmlns:p14="http://schemas.microsoft.com/office/powerpoint/2010/main" val="378691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Role of radiotherapy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3.2.1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recommend radiotherapy in patients with clinically relevant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despite surgery in non-functioning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surgery and standard medical treatment in functioning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(++00). </a:t>
            </a:r>
          </a:p>
        </p:txBody>
      </p:sp>
    </p:spTree>
    <p:extLst>
      <p:ext uri="{BB962C8B-B14F-4D97-AF65-F5344CB8AC3E}">
        <p14:creationId xmlns:p14="http://schemas.microsoft.com/office/powerpoint/2010/main" val="385870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304800"/>
            <a:ext cx="10597662" cy="12192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prevalence of clinically relevant pituitary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215" y="1740877"/>
            <a:ext cx="10832123" cy="42291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80–100 cases per 100 000 </a:t>
            </a:r>
            <a:endParaRPr lang="en-US" sz="3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</a:t>
            </a:r>
            <a:r>
              <a:rPr lang="en-US" sz="3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incidence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4 new cases per 100 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Incidence 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rates depend on age and sex 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4031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827" y="304800"/>
            <a:ext cx="10058402" cy="12192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Radiation Therapy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fractionated external beam radiation therapy (EBRT) and stereotactic radiosurgery (SRS) are highly effective in pituitary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although little data are available in more aggressive phenotypes. </a:t>
            </a:r>
          </a:p>
        </p:txBody>
      </p:sp>
    </p:spTree>
    <p:extLst>
      <p:ext uri="{BB962C8B-B14F-4D97-AF65-F5344CB8AC3E}">
        <p14:creationId xmlns:p14="http://schemas.microsoft.com/office/powerpoint/2010/main" val="359401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Radiation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EBRT is usually delivered in 25–30 fractions with a total dose of 45–54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SRS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delivered as a single-dose (typical dose: 12–14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max. 16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Fractionated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SRS (usually 25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5 fractions) is usually suggested in cases where a single-dose SRS endangers the optic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pathway.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59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Stereotactic Radiosurgery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Favourable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outcome with SRS is more frequent in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&gt;50 years in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&lt;5 cc in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prior radiation </a:t>
            </a:r>
          </a:p>
        </p:txBody>
      </p:sp>
    </p:spTree>
    <p:extLst>
      <p:ext uri="{BB962C8B-B14F-4D97-AF65-F5344CB8AC3E}">
        <p14:creationId xmlns:p14="http://schemas.microsoft.com/office/powerpoint/2010/main" val="198473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pituitary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despite prior radiotherapy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region and the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doses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during the first radiotherapy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discussed with an expert radiation oncologist to investigate whether additional doses to the region of current growth may be indicated.</a:t>
            </a:r>
          </a:p>
        </p:txBody>
      </p:sp>
    </p:spTree>
    <p:extLst>
      <p:ext uri="{BB962C8B-B14F-4D97-AF65-F5344CB8AC3E}">
        <p14:creationId xmlns:p14="http://schemas.microsoft.com/office/powerpoint/2010/main" val="204137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 Effect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Radiotherapy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969" y="1066801"/>
            <a:ext cx="11547231" cy="55567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Hypopituitarism (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frequent long-term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 effect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affecting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or multiple pituitary axes (in almost all patients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factor for premature mortality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vascular injury and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haemodynamic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increased risk of malignant brain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(RR = 3.3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),(&lt;30 years RR=14.1)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meningioma (RR = 4.1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(&lt;30 years RR=7.6)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of optic pathway injury is low with EBRT, with an estimate of 1% at 10 years and 1.5% at 20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years.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SRS, most series report neurological deficit rates of &lt;5%, most commonly optic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neuropathy</a:t>
            </a:r>
          </a:p>
          <a:p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7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pathway injury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maximum dose to the optic nerve system should be kept below the threshold of 8–12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avoid injury to the visual system.</a:t>
            </a:r>
          </a:p>
        </p:txBody>
      </p:sp>
    </p:spTree>
    <p:extLst>
      <p:ext uri="{BB962C8B-B14F-4D97-AF65-F5344CB8AC3E}">
        <p14:creationId xmlns:p14="http://schemas.microsoft.com/office/powerpoint/2010/main" val="314604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Adjuvant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radiotherapy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3.2.2 We suggest that adjuvant radiotherapy should be considered in the setting of a clinically relevant invasive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remnant with pathological markers (Ki- 67 index, mitotic count, p53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immunodetection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strongly indicating aggressive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(+000).</a:t>
            </a:r>
          </a:p>
        </p:txBody>
      </p:sp>
    </p:spTree>
    <p:extLst>
      <p:ext uri="{BB962C8B-B14F-4D97-AF65-F5344CB8AC3E}">
        <p14:creationId xmlns:p14="http://schemas.microsoft.com/office/powerpoint/2010/main" val="66727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Progression-free survival rates for patients with RT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study compared post-operative results for patients with NFA from two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one of them routinely performing radiation therapy, the other rarely adopting this approach. Progression-free survival rates for patients with RT were 93% at 5, 10 and 15 years, compared to 68, 47 and 33%, respectively, in patients without RT</a:t>
            </a:r>
          </a:p>
        </p:txBody>
      </p:sp>
    </p:spTree>
    <p:extLst>
      <p:ext uri="{BB962C8B-B14F-4D97-AF65-F5344CB8AC3E}">
        <p14:creationId xmlns:p14="http://schemas.microsoft.com/office/powerpoint/2010/main" val="272828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3.2.3 We suggest discussion with an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 radiation oncologist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regarding the different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radiotherapeutic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options taking into consideration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size, location, prior RT and dose as well as pathology.</a:t>
            </a:r>
          </a:p>
        </p:txBody>
      </p:sp>
    </p:spTree>
    <p:extLst>
      <p:ext uri="{BB962C8B-B14F-4D97-AF65-F5344CB8AC3E}">
        <p14:creationId xmlns:p14="http://schemas.microsoft.com/office/powerpoint/2010/main" val="216042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2061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SRS /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EBRT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77" y="1336431"/>
            <a:ext cx="10714891" cy="49471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target should be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least 3–5 mm distant from the optic chiasm and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3 cm in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diameter</a:t>
            </a:r>
          </a:p>
          <a:p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Otherwise, 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fractionated EBRT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only 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irregular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anatomy including: 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diffuse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infiltration and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suprasellar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brainstem extension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avoid high dose radiation of healthy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5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323" y="304800"/>
            <a:ext cx="10914185" cy="12192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clinical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pituitary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highly variable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remain quiescent for long periods of 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 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slowly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(rare)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Post-operatively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about 30% of the patients show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regrowth 0.4–37 years after surgery, with an increased risk of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progression in the presence of residual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sz="3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06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43" y="445477"/>
            <a:ext cx="10058402" cy="1219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347472" indent="-347472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3.3 Standard medical therapies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3.3.1 We recommend standard medical treatment with maximally tolerated doses in order to control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growth, as per current guidelines (++00). </a:t>
            </a:r>
          </a:p>
        </p:txBody>
      </p:sp>
    </p:spTree>
    <p:extLst>
      <p:ext uri="{BB962C8B-B14F-4D97-AF65-F5344CB8AC3E}">
        <p14:creationId xmlns:p14="http://schemas.microsoft.com/office/powerpoint/2010/main" val="203064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Prolactinoma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Cabergoline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dose ≤2 mg/week </a:t>
            </a:r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associated with a lower </a:t>
            </a:r>
            <a:r>
              <a:rPr lang="en-US" sz="2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Male gender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invasive growth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giant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(i.e. diameter &gt;4 cm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often be controlled by increasing the weekly dose of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cabergoline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by 0.5 mg every 1–3 months, up to 3.5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subset of patients, prolactin levels may be </a:t>
            </a:r>
            <a:r>
              <a:rPr lang="en-US" sz="28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normalised</a:t>
            </a: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without a decrease in </a:t>
            </a:r>
            <a:r>
              <a:rPr lang="en-US" sz="28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size; the mechanism for this phenomenon remains to be clarified </a:t>
            </a:r>
          </a:p>
        </p:txBody>
      </p:sp>
    </p:spTree>
    <p:extLst>
      <p:ext uri="{BB962C8B-B14F-4D97-AF65-F5344CB8AC3E}">
        <p14:creationId xmlns:p14="http://schemas.microsoft.com/office/powerpoint/2010/main" val="27947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Acromegaly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Somatotroph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express somatostatin receptors (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sst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predominantly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sst2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sst5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less abundantly sst1 and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sst3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(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lanreotide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octreotide) and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generations (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pasireotide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of somatostatin analogues </a:t>
            </a:r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Acromegaly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Treatment with somatostatin analogues leads to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volume reduction by &gt;25% in 20% of the patients.</a:t>
            </a:r>
            <a:b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higher proportion, 63% of 89 patients with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macroadenomas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(95% CI 52.0–72.9), achieved ≥20%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volume reduction in the PRIMARYS study, the maximal decrease occurring within the first six months </a:t>
            </a:r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 increase in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volume while on treatment with somatostatin analogues has been observed in 1–2% patients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is related to more aggressive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behaviour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2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54" y="128954"/>
            <a:ext cx="10609384" cy="160606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078992"/>
              </p:ext>
            </p:extLst>
          </p:nvPr>
        </p:nvGraphicFramePr>
        <p:xfrm>
          <a:off x="128955" y="2203939"/>
          <a:ext cx="5967046" cy="35989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42572"/>
                <a:gridCol w="3524474"/>
              </a:tblGrid>
              <a:tr h="2193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normalisation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of IGF-I combined with GH levels &lt;2.5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/L 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1405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Lanreotide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Autogel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27/63 (43.5%) 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74341476"/>
              </p:ext>
            </p:extLst>
          </p:nvPr>
        </p:nvGraphicFramePr>
        <p:xfrm>
          <a:off x="6295291" y="2239107"/>
          <a:ext cx="5756032" cy="35676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78016"/>
                <a:gridCol w="2878016"/>
              </a:tblGrid>
              <a:tr h="2412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normalisation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of IGF-I combined with GH levels &lt;2.5 </a:t>
                      </a:r>
                      <a:r>
                        <a:rPr lang="en-US" sz="2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/L (n=358)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0917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octreotide LAR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19%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7084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pasireotide</a:t>
                      </a: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LAR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31%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6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4335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Acromegaly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559169"/>
            <a:ext cx="10058400" cy="478301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i="1" u="sng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Pegvisomant</a:t>
            </a:r>
            <a:endParaRPr lang="en-US" sz="3600" i="1" u="sng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GH receptor antagonist, is reported to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normalise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IGF-I in 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63% and 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93% of the patients 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depending on the clinical setting, whereas the effect on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size appears neutral. </a:t>
            </a:r>
            <a:endParaRPr lang="en-US" sz="3600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i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Dopamine </a:t>
            </a:r>
            <a:r>
              <a:rPr lang="en-US" sz="3600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agonist therapy</a:t>
            </a:r>
            <a:endParaRPr lang="en-US" sz="3600" i="1" u="sng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Despite 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potential benefit of dopamine agonist therapy alone or in addition to somatostatin analogue or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pegvisomant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are no prospective studies demonstrating its action on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growth in unselected or naive patients. </a:t>
            </a:r>
          </a:p>
        </p:txBody>
      </p:sp>
    </p:spTree>
    <p:extLst>
      <p:ext uri="{BB962C8B-B14F-4D97-AF65-F5344CB8AC3E}">
        <p14:creationId xmlns:p14="http://schemas.microsoft.com/office/powerpoint/2010/main" val="359840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46185"/>
            <a:ext cx="10058402" cy="1219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Cushing’s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491" y="1752600"/>
            <a:ext cx="10937631" cy="471853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Corticotroph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tumours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express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sst5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receptors, and less frequently sstr2 and dopamine receptors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i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Pasireotide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presently the only drug targeting the pituitary that is approved for treatment of Cushing’s disease. In a study on 162 patients,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pasireotide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led to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normalisation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of UFC in 26% of the patients. </a:t>
            </a:r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are limited data regarding the effect on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size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sz="2800" i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Dopamine </a:t>
            </a: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agonists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have not been confirmed to have any effect on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corticotroph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growth.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Thyrotroph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Related to the high expression of </a:t>
            </a:r>
            <a:r>
              <a:rPr lang="en-US" sz="2800" i="1" u="sng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SSTR2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 these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tumours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more than 90% of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thyrotroph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tumours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respond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 </a:t>
            </a: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somatostatin analogues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with restoration of a euthyroid state in 73–100% of cases, and a reduction in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size in 20–70%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response to </a:t>
            </a:r>
            <a:r>
              <a:rPr lang="en-US" sz="2800" i="1" u="sng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dopamine agonists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with regard to TSH secretion and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shrinkage has been variable, with best results in mixed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thyrotroph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lactotroph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tumours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20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137" y="2561492"/>
            <a:ext cx="10058400" cy="1858108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 to standard medical treatment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9617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46184"/>
            <a:ext cx="10058402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Dopamine Agonists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015" y="1752599"/>
            <a:ext cx="10150599" cy="474198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Complete resistance to dopamine agonists, defined 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as: 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failure 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normalise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prolactin 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lang="en-US" sz="3600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less than 50% decrease in size on doses of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cabergoline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up to 3.5 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mg/week.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Represents &lt; 10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% of </a:t>
            </a:r>
            <a:r>
              <a:rPr lang="en-US" sz="36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macroprolactinomas</a:t>
            </a:r>
            <a:endParaRPr lang="en-US" sz="3600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89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Aggressive Pituitary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937" y="1641231"/>
            <a:ext cx="10058400" cy="451631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small subset of pituitary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tumours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sz="36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prevalence </a:t>
            </a:r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→ 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not known </a:t>
            </a:r>
          </a:p>
          <a:p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Resistance 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 medical treatment and multiple recurrences despite standard therapies combining surgical, medical and radiotherapy treatment approaches. </a:t>
            </a:r>
          </a:p>
        </p:txBody>
      </p:sp>
    </p:spTree>
    <p:extLst>
      <p:ext uri="{BB962C8B-B14F-4D97-AF65-F5344CB8AC3E}">
        <p14:creationId xmlns:p14="http://schemas.microsoft.com/office/powerpoint/2010/main" val="15028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 to Dopamine Agonists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often are invasive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macroadenomas</a:t>
            </a:r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more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angiogenic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more proliferative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often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express a lower number of dopamine D2 receptors and ER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receptors</a:t>
            </a:r>
          </a:p>
        </p:txBody>
      </p:sp>
    </p:spTree>
    <p:extLst>
      <p:ext uri="{BB962C8B-B14F-4D97-AF65-F5344CB8AC3E}">
        <p14:creationId xmlns:p14="http://schemas.microsoft.com/office/powerpoint/2010/main" val="16263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highest tolerated dose of dopamine agonist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Furthermore, high doses, up to 11 mg/week, have been shown to result in prolactin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normalisation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in most patients .</a:t>
            </a:r>
          </a:p>
          <a:p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It is proposed that the highest tolerated dose of dopamine agonist should be used in patients with aggressive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prolactinomas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000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 to Somatostatin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Analogues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 acromegaly, treatment resistance, defined as a </a:t>
            </a:r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complete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lack of biochemical and </a:t>
            </a:r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response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occurs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 less than 10% of the patients. </a:t>
            </a:r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785" y="304800"/>
            <a:ext cx="10433538" cy="1219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Mechanisms of 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 to Somatostatin Analogues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937" y="1752600"/>
            <a:ext cx="11394831" cy="475370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oorly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understood </a:t>
            </a:r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defective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expression or genetic alterations of somatostatin receptors (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sst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and impaired signal transduction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correlation has been demonstrated among sst2 mRNA, protein expression and the GH-lowering response to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octreotide.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However, marked case-to-case variations among individual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tumours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have been found, and some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tumours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with high sst2 may show a poor response to SSA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Pituitary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somatotroph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adenomas from AIP mutation carriers are less responsive to sst2 analogues and recent data suggest that membranous sst2a are downregulated, whereas the expression of sst5 and the response to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pasireotide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are similar in AIP-sufficient and AIP-deficient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tumours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9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Chemotherapies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Temozolomide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76046"/>
            <a:ext cx="10058400" cy="42291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 3.4.1 We recommend use of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temozolomide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monotherapy as first-line chemotherapy for </a:t>
            </a:r>
            <a:r>
              <a:rPr lang="en-US" sz="3200" i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aggressive pituitary </a:t>
            </a:r>
            <a:r>
              <a:rPr lang="en-US" sz="3200" i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tumours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and </a:t>
            </a:r>
            <a:r>
              <a:rPr lang="en-US" sz="3200" i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pituitary carcinomas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following documented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growth (++00). </a:t>
            </a:r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3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77" y="304800"/>
            <a:ext cx="10373337" cy="12192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Temozolomide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5" y="1752600"/>
            <a:ext cx="10726615" cy="467164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Eleven studies </a:t>
            </a:r>
            <a:endParaRPr lang="en-US" sz="2200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mostly 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being TMZ 150–200 mg/m2/day 5 days every 4 </a:t>
            </a:r>
            <a:r>
              <a:rPr lang="en-US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weeks </a:t>
            </a:r>
          </a:p>
          <a:p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volume reduction in 47% (95% CI 36–58</a:t>
            </a:r>
            <a:r>
              <a:rPr lang="en-US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</a:p>
          <a:p>
            <a:r>
              <a:rPr lang="en-US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Clinically 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functional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tumours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responded better than non-functioning</a:t>
            </a:r>
            <a:r>
              <a:rPr lang="en-US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Overall, complete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regression has been seen </a:t>
            </a:r>
            <a:r>
              <a:rPr lang="en-US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about 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5% of all patients treated </a:t>
            </a:r>
            <a:r>
              <a:rPr lang="en-US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(unpublished 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ESE survey: personal communication ).</a:t>
            </a:r>
          </a:p>
        </p:txBody>
      </p:sp>
    </p:spTree>
    <p:extLst>
      <p:ext uri="{BB962C8B-B14F-4D97-AF65-F5344CB8AC3E}">
        <p14:creationId xmlns:p14="http://schemas.microsoft.com/office/powerpoint/2010/main" val="2725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TMZ with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Capecitabine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Corticotroph</a:t>
            </a:r>
            <a:r>
              <a:rPr lang="en-US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tumours</a:t>
            </a:r>
            <a:r>
              <a:rPr lang="en-US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en-US" sz="22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3200" i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Capecitabine</a:t>
            </a:r>
            <a:r>
              <a:rPr lang="en-US" sz="32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before </a:t>
            </a:r>
            <a:r>
              <a:rPr lang="en-US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TMZ (</a:t>
            </a:r>
            <a:r>
              <a:rPr lang="en-US" sz="2000" dirty="0"/>
              <a:t>partial </a:t>
            </a:r>
            <a:r>
              <a:rPr lang="en-US" sz="2000" dirty="0" smtClean="0"/>
              <a:t>response)</a:t>
            </a:r>
          </a:p>
          <a:p>
            <a:r>
              <a:rPr lang="en-US" sz="2000" dirty="0" smtClean="0"/>
              <a:t> </a:t>
            </a:r>
            <a:r>
              <a:rPr lang="en-US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 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studies with NET cell lines, the authors had observed a synergistic apoptosis when TMZ had been given after pretreatment with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capecitabine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compared with TMZ alone</a:t>
            </a:r>
            <a:r>
              <a:rPr lang="en-US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Others have added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capecitabine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to TMZ after TMZ failure, or at progression after an initial response </a:t>
            </a:r>
            <a:r>
              <a:rPr lang="en-US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 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TMZ alone, but had not observed an enhanced </a:t>
            </a:r>
            <a:r>
              <a:rPr lang="en-US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effect.</a:t>
            </a:r>
          </a:p>
          <a:p>
            <a:r>
              <a:rPr lang="en-US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sz="22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46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Temozolomide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 3.4.2 We recommend first evaluation of treatment response after 3 cycles. If radiological progression is demonstrated,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temozolomide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treatment should be ceased (++00).</a:t>
            </a:r>
          </a:p>
        </p:txBody>
      </p:sp>
    </p:spTree>
    <p:extLst>
      <p:ext uri="{BB962C8B-B14F-4D97-AF65-F5344CB8AC3E}">
        <p14:creationId xmlns:p14="http://schemas.microsoft.com/office/powerpoint/2010/main" val="213763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Temozolomide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 3.4.3 We recommend use of standard dosing regimen: 150–200 mg/m2 for 5 consecutive days every 28 days (+000).</a:t>
            </a:r>
          </a:p>
        </p:txBody>
      </p:sp>
    </p:spTree>
    <p:extLst>
      <p:ext uri="{BB962C8B-B14F-4D97-AF65-F5344CB8AC3E}">
        <p14:creationId xmlns:p14="http://schemas.microsoft.com/office/powerpoint/2010/main" val="326993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Temozolomide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 3.4.4 We recommend monitoring 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of: </a:t>
            </a:r>
          </a:p>
          <a:p>
            <a:r>
              <a:rPr lang="en-US" sz="36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haematological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parameters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liver 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function 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tests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careful 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clinical observation for potential adverse effects during treatment (+++0). </a:t>
            </a:r>
          </a:p>
        </p:txBody>
      </p:sp>
    </p:spTree>
    <p:extLst>
      <p:ext uri="{BB962C8B-B14F-4D97-AF65-F5344CB8AC3E}">
        <p14:creationId xmlns:p14="http://schemas.microsoft.com/office/powerpoint/2010/main" val="371422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11016"/>
            <a:ext cx="10058402" cy="1066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Aggressive Pituitary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547446"/>
            <a:ext cx="10058400" cy="4572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always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exhibit one of the 3 markers 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Ki-67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≥3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mitoses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p53 expression</a:t>
            </a:r>
          </a:p>
          <a:p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exhibiting 2 or 3 markers were found to account from 2.5% to 10% in surgical series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15" y="222738"/>
            <a:ext cx="11242431" cy="90267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Adverse effects of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Temozolomide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generally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well-tolerated0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153448"/>
              </p:ext>
            </p:extLst>
          </p:nvPr>
        </p:nvGraphicFramePr>
        <p:xfrm>
          <a:off x="691659" y="1336434"/>
          <a:ext cx="10668002" cy="46775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34001"/>
                <a:gridCol w="5334001"/>
              </a:tblGrid>
              <a:tr h="526764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fatigue (60% of the patients)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cholestatic</a:t>
                      </a:r>
                      <a:r>
                        <a:rPr lang="en-US" sz="2000" kern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hepatitis </a:t>
                      </a:r>
                    </a:p>
                  </a:txBody>
                  <a:tcPr/>
                </a:tc>
              </a:tr>
              <a:tr h="7584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Nausea/vomiting (one-third)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Haematological</a:t>
                      </a:r>
                      <a:r>
                        <a:rPr lang="en-US" sz="2000" kern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malignancies (very low (&lt;1 per 10 000 people treated) )</a:t>
                      </a:r>
                    </a:p>
                  </a:txBody>
                  <a:tcPr/>
                </a:tc>
              </a:tr>
              <a:tr h="526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myelosuppression (31%)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opportunistic  infection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6764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headache/</a:t>
                      </a:r>
                      <a:r>
                        <a:rPr lang="en-US" sz="2000" kern="1200" dirty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oedema</a:t>
                      </a:r>
                      <a:r>
                        <a:rPr lang="en-US" sz="2000" kern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Stevens–Johnson syndrome</a:t>
                      </a:r>
                      <a:endParaRPr lang="en-US" sz="2000" kern="12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6764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Hypotension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hearing loss</a:t>
                      </a:r>
                    </a:p>
                  </a:txBody>
                  <a:tcPr/>
                </a:tc>
              </a:tr>
              <a:tr h="7584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adrenal crisis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Haemorrhage</a:t>
                      </a:r>
                      <a:r>
                        <a:rPr lang="en-US" sz="2000" kern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into cerebral metastases(severe </a:t>
                      </a:r>
                      <a:r>
                        <a:rPr lang="en-US" sz="2000" kern="1200" dirty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thrombocytopaenia</a:t>
                      </a:r>
                      <a:r>
                        <a:rPr lang="en-US" sz="2000" kern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)</a:t>
                      </a:r>
                    </a:p>
                  </a:txBody>
                  <a:tcPr/>
                </a:tc>
              </a:tr>
              <a:tr h="526764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fungal </a:t>
                      </a:r>
                      <a:r>
                        <a:rPr lang="en-US" sz="2000" kern="1200" dirty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septicaemia</a:t>
                      </a:r>
                      <a:endParaRPr lang="en-US" sz="2000" kern="12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6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abnormal liver function tests (LFTs)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3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612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 of treatment with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Temozolamide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953" y="1336431"/>
            <a:ext cx="10574215" cy="4994031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Prophylactic use of anti-emetic therapy (e.g. ondansetron) is recommended during days 1–5 of the standard therapy regimen.</a:t>
            </a:r>
          </a:p>
          <a:p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myelosuppression </a:t>
            </a:r>
          </a:p>
          <a:p>
            <a:pPr lvl="1"/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Frequently, a dose reduction or delay in treatment cycles can allow the patient to continue treatment </a:t>
            </a:r>
          </a:p>
          <a:p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full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haematological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profile should be obtained at day 22 during standard 28-day TMZ dosing cycles, and repeated weekly until neutrophil count exceeds 1.5 × 10</a:t>
            </a:r>
            <a:r>
              <a:rPr lang="en-US" sz="2200" baseline="30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/L and platelet count exceeds 100 × 10</a:t>
            </a:r>
            <a:r>
              <a:rPr lang="en-US" sz="2200" baseline="30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/L before commencing a new treatment cycle</a:t>
            </a:r>
            <a:r>
              <a:rPr lang="en-US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monitoring LFTs at baseline, midway through first cycle, prior to each subsequent cycle and 2–4 weeks after treatment is ceased. </a:t>
            </a:r>
          </a:p>
        </p:txBody>
      </p:sp>
    </p:spTree>
    <p:extLst>
      <p:ext uri="{BB962C8B-B14F-4D97-AF65-F5344CB8AC3E}">
        <p14:creationId xmlns:p14="http://schemas.microsoft.com/office/powerpoint/2010/main" val="365639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rophylactic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trimethoprim-sulfamethoxazole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Patients receiving concurrent radiotherapy, corticosteroids (or Cushing’s syndrome) and dose-dense regimes may be at an increased risk of opportunistic infection, particularly Pneumocystis pneumonia. In these settings, or if significant lymphopenia develops, prophylactic trimethoprim-sulfamethoxazole or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pentamidine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have been recommended </a:t>
            </a:r>
            <a:r>
              <a:rPr lang="en-US" sz="22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en-US" sz="22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8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Combining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temozolomide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radiotherapy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 3.4.5 We </a:t>
            </a:r>
            <a:r>
              <a:rPr lang="en-US" sz="2200" u="sng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suggest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in patients with rapid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growth in whom maximal doses of radiotherapy have not been reached, combining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temozolomide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with radiotherapy (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Stupp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protocol) (+000). </a:t>
            </a:r>
          </a:p>
        </p:txBody>
      </p:sp>
    </p:spTree>
    <p:extLst>
      <p:ext uri="{BB962C8B-B14F-4D97-AF65-F5344CB8AC3E}">
        <p14:creationId xmlns:p14="http://schemas.microsoft.com/office/powerpoint/2010/main" val="31900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Stupp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model’ (2005)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patients with glioblastomas are given TMZ for a month at 75 mg/m2/day concomitant with 6 weeks of fractionated EBRT followed by TMZ monotherapy using 150–200 mg/m</a:t>
            </a:r>
            <a:r>
              <a:rPr lang="en-US" sz="2800" baseline="30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for 5/28 day cycles for a total of 6 months. This schedule was based on experimental data indicating a radio-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sensitising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effect of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TMZ.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(in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small number of patients with pituitary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tumours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 a total of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17, the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response rate was 76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%)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6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TMZ + bevacizumab concurrent with RT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 a recent published case, a patient with a </a:t>
            </a: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pituitary carcinoma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treated with TMZ + bevacizumab concurrent with RT, and subsequently with TMZ alone for an additional 12 cycles, complete regression was achieved and sustained five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years.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4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Predictors of response to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temozolomide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MGMT: 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TMZ acts by inserting a methyl group to DNA bases, mainly guanine.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endogenous DNA repair protein, O(6)-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methylguanine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methyltransferase (MGMT) can remove this methyl group and thereby potentially counteract the cytotoxic effect of TMZ. </a:t>
            </a:r>
          </a:p>
        </p:txBody>
      </p:sp>
    </p:spTree>
    <p:extLst>
      <p:ext uri="{BB962C8B-B14F-4D97-AF65-F5344CB8AC3E}">
        <p14:creationId xmlns:p14="http://schemas.microsoft.com/office/powerpoint/2010/main" val="191459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Temozolomide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 3.4.6 We suggest that evaluation of MGMT status by immunohistochemistry by an expert neuropathologist should be performed. High MGMT expression is suggestive of a lack of response; however, there may be exceptions (++00).</a:t>
            </a:r>
          </a:p>
        </p:txBody>
      </p:sp>
    </p:spTree>
    <p:extLst>
      <p:ext uri="{BB962C8B-B14F-4D97-AF65-F5344CB8AC3E}">
        <p14:creationId xmlns:p14="http://schemas.microsoft.com/office/powerpoint/2010/main" val="10823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502769" y="2368062"/>
            <a:ext cx="3849443" cy="35755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Frutiger LT Std 55 Roman"/>
              </a:rPr>
              <a:t>Response to </a:t>
            </a:r>
            <a:r>
              <a:rPr lang="en-US" dirty="0" err="1">
                <a:solidFill>
                  <a:srgbClr val="000000"/>
                </a:solidFill>
                <a:latin typeface="Frutiger LT Std 55 Roman"/>
              </a:rPr>
              <a:t>temozolomide</a:t>
            </a:r>
            <a:r>
              <a:rPr lang="en-US" dirty="0">
                <a:solidFill>
                  <a:srgbClr val="000000"/>
                </a:solidFill>
                <a:latin typeface="Frutiger LT Std 55 Roman"/>
              </a:rPr>
              <a:t> in 99 aggressive pituitary </a:t>
            </a:r>
            <a:r>
              <a:rPr lang="en-US" dirty="0" err="1">
                <a:solidFill>
                  <a:srgbClr val="000000"/>
                </a:solidFill>
                <a:latin typeface="Frutiger LT Std 55 Roman"/>
              </a:rPr>
              <a:t>tumours</a:t>
            </a:r>
            <a:r>
              <a:rPr lang="en-US" dirty="0">
                <a:solidFill>
                  <a:srgbClr val="000000"/>
                </a:solidFill>
                <a:latin typeface="Frutiger LT Std 55 Roman"/>
              </a:rPr>
              <a:t> in relation to MGMT staining (low, intermediate, high); response (solid column); no response (grey column). Response is defined as </a:t>
            </a:r>
            <a:r>
              <a:rPr lang="en-US" dirty="0" err="1">
                <a:solidFill>
                  <a:srgbClr val="000000"/>
                </a:solidFill>
                <a:latin typeface="Frutiger LT Std 55 Roman"/>
              </a:rPr>
              <a:t>tumour</a:t>
            </a:r>
            <a:r>
              <a:rPr lang="en-US" dirty="0">
                <a:solidFill>
                  <a:srgbClr val="000000"/>
                </a:solidFill>
                <a:latin typeface="Frutiger LT Std 55 Roman"/>
              </a:rPr>
              <a:t> regression; no response as no-</a:t>
            </a:r>
            <a:r>
              <a:rPr lang="en-US" dirty="0" err="1">
                <a:solidFill>
                  <a:srgbClr val="000000"/>
                </a:solidFill>
                <a:latin typeface="Frutiger LT Std 55 Roman"/>
              </a:rPr>
              <a:t>tumour</a:t>
            </a:r>
            <a:r>
              <a:rPr lang="en-US" dirty="0">
                <a:solidFill>
                  <a:srgbClr val="000000"/>
                </a:solidFill>
                <a:latin typeface="Frutiger LT Std 55 Roman"/>
              </a:rPr>
              <a:t> regression (included cases with stable </a:t>
            </a:r>
            <a:r>
              <a:rPr lang="en-US" dirty="0" err="1">
                <a:solidFill>
                  <a:srgbClr val="000000"/>
                </a:solidFill>
                <a:latin typeface="Frutiger LT Std 55 Roman"/>
              </a:rPr>
              <a:t>tumour</a:t>
            </a:r>
            <a:r>
              <a:rPr lang="en-US" dirty="0">
                <a:solidFill>
                  <a:srgbClr val="000000"/>
                </a:solidFill>
                <a:latin typeface="Frutiger LT Std 55 Roman"/>
              </a:rPr>
              <a:t> size).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53" y="914400"/>
            <a:ext cx="568851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6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1765" y="363415"/>
            <a:ext cx="10058402" cy="1219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mismatch repair (MMR) proteins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7645" y="1705708"/>
            <a:ext cx="10058400" cy="42291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expression of other MMR proteins (MLH1, MSH2, MSH6 and PMS2) may be important for the cytotoxic effect of TMZ. </a:t>
            </a:r>
          </a:p>
        </p:txBody>
      </p:sp>
    </p:spTree>
    <p:extLst>
      <p:ext uri="{BB962C8B-B14F-4D97-AF65-F5344CB8AC3E}">
        <p14:creationId xmlns:p14="http://schemas.microsoft.com/office/powerpoint/2010/main" val="227495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Pituitary carcinomas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defined by the presence of </a:t>
            </a:r>
            <a:endParaRPr lang="en-US" sz="36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lang="en-US" sz="36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craniospinal</a:t>
            </a:r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and/or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systemic metastasis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are 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rare, and reported to account for 0.2% of pituitary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tumours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802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Markers of cell proliferation and p53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-proliferative markers (Ki-67, mitotic rate) and p53 expression have not been shown to be useful predictors of the response to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TMZ. 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3.4.7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patients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responding to first-line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temozolomide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 assessed after 3 cycles, we suggest treatment to be continued for at least 6 months in total, with consideration for longer duration if continued therapeutic benefit is observed (+000). </a:t>
            </a:r>
          </a:p>
        </p:txBody>
      </p:sp>
    </p:spTree>
    <p:extLst>
      <p:ext uri="{BB962C8B-B14F-4D97-AF65-F5344CB8AC3E}">
        <p14:creationId xmlns:p14="http://schemas.microsoft.com/office/powerpoint/2010/main" val="391613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3.4.8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with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progression 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temozolomide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treatment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we suggest a trial with other systemic cytotoxic therapy. Given the variety of chemotherapeutic agents that have been reported, we cannot suggest a particular regimen (+000). </a:t>
            </a:r>
          </a:p>
        </p:txBody>
      </p:sp>
    </p:spTree>
    <p:extLst>
      <p:ext uri="{BB962C8B-B14F-4D97-AF65-F5344CB8AC3E}">
        <p14:creationId xmlns:p14="http://schemas.microsoft.com/office/powerpoint/2010/main" val="425237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3.4.9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who develop a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recurrence following response to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temozolomide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treatment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we suggest a second trial of 3 cycles of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temozolomide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(+000). </a:t>
            </a:r>
          </a:p>
        </p:txBody>
      </p:sp>
    </p:spTree>
    <p:extLst>
      <p:ext uri="{BB962C8B-B14F-4D97-AF65-F5344CB8AC3E}">
        <p14:creationId xmlns:p14="http://schemas.microsoft.com/office/powerpoint/2010/main" val="38964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Local treatment of metastatic disease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3.5.1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with isolated metastases, we </a:t>
            </a:r>
            <a:r>
              <a:rPr lang="en-US" sz="28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consideration of loco-regional therapies, independent of decisions regarding the need for systemic treatment (+000). </a:t>
            </a:r>
          </a:p>
        </p:txBody>
      </p:sp>
    </p:spTree>
    <p:extLst>
      <p:ext uri="{BB962C8B-B14F-4D97-AF65-F5344CB8AC3E}">
        <p14:creationId xmlns:p14="http://schemas.microsoft.com/office/powerpoint/2010/main" val="209622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381" y="304800"/>
            <a:ext cx="10058402" cy="1219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Follow-up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an aggressive pituitary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 4.1 We recommend that imaging (MRI in most instances) should be performed every 3–12 months as guided by prior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growth rate and/or location of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tumour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(proximity to vital structures) (+000). </a:t>
            </a:r>
          </a:p>
        </p:txBody>
      </p:sp>
    </p:spTree>
    <p:extLst>
      <p:ext uri="{BB962C8B-B14F-4D97-AF65-F5344CB8AC3E}">
        <p14:creationId xmlns:p14="http://schemas.microsoft.com/office/powerpoint/2010/main" val="407744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MRI is recommended in preference to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computed axial tomography (CAT);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CAT scan without contrast enhancement may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 skull-base lesions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explore possible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tumoural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calcification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differential diagnosis </a:t>
            </a:r>
          </a:p>
        </p:txBody>
      </p:sp>
    </p:spTree>
    <p:extLst>
      <p:ext uri="{BB962C8B-B14F-4D97-AF65-F5344CB8AC3E}">
        <p14:creationId xmlns:p14="http://schemas.microsoft.com/office/powerpoint/2010/main" val="242548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Imaging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individualised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basis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commonly every 6–12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factoring in (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the prior growth trajectory of the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proliferative markers and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iii) active treatment regimens such as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TMZ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imaging following 3 cycles of TMZ (i.e. 3 months) is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recommended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(FDG)-PET and somatostatin receptor (SSTR)-PET</a:t>
            </a:r>
          </a:p>
        </p:txBody>
      </p:sp>
    </p:spTree>
    <p:extLst>
      <p:ext uri="{BB962C8B-B14F-4D97-AF65-F5344CB8AC3E}">
        <p14:creationId xmlns:p14="http://schemas.microsoft.com/office/powerpoint/2010/main" val="9111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4.2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recommend that full endocrine evaluation should be performed every 3–12 months as guided by the clinical context (+000).</a:t>
            </a:r>
          </a:p>
        </p:txBody>
      </p:sp>
    </p:spTree>
    <p:extLst>
      <p:ext uri="{BB962C8B-B14F-4D97-AF65-F5344CB8AC3E}">
        <p14:creationId xmlns:p14="http://schemas.microsoft.com/office/powerpoint/2010/main" val="346091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94603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4.3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recommend lifelong follow-up of patients with aggressive pituitary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(++00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60" y="2608385"/>
            <a:ext cx="10058400" cy="303041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complications of treatment</a:t>
            </a:r>
          </a:p>
          <a:p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radiation-induced hypopituitarism </a:t>
            </a:r>
          </a:p>
          <a:p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secondary malignancies </a:t>
            </a:r>
          </a:p>
          <a:p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7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identification of aggressive pituitary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Challenging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of major clinical importance as they are associated with an increased morbidity and mortality even in the absence of metastases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Despite numerous studies and advances in prognostic classification, no pathological marker has been shown as yet to reliably predict pituitary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 proposes a definition of an aggressive pituitary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provides recommendations for current management. </a:t>
            </a:r>
          </a:p>
        </p:txBody>
      </p:sp>
    </p:spTree>
    <p:extLst>
      <p:ext uri="{BB962C8B-B14F-4D97-AF65-F5344CB8AC3E}">
        <p14:creationId xmlns:p14="http://schemas.microsoft.com/office/powerpoint/2010/main" val="390774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Special circumstances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Paediatric</a:t>
            </a:r>
            <a:endParaRPr lang="en-US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Elderly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Fertility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Pregnancy </a:t>
            </a:r>
          </a:p>
        </p:txBody>
      </p:sp>
    </p:spTree>
    <p:extLst>
      <p:ext uri="{BB962C8B-B14F-4D97-AF65-F5344CB8AC3E}">
        <p14:creationId xmlns:p14="http://schemas.microsoft.com/office/powerpoint/2010/main" val="321845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Paediatric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children, 90% of pituitary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functional, while 10% are non-functional.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Giant pituitary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very rare in the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paediatric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population, with the majority being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prolactinomas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and/ or acromegaly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invasive and more aggressive in nature, i.e., resistant to DA therapy and other therapeutic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modalities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pituitary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carcinomas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extremely rare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1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TMZ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patients with aggressive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prolactinomas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diagnosed at 13, 14 and 16 years of age (2 girls and one boy) and a 13-year-old girl with aggressive Cushing’s disease have all been successfully treated with TMZ for 6, 12, 12 and 25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cycles. 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8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Elderly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Pituitary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elderly (patients older than 65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mostly clinically non-functioning (NFPA), although in general, they stain positive for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gonadotroph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hormones.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slowly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growing invasive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growth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02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Fertility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463647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Contraception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needed during and after chemotherapy.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post-chemotherapy delay is 6 months for a woman and 1–2 years for a man.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of gonadal toxicity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men, oligo-azoospermia has been described even with TMZ, sometimes permanently after the first cycle of chemotherapy. Sperm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cryoconservation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should be advised prior to commencement. In women, the risk of chemotherapy-induced premature ovarian failure is significantly affected by patient age. Consultation with a fertility specialist is advised to discuss the preservation of oocytes, ovaries or embryos. </a:t>
            </a:r>
          </a:p>
        </p:txBody>
      </p:sp>
    </p:spTree>
    <p:extLst>
      <p:ext uri="{BB962C8B-B14F-4D97-AF65-F5344CB8AC3E}">
        <p14:creationId xmlns:p14="http://schemas.microsoft.com/office/powerpoint/2010/main" val="42719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Pregnancy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specific studies in pregnancy are reported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follow-up during the course of pregnancy, 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Pregnancy in most patients does not accelerate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growth, particularly in treated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macroadenomas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lactotroph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somatotroph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as well as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corticotroph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setting of Nelson’s syndrome, compared with its natural course before pregnancy </a:t>
            </a:r>
          </a:p>
        </p:txBody>
      </p:sp>
    </p:spTree>
    <p:extLst>
      <p:ext uri="{BB962C8B-B14F-4D97-AF65-F5344CB8AC3E}">
        <p14:creationId xmlns:p14="http://schemas.microsoft.com/office/powerpoint/2010/main" val="192246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MEN4 (12p13)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538" y="-554527"/>
            <a:ext cx="12825046" cy="721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47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DICER1</a:t>
            </a:r>
            <a:r>
              <a:rPr lang="en-US" dirty="0"/>
              <a:t>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776046"/>
            <a:ext cx="10058400" cy="42291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characteristics.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DICER1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-related disorders are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familial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tumor susceptibility syndrome that confers increased risk most commonly for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pleuropulmonary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blastoma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(PPB); ovarian sex cord-stromal tumors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Sertoli-Leydig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 tumor [SLCT], juvenile granulosa cell tumor [JGCT],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gynandroblastoma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cystic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nephroma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(CN); and thyroid gland neoplasia (multinodular goiter [MNG], adenomas, or differentiated thyroid cancer). Less commonly observed tumors are ciliary body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medulloepithelioma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(CBME);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botryoid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-type embryonal rhabdomyosarcoma (ERMS) of the cervix or other sites; nasal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chondromesenchymal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hamartoma (NCMH); renal sarcoma; pituitary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blastoma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pineoblastoma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Novel phenotypes continue to be discovered. The majority of tumors in families with 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DICER1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germline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pathogenic variant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occur in individuals younger than age 40 years. PPB, a neoplasm that arises during lung development or shortly after birth, typically presents in infants and children younger than age six years. Age of onset of ovarian sex cord-stromal tumors is not well defined. CN presents in children younger than age four years.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Diagnosis/testing.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DICER1-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tumor is suspected based on clinical presentation (which varies by age and tumor type) and findings on imaging and pathologic examination of resected or biopsied tissue. The diagnosis of 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DICER1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-related disorder is confirmed by identification of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heterozygous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DICER1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germline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pathogenic variant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is known or suspected to cause loss of function.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62" y="43687"/>
            <a:ext cx="12274062" cy="6972300"/>
          </a:xfrm>
        </p:spPr>
      </p:pic>
    </p:spTree>
    <p:extLst>
      <p:ext uri="{BB962C8B-B14F-4D97-AF65-F5344CB8AC3E}">
        <p14:creationId xmlns:p14="http://schemas.microsoft.com/office/powerpoint/2010/main" val="416070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ature Illustration">
    <a:dk1>
      <a:srgbClr val="9A5315"/>
    </a:dk1>
    <a:lt1>
      <a:srgbClr val="FFFFFF"/>
    </a:lt1>
    <a:dk2>
      <a:srgbClr val="000000"/>
    </a:dk2>
    <a:lt2>
      <a:srgbClr val="D1E5F9"/>
    </a:lt2>
    <a:accent1>
      <a:srgbClr val="F3771A"/>
    </a:accent1>
    <a:accent2>
      <a:srgbClr val="8BBEF1"/>
    </a:accent2>
    <a:accent3>
      <a:srgbClr val="6DC025"/>
    </a:accent3>
    <a:accent4>
      <a:srgbClr val="9A5315"/>
    </a:accent4>
    <a:accent5>
      <a:srgbClr val="F1471F"/>
    </a:accent5>
    <a:accent6>
      <a:srgbClr val="DA6FDF"/>
    </a:accent6>
    <a:hlink>
      <a:srgbClr val="6DC025"/>
    </a:hlink>
    <a:folHlink>
      <a:srgbClr val="9A531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</TotalTime>
  <Words>4441</Words>
  <Application>Microsoft Office PowerPoint</Application>
  <PresentationFormat>Widescreen</PresentationFormat>
  <Paragraphs>385</Paragraphs>
  <Slides>98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3" baseType="lpstr">
      <vt:lpstr>Arial</vt:lpstr>
      <vt:lpstr>Frutiger LT Std 55 Roman</vt:lpstr>
      <vt:lpstr>Segoe Print</vt:lpstr>
      <vt:lpstr>Times New Roman</vt:lpstr>
      <vt:lpstr>tf03431377</vt:lpstr>
      <vt:lpstr>PowerPoint Presentation</vt:lpstr>
      <vt:lpstr>  European Society of Endocrinology Clinical Practice Guidelines for the management of aggressive pituitary tumours and carcinomas</vt:lpstr>
      <vt:lpstr>Summary of the recommendations </vt:lpstr>
      <vt:lpstr>The prevalence of clinically relevant pituitary tumours</vt:lpstr>
      <vt:lpstr>The clinical behaviour of pituitary tumours is highly variable</vt:lpstr>
      <vt:lpstr>Aggressive Pituitary Tumours </vt:lpstr>
      <vt:lpstr>Aggressive Pituitary Tumours </vt:lpstr>
      <vt:lpstr>Pituitary carcinomas </vt:lpstr>
      <vt:lpstr>Early identification of aggressive pituitary tumours </vt:lpstr>
      <vt:lpstr>Target group </vt:lpstr>
      <vt:lpstr>Aims </vt:lpstr>
      <vt:lpstr>R 1.1.1</vt:lpstr>
      <vt:lpstr>2.1 Diagnosis of an aggressive pituitary tumour</vt:lpstr>
      <vt:lpstr>Invasiveness alone # pituitary tumour aggressiveness </vt:lpstr>
      <vt:lpstr>The time interval between the primary diagnosis and the aggressive tumour behaviour</vt:lpstr>
      <vt:lpstr>R 2.1.2 We recommend that imaging (MRI in most instances)</vt:lpstr>
      <vt:lpstr>The imaging protocol</vt:lpstr>
      <vt:lpstr>PowerPoint Presentation</vt:lpstr>
      <vt:lpstr>Pituitary endocrine function</vt:lpstr>
      <vt:lpstr>Screening for metastatic disease</vt:lpstr>
      <vt:lpstr>Common sites for metastatic disease</vt:lpstr>
      <vt:lpstr>Histopathological analysis</vt:lpstr>
      <vt:lpstr>The p53 immunodetection and the mitotic count</vt:lpstr>
      <vt:lpstr>Identifying pituitary tumours with a higher risk of progression/recurrence </vt:lpstr>
      <vt:lpstr>Based on immunohistochemistry (IHC), pituitary tumours are classified into</vt:lpstr>
      <vt:lpstr>Transcription factors staining</vt:lpstr>
      <vt:lpstr>The frequency of positive markers</vt:lpstr>
      <vt:lpstr>The evaluation  of Ki-67 index at minimum</vt:lpstr>
      <vt:lpstr>PowerPoint Presentation</vt:lpstr>
      <vt:lpstr>In a study by Trouillas et al.,</vt:lpstr>
      <vt:lpstr>Tumours demonstrate a more aggressive course </vt:lpstr>
      <vt:lpstr>Tumours demonstrate a more aggressive course </vt:lpstr>
      <vt:lpstr>Germline genetic testing</vt:lpstr>
      <vt:lpstr>MEN1</vt:lpstr>
      <vt:lpstr>AIP patients</vt:lpstr>
      <vt:lpstr>Other genes implicated in pituitary tumour predisposition include</vt:lpstr>
      <vt:lpstr>Therapeutic options surgery</vt:lpstr>
      <vt:lpstr>R. 3.1.2 We recommend discussion with an expert neurosurgeon regarding repeat surgery prior to consideration of other treatment options.</vt:lpstr>
      <vt:lpstr>3.2 Role of radiotherapy </vt:lpstr>
      <vt:lpstr>Radiation Therapy</vt:lpstr>
      <vt:lpstr>Radiation Therapy</vt:lpstr>
      <vt:lpstr>Stereotactic Radiosurgery (SRS)</vt:lpstr>
      <vt:lpstr>In pituitary tumour growth despite prior radiotherapy</vt:lpstr>
      <vt:lpstr>Side Effect of Radiotherapy</vt:lpstr>
      <vt:lpstr>Optic pathway injury</vt:lpstr>
      <vt:lpstr>Adjuvant radiotherapy</vt:lpstr>
      <vt:lpstr>Progression-free survival rates for patients with RT</vt:lpstr>
      <vt:lpstr>PowerPoint Presentation</vt:lpstr>
      <vt:lpstr>SRS / EBRT</vt:lpstr>
      <vt:lpstr>3.3 Standard medical therapies </vt:lpstr>
      <vt:lpstr>Prolactinoma </vt:lpstr>
      <vt:lpstr>Acromegaly</vt:lpstr>
      <vt:lpstr>Acromegaly</vt:lpstr>
      <vt:lpstr>PowerPoint Presentation</vt:lpstr>
      <vt:lpstr>Acromegaly</vt:lpstr>
      <vt:lpstr>Cushing’s disease</vt:lpstr>
      <vt:lpstr>Thyrotroph tumours</vt:lpstr>
      <vt:lpstr>PowerPoint Presentation</vt:lpstr>
      <vt:lpstr>Resistance to Dopamine Agonists</vt:lpstr>
      <vt:lpstr>Resistance to Dopamine Agonists</vt:lpstr>
      <vt:lpstr>The highest tolerated dose of dopamine agonist</vt:lpstr>
      <vt:lpstr>Resistance to Somatostatin Analogues </vt:lpstr>
      <vt:lpstr>Mechanisms of  Resistance to Somatostatin Analogues </vt:lpstr>
      <vt:lpstr>Chemotherapies  Temozolomide</vt:lpstr>
      <vt:lpstr>Temozolomide</vt:lpstr>
      <vt:lpstr>Combination of TMZ with Capecitabine</vt:lpstr>
      <vt:lpstr>Temozolomide</vt:lpstr>
      <vt:lpstr>Temozolomide</vt:lpstr>
      <vt:lpstr>Temozolomide</vt:lpstr>
      <vt:lpstr>Adverse effects of Temozolomide (generally well-tolerated0</vt:lpstr>
      <vt:lpstr>Monitoring of treatment with Temozolamide</vt:lpstr>
      <vt:lpstr>Prophylactic trimethoprim-sulfamethoxazole</vt:lpstr>
      <vt:lpstr>Combining temozolomide with radiotherapy</vt:lpstr>
      <vt:lpstr>‘Stupp model’ (2005)</vt:lpstr>
      <vt:lpstr>TMZ + bevacizumab concurrent with RT</vt:lpstr>
      <vt:lpstr>Predictors of response to temozolomide </vt:lpstr>
      <vt:lpstr>Temozolomide</vt:lpstr>
      <vt:lpstr>PowerPoint Presentation</vt:lpstr>
      <vt:lpstr>DNA mismatch repair (MMR) proteins </vt:lpstr>
      <vt:lpstr>Markers of cell proliferation and p53 </vt:lpstr>
      <vt:lpstr>PowerPoint Presentation</vt:lpstr>
      <vt:lpstr>PowerPoint Presentation</vt:lpstr>
      <vt:lpstr>PowerPoint Presentation</vt:lpstr>
      <vt:lpstr>3.5 Local treatment of metastatic disease </vt:lpstr>
      <vt:lpstr>4. Follow-up of an aggressive pituitary tumour </vt:lpstr>
      <vt:lpstr>MRI</vt:lpstr>
      <vt:lpstr>Imaging frequency</vt:lpstr>
      <vt:lpstr>PowerPoint Presentation</vt:lpstr>
      <vt:lpstr>R 4.3 We recommend lifelong follow-up of patients with aggressive pituitary tumours (++00).</vt:lpstr>
      <vt:lpstr>4. Special circumstances </vt:lpstr>
      <vt:lpstr>Paediatric </vt:lpstr>
      <vt:lpstr>TMZ</vt:lpstr>
      <vt:lpstr>Elderly</vt:lpstr>
      <vt:lpstr>Fertility </vt:lpstr>
      <vt:lpstr>Pregnancy </vt:lpstr>
      <vt:lpstr>MEN4 (12p13)</vt:lpstr>
      <vt:lpstr>DICER1-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tofighi</dc:creator>
  <cp:lastModifiedBy>EMRC-Users</cp:lastModifiedBy>
  <cp:revision>296</cp:revision>
  <dcterms:created xsi:type="dcterms:W3CDTF">2018-03-28T08:51:44Z</dcterms:created>
  <dcterms:modified xsi:type="dcterms:W3CDTF">2018-04-12T05:39:19Z</dcterms:modified>
</cp:coreProperties>
</file>