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4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6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7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8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9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10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11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notesSlides/notesSlide12.xml" ContentType="application/vnd.openxmlformats-officedocument.presentationml.notesSlid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notesSlides/notesSlide13.xml" ContentType="application/vnd.openxmlformats-officedocument.presentationml.notesSlide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notesSlides/notesSlide14.xml" ContentType="application/vnd.openxmlformats-officedocument.presentationml.notesSlide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notesSlides/notesSlide15.xml" ContentType="application/vnd.openxmlformats-officedocument.presentationml.notesSlide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notesSlides/notesSlide17.xml" ContentType="application/vnd.openxmlformats-officedocument.presentationml.notesSlide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notesSlides/notesSlide18.xml" ContentType="application/vnd.openxmlformats-officedocument.presentationml.notesSlide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notesSlides/notesSlide19.xml" ContentType="application/vnd.openxmlformats-officedocument.presentationml.notesSlide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notesSlides/notesSlide20.xml" ContentType="application/vnd.openxmlformats-officedocument.presentationml.notesSlide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notesSlides/notesSlide21.xml" ContentType="application/vnd.openxmlformats-officedocument.presentationml.notesSlide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notesSlides/notesSlide22.xml" ContentType="application/vnd.openxmlformats-officedocument.presentationml.notesSlide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notesSlides/notesSlide23.xml" ContentType="application/vnd.openxmlformats-officedocument.presentationml.notesSlide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notesSlides/notesSlide24.xml" ContentType="application/vnd.openxmlformats-officedocument.presentationml.notesSlide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notesSlides/notesSlide25.xml" ContentType="application/vnd.openxmlformats-officedocument.presentationml.notesSlide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notesSlides/notesSlide26.xml" ContentType="application/vnd.openxmlformats-officedocument.presentationml.notesSlide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notesSlides/notesSlide27.xml" ContentType="application/vnd.openxmlformats-officedocument.presentationml.notesSlide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notesSlides/notesSlide28.xml" ContentType="application/vnd.openxmlformats-officedocument.presentationml.notesSlide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notesSlides/notesSlide29.xml" ContentType="application/vnd.openxmlformats-officedocument.presentationml.notesSlid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notesSlides/notesSlide30.xml" ContentType="application/vnd.openxmlformats-officedocument.presentationml.notesSlide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notesSlides/notesSlide31.xml" ContentType="application/vnd.openxmlformats-officedocument.presentationml.notesSlide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notesSlides/notesSlide32.xml" ContentType="application/vnd.openxmlformats-officedocument.presentationml.notesSlide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notesSlides/notesSlide33.xml" ContentType="application/vnd.openxmlformats-officedocument.presentationml.notesSlide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notesSlides/notesSlide34.xml" ContentType="application/vnd.openxmlformats-officedocument.presentationml.notesSlide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notesSlides/notesSlide35.xml" ContentType="application/vnd.openxmlformats-officedocument.presentationml.notesSlide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notesSlides/notesSlide36.xml" ContentType="application/vnd.openxmlformats-officedocument.presentationml.notesSlide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notesSlides/notesSlide37.xml" ContentType="application/vnd.openxmlformats-officedocument.presentationml.notesSlide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notesSlides/notesSlide38.xml" ContentType="application/vnd.openxmlformats-officedocument.presentationml.notesSlide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notesSlides/notesSlide39.xml" ContentType="application/vnd.openxmlformats-officedocument.presentationml.notesSlide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notesSlides/notesSlide40.xml" ContentType="application/vnd.openxmlformats-officedocument.presentationml.notesSlide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notesSlides/notesSlide41.xml" ContentType="application/vnd.openxmlformats-officedocument.presentationml.notesSlide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notesSlides/notesSlide42.xml" ContentType="application/vnd.openxmlformats-officedocument.presentationml.notesSlide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notesSlides/notesSlide43.xml" ContentType="application/vnd.openxmlformats-officedocument.presentationml.notesSlide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notesSlides/notesSlide44.xml" ContentType="application/vnd.openxmlformats-officedocument.presentationml.notesSlide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notesSlides/notesSlide45.xml" ContentType="application/vnd.openxmlformats-officedocument.presentationml.notesSlide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notesSlides/notesSlide46.xml" ContentType="application/vnd.openxmlformats-officedocument.presentationml.notesSlide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notesSlides/notesSlide47.xml" ContentType="application/vnd.openxmlformats-officedocument.presentationml.notesSlide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notesSlides/notesSlide48.xml" ContentType="application/vnd.openxmlformats-officedocument.presentationml.notesSlide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notesSlides/notesSlide49.xml" ContentType="application/vnd.openxmlformats-officedocument.presentationml.notesSlide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notesSlides/notesSlide50.xml" ContentType="application/vnd.openxmlformats-officedocument.presentationml.notesSlide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notesSlides/notesSlide51.xml" ContentType="application/vnd.openxmlformats-officedocument.presentationml.notesSlide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notesSlides/notesSlide52.xml" ContentType="application/vnd.openxmlformats-officedocument.presentationml.notesSlide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notesSlides/notesSlide53.xml" ContentType="application/vnd.openxmlformats-officedocument.presentationml.notesSlide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notesSlides/notesSlide54.xml" ContentType="application/vnd.openxmlformats-officedocument.presentationml.notesSlide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notesSlides/notesSlide55.xml" ContentType="application/vnd.openxmlformats-officedocument.presentationml.notesSlide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notesSlides/notesSlide56.xml" ContentType="application/vnd.openxmlformats-officedocument.presentationml.notesSlide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notesSlides/notesSlide57.xml" ContentType="application/vnd.openxmlformats-officedocument.presentationml.notesSlide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notesSlides/notesSlide58.xml" ContentType="application/vnd.openxmlformats-officedocument.presentationml.notesSlide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notesSlides/notesSlide59.xml" ContentType="application/vnd.openxmlformats-officedocument.presentationml.notesSlide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notesSlides/notesSlide60.xml" ContentType="application/vnd.openxmlformats-officedocument.presentationml.notesSlide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notesSlides/notesSlide61.xml" ContentType="application/vnd.openxmlformats-officedocument.presentationml.notesSlide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notesSlides/notesSlide62.xml" ContentType="application/vnd.openxmlformats-officedocument.presentationml.notesSlide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notesSlides/notesSlide63.xml" ContentType="application/vnd.openxmlformats-officedocument.presentationml.notesSlide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notesSlides/notesSlide64.xml" ContentType="application/vnd.openxmlformats-officedocument.presentationml.notesSlide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notesSlides/notesSlide65.xml" ContentType="application/vnd.openxmlformats-officedocument.presentationml.notesSlide+xml"/>
  <Override PartName="/ppt/theme/themeOverride3.xml" ContentType="application/vnd.openxmlformats-officedocument.themeOverride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470" r:id="rId2"/>
    <p:sldId id="524" r:id="rId3"/>
    <p:sldId id="529" r:id="rId4"/>
    <p:sldId id="525" r:id="rId5"/>
    <p:sldId id="526" r:id="rId6"/>
    <p:sldId id="352" r:id="rId7"/>
    <p:sldId id="527" r:id="rId8"/>
    <p:sldId id="528" r:id="rId9"/>
    <p:sldId id="530" r:id="rId10"/>
    <p:sldId id="531" r:id="rId11"/>
    <p:sldId id="532" r:id="rId12"/>
    <p:sldId id="533" r:id="rId13"/>
    <p:sldId id="534" r:id="rId14"/>
    <p:sldId id="548" r:id="rId15"/>
    <p:sldId id="539" r:id="rId16"/>
    <p:sldId id="540" r:id="rId17"/>
    <p:sldId id="541" r:id="rId18"/>
    <p:sldId id="542" r:id="rId19"/>
    <p:sldId id="536" r:id="rId20"/>
    <p:sldId id="538" r:id="rId21"/>
    <p:sldId id="543" r:id="rId22"/>
    <p:sldId id="537" r:id="rId23"/>
    <p:sldId id="544" r:id="rId24"/>
    <p:sldId id="545" r:id="rId25"/>
    <p:sldId id="546" r:id="rId26"/>
    <p:sldId id="547" r:id="rId27"/>
    <p:sldId id="550" r:id="rId28"/>
    <p:sldId id="549" r:id="rId29"/>
    <p:sldId id="551" r:id="rId30"/>
    <p:sldId id="552" r:id="rId31"/>
    <p:sldId id="553" r:id="rId32"/>
    <p:sldId id="559" r:id="rId33"/>
    <p:sldId id="560" r:id="rId34"/>
    <p:sldId id="554" r:id="rId35"/>
    <p:sldId id="561" r:id="rId36"/>
    <p:sldId id="562" r:id="rId37"/>
    <p:sldId id="563" r:id="rId38"/>
    <p:sldId id="555" r:id="rId39"/>
    <p:sldId id="564" r:id="rId40"/>
    <p:sldId id="566" r:id="rId41"/>
    <p:sldId id="565" r:id="rId42"/>
    <p:sldId id="567" r:id="rId43"/>
    <p:sldId id="556" r:id="rId44"/>
    <p:sldId id="557" r:id="rId45"/>
    <p:sldId id="568" r:id="rId46"/>
    <p:sldId id="569" r:id="rId47"/>
    <p:sldId id="570" r:id="rId48"/>
    <p:sldId id="571" r:id="rId49"/>
    <p:sldId id="572" r:id="rId50"/>
    <p:sldId id="573" r:id="rId51"/>
    <p:sldId id="576" r:id="rId52"/>
    <p:sldId id="575" r:id="rId53"/>
    <p:sldId id="577" r:id="rId54"/>
    <p:sldId id="578" r:id="rId55"/>
    <p:sldId id="579" r:id="rId56"/>
    <p:sldId id="574" r:id="rId57"/>
    <p:sldId id="580" r:id="rId58"/>
    <p:sldId id="581" r:id="rId59"/>
    <p:sldId id="583" r:id="rId60"/>
    <p:sldId id="582" r:id="rId61"/>
    <p:sldId id="584" r:id="rId62"/>
    <p:sldId id="585" r:id="rId63"/>
    <p:sldId id="586" r:id="rId64"/>
    <p:sldId id="587" r:id="rId65"/>
    <p:sldId id="588" r:id="rId66"/>
    <p:sldId id="297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266E"/>
    <a:srgbClr val="59503C"/>
    <a:srgbClr val="75986E"/>
    <a:srgbClr val="3296A8"/>
    <a:srgbClr val="6D8AAB"/>
    <a:srgbClr val="31709C"/>
    <a:srgbClr val="7697B3"/>
    <a:srgbClr val="6FA094"/>
    <a:srgbClr val="94BCB4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3" autoAdjust="0"/>
    <p:restoredTop sz="97778" autoAdjust="0"/>
  </p:normalViewPr>
  <p:slideViewPr>
    <p:cSldViewPr snapToGrid="0" showGuides="1">
      <p:cViewPr varScale="1">
        <p:scale>
          <a:sx n="84" d="100"/>
          <a:sy n="84" d="100"/>
        </p:scale>
        <p:origin x="89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18FFFD-3900-4B31-8A8B-B1293A767D1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A3143E6-9E15-4AF5-931C-03045E7D0473}">
      <dgm:prSet phldrT="[Text]"/>
      <dgm:spPr/>
      <dgm:t>
        <a:bodyPr/>
        <a:lstStyle/>
        <a:p>
          <a:r>
            <a:rPr lang="en-US" dirty="0" smtClean="0"/>
            <a:t>Initial evaluation of complaint of hirsutism</a:t>
          </a:r>
          <a:endParaRPr lang="en-US" dirty="0"/>
        </a:p>
      </dgm:t>
    </dgm:pt>
    <dgm:pt modelId="{68B3E056-D6B3-4AF8-9267-A2E6E5B483F0}" type="parTrans" cxnId="{4F5677AD-0B04-479C-9263-24CD9C530120}">
      <dgm:prSet/>
      <dgm:spPr/>
      <dgm:t>
        <a:bodyPr/>
        <a:lstStyle/>
        <a:p>
          <a:endParaRPr lang="en-US"/>
        </a:p>
      </dgm:t>
    </dgm:pt>
    <dgm:pt modelId="{E86BE14B-C3AE-43C5-A670-5B8D7C02F63B}" type="sibTrans" cxnId="{4F5677AD-0B04-479C-9263-24CD9C530120}">
      <dgm:prSet/>
      <dgm:spPr/>
      <dgm:t>
        <a:bodyPr/>
        <a:lstStyle/>
        <a:p>
          <a:endParaRPr lang="en-US"/>
        </a:p>
      </dgm:t>
    </dgm:pt>
    <dgm:pt modelId="{676AAB49-38C3-4179-99F2-4494FC7BA3B1}">
      <dgm:prSet phldrT="[Text]"/>
      <dgm:spPr/>
      <dgm:t>
        <a:bodyPr/>
        <a:lstStyle/>
        <a:p>
          <a:r>
            <a:rPr lang="en-US" dirty="0" smtClean="0"/>
            <a:t>Drug or medication use</a:t>
          </a:r>
          <a:endParaRPr lang="en-US" dirty="0"/>
        </a:p>
      </dgm:t>
    </dgm:pt>
    <dgm:pt modelId="{D583E960-29F9-4077-B7FA-0145CC709DE4}" type="parTrans" cxnId="{C299A6D0-1FA5-460E-9FED-035EB3494BED}">
      <dgm:prSet/>
      <dgm:spPr/>
      <dgm:t>
        <a:bodyPr/>
        <a:lstStyle/>
        <a:p>
          <a:endParaRPr lang="en-US"/>
        </a:p>
      </dgm:t>
    </dgm:pt>
    <dgm:pt modelId="{36B2C8A9-5236-4C96-BE01-9AAC12D060FE}" type="sibTrans" cxnId="{C299A6D0-1FA5-460E-9FED-035EB3494BED}">
      <dgm:prSet/>
      <dgm:spPr/>
      <dgm:t>
        <a:bodyPr/>
        <a:lstStyle/>
        <a:p>
          <a:endParaRPr lang="en-US"/>
        </a:p>
      </dgm:t>
    </dgm:pt>
    <dgm:pt modelId="{E3118380-68FE-4ADC-AC47-3A1A2271798C}">
      <dgm:prSet phldrT="[Text]"/>
      <dgm:spPr/>
      <dgm:t>
        <a:bodyPr/>
        <a:lstStyle/>
        <a:p>
          <a:r>
            <a:rPr lang="en-US" dirty="0" smtClean="0"/>
            <a:t>Discontinue of possible</a:t>
          </a:r>
          <a:endParaRPr lang="en-US" dirty="0"/>
        </a:p>
      </dgm:t>
    </dgm:pt>
    <dgm:pt modelId="{62187AC8-15BD-4B50-A99C-C403C8EF09F9}" type="parTrans" cxnId="{EAB447FF-C188-4308-9183-F0D1ACD37F47}">
      <dgm:prSet/>
      <dgm:spPr/>
      <dgm:t>
        <a:bodyPr/>
        <a:lstStyle/>
        <a:p>
          <a:endParaRPr lang="en-US"/>
        </a:p>
      </dgm:t>
    </dgm:pt>
    <dgm:pt modelId="{4E0C4F07-E2C9-4A85-AE79-191E5521C352}" type="sibTrans" cxnId="{EAB447FF-C188-4308-9183-F0D1ACD37F47}">
      <dgm:prSet/>
      <dgm:spPr/>
      <dgm:t>
        <a:bodyPr/>
        <a:lstStyle/>
        <a:p>
          <a:endParaRPr lang="en-US"/>
        </a:p>
      </dgm:t>
    </dgm:pt>
    <dgm:pt modelId="{DF6A2CF8-3C59-455A-9F8A-CC7D7D7A6290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Local hair growth, isolated</a:t>
          </a:r>
          <a:endParaRPr lang="en-US" dirty="0"/>
        </a:p>
      </dgm:t>
    </dgm:pt>
    <dgm:pt modelId="{CC3EF9EF-B433-42DB-9579-423150E0097A}" type="parTrans" cxnId="{CF4E621E-F476-4DC1-9A12-E2CB948B7554}">
      <dgm:prSet/>
      <dgm:spPr/>
      <dgm:t>
        <a:bodyPr/>
        <a:lstStyle/>
        <a:p>
          <a:endParaRPr lang="en-US"/>
        </a:p>
      </dgm:t>
    </dgm:pt>
    <dgm:pt modelId="{A4EBA16E-811E-4DCD-B557-A1F44374CD47}" type="sibTrans" cxnId="{CF4E621E-F476-4DC1-9A12-E2CB948B7554}">
      <dgm:prSet/>
      <dgm:spPr/>
      <dgm:t>
        <a:bodyPr/>
        <a:lstStyle/>
        <a:p>
          <a:endParaRPr lang="en-US"/>
        </a:p>
      </dgm:t>
    </dgm:pt>
    <dgm:pt modelId="{8C8C7FA5-1152-4E4B-A3DC-977F779AE01C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Abnormal hirsutism score or local sexual hair growth with clinical evidence of </a:t>
          </a:r>
          <a:r>
            <a:rPr lang="en-US" dirty="0" err="1" smtClean="0"/>
            <a:t>hyperandrogenic</a:t>
          </a:r>
          <a:r>
            <a:rPr lang="en-US" dirty="0" smtClean="0"/>
            <a:t> endocrine disorder</a:t>
          </a:r>
          <a:endParaRPr lang="en-US" dirty="0"/>
        </a:p>
      </dgm:t>
    </dgm:pt>
    <dgm:pt modelId="{6C428D0A-C11F-4672-9FD6-DDB64DE9AC26}" type="parTrans" cxnId="{7E0EBD4F-875E-41B5-828F-350421E58449}">
      <dgm:prSet/>
      <dgm:spPr/>
      <dgm:t>
        <a:bodyPr/>
        <a:lstStyle/>
        <a:p>
          <a:endParaRPr lang="en-US"/>
        </a:p>
      </dgm:t>
    </dgm:pt>
    <dgm:pt modelId="{5A821A1E-4B4D-41B8-894E-5513BAFA993E}" type="sibTrans" cxnId="{7E0EBD4F-875E-41B5-828F-350421E58449}">
      <dgm:prSet/>
      <dgm:spPr/>
      <dgm:t>
        <a:bodyPr/>
        <a:lstStyle/>
        <a:p>
          <a:endParaRPr lang="en-US"/>
        </a:p>
      </dgm:t>
    </dgm:pt>
    <dgm:pt modelId="{AAED7C6A-15A6-4A74-A108-E630FCD438F0}" type="pres">
      <dgm:prSet presAssocID="{1918FFFD-3900-4B31-8A8B-B1293A767D1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5E52C5-962A-478A-B607-F9541327A3E6}" type="pres">
      <dgm:prSet presAssocID="{DA3143E6-9E15-4AF5-931C-03045E7D0473}" presName="root1" presStyleCnt="0"/>
      <dgm:spPr/>
    </dgm:pt>
    <dgm:pt modelId="{53B90828-6F49-4D4B-95C5-C1BAB7D6E418}" type="pres">
      <dgm:prSet presAssocID="{DA3143E6-9E15-4AF5-931C-03045E7D0473}" presName="LevelOneTextNode" presStyleLbl="node0" presStyleIdx="0" presStyleCnt="1" custScaleX="1214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FBAF1E-01D7-4183-AB23-F6BFDD12753D}" type="pres">
      <dgm:prSet presAssocID="{DA3143E6-9E15-4AF5-931C-03045E7D0473}" presName="level2hierChild" presStyleCnt="0"/>
      <dgm:spPr/>
    </dgm:pt>
    <dgm:pt modelId="{045D073A-BB5D-4381-9D2A-8FA55D29F5F1}" type="pres">
      <dgm:prSet presAssocID="{D583E960-29F9-4077-B7FA-0145CC709DE4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DB9D8ED9-5231-43B6-8213-832EBB6AD032}" type="pres">
      <dgm:prSet presAssocID="{D583E960-29F9-4077-B7FA-0145CC709DE4}" presName="connTx" presStyleLbl="parChTrans1D2" presStyleIdx="0" presStyleCnt="3"/>
      <dgm:spPr/>
      <dgm:t>
        <a:bodyPr/>
        <a:lstStyle/>
        <a:p>
          <a:endParaRPr lang="en-US"/>
        </a:p>
      </dgm:t>
    </dgm:pt>
    <dgm:pt modelId="{E0A4E3AB-1763-4161-A357-6611B63B8303}" type="pres">
      <dgm:prSet presAssocID="{676AAB49-38C3-4179-99F2-4494FC7BA3B1}" presName="root2" presStyleCnt="0"/>
      <dgm:spPr/>
    </dgm:pt>
    <dgm:pt modelId="{9F960F75-6429-4860-9F76-1BCBC8869D91}" type="pres">
      <dgm:prSet presAssocID="{676AAB49-38C3-4179-99F2-4494FC7BA3B1}" presName="LevelTwoTextNode" presStyleLbl="node2" presStyleIdx="0" presStyleCnt="3" custLinFactNeighborX="1515" custLinFactNeighborY="-201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44E3F2-3E22-4D8A-A546-23213DE8647F}" type="pres">
      <dgm:prSet presAssocID="{676AAB49-38C3-4179-99F2-4494FC7BA3B1}" presName="level3hierChild" presStyleCnt="0"/>
      <dgm:spPr/>
    </dgm:pt>
    <dgm:pt modelId="{CF2249FF-93C1-4148-BCBE-82BA61A1C302}" type="pres">
      <dgm:prSet presAssocID="{62187AC8-15BD-4B50-A99C-C403C8EF09F9}" presName="conn2-1" presStyleLbl="parChTrans1D3" presStyleIdx="0" presStyleCnt="1"/>
      <dgm:spPr/>
      <dgm:t>
        <a:bodyPr/>
        <a:lstStyle/>
        <a:p>
          <a:endParaRPr lang="en-US"/>
        </a:p>
      </dgm:t>
    </dgm:pt>
    <dgm:pt modelId="{3C8B0F05-3549-4579-88EA-A8306A125DE3}" type="pres">
      <dgm:prSet presAssocID="{62187AC8-15BD-4B50-A99C-C403C8EF09F9}" presName="connTx" presStyleLbl="parChTrans1D3" presStyleIdx="0" presStyleCnt="1"/>
      <dgm:spPr/>
      <dgm:t>
        <a:bodyPr/>
        <a:lstStyle/>
        <a:p>
          <a:endParaRPr lang="en-US"/>
        </a:p>
      </dgm:t>
    </dgm:pt>
    <dgm:pt modelId="{FAE9C412-B902-4536-9481-49493AF8DECB}" type="pres">
      <dgm:prSet presAssocID="{E3118380-68FE-4ADC-AC47-3A1A2271798C}" presName="root2" presStyleCnt="0"/>
      <dgm:spPr/>
    </dgm:pt>
    <dgm:pt modelId="{0941950F-6A51-4F6A-92F3-264B8DAD4DA0}" type="pres">
      <dgm:prSet presAssocID="{E3118380-68FE-4ADC-AC47-3A1A2271798C}" presName="LevelTwoTextNode" presStyleLbl="node3" presStyleIdx="0" presStyleCnt="1" custLinFactNeighborX="-1302" custLinFactNeighborY="-199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898FE5-2986-438F-94FA-B36BCE3A9001}" type="pres">
      <dgm:prSet presAssocID="{E3118380-68FE-4ADC-AC47-3A1A2271798C}" presName="level3hierChild" presStyleCnt="0"/>
      <dgm:spPr/>
    </dgm:pt>
    <dgm:pt modelId="{5CE7725E-BE64-4E22-916D-DF9811C69E90}" type="pres">
      <dgm:prSet presAssocID="{6C428D0A-C11F-4672-9FD6-DDB64DE9AC26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1CE3CC22-1203-414A-8806-9992AEFB329A}" type="pres">
      <dgm:prSet presAssocID="{6C428D0A-C11F-4672-9FD6-DDB64DE9AC26}" presName="connTx" presStyleLbl="parChTrans1D2" presStyleIdx="1" presStyleCnt="3"/>
      <dgm:spPr/>
      <dgm:t>
        <a:bodyPr/>
        <a:lstStyle/>
        <a:p>
          <a:endParaRPr lang="en-US"/>
        </a:p>
      </dgm:t>
    </dgm:pt>
    <dgm:pt modelId="{0AC40E84-D960-44F1-B4FD-8F0BB675CE11}" type="pres">
      <dgm:prSet presAssocID="{8C8C7FA5-1152-4E4B-A3DC-977F779AE01C}" presName="root2" presStyleCnt="0"/>
      <dgm:spPr/>
    </dgm:pt>
    <dgm:pt modelId="{0382CE09-3F79-47E4-AD45-C05986556BFD}" type="pres">
      <dgm:prSet presAssocID="{8C8C7FA5-1152-4E4B-A3DC-977F779AE01C}" presName="LevelTwoTextNode" presStyleLbl="node2" presStyleIdx="1" presStyleCnt="3" custScaleX="2636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7B49AE-D8E7-4CEC-8227-4BDDFD4F075C}" type="pres">
      <dgm:prSet presAssocID="{8C8C7FA5-1152-4E4B-A3DC-977F779AE01C}" presName="level3hierChild" presStyleCnt="0"/>
      <dgm:spPr/>
    </dgm:pt>
    <dgm:pt modelId="{8024B41A-5B33-4AC7-8141-EF00B935346D}" type="pres">
      <dgm:prSet presAssocID="{CC3EF9EF-B433-42DB-9579-423150E0097A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D13030EC-1F0B-4942-A23E-F40B038500E2}" type="pres">
      <dgm:prSet presAssocID="{CC3EF9EF-B433-42DB-9579-423150E0097A}" presName="connTx" presStyleLbl="parChTrans1D2" presStyleIdx="2" presStyleCnt="3"/>
      <dgm:spPr/>
      <dgm:t>
        <a:bodyPr/>
        <a:lstStyle/>
        <a:p>
          <a:endParaRPr lang="en-US"/>
        </a:p>
      </dgm:t>
    </dgm:pt>
    <dgm:pt modelId="{A4A69269-7E4C-4483-930C-B063920CF158}" type="pres">
      <dgm:prSet presAssocID="{DF6A2CF8-3C59-455A-9F8A-CC7D7D7A6290}" presName="root2" presStyleCnt="0"/>
      <dgm:spPr/>
    </dgm:pt>
    <dgm:pt modelId="{B6B0A337-597F-41D3-8748-F4D44AE3AE29}" type="pres">
      <dgm:prSet presAssocID="{DF6A2CF8-3C59-455A-9F8A-CC7D7D7A6290}" presName="LevelTwoTextNode" presStyleLbl="node2" presStyleIdx="2" presStyleCnt="3" custScaleX="218630" custLinFactNeighborX="-611" custLinFactNeighborY="269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038E26-EDE0-43F0-AE28-F93681EB698A}" type="pres">
      <dgm:prSet presAssocID="{DF6A2CF8-3C59-455A-9F8A-CC7D7D7A6290}" presName="level3hierChild" presStyleCnt="0"/>
      <dgm:spPr/>
    </dgm:pt>
  </dgm:ptLst>
  <dgm:cxnLst>
    <dgm:cxn modelId="{96A5FF95-36FE-4C2E-ABFA-8A1DF0906106}" type="presOf" srcId="{676AAB49-38C3-4179-99F2-4494FC7BA3B1}" destId="{9F960F75-6429-4860-9F76-1BCBC8869D91}" srcOrd="0" destOrd="0" presId="urn:microsoft.com/office/officeart/2005/8/layout/hierarchy2"/>
    <dgm:cxn modelId="{7E0EBD4F-875E-41B5-828F-350421E58449}" srcId="{DA3143E6-9E15-4AF5-931C-03045E7D0473}" destId="{8C8C7FA5-1152-4E4B-A3DC-977F779AE01C}" srcOrd="1" destOrd="0" parTransId="{6C428D0A-C11F-4672-9FD6-DDB64DE9AC26}" sibTransId="{5A821A1E-4B4D-41B8-894E-5513BAFA993E}"/>
    <dgm:cxn modelId="{3657C89F-6062-4FC7-8945-51D4806E6567}" type="presOf" srcId="{CC3EF9EF-B433-42DB-9579-423150E0097A}" destId="{8024B41A-5B33-4AC7-8141-EF00B935346D}" srcOrd="0" destOrd="0" presId="urn:microsoft.com/office/officeart/2005/8/layout/hierarchy2"/>
    <dgm:cxn modelId="{CF4E621E-F476-4DC1-9A12-E2CB948B7554}" srcId="{DA3143E6-9E15-4AF5-931C-03045E7D0473}" destId="{DF6A2CF8-3C59-455A-9F8A-CC7D7D7A6290}" srcOrd="2" destOrd="0" parTransId="{CC3EF9EF-B433-42DB-9579-423150E0097A}" sibTransId="{A4EBA16E-811E-4DCD-B557-A1F44374CD47}"/>
    <dgm:cxn modelId="{221AD564-7EFB-4791-8C25-BDE4914E2C6D}" type="presOf" srcId="{D583E960-29F9-4077-B7FA-0145CC709DE4}" destId="{DB9D8ED9-5231-43B6-8213-832EBB6AD032}" srcOrd="1" destOrd="0" presId="urn:microsoft.com/office/officeart/2005/8/layout/hierarchy2"/>
    <dgm:cxn modelId="{EAB447FF-C188-4308-9183-F0D1ACD37F47}" srcId="{676AAB49-38C3-4179-99F2-4494FC7BA3B1}" destId="{E3118380-68FE-4ADC-AC47-3A1A2271798C}" srcOrd="0" destOrd="0" parTransId="{62187AC8-15BD-4B50-A99C-C403C8EF09F9}" sibTransId="{4E0C4F07-E2C9-4A85-AE79-191E5521C352}"/>
    <dgm:cxn modelId="{2BAFCC5F-E719-4CBA-B82E-E6F0AF60CEC6}" type="presOf" srcId="{6C428D0A-C11F-4672-9FD6-DDB64DE9AC26}" destId="{1CE3CC22-1203-414A-8806-9992AEFB329A}" srcOrd="1" destOrd="0" presId="urn:microsoft.com/office/officeart/2005/8/layout/hierarchy2"/>
    <dgm:cxn modelId="{C299A6D0-1FA5-460E-9FED-035EB3494BED}" srcId="{DA3143E6-9E15-4AF5-931C-03045E7D0473}" destId="{676AAB49-38C3-4179-99F2-4494FC7BA3B1}" srcOrd="0" destOrd="0" parTransId="{D583E960-29F9-4077-B7FA-0145CC709DE4}" sibTransId="{36B2C8A9-5236-4C96-BE01-9AAC12D060FE}"/>
    <dgm:cxn modelId="{630BB0FA-46BE-4A38-8263-AA546B3ECD41}" type="presOf" srcId="{D583E960-29F9-4077-B7FA-0145CC709DE4}" destId="{045D073A-BB5D-4381-9D2A-8FA55D29F5F1}" srcOrd="0" destOrd="0" presId="urn:microsoft.com/office/officeart/2005/8/layout/hierarchy2"/>
    <dgm:cxn modelId="{5434CC51-01E0-4CC8-A945-2895C57D6F63}" type="presOf" srcId="{DF6A2CF8-3C59-455A-9F8A-CC7D7D7A6290}" destId="{B6B0A337-597F-41D3-8748-F4D44AE3AE29}" srcOrd="0" destOrd="0" presId="urn:microsoft.com/office/officeart/2005/8/layout/hierarchy2"/>
    <dgm:cxn modelId="{763175E9-40F8-4B37-833E-48D9EAC160AF}" type="presOf" srcId="{CC3EF9EF-B433-42DB-9579-423150E0097A}" destId="{D13030EC-1F0B-4942-A23E-F40B038500E2}" srcOrd="1" destOrd="0" presId="urn:microsoft.com/office/officeart/2005/8/layout/hierarchy2"/>
    <dgm:cxn modelId="{0E1DDA44-E4D4-487F-99AB-DD8FA3CCD586}" type="presOf" srcId="{DA3143E6-9E15-4AF5-931C-03045E7D0473}" destId="{53B90828-6F49-4D4B-95C5-C1BAB7D6E418}" srcOrd="0" destOrd="0" presId="urn:microsoft.com/office/officeart/2005/8/layout/hierarchy2"/>
    <dgm:cxn modelId="{4F5677AD-0B04-479C-9263-24CD9C530120}" srcId="{1918FFFD-3900-4B31-8A8B-B1293A767D1E}" destId="{DA3143E6-9E15-4AF5-931C-03045E7D0473}" srcOrd="0" destOrd="0" parTransId="{68B3E056-D6B3-4AF8-9267-A2E6E5B483F0}" sibTransId="{E86BE14B-C3AE-43C5-A670-5B8D7C02F63B}"/>
    <dgm:cxn modelId="{25E14F0A-9B64-416E-9822-2AFF716BBBAE}" type="presOf" srcId="{E3118380-68FE-4ADC-AC47-3A1A2271798C}" destId="{0941950F-6A51-4F6A-92F3-264B8DAD4DA0}" srcOrd="0" destOrd="0" presId="urn:microsoft.com/office/officeart/2005/8/layout/hierarchy2"/>
    <dgm:cxn modelId="{0F031C1E-A1C1-4010-B107-4AF3BD7DBC92}" type="presOf" srcId="{8C8C7FA5-1152-4E4B-A3DC-977F779AE01C}" destId="{0382CE09-3F79-47E4-AD45-C05986556BFD}" srcOrd="0" destOrd="0" presId="urn:microsoft.com/office/officeart/2005/8/layout/hierarchy2"/>
    <dgm:cxn modelId="{83E1309D-AC50-41E6-84F4-ECA6114CA1B7}" type="presOf" srcId="{6C428D0A-C11F-4672-9FD6-DDB64DE9AC26}" destId="{5CE7725E-BE64-4E22-916D-DF9811C69E90}" srcOrd="0" destOrd="0" presId="urn:microsoft.com/office/officeart/2005/8/layout/hierarchy2"/>
    <dgm:cxn modelId="{D97ED43C-4386-4AAA-BDA2-E7B572925D05}" type="presOf" srcId="{1918FFFD-3900-4B31-8A8B-B1293A767D1E}" destId="{AAED7C6A-15A6-4A74-A108-E630FCD438F0}" srcOrd="0" destOrd="0" presId="urn:microsoft.com/office/officeart/2005/8/layout/hierarchy2"/>
    <dgm:cxn modelId="{CFE1EFF8-5635-4D3D-AD66-C78FD87C1245}" type="presOf" srcId="{62187AC8-15BD-4B50-A99C-C403C8EF09F9}" destId="{CF2249FF-93C1-4148-BCBE-82BA61A1C302}" srcOrd="0" destOrd="0" presId="urn:microsoft.com/office/officeart/2005/8/layout/hierarchy2"/>
    <dgm:cxn modelId="{A3EE28AF-6139-4A57-B5F0-ABB0B129E6A1}" type="presOf" srcId="{62187AC8-15BD-4B50-A99C-C403C8EF09F9}" destId="{3C8B0F05-3549-4579-88EA-A8306A125DE3}" srcOrd="1" destOrd="0" presId="urn:microsoft.com/office/officeart/2005/8/layout/hierarchy2"/>
    <dgm:cxn modelId="{70C392E5-7D8B-4B8D-A6B2-F4BD244E1839}" type="presParOf" srcId="{AAED7C6A-15A6-4A74-A108-E630FCD438F0}" destId="{4D5E52C5-962A-478A-B607-F9541327A3E6}" srcOrd="0" destOrd="0" presId="urn:microsoft.com/office/officeart/2005/8/layout/hierarchy2"/>
    <dgm:cxn modelId="{5A4D6FE9-E57E-4097-BD65-BEA6445D2C72}" type="presParOf" srcId="{4D5E52C5-962A-478A-B607-F9541327A3E6}" destId="{53B90828-6F49-4D4B-95C5-C1BAB7D6E418}" srcOrd="0" destOrd="0" presId="urn:microsoft.com/office/officeart/2005/8/layout/hierarchy2"/>
    <dgm:cxn modelId="{7B3145A5-0ED6-44B5-9BA1-53A9933350DC}" type="presParOf" srcId="{4D5E52C5-962A-478A-B607-F9541327A3E6}" destId="{C8FBAF1E-01D7-4183-AB23-F6BFDD12753D}" srcOrd="1" destOrd="0" presId="urn:microsoft.com/office/officeart/2005/8/layout/hierarchy2"/>
    <dgm:cxn modelId="{352125E4-3F80-4344-B763-DFFB9A9909CB}" type="presParOf" srcId="{C8FBAF1E-01D7-4183-AB23-F6BFDD12753D}" destId="{045D073A-BB5D-4381-9D2A-8FA55D29F5F1}" srcOrd="0" destOrd="0" presId="urn:microsoft.com/office/officeart/2005/8/layout/hierarchy2"/>
    <dgm:cxn modelId="{F38351AD-C8EC-4867-8C4C-4F1153420374}" type="presParOf" srcId="{045D073A-BB5D-4381-9D2A-8FA55D29F5F1}" destId="{DB9D8ED9-5231-43B6-8213-832EBB6AD032}" srcOrd="0" destOrd="0" presId="urn:microsoft.com/office/officeart/2005/8/layout/hierarchy2"/>
    <dgm:cxn modelId="{D9F0EF59-9DBC-4E63-ADE7-D7D392A0A187}" type="presParOf" srcId="{C8FBAF1E-01D7-4183-AB23-F6BFDD12753D}" destId="{E0A4E3AB-1763-4161-A357-6611B63B8303}" srcOrd="1" destOrd="0" presId="urn:microsoft.com/office/officeart/2005/8/layout/hierarchy2"/>
    <dgm:cxn modelId="{3F0F1BA1-D161-4BAC-8C12-33CDCD5F51C4}" type="presParOf" srcId="{E0A4E3AB-1763-4161-A357-6611B63B8303}" destId="{9F960F75-6429-4860-9F76-1BCBC8869D91}" srcOrd="0" destOrd="0" presId="urn:microsoft.com/office/officeart/2005/8/layout/hierarchy2"/>
    <dgm:cxn modelId="{F2B5E1F5-F406-4BCC-8972-71237F790AB0}" type="presParOf" srcId="{E0A4E3AB-1763-4161-A357-6611B63B8303}" destId="{C544E3F2-3E22-4D8A-A546-23213DE8647F}" srcOrd="1" destOrd="0" presId="urn:microsoft.com/office/officeart/2005/8/layout/hierarchy2"/>
    <dgm:cxn modelId="{FB295299-8F5B-4C62-99C4-20AFD9988A75}" type="presParOf" srcId="{C544E3F2-3E22-4D8A-A546-23213DE8647F}" destId="{CF2249FF-93C1-4148-BCBE-82BA61A1C302}" srcOrd="0" destOrd="0" presId="urn:microsoft.com/office/officeart/2005/8/layout/hierarchy2"/>
    <dgm:cxn modelId="{4C271B16-6F1F-4375-BD0C-96D423D524FC}" type="presParOf" srcId="{CF2249FF-93C1-4148-BCBE-82BA61A1C302}" destId="{3C8B0F05-3549-4579-88EA-A8306A125DE3}" srcOrd="0" destOrd="0" presId="urn:microsoft.com/office/officeart/2005/8/layout/hierarchy2"/>
    <dgm:cxn modelId="{31714E68-8AFA-4982-95D7-5FF50DD29154}" type="presParOf" srcId="{C544E3F2-3E22-4D8A-A546-23213DE8647F}" destId="{FAE9C412-B902-4536-9481-49493AF8DECB}" srcOrd="1" destOrd="0" presId="urn:microsoft.com/office/officeart/2005/8/layout/hierarchy2"/>
    <dgm:cxn modelId="{33327204-0D30-4149-BD6B-AB4BDC8F8923}" type="presParOf" srcId="{FAE9C412-B902-4536-9481-49493AF8DECB}" destId="{0941950F-6A51-4F6A-92F3-264B8DAD4DA0}" srcOrd="0" destOrd="0" presId="urn:microsoft.com/office/officeart/2005/8/layout/hierarchy2"/>
    <dgm:cxn modelId="{F14259AF-3976-4C94-909F-831865A04CF2}" type="presParOf" srcId="{FAE9C412-B902-4536-9481-49493AF8DECB}" destId="{09898FE5-2986-438F-94FA-B36BCE3A9001}" srcOrd="1" destOrd="0" presId="urn:microsoft.com/office/officeart/2005/8/layout/hierarchy2"/>
    <dgm:cxn modelId="{A25D0448-B165-4561-928F-6EBA2537F49F}" type="presParOf" srcId="{C8FBAF1E-01D7-4183-AB23-F6BFDD12753D}" destId="{5CE7725E-BE64-4E22-916D-DF9811C69E90}" srcOrd="2" destOrd="0" presId="urn:microsoft.com/office/officeart/2005/8/layout/hierarchy2"/>
    <dgm:cxn modelId="{3AF5C1D9-FB73-40E7-BAB1-3D3D6D36FD12}" type="presParOf" srcId="{5CE7725E-BE64-4E22-916D-DF9811C69E90}" destId="{1CE3CC22-1203-414A-8806-9992AEFB329A}" srcOrd="0" destOrd="0" presId="urn:microsoft.com/office/officeart/2005/8/layout/hierarchy2"/>
    <dgm:cxn modelId="{18725518-9717-438D-8102-E67F0B5D020D}" type="presParOf" srcId="{C8FBAF1E-01D7-4183-AB23-F6BFDD12753D}" destId="{0AC40E84-D960-44F1-B4FD-8F0BB675CE11}" srcOrd="3" destOrd="0" presId="urn:microsoft.com/office/officeart/2005/8/layout/hierarchy2"/>
    <dgm:cxn modelId="{9E254F4E-6646-4059-82C0-D8E7C8A0541D}" type="presParOf" srcId="{0AC40E84-D960-44F1-B4FD-8F0BB675CE11}" destId="{0382CE09-3F79-47E4-AD45-C05986556BFD}" srcOrd="0" destOrd="0" presId="urn:microsoft.com/office/officeart/2005/8/layout/hierarchy2"/>
    <dgm:cxn modelId="{BE52FE8B-8102-49A1-ABA2-168478D01425}" type="presParOf" srcId="{0AC40E84-D960-44F1-B4FD-8F0BB675CE11}" destId="{A97B49AE-D8E7-4CEC-8227-4BDDFD4F075C}" srcOrd="1" destOrd="0" presId="urn:microsoft.com/office/officeart/2005/8/layout/hierarchy2"/>
    <dgm:cxn modelId="{B0D625D7-E608-4521-8656-176ACDE5F22C}" type="presParOf" srcId="{C8FBAF1E-01D7-4183-AB23-F6BFDD12753D}" destId="{8024B41A-5B33-4AC7-8141-EF00B935346D}" srcOrd="4" destOrd="0" presId="urn:microsoft.com/office/officeart/2005/8/layout/hierarchy2"/>
    <dgm:cxn modelId="{69E96472-9597-4016-B736-5E6E09CDC6C4}" type="presParOf" srcId="{8024B41A-5B33-4AC7-8141-EF00B935346D}" destId="{D13030EC-1F0B-4942-A23E-F40B038500E2}" srcOrd="0" destOrd="0" presId="urn:microsoft.com/office/officeart/2005/8/layout/hierarchy2"/>
    <dgm:cxn modelId="{81BE4351-36F5-4846-B8EE-2ADD168290D7}" type="presParOf" srcId="{C8FBAF1E-01D7-4183-AB23-F6BFDD12753D}" destId="{A4A69269-7E4C-4483-930C-B063920CF158}" srcOrd="5" destOrd="0" presId="urn:microsoft.com/office/officeart/2005/8/layout/hierarchy2"/>
    <dgm:cxn modelId="{8FFEB1FE-CD0F-44CD-97AF-473B981FD6ED}" type="presParOf" srcId="{A4A69269-7E4C-4483-930C-B063920CF158}" destId="{B6B0A337-597F-41D3-8748-F4D44AE3AE29}" srcOrd="0" destOrd="0" presId="urn:microsoft.com/office/officeart/2005/8/layout/hierarchy2"/>
    <dgm:cxn modelId="{EF6309B9-24BC-484A-973F-63C788627A80}" type="presParOf" srcId="{A4A69269-7E4C-4483-930C-B063920CF158}" destId="{C3038E26-EDE0-43F0-AE28-F93681EB698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90828-6F49-4D4B-95C5-C1BAB7D6E418}">
      <dsp:nvSpPr>
        <dsp:cNvPr id="0" name=""/>
        <dsp:cNvSpPr/>
      </dsp:nvSpPr>
      <dsp:spPr>
        <a:xfrm>
          <a:off x="3468" y="1912813"/>
          <a:ext cx="2698673" cy="11112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Initial evaluation of complaint of hirsutism</a:t>
          </a:r>
          <a:endParaRPr lang="en-US" sz="2300" kern="1200" dirty="0"/>
        </a:p>
      </dsp:txBody>
      <dsp:txXfrm>
        <a:off x="36016" y="1945361"/>
        <a:ext cx="2633577" cy="1046191"/>
      </dsp:txXfrm>
    </dsp:sp>
    <dsp:sp modelId="{045D073A-BB5D-4381-9D2A-8FA55D29F5F1}">
      <dsp:nvSpPr>
        <dsp:cNvPr id="0" name=""/>
        <dsp:cNvSpPr/>
      </dsp:nvSpPr>
      <dsp:spPr>
        <a:xfrm rot="18093710">
          <a:off x="2282073" y="1697162"/>
          <a:ext cx="1762838" cy="40517"/>
        </a:xfrm>
        <a:custGeom>
          <a:avLst/>
          <a:gdLst/>
          <a:ahLst/>
          <a:cxnLst/>
          <a:rect l="0" t="0" r="0" b="0"/>
          <a:pathLst>
            <a:path>
              <a:moveTo>
                <a:pt x="0" y="20258"/>
              </a:moveTo>
              <a:lnTo>
                <a:pt x="1762838" y="202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19421" y="1673349"/>
        <a:ext cx="88141" cy="88141"/>
      </dsp:txXfrm>
    </dsp:sp>
    <dsp:sp modelId="{9F960F75-6429-4860-9F76-1BCBC8869D91}">
      <dsp:nvSpPr>
        <dsp:cNvPr id="0" name=""/>
        <dsp:cNvSpPr/>
      </dsp:nvSpPr>
      <dsp:spPr>
        <a:xfrm>
          <a:off x="3624844" y="410740"/>
          <a:ext cx="2222575" cy="111128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Drug or medication use</a:t>
          </a:r>
          <a:endParaRPr lang="en-US" sz="2300" kern="1200" dirty="0"/>
        </a:p>
      </dsp:txBody>
      <dsp:txXfrm>
        <a:off x="3657392" y="443288"/>
        <a:ext cx="2157479" cy="1046191"/>
      </dsp:txXfrm>
    </dsp:sp>
    <dsp:sp modelId="{CF2249FF-93C1-4148-BCBE-82BA61A1C302}">
      <dsp:nvSpPr>
        <dsp:cNvPr id="0" name=""/>
        <dsp:cNvSpPr/>
      </dsp:nvSpPr>
      <dsp:spPr>
        <a:xfrm rot="9153">
          <a:off x="5847418" y="947226"/>
          <a:ext cx="826423" cy="40517"/>
        </a:xfrm>
        <a:custGeom>
          <a:avLst/>
          <a:gdLst/>
          <a:ahLst/>
          <a:cxnLst/>
          <a:rect l="0" t="0" r="0" b="0"/>
          <a:pathLst>
            <a:path>
              <a:moveTo>
                <a:pt x="0" y="20258"/>
              </a:moveTo>
              <a:lnTo>
                <a:pt x="826423" y="2025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239969" y="946824"/>
        <a:ext cx="41321" cy="41321"/>
      </dsp:txXfrm>
    </dsp:sp>
    <dsp:sp modelId="{0941950F-6A51-4F6A-92F3-264B8DAD4DA0}">
      <dsp:nvSpPr>
        <dsp:cNvPr id="0" name=""/>
        <dsp:cNvSpPr/>
      </dsp:nvSpPr>
      <dsp:spPr>
        <a:xfrm>
          <a:off x="6673839" y="412941"/>
          <a:ext cx="2222575" cy="1111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Discontinue of possible</a:t>
          </a:r>
          <a:endParaRPr lang="en-US" sz="2300" kern="1200" dirty="0"/>
        </a:p>
      </dsp:txBody>
      <dsp:txXfrm>
        <a:off x="6706387" y="445489"/>
        <a:ext cx="2157479" cy="1046191"/>
      </dsp:txXfrm>
    </dsp:sp>
    <dsp:sp modelId="{5CE7725E-BE64-4E22-916D-DF9811C69E90}">
      <dsp:nvSpPr>
        <dsp:cNvPr id="0" name=""/>
        <dsp:cNvSpPr/>
      </dsp:nvSpPr>
      <dsp:spPr>
        <a:xfrm>
          <a:off x="2702141" y="2448198"/>
          <a:ext cx="889030" cy="40517"/>
        </a:xfrm>
        <a:custGeom>
          <a:avLst/>
          <a:gdLst/>
          <a:ahLst/>
          <a:cxnLst/>
          <a:rect l="0" t="0" r="0" b="0"/>
          <a:pathLst>
            <a:path>
              <a:moveTo>
                <a:pt x="0" y="20258"/>
              </a:moveTo>
              <a:lnTo>
                <a:pt x="889030" y="202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124431" y="2446231"/>
        <a:ext cx="44451" cy="44451"/>
      </dsp:txXfrm>
    </dsp:sp>
    <dsp:sp modelId="{0382CE09-3F79-47E4-AD45-C05986556BFD}">
      <dsp:nvSpPr>
        <dsp:cNvPr id="0" name=""/>
        <dsp:cNvSpPr/>
      </dsp:nvSpPr>
      <dsp:spPr>
        <a:xfrm>
          <a:off x="3591172" y="1912813"/>
          <a:ext cx="5858953" cy="11112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Abnormal hirsutism score or local sexual hair growth with clinical evidence of </a:t>
          </a:r>
          <a:r>
            <a:rPr lang="en-US" sz="2300" kern="1200" dirty="0" err="1" smtClean="0"/>
            <a:t>hyperandrogenic</a:t>
          </a:r>
          <a:r>
            <a:rPr lang="en-US" sz="2300" kern="1200" dirty="0" smtClean="0"/>
            <a:t> endocrine disorder</a:t>
          </a:r>
          <a:endParaRPr lang="en-US" sz="2300" kern="1200" dirty="0"/>
        </a:p>
      </dsp:txBody>
      <dsp:txXfrm>
        <a:off x="3623720" y="1945361"/>
        <a:ext cx="5793857" cy="1046191"/>
      </dsp:txXfrm>
    </dsp:sp>
    <dsp:sp modelId="{8024B41A-5B33-4AC7-8141-EF00B935346D}">
      <dsp:nvSpPr>
        <dsp:cNvPr id="0" name=""/>
        <dsp:cNvSpPr/>
      </dsp:nvSpPr>
      <dsp:spPr>
        <a:xfrm rot="3657872">
          <a:off x="2237993" y="3236723"/>
          <a:ext cx="1803746" cy="40517"/>
        </a:xfrm>
        <a:custGeom>
          <a:avLst/>
          <a:gdLst/>
          <a:ahLst/>
          <a:cxnLst/>
          <a:rect l="0" t="0" r="0" b="0"/>
          <a:pathLst>
            <a:path>
              <a:moveTo>
                <a:pt x="0" y="20258"/>
              </a:moveTo>
              <a:lnTo>
                <a:pt x="1803746" y="202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094773" y="3211888"/>
        <a:ext cx="90187" cy="90187"/>
      </dsp:txXfrm>
    </dsp:sp>
    <dsp:sp modelId="{B6B0A337-597F-41D3-8748-F4D44AE3AE29}">
      <dsp:nvSpPr>
        <dsp:cNvPr id="0" name=""/>
        <dsp:cNvSpPr/>
      </dsp:nvSpPr>
      <dsp:spPr>
        <a:xfrm>
          <a:off x="3577592" y="3489863"/>
          <a:ext cx="4859216" cy="11112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Local hair growth, isolated</a:t>
          </a:r>
          <a:endParaRPr lang="en-US" sz="2300" kern="1200" dirty="0"/>
        </a:p>
      </dsp:txBody>
      <dsp:txXfrm>
        <a:off x="3610140" y="3522411"/>
        <a:ext cx="4794120" cy="1046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914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34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410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19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621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135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EC0B3-869A-4A04-BA8B-34D12B843AC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869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EC0B3-869A-4A04-BA8B-34D12B843AC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193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EC0B3-869A-4A04-BA8B-34D12B843AC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164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3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3452-FC8F-4B98-AA5D-D6C57A8A4F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799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33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575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960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559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000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157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8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1831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058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893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976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285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52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818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270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51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9488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3071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59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5203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09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9758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3814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3256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8658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3125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1619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8444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5924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2400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28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3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9179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529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4795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015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1186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6842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3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9233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0580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481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906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0238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674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618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1099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786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2315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507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743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00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/>
          <a:srcRect b="-48"/>
          <a:stretch>
            <a:fillRect/>
          </a:stretch>
        </p:blipFill>
        <p:spPr>
          <a:xfrm>
            <a:off x="0" y="-19049"/>
            <a:ext cx="12192000" cy="68770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3943350"/>
            <a:ext cx="12192000" cy="291465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400300" y="4271248"/>
            <a:ext cx="7391400" cy="1200329"/>
          </a:xfrm>
        </p:spPr>
        <p:txBody>
          <a:bodyPr lIns="90000" tIns="46800" rIns="90000" bIns="46800" anchor="b">
            <a:normAutofit/>
          </a:bodyPr>
          <a:lstStyle>
            <a:lvl1pPr algn="dist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00300" y="5562600"/>
            <a:ext cx="7391400" cy="68326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90000" tIns="46800" rIns="90000" bIns="46800"/>
          <a:lstStyle/>
          <a:p>
            <a:fld id="{75B20549-A8DB-4914-A2AB-7F63568F7CD9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90000" tIns="46800" rIns="90000" bIns="4680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90000" tIns="46800" rIns="90000" bIns="46800"/>
          <a:lstStyle/>
          <a:p>
            <a:fld id="{E60B787E-50AF-4277-9DDB-8EA7D94457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CFD98-521A-4672-B632-2027071B0417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7EEC-05F6-4235-B96C-452B0CC61290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311400"/>
            <a:ext cx="12192000" cy="22352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09928" y="2543220"/>
            <a:ext cx="5262979" cy="904863"/>
          </a:xfrm>
        </p:spPr>
        <p:txBody>
          <a:bodyPr lIns="90000" tIns="46800" rIns="90000" bIns="46800"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09928" y="3543301"/>
            <a:ext cx="5262979" cy="849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90000" tIns="46800" rIns="90000" bIns="46800"/>
          <a:lstStyle/>
          <a:p>
            <a:fld id="{018EBD96-7B69-411E-ADA5-2C163AA90FFA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90000" tIns="46800" rIns="90000" bIns="4680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90000" tIns="46800" rIns="90000" bIns="46800"/>
          <a:lstStyle/>
          <a:p>
            <a:fld id="{E60B787E-50AF-4277-9DDB-8EA7D94457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331F9-AD05-49B2-B95F-A5C8AFCD420A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238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684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684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D94-716E-4C20-A55F-2E0D7FA311A8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/>
          <a:srcRect b="-48"/>
          <a:stretch>
            <a:fillRect/>
          </a:stretch>
        </p:blipFill>
        <p:spPr>
          <a:xfrm>
            <a:off x="0" y="-19049"/>
            <a:ext cx="12192000" cy="68770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3943350"/>
            <a:ext cx="12192000" cy="291465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3363-EE83-4A19-94F0-8E774A7D5FC7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/>
          </p:nvPr>
        </p:nvSpPr>
        <p:spPr>
          <a:xfrm>
            <a:off x="2400300" y="5517016"/>
            <a:ext cx="7391400" cy="683264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12" name="标题 11"/>
          <p:cNvSpPr>
            <a:spLocks noGrp="1"/>
          </p:cNvSpPr>
          <p:nvPr>
            <p:ph type="title" hasCustomPrompt="1"/>
          </p:nvPr>
        </p:nvSpPr>
        <p:spPr>
          <a:xfrm>
            <a:off x="2400300" y="4271248"/>
            <a:ext cx="7391400" cy="1200329"/>
          </a:xfrm>
        </p:spPr>
        <p:txBody>
          <a:bodyPr anchor="b">
            <a:normAutofit/>
          </a:bodyPr>
          <a:lstStyle>
            <a:lvl1pPr algn="dist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7192-893B-4B80-9615-BD1A20BC3A91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3581400" y="6248774"/>
            <a:ext cx="2743200" cy="365125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60B787E-50AF-4277-9DDB-8EA7D944579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129A-03EC-45F3-AEC3-FA15E2C057E5}" type="datetime1">
              <a:rPr lang="zh-CN" altLang="en-US" smtClean="0"/>
              <a:t>2018/4/2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388600" y="365125"/>
            <a:ext cx="965200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88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78521-02FB-48B3-BA9A-CD67815E4E5F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BA56AE2-4010-4114-9496-8009994FB0E2}" type="datetime1">
              <a:rPr lang="zh-CN" altLang="en-US" smtClean="0"/>
              <a:t>2018/4/2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60B787E-50AF-4277-9DDB-8EA7D944579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26" Type="http://schemas.openxmlformats.org/officeDocument/2006/relationships/tags" Target="../tags/tag258.xml"/><Relationship Id="rId3" Type="http://schemas.openxmlformats.org/officeDocument/2006/relationships/tags" Target="../tags/tag235.xml"/><Relationship Id="rId21" Type="http://schemas.openxmlformats.org/officeDocument/2006/relationships/tags" Target="../tags/tag253.xml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5" Type="http://schemas.openxmlformats.org/officeDocument/2006/relationships/tags" Target="../tags/tag257.xml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tags" Target="../tags/tag252.xml"/><Relationship Id="rId29" Type="http://schemas.openxmlformats.org/officeDocument/2006/relationships/notesSlide" Target="../notesSlides/notesSlide10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24" Type="http://schemas.openxmlformats.org/officeDocument/2006/relationships/tags" Target="../tags/tag256.xml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tags" Target="../tags/tag255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tags" Target="../tags/tag254.xml"/><Relationship Id="rId27" Type="http://schemas.openxmlformats.org/officeDocument/2006/relationships/tags" Target="../tags/tag25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tags" Target="../tags/tag272.xml"/><Relationship Id="rId18" Type="http://schemas.openxmlformats.org/officeDocument/2006/relationships/tags" Target="../tags/tag277.xml"/><Relationship Id="rId26" Type="http://schemas.openxmlformats.org/officeDocument/2006/relationships/tags" Target="../tags/tag285.xml"/><Relationship Id="rId3" Type="http://schemas.openxmlformats.org/officeDocument/2006/relationships/tags" Target="../tags/tag262.xml"/><Relationship Id="rId21" Type="http://schemas.openxmlformats.org/officeDocument/2006/relationships/tags" Target="../tags/tag280.xml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tags" Target="../tags/tag276.xml"/><Relationship Id="rId25" Type="http://schemas.openxmlformats.org/officeDocument/2006/relationships/tags" Target="../tags/tag284.xml"/><Relationship Id="rId2" Type="http://schemas.openxmlformats.org/officeDocument/2006/relationships/tags" Target="../tags/tag261.xml"/><Relationship Id="rId16" Type="http://schemas.openxmlformats.org/officeDocument/2006/relationships/tags" Target="../tags/tag275.xml"/><Relationship Id="rId20" Type="http://schemas.openxmlformats.org/officeDocument/2006/relationships/tags" Target="../tags/tag279.xml"/><Relationship Id="rId29" Type="http://schemas.openxmlformats.org/officeDocument/2006/relationships/notesSlide" Target="../notesSlides/notesSlide11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24" Type="http://schemas.openxmlformats.org/officeDocument/2006/relationships/tags" Target="../tags/tag283.xml"/><Relationship Id="rId5" Type="http://schemas.openxmlformats.org/officeDocument/2006/relationships/tags" Target="../tags/tag264.xml"/><Relationship Id="rId15" Type="http://schemas.openxmlformats.org/officeDocument/2006/relationships/tags" Target="../tags/tag274.xml"/><Relationship Id="rId23" Type="http://schemas.openxmlformats.org/officeDocument/2006/relationships/tags" Target="../tags/tag282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269.xml"/><Relationship Id="rId19" Type="http://schemas.openxmlformats.org/officeDocument/2006/relationships/tags" Target="../tags/tag278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tags" Target="../tags/tag273.xml"/><Relationship Id="rId22" Type="http://schemas.openxmlformats.org/officeDocument/2006/relationships/tags" Target="../tags/tag281.xml"/><Relationship Id="rId27" Type="http://schemas.openxmlformats.org/officeDocument/2006/relationships/tags" Target="../tags/tag28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tags" Target="../tags/tag299.xml"/><Relationship Id="rId18" Type="http://schemas.openxmlformats.org/officeDocument/2006/relationships/tags" Target="../tags/tag304.xml"/><Relationship Id="rId26" Type="http://schemas.openxmlformats.org/officeDocument/2006/relationships/tags" Target="../tags/tag312.xml"/><Relationship Id="rId3" Type="http://schemas.openxmlformats.org/officeDocument/2006/relationships/tags" Target="../tags/tag289.xml"/><Relationship Id="rId21" Type="http://schemas.openxmlformats.org/officeDocument/2006/relationships/tags" Target="../tags/tag307.xml"/><Relationship Id="rId7" Type="http://schemas.openxmlformats.org/officeDocument/2006/relationships/tags" Target="../tags/tag293.xml"/><Relationship Id="rId12" Type="http://schemas.openxmlformats.org/officeDocument/2006/relationships/tags" Target="../tags/tag298.xml"/><Relationship Id="rId17" Type="http://schemas.openxmlformats.org/officeDocument/2006/relationships/tags" Target="../tags/tag303.xml"/><Relationship Id="rId25" Type="http://schemas.openxmlformats.org/officeDocument/2006/relationships/tags" Target="../tags/tag311.xml"/><Relationship Id="rId2" Type="http://schemas.openxmlformats.org/officeDocument/2006/relationships/tags" Target="../tags/tag288.xml"/><Relationship Id="rId16" Type="http://schemas.openxmlformats.org/officeDocument/2006/relationships/tags" Target="../tags/tag302.xml"/><Relationship Id="rId20" Type="http://schemas.openxmlformats.org/officeDocument/2006/relationships/tags" Target="../tags/tag306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tags" Target="../tags/tag297.xml"/><Relationship Id="rId24" Type="http://schemas.openxmlformats.org/officeDocument/2006/relationships/tags" Target="../tags/tag310.xml"/><Relationship Id="rId5" Type="http://schemas.openxmlformats.org/officeDocument/2006/relationships/tags" Target="../tags/tag291.xml"/><Relationship Id="rId15" Type="http://schemas.openxmlformats.org/officeDocument/2006/relationships/tags" Target="../tags/tag301.xml"/><Relationship Id="rId23" Type="http://schemas.openxmlformats.org/officeDocument/2006/relationships/tags" Target="../tags/tag309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296.xml"/><Relationship Id="rId19" Type="http://schemas.openxmlformats.org/officeDocument/2006/relationships/tags" Target="../tags/tag305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tags" Target="../tags/tag300.xml"/><Relationship Id="rId22" Type="http://schemas.openxmlformats.org/officeDocument/2006/relationships/tags" Target="../tags/tag308.xml"/><Relationship Id="rId27" Type="http://schemas.openxmlformats.org/officeDocument/2006/relationships/tags" Target="../tags/tag3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21.xml"/><Relationship Id="rId13" Type="http://schemas.openxmlformats.org/officeDocument/2006/relationships/tags" Target="../tags/tag326.xml"/><Relationship Id="rId18" Type="http://schemas.openxmlformats.org/officeDocument/2006/relationships/tags" Target="../tags/tag331.xml"/><Relationship Id="rId26" Type="http://schemas.openxmlformats.org/officeDocument/2006/relationships/tags" Target="../tags/tag339.xml"/><Relationship Id="rId3" Type="http://schemas.openxmlformats.org/officeDocument/2006/relationships/tags" Target="../tags/tag316.xml"/><Relationship Id="rId21" Type="http://schemas.openxmlformats.org/officeDocument/2006/relationships/tags" Target="../tags/tag334.xml"/><Relationship Id="rId7" Type="http://schemas.openxmlformats.org/officeDocument/2006/relationships/tags" Target="../tags/tag320.xml"/><Relationship Id="rId12" Type="http://schemas.openxmlformats.org/officeDocument/2006/relationships/tags" Target="../tags/tag325.xml"/><Relationship Id="rId17" Type="http://schemas.openxmlformats.org/officeDocument/2006/relationships/tags" Target="../tags/tag330.xml"/><Relationship Id="rId25" Type="http://schemas.openxmlformats.org/officeDocument/2006/relationships/tags" Target="../tags/tag338.xml"/><Relationship Id="rId2" Type="http://schemas.openxmlformats.org/officeDocument/2006/relationships/tags" Target="../tags/tag315.xml"/><Relationship Id="rId16" Type="http://schemas.openxmlformats.org/officeDocument/2006/relationships/tags" Target="../tags/tag329.xml"/><Relationship Id="rId20" Type="http://schemas.openxmlformats.org/officeDocument/2006/relationships/tags" Target="../tags/tag333.xml"/><Relationship Id="rId29" Type="http://schemas.openxmlformats.org/officeDocument/2006/relationships/notesSlide" Target="../notesSlides/notesSlide13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tags" Target="../tags/tag324.xml"/><Relationship Id="rId24" Type="http://schemas.openxmlformats.org/officeDocument/2006/relationships/tags" Target="../tags/tag337.xml"/><Relationship Id="rId5" Type="http://schemas.openxmlformats.org/officeDocument/2006/relationships/tags" Target="../tags/tag318.xml"/><Relationship Id="rId15" Type="http://schemas.openxmlformats.org/officeDocument/2006/relationships/tags" Target="../tags/tag328.xml"/><Relationship Id="rId23" Type="http://schemas.openxmlformats.org/officeDocument/2006/relationships/tags" Target="../tags/tag336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323.xml"/><Relationship Id="rId19" Type="http://schemas.openxmlformats.org/officeDocument/2006/relationships/tags" Target="../tags/tag332.xml"/><Relationship Id="rId4" Type="http://schemas.openxmlformats.org/officeDocument/2006/relationships/tags" Target="../tags/tag317.xml"/><Relationship Id="rId9" Type="http://schemas.openxmlformats.org/officeDocument/2006/relationships/tags" Target="../tags/tag322.xml"/><Relationship Id="rId14" Type="http://schemas.openxmlformats.org/officeDocument/2006/relationships/tags" Target="../tags/tag327.xml"/><Relationship Id="rId22" Type="http://schemas.openxmlformats.org/officeDocument/2006/relationships/tags" Target="../tags/tag335.xml"/><Relationship Id="rId27" Type="http://schemas.openxmlformats.org/officeDocument/2006/relationships/tags" Target="../tags/tag3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43.xml"/><Relationship Id="rId7" Type="http://schemas.microsoft.com/office/2007/relationships/hdphoto" Target="../media/hdphoto1.wdp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tags" Target="../tags/tag356.xml"/><Relationship Id="rId18" Type="http://schemas.openxmlformats.org/officeDocument/2006/relationships/tags" Target="../tags/tag361.xml"/><Relationship Id="rId26" Type="http://schemas.openxmlformats.org/officeDocument/2006/relationships/tags" Target="../tags/tag369.xml"/><Relationship Id="rId3" Type="http://schemas.openxmlformats.org/officeDocument/2006/relationships/tags" Target="../tags/tag346.xml"/><Relationship Id="rId21" Type="http://schemas.openxmlformats.org/officeDocument/2006/relationships/tags" Target="../tags/tag364.xml"/><Relationship Id="rId7" Type="http://schemas.openxmlformats.org/officeDocument/2006/relationships/tags" Target="../tags/tag350.xml"/><Relationship Id="rId12" Type="http://schemas.openxmlformats.org/officeDocument/2006/relationships/tags" Target="../tags/tag355.xml"/><Relationship Id="rId17" Type="http://schemas.openxmlformats.org/officeDocument/2006/relationships/tags" Target="../tags/tag360.xml"/><Relationship Id="rId25" Type="http://schemas.openxmlformats.org/officeDocument/2006/relationships/tags" Target="../tags/tag368.xml"/><Relationship Id="rId2" Type="http://schemas.openxmlformats.org/officeDocument/2006/relationships/tags" Target="../tags/tag345.xml"/><Relationship Id="rId16" Type="http://schemas.openxmlformats.org/officeDocument/2006/relationships/tags" Target="../tags/tag359.xml"/><Relationship Id="rId20" Type="http://schemas.openxmlformats.org/officeDocument/2006/relationships/tags" Target="../tags/tag363.xml"/><Relationship Id="rId29" Type="http://schemas.openxmlformats.org/officeDocument/2006/relationships/notesSlide" Target="../notesSlides/notesSlide1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24" Type="http://schemas.openxmlformats.org/officeDocument/2006/relationships/tags" Target="../tags/tag367.xml"/><Relationship Id="rId5" Type="http://schemas.openxmlformats.org/officeDocument/2006/relationships/tags" Target="../tags/tag348.xml"/><Relationship Id="rId15" Type="http://schemas.openxmlformats.org/officeDocument/2006/relationships/tags" Target="../tags/tag358.xml"/><Relationship Id="rId23" Type="http://schemas.openxmlformats.org/officeDocument/2006/relationships/tags" Target="../tags/tag366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353.xml"/><Relationship Id="rId19" Type="http://schemas.openxmlformats.org/officeDocument/2006/relationships/tags" Target="../tags/tag362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tags" Target="../tags/tag357.xml"/><Relationship Id="rId22" Type="http://schemas.openxmlformats.org/officeDocument/2006/relationships/tags" Target="../tags/tag365.xml"/><Relationship Id="rId27" Type="http://schemas.openxmlformats.org/officeDocument/2006/relationships/tags" Target="../tags/tag370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383.xml"/><Relationship Id="rId18" Type="http://schemas.openxmlformats.org/officeDocument/2006/relationships/tags" Target="../tags/tag388.xml"/><Relationship Id="rId26" Type="http://schemas.openxmlformats.org/officeDocument/2006/relationships/tags" Target="../tags/tag396.xml"/><Relationship Id="rId3" Type="http://schemas.openxmlformats.org/officeDocument/2006/relationships/tags" Target="../tags/tag373.xml"/><Relationship Id="rId21" Type="http://schemas.openxmlformats.org/officeDocument/2006/relationships/tags" Target="../tags/tag391.xml"/><Relationship Id="rId7" Type="http://schemas.openxmlformats.org/officeDocument/2006/relationships/tags" Target="../tags/tag377.xml"/><Relationship Id="rId12" Type="http://schemas.openxmlformats.org/officeDocument/2006/relationships/tags" Target="../tags/tag382.xml"/><Relationship Id="rId17" Type="http://schemas.openxmlformats.org/officeDocument/2006/relationships/tags" Target="../tags/tag387.xml"/><Relationship Id="rId25" Type="http://schemas.openxmlformats.org/officeDocument/2006/relationships/tags" Target="../tags/tag395.xml"/><Relationship Id="rId33" Type="http://schemas.microsoft.com/office/2007/relationships/diagramDrawing" Target="../diagrams/drawing1.xml"/><Relationship Id="rId2" Type="http://schemas.openxmlformats.org/officeDocument/2006/relationships/tags" Target="../tags/tag372.xml"/><Relationship Id="rId16" Type="http://schemas.openxmlformats.org/officeDocument/2006/relationships/tags" Target="../tags/tag386.xml"/><Relationship Id="rId20" Type="http://schemas.openxmlformats.org/officeDocument/2006/relationships/tags" Target="../tags/tag390.xml"/><Relationship Id="rId29" Type="http://schemas.openxmlformats.org/officeDocument/2006/relationships/diagramData" Target="../diagrams/data1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1" Type="http://schemas.openxmlformats.org/officeDocument/2006/relationships/tags" Target="../tags/tag381.xml"/><Relationship Id="rId24" Type="http://schemas.openxmlformats.org/officeDocument/2006/relationships/tags" Target="../tags/tag394.xml"/><Relationship Id="rId32" Type="http://schemas.openxmlformats.org/officeDocument/2006/relationships/diagramColors" Target="../diagrams/colors1.xml"/><Relationship Id="rId5" Type="http://schemas.openxmlformats.org/officeDocument/2006/relationships/tags" Target="../tags/tag375.xml"/><Relationship Id="rId15" Type="http://schemas.openxmlformats.org/officeDocument/2006/relationships/tags" Target="../tags/tag385.xml"/><Relationship Id="rId23" Type="http://schemas.openxmlformats.org/officeDocument/2006/relationships/tags" Target="../tags/tag393.xml"/><Relationship Id="rId28" Type="http://schemas.openxmlformats.org/officeDocument/2006/relationships/notesSlide" Target="../notesSlides/notesSlide16.xml"/><Relationship Id="rId10" Type="http://schemas.openxmlformats.org/officeDocument/2006/relationships/tags" Target="../tags/tag380.xml"/><Relationship Id="rId19" Type="http://schemas.openxmlformats.org/officeDocument/2006/relationships/tags" Target="../tags/tag389.xml"/><Relationship Id="rId31" Type="http://schemas.openxmlformats.org/officeDocument/2006/relationships/diagramQuickStyle" Target="../diagrams/quickStyle1.xml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tags" Target="../tags/tag384.xml"/><Relationship Id="rId22" Type="http://schemas.openxmlformats.org/officeDocument/2006/relationships/tags" Target="../tags/tag392.xml"/><Relationship Id="rId27" Type="http://schemas.openxmlformats.org/officeDocument/2006/relationships/slideLayout" Target="../slideLayouts/slideLayout7.xml"/><Relationship Id="rId30" Type="http://schemas.openxmlformats.org/officeDocument/2006/relationships/diagramLayout" Target="../diagrams/layout1.xml"/><Relationship Id="rId8" Type="http://schemas.openxmlformats.org/officeDocument/2006/relationships/tags" Target="../tags/tag37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04.xml"/><Relationship Id="rId13" Type="http://schemas.openxmlformats.org/officeDocument/2006/relationships/tags" Target="../tags/tag409.xml"/><Relationship Id="rId18" Type="http://schemas.openxmlformats.org/officeDocument/2006/relationships/tags" Target="../tags/tag414.xml"/><Relationship Id="rId26" Type="http://schemas.openxmlformats.org/officeDocument/2006/relationships/tags" Target="../tags/tag422.xml"/><Relationship Id="rId3" Type="http://schemas.openxmlformats.org/officeDocument/2006/relationships/tags" Target="../tags/tag399.xml"/><Relationship Id="rId21" Type="http://schemas.openxmlformats.org/officeDocument/2006/relationships/tags" Target="../tags/tag417.xml"/><Relationship Id="rId7" Type="http://schemas.openxmlformats.org/officeDocument/2006/relationships/tags" Target="../tags/tag403.xml"/><Relationship Id="rId12" Type="http://schemas.openxmlformats.org/officeDocument/2006/relationships/tags" Target="../tags/tag408.xml"/><Relationship Id="rId17" Type="http://schemas.openxmlformats.org/officeDocument/2006/relationships/tags" Target="../tags/tag413.xml"/><Relationship Id="rId25" Type="http://schemas.openxmlformats.org/officeDocument/2006/relationships/tags" Target="../tags/tag421.xml"/><Relationship Id="rId2" Type="http://schemas.openxmlformats.org/officeDocument/2006/relationships/tags" Target="../tags/tag398.xml"/><Relationship Id="rId16" Type="http://schemas.openxmlformats.org/officeDocument/2006/relationships/tags" Target="../tags/tag412.xml"/><Relationship Id="rId20" Type="http://schemas.openxmlformats.org/officeDocument/2006/relationships/tags" Target="../tags/tag416.xml"/><Relationship Id="rId29" Type="http://schemas.openxmlformats.org/officeDocument/2006/relationships/image" Target="../media/image9.png"/><Relationship Id="rId1" Type="http://schemas.openxmlformats.org/officeDocument/2006/relationships/tags" Target="../tags/tag397.xml"/><Relationship Id="rId6" Type="http://schemas.openxmlformats.org/officeDocument/2006/relationships/tags" Target="../tags/tag402.xml"/><Relationship Id="rId11" Type="http://schemas.openxmlformats.org/officeDocument/2006/relationships/tags" Target="../tags/tag407.xml"/><Relationship Id="rId24" Type="http://schemas.openxmlformats.org/officeDocument/2006/relationships/tags" Target="../tags/tag420.xml"/><Relationship Id="rId5" Type="http://schemas.openxmlformats.org/officeDocument/2006/relationships/tags" Target="../tags/tag401.xml"/><Relationship Id="rId15" Type="http://schemas.openxmlformats.org/officeDocument/2006/relationships/tags" Target="../tags/tag411.xml"/><Relationship Id="rId23" Type="http://schemas.openxmlformats.org/officeDocument/2006/relationships/tags" Target="../tags/tag419.xml"/><Relationship Id="rId28" Type="http://schemas.openxmlformats.org/officeDocument/2006/relationships/notesSlide" Target="../notesSlides/notesSlide17.xml"/><Relationship Id="rId10" Type="http://schemas.openxmlformats.org/officeDocument/2006/relationships/tags" Target="../tags/tag406.xml"/><Relationship Id="rId19" Type="http://schemas.openxmlformats.org/officeDocument/2006/relationships/tags" Target="../tags/tag415.xml"/><Relationship Id="rId4" Type="http://schemas.openxmlformats.org/officeDocument/2006/relationships/tags" Target="../tags/tag400.xml"/><Relationship Id="rId9" Type="http://schemas.openxmlformats.org/officeDocument/2006/relationships/tags" Target="../tags/tag405.xml"/><Relationship Id="rId14" Type="http://schemas.openxmlformats.org/officeDocument/2006/relationships/tags" Target="../tags/tag410.xml"/><Relationship Id="rId22" Type="http://schemas.openxmlformats.org/officeDocument/2006/relationships/tags" Target="../tags/tag418.xml"/><Relationship Id="rId27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30.xml"/><Relationship Id="rId13" Type="http://schemas.openxmlformats.org/officeDocument/2006/relationships/tags" Target="../tags/tag435.xml"/><Relationship Id="rId18" Type="http://schemas.openxmlformats.org/officeDocument/2006/relationships/tags" Target="../tags/tag440.xml"/><Relationship Id="rId26" Type="http://schemas.openxmlformats.org/officeDocument/2006/relationships/tags" Target="../tags/tag448.xml"/><Relationship Id="rId3" Type="http://schemas.openxmlformats.org/officeDocument/2006/relationships/tags" Target="../tags/tag425.xml"/><Relationship Id="rId21" Type="http://schemas.openxmlformats.org/officeDocument/2006/relationships/tags" Target="../tags/tag443.xml"/><Relationship Id="rId7" Type="http://schemas.openxmlformats.org/officeDocument/2006/relationships/tags" Target="../tags/tag429.xml"/><Relationship Id="rId12" Type="http://schemas.openxmlformats.org/officeDocument/2006/relationships/tags" Target="../tags/tag434.xml"/><Relationship Id="rId17" Type="http://schemas.openxmlformats.org/officeDocument/2006/relationships/tags" Target="../tags/tag439.xml"/><Relationship Id="rId25" Type="http://schemas.openxmlformats.org/officeDocument/2006/relationships/tags" Target="../tags/tag447.xml"/><Relationship Id="rId2" Type="http://schemas.openxmlformats.org/officeDocument/2006/relationships/tags" Target="../tags/tag424.xml"/><Relationship Id="rId16" Type="http://schemas.openxmlformats.org/officeDocument/2006/relationships/tags" Target="../tags/tag438.xml"/><Relationship Id="rId20" Type="http://schemas.openxmlformats.org/officeDocument/2006/relationships/tags" Target="../tags/tag442.xml"/><Relationship Id="rId29" Type="http://schemas.openxmlformats.org/officeDocument/2006/relationships/image" Target="../media/image10.png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1" Type="http://schemas.openxmlformats.org/officeDocument/2006/relationships/tags" Target="../tags/tag433.xml"/><Relationship Id="rId24" Type="http://schemas.openxmlformats.org/officeDocument/2006/relationships/tags" Target="../tags/tag446.xml"/><Relationship Id="rId5" Type="http://schemas.openxmlformats.org/officeDocument/2006/relationships/tags" Target="../tags/tag427.xml"/><Relationship Id="rId15" Type="http://schemas.openxmlformats.org/officeDocument/2006/relationships/tags" Target="../tags/tag437.xml"/><Relationship Id="rId23" Type="http://schemas.openxmlformats.org/officeDocument/2006/relationships/tags" Target="../tags/tag445.xml"/><Relationship Id="rId28" Type="http://schemas.openxmlformats.org/officeDocument/2006/relationships/notesSlide" Target="../notesSlides/notesSlide18.xml"/><Relationship Id="rId10" Type="http://schemas.openxmlformats.org/officeDocument/2006/relationships/tags" Target="../tags/tag432.xml"/><Relationship Id="rId19" Type="http://schemas.openxmlformats.org/officeDocument/2006/relationships/tags" Target="../tags/tag441.xml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4" Type="http://schemas.openxmlformats.org/officeDocument/2006/relationships/tags" Target="../tags/tag436.xml"/><Relationship Id="rId22" Type="http://schemas.openxmlformats.org/officeDocument/2006/relationships/tags" Target="../tags/tag444.xml"/><Relationship Id="rId27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tags" Target="../tags/tag461.xml"/><Relationship Id="rId18" Type="http://schemas.openxmlformats.org/officeDocument/2006/relationships/tags" Target="../tags/tag466.xml"/><Relationship Id="rId26" Type="http://schemas.openxmlformats.org/officeDocument/2006/relationships/tags" Target="../tags/tag474.xml"/><Relationship Id="rId3" Type="http://schemas.openxmlformats.org/officeDocument/2006/relationships/tags" Target="../tags/tag451.xml"/><Relationship Id="rId21" Type="http://schemas.openxmlformats.org/officeDocument/2006/relationships/tags" Target="../tags/tag469.xml"/><Relationship Id="rId7" Type="http://schemas.openxmlformats.org/officeDocument/2006/relationships/tags" Target="../tags/tag455.xml"/><Relationship Id="rId12" Type="http://schemas.openxmlformats.org/officeDocument/2006/relationships/tags" Target="../tags/tag460.xml"/><Relationship Id="rId17" Type="http://schemas.openxmlformats.org/officeDocument/2006/relationships/tags" Target="../tags/tag465.xml"/><Relationship Id="rId25" Type="http://schemas.openxmlformats.org/officeDocument/2006/relationships/tags" Target="../tags/tag473.xml"/><Relationship Id="rId2" Type="http://schemas.openxmlformats.org/officeDocument/2006/relationships/tags" Target="../tags/tag450.xml"/><Relationship Id="rId16" Type="http://schemas.openxmlformats.org/officeDocument/2006/relationships/tags" Target="../tags/tag464.xml"/><Relationship Id="rId20" Type="http://schemas.openxmlformats.org/officeDocument/2006/relationships/tags" Target="../tags/tag468.xml"/><Relationship Id="rId29" Type="http://schemas.openxmlformats.org/officeDocument/2006/relationships/notesSlide" Target="../notesSlides/notesSlide19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tags" Target="../tags/tag459.xml"/><Relationship Id="rId24" Type="http://schemas.openxmlformats.org/officeDocument/2006/relationships/tags" Target="../tags/tag472.xml"/><Relationship Id="rId5" Type="http://schemas.openxmlformats.org/officeDocument/2006/relationships/tags" Target="../tags/tag453.xml"/><Relationship Id="rId15" Type="http://schemas.openxmlformats.org/officeDocument/2006/relationships/tags" Target="../tags/tag463.xml"/><Relationship Id="rId23" Type="http://schemas.openxmlformats.org/officeDocument/2006/relationships/tags" Target="../tags/tag471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458.xml"/><Relationship Id="rId19" Type="http://schemas.openxmlformats.org/officeDocument/2006/relationships/tags" Target="../tags/tag467.xml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tags" Target="../tags/tag462.xml"/><Relationship Id="rId22" Type="http://schemas.openxmlformats.org/officeDocument/2006/relationships/tags" Target="../tags/tag470.xml"/><Relationship Id="rId27" Type="http://schemas.openxmlformats.org/officeDocument/2006/relationships/tags" Target="../tags/tag47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tags" Target="../tags/tag44.xml"/><Relationship Id="rId21" Type="http://schemas.openxmlformats.org/officeDocument/2006/relationships/tags" Target="../tags/tag26.xml"/><Relationship Id="rId34" Type="http://schemas.openxmlformats.org/officeDocument/2006/relationships/tags" Target="../tags/tag39.xml"/><Relationship Id="rId42" Type="http://schemas.openxmlformats.org/officeDocument/2006/relationships/tags" Target="../tags/tag47.xml"/><Relationship Id="rId47" Type="http://schemas.openxmlformats.org/officeDocument/2006/relationships/tags" Target="../tags/tag52.xml"/><Relationship Id="rId50" Type="http://schemas.openxmlformats.org/officeDocument/2006/relationships/tags" Target="../tags/tag55.xml"/><Relationship Id="rId55" Type="http://schemas.openxmlformats.org/officeDocument/2006/relationships/tags" Target="../tags/tag60.xml"/><Relationship Id="rId63" Type="http://schemas.openxmlformats.org/officeDocument/2006/relationships/slideLayout" Target="../slideLayouts/slideLayout7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9" Type="http://schemas.openxmlformats.org/officeDocument/2006/relationships/tags" Target="../tags/tag34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tags" Target="../tags/tag45.xml"/><Relationship Id="rId45" Type="http://schemas.openxmlformats.org/officeDocument/2006/relationships/tags" Target="../tags/tag50.xml"/><Relationship Id="rId53" Type="http://schemas.openxmlformats.org/officeDocument/2006/relationships/tags" Target="../tags/tag58.xml"/><Relationship Id="rId58" Type="http://schemas.openxmlformats.org/officeDocument/2006/relationships/tags" Target="../tags/tag63.xml"/><Relationship Id="rId5" Type="http://schemas.openxmlformats.org/officeDocument/2006/relationships/tags" Target="../tags/tag10.xml"/><Relationship Id="rId61" Type="http://schemas.openxmlformats.org/officeDocument/2006/relationships/tags" Target="../tags/tag66.xml"/><Relationship Id="rId19" Type="http://schemas.openxmlformats.org/officeDocument/2006/relationships/tags" Target="../tags/tag2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43" Type="http://schemas.openxmlformats.org/officeDocument/2006/relationships/tags" Target="../tags/tag48.xml"/><Relationship Id="rId48" Type="http://schemas.openxmlformats.org/officeDocument/2006/relationships/tags" Target="../tags/tag53.xml"/><Relationship Id="rId56" Type="http://schemas.openxmlformats.org/officeDocument/2006/relationships/tags" Target="../tags/tag61.xml"/><Relationship Id="rId64" Type="http://schemas.openxmlformats.org/officeDocument/2006/relationships/notesSlide" Target="../notesSlides/notesSlide2.xml"/><Relationship Id="rId8" Type="http://schemas.openxmlformats.org/officeDocument/2006/relationships/tags" Target="../tags/tag13.xml"/><Relationship Id="rId51" Type="http://schemas.openxmlformats.org/officeDocument/2006/relationships/tags" Target="../tags/tag56.xml"/><Relationship Id="rId3" Type="http://schemas.openxmlformats.org/officeDocument/2006/relationships/tags" Target="../tags/tag8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46" Type="http://schemas.openxmlformats.org/officeDocument/2006/relationships/tags" Target="../tags/tag51.xml"/><Relationship Id="rId59" Type="http://schemas.openxmlformats.org/officeDocument/2006/relationships/tags" Target="../tags/tag64.xml"/><Relationship Id="rId20" Type="http://schemas.openxmlformats.org/officeDocument/2006/relationships/tags" Target="../tags/tag25.xml"/><Relationship Id="rId41" Type="http://schemas.openxmlformats.org/officeDocument/2006/relationships/tags" Target="../tags/tag46.xml"/><Relationship Id="rId54" Type="http://schemas.openxmlformats.org/officeDocument/2006/relationships/tags" Target="../tags/tag59.xml"/><Relationship Id="rId62" Type="http://schemas.openxmlformats.org/officeDocument/2006/relationships/tags" Target="../tags/tag6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49" Type="http://schemas.openxmlformats.org/officeDocument/2006/relationships/tags" Target="../tags/tag54.xml"/><Relationship Id="rId57" Type="http://schemas.openxmlformats.org/officeDocument/2006/relationships/tags" Target="../tags/tag62.xml"/><Relationship Id="rId10" Type="http://schemas.openxmlformats.org/officeDocument/2006/relationships/tags" Target="../tags/tag15.xml"/><Relationship Id="rId31" Type="http://schemas.openxmlformats.org/officeDocument/2006/relationships/tags" Target="../tags/tag36.xml"/><Relationship Id="rId44" Type="http://schemas.openxmlformats.org/officeDocument/2006/relationships/tags" Target="../tags/tag49.xml"/><Relationship Id="rId52" Type="http://schemas.openxmlformats.org/officeDocument/2006/relationships/tags" Target="../tags/tag57.xml"/><Relationship Id="rId60" Type="http://schemas.openxmlformats.org/officeDocument/2006/relationships/tags" Target="../tags/tag65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83.xml"/><Relationship Id="rId13" Type="http://schemas.openxmlformats.org/officeDocument/2006/relationships/tags" Target="../tags/tag488.xml"/><Relationship Id="rId18" Type="http://schemas.openxmlformats.org/officeDocument/2006/relationships/tags" Target="../tags/tag493.xml"/><Relationship Id="rId26" Type="http://schemas.openxmlformats.org/officeDocument/2006/relationships/tags" Target="../tags/tag501.xml"/><Relationship Id="rId3" Type="http://schemas.openxmlformats.org/officeDocument/2006/relationships/tags" Target="../tags/tag478.xml"/><Relationship Id="rId21" Type="http://schemas.openxmlformats.org/officeDocument/2006/relationships/tags" Target="../tags/tag496.xml"/><Relationship Id="rId7" Type="http://schemas.openxmlformats.org/officeDocument/2006/relationships/tags" Target="../tags/tag482.xml"/><Relationship Id="rId12" Type="http://schemas.openxmlformats.org/officeDocument/2006/relationships/tags" Target="../tags/tag487.xml"/><Relationship Id="rId17" Type="http://schemas.openxmlformats.org/officeDocument/2006/relationships/tags" Target="../tags/tag492.xml"/><Relationship Id="rId25" Type="http://schemas.openxmlformats.org/officeDocument/2006/relationships/tags" Target="../tags/tag500.xml"/><Relationship Id="rId2" Type="http://schemas.openxmlformats.org/officeDocument/2006/relationships/tags" Target="../tags/tag477.xml"/><Relationship Id="rId16" Type="http://schemas.openxmlformats.org/officeDocument/2006/relationships/tags" Target="../tags/tag491.xml"/><Relationship Id="rId20" Type="http://schemas.openxmlformats.org/officeDocument/2006/relationships/tags" Target="../tags/tag495.xml"/><Relationship Id="rId29" Type="http://schemas.openxmlformats.org/officeDocument/2006/relationships/notesSlide" Target="../notesSlides/notesSlide20.xml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tags" Target="../tags/tag486.xml"/><Relationship Id="rId24" Type="http://schemas.openxmlformats.org/officeDocument/2006/relationships/tags" Target="../tags/tag499.xml"/><Relationship Id="rId5" Type="http://schemas.openxmlformats.org/officeDocument/2006/relationships/tags" Target="../tags/tag480.xml"/><Relationship Id="rId15" Type="http://schemas.openxmlformats.org/officeDocument/2006/relationships/tags" Target="../tags/tag490.xml"/><Relationship Id="rId23" Type="http://schemas.openxmlformats.org/officeDocument/2006/relationships/tags" Target="../tags/tag498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485.xml"/><Relationship Id="rId19" Type="http://schemas.openxmlformats.org/officeDocument/2006/relationships/tags" Target="../tags/tag494.xml"/><Relationship Id="rId4" Type="http://schemas.openxmlformats.org/officeDocument/2006/relationships/tags" Target="../tags/tag479.xml"/><Relationship Id="rId9" Type="http://schemas.openxmlformats.org/officeDocument/2006/relationships/tags" Target="../tags/tag484.xml"/><Relationship Id="rId14" Type="http://schemas.openxmlformats.org/officeDocument/2006/relationships/tags" Target="../tags/tag489.xml"/><Relationship Id="rId22" Type="http://schemas.openxmlformats.org/officeDocument/2006/relationships/tags" Target="../tags/tag497.xml"/><Relationship Id="rId27" Type="http://schemas.openxmlformats.org/officeDocument/2006/relationships/tags" Target="../tags/tag50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10.xml"/><Relationship Id="rId13" Type="http://schemas.openxmlformats.org/officeDocument/2006/relationships/tags" Target="../tags/tag515.xml"/><Relationship Id="rId18" Type="http://schemas.openxmlformats.org/officeDocument/2006/relationships/tags" Target="../tags/tag520.xml"/><Relationship Id="rId26" Type="http://schemas.openxmlformats.org/officeDocument/2006/relationships/tags" Target="../tags/tag528.xml"/><Relationship Id="rId3" Type="http://schemas.openxmlformats.org/officeDocument/2006/relationships/tags" Target="../tags/tag505.xml"/><Relationship Id="rId21" Type="http://schemas.openxmlformats.org/officeDocument/2006/relationships/tags" Target="../tags/tag523.xml"/><Relationship Id="rId7" Type="http://schemas.openxmlformats.org/officeDocument/2006/relationships/tags" Target="../tags/tag509.xml"/><Relationship Id="rId12" Type="http://schemas.openxmlformats.org/officeDocument/2006/relationships/tags" Target="../tags/tag514.xml"/><Relationship Id="rId17" Type="http://schemas.openxmlformats.org/officeDocument/2006/relationships/tags" Target="../tags/tag519.xml"/><Relationship Id="rId25" Type="http://schemas.openxmlformats.org/officeDocument/2006/relationships/tags" Target="../tags/tag527.xml"/><Relationship Id="rId2" Type="http://schemas.openxmlformats.org/officeDocument/2006/relationships/tags" Target="../tags/tag504.xml"/><Relationship Id="rId16" Type="http://schemas.openxmlformats.org/officeDocument/2006/relationships/tags" Target="../tags/tag518.xml"/><Relationship Id="rId20" Type="http://schemas.openxmlformats.org/officeDocument/2006/relationships/tags" Target="../tags/tag522.xml"/><Relationship Id="rId29" Type="http://schemas.openxmlformats.org/officeDocument/2006/relationships/notesSlide" Target="../notesSlides/notesSlide21.xml"/><Relationship Id="rId1" Type="http://schemas.openxmlformats.org/officeDocument/2006/relationships/tags" Target="../tags/tag503.xml"/><Relationship Id="rId6" Type="http://schemas.openxmlformats.org/officeDocument/2006/relationships/tags" Target="../tags/tag508.xml"/><Relationship Id="rId11" Type="http://schemas.openxmlformats.org/officeDocument/2006/relationships/tags" Target="../tags/tag513.xml"/><Relationship Id="rId24" Type="http://schemas.openxmlformats.org/officeDocument/2006/relationships/tags" Target="../tags/tag526.xml"/><Relationship Id="rId5" Type="http://schemas.openxmlformats.org/officeDocument/2006/relationships/tags" Target="../tags/tag507.xml"/><Relationship Id="rId15" Type="http://schemas.openxmlformats.org/officeDocument/2006/relationships/tags" Target="../tags/tag517.xml"/><Relationship Id="rId23" Type="http://schemas.openxmlformats.org/officeDocument/2006/relationships/tags" Target="../tags/tag525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512.xml"/><Relationship Id="rId19" Type="http://schemas.openxmlformats.org/officeDocument/2006/relationships/tags" Target="../tags/tag521.xml"/><Relationship Id="rId4" Type="http://schemas.openxmlformats.org/officeDocument/2006/relationships/tags" Target="../tags/tag506.xml"/><Relationship Id="rId9" Type="http://schemas.openxmlformats.org/officeDocument/2006/relationships/tags" Target="../tags/tag511.xml"/><Relationship Id="rId14" Type="http://schemas.openxmlformats.org/officeDocument/2006/relationships/tags" Target="../tags/tag516.xml"/><Relationship Id="rId22" Type="http://schemas.openxmlformats.org/officeDocument/2006/relationships/tags" Target="../tags/tag524.xml"/><Relationship Id="rId27" Type="http://schemas.openxmlformats.org/officeDocument/2006/relationships/tags" Target="../tags/tag5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37.xml"/><Relationship Id="rId13" Type="http://schemas.openxmlformats.org/officeDocument/2006/relationships/tags" Target="../tags/tag542.xml"/><Relationship Id="rId18" Type="http://schemas.openxmlformats.org/officeDocument/2006/relationships/tags" Target="../tags/tag547.xml"/><Relationship Id="rId26" Type="http://schemas.openxmlformats.org/officeDocument/2006/relationships/tags" Target="../tags/tag555.xml"/><Relationship Id="rId3" Type="http://schemas.openxmlformats.org/officeDocument/2006/relationships/tags" Target="../tags/tag532.xml"/><Relationship Id="rId21" Type="http://schemas.openxmlformats.org/officeDocument/2006/relationships/tags" Target="../tags/tag550.xml"/><Relationship Id="rId7" Type="http://schemas.openxmlformats.org/officeDocument/2006/relationships/tags" Target="../tags/tag536.xml"/><Relationship Id="rId12" Type="http://schemas.openxmlformats.org/officeDocument/2006/relationships/tags" Target="../tags/tag541.xml"/><Relationship Id="rId17" Type="http://schemas.openxmlformats.org/officeDocument/2006/relationships/tags" Target="../tags/tag546.xml"/><Relationship Id="rId25" Type="http://schemas.openxmlformats.org/officeDocument/2006/relationships/tags" Target="../tags/tag554.xml"/><Relationship Id="rId2" Type="http://schemas.openxmlformats.org/officeDocument/2006/relationships/tags" Target="../tags/tag531.xml"/><Relationship Id="rId16" Type="http://schemas.openxmlformats.org/officeDocument/2006/relationships/tags" Target="../tags/tag545.xml"/><Relationship Id="rId20" Type="http://schemas.openxmlformats.org/officeDocument/2006/relationships/tags" Target="../tags/tag549.xml"/><Relationship Id="rId29" Type="http://schemas.openxmlformats.org/officeDocument/2006/relationships/notesSlide" Target="../notesSlides/notesSlide22.xml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11" Type="http://schemas.openxmlformats.org/officeDocument/2006/relationships/tags" Target="../tags/tag540.xml"/><Relationship Id="rId24" Type="http://schemas.openxmlformats.org/officeDocument/2006/relationships/tags" Target="../tags/tag553.xml"/><Relationship Id="rId5" Type="http://schemas.openxmlformats.org/officeDocument/2006/relationships/tags" Target="../tags/tag534.xml"/><Relationship Id="rId15" Type="http://schemas.openxmlformats.org/officeDocument/2006/relationships/tags" Target="../tags/tag544.xml"/><Relationship Id="rId23" Type="http://schemas.openxmlformats.org/officeDocument/2006/relationships/tags" Target="../tags/tag552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539.xml"/><Relationship Id="rId19" Type="http://schemas.openxmlformats.org/officeDocument/2006/relationships/tags" Target="../tags/tag548.xml"/><Relationship Id="rId4" Type="http://schemas.openxmlformats.org/officeDocument/2006/relationships/tags" Target="../tags/tag533.xml"/><Relationship Id="rId9" Type="http://schemas.openxmlformats.org/officeDocument/2006/relationships/tags" Target="../tags/tag538.xml"/><Relationship Id="rId14" Type="http://schemas.openxmlformats.org/officeDocument/2006/relationships/tags" Target="../tags/tag543.xml"/><Relationship Id="rId22" Type="http://schemas.openxmlformats.org/officeDocument/2006/relationships/tags" Target="../tags/tag551.xml"/><Relationship Id="rId27" Type="http://schemas.openxmlformats.org/officeDocument/2006/relationships/tags" Target="../tags/tag55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64.xml"/><Relationship Id="rId13" Type="http://schemas.openxmlformats.org/officeDocument/2006/relationships/tags" Target="../tags/tag569.xml"/><Relationship Id="rId18" Type="http://schemas.openxmlformats.org/officeDocument/2006/relationships/tags" Target="../tags/tag574.xml"/><Relationship Id="rId26" Type="http://schemas.openxmlformats.org/officeDocument/2006/relationships/tags" Target="../tags/tag582.xml"/><Relationship Id="rId3" Type="http://schemas.openxmlformats.org/officeDocument/2006/relationships/tags" Target="../tags/tag559.xml"/><Relationship Id="rId21" Type="http://schemas.openxmlformats.org/officeDocument/2006/relationships/tags" Target="../tags/tag577.xml"/><Relationship Id="rId7" Type="http://schemas.openxmlformats.org/officeDocument/2006/relationships/tags" Target="../tags/tag563.xml"/><Relationship Id="rId12" Type="http://schemas.openxmlformats.org/officeDocument/2006/relationships/tags" Target="../tags/tag568.xml"/><Relationship Id="rId17" Type="http://schemas.openxmlformats.org/officeDocument/2006/relationships/tags" Target="../tags/tag573.xml"/><Relationship Id="rId25" Type="http://schemas.openxmlformats.org/officeDocument/2006/relationships/tags" Target="../tags/tag581.xml"/><Relationship Id="rId2" Type="http://schemas.openxmlformats.org/officeDocument/2006/relationships/tags" Target="../tags/tag558.xml"/><Relationship Id="rId16" Type="http://schemas.openxmlformats.org/officeDocument/2006/relationships/tags" Target="../tags/tag572.xml"/><Relationship Id="rId20" Type="http://schemas.openxmlformats.org/officeDocument/2006/relationships/tags" Target="../tags/tag576.xml"/><Relationship Id="rId29" Type="http://schemas.openxmlformats.org/officeDocument/2006/relationships/notesSlide" Target="../notesSlides/notesSlide23.xml"/><Relationship Id="rId1" Type="http://schemas.openxmlformats.org/officeDocument/2006/relationships/tags" Target="../tags/tag557.xml"/><Relationship Id="rId6" Type="http://schemas.openxmlformats.org/officeDocument/2006/relationships/tags" Target="../tags/tag562.xml"/><Relationship Id="rId11" Type="http://schemas.openxmlformats.org/officeDocument/2006/relationships/tags" Target="../tags/tag567.xml"/><Relationship Id="rId24" Type="http://schemas.openxmlformats.org/officeDocument/2006/relationships/tags" Target="../tags/tag580.xml"/><Relationship Id="rId5" Type="http://schemas.openxmlformats.org/officeDocument/2006/relationships/tags" Target="../tags/tag561.xml"/><Relationship Id="rId15" Type="http://schemas.openxmlformats.org/officeDocument/2006/relationships/tags" Target="../tags/tag571.xml"/><Relationship Id="rId23" Type="http://schemas.openxmlformats.org/officeDocument/2006/relationships/tags" Target="../tags/tag579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566.xml"/><Relationship Id="rId19" Type="http://schemas.openxmlformats.org/officeDocument/2006/relationships/tags" Target="../tags/tag575.xml"/><Relationship Id="rId4" Type="http://schemas.openxmlformats.org/officeDocument/2006/relationships/tags" Target="../tags/tag560.xml"/><Relationship Id="rId9" Type="http://schemas.openxmlformats.org/officeDocument/2006/relationships/tags" Target="../tags/tag565.xml"/><Relationship Id="rId14" Type="http://schemas.openxmlformats.org/officeDocument/2006/relationships/tags" Target="../tags/tag570.xml"/><Relationship Id="rId22" Type="http://schemas.openxmlformats.org/officeDocument/2006/relationships/tags" Target="../tags/tag578.xml"/><Relationship Id="rId27" Type="http://schemas.openxmlformats.org/officeDocument/2006/relationships/tags" Target="../tags/tag58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91.xml"/><Relationship Id="rId13" Type="http://schemas.openxmlformats.org/officeDocument/2006/relationships/tags" Target="../tags/tag596.xml"/><Relationship Id="rId18" Type="http://schemas.openxmlformats.org/officeDocument/2006/relationships/tags" Target="../tags/tag601.xml"/><Relationship Id="rId26" Type="http://schemas.openxmlformats.org/officeDocument/2006/relationships/tags" Target="../tags/tag609.xml"/><Relationship Id="rId3" Type="http://schemas.openxmlformats.org/officeDocument/2006/relationships/tags" Target="../tags/tag586.xml"/><Relationship Id="rId21" Type="http://schemas.openxmlformats.org/officeDocument/2006/relationships/tags" Target="../tags/tag604.xml"/><Relationship Id="rId7" Type="http://schemas.openxmlformats.org/officeDocument/2006/relationships/tags" Target="../tags/tag590.xml"/><Relationship Id="rId12" Type="http://schemas.openxmlformats.org/officeDocument/2006/relationships/tags" Target="../tags/tag595.xml"/><Relationship Id="rId17" Type="http://schemas.openxmlformats.org/officeDocument/2006/relationships/tags" Target="../tags/tag600.xml"/><Relationship Id="rId25" Type="http://schemas.openxmlformats.org/officeDocument/2006/relationships/tags" Target="../tags/tag608.xml"/><Relationship Id="rId2" Type="http://schemas.openxmlformats.org/officeDocument/2006/relationships/tags" Target="../tags/tag585.xml"/><Relationship Id="rId16" Type="http://schemas.openxmlformats.org/officeDocument/2006/relationships/tags" Target="../tags/tag599.xml"/><Relationship Id="rId20" Type="http://schemas.openxmlformats.org/officeDocument/2006/relationships/tags" Target="../tags/tag603.xml"/><Relationship Id="rId29" Type="http://schemas.openxmlformats.org/officeDocument/2006/relationships/notesSlide" Target="../notesSlides/notesSlide24.xml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11" Type="http://schemas.openxmlformats.org/officeDocument/2006/relationships/tags" Target="../tags/tag594.xml"/><Relationship Id="rId24" Type="http://schemas.openxmlformats.org/officeDocument/2006/relationships/tags" Target="../tags/tag607.xml"/><Relationship Id="rId5" Type="http://schemas.openxmlformats.org/officeDocument/2006/relationships/tags" Target="../tags/tag588.xml"/><Relationship Id="rId15" Type="http://schemas.openxmlformats.org/officeDocument/2006/relationships/tags" Target="../tags/tag598.xml"/><Relationship Id="rId23" Type="http://schemas.openxmlformats.org/officeDocument/2006/relationships/tags" Target="../tags/tag606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593.xml"/><Relationship Id="rId19" Type="http://schemas.openxmlformats.org/officeDocument/2006/relationships/tags" Target="../tags/tag602.xml"/><Relationship Id="rId4" Type="http://schemas.openxmlformats.org/officeDocument/2006/relationships/tags" Target="../tags/tag587.xml"/><Relationship Id="rId9" Type="http://schemas.openxmlformats.org/officeDocument/2006/relationships/tags" Target="../tags/tag592.xml"/><Relationship Id="rId14" Type="http://schemas.openxmlformats.org/officeDocument/2006/relationships/tags" Target="../tags/tag597.xml"/><Relationship Id="rId22" Type="http://schemas.openxmlformats.org/officeDocument/2006/relationships/tags" Target="../tags/tag605.xml"/><Relationship Id="rId27" Type="http://schemas.openxmlformats.org/officeDocument/2006/relationships/tags" Target="../tags/tag6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618.xml"/><Relationship Id="rId13" Type="http://schemas.openxmlformats.org/officeDocument/2006/relationships/tags" Target="../tags/tag623.xml"/><Relationship Id="rId18" Type="http://schemas.openxmlformats.org/officeDocument/2006/relationships/tags" Target="../tags/tag628.xml"/><Relationship Id="rId26" Type="http://schemas.openxmlformats.org/officeDocument/2006/relationships/tags" Target="../tags/tag636.xml"/><Relationship Id="rId3" Type="http://schemas.openxmlformats.org/officeDocument/2006/relationships/tags" Target="../tags/tag613.xml"/><Relationship Id="rId21" Type="http://schemas.openxmlformats.org/officeDocument/2006/relationships/tags" Target="../tags/tag631.xml"/><Relationship Id="rId7" Type="http://schemas.openxmlformats.org/officeDocument/2006/relationships/tags" Target="../tags/tag617.xml"/><Relationship Id="rId12" Type="http://schemas.openxmlformats.org/officeDocument/2006/relationships/tags" Target="../tags/tag622.xml"/><Relationship Id="rId17" Type="http://schemas.openxmlformats.org/officeDocument/2006/relationships/tags" Target="../tags/tag627.xml"/><Relationship Id="rId25" Type="http://schemas.openxmlformats.org/officeDocument/2006/relationships/tags" Target="../tags/tag635.xml"/><Relationship Id="rId2" Type="http://schemas.openxmlformats.org/officeDocument/2006/relationships/tags" Target="../tags/tag612.xml"/><Relationship Id="rId16" Type="http://schemas.openxmlformats.org/officeDocument/2006/relationships/tags" Target="../tags/tag626.xml"/><Relationship Id="rId20" Type="http://schemas.openxmlformats.org/officeDocument/2006/relationships/tags" Target="../tags/tag630.xml"/><Relationship Id="rId29" Type="http://schemas.openxmlformats.org/officeDocument/2006/relationships/notesSlide" Target="../notesSlides/notesSlide25.xml"/><Relationship Id="rId1" Type="http://schemas.openxmlformats.org/officeDocument/2006/relationships/tags" Target="../tags/tag611.xml"/><Relationship Id="rId6" Type="http://schemas.openxmlformats.org/officeDocument/2006/relationships/tags" Target="../tags/tag616.xml"/><Relationship Id="rId11" Type="http://schemas.openxmlformats.org/officeDocument/2006/relationships/tags" Target="../tags/tag621.xml"/><Relationship Id="rId24" Type="http://schemas.openxmlformats.org/officeDocument/2006/relationships/tags" Target="../tags/tag634.xml"/><Relationship Id="rId5" Type="http://schemas.openxmlformats.org/officeDocument/2006/relationships/tags" Target="../tags/tag615.xml"/><Relationship Id="rId15" Type="http://schemas.openxmlformats.org/officeDocument/2006/relationships/tags" Target="../tags/tag625.xml"/><Relationship Id="rId23" Type="http://schemas.openxmlformats.org/officeDocument/2006/relationships/tags" Target="../tags/tag633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620.xml"/><Relationship Id="rId19" Type="http://schemas.openxmlformats.org/officeDocument/2006/relationships/tags" Target="../tags/tag629.xml"/><Relationship Id="rId4" Type="http://schemas.openxmlformats.org/officeDocument/2006/relationships/tags" Target="../tags/tag614.xml"/><Relationship Id="rId9" Type="http://schemas.openxmlformats.org/officeDocument/2006/relationships/tags" Target="../tags/tag619.xml"/><Relationship Id="rId14" Type="http://schemas.openxmlformats.org/officeDocument/2006/relationships/tags" Target="../tags/tag624.xml"/><Relationship Id="rId22" Type="http://schemas.openxmlformats.org/officeDocument/2006/relationships/tags" Target="../tags/tag632.xml"/><Relationship Id="rId27" Type="http://schemas.openxmlformats.org/officeDocument/2006/relationships/tags" Target="../tags/tag6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40.xml"/><Relationship Id="rId2" Type="http://schemas.openxmlformats.org/officeDocument/2006/relationships/tags" Target="../tags/tag639.xml"/><Relationship Id="rId1" Type="http://schemas.openxmlformats.org/officeDocument/2006/relationships/tags" Target="../tags/tag63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648.xml"/><Relationship Id="rId13" Type="http://schemas.openxmlformats.org/officeDocument/2006/relationships/tags" Target="../tags/tag653.xml"/><Relationship Id="rId18" Type="http://schemas.openxmlformats.org/officeDocument/2006/relationships/tags" Target="../tags/tag658.xml"/><Relationship Id="rId26" Type="http://schemas.openxmlformats.org/officeDocument/2006/relationships/tags" Target="../tags/tag666.xml"/><Relationship Id="rId3" Type="http://schemas.openxmlformats.org/officeDocument/2006/relationships/tags" Target="../tags/tag643.xml"/><Relationship Id="rId21" Type="http://schemas.openxmlformats.org/officeDocument/2006/relationships/tags" Target="../tags/tag661.xml"/><Relationship Id="rId7" Type="http://schemas.openxmlformats.org/officeDocument/2006/relationships/tags" Target="../tags/tag647.xml"/><Relationship Id="rId12" Type="http://schemas.openxmlformats.org/officeDocument/2006/relationships/tags" Target="../tags/tag652.xml"/><Relationship Id="rId17" Type="http://schemas.openxmlformats.org/officeDocument/2006/relationships/tags" Target="../tags/tag657.xml"/><Relationship Id="rId25" Type="http://schemas.openxmlformats.org/officeDocument/2006/relationships/tags" Target="../tags/tag665.xml"/><Relationship Id="rId2" Type="http://schemas.openxmlformats.org/officeDocument/2006/relationships/tags" Target="../tags/tag642.xml"/><Relationship Id="rId16" Type="http://schemas.openxmlformats.org/officeDocument/2006/relationships/tags" Target="../tags/tag656.xml"/><Relationship Id="rId20" Type="http://schemas.openxmlformats.org/officeDocument/2006/relationships/tags" Target="../tags/tag660.xml"/><Relationship Id="rId29" Type="http://schemas.openxmlformats.org/officeDocument/2006/relationships/notesSlide" Target="../notesSlides/notesSlide27.xml"/><Relationship Id="rId1" Type="http://schemas.openxmlformats.org/officeDocument/2006/relationships/tags" Target="../tags/tag641.xml"/><Relationship Id="rId6" Type="http://schemas.openxmlformats.org/officeDocument/2006/relationships/tags" Target="../tags/tag646.xml"/><Relationship Id="rId11" Type="http://schemas.openxmlformats.org/officeDocument/2006/relationships/tags" Target="../tags/tag651.xml"/><Relationship Id="rId24" Type="http://schemas.openxmlformats.org/officeDocument/2006/relationships/tags" Target="../tags/tag664.xml"/><Relationship Id="rId5" Type="http://schemas.openxmlformats.org/officeDocument/2006/relationships/tags" Target="../tags/tag645.xml"/><Relationship Id="rId15" Type="http://schemas.openxmlformats.org/officeDocument/2006/relationships/tags" Target="../tags/tag655.xml"/><Relationship Id="rId23" Type="http://schemas.openxmlformats.org/officeDocument/2006/relationships/tags" Target="../tags/tag663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650.xml"/><Relationship Id="rId19" Type="http://schemas.openxmlformats.org/officeDocument/2006/relationships/tags" Target="../tags/tag659.xml"/><Relationship Id="rId4" Type="http://schemas.openxmlformats.org/officeDocument/2006/relationships/tags" Target="../tags/tag644.xml"/><Relationship Id="rId9" Type="http://schemas.openxmlformats.org/officeDocument/2006/relationships/tags" Target="../tags/tag649.xml"/><Relationship Id="rId14" Type="http://schemas.openxmlformats.org/officeDocument/2006/relationships/tags" Target="../tags/tag654.xml"/><Relationship Id="rId22" Type="http://schemas.openxmlformats.org/officeDocument/2006/relationships/tags" Target="../tags/tag662.xml"/><Relationship Id="rId27" Type="http://schemas.openxmlformats.org/officeDocument/2006/relationships/tags" Target="../tags/tag66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675.xml"/><Relationship Id="rId13" Type="http://schemas.openxmlformats.org/officeDocument/2006/relationships/tags" Target="../tags/tag680.xml"/><Relationship Id="rId18" Type="http://schemas.openxmlformats.org/officeDocument/2006/relationships/tags" Target="../tags/tag685.xml"/><Relationship Id="rId26" Type="http://schemas.openxmlformats.org/officeDocument/2006/relationships/tags" Target="../tags/tag693.xml"/><Relationship Id="rId3" Type="http://schemas.openxmlformats.org/officeDocument/2006/relationships/tags" Target="../tags/tag670.xml"/><Relationship Id="rId21" Type="http://schemas.openxmlformats.org/officeDocument/2006/relationships/tags" Target="../tags/tag688.xml"/><Relationship Id="rId7" Type="http://schemas.openxmlformats.org/officeDocument/2006/relationships/tags" Target="../tags/tag674.xml"/><Relationship Id="rId12" Type="http://schemas.openxmlformats.org/officeDocument/2006/relationships/tags" Target="../tags/tag679.xml"/><Relationship Id="rId17" Type="http://schemas.openxmlformats.org/officeDocument/2006/relationships/tags" Target="../tags/tag684.xml"/><Relationship Id="rId25" Type="http://schemas.openxmlformats.org/officeDocument/2006/relationships/tags" Target="../tags/tag692.xml"/><Relationship Id="rId2" Type="http://schemas.openxmlformats.org/officeDocument/2006/relationships/tags" Target="../tags/tag669.xml"/><Relationship Id="rId16" Type="http://schemas.openxmlformats.org/officeDocument/2006/relationships/tags" Target="../tags/tag683.xml"/><Relationship Id="rId20" Type="http://schemas.openxmlformats.org/officeDocument/2006/relationships/tags" Target="../tags/tag687.xml"/><Relationship Id="rId29" Type="http://schemas.openxmlformats.org/officeDocument/2006/relationships/notesSlide" Target="../notesSlides/notesSlide28.xml"/><Relationship Id="rId1" Type="http://schemas.openxmlformats.org/officeDocument/2006/relationships/tags" Target="../tags/tag668.xml"/><Relationship Id="rId6" Type="http://schemas.openxmlformats.org/officeDocument/2006/relationships/tags" Target="../tags/tag673.xml"/><Relationship Id="rId11" Type="http://schemas.openxmlformats.org/officeDocument/2006/relationships/tags" Target="../tags/tag678.xml"/><Relationship Id="rId24" Type="http://schemas.openxmlformats.org/officeDocument/2006/relationships/tags" Target="../tags/tag691.xml"/><Relationship Id="rId5" Type="http://schemas.openxmlformats.org/officeDocument/2006/relationships/tags" Target="../tags/tag672.xml"/><Relationship Id="rId15" Type="http://schemas.openxmlformats.org/officeDocument/2006/relationships/tags" Target="../tags/tag682.xml"/><Relationship Id="rId23" Type="http://schemas.openxmlformats.org/officeDocument/2006/relationships/tags" Target="../tags/tag690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677.xml"/><Relationship Id="rId19" Type="http://schemas.openxmlformats.org/officeDocument/2006/relationships/tags" Target="../tags/tag686.xml"/><Relationship Id="rId4" Type="http://schemas.openxmlformats.org/officeDocument/2006/relationships/tags" Target="../tags/tag671.xml"/><Relationship Id="rId9" Type="http://schemas.openxmlformats.org/officeDocument/2006/relationships/tags" Target="../tags/tag676.xml"/><Relationship Id="rId14" Type="http://schemas.openxmlformats.org/officeDocument/2006/relationships/tags" Target="../tags/tag681.xml"/><Relationship Id="rId22" Type="http://schemas.openxmlformats.org/officeDocument/2006/relationships/tags" Target="../tags/tag689.xml"/><Relationship Id="rId27" Type="http://schemas.openxmlformats.org/officeDocument/2006/relationships/tags" Target="../tags/tag69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702.xml"/><Relationship Id="rId13" Type="http://schemas.openxmlformats.org/officeDocument/2006/relationships/tags" Target="../tags/tag707.xml"/><Relationship Id="rId18" Type="http://schemas.openxmlformats.org/officeDocument/2006/relationships/tags" Target="../tags/tag712.xml"/><Relationship Id="rId26" Type="http://schemas.openxmlformats.org/officeDocument/2006/relationships/tags" Target="../tags/tag720.xml"/><Relationship Id="rId3" Type="http://schemas.openxmlformats.org/officeDocument/2006/relationships/tags" Target="../tags/tag697.xml"/><Relationship Id="rId21" Type="http://schemas.openxmlformats.org/officeDocument/2006/relationships/tags" Target="../tags/tag715.xml"/><Relationship Id="rId7" Type="http://schemas.openxmlformats.org/officeDocument/2006/relationships/tags" Target="../tags/tag701.xml"/><Relationship Id="rId12" Type="http://schemas.openxmlformats.org/officeDocument/2006/relationships/tags" Target="../tags/tag706.xml"/><Relationship Id="rId17" Type="http://schemas.openxmlformats.org/officeDocument/2006/relationships/tags" Target="../tags/tag711.xml"/><Relationship Id="rId25" Type="http://schemas.openxmlformats.org/officeDocument/2006/relationships/tags" Target="../tags/tag719.xml"/><Relationship Id="rId2" Type="http://schemas.openxmlformats.org/officeDocument/2006/relationships/tags" Target="../tags/tag696.xml"/><Relationship Id="rId16" Type="http://schemas.openxmlformats.org/officeDocument/2006/relationships/tags" Target="../tags/tag710.xml"/><Relationship Id="rId20" Type="http://schemas.openxmlformats.org/officeDocument/2006/relationships/tags" Target="../tags/tag714.xml"/><Relationship Id="rId29" Type="http://schemas.openxmlformats.org/officeDocument/2006/relationships/notesSlide" Target="../notesSlides/notesSlide29.xml"/><Relationship Id="rId1" Type="http://schemas.openxmlformats.org/officeDocument/2006/relationships/tags" Target="../tags/tag695.xml"/><Relationship Id="rId6" Type="http://schemas.openxmlformats.org/officeDocument/2006/relationships/tags" Target="../tags/tag700.xml"/><Relationship Id="rId11" Type="http://schemas.openxmlformats.org/officeDocument/2006/relationships/tags" Target="../tags/tag705.xml"/><Relationship Id="rId24" Type="http://schemas.openxmlformats.org/officeDocument/2006/relationships/tags" Target="../tags/tag718.xml"/><Relationship Id="rId5" Type="http://schemas.openxmlformats.org/officeDocument/2006/relationships/tags" Target="../tags/tag699.xml"/><Relationship Id="rId15" Type="http://schemas.openxmlformats.org/officeDocument/2006/relationships/tags" Target="../tags/tag709.xml"/><Relationship Id="rId23" Type="http://schemas.openxmlformats.org/officeDocument/2006/relationships/tags" Target="../tags/tag717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704.xml"/><Relationship Id="rId19" Type="http://schemas.openxmlformats.org/officeDocument/2006/relationships/tags" Target="../tags/tag713.xml"/><Relationship Id="rId4" Type="http://schemas.openxmlformats.org/officeDocument/2006/relationships/tags" Target="../tags/tag698.xml"/><Relationship Id="rId9" Type="http://schemas.openxmlformats.org/officeDocument/2006/relationships/tags" Target="../tags/tag703.xml"/><Relationship Id="rId14" Type="http://schemas.openxmlformats.org/officeDocument/2006/relationships/tags" Target="../tags/tag708.xml"/><Relationship Id="rId22" Type="http://schemas.openxmlformats.org/officeDocument/2006/relationships/tags" Target="../tags/tag716.xml"/><Relationship Id="rId27" Type="http://schemas.openxmlformats.org/officeDocument/2006/relationships/tags" Target="../tags/tag7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729.xml"/><Relationship Id="rId13" Type="http://schemas.openxmlformats.org/officeDocument/2006/relationships/tags" Target="../tags/tag734.xml"/><Relationship Id="rId18" Type="http://schemas.openxmlformats.org/officeDocument/2006/relationships/tags" Target="../tags/tag739.xml"/><Relationship Id="rId26" Type="http://schemas.openxmlformats.org/officeDocument/2006/relationships/tags" Target="../tags/tag747.xml"/><Relationship Id="rId3" Type="http://schemas.openxmlformats.org/officeDocument/2006/relationships/tags" Target="../tags/tag724.xml"/><Relationship Id="rId21" Type="http://schemas.openxmlformats.org/officeDocument/2006/relationships/tags" Target="../tags/tag742.xml"/><Relationship Id="rId7" Type="http://schemas.openxmlformats.org/officeDocument/2006/relationships/tags" Target="../tags/tag728.xml"/><Relationship Id="rId12" Type="http://schemas.openxmlformats.org/officeDocument/2006/relationships/tags" Target="../tags/tag733.xml"/><Relationship Id="rId17" Type="http://schemas.openxmlformats.org/officeDocument/2006/relationships/tags" Target="../tags/tag738.xml"/><Relationship Id="rId25" Type="http://schemas.openxmlformats.org/officeDocument/2006/relationships/tags" Target="../tags/tag746.xml"/><Relationship Id="rId2" Type="http://schemas.openxmlformats.org/officeDocument/2006/relationships/tags" Target="../tags/tag723.xml"/><Relationship Id="rId16" Type="http://schemas.openxmlformats.org/officeDocument/2006/relationships/tags" Target="../tags/tag737.xml"/><Relationship Id="rId20" Type="http://schemas.openxmlformats.org/officeDocument/2006/relationships/tags" Target="../tags/tag741.xml"/><Relationship Id="rId29" Type="http://schemas.openxmlformats.org/officeDocument/2006/relationships/notesSlide" Target="../notesSlides/notesSlide30.xml"/><Relationship Id="rId1" Type="http://schemas.openxmlformats.org/officeDocument/2006/relationships/tags" Target="../tags/tag722.xml"/><Relationship Id="rId6" Type="http://schemas.openxmlformats.org/officeDocument/2006/relationships/tags" Target="../tags/tag727.xml"/><Relationship Id="rId11" Type="http://schemas.openxmlformats.org/officeDocument/2006/relationships/tags" Target="../tags/tag732.xml"/><Relationship Id="rId24" Type="http://schemas.openxmlformats.org/officeDocument/2006/relationships/tags" Target="../tags/tag745.xml"/><Relationship Id="rId5" Type="http://schemas.openxmlformats.org/officeDocument/2006/relationships/tags" Target="../tags/tag726.xml"/><Relationship Id="rId15" Type="http://schemas.openxmlformats.org/officeDocument/2006/relationships/tags" Target="../tags/tag736.xml"/><Relationship Id="rId23" Type="http://schemas.openxmlformats.org/officeDocument/2006/relationships/tags" Target="../tags/tag744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731.xml"/><Relationship Id="rId19" Type="http://schemas.openxmlformats.org/officeDocument/2006/relationships/tags" Target="../tags/tag740.xml"/><Relationship Id="rId4" Type="http://schemas.openxmlformats.org/officeDocument/2006/relationships/tags" Target="../tags/tag725.xml"/><Relationship Id="rId9" Type="http://schemas.openxmlformats.org/officeDocument/2006/relationships/tags" Target="../tags/tag730.xml"/><Relationship Id="rId14" Type="http://schemas.openxmlformats.org/officeDocument/2006/relationships/tags" Target="../tags/tag735.xml"/><Relationship Id="rId22" Type="http://schemas.openxmlformats.org/officeDocument/2006/relationships/tags" Target="../tags/tag743.xml"/><Relationship Id="rId27" Type="http://schemas.openxmlformats.org/officeDocument/2006/relationships/tags" Target="../tags/tag74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751.xml"/><Relationship Id="rId7" Type="http://schemas.openxmlformats.org/officeDocument/2006/relationships/image" Target="../media/image13.png"/><Relationship Id="rId2" Type="http://schemas.openxmlformats.org/officeDocument/2006/relationships/tags" Target="../tags/tag750.xml"/><Relationship Id="rId1" Type="http://schemas.openxmlformats.org/officeDocument/2006/relationships/tags" Target="../tags/tag749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759.xml"/><Relationship Id="rId13" Type="http://schemas.openxmlformats.org/officeDocument/2006/relationships/tags" Target="../tags/tag764.xml"/><Relationship Id="rId18" Type="http://schemas.openxmlformats.org/officeDocument/2006/relationships/tags" Target="../tags/tag769.xml"/><Relationship Id="rId26" Type="http://schemas.openxmlformats.org/officeDocument/2006/relationships/tags" Target="../tags/tag777.xml"/><Relationship Id="rId3" Type="http://schemas.openxmlformats.org/officeDocument/2006/relationships/tags" Target="../tags/tag754.xml"/><Relationship Id="rId21" Type="http://schemas.openxmlformats.org/officeDocument/2006/relationships/tags" Target="../tags/tag772.xml"/><Relationship Id="rId7" Type="http://schemas.openxmlformats.org/officeDocument/2006/relationships/tags" Target="../tags/tag758.xml"/><Relationship Id="rId12" Type="http://schemas.openxmlformats.org/officeDocument/2006/relationships/tags" Target="../tags/tag763.xml"/><Relationship Id="rId17" Type="http://schemas.openxmlformats.org/officeDocument/2006/relationships/tags" Target="../tags/tag768.xml"/><Relationship Id="rId25" Type="http://schemas.openxmlformats.org/officeDocument/2006/relationships/tags" Target="../tags/tag776.xml"/><Relationship Id="rId2" Type="http://schemas.openxmlformats.org/officeDocument/2006/relationships/tags" Target="../tags/tag753.xml"/><Relationship Id="rId16" Type="http://schemas.openxmlformats.org/officeDocument/2006/relationships/tags" Target="../tags/tag767.xml"/><Relationship Id="rId20" Type="http://schemas.openxmlformats.org/officeDocument/2006/relationships/tags" Target="../tags/tag771.xml"/><Relationship Id="rId29" Type="http://schemas.openxmlformats.org/officeDocument/2006/relationships/notesSlide" Target="../notesSlides/notesSlide32.xml"/><Relationship Id="rId1" Type="http://schemas.openxmlformats.org/officeDocument/2006/relationships/tags" Target="../tags/tag752.xml"/><Relationship Id="rId6" Type="http://schemas.openxmlformats.org/officeDocument/2006/relationships/tags" Target="../tags/tag757.xml"/><Relationship Id="rId11" Type="http://schemas.openxmlformats.org/officeDocument/2006/relationships/tags" Target="../tags/tag762.xml"/><Relationship Id="rId24" Type="http://schemas.openxmlformats.org/officeDocument/2006/relationships/tags" Target="../tags/tag775.xml"/><Relationship Id="rId5" Type="http://schemas.openxmlformats.org/officeDocument/2006/relationships/tags" Target="../tags/tag756.xml"/><Relationship Id="rId15" Type="http://schemas.openxmlformats.org/officeDocument/2006/relationships/tags" Target="../tags/tag766.xml"/><Relationship Id="rId23" Type="http://schemas.openxmlformats.org/officeDocument/2006/relationships/tags" Target="../tags/tag774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761.xml"/><Relationship Id="rId19" Type="http://schemas.openxmlformats.org/officeDocument/2006/relationships/tags" Target="../tags/tag770.xml"/><Relationship Id="rId4" Type="http://schemas.openxmlformats.org/officeDocument/2006/relationships/tags" Target="../tags/tag755.xml"/><Relationship Id="rId9" Type="http://schemas.openxmlformats.org/officeDocument/2006/relationships/tags" Target="../tags/tag760.xml"/><Relationship Id="rId14" Type="http://schemas.openxmlformats.org/officeDocument/2006/relationships/tags" Target="../tags/tag765.xml"/><Relationship Id="rId22" Type="http://schemas.openxmlformats.org/officeDocument/2006/relationships/tags" Target="../tags/tag773.xml"/><Relationship Id="rId27" Type="http://schemas.openxmlformats.org/officeDocument/2006/relationships/tags" Target="../tags/tag77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786.xml"/><Relationship Id="rId13" Type="http://schemas.openxmlformats.org/officeDocument/2006/relationships/tags" Target="../tags/tag791.xml"/><Relationship Id="rId18" Type="http://schemas.openxmlformats.org/officeDocument/2006/relationships/tags" Target="../tags/tag796.xml"/><Relationship Id="rId26" Type="http://schemas.openxmlformats.org/officeDocument/2006/relationships/tags" Target="../tags/tag804.xml"/><Relationship Id="rId3" Type="http://schemas.openxmlformats.org/officeDocument/2006/relationships/tags" Target="../tags/tag781.xml"/><Relationship Id="rId21" Type="http://schemas.openxmlformats.org/officeDocument/2006/relationships/tags" Target="../tags/tag799.xml"/><Relationship Id="rId7" Type="http://schemas.openxmlformats.org/officeDocument/2006/relationships/tags" Target="../tags/tag785.xml"/><Relationship Id="rId12" Type="http://schemas.openxmlformats.org/officeDocument/2006/relationships/tags" Target="../tags/tag790.xml"/><Relationship Id="rId17" Type="http://schemas.openxmlformats.org/officeDocument/2006/relationships/tags" Target="../tags/tag795.xml"/><Relationship Id="rId25" Type="http://schemas.openxmlformats.org/officeDocument/2006/relationships/tags" Target="../tags/tag803.xml"/><Relationship Id="rId2" Type="http://schemas.openxmlformats.org/officeDocument/2006/relationships/tags" Target="../tags/tag780.xml"/><Relationship Id="rId16" Type="http://schemas.openxmlformats.org/officeDocument/2006/relationships/tags" Target="../tags/tag794.xml"/><Relationship Id="rId20" Type="http://schemas.openxmlformats.org/officeDocument/2006/relationships/tags" Target="../tags/tag798.xml"/><Relationship Id="rId29" Type="http://schemas.openxmlformats.org/officeDocument/2006/relationships/notesSlide" Target="../notesSlides/notesSlide33.xml"/><Relationship Id="rId1" Type="http://schemas.openxmlformats.org/officeDocument/2006/relationships/tags" Target="../tags/tag779.xml"/><Relationship Id="rId6" Type="http://schemas.openxmlformats.org/officeDocument/2006/relationships/tags" Target="../tags/tag784.xml"/><Relationship Id="rId11" Type="http://schemas.openxmlformats.org/officeDocument/2006/relationships/tags" Target="../tags/tag789.xml"/><Relationship Id="rId24" Type="http://schemas.openxmlformats.org/officeDocument/2006/relationships/tags" Target="../tags/tag802.xml"/><Relationship Id="rId5" Type="http://schemas.openxmlformats.org/officeDocument/2006/relationships/tags" Target="../tags/tag783.xml"/><Relationship Id="rId15" Type="http://schemas.openxmlformats.org/officeDocument/2006/relationships/tags" Target="../tags/tag793.xml"/><Relationship Id="rId23" Type="http://schemas.openxmlformats.org/officeDocument/2006/relationships/tags" Target="../tags/tag801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788.xml"/><Relationship Id="rId19" Type="http://schemas.openxmlformats.org/officeDocument/2006/relationships/tags" Target="../tags/tag797.xml"/><Relationship Id="rId4" Type="http://schemas.openxmlformats.org/officeDocument/2006/relationships/tags" Target="../tags/tag782.xml"/><Relationship Id="rId9" Type="http://schemas.openxmlformats.org/officeDocument/2006/relationships/tags" Target="../tags/tag787.xml"/><Relationship Id="rId14" Type="http://schemas.openxmlformats.org/officeDocument/2006/relationships/tags" Target="../tags/tag792.xml"/><Relationship Id="rId22" Type="http://schemas.openxmlformats.org/officeDocument/2006/relationships/tags" Target="../tags/tag800.xml"/><Relationship Id="rId27" Type="http://schemas.openxmlformats.org/officeDocument/2006/relationships/tags" Target="../tags/tag80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813.xml"/><Relationship Id="rId13" Type="http://schemas.openxmlformats.org/officeDocument/2006/relationships/tags" Target="../tags/tag818.xml"/><Relationship Id="rId18" Type="http://schemas.openxmlformats.org/officeDocument/2006/relationships/tags" Target="../tags/tag823.xml"/><Relationship Id="rId26" Type="http://schemas.openxmlformats.org/officeDocument/2006/relationships/tags" Target="../tags/tag831.xml"/><Relationship Id="rId3" Type="http://schemas.openxmlformats.org/officeDocument/2006/relationships/tags" Target="../tags/tag808.xml"/><Relationship Id="rId21" Type="http://schemas.openxmlformats.org/officeDocument/2006/relationships/tags" Target="../tags/tag826.xml"/><Relationship Id="rId7" Type="http://schemas.openxmlformats.org/officeDocument/2006/relationships/tags" Target="../tags/tag812.xml"/><Relationship Id="rId12" Type="http://schemas.openxmlformats.org/officeDocument/2006/relationships/tags" Target="../tags/tag817.xml"/><Relationship Id="rId17" Type="http://schemas.openxmlformats.org/officeDocument/2006/relationships/tags" Target="../tags/tag822.xml"/><Relationship Id="rId25" Type="http://schemas.openxmlformats.org/officeDocument/2006/relationships/tags" Target="../tags/tag830.xml"/><Relationship Id="rId2" Type="http://schemas.openxmlformats.org/officeDocument/2006/relationships/tags" Target="../tags/tag807.xml"/><Relationship Id="rId16" Type="http://schemas.openxmlformats.org/officeDocument/2006/relationships/tags" Target="../tags/tag821.xml"/><Relationship Id="rId20" Type="http://schemas.openxmlformats.org/officeDocument/2006/relationships/tags" Target="../tags/tag825.xml"/><Relationship Id="rId29" Type="http://schemas.openxmlformats.org/officeDocument/2006/relationships/notesSlide" Target="../notesSlides/notesSlide34.xml"/><Relationship Id="rId1" Type="http://schemas.openxmlformats.org/officeDocument/2006/relationships/tags" Target="../tags/tag806.xml"/><Relationship Id="rId6" Type="http://schemas.openxmlformats.org/officeDocument/2006/relationships/tags" Target="../tags/tag811.xml"/><Relationship Id="rId11" Type="http://schemas.openxmlformats.org/officeDocument/2006/relationships/tags" Target="../tags/tag816.xml"/><Relationship Id="rId24" Type="http://schemas.openxmlformats.org/officeDocument/2006/relationships/tags" Target="../tags/tag829.xml"/><Relationship Id="rId5" Type="http://schemas.openxmlformats.org/officeDocument/2006/relationships/tags" Target="../tags/tag810.xml"/><Relationship Id="rId15" Type="http://schemas.openxmlformats.org/officeDocument/2006/relationships/tags" Target="../tags/tag820.xml"/><Relationship Id="rId23" Type="http://schemas.openxmlformats.org/officeDocument/2006/relationships/tags" Target="../tags/tag828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815.xml"/><Relationship Id="rId19" Type="http://schemas.openxmlformats.org/officeDocument/2006/relationships/tags" Target="../tags/tag824.xml"/><Relationship Id="rId4" Type="http://schemas.openxmlformats.org/officeDocument/2006/relationships/tags" Target="../tags/tag809.xml"/><Relationship Id="rId9" Type="http://schemas.openxmlformats.org/officeDocument/2006/relationships/tags" Target="../tags/tag814.xml"/><Relationship Id="rId14" Type="http://schemas.openxmlformats.org/officeDocument/2006/relationships/tags" Target="../tags/tag819.xml"/><Relationship Id="rId22" Type="http://schemas.openxmlformats.org/officeDocument/2006/relationships/tags" Target="../tags/tag827.xml"/><Relationship Id="rId27" Type="http://schemas.openxmlformats.org/officeDocument/2006/relationships/tags" Target="../tags/tag83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840.xml"/><Relationship Id="rId13" Type="http://schemas.openxmlformats.org/officeDocument/2006/relationships/tags" Target="../tags/tag845.xml"/><Relationship Id="rId18" Type="http://schemas.openxmlformats.org/officeDocument/2006/relationships/tags" Target="../tags/tag850.xml"/><Relationship Id="rId26" Type="http://schemas.openxmlformats.org/officeDocument/2006/relationships/tags" Target="../tags/tag858.xml"/><Relationship Id="rId3" Type="http://schemas.openxmlformats.org/officeDocument/2006/relationships/tags" Target="../tags/tag835.xml"/><Relationship Id="rId21" Type="http://schemas.openxmlformats.org/officeDocument/2006/relationships/tags" Target="../tags/tag853.xml"/><Relationship Id="rId7" Type="http://schemas.openxmlformats.org/officeDocument/2006/relationships/tags" Target="../tags/tag839.xml"/><Relationship Id="rId12" Type="http://schemas.openxmlformats.org/officeDocument/2006/relationships/tags" Target="../tags/tag844.xml"/><Relationship Id="rId17" Type="http://schemas.openxmlformats.org/officeDocument/2006/relationships/tags" Target="../tags/tag849.xml"/><Relationship Id="rId25" Type="http://schemas.openxmlformats.org/officeDocument/2006/relationships/tags" Target="../tags/tag857.xml"/><Relationship Id="rId2" Type="http://schemas.openxmlformats.org/officeDocument/2006/relationships/tags" Target="../tags/tag834.xml"/><Relationship Id="rId16" Type="http://schemas.openxmlformats.org/officeDocument/2006/relationships/tags" Target="../tags/tag848.xml"/><Relationship Id="rId20" Type="http://schemas.openxmlformats.org/officeDocument/2006/relationships/tags" Target="../tags/tag852.xml"/><Relationship Id="rId29" Type="http://schemas.openxmlformats.org/officeDocument/2006/relationships/notesSlide" Target="../notesSlides/notesSlide35.xml"/><Relationship Id="rId1" Type="http://schemas.openxmlformats.org/officeDocument/2006/relationships/tags" Target="../tags/tag833.xml"/><Relationship Id="rId6" Type="http://schemas.openxmlformats.org/officeDocument/2006/relationships/tags" Target="../tags/tag838.xml"/><Relationship Id="rId11" Type="http://schemas.openxmlformats.org/officeDocument/2006/relationships/tags" Target="../tags/tag843.xml"/><Relationship Id="rId24" Type="http://schemas.openxmlformats.org/officeDocument/2006/relationships/tags" Target="../tags/tag856.xml"/><Relationship Id="rId5" Type="http://schemas.openxmlformats.org/officeDocument/2006/relationships/tags" Target="../tags/tag837.xml"/><Relationship Id="rId15" Type="http://schemas.openxmlformats.org/officeDocument/2006/relationships/tags" Target="../tags/tag847.xml"/><Relationship Id="rId23" Type="http://schemas.openxmlformats.org/officeDocument/2006/relationships/tags" Target="../tags/tag855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842.xml"/><Relationship Id="rId19" Type="http://schemas.openxmlformats.org/officeDocument/2006/relationships/tags" Target="../tags/tag851.xml"/><Relationship Id="rId4" Type="http://schemas.openxmlformats.org/officeDocument/2006/relationships/tags" Target="../tags/tag836.xml"/><Relationship Id="rId9" Type="http://schemas.openxmlformats.org/officeDocument/2006/relationships/tags" Target="../tags/tag841.xml"/><Relationship Id="rId14" Type="http://schemas.openxmlformats.org/officeDocument/2006/relationships/tags" Target="../tags/tag846.xml"/><Relationship Id="rId22" Type="http://schemas.openxmlformats.org/officeDocument/2006/relationships/tags" Target="../tags/tag854.xml"/><Relationship Id="rId27" Type="http://schemas.openxmlformats.org/officeDocument/2006/relationships/tags" Target="../tags/tag85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867.xml"/><Relationship Id="rId13" Type="http://schemas.openxmlformats.org/officeDocument/2006/relationships/tags" Target="../tags/tag872.xml"/><Relationship Id="rId18" Type="http://schemas.openxmlformats.org/officeDocument/2006/relationships/tags" Target="../tags/tag877.xml"/><Relationship Id="rId26" Type="http://schemas.openxmlformats.org/officeDocument/2006/relationships/tags" Target="../tags/tag885.xml"/><Relationship Id="rId3" Type="http://schemas.openxmlformats.org/officeDocument/2006/relationships/tags" Target="../tags/tag862.xml"/><Relationship Id="rId21" Type="http://schemas.openxmlformats.org/officeDocument/2006/relationships/tags" Target="../tags/tag880.xml"/><Relationship Id="rId7" Type="http://schemas.openxmlformats.org/officeDocument/2006/relationships/tags" Target="../tags/tag866.xml"/><Relationship Id="rId12" Type="http://schemas.openxmlformats.org/officeDocument/2006/relationships/tags" Target="../tags/tag871.xml"/><Relationship Id="rId17" Type="http://schemas.openxmlformats.org/officeDocument/2006/relationships/tags" Target="../tags/tag876.xml"/><Relationship Id="rId25" Type="http://schemas.openxmlformats.org/officeDocument/2006/relationships/tags" Target="../tags/tag884.xml"/><Relationship Id="rId2" Type="http://schemas.openxmlformats.org/officeDocument/2006/relationships/tags" Target="../tags/tag861.xml"/><Relationship Id="rId16" Type="http://schemas.openxmlformats.org/officeDocument/2006/relationships/tags" Target="../tags/tag875.xml"/><Relationship Id="rId20" Type="http://schemas.openxmlformats.org/officeDocument/2006/relationships/tags" Target="../tags/tag879.xml"/><Relationship Id="rId29" Type="http://schemas.openxmlformats.org/officeDocument/2006/relationships/notesSlide" Target="../notesSlides/notesSlide36.xml"/><Relationship Id="rId1" Type="http://schemas.openxmlformats.org/officeDocument/2006/relationships/tags" Target="../tags/tag860.xml"/><Relationship Id="rId6" Type="http://schemas.openxmlformats.org/officeDocument/2006/relationships/tags" Target="../tags/tag865.xml"/><Relationship Id="rId11" Type="http://schemas.openxmlformats.org/officeDocument/2006/relationships/tags" Target="../tags/tag870.xml"/><Relationship Id="rId24" Type="http://schemas.openxmlformats.org/officeDocument/2006/relationships/tags" Target="../tags/tag883.xml"/><Relationship Id="rId5" Type="http://schemas.openxmlformats.org/officeDocument/2006/relationships/tags" Target="../tags/tag864.xml"/><Relationship Id="rId15" Type="http://schemas.openxmlformats.org/officeDocument/2006/relationships/tags" Target="../tags/tag874.xml"/><Relationship Id="rId23" Type="http://schemas.openxmlformats.org/officeDocument/2006/relationships/tags" Target="../tags/tag882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869.xml"/><Relationship Id="rId19" Type="http://schemas.openxmlformats.org/officeDocument/2006/relationships/tags" Target="../tags/tag878.xml"/><Relationship Id="rId4" Type="http://schemas.openxmlformats.org/officeDocument/2006/relationships/tags" Target="../tags/tag863.xml"/><Relationship Id="rId9" Type="http://schemas.openxmlformats.org/officeDocument/2006/relationships/tags" Target="../tags/tag868.xml"/><Relationship Id="rId14" Type="http://schemas.openxmlformats.org/officeDocument/2006/relationships/tags" Target="../tags/tag873.xml"/><Relationship Id="rId22" Type="http://schemas.openxmlformats.org/officeDocument/2006/relationships/tags" Target="../tags/tag881.xml"/><Relationship Id="rId27" Type="http://schemas.openxmlformats.org/officeDocument/2006/relationships/tags" Target="../tags/tag88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894.xml"/><Relationship Id="rId13" Type="http://schemas.openxmlformats.org/officeDocument/2006/relationships/tags" Target="../tags/tag899.xml"/><Relationship Id="rId18" Type="http://schemas.openxmlformats.org/officeDocument/2006/relationships/tags" Target="../tags/tag904.xml"/><Relationship Id="rId26" Type="http://schemas.openxmlformats.org/officeDocument/2006/relationships/tags" Target="../tags/tag912.xml"/><Relationship Id="rId3" Type="http://schemas.openxmlformats.org/officeDocument/2006/relationships/tags" Target="../tags/tag889.xml"/><Relationship Id="rId21" Type="http://schemas.openxmlformats.org/officeDocument/2006/relationships/tags" Target="../tags/tag907.xml"/><Relationship Id="rId7" Type="http://schemas.openxmlformats.org/officeDocument/2006/relationships/tags" Target="../tags/tag893.xml"/><Relationship Id="rId12" Type="http://schemas.openxmlformats.org/officeDocument/2006/relationships/tags" Target="../tags/tag898.xml"/><Relationship Id="rId17" Type="http://schemas.openxmlformats.org/officeDocument/2006/relationships/tags" Target="../tags/tag903.xml"/><Relationship Id="rId25" Type="http://schemas.openxmlformats.org/officeDocument/2006/relationships/tags" Target="../tags/tag911.xml"/><Relationship Id="rId2" Type="http://schemas.openxmlformats.org/officeDocument/2006/relationships/tags" Target="../tags/tag888.xml"/><Relationship Id="rId16" Type="http://schemas.openxmlformats.org/officeDocument/2006/relationships/tags" Target="../tags/tag902.xml"/><Relationship Id="rId20" Type="http://schemas.openxmlformats.org/officeDocument/2006/relationships/tags" Target="../tags/tag906.xml"/><Relationship Id="rId29" Type="http://schemas.openxmlformats.org/officeDocument/2006/relationships/notesSlide" Target="../notesSlides/notesSlide37.xml"/><Relationship Id="rId1" Type="http://schemas.openxmlformats.org/officeDocument/2006/relationships/tags" Target="../tags/tag887.xml"/><Relationship Id="rId6" Type="http://schemas.openxmlformats.org/officeDocument/2006/relationships/tags" Target="../tags/tag892.xml"/><Relationship Id="rId11" Type="http://schemas.openxmlformats.org/officeDocument/2006/relationships/tags" Target="../tags/tag897.xml"/><Relationship Id="rId24" Type="http://schemas.openxmlformats.org/officeDocument/2006/relationships/tags" Target="../tags/tag910.xml"/><Relationship Id="rId5" Type="http://schemas.openxmlformats.org/officeDocument/2006/relationships/tags" Target="../tags/tag891.xml"/><Relationship Id="rId15" Type="http://schemas.openxmlformats.org/officeDocument/2006/relationships/tags" Target="../tags/tag901.xml"/><Relationship Id="rId23" Type="http://schemas.openxmlformats.org/officeDocument/2006/relationships/tags" Target="../tags/tag909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896.xml"/><Relationship Id="rId19" Type="http://schemas.openxmlformats.org/officeDocument/2006/relationships/tags" Target="../tags/tag905.xml"/><Relationship Id="rId31" Type="http://schemas.openxmlformats.org/officeDocument/2006/relationships/image" Target="../media/image15.png"/><Relationship Id="rId4" Type="http://schemas.openxmlformats.org/officeDocument/2006/relationships/tags" Target="../tags/tag890.xml"/><Relationship Id="rId9" Type="http://schemas.openxmlformats.org/officeDocument/2006/relationships/tags" Target="../tags/tag895.xml"/><Relationship Id="rId14" Type="http://schemas.openxmlformats.org/officeDocument/2006/relationships/tags" Target="../tags/tag900.xml"/><Relationship Id="rId22" Type="http://schemas.openxmlformats.org/officeDocument/2006/relationships/tags" Target="../tags/tag908.xml"/><Relationship Id="rId27" Type="http://schemas.openxmlformats.org/officeDocument/2006/relationships/tags" Target="../tags/tag913.xml"/><Relationship Id="rId30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921.xml"/><Relationship Id="rId13" Type="http://schemas.openxmlformats.org/officeDocument/2006/relationships/tags" Target="../tags/tag926.xml"/><Relationship Id="rId18" Type="http://schemas.openxmlformats.org/officeDocument/2006/relationships/tags" Target="../tags/tag931.xml"/><Relationship Id="rId26" Type="http://schemas.openxmlformats.org/officeDocument/2006/relationships/tags" Target="../tags/tag939.xml"/><Relationship Id="rId3" Type="http://schemas.openxmlformats.org/officeDocument/2006/relationships/tags" Target="../tags/tag916.xml"/><Relationship Id="rId21" Type="http://schemas.openxmlformats.org/officeDocument/2006/relationships/tags" Target="../tags/tag934.xml"/><Relationship Id="rId7" Type="http://schemas.openxmlformats.org/officeDocument/2006/relationships/tags" Target="../tags/tag920.xml"/><Relationship Id="rId12" Type="http://schemas.openxmlformats.org/officeDocument/2006/relationships/tags" Target="../tags/tag925.xml"/><Relationship Id="rId17" Type="http://schemas.openxmlformats.org/officeDocument/2006/relationships/tags" Target="../tags/tag930.xml"/><Relationship Id="rId25" Type="http://schemas.openxmlformats.org/officeDocument/2006/relationships/tags" Target="../tags/tag938.xml"/><Relationship Id="rId2" Type="http://schemas.openxmlformats.org/officeDocument/2006/relationships/tags" Target="../tags/tag915.xml"/><Relationship Id="rId16" Type="http://schemas.openxmlformats.org/officeDocument/2006/relationships/tags" Target="../tags/tag929.xml"/><Relationship Id="rId20" Type="http://schemas.openxmlformats.org/officeDocument/2006/relationships/tags" Target="../tags/tag933.xml"/><Relationship Id="rId29" Type="http://schemas.openxmlformats.org/officeDocument/2006/relationships/notesSlide" Target="../notesSlides/notesSlide38.xml"/><Relationship Id="rId1" Type="http://schemas.openxmlformats.org/officeDocument/2006/relationships/tags" Target="../tags/tag914.xml"/><Relationship Id="rId6" Type="http://schemas.openxmlformats.org/officeDocument/2006/relationships/tags" Target="../tags/tag919.xml"/><Relationship Id="rId11" Type="http://schemas.openxmlformats.org/officeDocument/2006/relationships/tags" Target="../tags/tag924.xml"/><Relationship Id="rId24" Type="http://schemas.openxmlformats.org/officeDocument/2006/relationships/tags" Target="../tags/tag937.xml"/><Relationship Id="rId5" Type="http://schemas.openxmlformats.org/officeDocument/2006/relationships/tags" Target="../tags/tag918.xml"/><Relationship Id="rId15" Type="http://schemas.openxmlformats.org/officeDocument/2006/relationships/tags" Target="../tags/tag928.xml"/><Relationship Id="rId23" Type="http://schemas.openxmlformats.org/officeDocument/2006/relationships/tags" Target="../tags/tag936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923.xml"/><Relationship Id="rId19" Type="http://schemas.openxmlformats.org/officeDocument/2006/relationships/tags" Target="../tags/tag932.xml"/><Relationship Id="rId4" Type="http://schemas.openxmlformats.org/officeDocument/2006/relationships/tags" Target="../tags/tag917.xml"/><Relationship Id="rId9" Type="http://schemas.openxmlformats.org/officeDocument/2006/relationships/tags" Target="../tags/tag922.xml"/><Relationship Id="rId14" Type="http://schemas.openxmlformats.org/officeDocument/2006/relationships/tags" Target="../tags/tag927.xml"/><Relationship Id="rId22" Type="http://schemas.openxmlformats.org/officeDocument/2006/relationships/tags" Target="../tags/tag935.xml"/><Relationship Id="rId27" Type="http://schemas.openxmlformats.org/officeDocument/2006/relationships/tags" Target="../tags/tag94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948.xml"/><Relationship Id="rId13" Type="http://schemas.openxmlformats.org/officeDocument/2006/relationships/tags" Target="../tags/tag953.xml"/><Relationship Id="rId18" Type="http://schemas.openxmlformats.org/officeDocument/2006/relationships/tags" Target="../tags/tag958.xml"/><Relationship Id="rId26" Type="http://schemas.openxmlformats.org/officeDocument/2006/relationships/tags" Target="../tags/tag966.xml"/><Relationship Id="rId3" Type="http://schemas.openxmlformats.org/officeDocument/2006/relationships/tags" Target="../tags/tag943.xml"/><Relationship Id="rId21" Type="http://schemas.openxmlformats.org/officeDocument/2006/relationships/tags" Target="../tags/tag961.xml"/><Relationship Id="rId7" Type="http://schemas.openxmlformats.org/officeDocument/2006/relationships/tags" Target="../tags/tag947.xml"/><Relationship Id="rId12" Type="http://schemas.openxmlformats.org/officeDocument/2006/relationships/tags" Target="../tags/tag952.xml"/><Relationship Id="rId17" Type="http://schemas.openxmlformats.org/officeDocument/2006/relationships/tags" Target="../tags/tag957.xml"/><Relationship Id="rId25" Type="http://schemas.openxmlformats.org/officeDocument/2006/relationships/tags" Target="../tags/tag965.xml"/><Relationship Id="rId2" Type="http://schemas.openxmlformats.org/officeDocument/2006/relationships/tags" Target="../tags/tag942.xml"/><Relationship Id="rId16" Type="http://schemas.openxmlformats.org/officeDocument/2006/relationships/tags" Target="../tags/tag956.xml"/><Relationship Id="rId20" Type="http://schemas.openxmlformats.org/officeDocument/2006/relationships/tags" Target="../tags/tag960.xml"/><Relationship Id="rId29" Type="http://schemas.openxmlformats.org/officeDocument/2006/relationships/notesSlide" Target="../notesSlides/notesSlide39.xml"/><Relationship Id="rId1" Type="http://schemas.openxmlformats.org/officeDocument/2006/relationships/tags" Target="../tags/tag941.xml"/><Relationship Id="rId6" Type="http://schemas.openxmlformats.org/officeDocument/2006/relationships/tags" Target="../tags/tag946.xml"/><Relationship Id="rId11" Type="http://schemas.openxmlformats.org/officeDocument/2006/relationships/tags" Target="../tags/tag951.xml"/><Relationship Id="rId24" Type="http://schemas.openxmlformats.org/officeDocument/2006/relationships/tags" Target="../tags/tag964.xml"/><Relationship Id="rId5" Type="http://schemas.openxmlformats.org/officeDocument/2006/relationships/tags" Target="../tags/tag945.xml"/><Relationship Id="rId15" Type="http://schemas.openxmlformats.org/officeDocument/2006/relationships/tags" Target="../tags/tag955.xml"/><Relationship Id="rId23" Type="http://schemas.openxmlformats.org/officeDocument/2006/relationships/tags" Target="../tags/tag963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950.xml"/><Relationship Id="rId19" Type="http://schemas.openxmlformats.org/officeDocument/2006/relationships/tags" Target="../tags/tag959.xml"/><Relationship Id="rId4" Type="http://schemas.openxmlformats.org/officeDocument/2006/relationships/tags" Target="../tags/tag944.xml"/><Relationship Id="rId9" Type="http://schemas.openxmlformats.org/officeDocument/2006/relationships/tags" Target="../tags/tag949.xml"/><Relationship Id="rId14" Type="http://schemas.openxmlformats.org/officeDocument/2006/relationships/tags" Target="../tags/tag954.xml"/><Relationship Id="rId22" Type="http://schemas.openxmlformats.org/officeDocument/2006/relationships/tags" Target="../tags/tag962.xml"/><Relationship Id="rId27" Type="http://schemas.openxmlformats.org/officeDocument/2006/relationships/tags" Target="../tags/tag967.xml"/><Relationship Id="rId30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tags" Target="../tags/tag96.xml"/><Relationship Id="rId3" Type="http://schemas.openxmlformats.org/officeDocument/2006/relationships/tags" Target="../tags/tag73.xml"/><Relationship Id="rId21" Type="http://schemas.openxmlformats.org/officeDocument/2006/relationships/tags" Target="../tags/tag91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95.xml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29" Type="http://schemas.openxmlformats.org/officeDocument/2006/relationships/notesSlide" Target="../notesSlides/notesSlide4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tags" Target="../tags/tag94.xml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tags" Target="../tags/tag93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tags" Target="../tags/tag92.xml"/><Relationship Id="rId27" Type="http://schemas.openxmlformats.org/officeDocument/2006/relationships/tags" Target="../tags/tag9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975.xml"/><Relationship Id="rId13" Type="http://schemas.openxmlformats.org/officeDocument/2006/relationships/tags" Target="../tags/tag980.xml"/><Relationship Id="rId18" Type="http://schemas.openxmlformats.org/officeDocument/2006/relationships/tags" Target="../tags/tag985.xml"/><Relationship Id="rId26" Type="http://schemas.openxmlformats.org/officeDocument/2006/relationships/tags" Target="../tags/tag993.xml"/><Relationship Id="rId3" Type="http://schemas.openxmlformats.org/officeDocument/2006/relationships/tags" Target="../tags/tag970.xml"/><Relationship Id="rId21" Type="http://schemas.openxmlformats.org/officeDocument/2006/relationships/tags" Target="../tags/tag988.xml"/><Relationship Id="rId7" Type="http://schemas.openxmlformats.org/officeDocument/2006/relationships/tags" Target="../tags/tag974.xml"/><Relationship Id="rId12" Type="http://schemas.openxmlformats.org/officeDocument/2006/relationships/tags" Target="../tags/tag979.xml"/><Relationship Id="rId17" Type="http://schemas.openxmlformats.org/officeDocument/2006/relationships/tags" Target="../tags/tag984.xml"/><Relationship Id="rId25" Type="http://schemas.openxmlformats.org/officeDocument/2006/relationships/tags" Target="../tags/tag992.xml"/><Relationship Id="rId2" Type="http://schemas.openxmlformats.org/officeDocument/2006/relationships/tags" Target="../tags/tag969.xml"/><Relationship Id="rId16" Type="http://schemas.openxmlformats.org/officeDocument/2006/relationships/tags" Target="../tags/tag983.xml"/><Relationship Id="rId20" Type="http://schemas.openxmlformats.org/officeDocument/2006/relationships/tags" Target="../tags/tag987.xml"/><Relationship Id="rId29" Type="http://schemas.openxmlformats.org/officeDocument/2006/relationships/notesSlide" Target="../notesSlides/notesSlide40.xml"/><Relationship Id="rId1" Type="http://schemas.openxmlformats.org/officeDocument/2006/relationships/tags" Target="../tags/tag968.xml"/><Relationship Id="rId6" Type="http://schemas.openxmlformats.org/officeDocument/2006/relationships/tags" Target="../tags/tag973.xml"/><Relationship Id="rId11" Type="http://schemas.openxmlformats.org/officeDocument/2006/relationships/tags" Target="../tags/tag978.xml"/><Relationship Id="rId24" Type="http://schemas.openxmlformats.org/officeDocument/2006/relationships/tags" Target="../tags/tag991.xml"/><Relationship Id="rId5" Type="http://schemas.openxmlformats.org/officeDocument/2006/relationships/tags" Target="../tags/tag972.xml"/><Relationship Id="rId15" Type="http://schemas.openxmlformats.org/officeDocument/2006/relationships/tags" Target="../tags/tag982.xml"/><Relationship Id="rId23" Type="http://schemas.openxmlformats.org/officeDocument/2006/relationships/tags" Target="../tags/tag990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977.xml"/><Relationship Id="rId19" Type="http://schemas.openxmlformats.org/officeDocument/2006/relationships/tags" Target="../tags/tag986.xml"/><Relationship Id="rId4" Type="http://schemas.openxmlformats.org/officeDocument/2006/relationships/tags" Target="../tags/tag971.xml"/><Relationship Id="rId9" Type="http://schemas.openxmlformats.org/officeDocument/2006/relationships/tags" Target="../tags/tag976.xml"/><Relationship Id="rId14" Type="http://schemas.openxmlformats.org/officeDocument/2006/relationships/tags" Target="../tags/tag981.xml"/><Relationship Id="rId22" Type="http://schemas.openxmlformats.org/officeDocument/2006/relationships/tags" Target="../tags/tag989.xml"/><Relationship Id="rId27" Type="http://schemas.openxmlformats.org/officeDocument/2006/relationships/tags" Target="../tags/tag99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002.xml"/><Relationship Id="rId13" Type="http://schemas.openxmlformats.org/officeDocument/2006/relationships/tags" Target="../tags/tag1007.xml"/><Relationship Id="rId18" Type="http://schemas.openxmlformats.org/officeDocument/2006/relationships/tags" Target="../tags/tag1012.xml"/><Relationship Id="rId26" Type="http://schemas.openxmlformats.org/officeDocument/2006/relationships/tags" Target="../tags/tag1020.xml"/><Relationship Id="rId3" Type="http://schemas.openxmlformats.org/officeDocument/2006/relationships/tags" Target="../tags/tag997.xml"/><Relationship Id="rId21" Type="http://schemas.openxmlformats.org/officeDocument/2006/relationships/tags" Target="../tags/tag1015.xml"/><Relationship Id="rId7" Type="http://schemas.openxmlformats.org/officeDocument/2006/relationships/tags" Target="../tags/tag1001.xml"/><Relationship Id="rId12" Type="http://schemas.openxmlformats.org/officeDocument/2006/relationships/tags" Target="../tags/tag1006.xml"/><Relationship Id="rId17" Type="http://schemas.openxmlformats.org/officeDocument/2006/relationships/tags" Target="../tags/tag1011.xml"/><Relationship Id="rId25" Type="http://schemas.openxmlformats.org/officeDocument/2006/relationships/tags" Target="../tags/tag1019.xml"/><Relationship Id="rId2" Type="http://schemas.openxmlformats.org/officeDocument/2006/relationships/tags" Target="../tags/tag996.xml"/><Relationship Id="rId16" Type="http://schemas.openxmlformats.org/officeDocument/2006/relationships/tags" Target="../tags/tag1010.xml"/><Relationship Id="rId20" Type="http://schemas.openxmlformats.org/officeDocument/2006/relationships/tags" Target="../tags/tag1014.xml"/><Relationship Id="rId29" Type="http://schemas.openxmlformats.org/officeDocument/2006/relationships/notesSlide" Target="../notesSlides/notesSlide41.xml"/><Relationship Id="rId1" Type="http://schemas.openxmlformats.org/officeDocument/2006/relationships/tags" Target="../tags/tag995.xml"/><Relationship Id="rId6" Type="http://schemas.openxmlformats.org/officeDocument/2006/relationships/tags" Target="../tags/tag1000.xml"/><Relationship Id="rId11" Type="http://schemas.openxmlformats.org/officeDocument/2006/relationships/tags" Target="../tags/tag1005.xml"/><Relationship Id="rId24" Type="http://schemas.openxmlformats.org/officeDocument/2006/relationships/tags" Target="../tags/tag1018.xml"/><Relationship Id="rId5" Type="http://schemas.openxmlformats.org/officeDocument/2006/relationships/tags" Target="../tags/tag999.xml"/><Relationship Id="rId15" Type="http://schemas.openxmlformats.org/officeDocument/2006/relationships/tags" Target="../tags/tag1009.xml"/><Relationship Id="rId23" Type="http://schemas.openxmlformats.org/officeDocument/2006/relationships/tags" Target="../tags/tag1017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004.xml"/><Relationship Id="rId19" Type="http://schemas.openxmlformats.org/officeDocument/2006/relationships/tags" Target="../tags/tag1013.xml"/><Relationship Id="rId4" Type="http://schemas.openxmlformats.org/officeDocument/2006/relationships/tags" Target="../tags/tag998.xml"/><Relationship Id="rId9" Type="http://schemas.openxmlformats.org/officeDocument/2006/relationships/tags" Target="../tags/tag1003.xml"/><Relationship Id="rId14" Type="http://schemas.openxmlformats.org/officeDocument/2006/relationships/tags" Target="../tags/tag1008.xml"/><Relationship Id="rId22" Type="http://schemas.openxmlformats.org/officeDocument/2006/relationships/tags" Target="../tags/tag1016.xml"/><Relationship Id="rId27" Type="http://schemas.openxmlformats.org/officeDocument/2006/relationships/tags" Target="../tags/tag102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029.xml"/><Relationship Id="rId13" Type="http://schemas.openxmlformats.org/officeDocument/2006/relationships/tags" Target="../tags/tag1034.xml"/><Relationship Id="rId18" Type="http://schemas.openxmlformats.org/officeDocument/2006/relationships/tags" Target="../tags/tag1039.xml"/><Relationship Id="rId26" Type="http://schemas.openxmlformats.org/officeDocument/2006/relationships/tags" Target="../tags/tag1047.xml"/><Relationship Id="rId3" Type="http://schemas.openxmlformats.org/officeDocument/2006/relationships/tags" Target="../tags/tag1024.xml"/><Relationship Id="rId21" Type="http://schemas.openxmlformats.org/officeDocument/2006/relationships/tags" Target="../tags/tag1042.xml"/><Relationship Id="rId7" Type="http://schemas.openxmlformats.org/officeDocument/2006/relationships/tags" Target="../tags/tag1028.xml"/><Relationship Id="rId12" Type="http://schemas.openxmlformats.org/officeDocument/2006/relationships/tags" Target="../tags/tag1033.xml"/><Relationship Id="rId17" Type="http://schemas.openxmlformats.org/officeDocument/2006/relationships/tags" Target="../tags/tag1038.xml"/><Relationship Id="rId25" Type="http://schemas.openxmlformats.org/officeDocument/2006/relationships/tags" Target="../tags/tag1046.xml"/><Relationship Id="rId2" Type="http://schemas.openxmlformats.org/officeDocument/2006/relationships/tags" Target="../tags/tag1023.xml"/><Relationship Id="rId16" Type="http://schemas.openxmlformats.org/officeDocument/2006/relationships/tags" Target="../tags/tag1037.xml"/><Relationship Id="rId20" Type="http://schemas.openxmlformats.org/officeDocument/2006/relationships/tags" Target="../tags/tag1041.xml"/><Relationship Id="rId29" Type="http://schemas.openxmlformats.org/officeDocument/2006/relationships/notesSlide" Target="../notesSlides/notesSlide42.xml"/><Relationship Id="rId1" Type="http://schemas.openxmlformats.org/officeDocument/2006/relationships/tags" Target="../tags/tag1022.xml"/><Relationship Id="rId6" Type="http://schemas.openxmlformats.org/officeDocument/2006/relationships/tags" Target="../tags/tag1027.xml"/><Relationship Id="rId11" Type="http://schemas.openxmlformats.org/officeDocument/2006/relationships/tags" Target="../tags/tag1032.xml"/><Relationship Id="rId24" Type="http://schemas.openxmlformats.org/officeDocument/2006/relationships/tags" Target="../tags/tag1045.xml"/><Relationship Id="rId5" Type="http://schemas.openxmlformats.org/officeDocument/2006/relationships/tags" Target="../tags/tag1026.xml"/><Relationship Id="rId15" Type="http://schemas.openxmlformats.org/officeDocument/2006/relationships/tags" Target="../tags/tag1036.xml"/><Relationship Id="rId23" Type="http://schemas.openxmlformats.org/officeDocument/2006/relationships/tags" Target="../tags/tag1044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031.xml"/><Relationship Id="rId19" Type="http://schemas.openxmlformats.org/officeDocument/2006/relationships/tags" Target="../tags/tag1040.xml"/><Relationship Id="rId4" Type="http://schemas.openxmlformats.org/officeDocument/2006/relationships/tags" Target="../tags/tag1025.xml"/><Relationship Id="rId9" Type="http://schemas.openxmlformats.org/officeDocument/2006/relationships/tags" Target="../tags/tag1030.xml"/><Relationship Id="rId14" Type="http://schemas.openxmlformats.org/officeDocument/2006/relationships/tags" Target="../tags/tag1035.xml"/><Relationship Id="rId22" Type="http://schemas.openxmlformats.org/officeDocument/2006/relationships/tags" Target="../tags/tag1043.xml"/><Relationship Id="rId27" Type="http://schemas.openxmlformats.org/officeDocument/2006/relationships/tags" Target="../tags/tag104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056.xml"/><Relationship Id="rId13" Type="http://schemas.openxmlformats.org/officeDocument/2006/relationships/tags" Target="../tags/tag1061.xml"/><Relationship Id="rId18" Type="http://schemas.openxmlformats.org/officeDocument/2006/relationships/tags" Target="../tags/tag1066.xml"/><Relationship Id="rId26" Type="http://schemas.openxmlformats.org/officeDocument/2006/relationships/tags" Target="../tags/tag1074.xml"/><Relationship Id="rId3" Type="http://schemas.openxmlformats.org/officeDocument/2006/relationships/tags" Target="../tags/tag1051.xml"/><Relationship Id="rId21" Type="http://schemas.openxmlformats.org/officeDocument/2006/relationships/tags" Target="../tags/tag1069.xml"/><Relationship Id="rId7" Type="http://schemas.openxmlformats.org/officeDocument/2006/relationships/tags" Target="../tags/tag1055.xml"/><Relationship Id="rId12" Type="http://schemas.openxmlformats.org/officeDocument/2006/relationships/tags" Target="../tags/tag1060.xml"/><Relationship Id="rId17" Type="http://schemas.openxmlformats.org/officeDocument/2006/relationships/tags" Target="../tags/tag1065.xml"/><Relationship Id="rId25" Type="http://schemas.openxmlformats.org/officeDocument/2006/relationships/tags" Target="../tags/tag1073.xml"/><Relationship Id="rId2" Type="http://schemas.openxmlformats.org/officeDocument/2006/relationships/tags" Target="../tags/tag1050.xml"/><Relationship Id="rId16" Type="http://schemas.openxmlformats.org/officeDocument/2006/relationships/tags" Target="../tags/tag1064.xml"/><Relationship Id="rId20" Type="http://schemas.openxmlformats.org/officeDocument/2006/relationships/tags" Target="../tags/tag1068.xml"/><Relationship Id="rId29" Type="http://schemas.openxmlformats.org/officeDocument/2006/relationships/notesSlide" Target="../notesSlides/notesSlide43.xml"/><Relationship Id="rId1" Type="http://schemas.openxmlformats.org/officeDocument/2006/relationships/tags" Target="../tags/tag1049.xml"/><Relationship Id="rId6" Type="http://schemas.openxmlformats.org/officeDocument/2006/relationships/tags" Target="../tags/tag1054.xml"/><Relationship Id="rId11" Type="http://schemas.openxmlformats.org/officeDocument/2006/relationships/tags" Target="../tags/tag1059.xml"/><Relationship Id="rId24" Type="http://schemas.openxmlformats.org/officeDocument/2006/relationships/tags" Target="../tags/tag1072.xml"/><Relationship Id="rId5" Type="http://schemas.openxmlformats.org/officeDocument/2006/relationships/tags" Target="../tags/tag1053.xml"/><Relationship Id="rId15" Type="http://schemas.openxmlformats.org/officeDocument/2006/relationships/tags" Target="../tags/tag1063.xml"/><Relationship Id="rId23" Type="http://schemas.openxmlformats.org/officeDocument/2006/relationships/tags" Target="../tags/tag1071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058.xml"/><Relationship Id="rId19" Type="http://schemas.openxmlformats.org/officeDocument/2006/relationships/tags" Target="../tags/tag1067.xml"/><Relationship Id="rId4" Type="http://schemas.openxmlformats.org/officeDocument/2006/relationships/tags" Target="../tags/tag1052.xml"/><Relationship Id="rId9" Type="http://schemas.openxmlformats.org/officeDocument/2006/relationships/tags" Target="../tags/tag1057.xml"/><Relationship Id="rId14" Type="http://schemas.openxmlformats.org/officeDocument/2006/relationships/tags" Target="../tags/tag1062.xml"/><Relationship Id="rId22" Type="http://schemas.openxmlformats.org/officeDocument/2006/relationships/tags" Target="../tags/tag1070.xml"/><Relationship Id="rId27" Type="http://schemas.openxmlformats.org/officeDocument/2006/relationships/tags" Target="../tags/tag107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1083.xml"/><Relationship Id="rId13" Type="http://schemas.openxmlformats.org/officeDocument/2006/relationships/tags" Target="../tags/tag1088.xml"/><Relationship Id="rId18" Type="http://schemas.openxmlformats.org/officeDocument/2006/relationships/tags" Target="../tags/tag1093.xml"/><Relationship Id="rId26" Type="http://schemas.openxmlformats.org/officeDocument/2006/relationships/tags" Target="../tags/tag1101.xml"/><Relationship Id="rId3" Type="http://schemas.openxmlformats.org/officeDocument/2006/relationships/tags" Target="../tags/tag1078.xml"/><Relationship Id="rId21" Type="http://schemas.openxmlformats.org/officeDocument/2006/relationships/tags" Target="../tags/tag1096.xml"/><Relationship Id="rId7" Type="http://schemas.openxmlformats.org/officeDocument/2006/relationships/tags" Target="../tags/tag1082.xml"/><Relationship Id="rId12" Type="http://schemas.openxmlformats.org/officeDocument/2006/relationships/tags" Target="../tags/tag1087.xml"/><Relationship Id="rId17" Type="http://schemas.openxmlformats.org/officeDocument/2006/relationships/tags" Target="../tags/tag1092.xml"/><Relationship Id="rId25" Type="http://schemas.openxmlformats.org/officeDocument/2006/relationships/tags" Target="../tags/tag1100.xml"/><Relationship Id="rId2" Type="http://schemas.openxmlformats.org/officeDocument/2006/relationships/tags" Target="../tags/tag1077.xml"/><Relationship Id="rId16" Type="http://schemas.openxmlformats.org/officeDocument/2006/relationships/tags" Target="../tags/tag1091.xml"/><Relationship Id="rId20" Type="http://schemas.openxmlformats.org/officeDocument/2006/relationships/tags" Target="../tags/tag1095.xml"/><Relationship Id="rId29" Type="http://schemas.openxmlformats.org/officeDocument/2006/relationships/notesSlide" Target="../notesSlides/notesSlide44.xml"/><Relationship Id="rId1" Type="http://schemas.openxmlformats.org/officeDocument/2006/relationships/tags" Target="../tags/tag1076.xml"/><Relationship Id="rId6" Type="http://schemas.openxmlformats.org/officeDocument/2006/relationships/tags" Target="../tags/tag1081.xml"/><Relationship Id="rId11" Type="http://schemas.openxmlformats.org/officeDocument/2006/relationships/tags" Target="../tags/tag1086.xml"/><Relationship Id="rId24" Type="http://schemas.openxmlformats.org/officeDocument/2006/relationships/tags" Target="../tags/tag1099.xml"/><Relationship Id="rId5" Type="http://schemas.openxmlformats.org/officeDocument/2006/relationships/tags" Target="../tags/tag1080.xml"/><Relationship Id="rId15" Type="http://schemas.openxmlformats.org/officeDocument/2006/relationships/tags" Target="../tags/tag1090.xml"/><Relationship Id="rId23" Type="http://schemas.openxmlformats.org/officeDocument/2006/relationships/tags" Target="../tags/tag1098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085.xml"/><Relationship Id="rId19" Type="http://schemas.openxmlformats.org/officeDocument/2006/relationships/tags" Target="../tags/tag1094.xml"/><Relationship Id="rId4" Type="http://schemas.openxmlformats.org/officeDocument/2006/relationships/tags" Target="../tags/tag1079.xml"/><Relationship Id="rId9" Type="http://schemas.openxmlformats.org/officeDocument/2006/relationships/tags" Target="../tags/tag1084.xml"/><Relationship Id="rId14" Type="http://schemas.openxmlformats.org/officeDocument/2006/relationships/tags" Target="../tags/tag1089.xml"/><Relationship Id="rId22" Type="http://schemas.openxmlformats.org/officeDocument/2006/relationships/tags" Target="../tags/tag1097.xml"/><Relationship Id="rId27" Type="http://schemas.openxmlformats.org/officeDocument/2006/relationships/tags" Target="../tags/tag110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1110.xml"/><Relationship Id="rId13" Type="http://schemas.openxmlformats.org/officeDocument/2006/relationships/tags" Target="../tags/tag1115.xml"/><Relationship Id="rId18" Type="http://schemas.openxmlformats.org/officeDocument/2006/relationships/tags" Target="../tags/tag1120.xml"/><Relationship Id="rId26" Type="http://schemas.openxmlformats.org/officeDocument/2006/relationships/tags" Target="../tags/tag1128.xml"/><Relationship Id="rId3" Type="http://schemas.openxmlformats.org/officeDocument/2006/relationships/tags" Target="../tags/tag1105.xml"/><Relationship Id="rId21" Type="http://schemas.openxmlformats.org/officeDocument/2006/relationships/tags" Target="../tags/tag1123.xml"/><Relationship Id="rId7" Type="http://schemas.openxmlformats.org/officeDocument/2006/relationships/tags" Target="../tags/tag1109.xml"/><Relationship Id="rId12" Type="http://schemas.openxmlformats.org/officeDocument/2006/relationships/tags" Target="../tags/tag1114.xml"/><Relationship Id="rId17" Type="http://schemas.openxmlformats.org/officeDocument/2006/relationships/tags" Target="../tags/tag1119.xml"/><Relationship Id="rId25" Type="http://schemas.openxmlformats.org/officeDocument/2006/relationships/tags" Target="../tags/tag1127.xml"/><Relationship Id="rId2" Type="http://schemas.openxmlformats.org/officeDocument/2006/relationships/tags" Target="../tags/tag1104.xml"/><Relationship Id="rId16" Type="http://schemas.openxmlformats.org/officeDocument/2006/relationships/tags" Target="../tags/tag1118.xml"/><Relationship Id="rId20" Type="http://schemas.openxmlformats.org/officeDocument/2006/relationships/tags" Target="../tags/tag1122.xml"/><Relationship Id="rId29" Type="http://schemas.openxmlformats.org/officeDocument/2006/relationships/notesSlide" Target="../notesSlides/notesSlide45.xml"/><Relationship Id="rId1" Type="http://schemas.openxmlformats.org/officeDocument/2006/relationships/tags" Target="../tags/tag1103.xml"/><Relationship Id="rId6" Type="http://schemas.openxmlformats.org/officeDocument/2006/relationships/tags" Target="../tags/tag1108.xml"/><Relationship Id="rId11" Type="http://schemas.openxmlformats.org/officeDocument/2006/relationships/tags" Target="../tags/tag1113.xml"/><Relationship Id="rId24" Type="http://schemas.openxmlformats.org/officeDocument/2006/relationships/tags" Target="../tags/tag1126.xml"/><Relationship Id="rId5" Type="http://schemas.openxmlformats.org/officeDocument/2006/relationships/tags" Target="../tags/tag1107.xml"/><Relationship Id="rId15" Type="http://schemas.openxmlformats.org/officeDocument/2006/relationships/tags" Target="../tags/tag1117.xml"/><Relationship Id="rId23" Type="http://schemas.openxmlformats.org/officeDocument/2006/relationships/tags" Target="../tags/tag1125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112.xml"/><Relationship Id="rId19" Type="http://schemas.openxmlformats.org/officeDocument/2006/relationships/tags" Target="../tags/tag1121.xml"/><Relationship Id="rId4" Type="http://schemas.openxmlformats.org/officeDocument/2006/relationships/tags" Target="../tags/tag1106.xml"/><Relationship Id="rId9" Type="http://schemas.openxmlformats.org/officeDocument/2006/relationships/tags" Target="../tags/tag1111.xml"/><Relationship Id="rId14" Type="http://schemas.openxmlformats.org/officeDocument/2006/relationships/tags" Target="../tags/tag1116.xml"/><Relationship Id="rId22" Type="http://schemas.openxmlformats.org/officeDocument/2006/relationships/tags" Target="../tags/tag1124.xml"/><Relationship Id="rId27" Type="http://schemas.openxmlformats.org/officeDocument/2006/relationships/tags" Target="../tags/tag112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1137.xml"/><Relationship Id="rId13" Type="http://schemas.openxmlformats.org/officeDocument/2006/relationships/tags" Target="../tags/tag1142.xml"/><Relationship Id="rId18" Type="http://schemas.openxmlformats.org/officeDocument/2006/relationships/tags" Target="../tags/tag1147.xml"/><Relationship Id="rId26" Type="http://schemas.openxmlformats.org/officeDocument/2006/relationships/tags" Target="../tags/tag1155.xml"/><Relationship Id="rId3" Type="http://schemas.openxmlformats.org/officeDocument/2006/relationships/tags" Target="../tags/tag1132.xml"/><Relationship Id="rId21" Type="http://schemas.openxmlformats.org/officeDocument/2006/relationships/tags" Target="../tags/tag1150.xml"/><Relationship Id="rId7" Type="http://schemas.openxmlformats.org/officeDocument/2006/relationships/tags" Target="../tags/tag1136.xml"/><Relationship Id="rId12" Type="http://schemas.openxmlformats.org/officeDocument/2006/relationships/tags" Target="../tags/tag1141.xml"/><Relationship Id="rId17" Type="http://schemas.openxmlformats.org/officeDocument/2006/relationships/tags" Target="../tags/tag1146.xml"/><Relationship Id="rId25" Type="http://schemas.openxmlformats.org/officeDocument/2006/relationships/tags" Target="../tags/tag1154.xml"/><Relationship Id="rId2" Type="http://schemas.openxmlformats.org/officeDocument/2006/relationships/tags" Target="../tags/tag1131.xml"/><Relationship Id="rId16" Type="http://schemas.openxmlformats.org/officeDocument/2006/relationships/tags" Target="../tags/tag1145.xml"/><Relationship Id="rId20" Type="http://schemas.openxmlformats.org/officeDocument/2006/relationships/tags" Target="../tags/tag1149.xml"/><Relationship Id="rId29" Type="http://schemas.openxmlformats.org/officeDocument/2006/relationships/notesSlide" Target="../notesSlides/notesSlide46.xml"/><Relationship Id="rId1" Type="http://schemas.openxmlformats.org/officeDocument/2006/relationships/tags" Target="../tags/tag1130.xml"/><Relationship Id="rId6" Type="http://schemas.openxmlformats.org/officeDocument/2006/relationships/tags" Target="../tags/tag1135.xml"/><Relationship Id="rId11" Type="http://schemas.openxmlformats.org/officeDocument/2006/relationships/tags" Target="../tags/tag1140.xml"/><Relationship Id="rId24" Type="http://schemas.openxmlformats.org/officeDocument/2006/relationships/tags" Target="../tags/tag1153.xml"/><Relationship Id="rId5" Type="http://schemas.openxmlformats.org/officeDocument/2006/relationships/tags" Target="../tags/tag1134.xml"/><Relationship Id="rId15" Type="http://schemas.openxmlformats.org/officeDocument/2006/relationships/tags" Target="../tags/tag1144.xml"/><Relationship Id="rId23" Type="http://schemas.openxmlformats.org/officeDocument/2006/relationships/tags" Target="../tags/tag1152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139.xml"/><Relationship Id="rId19" Type="http://schemas.openxmlformats.org/officeDocument/2006/relationships/tags" Target="../tags/tag1148.xml"/><Relationship Id="rId4" Type="http://schemas.openxmlformats.org/officeDocument/2006/relationships/tags" Target="../tags/tag1133.xml"/><Relationship Id="rId9" Type="http://schemas.openxmlformats.org/officeDocument/2006/relationships/tags" Target="../tags/tag1138.xml"/><Relationship Id="rId14" Type="http://schemas.openxmlformats.org/officeDocument/2006/relationships/tags" Target="../tags/tag1143.xml"/><Relationship Id="rId22" Type="http://schemas.openxmlformats.org/officeDocument/2006/relationships/tags" Target="../tags/tag1151.xml"/><Relationship Id="rId27" Type="http://schemas.openxmlformats.org/officeDocument/2006/relationships/tags" Target="../tags/tag115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1164.xml"/><Relationship Id="rId13" Type="http://schemas.openxmlformats.org/officeDocument/2006/relationships/tags" Target="../tags/tag1169.xml"/><Relationship Id="rId18" Type="http://schemas.openxmlformats.org/officeDocument/2006/relationships/tags" Target="../tags/tag1174.xml"/><Relationship Id="rId26" Type="http://schemas.openxmlformats.org/officeDocument/2006/relationships/tags" Target="../tags/tag1182.xml"/><Relationship Id="rId3" Type="http://schemas.openxmlformats.org/officeDocument/2006/relationships/tags" Target="../tags/tag1159.xml"/><Relationship Id="rId21" Type="http://schemas.openxmlformats.org/officeDocument/2006/relationships/tags" Target="../tags/tag1177.xml"/><Relationship Id="rId7" Type="http://schemas.openxmlformats.org/officeDocument/2006/relationships/tags" Target="../tags/tag1163.xml"/><Relationship Id="rId12" Type="http://schemas.openxmlformats.org/officeDocument/2006/relationships/tags" Target="../tags/tag1168.xml"/><Relationship Id="rId17" Type="http://schemas.openxmlformats.org/officeDocument/2006/relationships/tags" Target="../tags/tag1173.xml"/><Relationship Id="rId25" Type="http://schemas.openxmlformats.org/officeDocument/2006/relationships/tags" Target="../tags/tag1181.xml"/><Relationship Id="rId2" Type="http://schemas.openxmlformats.org/officeDocument/2006/relationships/tags" Target="../tags/tag1158.xml"/><Relationship Id="rId16" Type="http://schemas.openxmlformats.org/officeDocument/2006/relationships/tags" Target="../tags/tag1172.xml"/><Relationship Id="rId20" Type="http://schemas.openxmlformats.org/officeDocument/2006/relationships/tags" Target="../tags/tag1176.xml"/><Relationship Id="rId29" Type="http://schemas.openxmlformats.org/officeDocument/2006/relationships/notesSlide" Target="../notesSlides/notesSlide47.xml"/><Relationship Id="rId1" Type="http://schemas.openxmlformats.org/officeDocument/2006/relationships/tags" Target="../tags/tag1157.xml"/><Relationship Id="rId6" Type="http://schemas.openxmlformats.org/officeDocument/2006/relationships/tags" Target="../tags/tag1162.xml"/><Relationship Id="rId11" Type="http://schemas.openxmlformats.org/officeDocument/2006/relationships/tags" Target="../tags/tag1167.xml"/><Relationship Id="rId24" Type="http://schemas.openxmlformats.org/officeDocument/2006/relationships/tags" Target="../tags/tag1180.xml"/><Relationship Id="rId5" Type="http://schemas.openxmlformats.org/officeDocument/2006/relationships/tags" Target="../tags/tag1161.xml"/><Relationship Id="rId15" Type="http://schemas.openxmlformats.org/officeDocument/2006/relationships/tags" Target="../tags/tag1171.xml"/><Relationship Id="rId23" Type="http://schemas.openxmlformats.org/officeDocument/2006/relationships/tags" Target="../tags/tag1179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166.xml"/><Relationship Id="rId19" Type="http://schemas.openxmlformats.org/officeDocument/2006/relationships/tags" Target="../tags/tag1175.xml"/><Relationship Id="rId4" Type="http://schemas.openxmlformats.org/officeDocument/2006/relationships/tags" Target="../tags/tag1160.xml"/><Relationship Id="rId9" Type="http://schemas.openxmlformats.org/officeDocument/2006/relationships/tags" Target="../tags/tag1165.xml"/><Relationship Id="rId14" Type="http://schemas.openxmlformats.org/officeDocument/2006/relationships/tags" Target="../tags/tag1170.xml"/><Relationship Id="rId22" Type="http://schemas.openxmlformats.org/officeDocument/2006/relationships/tags" Target="../tags/tag1178.xml"/><Relationship Id="rId27" Type="http://schemas.openxmlformats.org/officeDocument/2006/relationships/tags" Target="../tags/tag118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191.xml"/><Relationship Id="rId13" Type="http://schemas.openxmlformats.org/officeDocument/2006/relationships/tags" Target="../tags/tag1196.xml"/><Relationship Id="rId18" Type="http://schemas.openxmlformats.org/officeDocument/2006/relationships/tags" Target="../tags/tag1201.xml"/><Relationship Id="rId26" Type="http://schemas.openxmlformats.org/officeDocument/2006/relationships/tags" Target="../tags/tag1209.xml"/><Relationship Id="rId3" Type="http://schemas.openxmlformats.org/officeDocument/2006/relationships/tags" Target="../tags/tag1186.xml"/><Relationship Id="rId21" Type="http://schemas.openxmlformats.org/officeDocument/2006/relationships/tags" Target="../tags/tag1204.xml"/><Relationship Id="rId7" Type="http://schemas.openxmlformats.org/officeDocument/2006/relationships/tags" Target="../tags/tag1190.xml"/><Relationship Id="rId12" Type="http://schemas.openxmlformats.org/officeDocument/2006/relationships/tags" Target="../tags/tag1195.xml"/><Relationship Id="rId17" Type="http://schemas.openxmlformats.org/officeDocument/2006/relationships/tags" Target="../tags/tag1200.xml"/><Relationship Id="rId25" Type="http://schemas.openxmlformats.org/officeDocument/2006/relationships/tags" Target="../tags/tag1208.xml"/><Relationship Id="rId2" Type="http://schemas.openxmlformats.org/officeDocument/2006/relationships/tags" Target="../tags/tag1185.xml"/><Relationship Id="rId16" Type="http://schemas.openxmlformats.org/officeDocument/2006/relationships/tags" Target="../tags/tag1199.xml"/><Relationship Id="rId20" Type="http://schemas.openxmlformats.org/officeDocument/2006/relationships/tags" Target="../tags/tag1203.xml"/><Relationship Id="rId29" Type="http://schemas.openxmlformats.org/officeDocument/2006/relationships/notesSlide" Target="../notesSlides/notesSlide48.xml"/><Relationship Id="rId1" Type="http://schemas.openxmlformats.org/officeDocument/2006/relationships/tags" Target="../tags/tag1184.xml"/><Relationship Id="rId6" Type="http://schemas.openxmlformats.org/officeDocument/2006/relationships/tags" Target="../tags/tag1189.xml"/><Relationship Id="rId11" Type="http://schemas.openxmlformats.org/officeDocument/2006/relationships/tags" Target="../tags/tag1194.xml"/><Relationship Id="rId24" Type="http://schemas.openxmlformats.org/officeDocument/2006/relationships/tags" Target="../tags/tag1207.xml"/><Relationship Id="rId5" Type="http://schemas.openxmlformats.org/officeDocument/2006/relationships/tags" Target="../tags/tag1188.xml"/><Relationship Id="rId15" Type="http://schemas.openxmlformats.org/officeDocument/2006/relationships/tags" Target="../tags/tag1198.xml"/><Relationship Id="rId23" Type="http://schemas.openxmlformats.org/officeDocument/2006/relationships/tags" Target="../tags/tag1206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193.xml"/><Relationship Id="rId19" Type="http://schemas.openxmlformats.org/officeDocument/2006/relationships/tags" Target="../tags/tag1202.xml"/><Relationship Id="rId4" Type="http://schemas.openxmlformats.org/officeDocument/2006/relationships/tags" Target="../tags/tag1187.xml"/><Relationship Id="rId9" Type="http://schemas.openxmlformats.org/officeDocument/2006/relationships/tags" Target="../tags/tag1192.xml"/><Relationship Id="rId14" Type="http://schemas.openxmlformats.org/officeDocument/2006/relationships/tags" Target="../tags/tag1197.xml"/><Relationship Id="rId22" Type="http://schemas.openxmlformats.org/officeDocument/2006/relationships/tags" Target="../tags/tag1205.xml"/><Relationship Id="rId27" Type="http://schemas.openxmlformats.org/officeDocument/2006/relationships/tags" Target="../tags/tag12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213.xml"/><Relationship Id="rId2" Type="http://schemas.openxmlformats.org/officeDocument/2006/relationships/tags" Target="../tags/tag1212.xml"/><Relationship Id="rId1" Type="http://schemas.openxmlformats.org/officeDocument/2006/relationships/tags" Target="../tags/tag1211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7.pn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notesSlide" Target="../notesSlides/notesSlide5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6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5.pn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image" Target="../media/image4.png"/><Relationship Id="rId8" Type="http://schemas.openxmlformats.org/officeDocument/2006/relationships/tags" Target="../tags/tag10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1221.xml"/><Relationship Id="rId13" Type="http://schemas.openxmlformats.org/officeDocument/2006/relationships/tags" Target="../tags/tag1226.xml"/><Relationship Id="rId18" Type="http://schemas.openxmlformats.org/officeDocument/2006/relationships/tags" Target="../tags/tag1231.xml"/><Relationship Id="rId26" Type="http://schemas.openxmlformats.org/officeDocument/2006/relationships/tags" Target="../tags/tag1239.xml"/><Relationship Id="rId3" Type="http://schemas.openxmlformats.org/officeDocument/2006/relationships/tags" Target="../tags/tag1216.xml"/><Relationship Id="rId21" Type="http://schemas.openxmlformats.org/officeDocument/2006/relationships/tags" Target="../tags/tag1234.xml"/><Relationship Id="rId7" Type="http://schemas.openxmlformats.org/officeDocument/2006/relationships/tags" Target="../tags/tag1220.xml"/><Relationship Id="rId12" Type="http://schemas.openxmlformats.org/officeDocument/2006/relationships/tags" Target="../tags/tag1225.xml"/><Relationship Id="rId17" Type="http://schemas.openxmlformats.org/officeDocument/2006/relationships/tags" Target="../tags/tag1230.xml"/><Relationship Id="rId25" Type="http://schemas.openxmlformats.org/officeDocument/2006/relationships/tags" Target="../tags/tag1238.xml"/><Relationship Id="rId2" Type="http://schemas.openxmlformats.org/officeDocument/2006/relationships/tags" Target="../tags/tag1215.xml"/><Relationship Id="rId16" Type="http://schemas.openxmlformats.org/officeDocument/2006/relationships/tags" Target="../tags/tag1229.xml"/><Relationship Id="rId20" Type="http://schemas.openxmlformats.org/officeDocument/2006/relationships/tags" Target="../tags/tag1233.xml"/><Relationship Id="rId29" Type="http://schemas.openxmlformats.org/officeDocument/2006/relationships/notesSlide" Target="../notesSlides/notesSlide50.xml"/><Relationship Id="rId1" Type="http://schemas.openxmlformats.org/officeDocument/2006/relationships/tags" Target="../tags/tag1214.xml"/><Relationship Id="rId6" Type="http://schemas.openxmlformats.org/officeDocument/2006/relationships/tags" Target="../tags/tag1219.xml"/><Relationship Id="rId11" Type="http://schemas.openxmlformats.org/officeDocument/2006/relationships/tags" Target="../tags/tag1224.xml"/><Relationship Id="rId24" Type="http://schemas.openxmlformats.org/officeDocument/2006/relationships/tags" Target="../tags/tag1237.xml"/><Relationship Id="rId5" Type="http://schemas.openxmlformats.org/officeDocument/2006/relationships/tags" Target="../tags/tag1218.xml"/><Relationship Id="rId15" Type="http://schemas.openxmlformats.org/officeDocument/2006/relationships/tags" Target="../tags/tag1228.xml"/><Relationship Id="rId23" Type="http://schemas.openxmlformats.org/officeDocument/2006/relationships/tags" Target="../tags/tag1236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223.xml"/><Relationship Id="rId19" Type="http://schemas.openxmlformats.org/officeDocument/2006/relationships/tags" Target="../tags/tag1232.xml"/><Relationship Id="rId4" Type="http://schemas.openxmlformats.org/officeDocument/2006/relationships/tags" Target="../tags/tag1217.xml"/><Relationship Id="rId9" Type="http://schemas.openxmlformats.org/officeDocument/2006/relationships/tags" Target="../tags/tag1222.xml"/><Relationship Id="rId14" Type="http://schemas.openxmlformats.org/officeDocument/2006/relationships/tags" Target="../tags/tag1227.xml"/><Relationship Id="rId22" Type="http://schemas.openxmlformats.org/officeDocument/2006/relationships/tags" Target="../tags/tag1235.xml"/><Relationship Id="rId27" Type="http://schemas.openxmlformats.org/officeDocument/2006/relationships/tags" Target="../tags/tag124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248.xml"/><Relationship Id="rId13" Type="http://schemas.openxmlformats.org/officeDocument/2006/relationships/tags" Target="../tags/tag1253.xml"/><Relationship Id="rId18" Type="http://schemas.openxmlformats.org/officeDocument/2006/relationships/tags" Target="../tags/tag1258.xml"/><Relationship Id="rId26" Type="http://schemas.openxmlformats.org/officeDocument/2006/relationships/tags" Target="../tags/tag1266.xml"/><Relationship Id="rId3" Type="http://schemas.openxmlformats.org/officeDocument/2006/relationships/tags" Target="../tags/tag1243.xml"/><Relationship Id="rId21" Type="http://schemas.openxmlformats.org/officeDocument/2006/relationships/tags" Target="../tags/tag1261.xml"/><Relationship Id="rId7" Type="http://schemas.openxmlformats.org/officeDocument/2006/relationships/tags" Target="../tags/tag1247.xml"/><Relationship Id="rId12" Type="http://schemas.openxmlformats.org/officeDocument/2006/relationships/tags" Target="../tags/tag1252.xml"/><Relationship Id="rId17" Type="http://schemas.openxmlformats.org/officeDocument/2006/relationships/tags" Target="../tags/tag1257.xml"/><Relationship Id="rId25" Type="http://schemas.openxmlformats.org/officeDocument/2006/relationships/tags" Target="../tags/tag1265.xml"/><Relationship Id="rId2" Type="http://schemas.openxmlformats.org/officeDocument/2006/relationships/tags" Target="../tags/tag1242.xml"/><Relationship Id="rId16" Type="http://schemas.openxmlformats.org/officeDocument/2006/relationships/tags" Target="../tags/tag1256.xml"/><Relationship Id="rId20" Type="http://schemas.openxmlformats.org/officeDocument/2006/relationships/tags" Target="../tags/tag1260.xml"/><Relationship Id="rId29" Type="http://schemas.openxmlformats.org/officeDocument/2006/relationships/notesSlide" Target="../notesSlides/notesSlide51.xml"/><Relationship Id="rId1" Type="http://schemas.openxmlformats.org/officeDocument/2006/relationships/tags" Target="../tags/tag1241.xml"/><Relationship Id="rId6" Type="http://schemas.openxmlformats.org/officeDocument/2006/relationships/tags" Target="../tags/tag1246.xml"/><Relationship Id="rId11" Type="http://schemas.openxmlformats.org/officeDocument/2006/relationships/tags" Target="../tags/tag1251.xml"/><Relationship Id="rId24" Type="http://schemas.openxmlformats.org/officeDocument/2006/relationships/tags" Target="../tags/tag1264.xml"/><Relationship Id="rId5" Type="http://schemas.openxmlformats.org/officeDocument/2006/relationships/tags" Target="../tags/tag1245.xml"/><Relationship Id="rId15" Type="http://schemas.openxmlformats.org/officeDocument/2006/relationships/tags" Target="../tags/tag1255.xml"/><Relationship Id="rId23" Type="http://schemas.openxmlformats.org/officeDocument/2006/relationships/tags" Target="../tags/tag1263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250.xml"/><Relationship Id="rId19" Type="http://schemas.openxmlformats.org/officeDocument/2006/relationships/tags" Target="../tags/tag1259.xml"/><Relationship Id="rId4" Type="http://schemas.openxmlformats.org/officeDocument/2006/relationships/tags" Target="../tags/tag1244.xml"/><Relationship Id="rId9" Type="http://schemas.openxmlformats.org/officeDocument/2006/relationships/tags" Target="../tags/tag1249.xml"/><Relationship Id="rId14" Type="http://schemas.openxmlformats.org/officeDocument/2006/relationships/tags" Target="../tags/tag1254.xml"/><Relationship Id="rId22" Type="http://schemas.openxmlformats.org/officeDocument/2006/relationships/tags" Target="../tags/tag1262.xml"/><Relationship Id="rId27" Type="http://schemas.openxmlformats.org/officeDocument/2006/relationships/tags" Target="../tags/tag126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1275.xml"/><Relationship Id="rId13" Type="http://schemas.openxmlformats.org/officeDocument/2006/relationships/tags" Target="../tags/tag1280.xml"/><Relationship Id="rId18" Type="http://schemas.openxmlformats.org/officeDocument/2006/relationships/tags" Target="../tags/tag1285.xml"/><Relationship Id="rId26" Type="http://schemas.openxmlformats.org/officeDocument/2006/relationships/tags" Target="../tags/tag1293.xml"/><Relationship Id="rId3" Type="http://schemas.openxmlformats.org/officeDocument/2006/relationships/tags" Target="../tags/tag1270.xml"/><Relationship Id="rId21" Type="http://schemas.openxmlformats.org/officeDocument/2006/relationships/tags" Target="../tags/tag1288.xml"/><Relationship Id="rId7" Type="http://schemas.openxmlformats.org/officeDocument/2006/relationships/tags" Target="../tags/tag1274.xml"/><Relationship Id="rId12" Type="http://schemas.openxmlformats.org/officeDocument/2006/relationships/tags" Target="../tags/tag1279.xml"/><Relationship Id="rId17" Type="http://schemas.openxmlformats.org/officeDocument/2006/relationships/tags" Target="../tags/tag1284.xml"/><Relationship Id="rId25" Type="http://schemas.openxmlformats.org/officeDocument/2006/relationships/tags" Target="../tags/tag1292.xml"/><Relationship Id="rId2" Type="http://schemas.openxmlformats.org/officeDocument/2006/relationships/tags" Target="../tags/tag1269.xml"/><Relationship Id="rId16" Type="http://schemas.openxmlformats.org/officeDocument/2006/relationships/tags" Target="../tags/tag1283.xml"/><Relationship Id="rId20" Type="http://schemas.openxmlformats.org/officeDocument/2006/relationships/tags" Target="../tags/tag1287.xml"/><Relationship Id="rId29" Type="http://schemas.openxmlformats.org/officeDocument/2006/relationships/notesSlide" Target="../notesSlides/notesSlide52.xml"/><Relationship Id="rId1" Type="http://schemas.openxmlformats.org/officeDocument/2006/relationships/tags" Target="../tags/tag1268.xml"/><Relationship Id="rId6" Type="http://schemas.openxmlformats.org/officeDocument/2006/relationships/tags" Target="../tags/tag1273.xml"/><Relationship Id="rId11" Type="http://schemas.openxmlformats.org/officeDocument/2006/relationships/tags" Target="../tags/tag1278.xml"/><Relationship Id="rId24" Type="http://schemas.openxmlformats.org/officeDocument/2006/relationships/tags" Target="../tags/tag1291.xml"/><Relationship Id="rId5" Type="http://schemas.openxmlformats.org/officeDocument/2006/relationships/tags" Target="../tags/tag1272.xml"/><Relationship Id="rId15" Type="http://schemas.openxmlformats.org/officeDocument/2006/relationships/tags" Target="../tags/tag1282.xml"/><Relationship Id="rId23" Type="http://schemas.openxmlformats.org/officeDocument/2006/relationships/tags" Target="../tags/tag1290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277.xml"/><Relationship Id="rId19" Type="http://schemas.openxmlformats.org/officeDocument/2006/relationships/tags" Target="../tags/tag1286.xml"/><Relationship Id="rId4" Type="http://schemas.openxmlformats.org/officeDocument/2006/relationships/tags" Target="../tags/tag1271.xml"/><Relationship Id="rId9" Type="http://schemas.openxmlformats.org/officeDocument/2006/relationships/tags" Target="../tags/tag1276.xml"/><Relationship Id="rId14" Type="http://schemas.openxmlformats.org/officeDocument/2006/relationships/tags" Target="../tags/tag1281.xml"/><Relationship Id="rId22" Type="http://schemas.openxmlformats.org/officeDocument/2006/relationships/tags" Target="../tags/tag1289.xml"/><Relationship Id="rId27" Type="http://schemas.openxmlformats.org/officeDocument/2006/relationships/tags" Target="../tags/tag129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02.xml"/><Relationship Id="rId13" Type="http://schemas.openxmlformats.org/officeDocument/2006/relationships/tags" Target="../tags/tag1307.xml"/><Relationship Id="rId18" Type="http://schemas.openxmlformats.org/officeDocument/2006/relationships/tags" Target="../tags/tag1312.xml"/><Relationship Id="rId26" Type="http://schemas.openxmlformats.org/officeDocument/2006/relationships/tags" Target="../tags/tag1320.xml"/><Relationship Id="rId3" Type="http://schemas.openxmlformats.org/officeDocument/2006/relationships/tags" Target="../tags/tag1297.xml"/><Relationship Id="rId21" Type="http://schemas.openxmlformats.org/officeDocument/2006/relationships/tags" Target="../tags/tag1315.xml"/><Relationship Id="rId7" Type="http://schemas.openxmlformats.org/officeDocument/2006/relationships/tags" Target="../tags/tag1301.xml"/><Relationship Id="rId12" Type="http://schemas.openxmlformats.org/officeDocument/2006/relationships/tags" Target="../tags/tag1306.xml"/><Relationship Id="rId17" Type="http://schemas.openxmlformats.org/officeDocument/2006/relationships/tags" Target="../tags/tag1311.xml"/><Relationship Id="rId25" Type="http://schemas.openxmlformats.org/officeDocument/2006/relationships/tags" Target="../tags/tag1319.xml"/><Relationship Id="rId2" Type="http://schemas.openxmlformats.org/officeDocument/2006/relationships/tags" Target="../tags/tag1296.xml"/><Relationship Id="rId16" Type="http://schemas.openxmlformats.org/officeDocument/2006/relationships/tags" Target="../tags/tag1310.xml"/><Relationship Id="rId20" Type="http://schemas.openxmlformats.org/officeDocument/2006/relationships/tags" Target="../tags/tag1314.xml"/><Relationship Id="rId29" Type="http://schemas.openxmlformats.org/officeDocument/2006/relationships/notesSlide" Target="../notesSlides/notesSlide53.xml"/><Relationship Id="rId1" Type="http://schemas.openxmlformats.org/officeDocument/2006/relationships/tags" Target="../tags/tag1295.xml"/><Relationship Id="rId6" Type="http://schemas.openxmlformats.org/officeDocument/2006/relationships/tags" Target="../tags/tag1300.xml"/><Relationship Id="rId11" Type="http://schemas.openxmlformats.org/officeDocument/2006/relationships/tags" Target="../tags/tag1305.xml"/><Relationship Id="rId24" Type="http://schemas.openxmlformats.org/officeDocument/2006/relationships/tags" Target="../tags/tag1318.xml"/><Relationship Id="rId5" Type="http://schemas.openxmlformats.org/officeDocument/2006/relationships/tags" Target="../tags/tag1299.xml"/><Relationship Id="rId15" Type="http://schemas.openxmlformats.org/officeDocument/2006/relationships/tags" Target="../tags/tag1309.xml"/><Relationship Id="rId23" Type="http://schemas.openxmlformats.org/officeDocument/2006/relationships/tags" Target="../tags/tag1317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304.xml"/><Relationship Id="rId19" Type="http://schemas.openxmlformats.org/officeDocument/2006/relationships/tags" Target="../tags/tag1313.xml"/><Relationship Id="rId4" Type="http://schemas.openxmlformats.org/officeDocument/2006/relationships/tags" Target="../tags/tag1298.xml"/><Relationship Id="rId9" Type="http://schemas.openxmlformats.org/officeDocument/2006/relationships/tags" Target="../tags/tag1303.xml"/><Relationship Id="rId14" Type="http://schemas.openxmlformats.org/officeDocument/2006/relationships/tags" Target="../tags/tag1308.xml"/><Relationship Id="rId22" Type="http://schemas.openxmlformats.org/officeDocument/2006/relationships/tags" Target="../tags/tag1316.xml"/><Relationship Id="rId27" Type="http://schemas.openxmlformats.org/officeDocument/2006/relationships/tags" Target="../tags/tag132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1329.xml"/><Relationship Id="rId13" Type="http://schemas.openxmlformats.org/officeDocument/2006/relationships/tags" Target="../tags/tag1334.xml"/><Relationship Id="rId18" Type="http://schemas.openxmlformats.org/officeDocument/2006/relationships/tags" Target="../tags/tag1339.xml"/><Relationship Id="rId26" Type="http://schemas.openxmlformats.org/officeDocument/2006/relationships/tags" Target="../tags/tag1347.xml"/><Relationship Id="rId3" Type="http://schemas.openxmlformats.org/officeDocument/2006/relationships/tags" Target="../tags/tag1324.xml"/><Relationship Id="rId21" Type="http://schemas.openxmlformats.org/officeDocument/2006/relationships/tags" Target="../tags/tag1342.xml"/><Relationship Id="rId7" Type="http://schemas.openxmlformats.org/officeDocument/2006/relationships/tags" Target="../tags/tag1328.xml"/><Relationship Id="rId12" Type="http://schemas.openxmlformats.org/officeDocument/2006/relationships/tags" Target="../tags/tag1333.xml"/><Relationship Id="rId17" Type="http://schemas.openxmlformats.org/officeDocument/2006/relationships/tags" Target="../tags/tag1338.xml"/><Relationship Id="rId25" Type="http://schemas.openxmlformats.org/officeDocument/2006/relationships/tags" Target="../tags/tag1346.xml"/><Relationship Id="rId2" Type="http://schemas.openxmlformats.org/officeDocument/2006/relationships/tags" Target="../tags/tag1323.xml"/><Relationship Id="rId16" Type="http://schemas.openxmlformats.org/officeDocument/2006/relationships/tags" Target="../tags/tag1337.xml"/><Relationship Id="rId20" Type="http://schemas.openxmlformats.org/officeDocument/2006/relationships/tags" Target="../tags/tag1341.xml"/><Relationship Id="rId29" Type="http://schemas.openxmlformats.org/officeDocument/2006/relationships/notesSlide" Target="../notesSlides/notesSlide54.xml"/><Relationship Id="rId1" Type="http://schemas.openxmlformats.org/officeDocument/2006/relationships/tags" Target="../tags/tag1322.xml"/><Relationship Id="rId6" Type="http://schemas.openxmlformats.org/officeDocument/2006/relationships/tags" Target="../tags/tag1327.xml"/><Relationship Id="rId11" Type="http://schemas.openxmlformats.org/officeDocument/2006/relationships/tags" Target="../tags/tag1332.xml"/><Relationship Id="rId24" Type="http://schemas.openxmlformats.org/officeDocument/2006/relationships/tags" Target="../tags/tag1345.xml"/><Relationship Id="rId5" Type="http://schemas.openxmlformats.org/officeDocument/2006/relationships/tags" Target="../tags/tag1326.xml"/><Relationship Id="rId15" Type="http://schemas.openxmlformats.org/officeDocument/2006/relationships/tags" Target="../tags/tag1336.xml"/><Relationship Id="rId23" Type="http://schemas.openxmlformats.org/officeDocument/2006/relationships/tags" Target="../tags/tag1344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331.xml"/><Relationship Id="rId19" Type="http://schemas.openxmlformats.org/officeDocument/2006/relationships/tags" Target="../tags/tag1340.xml"/><Relationship Id="rId4" Type="http://schemas.openxmlformats.org/officeDocument/2006/relationships/tags" Target="../tags/tag1325.xml"/><Relationship Id="rId9" Type="http://schemas.openxmlformats.org/officeDocument/2006/relationships/tags" Target="../tags/tag1330.xml"/><Relationship Id="rId14" Type="http://schemas.openxmlformats.org/officeDocument/2006/relationships/tags" Target="../tags/tag1335.xml"/><Relationship Id="rId22" Type="http://schemas.openxmlformats.org/officeDocument/2006/relationships/tags" Target="../tags/tag1343.xml"/><Relationship Id="rId27" Type="http://schemas.openxmlformats.org/officeDocument/2006/relationships/tags" Target="../tags/tag134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1356.xml"/><Relationship Id="rId13" Type="http://schemas.openxmlformats.org/officeDocument/2006/relationships/tags" Target="../tags/tag1361.xml"/><Relationship Id="rId18" Type="http://schemas.openxmlformats.org/officeDocument/2006/relationships/tags" Target="../tags/tag1366.xml"/><Relationship Id="rId26" Type="http://schemas.openxmlformats.org/officeDocument/2006/relationships/tags" Target="../tags/tag1374.xml"/><Relationship Id="rId3" Type="http://schemas.openxmlformats.org/officeDocument/2006/relationships/tags" Target="../tags/tag1351.xml"/><Relationship Id="rId21" Type="http://schemas.openxmlformats.org/officeDocument/2006/relationships/tags" Target="../tags/tag1369.xml"/><Relationship Id="rId7" Type="http://schemas.openxmlformats.org/officeDocument/2006/relationships/tags" Target="../tags/tag1355.xml"/><Relationship Id="rId12" Type="http://schemas.openxmlformats.org/officeDocument/2006/relationships/tags" Target="../tags/tag1360.xml"/><Relationship Id="rId17" Type="http://schemas.openxmlformats.org/officeDocument/2006/relationships/tags" Target="../tags/tag1365.xml"/><Relationship Id="rId25" Type="http://schemas.openxmlformats.org/officeDocument/2006/relationships/tags" Target="../tags/tag1373.xml"/><Relationship Id="rId2" Type="http://schemas.openxmlformats.org/officeDocument/2006/relationships/tags" Target="../tags/tag1350.xml"/><Relationship Id="rId16" Type="http://schemas.openxmlformats.org/officeDocument/2006/relationships/tags" Target="../tags/tag1364.xml"/><Relationship Id="rId20" Type="http://schemas.openxmlformats.org/officeDocument/2006/relationships/tags" Target="../tags/tag1368.xml"/><Relationship Id="rId29" Type="http://schemas.openxmlformats.org/officeDocument/2006/relationships/notesSlide" Target="../notesSlides/notesSlide55.xml"/><Relationship Id="rId1" Type="http://schemas.openxmlformats.org/officeDocument/2006/relationships/tags" Target="../tags/tag1349.xml"/><Relationship Id="rId6" Type="http://schemas.openxmlformats.org/officeDocument/2006/relationships/tags" Target="../tags/tag1354.xml"/><Relationship Id="rId11" Type="http://schemas.openxmlformats.org/officeDocument/2006/relationships/tags" Target="../tags/tag1359.xml"/><Relationship Id="rId24" Type="http://schemas.openxmlformats.org/officeDocument/2006/relationships/tags" Target="../tags/tag1372.xml"/><Relationship Id="rId5" Type="http://schemas.openxmlformats.org/officeDocument/2006/relationships/tags" Target="../tags/tag1353.xml"/><Relationship Id="rId15" Type="http://schemas.openxmlformats.org/officeDocument/2006/relationships/tags" Target="../tags/tag1363.xml"/><Relationship Id="rId23" Type="http://schemas.openxmlformats.org/officeDocument/2006/relationships/tags" Target="../tags/tag1371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358.xml"/><Relationship Id="rId19" Type="http://schemas.openxmlformats.org/officeDocument/2006/relationships/tags" Target="../tags/tag1367.xml"/><Relationship Id="rId4" Type="http://schemas.openxmlformats.org/officeDocument/2006/relationships/tags" Target="../tags/tag1352.xml"/><Relationship Id="rId9" Type="http://schemas.openxmlformats.org/officeDocument/2006/relationships/tags" Target="../tags/tag1357.xml"/><Relationship Id="rId14" Type="http://schemas.openxmlformats.org/officeDocument/2006/relationships/tags" Target="../tags/tag1362.xml"/><Relationship Id="rId22" Type="http://schemas.openxmlformats.org/officeDocument/2006/relationships/tags" Target="../tags/tag1370.xml"/><Relationship Id="rId27" Type="http://schemas.openxmlformats.org/officeDocument/2006/relationships/tags" Target="../tags/tag137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383.xml"/><Relationship Id="rId13" Type="http://schemas.openxmlformats.org/officeDocument/2006/relationships/tags" Target="../tags/tag1388.xml"/><Relationship Id="rId18" Type="http://schemas.openxmlformats.org/officeDocument/2006/relationships/tags" Target="../tags/tag1393.xml"/><Relationship Id="rId26" Type="http://schemas.openxmlformats.org/officeDocument/2006/relationships/tags" Target="../tags/tag1401.xml"/><Relationship Id="rId3" Type="http://schemas.openxmlformats.org/officeDocument/2006/relationships/tags" Target="../tags/tag1378.xml"/><Relationship Id="rId21" Type="http://schemas.openxmlformats.org/officeDocument/2006/relationships/tags" Target="../tags/tag1396.xml"/><Relationship Id="rId7" Type="http://schemas.openxmlformats.org/officeDocument/2006/relationships/tags" Target="../tags/tag1382.xml"/><Relationship Id="rId12" Type="http://schemas.openxmlformats.org/officeDocument/2006/relationships/tags" Target="../tags/tag1387.xml"/><Relationship Id="rId17" Type="http://schemas.openxmlformats.org/officeDocument/2006/relationships/tags" Target="../tags/tag1392.xml"/><Relationship Id="rId25" Type="http://schemas.openxmlformats.org/officeDocument/2006/relationships/tags" Target="../tags/tag1400.xml"/><Relationship Id="rId2" Type="http://schemas.openxmlformats.org/officeDocument/2006/relationships/tags" Target="../tags/tag1377.xml"/><Relationship Id="rId16" Type="http://schemas.openxmlformats.org/officeDocument/2006/relationships/tags" Target="../tags/tag1391.xml"/><Relationship Id="rId20" Type="http://schemas.openxmlformats.org/officeDocument/2006/relationships/tags" Target="../tags/tag1395.xml"/><Relationship Id="rId29" Type="http://schemas.openxmlformats.org/officeDocument/2006/relationships/notesSlide" Target="../notesSlides/notesSlide56.xml"/><Relationship Id="rId1" Type="http://schemas.openxmlformats.org/officeDocument/2006/relationships/tags" Target="../tags/tag1376.xml"/><Relationship Id="rId6" Type="http://schemas.openxmlformats.org/officeDocument/2006/relationships/tags" Target="../tags/tag1381.xml"/><Relationship Id="rId11" Type="http://schemas.openxmlformats.org/officeDocument/2006/relationships/tags" Target="../tags/tag1386.xml"/><Relationship Id="rId24" Type="http://schemas.openxmlformats.org/officeDocument/2006/relationships/tags" Target="../tags/tag1399.xml"/><Relationship Id="rId5" Type="http://schemas.openxmlformats.org/officeDocument/2006/relationships/tags" Target="../tags/tag1380.xml"/><Relationship Id="rId15" Type="http://schemas.openxmlformats.org/officeDocument/2006/relationships/tags" Target="../tags/tag1390.xml"/><Relationship Id="rId23" Type="http://schemas.openxmlformats.org/officeDocument/2006/relationships/tags" Target="../tags/tag1398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385.xml"/><Relationship Id="rId19" Type="http://schemas.openxmlformats.org/officeDocument/2006/relationships/tags" Target="../tags/tag1394.xml"/><Relationship Id="rId4" Type="http://schemas.openxmlformats.org/officeDocument/2006/relationships/tags" Target="../tags/tag1379.xml"/><Relationship Id="rId9" Type="http://schemas.openxmlformats.org/officeDocument/2006/relationships/tags" Target="../tags/tag1384.xml"/><Relationship Id="rId14" Type="http://schemas.openxmlformats.org/officeDocument/2006/relationships/tags" Target="../tags/tag1389.xml"/><Relationship Id="rId22" Type="http://schemas.openxmlformats.org/officeDocument/2006/relationships/tags" Target="../tags/tag1397.xml"/><Relationship Id="rId27" Type="http://schemas.openxmlformats.org/officeDocument/2006/relationships/tags" Target="../tags/tag140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1410.xml"/><Relationship Id="rId13" Type="http://schemas.openxmlformats.org/officeDocument/2006/relationships/tags" Target="../tags/tag1415.xml"/><Relationship Id="rId18" Type="http://schemas.openxmlformats.org/officeDocument/2006/relationships/tags" Target="../tags/tag1420.xml"/><Relationship Id="rId26" Type="http://schemas.openxmlformats.org/officeDocument/2006/relationships/tags" Target="../tags/tag1428.xml"/><Relationship Id="rId3" Type="http://schemas.openxmlformats.org/officeDocument/2006/relationships/tags" Target="../tags/tag1405.xml"/><Relationship Id="rId21" Type="http://schemas.openxmlformats.org/officeDocument/2006/relationships/tags" Target="../tags/tag1423.xml"/><Relationship Id="rId7" Type="http://schemas.openxmlformats.org/officeDocument/2006/relationships/tags" Target="../tags/tag1409.xml"/><Relationship Id="rId12" Type="http://schemas.openxmlformats.org/officeDocument/2006/relationships/tags" Target="../tags/tag1414.xml"/><Relationship Id="rId17" Type="http://schemas.openxmlformats.org/officeDocument/2006/relationships/tags" Target="../tags/tag1419.xml"/><Relationship Id="rId25" Type="http://schemas.openxmlformats.org/officeDocument/2006/relationships/tags" Target="../tags/tag1427.xml"/><Relationship Id="rId2" Type="http://schemas.openxmlformats.org/officeDocument/2006/relationships/tags" Target="../tags/tag1404.xml"/><Relationship Id="rId16" Type="http://schemas.openxmlformats.org/officeDocument/2006/relationships/tags" Target="../tags/tag1418.xml"/><Relationship Id="rId20" Type="http://schemas.openxmlformats.org/officeDocument/2006/relationships/tags" Target="../tags/tag1422.xml"/><Relationship Id="rId29" Type="http://schemas.openxmlformats.org/officeDocument/2006/relationships/notesSlide" Target="../notesSlides/notesSlide57.xml"/><Relationship Id="rId1" Type="http://schemas.openxmlformats.org/officeDocument/2006/relationships/tags" Target="../tags/tag1403.xml"/><Relationship Id="rId6" Type="http://schemas.openxmlformats.org/officeDocument/2006/relationships/tags" Target="../tags/tag1408.xml"/><Relationship Id="rId11" Type="http://schemas.openxmlformats.org/officeDocument/2006/relationships/tags" Target="../tags/tag1413.xml"/><Relationship Id="rId24" Type="http://schemas.openxmlformats.org/officeDocument/2006/relationships/tags" Target="../tags/tag1426.xml"/><Relationship Id="rId5" Type="http://schemas.openxmlformats.org/officeDocument/2006/relationships/tags" Target="../tags/tag1407.xml"/><Relationship Id="rId15" Type="http://schemas.openxmlformats.org/officeDocument/2006/relationships/tags" Target="../tags/tag1417.xml"/><Relationship Id="rId23" Type="http://schemas.openxmlformats.org/officeDocument/2006/relationships/tags" Target="../tags/tag1425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412.xml"/><Relationship Id="rId19" Type="http://schemas.openxmlformats.org/officeDocument/2006/relationships/tags" Target="../tags/tag1421.xml"/><Relationship Id="rId4" Type="http://schemas.openxmlformats.org/officeDocument/2006/relationships/tags" Target="../tags/tag1406.xml"/><Relationship Id="rId9" Type="http://schemas.openxmlformats.org/officeDocument/2006/relationships/tags" Target="../tags/tag1411.xml"/><Relationship Id="rId14" Type="http://schemas.openxmlformats.org/officeDocument/2006/relationships/tags" Target="../tags/tag1416.xml"/><Relationship Id="rId22" Type="http://schemas.openxmlformats.org/officeDocument/2006/relationships/tags" Target="../tags/tag1424.xml"/><Relationship Id="rId27" Type="http://schemas.openxmlformats.org/officeDocument/2006/relationships/tags" Target="../tags/tag14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432.xml"/><Relationship Id="rId2" Type="http://schemas.openxmlformats.org/officeDocument/2006/relationships/tags" Target="../tags/tag1431.xml"/><Relationship Id="rId1" Type="http://schemas.openxmlformats.org/officeDocument/2006/relationships/tags" Target="../tags/tag1430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1440.xml"/><Relationship Id="rId13" Type="http://schemas.openxmlformats.org/officeDocument/2006/relationships/tags" Target="../tags/tag1445.xml"/><Relationship Id="rId18" Type="http://schemas.openxmlformats.org/officeDocument/2006/relationships/tags" Target="../tags/tag1450.xml"/><Relationship Id="rId26" Type="http://schemas.openxmlformats.org/officeDocument/2006/relationships/tags" Target="../tags/tag1458.xml"/><Relationship Id="rId3" Type="http://schemas.openxmlformats.org/officeDocument/2006/relationships/tags" Target="../tags/tag1435.xml"/><Relationship Id="rId21" Type="http://schemas.openxmlformats.org/officeDocument/2006/relationships/tags" Target="../tags/tag1453.xml"/><Relationship Id="rId7" Type="http://schemas.openxmlformats.org/officeDocument/2006/relationships/tags" Target="../tags/tag1439.xml"/><Relationship Id="rId12" Type="http://schemas.openxmlformats.org/officeDocument/2006/relationships/tags" Target="../tags/tag1444.xml"/><Relationship Id="rId17" Type="http://schemas.openxmlformats.org/officeDocument/2006/relationships/tags" Target="../tags/tag1449.xml"/><Relationship Id="rId25" Type="http://schemas.openxmlformats.org/officeDocument/2006/relationships/tags" Target="../tags/tag1457.xml"/><Relationship Id="rId2" Type="http://schemas.openxmlformats.org/officeDocument/2006/relationships/tags" Target="../tags/tag1434.xml"/><Relationship Id="rId16" Type="http://schemas.openxmlformats.org/officeDocument/2006/relationships/tags" Target="../tags/tag1448.xml"/><Relationship Id="rId20" Type="http://schemas.openxmlformats.org/officeDocument/2006/relationships/tags" Target="../tags/tag1452.xml"/><Relationship Id="rId29" Type="http://schemas.openxmlformats.org/officeDocument/2006/relationships/notesSlide" Target="../notesSlides/notesSlide59.xml"/><Relationship Id="rId1" Type="http://schemas.openxmlformats.org/officeDocument/2006/relationships/tags" Target="../tags/tag1433.xml"/><Relationship Id="rId6" Type="http://schemas.openxmlformats.org/officeDocument/2006/relationships/tags" Target="../tags/tag1438.xml"/><Relationship Id="rId11" Type="http://schemas.openxmlformats.org/officeDocument/2006/relationships/tags" Target="../tags/tag1443.xml"/><Relationship Id="rId24" Type="http://schemas.openxmlformats.org/officeDocument/2006/relationships/tags" Target="../tags/tag1456.xml"/><Relationship Id="rId5" Type="http://schemas.openxmlformats.org/officeDocument/2006/relationships/tags" Target="../tags/tag1437.xml"/><Relationship Id="rId15" Type="http://schemas.openxmlformats.org/officeDocument/2006/relationships/tags" Target="../tags/tag1447.xml"/><Relationship Id="rId23" Type="http://schemas.openxmlformats.org/officeDocument/2006/relationships/tags" Target="../tags/tag1455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442.xml"/><Relationship Id="rId19" Type="http://schemas.openxmlformats.org/officeDocument/2006/relationships/tags" Target="../tags/tag1451.xml"/><Relationship Id="rId4" Type="http://schemas.openxmlformats.org/officeDocument/2006/relationships/tags" Target="../tags/tag1436.xml"/><Relationship Id="rId9" Type="http://schemas.openxmlformats.org/officeDocument/2006/relationships/tags" Target="../tags/tag1441.xml"/><Relationship Id="rId14" Type="http://schemas.openxmlformats.org/officeDocument/2006/relationships/tags" Target="../tags/tag1446.xml"/><Relationship Id="rId22" Type="http://schemas.openxmlformats.org/officeDocument/2006/relationships/tags" Target="../tags/tag1454.xml"/><Relationship Id="rId27" Type="http://schemas.openxmlformats.org/officeDocument/2006/relationships/tags" Target="../tags/tag145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26" Type="http://schemas.openxmlformats.org/officeDocument/2006/relationships/tags" Target="../tags/tag149.xml"/><Relationship Id="rId3" Type="http://schemas.openxmlformats.org/officeDocument/2006/relationships/tags" Target="../tags/tag126.xml"/><Relationship Id="rId21" Type="http://schemas.openxmlformats.org/officeDocument/2006/relationships/tags" Target="../tags/tag144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5" Type="http://schemas.openxmlformats.org/officeDocument/2006/relationships/tags" Target="../tags/tag148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20" Type="http://schemas.openxmlformats.org/officeDocument/2006/relationships/tags" Target="../tags/tag143.xml"/><Relationship Id="rId29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24" Type="http://schemas.openxmlformats.org/officeDocument/2006/relationships/tags" Target="../tags/tag147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23" Type="http://schemas.openxmlformats.org/officeDocument/2006/relationships/tags" Target="../tags/tag146.xml"/><Relationship Id="rId28" Type="http://schemas.openxmlformats.org/officeDocument/2006/relationships/tags" Target="../tags/tag151.xml"/><Relationship Id="rId10" Type="http://schemas.openxmlformats.org/officeDocument/2006/relationships/tags" Target="../tags/tag133.xml"/><Relationship Id="rId19" Type="http://schemas.openxmlformats.org/officeDocument/2006/relationships/tags" Target="../tags/tag142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tags" Target="../tags/tag145.xml"/><Relationship Id="rId27" Type="http://schemas.openxmlformats.org/officeDocument/2006/relationships/tags" Target="../tags/tag150.xml"/><Relationship Id="rId30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1467.xml"/><Relationship Id="rId13" Type="http://schemas.openxmlformats.org/officeDocument/2006/relationships/tags" Target="../tags/tag1472.xml"/><Relationship Id="rId18" Type="http://schemas.openxmlformats.org/officeDocument/2006/relationships/tags" Target="../tags/tag1477.xml"/><Relationship Id="rId26" Type="http://schemas.openxmlformats.org/officeDocument/2006/relationships/tags" Target="../tags/tag1485.xml"/><Relationship Id="rId3" Type="http://schemas.openxmlformats.org/officeDocument/2006/relationships/tags" Target="../tags/tag1462.xml"/><Relationship Id="rId21" Type="http://schemas.openxmlformats.org/officeDocument/2006/relationships/tags" Target="../tags/tag1480.xml"/><Relationship Id="rId7" Type="http://schemas.openxmlformats.org/officeDocument/2006/relationships/tags" Target="../tags/tag1466.xml"/><Relationship Id="rId12" Type="http://schemas.openxmlformats.org/officeDocument/2006/relationships/tags" Target="../tags/tag1471.xml"/><Relationship Id="rId17" Type="http://schemas.openxmlformats.org/officeDocument/2006/relationships/tags" Target="../tags/tag1476.xml"/><Relationship Id="rId25" Type="http://schemas.openxmlformats.org/officeDocument/2006/relationships/tags" Target="../tags/tag1484.xml"/><Relationship Id="rId2" Type="http://schemas.openxmlformats.org/officeDocument/2006/relationships/tags" Target="../tags/tag1461.xml"/><Relationship Id="rId16" Type="http://schemas.openxmlformats.org/officeDocument/2006/relationships/tags" Target="../tags/tag1475.xml"/><Relationship Id="rId20" Type="http://schemas.openxmlformats.org/officeDocument/2006/relationships/tags" Target="../tags/tag1479.xml"/><Relationship Id="rId29" Type="http://schemas.openxmlformats.org/officeDocument/2006/relationships/notesSlide" Target="../notesSlides/notesSlide60.xml"/><Relationship Id="rId1" Type="http://schemas.openxmlformats.org/officeDocument/2006/relationships/tags" Target="../tags/tag1460.xml"/><Relationship Id="rId6" Type="http://schemas.openxmlformats.org/officeDocument/2006/relationships/tags" Target="../tags/tag1465.xml"/><Relationship Id="rId11" Type="http://schemas.openxmlformats.org/officeDocument/2006/relationships/tags" Target="../tags/tag1470.xml"/><Relationship Id="rId24" Type="http://schemas.openxmlformats.org/officeDocument/2006/relationships/tags" Target="../tags/tag1483.xml"/><Relationship Id="rId5" Type="http://schemas.openxmlformats.org/officeDocument/2006/relationships/tags" Target="../tags/tag1464.xml"/><Relationship Id="rId15" Type="http://schemas.openxmlformats.org/officeDocument/2006/relationships/tags" Target="../tags/tag1474.xml"/><Relationship Id="rId23" Type="http://schemas.openxmlformats.org/officeDocument/2006/relationships/tags" Target="../tags/tag1482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469.xml"/><Relationship Id="rId19" Type="http://schemas.openxmlformats.org/officeDocument/2006/relationships/tags" Target="../tags/tag1478.xml"/><Relationship Id="rId4" Type="http://schemas.openxmlformats.org/officeDocument/2006/relationships/tags" Target="../tags/tag1463.xml"/><Relationship Id="rId9" Type="http://schemas.openxmlformats.org/officeDocument/2006/relationships/tags" Target="../tags/tag1468.xml"/><Relationship Id="rId14" Type="http://schemas.openxmlformats.org/officeDocument/2006/relationships/tags" Target="../tags/tag1473.xml"/><Relationship Id="rId22" Type="http://schemas.openxmlformats.org/officeDocument/2006/relationships/tags" Target="../tags/tag1481.xml"/><Relationship Id="rId27" Type="http://schemas.openxmlformats.org/officeDocument/2006/relationships/tags" Target="../tags/tag148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1494.xml"/><Relationship Id="rId13" Type="http://schemas.openxmlformats.org/officeDocument/2006/relationships/tags" Target="../tags/tag1499.xml"/><Relationship Id="rId18" Type="http://schemas.openxmlformats.org/officeDocument/2006/relationships/tags" Target="../tags/tag1504.xml"/><Relationship Id="rId26" Type="http://schemas.openxmlformats.org/officeDocument/2006/relationships/tags" Target="../tags/tag1512.xml"/><Relationship Id="rId3" Type="http://schemas.openxmlformats.org/officeDocument/2006/relationships/tags" Target="../tags/tag1489.xml"/><Relationship Id="rId21" Type="http://schemas.openxmlformats.org/officeDocument/2006/relationships/tags" Target="../tags/tag1507.xml"/><Relationship Id="rId7" Type="http://schemas.openxmlformats.org/officeDocument/2006/relationships/tags" Target="../tags/tag1493.xml"/><Relationship Id="rId12" Type="http://schemas.openxmlformats.org/officeDocument/2006/relationships/tags" Target="../tags/tag1498.xml"/><Relationship Id="rId17" Type="http://schemas.openxmlformats.org/officeDocument/2006/relationships/tags" Target="../tags/tag1503.xml"/><Relationship Id="rId25" Type="http://schemas.openxmlformats.org/officeDocument/2006/relationships/tags" Target="../tags/tag1511.xml"/><Relationship Id="rId2" Type="http://schemas.openxmlformats.org/officeDocument/2006/relationships/tags" Target="../tags/tag1488.xml"/><Relationship Id="rId16" Type="http://schemas.openxmlformats.org/officeDocument/2006/relationships/tags" Target="../tags/tag1502.xml"/><Relationship Id="rId20" Type="http://schemas.openxmlformats.org/officeDocument/2006/relationships/tags" Target="../tags/tag1506.xml"/><Relationship Id="rId29" Type="http://schemas.openxmlformats.org/officeDocument/2006/relationships/notesSlide" Target="../notesSlides/notesSlide61.xml"/><Relationship Id="rId1" Type="http://schemas.openxmlformats.org/officeDocument/2006/relationships/tags" Target="../tags/tag1487.xml"/><Relationship Id="rId6" Type="http://schemas.openxmlformats.org/officeDocument/2006/relationships/tags" Target="../tags/tag1492.xml"/><Relationship Id="rId11" Type="http://schemas.openxmlformats.org/officeDocument/2006/relationships/tags" Target="../tags/tag1497.xml"/><Relationship Id="rId24" Type="http://schemas.openxmlformats.org/officeDocument/2006/relationships/tags" Target="../tags/tag1510.xml"/><Relationship Id="rId5" Type="http://schemas.openxmlformats.org/officeDocument/2006/relationships/tags" Target="../tags/tag1491.xml"/><Relationship Id="rId15" Type="http://schemas.openxmlformats.org/officeDocument/2006/relationships/tags" Target="../tags/tag1501.xml"/><Relationship Id="rId23" Type="http://schemas.openxmlformats.org/officeDocument/2006/relationships/tags" Target="../tags/tag1509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496.xml"/><Relationship Id="rId19" Type="http://schemas.openxmlformats.org/officeDocument/2006/relationships/tags" Target="../tags/tag1505.xml"/><Relationship Id="rId4" Type="http://schemas.openxmlformats.org/officeDocument/2006/relationships/tags" Target="../tags/tag1490.xml"/><Relationship Id="rId9" Type="http://schemas.openxmlformats.org/officeDocument/2006/relationships/tags" Target="../tags/tag1495.xml"/><Relationship Id="rId14" Type="http://schemas.openxmlformats.org/officeDocument/2006/relationships/tags" Target="../tags/tag1500.xml"/><Relationship Id="rId22" Type="http://schemas.openxmlformats.org/officeDocument/2006/relationships/tags" Target="../tags/tag1508.xml"/><Relationship Id="rId27" Type="http://schemas.openxmlformats.org/officeDocument/2006/relationships/tags" Target="../tags/tag151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1521.xml"/><Relationship Id="rId13" Type="http://schemas.openxmlformats.org/officeDocument/2006/relationships/tags" Target="../tags/tag1526.xml"/><Relationship Id="rId18" Type="http://schemas.openxmlformats.org/officeDocument/2006/relationships/tags" Target="../tags/tag1531.xml"/><Relationship Id="rId26" Type="http://schemas.openxmlformats.org/officeDocument/2006/relationships/tags" Target="../tags/tag1539.xml"/><Relationship Id="rId3" Type="http://schemas.openxmlformats.org/officeDocument/2006/relationships/tags" Target="../tags/tag1516.xml"/><Relationship Id="rId21" Type="http://schemas.openxmlformats.org/officeDocument/2006/relationships/tags" Target="../tags/tag1534.xml"/><Relationship Id="rId7" Type="http://schemas.openxmlformats.org/officeDocument/2006/relationships/tags" Target="../tags/tag1520.xml"/><Relationship Id="rId12" Type="http://schemas.openxmlformats.org/officeDocument/2006/relationships/tags" Target="../tags/tag1525.xml"/><Relationship Id="rId17" Type="http://schemas.openxmlformats.org/officeDocument/2006/relationships/tags" Target="../tags/tag1530.xml"/><Relationship Id="rId25" Type="http://schemas.openxmlformats.org/officeDocument/2006/relationships/tags" Target="../tags/tag1538.xml"/><Relationship Id="rId2" Type="http://schemas.openxmlformats.org/officeDocument/2006/relationships/tags" Target="../tags/tag1515.xml"/><Relationship Id="rId16" Type="http://schemas.openxmlformats.org/officeDocument/2006/relationships/tags" Target="../tags/tag1529.xml"/><Relationship Id="rId20" Type="http://schemas.openxmlformats.org/officeDocument/2006/relationships/tags" Target="../tags/tag1533.xml"/><Relationship Id="rId29" Type="http://schemas.openxmlformats.org/officeDocument/2006/relationships/notesSlide" Target="../notesSlides/notesSlide62.xml"/><Relationship Id="rId1" Type="http://schemas.openxmlformats.org/officeDocument/2006/relationships/tags" Target="../tags/tag1514.xml"/><Relationship Id="rId6" Type="http://schemas.openxmlformats.org/officeDocument/2006/relationships/tags" Target="../tags/tag1519.xml"/><Relationship Id="rId11" Type="http://schemas.openxmlformats.org/officeDocument/2006/relationships/tags" Target="../tags/tag1524.xml"/><Relationship Id="rId24" Type="http://schemas.openxmlformats.org/officeDocument/2006/relationships/tags" Target="../tags/tag1537.xml"/><Relationship Id="rId5" Type="http://schemas.openxmlformats.org/officeDocument/2006/relationships/tags" Target="../tags/tag1518.xml"/><Relationship Id="rId15" Type="http://schemas.openxmlformats.org/officeDocument/2006/relationships/tags" Target="../tags/tag1528.xml"/><Relationship Id="rId23" Type="http://schemas.openxmlformats.org/officeDocument/2006/relationships/tags" Target="../tags/tag1536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523.xml"/><Relationship Id="rId19" Type="http://schemas.openxmlformats.org/officeDocument/2006/relationships/tags" Target="../tags/tag1532.xml"/><Relationship Id="rId4" Type="http://schemas.openxmlformats.org/officeDocument/2006/relationships/tags" Target="../tags/tag1517.xml"/><Relationship Id="rId9" Type="http://schemas.openxmlformats.org/officeDocument/2006/relationships/tags" Target="../tags/tag1522.xml"/><Relationship Id="rId14" Type="http://schemas.openxmlformats.org/officeDocument/2006/relationships/tags" Target="../tags/tag1527.xml"/><Relationship Id="rId22" Type="http://schemas.openxmlformats.org/officeDocument/2006/relationships/tags" Target="../tags/tag1535.xml"/><Relationship Id="rId27" Type="http://schemas.openxmlformats.org/officeDocument/2006/relationships/tags" Target="../tags/tag154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1548.xml"/><Relationship Id="rId13" Type="http://schemas.openxmlformats.org/officeDocument/2006/relationships/tags" Target="../tags/tag1553.xml"/><Relationship Id="rId18" Type="http://schemas.openxmlformats.org/officeDocument/2006/relationships/tags" Target="../tags/tag1558.xml"/><Relationship Id="rId26" Type="http://schemas.openxmlformats.org/officeDocument/2006/relationships/tags" Target="../tags/tag1566.xml"/><Relationship Id="rId3" Type="http://schemas.openxmlformats.org/officeDocument/2006/relationships/tags" Target="../tags/tag1543.xml"/><Relationship Id="rId21" Type="http://schemas.openxmlformats.org/officeDocument/2006/relationships/tags" Target="../tags/tag1561.xml"/><Relationship Id="rId7" Type="http://schemas.openxmlformats.org/officeDocument/2006/relationships/tags" Target="../tags/tag1547.xml"/><Relationship Id="rId12" Type="http://schemas.openxmlformats.org/officeDocument/2006/relationships/tags" Target="../tags/tag1552.xml"/><Relationship Id="rId17" Type="http://schemas.openxmlformats.org/officeDocument/2006/relationships/tags" Target="../tags/tag1557.xml"/><Relationship Id="rId25" Type="http://schemas.openxmlformats.org/officeDocument/2006/relationships/tags" Target="../tags/tag1565.xml"/><Relationship Id="rId2" Type="http://schemas.openxmlformats.org/officeDocument/2006/relationships/tags" Target="../tags/tag1542.xml"/><Relationship Id="rId16" Type="http://schemas.openxmlformats.org/officeDocument/2006/relationships/tags" Target="../tags/tag1556.xml"/><Relationship Id="rId20" Type="http://schemas.openxmlformats.org/officeDocument/2006/relationships/tags" Target="../tags/tag1560.xml"/><Relationship Id="rId29" Type="http://schemas.openxmlformats.org/officeDocument/2006/relationships/notesSlide" Target="../notesSlides/notesSlide63.xml"/><Relationship Id="rId1" Type="http://schemas.openxmlformats.org/officeDocument/2006/relationships/tags" Target="../tags/tag1541.xml"/><Relationship Id="rId6" Type="http://schemas.openxmlformats.org/officeDocument/2006/relationships/tags" Target="../tags/tag1546.xml"/><Relationship Id="rId11" Type="http://schemas.openxmlformats.org/officeDocument/2006/relationships/tags" Target="../tags/tag1551.xml"/><Relationship Id="rId24" Type="http://schemas.openxmlformats.org/officeDocument/2006/relationships/tags" Target="../tags/tag1564.xml"/><Relationship Id="rId5" Type="http://schemas.openxmlformats.org/officeDocument/2006/relationships/tags" Target="../tags/tag1545.xml"/><Relationship Id="rId15" Type="http://schemas.openxmlformats.org/officeDocument/2006/relationships/tags" Target="../tags/tag1555.xml"/><Relationship Id="rId23" Type="http://schemas.openxmlformats.org/officeDocument/2006/relationships/tags" Target="../tags/tag1563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550.xml"/><Relationship Id="rId19" Type="http://schemas.openxmlformats.org/officeDocument/2006/relationships/tags" Target="../tags/tag1559.xml"/><Relationship Id="rId4" Type="http://schemas.openxmlformats.org/officeDocument/2006/relationships/tags" Target="../tags/tag1544.xml"/><Relationship Id="rId9" Type="http://schemas.openxmlformats.org/officeDocument/2006/relationships/tags" Target="../tags/tag1549.xml"/><Relationship Id="rId14" Type="http://schemas.openxmlformats.org/officeDocument/2006/relationships/tags" Target="../tags/tag1554.xml"/><Relationship Id="rId22" Type="http://schemas.openxmlformats.org/officeDocument/2006/relationships/tags" Target="../tags/tag1562.xml"/><Relationship Id="rId27" Type="http://schemas.openxmlformats.org/officeDocument/2006/relationships/tags" Target="../tags/tag156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1575.xml"/><Relationship Id="rId13" Type="http://schemas.openxmlformats.org/officeDocument/2006/relationships/tags" Target="../tags/tag1580.xml"/><Relationship Id="rId18" Type="http://schemas.openxmlformats.org/officeDocument/2006/relationships/tags" Target="../tags/tag1585.xml"/><Relationship Id="rId26" Type="http://schemas.openxmlformats.org/officeDocument/2006/relationships/tags" Target="../tags/tag1593.xml"/><Relationship Id="rId3" Type="http://schemas.openxmlformats.org/officeDocument/2006/relationships/tags" Target="../tags/tag1570.xml"/><Relationship Id="rId21" Type="http://schemas.openxmlformats.org/officeDocument/2006/relationships/tags" Target="../tags/tag1588.xml"/><Relationship Id="rId7" Type="http://schemas.openxmlformats.org/officeDocument/2006/relationships/tags" Target="../tags/tag1574.xml"/><Relationship Id="rId12" Type="http://schemas.openxmlformats.org/officeDocument/2006/relationships/tags" Target="../tags/tag1579.xml"/><Relationship Id="rId17" Type="http://schemas.openxmlformats.org/officeDocument/2006/relationships/tags" Target="../tags/tag1584.xml"/><Relationship Id="rId25" Type="http://schemas.openxmlformats.org/officeDocument/2006/relationships/tags" Target="../tags/tag1592.xml"/><Relationship Id="rId2" Type="http://schemas.openxmlformats.org/officeDocument/2006/relationships/tags" Target="../tags/tag1569.xml"/><Relationship Id="rId16" Type="http://schemas.openxmlformats.org/officeDocument/2006/relationships/tags" Target="../tags/tag1583.xml"/><Relationship Id="rId20" Type="http://schemas.openxmlformats.org/officeDocument/2006/relationships/tags" Target="../tags/tag1587.xml"/><Relationship Id="rId29" Type="http://schemas.openxmlformats.org/officeDocument/2006/relationships/notesSlide" Target="../notesSlides/notesSlide64.xml"/><Relationship Id="rId1" Type="http://schemas.openxmlformats.org/officeDocument/2006/relationships/tags" Target="../tags/tag1568.xml"/><Relationship Id="rId6" Type="http://schemas.openxmlformats.org/officeDocument/2006/relationships/tags" Target="../tags/tag1573.xml"/><Relationship Id="rId11" Type="http://schemas.openxmlformats.org/officeDocument/2006/relationships/tags" Target="../tags/tag1578.xml"/><Relationship Id="rId24" Type="http://schemas.openxmlformats.org/officeDocument/2006/relationships/tags" Target="../tags/tag1591.xml"/><Relationship Id="rId5" Type="http://schemas.openxmlformats.org/officeDocument/2006/relationships/tags" Target="../tags/tag1572.xml"/><Relationship Id="rId15" Type="http://schemas.openxmlformats.org/officeDocument/2006/relationships/tags" Target="../tags/tag1582.xml"/><Relationship Id="rId23" Type="http://schemas.openxmlformats.org/officeDocument/2006/relationships/tags" Target="../tags/tag1590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577.xml"/><Relationship Id="rId19" Type="http://schemas.openxmlformats.org/officeDocument/2006/relationships/tags" Target="../tags/tag1586.xml"/><Relationship Id="rId4" Type="http://schemas.openxmlformats.org/officeDocument/2006/relationships/tags" Target="../tags/tag1571.xml"/><Relationship Id="rId9" Type="http://schemas.openxmlformats.org/officeDocument/2006/relationships/tags" Target="../tags/tag1576.xml"/><Relationship Id="rId14" Type="http://schemas.openxmlformats.org/officeDocument/2006/relationships/tags" Target="../tags/tag1581.xml"/><Relationship Id="rId22" Type="http://schemas.openxmlformats.org/officeDocument/2006/relationships/tags" Target="../tags/tag1589.xml"/><Relationship Id="rId27" Type="http://schemas.openxmlformats.org/officeDocument/2006/relationships/tags" Target="../tags/tag159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1602.xml"/><Relationship Id="rId13" Type="http://schemas.openxmlformats.org/officeDocument/2006/relationships/tags" Target="../tags/tag1607.xml"/><Relationship Id="rId18" Type="http://schemas.openxmlformats.org/officeDocument/2006/relationships/tags" Target="../tags/tag1612.xml"/><Relationship Id="rId26" Type="http://schemas.openxmlformats.org/officeDocument/2006/relationships/tags" Target="../tags/tag1620.xml"/><Relationship Id="rId3" Type="http://schemas.openxmlformats.org/officeDocument/2006/relationships/tags" Target="../tags/tag1597.xml"/><Relationship Id="rId21" Type="http://schemas.openxmlformats.org/officeDocument/2006/relationships/tags" Target="../tags/tag1615.xml"/><Relationship Id="rId7" Type="http://schemas.openxmlformats.org/officeDocument/2006/relationships/tags" Target="../tags/tag1601.xml"/><Relationship Id="rId12" Type="http://schemas.openxmlformats.org/officeDocument/2006/relationships/tags" Target="../tags/tag1606.xml"/><Relationship Id="rId17" Type="http://schemas.openxmlformats.org/officeDocument/2006/relationships/tags" Target="../tags/tag1611.xml"/><Relationship Id="rId25" Type="http://schemas.openxmlformats.org/officeDocument/2006/relationships/tags" Target="../tags/tag1619.xml"/><Relationship Id="rId2" Type="http://schemas.openxmlformats.org/officeDocument/2006/relationships/tags" Target="../tags/tag1596.xml"/><Relationship Id="rId16" Type="http://schemas.openxmlformats.org/officeDocument/2006/relationships/tags" Target="../tags/tag1610.xml"/><Relationship Id="rId20" Type="http://schemas.openxmlformats.org/officeDocument/2006/relationships/tags" Target="../tags/tag1614.xml"/><Relationship Id="rId29" Type="http://schemas.openxmlformats.org/officeDocument/2006/relationships/notesSlide" Target="../notesSlides/notesSlide65.xml"/><Relationship Id="rId1" Type="http://schemas.openxmlformats.org/officeDocument/2006/relationships/tags" Target="../tags/tag1595.xml"/><Relationship Id="rId6" Type="http://schemas.openxmlformats.org/officeDocument/2006/relationships/tags" Target="../tags/tag1600.xml"/><Relationship Id="rId11" Type="http://schemas.openxmlformats.org/officeDocument/2006/relationships/tags" Target="../tags/tag1605.xml"/><Relationship Id="rId24" Type="http://schemas.openxmlformats.org/officeDocument/2006/relationships/tags" Target="../tags/tag1618.xml"/><Relationship Id="rId5" Type="http://schemas.openxmlformats.org/officeDocument/2006/relationships/tags" Target="../tags/tag1599.xml"/><Relationship Id="rId15" Type="http://schemas.openxmlformats.org/officeDocument/2006/relationships/tags" Target="../tags/tag1609.xml"/><Relationship Id="rId23" Type="http://schemas.openxmlformats.org/officeDocument/2006/relationships/tags" Target="../tags/tag1617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604.xml"/><Relationship Id="rId19" Type="http://schemas.openxmlformats.org/officeDocument/2006/relationships/tags" Target="../tags/tag1613.xml"/><Relationship Id="rId4" Type="http://schemas.openxmlformats.org/officeDocument/2006/relationships/tags" Target="../tags/tag1598.xml"/><Relationship Id="rId9" Type="http://schemas.openxmlformats.org/officeDocument/2006/relationships/tags" Target="../tags/tag1603.xml"/><Relationship Id="rId14" Type="http://schemas.openxmlformats.org/officeDocument/2006/relationships/tags" Target="../tags/tag1608.xml"/><Relationship Id="rId22" Type="http://schemas.openxmlformats.org/officeDocument/2006/relationships/tags" Target="../tags/tag1616.xml"/><Relationship Id="rId27" Type="http://schemas.openxmlformats.org/officeDocument/2006/relationships/tags" Target="../tags/tag16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1623.xml"/><Relationship Id="rId2" Type="http://schemas.openxmlformats.org/officeDocument/2006/relationships/tags" Target="../tags/tag1622.xml"/><Relationship Id="rId1" Type="http://schemas.openxmlformats.org/officeDocument/2006/relationships/themeOverride" Target="../theme/themeOverride3.xml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26" Type="http://schemas.openxmlformats.org/officeDocument/2006/relationships/tags" Target="../tags/tag177.xml"/><Relationship Id="rId3" Type="http://schemas.openxmlformats.org/officeDocument/2006/relationships/tags" Target="../tags/tag154.xml"/><Relationship Id="rId21" Type="http://schemas.openxmlformats.org/officeDocument/2006/relationships/tags" Target="../tags/tag172.xml"/><Relationship Id="rId7" Type="http://schemas.openxmlformats.org/officeDocument/2006/relationships/tags" Target="../tags/tag158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5" Type="http://schemas.openxmlformats.org/officeDocument/2006/relationships/tags" Target="../tags/tag176.xml"/><Relationship Id="rId2" Type="http://schemas.openxmlformats.org/officeDocument/2006/relationships/tags" Target="../tags/tag153.xml"/><Relationship Id="rId16" Type="http://schemas.openxmlformats.org/officeDocument/2006/relationships/tags" Target="../tags/tag167.xml"/><Relationship Id="rId20" Type="http://schemas.openxmlformats.org/officeDocument/2006/relationships/tags" Target="../tags/tag171.xml"/><Relationship Id="rId29" Type="http://schemas.openxmlformats.org/officeDocument/2006/relationships/notesSlide" Target="../notesSlides/notesSlide7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24" Type="http://schemas.openxmlformats.org/officeDocument/2006/relationships/tags" Target="../tags/tag175.xml"/><Relationship Id="rId5" Type="http://schemas.openxmlformats.org/officeDocument/2006/relationships/tags" Target="../tags/tag156.xml"/><Relationship Id="rId15" Type="http://schemas.openxmlformats.org/officeDocument/2006/relationships/tags" Target="../tags/tag166.xml"/><Relationship Id="rId23" Type="http://schemas.openxmlformats.org/officeDocument/2006/relationships/tags" Target="../tags/tag174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61.xml"/><Relationship Id="rId19" Type="http://schemas.openxmlformats.org/officeDocument/2006/relationships/tags" Target="../tags/tag170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tags" Target="../tags/tag165.xml"/><Relationship Id="rId22" Type="http://schemas.openxmlformats.org/officeDocument/2006/relationships/tags" Target="../tags/tag173.xml"/><Relationship Id="rId27" Type="http://schemas.openxmlformats.org/officeDocument/2006/relationships/tags" Target="../tags/tag1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tags" Target="../tags/tag191.xml"/><Relationship Id="rId18" Type="http://schemas.openxmlformats.org/officeDocument/2006/relationships/tags" Target="../tags/tag196.xml"/><Relationship Id="rId26" Type="http://schemas.openxmlformats.org/officeDocument/2006/relationships/tags" Target="../tags/tag204.xml"/><Relationship Id="rId3" Type="http://schemas.openxmlformats.org/officeDocument/2006/relationships/tags" Target="../tags/tag181.xml"/><Relationship Id="rId21" Type="http://schemas.openxmlformats.org/officeDocument/2006/relationships/tags" Target="../tags/tag199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17" Type="http://schemas.openxmlformats.org/officeDocument/2006/relationships/tags" Target="../tags/tag195.xml"/><Relationship Id="rId25" Type="http://schemas.openxmlformats.org/officeDocument/2006/relationships/tags" Target="../tags/tag203.xml"/><Relationship Id="rId2" Type="http://schemas.openxmlformats.org/officeDocument/2006/relationships/tags" Target="../tags/tag180.xml"/><Relationship Id="rId16" Type="http://schemas.openxmlformats.org/officeDocument/2006/relationships/tags" Target="../tags/tag194.xml"/><Relationship Id="rId20" Type="http://schemas.openxmlformats.org/officeDocument/2006/relationships/tags" Target="../tags/tag198.xml"/><Relationship Id="rId29" Type="http://schemas.openxmlformats.org/officeDocument/2006/relationships/notesSlide" Target="../notesSlides/notesSlide8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24" Type="http://schemas.openxmlformats.org/officeDocument/2006/relationships/tags" Target="../tags/tag202.xml"/><Relationship Id="rId5" Type="http://schemas.openxmlformats.org/officeDocument/2006/relationships/tags" Target="../tags/tag183.xml"/><Relationship Id="rId15" Type="http://schemas.openxmlformats.org/officeDocument/2006/relationships/tags" Target="../tags/tag193.xml"/><Relationship Id="rId23" Type="http://schemas.openxmlformats.org/officeDocument/2006/relationships/tags" Target="../tags/tag201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88.xml"/><Relationship Id="rId19" Type="http://schemas.openxmlformats.org/officeDocument/2006/relationships/tags" Target="../tags/tag197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tags" Target="../tags/tag192.xml"/><Relationship Id="rId22" Type="http://schemas.openxmlformats.org/officeDocument/2006/relationships/tags" Target="../tags/tag200.xml"/><Relationship Id="rId27" Type="http://schemas.openxmlformats.org/officeDocument/2006/relationships/tags" Target="../tags/tag20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13" Type="http://schemas.openxmlformats.org/officeDocument/2006/relationships/tags" Target="../tags/tag218.xml"/><Relationship Id="rId18" Type="http://schemas.openxmlformats.org/officeDocument/2006/relationships/tags" Target="../tags/tag223.xml"/><Relationship Id="rId26" Type="http://schemas.openxmlformats.org/officeDocument/2006/relationships/tags" Target="../tags/tag231.xml"/><Relationship Id="rId3" Type="http://schemas.openxmlformats.org/officeDocument/2006/relationships/tags" Target="../tags/tag208.xml"/><Relationship Id="rId21" Type="http://schemas.openxmlformats.org/officeDocument/2006/relationships/tags" Target="../tags/tag226.xml"/><Relationship Id="rId7" Type="http://schemas.openxmlformats.org/officeDocument/2006/relationships/tags" Target="../tags/tag212.xml"/><Relationship Id="rId12" Type="http://schemas.openxmlformats.org/officeDocument/2006/relationships/tags" Target="../tags/tag217.xml"/><Relationship Id="rId17" Type="http://schemas.openxmlformats.org/officeDocument/2006/relationships/tags" Target="../tags/tag222.xml"/><Relationship Id="rId25" Type="http://schemas.openxmlformats.org/officeDocument/2006/relationships/tags" Target="../tags/tag230.xml"/><Relationship Id="rId2" Type="http://schemas.openxmlformats.org/officeDocument/2006/relationships/tags" Target="../tags/tag207.xml"/><Relationship Id="rId16" Type="http://schemas.openxmlformats.org/officeDocument/2006/relationships/tags" Target="../tags/tag221.xml"/><Relationship Id="rId20" Type="http://schemas.openxmlformats.org/officeDocument/2006/relationships/tags" Target="../tags/tag225.xml"/><Relationship Id="rId29" Type="http://schemas.openxmlformats.org/officeDocument/2006/relationships/notesSlide" Target="../notesSlides/notesSlide9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tags" Target="../tags/tag216.xml"/><Relationship Id="rId24" Type="http://schemas.openxmlformats.org/officeDocument/2006/relationships/tags" Target="../tags/tag229.xml"/><Relationship Id="rId5" Type="http://schemas.openxmlformats.org/officeDocument/2006/relationships/tags" Target="../tags/tag210.xml"/><Relationship Id="rId15" Type="http://schemas.openxmlformats.org/officeDocument/2006/relationships/tags" Target="../tags/tag220.xml"/><Relationship Id="rId23" Type="http://schemas.openxmlformats.org/officeDocument/2006/relationships/tags" Target="../tags/tag228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215.xml"/><Relationship Id="rId19" Type="http://schemas.openxmlformats.org/officeDocument/2006/relationships/tags" Target="../tags/tag224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tags" Target="../tags/tag219.xml"/><Relationship Id="rId22" Type="http://schemas.openxmlformats.org/officeDocument/2006/relationships/tags" Target="../tags/tag227.xml"/><Relationship Id="rId27" Type="http://schemas.openxmlformats.org/officeDocument/2006/relationships/tags" Target="../tags/tag2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副标题 1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57200" y="4033520"/>
            <a:ext cx="11155680" cy="2212340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FFC000"/>
                </a:solidFill>
                <a:latin typeface="Cambria" panose="02040503050406030204" pitchFamily="18" charset="0"/>
              </a:rPr>
              <a:t>Evaluation and Treatment of Hirsutism in</a:t>
            </a:r>
          </a:p>
          <a:p>
            <a:r>
              <a:rPr lang="en-US" altLang="zh-CN" sz="4000" b="1" dirty="0">
                <a:solidFill>
                  <a:srgbClr val="FFC000"/>
                </a:solidFill>
                <a:latin typeface="Cambria" panose="02040503050406030204" pitchFamily="18" charset="0"/>
              </a:rPr>
              <a:t>Premenopausal Women: An Endocrine </a:t>
            </a:r>
            <a:r>
              <a:rPr lang="en-US" altLang="zh-CN" sz="40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Society</a:t>
            </a:r>
            <a:endParaRPr lang="en-US" altLang="zh-CN" sz="4000" b="1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r>
              <a:rPr lang="en-US" altLang="zh-CN" sz="4000" b="1" dirty="0">
                <a:solidFill>
                  <a:srgbClr val="FFC000"/>
                </a:solidFill>
                <a:latin typeface="Cambria" panose="02040503050406030204" pitchFamily="18" charset="0"/>
              </a:rPr>
              <a:t>Clinical Practice Guideline</a:t>
            </a:r>
            <a:endParaRPr lang="en-US" altLang="zh-CN" sz="4000" b="1" dirty="0" smtClean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" y="2749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Kathryn A. </a:t>
            </a:r>
            <a:r>
              <a:rPr lang="en-US" dirty="0" smtClean="0">
                <a:solidFill>
                  <a:srgbClr val="C00000"/>
                </a:solidFill>
              </a:rPr>
              <a:t>Martin, et al.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r>
              <a:rPr lang="it-IT" b="1" dirty="0" smtClean="0">
                <a:solidFill>
                  <a:srgbClr val="C00000"/>
                </a:solidFill>
                <a:latin typeface="AdvOT1a8a9c4a.BI"/>
              </a:rPr>
              <a:t>J </a:t>
            </a:r>
            <a:r>
              <a:rPr lang="it-IT" b="1" dirty="0">
                <a:solidFill>
                  <a:srgbClr val="C00000"/>
                </a:solidFill>
                <a:latin typeface="AdvOT1a8a9c4a.BI"/>
              </a:rPr>
              <a:t>Clin Endocrinol Metab </a:t>
            </a:r>
            <a:r>
              <a:rPr lang="it-IT" b="1" dirty="0">
                <a:solidFill>
                  <a:srgbClr val="C00000"/>
                </a:solidFill>
                <a:latin typeface="AdvOT6c1def61.B"/>
              </a:rPr>
              <a:t>103: </a:t>
            </a:r>
            <a:r>
              <a:rPr lang="it-IT" b="1" dirty="0" smtClean="0">
                <a:solidFill>
                  <a:srgbClr val="C00000"/>
                </a:solidFill>
                <a:latin typeface="AdvOT6c1def61.B"/>
              </a:rPr>
              <a:t>1</a:t>
            </a:r>
            <a:r>
              <a:rPr lang="it-IT" b="1" dirty="0" smtClean="0">
                <a:solidFill>
                  <a:srgbClr val="C00000"/>
                </a:solidFill>
                <a:latin typeface="AdvOT6c1def61.B+20"/>
              </a:rPr>
              <a:t>–</a:t>
            </a:r>
            <a:r>
              <a:rPr lang="it-IT" b="1" dirty="0" smtClean="0">
                <a:solidFill>
                  <a:srgbClr val="C00000"/>
                </a:solidFill>
                <a:latin typeface="AdvOT6c1def61.B"/>
              </a:rPr>
              <a:t>25, 2018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>
                <a:solidFill>
                  <a:srgbClr val="C00000"/>
                </a:solidFill>
              </a:rPr>
              <a:t/>
            </a:r>
            <a:br>
              <a:rPr lang="it-IT" b="1" dirty="0">
                <a:solidFill>
                  <a:srgbClr val="C00000"/>
                </a:solidFill>
              </a:rPr>
            </a:br>
            <a:endParaRPr lang="it-IT" b="1" dirty="0" smtClean="0">
              <a:solidFill>
                <a:srgbClr val="C0000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Presented by G. Taghipour, MD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85000" lnSpcReduction="1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Etiology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majority of hirsutism is due to androgen </a:t>
            </a:r>
            <a:r>
              <a:rPr lang="en-US" altLang="zh-CN" sz="2400" dirty="0" smtClean="0">
                <a:latin typeface="Cambria" panose="02040503050406030204" pitchFamily="18" charset="0"/>
              </a:rPr>
              <a:t>excess (≥80</a:t>
            </a:r>
            <a:r>
              <a:rPr lang="en-US" altLang="zh-CN" sz="2400" dirty="0">
                <a:latin typeface="Cambria" panose="02040503050406030204" pitchFamily="18" charset="0"/>
              </a:rPr>
              <a:t>%), and the majority of women with hirsutism (</a:t>
            </a:r>
            <a:r>
              <a:rPr lang="en-US" altLang="zh-CN" sz="2400" dirty="0" smtClean="0">
                <a:latin typeface="Cambria" panose="02040503050406030204" pitchFamily="18" charset="0"/>
              </a:rPr>
              <a:t>70% to </a:t>
            </a:r>
            <a:r>
              <a:rPr lang="en-US" altLang="zh-CN" sz="2400" dirty="0">
                <a:latin typeface="Cambria" panose="02040503050406030204" pitchFamily="18" charset="0"/>
              </a:rPr>
              <a:t>80%) have </a:t>
            </a:r>
            <a:r>
              <a:rPr lang="en-US" altLang="zh-CN" sz="2400" dirty="0" smtClean="0">
                <a:latin typeface="Cambria" panose="02040503050406030204" pitchFamily="18" charset="0"/>
              </a:rPr>
              <a:t>PCOS.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Many women have hirsutism without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hyperandrogenemia</a:t>
            </a:r>
            <a:r>
              <a:rPr lang="en-US" altLang="zh-CN" sz="2400" dirty="0">
                <a:latin typeface="Cambria" panose="02040503050406030204" pitchFamily="18" charset="0"/>
              </a:rPr>
              <a:t>. We term this “idiopathic hirsutism” </a:t>
            </a:r>
            <a:r>
              <a:rPr lang="en-US" altLang="zh-CN" sz="2400" dirty="0" smtClean="0">
                <a:latin typeface="Cambria" panose="02040503050406030204" pitchFamily="18" charset="0"/>
              </a:rPr>
              <a:t>in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eumenorrheic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women who have no other clinical </a:t>
            </a:r>
            <a:r>
              <a:rPr lang="en-US" altLang="zh-CN" sz="2400" dirty="0" smtClean="0">
                <a:latin typeface="Cambria" panose="02040503050406030204" pitchFamily="18" charset="0"/>
              </a:rPr>
              <a:t>evidence suggesting </a:t>
            </a:r>
            <a:r>
              <a:rPr lang="en-US" altLang="zh-CN" sz="2400" dirty="0">
                <a:latin typeface="Cambria" panose="02040503050406030204" pitchFamily="18" charset="0"/>
              </a:rPr>
              <a:t>PCOS or other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hyperandrogenic</a:t>
            </a:r>
            <a:r>
              <a:rPr lang="en-US" altLang="zh-CN" sz="2400" dirty="0">
                <a:latin typeface="Cambria" panose="02040503050406030204" pitchFamily="18" charset="0"/>
              </a:rPr>
              <a:t> endocrine disorder. Idiopathic hirsutism constitutes 5% to 20% of hirsute </a:t>
            </a:r>
            <a:r>
              <a:rPr lang="en-US" altLang="zh-CN" sz="2400" dirty="0" smtClean="0">
                <a:latin typeface="Cambria" panose="02040503050406030204" pitchFamily="18" charset="0"/>
              </a:rPr>
              <a:t>women.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9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85000" lnSpcReduction="1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Etiology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Among </a:t>
            </a:r>
            <a:r>
              <a:rPr lang="en-US" altLang="zh-CN" sz="2400" dirty="0" err="1">
                <a:latin typeface="Cambria" panose="02040503050406030204" pitchFamily="18" charset="0"/>
              </a:rPr>
              <a:t>eumenorrheic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women with </a:t>
            </a:r>
            <a:r>
              <a:rPr lang="en-US" altLang="zh-CN" sz="2400" dirty="0">
                <a:latin typeface="Cambria" panose="02040503050406030204" pitchFamily="18" charset="0"/>
              </a:rPr>
              <a:t>mild hirsutism (a </a:t>
            </a:r>
            <a:r>
              <a:rPr lang="en-US" altLang="zh-CN" sz="2400" dirty="0" err="1">
                <a:latin typeface="Cambria" panose="02040503050406030204" pitchFamily="18" charset="0"/>
              </a:rPr>
              <a:t>Ferriman</a:t>
            </a:r>
            <a:r>
              <a:rPr lang="en-US" altLang="zh-CN" sz="2400" dirty="0">
                <a:latin typeface="Cambria" panose="02040503050406030204" pitchFamily="18" charset="0"/>
              </a:rPr>
              <a:t>–Gallwey hirsutism </a:t>
            </a:r>
            <a:r>
              <a:rPr lang="en-US" altLang="zh-CN" sz="2400" dirty="0" smtClean="0">
                <a:latin typeface="Cambria" panose="02040503050406030204" pitchFamily="18" charset="0"/>
              </a:rPr>
              <a:t>score of </a:t>
            </a:r>
            <a:r>
              <a:rPr lang="en-US" altLang="zh-CN" sz="2400" dirty="0">
                <a:latin typeface="Cambria" panose="02040503050406030204" pitchFamily="18" charset="0"/>
              </a:rPr>
              <a:t>8 to 15 in the United States), approximately half </a:t>
            </a:r>
            <a:r>
              <a:rPr lang="en-US" altLang="zh-CN" sz="2400" dirty="0" smtClean="0">
                <a:latin typeface="Cambria" panose="02040503050406030204" pitchFamily="18" charset="0"/>
              </a:rPr>
              <a:t>have idiopathic hirsutism.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It is unclear whether idiopathic hirsutism is due to altered androgen mechanism of action within the hair </a:t>
            </a:r>
            <a:r>
              <a:rPr lang="en-US" altLang="zh-CN" sz="2400" dirty="0" smtClean="0">
                <a:latin typeface="Cambria" panose="02040503050406030204" pitchFamily="18" charset="0"/>
              </a:rPr>
              <a:t>follicle (referred </a:t>
            </a:r>
            <a:r>
              <a:rPr lang="en-US" altLang="zh-CN" sz="2400" dirty="0">
                <a:latin typeface="Cambria" panose="02040503050406030204" pitchFamily="18" charset="0"/>
              </a:rPr>
              <a:t>to as cutaneous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hyperandrogenism</a:t>
            </a:r>
            <a:r>
              <a:rPr lang="en-US" altLang="zh-CN" sz="2400" dirty="0">
                <a:latin typeface="Cambria" panose="02040503050406030204" pitchFamily="18" charset="0"/>
              </a:rPr>
              <a:t>) or to </a:t>
            </a:r>
            <a:r>
              <a:rPr lang="en-US" altLang="zh-CN" sz="2400" dirty="0" smtClean="0">
                <a:latin typeface="Cambria" panose="02040503050406030204" pitchFamily="18" charset="0"/>
              </a:rPr>
              <a:t>other alterations </a:t>
            </a:r>
            <a:r>
              <a:rPr lang="en-US" altLang="zh-CN" sz="2400" dirty="0">
                <a:latin typeface="Cambria" panose="02040503050406030204" pitchFamily="18" charset="0"/>
              </a:rPr>
              <a:t>in hair </a:t>
            </a:r>
            <a:r>
              <a:rPr lang="en-US" altLang="zh-CN" sz="2400" dirty="0" smtClean="0">
                <a:latin typeface="Cambria" panose="02040503050406030204" pitchFamily="18" charset="0"/>
              </a:rPr>
              <a:t>biology.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Hirsutism </a:t>
            </a:r>
            <a:r>
              <a:rPr lang="en-US" altLang="zh-CN" sz="2400" dirty="0">
                <a:latin typeface="Cambria" panose="02040503050406030204" pitchFamily="18" charset="0"/>
              </a:rPr>
              <a:t>cannot currently be considered </a:t>
            </a:r>
            <a:r>
              <a:rPr lang="en-US" altLang="zh-CN" sz="2400" dirty="0" smtClean="0">
                <a:latin typeface="Cambria" panose="02040503050406030204" pitchFamily="18" charset="0"/>
              </a:rPr>
              <a:t>synonymous with </a:t>
            </a:r>
            <a:r>
              <a:rPr lang="en-US" altLang="zh-CN" sz="2400" dirty="0">
                <a:latin typeface="Cambria" panose="02040503050406030204" pitchFamily="18" charset="0"/>
              </a:rPr>
              <a:t>“clinical evidence of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hyperandrogenism</a:t>
            </a:r>
            <a:r>
              <a:rPr lang="en-US" altLang="zh-CN" sz="2400" dirty="0">
                <a:latin typeface="Cambria" panose="02040503050406030204" pitchFamily="18" charset="0"/>
              </a:rPr>
              <a:t>” if </a:t>
            </a:r>
            <a:r>
              <a:rPr lang="en-US" altLang="zh-CN" sz="2400" dirty="0" smtClean="0">
                <a:latin typeface="Cambria" panose="02040503050406030204" pitchFamily="18" charset="0"/>
              </a:rPr>
              <a:t>serum total </a:t>
            </a:r>
            <a:r>
              <a:rPr lang="en-US" altLang="zh-CN" sz="2400" dirty="0">
                <a:latin typeface="Cambria" panose="02040503050406030204" pitchFamily="18" charset="0"/>
              </a:rPr>
              <a:t>and free testosterone are normal. </a:t>
            </a:r>
            <a:r>
              <a:rPr lang="en-US" altLang="zh-CN" sz="2400" dirty="0" smtClean="0">
                <a:latin typeface="Cambria" panose="02040503050406030204" pitchFamily="18" charset="0"/>
              </a:rPr>
              <a:t>The possibility </a:t>
            </a:r>
            <a:r>
              <a:rPr lang="en-US" altLang="zh-CN" sz="2400" dirty="0">
                <a:latin typeface="Cambria" panose="02040503050406030204" pitchFamily="18" charset="0"/>
              </a:rPr>
              <a:t>exists that previously unsuspected </a:t>
            </a:r>
            <a:r>
              <a:rPr lang="en-US" altLang="zh-CN" sz="2400" dirty="0" smtClean="0">
                <a:latin typeface="Cambria" panose="02040503050406030204" pitchFamily="18" charset="0"/>
              </a:rPr>
              <a:t>circulating androgens </a:t>
            </a:r>
            <a:r>
              <a:rPr lang="en-US" altLang="zh-CN" sz="2400" dirty="0">
                <a:latin typeface="Cambria" panose="02040503050406030204" pitchFamily="18" charset="0"/>
              </a:rPr>
              <a:t>contribute to idiopathic hirsutism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1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85000" lnSpcReduction="1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Etiology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As noted, among women with mild hirsutism, approximately half have idiopathic hirsutism. Plasma </a:t>
            </a:r>
            <a:r>
              <a:rPr lang="en-US" altLang="zh-CN" sz="2400" dirty="0" smtClean="0">
                <a:latin typeface="Cambria" panose="02040503050406030204" pitchFamily="18" charset="0"/>
              </a:rPr>
              <a:t>total and/or </a:t>
            </a:r>
            <a:r>
              <a:rPr lang="en-US" altLang="zh-CN" sz="2400" dirty="0">
                <a:latin typeface="Cambria" panose="02040503050406030204" pitchFamily="18" charset="0"/>
              </a:rPr>
              <a:t>free testosterone levels are elevated in the remainder of cases of mild hirsutism and in most cases </a:t>
            </a:r>
            <a:r>
              <a:rPr lang="en-US" altLang="zh-CN" sz="2400" dirty="0" smtClean="0">
                <a:latin typeface="Cambria" panose="02040503050406030204" pitchFamily="18" charset="0"/>
              </a:rPr>
              <a:t>of more </a:t>
            </a:r>
            <a:r>
              <a:rPr lang="en-US" altLang="zh-CN" sz="2400" dirty="0">
                <a:latin typeface="Cambria" panose="02040503050406030204" pitchFamily="18" charset="0"/>
              </a:rPr>
              <a:t>severe </a:t>
            </a:r>
            <a:r>
              <a:rPr lang="en-US" altLang="zh-CN" sz="2400" dirty="0" smtClean="0">
                <a:latin typeface="Cambria" panose="02040503050406030204" pitchFamily="18" charset="0"/>
              </a:rPr>
              <a:t>hirsutism.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Most </a:t>
            </a:r>
            <a:r>
              <a:rPr lang="en-US" altLang="zh-CN" sz="2400" dirty="0">
                <a:latin typeface="Cambria" panose="02040503050406030204" pitchFamily="18" charset="0"/>
              </a:rPr>
              <a:t>women with a twofold or </a:t>
            </a:r>
            <a:r>
              <a:rPr lang="en-US" altLang="zh-CN" sz="2400" dirty="0" smtClean="0">
                <a:latin typeface="Cambria" panose="02040503050406030204" pitchFamily="18" charset="0"/>
              </a:rPr>
              <a:t>greater elevation </a:t>
            </a:r>
            <a:r>
              <a:rPr lang="en-US" altLang="zh-CN" sz="2400" dirty="0">
                <a:latin typeface="Cambria" panose="02040503050406030204" pitchFamily="18" charset="0"/>
              </a:rPr>
              <a:t>of serum androgen levels have some degree </a:t>
            </a:r>
            <a:r>
              <a:rPr lang="en-US" altLang="zh-CN" sz="2400" dirty="0" smtClean="0">
                <a:latin typeface="Cambria" panose="02040503050406030204" pitchFamily="18" charset="0"/>
              </a:rPr>
              <a:t>of hirsutism </a:t>
            </a:r>
            <a:r>
              <a:rPr lang="en-US" altLang="zh-CN" sz="2400" dirty="0">
                <a:latin typeface="Cambria" panose="02040503050406030204" pitchFamily="18" charset="0"/>
              </a:rPr>
              <a:t>or an alternative </a:t>
            </a:r>
            <a:r>
              <a:rPr lang="en-US" altLang="zh-CN" sz="2400" dirty="0" err="1">
                <a:latin typeface="Cambria" panose="02040503050406030204" pitchFamily="18" charset="0"/>
              </a:rPr>
              <a:t>pilosebaceous</a:t>
            </a:r>
            <a:r>
              <a:rPr lang="en-US" altLang="zh-CN" sz="2400" dirty="0">
                <a:latin typeface="Cambria" panose="02040503050406030204" pitchFamily="18" charset="0"/>
              </a:rPr>
              <a:t> response, </a:t>
            </a:r>
            <a:r>
              <a:rPr lang="en-US" altLang="zh-CN" sz="2400" dirty="0" smtClean="0">
                <a:latin typeface="Cambria" panose="02040503050406030204" pitchFamily="18" charset="0"/>
              </a:rPr>
              <a:t>such as </a:t>
            </a:r>
            <a:r>
              <a:rPr lang="en-US" altLang="zh-CN" sz="2400" dirty="0">
                <a:latin typeface="Cambria" panose="02040503050406030204" pitchFamily="18" charset="0"/>
              </a:rPr>
              <a:t>excessive acne vulgaris, seborrhea, or female- or </a:t>
            </a:r>
            <a:r>
              <a:rPr lang="en-US" altLang="zh-CN" sz="2400" dirty="0" err="1">
                <a:latin typeface="Cambria" panose="02040503050406030204" pitchFamily="18" charset="0"/>
              </a:rPr>
              <a:t>malepattern</a:t>
            </a:r>
            <a:r>
              <a:rPr lang="en-US" altLang="zh-CN" sz="2400" dirty="0">
                <a:latin typeface="Cambria" panose="02040503050406030204" pitchFamily="18" charset="0"/>
              </a:rPr>
              <a:t> alopecia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NCCAH, the most common of </a:t>
            </a:r>
            <a:r>
              <a:rPr lang="en-US" altLang="zh-CN" sz="2400" dirty="0" smtClean="0">
                <a:latin typeface="Cambria" panose="02040503050406030204" pitchFamily="18" charset="0"/>
              </a:rPr>
              <a:t>these disorders</a:t>
            </a:r>
            <a:r>
              <a:rPr lang="en-US" altLang="zh-CN" sz="2400" dirty="0">
                <a:latin typeface="Cambria" panose="02040503050406030204" pitchFamily="18" charset="0"/>
              </a:rPr>
              <a:t>, is present in 4.2% of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hyperandrogenic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women worldwide.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3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85000" lnSpcReduction="1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Etiology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371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Androgen-secreting tumors are present in </a:t>
            </a:r>
            <a:r>
              <a:rPr lang="en-US" altLang="zh-CN" sz="2400" dirty="0" smtClean="0">
                <a:latin typeface="Cambria" panose="02040503050406030204" pitchFamily="18" charset="0"/>
              </a:rPr>
              <a:t>~0.2</a:t>
            </a:r>
            <a:r>
              <a:rPr lang="en-US" altLang="zh-CN" sz="2400" dirty="0">
                <a:latin typeface="Cambria" panose="02040503050406030204" pitchFamily="18" charset="0"/>
              </a:rPr>
              <a:t>% </a:t>
            </a:r>
            <a:r>
              <a:rPr lang="en-US" altLang="zh-CN" sz="2400" dirty="0" smtClean="0">
                <a:latin typeface="Cambria" panose="02040503050406030204" pitchFamily="18" charset="0"/>
              </a:rPr>
              <a:t>of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hyperandrogenic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women; over half are </a:t>
            </a:r>
            <a:r>
              <a:rPr lang="en-US" altLang="zh-CN" sz="2400" dirty="0" smtClean="0">
                <a:latin typeface="Cambria" panose="02040503050406030204" pitchFamily="18" charset="0"/>
              </a:rPr>
              <a:t>malignant.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Clinicians </a:t>
            </a:r>
            <a:r>
              <a:rPr lang="en-US" altLang="zh-CN" sz="2400" dirty="0">
                <a:latin typeface="Cambria" panose="02040503050406030204" pitchFamily="18" charset="0"/>
              </a:rPr>
              <a:t>must consider Cushing syndrome, </a:t>
            </a:r>
            <a:r>
              <a:rPr lang="en-US" altLang="zh-CN" sz="2400" dirty="0" smtClean="0">
                <a:latin typeface="Cambria" panose="02040503050406030204" pitchFamily="18" charset="0"/>
              </a:rPr>
              <a:t>acromegaly, hypothyroidism</a:t>
            </a:r>
            <a:r>
              <a:rPr lang="en-US" altLang="zh-CN" sz="2400" dirty="0">
                <a:latin typeface="Cambria" panose="02040503050406030204" pitchFamily="18" charset="0"/>
              </a:rPr>
              <a:t>, and (rarely) hyperprolactinemia in </a:t>
            </a:r>
            <a:r>
              <a:rPr lang="en-US" altLang="zh-CN" sz="2400" dirty="0" smtClean="0">
                <a:latin typeface="Cambria" panose="02040503050406030204" pitchFamily="18" charset="0"/>
              </a:rPr>
              <a:t>the differential </a:t>
            </a:r>
            <a:r>
              <a:rPr lang="en-US" altLang="zh-CN" sz="2400" dirty="0">
                <a:latin typeface="Cambria" panose="02040503050406030204" pitchFamily="18" charset="0"/>
              </a:rPr>
              <a:t>diagnosis of hirsutism, but patients </a:t>
            </a:r>
            <a:r>
              <a:rPr lang="en-US" altLang="zh-CN" sz="2400" dirty="0" smtClean="0">
                <a:latin typeface="Cambria" panose="02040503050406030204" pitchFamily="18" charset="0"/>
              </a:rPr>
              <a:t>typically will </a:t>
            </a:r>
            <a:r>
              <a:rPr lang="en-US" altLang="zh-CN" sz="2400" dirty="0">
                <a:latin typeface="Cambria" panose="02040503050406030204" pitchFamily="18" charset="0"/>
              </a:rPr>
              <a:t>present with the features specific to these disorders.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Clinicians must consider topical androgen use by a </a:t>
            </a:r>
            <a:r>
              <a:rPr lang="en-US" altLang="zh-CN" sz="2400" dirty="0" smtClean="0">
                <a:latin typeface="Cambria" panose="02040503050406030204" pitchFamily="18" charset="0"/>
              </a:rPr>
              <a:t>partner, </a:t>
            </a:r>
            <a:r>
              <a:rPr lang="en-US" altLang="zh-CN" sz="2400" dirty="0">
                <a:latin typeface="Cambria" panose="02040503050406030204" pitchFamily="18" charset="0"/>
              </a:rPr>
              <a:t>exogenous androgens or anabolic </a:t>
            </a:r>
            <a:r>
              <a:rPr lang="en-US" altLang="zh-CN" sz="2400" dirty="0" smtClean="0">
                <a:latin typeface="Cambria" panose="02040503050406030204" pitchFamily="18" charset="0"/>
              </a:rPr>
              <a:t>steroids, or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valproic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acid when evaluating patients with hirsutism.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2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hirsutism diagnosi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A9C5B9"/>
              </a:clrFrom>
              <a:clrTo>
                <a:srgbClr val="A9C5B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993" y="-594361"/>
            <a:ext cx="15065825" cy="8046719"/>
          </a:xfrm>
          <a:prstGeom prst="rect">
            <a:avLst/>
          </a:prstGeom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308859"/>
            <a:ext cx="12192000" cy="2240280"/>
          </a:xfrm>
          <a:prstGeom prst="rect">
            <a:avLst/>
          </a:prstGeom>
          <a:solidFill>
            <a:schemeClr val="accent6">
              <a:lumMod val="50000"/>
              <a:alpha val="71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86054" y="2543220"/>
            <a:ext cx="1341614" cy="1683618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>
            <a:defPPr>
              <a:defRPr lang="zh-CN"/>
            </a:defPPr>
            <a:lvl1pPr algn="ctr">
              <a:defRPr sz="6600">
                <a:solidFill>
                  <a:schemeClr val="bg1"/>
                </a:solidFill>
                <a:ea typeface="Microsoft YaHei" panose="020B050302020402020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>
                <a:latin typeface="Stencil" panose="040409050D0802020404" pitchFamily="82" charset="0"/>
                <a:ea typeface="+mn-ea"/>
              </a:rPr>
              <a:t>2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233914" y="2543220"/>
            <a:ext cx="8391414" cy="1727589"/>
          </a:xfrm>
          <a:prstGeom prst="rect">
            <a:avLst/>
          </a:prstGeom>
        </p:spPr>
        <p:txBody>
          <a:bodyPr vert="horz" lIns="90000" tIns="46800" rIns="90000" bIns="46800" rtlCol="0" anchor="b">
            <a:normAutofit/>
          </a:bodyPr>
          <a:lstStyle>
            <a:lvl1pPr>
              <a:lnSpc>
                <a:spcPct val="120000"/>
              </a:lnSpc>
              <a:spcBef>
                <a:spcPct val="0"/>
              </a:spcBef>
              <a:buNone/>
              <a:defRPr kumimoji="1" sz="4400">
                <a:solidFill>
                  <a:schemeClr val="bg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Stencil" panose="040409050D0802020404" pitchFamily="82" charset="0"/>
              </a:rPr>
              <a:t>Diagnosis of Hirsutism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14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0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Hirsutism is a clinical diagnosis.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management </a:t>
            </a:r>
            <a:r>
              <a:rPr lang="en-US" altLang="zh-CN" sz="2400" dirty="0" smtClean="0">
                <a:latin typeface="Cambria" panose="02040503050406030204" pitchFamily="18" charset="0"/>
              </a:rPr>
              <a:t>of hirsutism </a:t>
            </a:r>
            <a:r>
              <a:rPr lang="en-US" altLang="zh-CN" sz="2400" dirty="0">
                <a:latin typeface="Cambria" panose="02040503050406030204" pitchFamily="18" charset="0"/>
              </a:rPr>
              <a:t>is to a considerable extent independent of </a:t>
            </a:r>
            <a:r>
              <a:rPr lang="en-US" altLang="zh-CN" sz="2400" dirty="0" smtClean="0">
                <a:latin typeface="Cambria" panose="02040503050406030204" pitchFamily="18" charset="0"/>
              </a:rPr>
              <a:t>the etiology</a:t>
            </a:r>
            <a:r>
              <a:rPr lang="en-US" altLang="zh-CN" sz="2400" dirty="0">
                <a:latin typeface="Cambria" panose="02040503050406030204" pitchFamily="18" charset="0"/>
              </a:rPr>
              <a:t>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Hirsutism </a:t>
            </a:r>
            <a:r>
              <a:rPr lang="en-US" altLang="zh-CN" sz="2400" dirty="0">
                <a:latin typeface="Cambria" panose="02040503050406030204" pitchFamily="18" charset="0"/>
              </a:rPr>
              <a:t>is a potential indication </a:t>
            </a:r>
            <a:r>
              <a:rPr lang="en-US" altLang="zh-CN" sz="2400" dirty="0" smtClean="0">
                <a:latin typeface="Cambria" panose="02040503050406030204" pitchFamily="18" charset="0"/>
              </a:rPr>
              <a:t>of an </a:t>
            </a:r>
            <a:r>
              <a:rPr lang="en-US" altLang="zh-CN" sz="2400" dirty="0">
                <a:latin typeface="Cambria" panose="02040503050406030204" pitchFamily="18" charset="0"/>
              </a:rPr>
              <a:t>underlying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hyperandrogenic</a:t>
            </a:r>
            <a:r>
              <a:rPr lang="en-US" altLang="zh-CN" sz="2400" dirty="0">
                <a:latin typeface="Cambria" panose="02040503050406030204" pitchFamily="18" charset="0"/>
              </a:rPr>
              <a:t> disorder that may </a:t>
            </a:r>
            <a:r>
              <a:rPr lang="en-US" altLang="zh-CN" sz="2400" dirty="0" smtClean="0">
                <a:latin typeface="Cambria" panose="02040503050406030204" pitchFamily="18" charset="0"/>
              </a:rPr>
              <a:t>require specific </a:t>
            </a:r>
            <a:r>
              <a:rPr lang="en-US" altLang="zh-CN" sz="2400" dirty="0">
                <a:latin typeface="Cambria" panose="02040503050406030204" pitchFamily="18" charset="0"/>
              </a:rPr>
              <a:t>treatment and may have distinct implications </a:t>
            </a:r>
            <a:r>
              <a:rPr lang="en-US" altLang="zh-CN" sz="2400" dirty="0" smtClean="0">
                <a:latin typeface="Cambria" panose="02040503050406030204" pitchFamily="18" charset="0"/>
              </a:rPr>
              <a:t>for fertility</a:t>
            </a:r>
            <a:r>
              <a:rPr lang="en-US" altLang="zh-CN" sz="2400" dirty="0">
                <a:latin typeface="Cambria" panose="02040503050406030204" pitchFamily="18" charset="0"/>
              </a:rPr>
              <a:t>, medical risks, and genetic counseling.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goal in assessing hirsutism is to attempt to determine the specific etiology and to provide a baseline </a:t>
            </a:r>
            <a:r>
              <a:rPr lang="en-US" altLang="zh-CN" sz="2400" dirty="0" smtClean="0">
                <a:latin typeface="Cambria" panose="02040503050406030204" pitchFamily="18" charset="0"/>
              </a:rPr>
              <a:t>in case </a:t>
            </a:r>
            <a:r>
              <a:rPr lang="en-US" altLang="zh-CN" sz="2400" dirty="0">
                <a:latin typeface="Cambria" panose="02040503050406030204" pitchFamily="18" charset="0"/>
              </a:rPr>
              <a:t>it becomes necessary to reassess the patient.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76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1817000" y="656424"/>
            <a:ext cx="8558000" cy="40011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da-DK" altLang="zh-CN" sz="2000" b="1" dirty="0">
                <a:solidFill>
                  <a:srgbClr val="C0266E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</a:p>
        </p:txBody>
      </p:sp>
      <p:grpSp>
        <p:nvGrpSpPr>
          <p:cNvPr id="22" name="组合 30"/>
          <p:cNvGrpSpPr/>
          <p:nvPr>
            <p:custDataLst>
              <p:tags r:id="rId3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23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Oval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Oval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Freeform 9"/>
            <p:cNvSpPr/>
            <p:nvPr>
              <p:custDataLst>
                <p:tags r:id="rId8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Freeform 10"/>
            <p:cNvSpPr/>
            <p:nvPr>
              <p:custDataLst>
                <p:tags r:id="rId9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Freeform 11"/>
            <p:cNvSpPr/>
            <p:nvPr>
              <p:custDataLst>
                <p:tags r:id="rId10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12"/>
            <p:cNvSpPr/>
            <p:nvPr>
              <p:custDataLst>
                <p:tags r:id="rId11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13"/>
            <p:cNvSpPr/>
            <p:nvPr>
              <p:custDataLst>
                <p:tags r:id="rId12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41" name="Freeform 14"/>
            <p:cNvSpPr/>
            <p:nvPr>
              <p:custDataLst>
                <p:tags r:id="rId13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4" name="Freeform 15"/>
            <p:cNvSpPr/>
            <p:nvPr>
              <p:custDataLst>
                <p:tags r:id="rId14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5" name="Freeform 16"/>
            <p:cNvSpPr/>
            <p:nvPr>
              <p:custDataLst>
                <p:tags r:id="rId15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6" name="Freeform 17"/>
            <p:cNvSpPr/>
            <p:nvPr>
              <p:custDataLst>
                <p:tags r:id="rId16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7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8" name="Oval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9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0" name="Oval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1" name="Freeform 22"/>
            <p:cNvSpPr/>
            <p:nvPr>
              <p:custDataLst>
                <p:tags r:id="rId21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52" name="Freeform 23"/>
            <p:cNvSpPr/>
            <p:nvPr>
              <p:custDataLst>
                <p:tags r:id="rId22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53" name="Freeform 24"/>
            <p:cNvSpPr/>
            <p:nvPr>
              <p:custDataLst>
                <p:tags r:id="rId23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54" name="Freeform 25"/>
            <p:cNvSpPr/>
            <p:nvPr>
              <p:custDataLst>
                <p:tags r:id="rId24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55" name="Freeform 26"/>
            <p:cNvSpPr/>
            <p:nvPr>
              <p:custDataLst>
                <p:tags r:id="rId25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6" name="Freeform 27"/>
            <p:cNvSpPr/>
            <p:nvPr>
              <p:custDataLst>
                <p:tags r:id="rId26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08957457"/>
              </p:ext>
            </p:extLst>
          </p:nvPr>
        </p:nvGraphicFramePr>
        <p:xfrm>
          <a:off x="921406" y="1356213"/>
          <a:ext cx="9453594" cy="4936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16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0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1817000" y="656424"/>
            <a:ext cx="8558000" cy="40011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da-DK" altLang="zh-CN" sz="2000" b="1" dirty="0">
                <a:solidFill>
                  <a:srgbClr val="C0266E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</a:p>
        </p:txBody>
      </p:sp>
      <p:grpSp>
        <p:nvGrpSpPr>
          <p:cNvPr id="22" name="组合 30"/>
          <p:cNvGrpSpPr/>
          <p:nvPr>
            <p:custDataLst>
              <p:tags r:id="rId3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23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Oval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Oval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Freeform 9"/>
            <p:cNvSpPr/>
            <p:nvPr>
              <p:custDataLst>
                <p:tags r:id="rId8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Freeform 10"/>
            <p:cNvSpPr/>
            <p:nvPr>
              <p:custDataLst>
                <p:tags r:id="rId9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Freeform 11"/>
            <p:cNvSpPr/>
            <p:nvPr>
              <p:custDataLst>
                <p:tags r:id="rId10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12"/>
            <p:cNvSpPr/>
            <p:nvPr>
              <p:custDataLst>
                <p:tags r:id="rId11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13"/>
            <p:cNvSpPr/>
            <p:nvPr>
              <p:custDataLst>
                <p:tags r:id="rId12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41" name="Freeform 14"/>
            <p:cNvSpPr/>
            <p:nvPr>
              <p:custDataLst>
                <p:tags r:id="rId13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4" name="Freeform 15"/>
            <p:cNvSpPr/>
            <p:nvPr>
              <p:custDataLst>
                <p:tags r:id="rId14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5" name="Freeform 16"/>
            <p:cNvSpPr/>
            <p:nvPr>
              <p:custDataLst>
                <p:tags r:id="rId15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6" name="Freeform 17"/>
            <p:cNvSpPr/>
            <p:nvPr>
              <p:custDataLst>
                <p:tags r:id="rId16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7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8" name="Oval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9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0" name="Oval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1" name="Freeform 22"/>
            <p:cNvSpPr/>
            <p:nvPr>
              <p:custDataLst>
                <p:tags r:id="rId21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52" name="Freeform 23"/>
            <p:cNvSpPr/>
            <p:nvPr>
              <p:custDataLst>
                <p:tags r:id="rId22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53" name="Freeform 24"/>
            <p:cNvSpPr/>
            <p:nvPr>
              <p:custDataLst>
                <p:tags r:id="rId23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54" name="Freeform 25"/>
            <p:cNvSpPr/>
            <p:nvPr>
              <p:custDataLst>
                <p:tags r:id="rId24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55" name="Freeform 26"/>
            <p:cNvSpPr/>
            <p:nvPr>
              <p:custDataLst>
                <p:tags r:id="rId25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6" name="Freeform 27"/>
            <p:cNvSpPr/>
            <p:nvPr>
              <p:custDataLst>
                <p:tags r:id="rId26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41"/>
          <a:stretch/>
        </p:blipFill>
        <p:spPr>
          <a:xfrm>
            <a:off x="1302604" y="1638599"/>
            <a:ext cx="9302353" cy="40276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17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8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1817000" y="656424"/>
            <a:ext cx="8558000" cy="40011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da-DK" altLang="zh-CN" sz="2000" b="1" dirty="0">
                <a:solidFill>
                  <a:srgbClr val="C0266E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</a:p>
        </p:txBody>
      </p:sp>
      <p:grpSp>
        <p:nvGrpSpPr>
          <p:cNvPr id="22" name="组合 30"/>
          <p:cNvGrpSpPr/>
          <p:nvPr>
            <p:custDataLst>
              <p:tags r:id="rId3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23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Oval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Oval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Freeform 9"/>
            <p:cNvSpPr/>
            <p:nvPr>
              <p:custDataLst>
                <p:tags r:id="rId8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Freeform 10"/>
            <p:cNvSpPr/>
            <p:nvPr>
              <p:custDataLst>
                <p:tags r:id="rId9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Freeform 11"/>
            <p:cNvSpPr/>
            <p:nvPr>
              <p:custDataLst>
                <p:tags r:id="rId10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12"/>
            <p:cNvSpPr/>
            <p:nvPr>
              <p:custDataLst>
                <p:tags r:id="rId11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13"/>
            <p:cNvSpPr/>
            <p:nvPr>
              <p:custDataLst>
                <p:tags r:id="rId12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41" name="Freeform 14"/>
            <p:cNvSpPr/>
            <p:nvPr>
              <p:custDataLst>
                <p:tags r:id="rId13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4" name="Freeform 15"/>
            <p:cNvSpPr/>
            <p:nvPr>
              <p:custDataLst>
                <p:tags r:id="rId14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5" name="Freeform 16"/>
            <p:cNvSpPr/>
            <p:nvPr>
              <p:custDataLst>
                <p:tags r:id="rId15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6" name="Freeform 17"/>
            <p:cNvSpPr/>
            <p:nvPr>
              <p:custDataLst>
                <p:tags r:id="rId16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7" name="Line 1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8" name="Oval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9" name="Line 2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0" name="Oval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1" name="Freeform 22"/>
            <p:cNvSpPr/>
            <p:nvPr>
              <p:custDataLst>
                <p:tags r:id="rId21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52" name="Freeform 23"/>
            <p:cNvSpPr/>
            <p:nvPr>
              <p:custDataLst>
                <p:tags r:id="rId22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53" name="Freeform 24"/>
            <p:cNvSpPr/>
            <p:nvPr>
              <p:custDataLst>
                <p:tags r:id="rId23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54" name="Freeform 25"/>
            <p:cNvSpPr/>
            <p:nvPr>
              <p:custDataLst>
                <p:tags r:id="rId24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55" name="Freeform 26"/>
            <p:cNvSpPr/>
            <p:nvPr>
              <p:custDataLst>
                <p:tags r:id="rId25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6" name="Freeform 27"/>
            <p:cNvSpPr/>
            <p:nvPr>
              <p:custDataLst>
                <p:tags r:id="rId26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0087" y="1505195"/>
            <a:ext cx="9142025" cy="50427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04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testing for elevated androgen </a:t>
            </a:r>
            <a:r>
              <a:rPr lang="en-US" altLang="zh-CN" sz="2400" dirty="0" smtClean="0">
                <a:latin typeface="Cambria" panose="02040503050406030204" pitchFamily="18" charset="0"/>
              </a:rPr>
              <a:t>levels in </a:t>
            </a:r>
            <a:r>
              <a:rPr lang="en-US" altLang="zh-CN" sz="2400" dirty="0">
                <a:latin typeface="Cambria" panose="02040503050406030204" pitchFamily="18" charset="0"/>
              </a:rPr>
              <a:t>all women with an abnormal hirsutism </a:t>
            </a:r>
            <a:r>
              <a:rPr lang="en-US" altLang="zh-CN" sz="2400" dirty="0" smtClean="0">
                <a:latin typeface="Cambria" panose="02040503050406030204" pitchFamily="18" charset="0"/>
              </a:rPr>
              <a:t>score.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In </a:t>
            </a:r>
            <a:r>
              <a:rPr lang="en-US" altLang="zh-CN" sz="2400" dirty="0">
                <a:latin typeface="Cambria" panose="02040503050406030204" pitchFamily="18" charset="0"/>
              </a:rPr>
              <a:t>those cases where serum total testosterone levels are normal, if sexual hair growth </a:t>
            </a:r>
            <a:r>
              <a:rPr lang="en-US" altLang="zh-CN" sz="2400" dirty="0" smtClean="0">
                <a:latin typeface="Cambria" panose="02040503050406030204" pitchFamily="18" charset="0"/>
              </a:rPr>
              <a:t>is moderate/severe </a:t>
            </a:r>
            <a:r>
              <a:rPr lang="en-US" altLang="zh-CN" sz="2400" dirty="0">
                <a:latin typeface="Cambria" panose="02040503050406030204" pitchFamily="18" charset="0"/>
              </a:rPr>
              <a:t>or sexual hair growth is mild </a:t>
            </a:r>
            <a:r>
              <a:rPr lang="en-US" altLang="zh-CN" sz="2400" dirty="0" smtClean="0">
                <a:latin typeface="Cambria" panose="02040503050406030204" pitchFamily="18" charset="0"/>
              </a:rPr>
              <a:t>but there </a:t>
            </a:r>
            <a:r>
              <a:rPr lang="en-US" altLang="zh-CN" sz="2400" dirty="0">
                <a:latin typeface="Cambria" panose="02040503050406030204" pitchFamily="18" charset="0"/>
              </a:rPr>
              <a:t>is clinical evidence of a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hyperandrogenic</a:t>
            </a:r>
            <a:r>
              <a:rPr lang="en-US" altLang="zh-CN" sz="2400" dirty="0">
                <a:latin typeface="Cambria" panose="02040503050406030204" pitchFamily="18" charset="0"/>
              </a:rPr>
              <a:t> endocrine disorder (such as menstrual disturbance </a:t>
            </a:r>
            <a:r>
              <a:rPr lang="en-US" altLang="zh-CN" sz="2400" dirty="0" smtClean="0">
                <a:latin typeface="Cambria" panose="02040503050406030204" pitchFamily="18" charset="0"/>
              </a:rPr>
              <a:t>or progression </a:t>
            </a:r>
            <a:r>
              <a:rPr lang="en-US" altLang="zh-CN" sz="2400" dirty="0">
                <a:latin typeface="Cambria" panose="02040503050406030204" pitchFamily="18" charset="0"/>
              </a:rPr>
              <a:t>in spite of therapy</a:t>
            </a:r>
            <a:r>
              <a:rPr lang="en-US" altLang="zh-CN" sz="2400" dirty="0" smtClean="0">
                <a:latin typeface="Cambria" panose="02040503050406030204" pitchFamily="18" charset="0"/>
              </a:rPr>
              <a:t>).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measuring an early morning serum total and free testosterone by a reliable specialty assay.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19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1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83161" y="1125174"/>
            <a:ext cx="5039879" cy="98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Definition, Pathogenesis, and </a:t>
            </a:r>
            <a:r>
              <a:rPr lang="en-US" altLang="zh-CN" sz="2400" dirty="0" smtClean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Etiology of </a:t>
            </a:r>
            <a:r>
              <a:rPr lang="en-US" altLang="zh-CN" sz="2400" dirty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Hirsutism</a:t>
            </a:r>
            <a:endParaRPr lang="zh-CN" altLang="en-US" sz="2400" dirty="0">
              <a:solidFill>
                <a:srgbClr val="002060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881257" y="1341168"/>
            <a:ext cx="527709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sym typeface="+mn-lt"/>
              </a:rPr>
              <a:t>1</a:t>
            </a:r>
            <a:endParaRPr lang="zh-CN" altLang="en-US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5" name="TextBox 10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83160" y="2118083"/>
            <a:ext cx="3820679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 fontScale="97500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Diagnosis of Hirsutism</a:t>
            </a:r>
            <a:endParaRPr lang="zh-CN" altLang="en-US" sz="2400" dirty="0">
              <a:solidFill>
                <a:srgbClr val="002060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881257" y="2118082"/>
            <a:ext cx="527709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sym typeface="+mn-lt"/>
              </a:rPr>
              <a:t>2</a:t>
            </a:r>
            <a:endParaRPr lang="zh-CN" altLang="en-US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8" name="TextBox 10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83160" y="2894996"/>
            <a:ext cx="5039879" cy="83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rmAutofit fontScale="97500"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Treatment of Hirsutism in</a:t>
            </a:r>
          </a:p>
          <a:p>
            <a:pPr eaLnBrk="1" hangingPunct="1"/>
            <a:r>
              <a:rPr lang="en-US" altLang="zh-CN" sz="2400" dirty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Premenopausal Women</a:t>
            </a:r>
            <a:endParaRPr lang="zh-CN" altLang="en-US" sz="2400" dirty="0">
              <a:solidFill>
                <a:srgbClr val="002060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5881256" y="3079693"/>
            <a:ext cx="527709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sym typeface="+mn-lt"/>
              </a:rPr>
              <a:t>3</a:t>
            </a:r>
            <a:endParaRPr lang="zh-CN" altLang="en-US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9" name="TextBox 10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83160" y="3883388"/>
            <a:ext cx="4745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 smtClean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Pharmacological </a:t>
            </a:r>
            <a:r>
              <a:rPr lang="en-US" altLang="zh-CN" sz="2400" dirty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Treatments</a:t>
            </a:r>
            <a:endParaRPr lang="zh-CN" altLang="en-US" sz="2400" dirty="0">
              <a:solidFill>
                <a:srgbClr val="002060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5881257" y="3890220"/>
            <a:ext cx="527709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sym typeface="+mn-lt"/>
              </a:rPr>
              <a:t>4</a:t>
            </a:r>
            <a:endParaRPr lang="zh-CN" altLang="en-US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66" name="文本框 65"/>
          <p:cNvSpPr txBox="1"/>
          <p:nvPr>
            <p:custDataLst>
              <p:tags r:id="rId10"/>
            </p:custDataLst>
          </p:nvPr>
        </p:nvSpPr>
        <p:spPr>
          <a:xfrm>
            <a:off x="2647950" y="2802255"/>
            <a:ext cx="2138045" cy="130746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kumimoji="1" lang="en-US" altLang="zh-CN" sz="2800" b="1" dirty="0">
                <a:solidFill>
                  <a:srgbClr val="002060"/>
                </a:solidFill>
                <a:sym typeface="+mn-lt"/>
              </a:rPr>
              <a:t>CONTENTS</a:t>
            </a:r>
            <a:endParaRPr kumimoji="1" lang="en-US" altLang="zh-CN" sz="2000" b="1" dirty="0">
              <a:solidFill>
                <a:srgbClr val="002060"/>
              </a:solidFill>
              <a:sym typeface="+mn-lt"/>
            </a:endParaRPr>
          </a:p>
        </p:txBody>
      </p:sp>
      <p:grpSp>
        <p:nvGrpSpPr>
          <p:cNvPr id="12" name="组合 11"/>
          <p:cNvGrpSpPr/>
          <p:nvPr>
            <p:custDataLst>
              <p:tags r:id="rId11"/>
            </p:custDataLst>
          </p:nvPr>
        </p:nvGrpSpPr>
        <p:grpSpPr>
          <a:xfrm>
            <a:off x="1975078" y="2375582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13" name="Oval 5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4" name="Oval 6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7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Oval 8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>
              <p:custDataLst>
                <p:tags r:id="rId44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45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46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47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48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49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50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51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52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57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58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59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60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61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62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>
            <p:custDataLst>
              <p:tags r:id="rId12"/>
            </p:custDataLst>
          </p:nvPr>
        </p:nvGrpSpPr>
        <p:grpSpPr>
          <a:xfrm flipV="1">
            <a:off x="1975078" y="4109973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37" name="Oval 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8" name="Oval 6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9" name="Oval 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0" name="Oval 8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1" name="Freeform 9"/>
            <p:cNvSpPr/>
            <p:nvPr>
              <p:custDataLst>
                <p:tags r:id="rId21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2" name="Freeform 10"/>
            <p:cNvSpPr/>
            <p:nvPr>
              <p:custDataLst>
                <p:tags r:id="rId22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3" name="Freeform 11"/>
            <p:cNvSpPr/>
            <p:nvPr>
              <p:custDataLst>
                <p:tags r:id="rId23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4" name="Freeform 12"/>
            <p:cNvSpPr/>
            <p:nvPr>
              <p:custDataLst>
                <p:tags r:id="rId24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45" name="Freeform 13"/>
            <p:cNvSpPr/>
            <p:nvPr>
              <p:custDataLst>
                <p:tags r:id="rId25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46" name="Freeform 14"/>
            <p:cNvSpPr/>
            <p:nvPr>
              <p:custDataLst>
                <p:tags r:id="rId26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7" name="Freeform 15"/>
            <p:cNvSpPr/>
            <p:nvPr>
              <p:custDataLst>
                <p:tags r:id="rId27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8" name="Freeform 16"/>
            <p:cNvSpPr/>
            <p:nvPr>
              <p:custDataLst>
                <p:tags r:id="rId28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49" name="Freeform 17"/>
            <p:cNvSpPr/>
            <p:nvPr>
              <p:custDataLst>
                <p:tags r:id="rId29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0" name="Line 1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1" name="Oval 19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2" name="Line 2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3" name="Oval 2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4" name="Freeform 22"/>
            <p:cNvSpPr/>
            <p:nvPr>
              <p:custDataLst>
                <p:tags r:id="rId34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55" name="Freeform 23"/>
            <p:cNvSpPr/>
            <p:nvPr>
              <p:custDataLst>
                <p:tags r:id="rId35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56" name="Freeform 24"/>
            <p:cNvSpPr/>
            <p:nvPr>
              <p:custDataLst>
                <p:tags r:id="rId36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57" name="Freeform 25"/>
            <p:cNvSpPr/>
            <p:nvPr>
              <p:custDataLst>
                <p:tags r:id="rId37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58" name="Freeform 26"/>
            <p:cNvSpPr/>
            <p:nvPr>
              <p:custDataLst>
                <p:tags r:id="rId38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59" name="Freeform 27"/>
            <p:cNvSpPr/>
            <p:nvPr>
              <p:custDataLst>
                <p:tags r:id="rId39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60" name="文本框 10"/>
          <p:cNvSpPr txBox="1"/>
          <p:nvPr>
            <p:custDataLst>
              <p:tags r:id="rId13"/>
            </p:custDataLst>
          </p:nvPr>
        </p:nvSpPr>
        <p:spPr>
          <a:xfrm>
            <a:off x="5888039" y="4665132"/>
            <a:ext cx="527709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sym typeface="+mn-lt"/>
              </a:rPr>
              <a:t>5</a:t>
            </a:r>
            <a:endParaRPr lang="zh-CN" altLang="en-US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61" name="TextBox 10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583160" y="4654611"/>
            <a:ext cx="4745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Direct Hair Removal Methods</a:t>
            </a:r>
            <a:endParaRPr lang="zh-CN" altLang="en-US" sz="2400" dirty="0">
              <a:solidFill>
                <a:srgbClr val="002060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62" name="文本框 10"/>
          <p:cNvSpPr txBox="1"/>
          <p:nvPr>
            <p:custDataLst>
              <p:tags r:id="rId15"/>
            </p:custDataLst>
          </p:nvPr>
        </p:nvSpPr>
        <p:spPr>
          <a:xfrm>
            <a:off x="5888039" y="5450565"/>
            <a:ext cx="527709" cy="46166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ctr" anchorCtr="0">
            <a:norm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sym typeface="+mn-lt"/>
              </a:rPr>
              <a:t>6</a:t>
            </a:r>
            <a:endParaRPr lang="zh-CN" altLang="en-US" sz="2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63" name="TextBox 10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583160" y="5440044"/>
            <a:ext cx="4745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002060"/>
                </a:solidFill>
                <a:latin typeface="+mn-lt"/>
                <a:ea typeface="+mn-ea"/>
                <a:sym typeface="+mn-lt"/>
              </a:rPr>
              <a:t>Androgen Testing Remarks</a:t>
            </a:r>
            <a:endParaRPr lang="zh-CN" altLang="en-US" sz="2400" dirty="0">
              <a:solidFill>
                <a:srgbClr val="002060"/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3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3119" y="1497257"/>
            <a:ext cx="10151761" cy="456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against testing for elevated androgen levels in </a:t>
            </a:r>
            <a:r>
              <a:rPr lang="en-US" altLang="zh-CN" sz="2400" dirty="0" err="1">
                <a:latin typeface="Cambria" panose="02040503050406030204" pitchFamily="18" charset="0"/>
              </a:rPr>
              <a:t>eumenorrheic</a:t>
            </a:r>
            <a:r>
              <a:rPr lang="en-US" altLang="zh-CN" sz="2400" dirty="0">
                <a:latin typeface="Cambria" panose="02040503050406030204" pitchFamily="18" charset="0"/>
              </a:rPr>
              <a:t> women </a:t>
            </a:r>
            <a:r>
              <a:rPr lang="en-US" altLang="zh-CN" sz="2400" dirty="0" smtClean="0">
                <a:latin typeface="Cambria" panose="02040503050406030204" pitchFamily="18" charset="0"/>
              </a:rPr>
              <a:t>with unwanted </a:t>
            </a:r>
            <a:r>
              <a:rPr lang="en-US" altLang="zh-CN" sz="2400" dirty="0">
                <a:latin typeface="Cambria" panose="02040503050406030204" pitchFamily="18" charset="0"/>
              </a:rPr>
              <a:t>local hair growth (i.e., in the </a:t>
            </a:r>
            <a:r>
              <a:rPr lang="en-US" altLang="zh-CN" sz="2400" dirty="0" smtClean="0">
                <a:latin typeface="Cambria" panose="02040503050406030204" pitchFamily="18" charset="0"/>
              </a:rPr>
              <a:t>absence of </a:t>
            </a:r>
            <a:r>
              <a:rPr lang="en-US" altLang="zh-CN" sz="2400" dirty="0">
                <a:latin typeface="Cambria" panose="02040503050406030204" pitchFamily="18" charset="0"/>
              </a:rPr>
              <a:t>an abnormal hirsutism score) because </a:t>
            </a:r>
            <a:r>
              <a:rPr lang="en-US" altLang="zh-CN" sz="2400" dirty="0" smtClean="0">
                <a:latin typeface="Cambria" panose="02040503050406030204" pitchFamily="18" charset="0"/>
              </a:rPr>
              <a:t>of the </a:t>
            </a:r>
            <a:r>
              <a:rPr lang="en-US" altLang="zh-CN" sz="2400" dirty="0">
                <a:latin typeface="Cambria" panose="02040503050406030204" pitchFamily="18" charset="0"/>
              </a:rPr>
              <a:t>low likelihood of identifying a </a:t>
            </a:r>
            <a:r>
              <a:rPr lang="en-US" altLang="zh-CN" sz="2400" dirty="0" smtClean="0">
                <a:latin typeface="Cambria" panose="02040503050406030204" pitchFamily="18" charset="0"/>
              </a:rPr>
              <a:t>medical disorder </a:t>
            </a:r>
            <a:r>
              <a:rPr lang="en-US" altLang="zh-CN" sz="2400" dirty="0">
                <a:latin typeface="Cambria" panose="02040503050406030204" pitchFamily="18" charset="0"/>
              </a:rPr>
              <a:t>that would change management </a:t>
            </a:r>
            <a:r>
              <a:rPr lang="en-US" altLang="zh-CN" sz="2400" dirty="0" smtClean="0">
                <a:latin typeface="Cambria" panose="02040503050406030204" pitchFamily="18" charset="0"/>
              </a:rPr>
              <a:t>or outcome.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Because </a:t>
            </a:r>
            <a:r>
              <a:rPr lang="en-US" altLang="zh-CN" sz="2400" dirty="0">
                <a:latin typeface="Cambria" panose="02040503050406030204" pitchFamily="18" charset="0"/>
              </a:rPr>
              <a:t>standard assays fail to detect androgenic drugs, clinicians should be diligent in their effort to obtain a history of anabolic or androgenic steroid use, particularly among athletes and patients who have endometriosis, sexual dysfunction, or partners who may use testosterone gel. </a:t>
            </a:r>
            <a:r>
              <a:rPr lang="en-US" altLang="zh-CN" sz="2400" dirty="0" err="1">
                <a:latin typeface="Cambria" panose="02040503050406030204" pitchFamily="18" charset="0"/>
              </a:rPr>
              <a:t>Valproic</a:t>
            </a:r>
            <a:r>
              <a:rPr lang="en-US" altLang="zh-CN" sz="2400" dirty="0">
                <a:latin typeface="Cambria" panose="02040503050406030204" pitchFamily="18" charset="0"/>
              </a:rPr>
              <a:t> acid is the only anticonvulsant medication that raises plasma testosterone levels.</a:t>
            </a:r>
          </a:p>
          <a:p>
            <a:pPr>
              <a:lnSpc>
                <a:spcPct val="110000"/>
              </a:lnSpc>
            </a:pP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29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3119" y="1497257"/>
            <a:ext cx="10151761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Because of the high frequency of PCOS, </a:t>
            </a:r>
            <a:r>
              <a:rPr lang="en-US" altLang="zh-CN" sz="2400" dirty="0" smtClean="0">
                <a:latin typeface="Cambria" panose="02040503050406030204" pitchFamily="18" charset="0"/>
              </a:rPr>
              <a:t>clinicians should </a:t>
            </a:r>
            <a:r>
              <a:rPr lang="en-US" altLang="zh-CN" sz="2400" dirty="0">
                <a:latin typeface="Cambria" panose="02040503050406030204" pitchFamily="18" charset="0"/>
              </a:rPr>
              <a:t>check all hirsute women for evidence of anovulation (menstrual irregularity) or more subtle </a:t>
            </a:r>
            <a:r>
              <a:rPr lang="en-US" altLang="zh-CN" sz="2400" dirty="0" smtClean="0">
                <a:latin typeface="Cambria" panose="02040503050406030204" pitchFamily="18" charset="0"/>
              </a:rPr>
              <a:t>ovarian dysfunction </a:t>
            </a:r>
            <a:r>
              <a:rPr lang="en-US" altLang="zh-CN" sz="2400" dirty="0">
                <a:latin typeface="Cambria" panose="02040503050406030204" pitchFamily="18" charset="0"/>
              </a:rPr>
              <a:t>that may present as </a:t>
            </a:r>
            <a:r>
              <a:rPr lang="en-US" altLang="zh-CN" sz="2400" dirty="0" smtClean="0">
                <a:latin typeface="Cambria" panose="02040503050406030204" pitchFamily="18" charset="0"/>
              </a:rPr>
              <a:t>infertility, central obesity</a:t>
            </a:r>
            <a:r>
              <a:rPr lang="en-US" altLang="zh-CN" sz="2400" dirty="0">
                <a:latin typeface="Cambria" panose="02040503050406030204" pitchFamily="18" charset="0"/>
              </a:rPr>
              <a:t>, abnormal carbohydrate and lipid </a:t>
            </a:r>
            <a:r>
              <a:rPr lang="en-US" altLang="zh-CN" sz="2400" dirty="0" smtClean="0">
                <a:latin typeface="Cambria" panose="02040503050406030204" pitchFamily="18" charset="0"/>
              </a:rPr>
              <a:t>metabolism, acanthosis </a:t>
            </a:r>
            <a:r>
              <a:rPr lang="en-US" altLang="zh-CN" sz="2400" dirty="0" err="1">
                <a:latin typeface="Cambria" panose="02040503050406030204" pitchFamily="18" charset="0"/>
              </a:rPr>
              <a:t>nigricans</a:t>
            </a:r>
            <a:r>
              <a:rPr lang="en-US" altLang="zh-CN" sz="2400" dirty="0">
                <a:latin typeface="Cambria" panose="02040503050406030204" pitchFamily="18" charset="0"/>
              </a:rPr>
              <a:t>, or a family history of type 2 diabetes mellitus.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Clinicians </a:t>
            </a:r>
            <a:r>
              <a:rPr lang="en-US" altLang="zh-CN" sz="2400" dirty="0">
                <a:latin typeface="Cambria" panose="02040503050406030204" pitchFamily="18" charset="0"/>
              </a:rPr>
              <a:t>can make a diagnosis </a:t>
            </a:r>
            <a:r>
              <a:rPr lang="en-US" altLang="zh-CN" sz="2400" dirty="0" smtClean="0">
                <a:latin typeface="Cambria" panose="02040503050406030204" pitchFamily="18" charset="0"/>
              </a:rPr>
              <a:t>of ovulatory </a:t>
            </a:r>
            <a:r>
              <a:rPr lang="en-US" altLang="zh-CN" sz="2400" dirty="0">
                <a:latin typeface="Cambria" panose="02040503050406030204" pitchFamily="18" charset="0"/>
              </a:rPr>
              <a:t>PCOS in </a:t>
            </a:r>
            <a:r>
              <a:rPr lang="en-US" altLang="zh-CN" sz="2400" dirty="0" err="1">
                <a:latin typeface="Cambria" panose="02040503050406030204" pitchFamily="18" charset="0"/>
              </a:rPr>
              <a:t>eumenorrheic</a:t>
            </a:r>
            <a:r>
              <a:rPr lang="en-US" altLang="zh-CN" sz="2400" dirty="0">
                <a:latin typeface="Cambria" panose="02040503050406030204" pitchFamily="18" charset="0"/>
              </a:rPr>
              <a:t> women with hirsutism, polycystic ovary morphology, and normal levels </a:t>
            </a:r>
            <a:r>
              <a:rPr lang="en-US" altLang="zh-CN" sz="2400" dirty="0" smtClean="0">
                <a:latin typeface="Cambria" panose="02040503050406030204" pitchFamily="18" charset="0"/>
              </a:rPr>
              <a:t>of testosterone.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14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3119" y="1497257"/>
            <a:ext cx="100908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most common of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nonclassic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congenital adrenal hyperplasia due to 21-hydroxylase </a:t>
            </a:r>
            <a:r>
              <a:rPr lang="en-US" altLang="zh-CN" sz="2400" dirty="0" smtClean="0">
                <a:latin typeface="Cambria" panose="02040503050406030204" pitchFamily="18" charset="0"/>
              </a:rPr>
              <a:t>deficiency.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screening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hyperandrogenemic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women for </a:t>
            </a:r>
            <a:r>
              <a:rPr lang="en-US" altLang="zh-CN" sz="2400" dirty="0">
                <a:latin typeface="Cambria" panose="02040503050406030204" pitchFamily="18" charset="0"/>
              </a:rPr>
              <a:t>NCCAH due to 21-hydroxylase deficiency </a:t>
            </a:r>
            <a:r>
              <a:rPr lang="en-US" altLang="zh-CN" sz="2400" dirty="0" smtClean="0">
                <a:latin typeface="Cambria" panose="02040503050406030204" pitchFamily="18" charset="0"/>
              </a:rPr>
              <a:t>by measuring </a:t>
            </a:r>
            <a:r>
              <a:rPr lang="en-US" altLang="zh-CN" sz="2400" dirty="0">
                <a:latin typeface="Cambria" panose="02040503050406030204" pitchFamily="18" charset="0"/>
              </a:rPr>
              <a:t>early morning </a:t>
            </a:r>
            <a:r>
              <a:rPr lang="en-US" altLang="zh-CN" sz="2400" dirty="0" smtClean="0">
                <a:latin typeface="Cambria" panose="02040503050406030204" pitchFamily="18" charset="0"/>
              </a:rPr>
              <a:t>17-hydroxyprogesterone levels </a:t>
            </a:r>
            <a:r>
              <a:rPr lang="en-US" altLang="zh-CN" sz="2400" dirty="0">
                <a:latin typeface="Cambria" panose="02040503050406030204" pitchFamily="18" charset="0"/>
              </a:rPr>
              <a:t>in the follicular phase or on a random </a:t>
            </a:r>
            <a:r>
              <a:rPr lang="en-US" altLang="zh-CN" sz="2400" dirty="0" smtClean="0">
                <a:latin typeface="Cambria" panose="02040503050406030204" pitchFamily="18" charset="0"/>
              </a:rPr>
              <a:t>day for </a:t>
            </a:r>
            <a:r>
              <a:rPr lang="en-US" altLang="zh-CN" sz="2400" dirty="0">
                <a:latin typeface="Cambria" panose="02040503050406030204" pitchFamily="18" charset="0"/>
              </a:rPr>
              <a:t>those with amenorrhea or infrequent </a:t>
            </a:r>
            <a:r>
              <a:rPr lang="en-US" altLang="zh-CN" sz="2400" dirty="0" smtClean="0">
                <a:latin typeface="Cambria" panose="02040503050406030204" pitchFamily="18" charset="0"/>
              </a:rPr>
              <a:t>menses.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In </a:t>
            </a:r>
            <a:r>
              <a:rPr lang="en-US" altLang="zh-CN" sz="2400" dirty="0">
                <a:latin typeface="Cambria" panose="02040503050406030204" pitchFamily="18" charset="0"/>
              </a:rPr>
              <a:t>hirsute patients with a high </a:t>
            </a:r>
            <a:r>
              <a:rPr lang="en-US" altLang="zh-CN" sz="2400" dirty="0" smtClean="0">
                <a:latin typeface="Cambria" panose="02040503050406030204" pitchFamily="18" charset="0"/>
              </a:rPr>
              <a:t>risk of </a:t>
            </a:r>
            <a:r>
              <a:rPr lang="en-US" altLang="zh-CN" sz="2400" dirty="0">
                <a:latin typeface="Cambria" panose="02040503050406030204" pitchFamily="18" charset="0"/>
              </a:rPr>
              <a:t>congenital adrenal hyperplasia </a:t>
            </a:r>
            <a:r>
              <a:rPr lang="en-US" altLang="zh-CN" sz="2400" dirty="0" smtClean="0">
                <a:latin typeface="Cambria" panose="02040503050406030204" pitchFamily="18" charset="0"/>
              </a:rPr>
              <a:t>(positive family history, member of a high-risk ethnic group), we </a:t>
            </a:r>
            <a:r>
              <a:rPr lang="en-US" altLang="zh-CN" sz="2400" dirty="0" smtClean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this screening even if serum total and </a:t>
            </a:r>
            <a:r>
              <a:rPr lang="en-US" altLang="zh-CN" sz="2400" dirty="0" smtClean="0">
                <a:latin typeface="Cambria" panose="02040503050406030204" pitchFamily="18" charset="0"/>
              </a:rPr>
              <a:t>free testosterone </a:t>
            </a:r>
            <a:r>
              <a:rPr lang="en-US" altLang="zh-CN" sz="2400" dirty="0">
                <a:latin typeface="Cambria" panose="02040503050406030204" pitchFamily="18" charset="0"/>
              </a:rPr>
              <a:t>are normal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84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3119" y="1497257"/>
            <a:ext cx="100908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evaluation </a:t>
            </a:r>
            <a:r>
              <a:rPr lang="en-US" altLang="zh-CN" sz="2400" dirty="0">
                <a:latin typeface="Cambria" panose="02040503050406030204" pitchFamily="18" charset="0"/>
              </a:rPr>
              <a:t>of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hyperandrogenemic</a:t>
            </a:r>
            <a:r>
              <a:rPr lang="en-US" altLang="zh-CN" sz="2400" dirty="0">
                <a:latin typeface="Cambria" panose="02040503050406030204" pitchFamily="18" charset="0"/>
              </a:rPr>
              <a:t> women may </a:t>
            </a:r>
            <a:r>
              <a:rPr lang="en-US" altLang="zh-CN" sz="2400" dirty="0" smtClean="0">
                <a:latin typeface="Cambria" panose="02040503050406030204" pitchFamily="18" charset="0"/>
              </a:rPr>
              <a:t>include the </a:t>
            </a:r>
            <a:r>
              <a:rPr lang="en-US" altLang="zh-CN" sz="2400" dirty="0">
                <a:latin typeface="Cambria" panose="02040503050406030204" pitchFamily="18" charset="0"/>
              </a:rPr>
              <a:t>following</a:t>
            </a:r>
            <a:r>
              <a:rPr lang="en-US" altLang="zh-CN" sz="2400" dirty="0" smtClean="0">
                <a:latin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Pregnancy </a:t>
            </a:r>
            <a:r>
              <a:rPr lang="en-US" altLang="zh-CN" sz="2400" dirty="0">
                <a:latin typeface="Cambria" panose="02040503050406030204" pitchFamily="18" charset="0"/>
              </a:rPr>
              <a:t>tests in patients with amenorrhea;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Measuring </a:t>
            </a:r>
            <a:r>
              <a:rPr lang="en-US" altLang="zh-CN" sz="2400" dirty="0" err="1">
                <a:latin typeface="Cambria" panose="02040503050406030204" pitchFamily="18" charset="0"/>
              </a:rPr>
              <a:t>dehydroepiandrosterone</a:t>
            </a:r>
            <a:r>
              <a:rPr lang="en-US" altLang="zh-CN" sz="2400" dirty="0">
                <a:latin typeface="Cambria" panose="02040503050406030204" pitchFamily="18" charset="0"/>
              </a:rPr>
              <a:t> (DHEA) sulfate (DHEAS) to screen for adrenal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hyperandrogenism</a:t>
            </a:r>
            <a:r>
              <a:rPr lang="en-US" altLang="zh-CN" sz="2400" dirty="0" smtClean="0">
                <a:latin typeface="Cambria" panose="02040503050406030204" pitchFamily="18" charset="0"/>
              </a:rPr>
              <a:t>;</a:t>
            </a: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Assessing </a:t>
            </a:r>
            <a:r>
              <a:rPr lang="en-US" altLang="zh-CN" sz="2400" dirty="0">
                <a:latin typeface="Cambria" panose="02040503050406030204" pitchFamily="18" charset="0"/>
              </a:rPr>
              <a:t>for Cushing syndrome, thyroid dysfunction, acromegaly, and hyperprolactinemia if features </a:t>
            </a:r>
            <a:r>
              <a:rPr lang="en-US" altLang="zh-CN" sz="2400" dirty="0" smtClean="0">
                <a:latin typeface="Cambria" panose="02040503050406030204" pitchFamily="18" charset="0"/>
              </a:rPr>
              <a:t>of these </a:t>
            </a:r>
            <a:r>
              <a:rPr lang="en-US" altLang="zh-CN" sz="2400" dirty="0">
                <a:latin typeface="Cambria" panose="02040503050406030204" pitchFamily="18" charset="0"/>
              </a:rPr>
              <a:t>conditions are </a:t>
            </a:r>
            <a:r>
              <a:rPr lang="en-US" altLang="zh-CN" sz="2400" dirty="0" smtClean="0">
                <a:latin typeface="Cambria" panose="02040503050406030204" pitchFamily="18" charset="0"/>
              </a:rPr>
              <a:t>present;</a:t>
            </a: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Pelvic </a:t>
            </a:r>
            <a:r>
              <a:rPr lang="en-US" altLang="zh-CN" sz="2400" dirty="0">
                <a:latin typeface="Cambria" panose="02040503050406030204" pitchFamily="18" charset="0"/>
              </a:rPr>
              <a:t>ultrasonography (preferably transvaginal) to detect an </a:t>
            </a:r>
            <a:r>
              <a:rPr lang="en-US" altLang="zh-CN" sz="2400" dirty="0" smtClean="0">
                <a:latin typeface="Cambria" panose="02040503050406030204" pitchFamily="18" charset="0"/>
              </a:rPr>
              <a:t>ovarian neoplasm </a:t>
            </a:r>
            <a:r>
              <a:rPr lang="en-US" altLang="zh-CN" sz="2400" dirty="0">
                <a:latin typeface="Cambria" panose="02040503050406030204" pitchFamily="18" charset="0"/>
              </a:rPr>
              <a:t>in women with severe or progressive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hyperandrogenism</a:t>
            </a:r>
            <a:r>
              <a:rPr lang="en-US" altLang="zh-CN" sz="2400" dirty="0">
                <a:latin typeface="Cambria" panose="02040503050406030204" pitchFamily="18" charset="0"/>
              </a:rPr>
              <a:t>.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7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3119" y="1497257"/>
            <a:ext cx="100908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Further workup to identify the origin of </a:t>
            </a:r>
            <a:r>
              <a:rPr lang="en-US" altLang="zh-CN" sz="2400" dirty="0" smtClean="0">
                <a:latin typeface="Cambria" panose="02040503050406030204" pitchFamily="18" charset="0"/>
              </a:rPr>
              <a:t>androgen excess </a:t>
            </a:r>
            <a:r>
              <a:rPr lang="en-US" altLang="zh-CN" sz="2400" dirty="0">
                <a:latin typeface="Cambria" panose="02040503050406030204" pitchFamily="18" charset="0"/>
              </a:rPr>
              <a:t>may be clinically indicated because of </a:t>
            </a:r>
            <a:r>
              <a:rPr lang="en-US" altLang="zh-CN" sz="2400" dirty="0" smtClean="0">
                <a:latin typeface="Cambria" panose="02040503050406030204" pitchFamily="18" charset="0"/>
              </a:rPr>
              <a:t>atypical clinical </a:t>
            </a:r>
            <a:r>
              <a:rPr lang="en-US" altLang="zh-CN" sz="2400" dirty="0">
                <a:latin typeface="Cambria" panose="02040503050406030204" pitchFamily="18" charset="0"/>
              </a:rPr>
              <a:t>or laboratory findings and may include the following: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400" dirty="0">
                <a:latin typeface="Cambria" panose="02040503050406030204" pitchFamily="18" charset="0"/>
              </a:rPr>
              <a:t>measuring serum androstenedione </a:t>
            </a:r>
            <a:r>
              <a:rPr lang="en-US" altLang="zh-CN" sz="2400" dirty="0" smtClean="0">
                <a:latin typeface="Cambria" panose="02040503050406030204" pitchFamily="18" charset="0"/>
              </a:rPr>
              <a:t>or </a:t>
            </a:r>
            <a:r>
              <a:rPr lang="en-US" altLang="zh-CN" sz="2400" dirty="0">
                <a:latin typeface="Cambria" panose="02040503050406030204" pitchFamily="18" charset="0"/>
              </a:rPr>
              <a:t>other </a:t>
            </a:r>
            <a:r>
              <a:rPr lang="en-US" altLang="zh-CN" sz="2400" dirty="0" smtClean="0">
                <a:latin typeface="Cambria" panose="02040503050406030204" pitchFamily="18" charset="0"/>
              </a:rPr>
              <a:t>steroid intermediates; 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400" dirty="0" smtClean="0">
                <a:latin typeface="Cambria" panose="02040503050406030204" pitchFamily="18" charset="0"/>
              </a:rPr>
              <a:t>assessing </a:t>
            </a:r>
            <a:r>
              <a:rPr lang="en-US" altLang="zh-CN" sz="2400" dirty="0">
                <a:latin typeface="Cambria" panose="02040503050406030204" pitchFamily="18" charset="0"/>
              </a:rPr>
              <a:t>the response to </a:t>
            </a:r>
            <a:r>
              <a:rPr lang="en-US" altLang="zh-CN" sz="2400" dirty="0" err="1">
                <a:latin typeface="Cambria" panose="02040503050406030204" pitchFamily="18" charset="0"/>
              </a:rPr>
              <a:t>cosyntropin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of 17-hydroxyprogesterone</a:t>
            </a:r>
            <a:r>
              <a:rPr lang="en-US" altLang="zh-CN" sz="2400" dirty="0">
                <a:latin typeface="Cambria" panose="02040503050406030204" pitchFamily="18" charset="0"/>
              </a:rPr>
              <a:t>, DHEA, </a:t>
            </a:r>
            <a:r>
              <a:rPr lang="en-US" altLang="zh-CN" sz="2400" dirty="0" smtClean="0">
                <a:latin typeface="Cambria" panose="02040503050406030204" pitchFamily="18" charset="0"/>
              </a:rPr>
              <a:t>17-hydroxypregnenolone, and </a:t>
            </a:r>
            <a:r>
              <a:rPr lang="en-US" altLang="zh-CN" sz="2400" dirty="0">
                <a:latin typeface="Cambria" panose="02040503050406030204" pitchFamily="18" charset="0"/>
              </a:rPr>
              <a:t>11-deoxycortisol, and/or genotyping to </a:t>
            </a:r>
            <a:r>
              <a:rPr lang="en-US" altLang="zh-CN" sz="2400" dirty="0" smtClean="0">
                <a:latin typeface="Cambria" panose="02040503050406030204" pitchFamily="18" charset="0"/>
              </a:rPr>
              <a:t>exclude rare </a:t>
            </a:r>
            <a:r>
              <a:rPr lang="en-US" altLang="zh-CN" sz="2400" dirty="0">
                <a:latin typeface="Cambria" panose="02040503050406030204" pitchFamily="18" charset="0"/>
              </a:rPr>
              <a:t>forms of congenital adrenal hyperplasia</a:t>
            </a:r>
            <a:r>
              <a:rPr lang="en-US" altLang="zh-CN" sz="2400" dirty="0" smtClean="0">
                <a:latin typeface="Cambria" panose="02040503050406030204" pitchFamily="18" charset="0"/>
              </a:rPr>
              <a:t>;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400" dirty="0" smtClean="0">
                <a:latin typeface="Cambria" panose="02040503050406030204" pitchFamily="18" charset="0"/>
              </a:rPr>
              <a:t>assessing </a:t>
            </a:r>
            <a:r>
              <a:rPr lang="en-US" altLang="zh-CN" sz="2400" dirty="0">
                <a:latin typeface="Cambria" panose="02040503050406030204" pitchFamily="18" charset="0"/>
              </a:rPr>
              <a:t>urinary corticoid metabolites by mass spectrometry to exclude apparent cortisone reductase deficiency </a:t>
            </a:r>
            <a:r>
              <a:rPr lang="en-US" altLang="zh-CN" sz="2400" dirty="0" smtClean="0">
                <a:latin typeface="Cambria" panose="02040503050406030204" pitchFamily="18" charset="0"/>
              </a:rPr>
              <a:t>;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24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33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3119" y="1497257"/>
            <a:ext cx="10090801" cy="412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10000"/>
              </a:lnSpc>
              <a:buFont typeface="+mj-lt"/>
              <a:buAutoNum type="arabicPeriod" startAt="4"/>
            </a:pPr>
            <a:r>
              <a:rPr lang="en-US" altLang="zh-CN" sz="2400" dirty="0" smtClean="0">
                <a:latin typeface="Cambria" panose="02040503050406030204" pitchFamily="18" charset="0"/>
              </a:rPr>
              <a:t>dexamethasone </a:t>
            </a:r>
            <a:r>
              <a:rPr lang="en-US" altLang="zh-CN" sz="2400" dirty="0">
                <a:latin typeface="Cambria" panose="02040503050406030204" pitchFamily="18" charset="0"/>
              </a:rPr>
              <a:t>suppression testing </a:t>
            </a:r>
            <a:r>
              <a:rPr lang="en-US" altLang="zh-CN" sz="2400" dirty="0" smtClean="0">
                <a:latin typeface="Cambria" panose="02040503050406030204" pitchFamily="18" charset="0"/>
              </a:rPr>
              <a:t>to suppress </a:t>
            </a:r>
            <a:r>
              <a:rPr lang="en-US" altLang="zh-CN" sz="2400" dirty="0">
                <a:latin typeface="Cambria" panose="02040503050406030204" pitchFamily="18" charset="0"/>
              </a:rPr>
              <a:t>androgens arising from a functional </a:t>
            </a:r>
            <a:r>
              <a:rPr lang="en-US" altLang="zh-CN" sz="2400" dirty="0" smtClean="0">
                <a:latin typeface="Cambria" panose="02040503050406030204" pitchFamily="18" charset="0"/>
              </a:rPr>
              <a:t>adrenal source</a:t>
            </a:r>
            <a:r>
              <a:rPr lang="en-US" altLang="zh-CN" sz="2400" dirty="0">
                <a:latin typeface="Cambria" panose="02040503050406030204" pitchFamily="18" charset="0"/>
              </a:rPr>
              <a:t>;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rabicPeriod" startAt="4"/>
            </a:pPr>
            <a:r>
              <a:rPr lang="en-US" altLang="zh-CN" sz="2400" dirty="0" smtClean="0">
                <a:latin typeface="Cambria" panose="02040503050406030204" pitchFamily="18" charset="0"/>
              </a:rPr>
              <a:t>adrenal </a:t>
            </a:r>
            <a:r>
              <a:rPr lang="en-US" altLang="zh-CN" sz="2400" dirty="0">
                <a:latin typeface="Cambria" panose="02040503050406030204" pitchFamily="18" charset="0"/>
              </a:rPr>
              <a:t>computed tomography, </a:t>
            </a:r>
            <a:r>
              <a:rPr lang="en-US" altLang="zh-CN" sz="2400" dirty="0" smtClean="0">
                <a:latin typeface="Cambria" panose="02040503050406030204" pitchFamily="18" charset="0"/>
              </a:rPr>
              <a:t>ovarian ultrasound</a:t>
            </a:r>
            <a:r>
              <a:rPr lang="en-US" altLang="zh-CN" sz="2400" dirty="0">
                <a:latin typeface="Cambria" panose="02040503050406030204" pitchFamily="18" charset="0"/>
              </a:rPr>
              <a:t>, or more specialized imaging studies </a:t>
            </a:r>
            <a:r>
              <a:rPr lang="en-US" altLang="zh-CN" sz="2400" dirty="0" smtClean="0">
                <a:latin typeface="Cambria" panose="02040503050406030204" pitchFamily="18" charset="0"/>
              </a:rPr>
              <a:t>if there </a:t>
            </a:r>
            <a:r>
              <a:rPr lang="en-US" altLang="zh-CN" sz="2400" dirty="0">
                <a:latin typeface="Cambria" panose="02040503050406030204" pitchFamily="18" charset="0"/>
              </a:rPr>
              <a:t>is reason to suspect an androgen-secreting </a:t>
            </a:r>
            <a:r>
              <a:rPr lang="en-US" altLang="zh-CN" sz="2400" dirty="0" smtClean="0">
                <a:latin typeface="Cambria" panose="02040503050406030204" pitchFamily="18" charset="0"/>
              </a:rPr>
              <a:t>tumor;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 startAt="4"/>
            </a:pPr>
            <a:r>
              <a:rPr lang="en-US" altLang="zh-CN" sz="2400" dirty="0" smtClean="0">
                <a:latin typeface="Cambria" panose="02040503050406030204" pitchFamily="18" charset="0"/>
              </a:rPr>
              <a:t>assessing </a:t>
            </a:r>
            <a:r>
              <a:rPr lang="en-US" altLang="zh-CN" sz="2400" dirty="0">
                <a:latin typeface="Cambria" panose="02040503050406030204" pitchFamily="18" charset="0"/>
              </a:rPr>
              <a:t>the suppressive response to </a:t>
            </a:r>
            <a:r>
              <a:rPr lang="en-US" altLang="zh-CN" sz="2400" dirty="0" smtClean="0">
                <a:latin typeface="Cambria" panose="02040503050406030204" pitchFamily="18" charset="0"/>
              </a:rPr>
              <a:t>combined OC </a:t>
            </a:r>
            <a:r>
              <a:rPr lang="en-US" altLang="zh-CN" sz="2400" dirty="0">
                <a:latin typeface="Cambria" panose="02040503050406030204" pitchFamily="18" charset="0"/>
              </a:rPr>
              <a:t>or gonadotropin-releasing hormone (</a:t>
            </a:r>
            <a:r>
              <a:rPr lang="en-US" altLang="zh-CN" sz="2400" dirty="0" err="1">
                <a:latin typeface="Cambria" panose="02040503050406030204" pitchFamily="18" charset="0"/>
              </a:rPr>
              <a:t>GnRH</a:t>
            </a:r>
            <a:r>
              <a:rPr lang="en-US" altLang="zh-CN" sz="2400" dirty="0">
                <a:latin typeface="Cambria" panose="02040503050406030204" pitchFamily="18" charset="0"/>
              </a:rPr>
              <a:t>) </a:t>
            </a:r>
            <a:r>
              <a:rPr lang="en-US" altLang="zh-CN" sz="2400" dirty="0" smtClean="0">
                <a:latin typeface="Cambria" panose="02040503050406030204" pitchFamily="18" charset="0"/>
              </a:rPr>
              <a:t>agonist. transvaginal </a:t>
            </a:r>
            <a:r>
              <a:rPr lang="en-US" altLang="zh-CN" sz="2400" dirty="0">
                <a:latin typeface="Cambria" panose="02040503050406030204" pitchFamily="18" charset="0"/>
              </a:rPr>
              <a:t>ultrasound is also </a:t>
            </a:r>
            <a:r>
              <a:rPr lang="en-US" altLang="zh-CN" sz="2400" dirty="0" smtClean="0">
                <a:latin typeface="Cambria" panose="02040503050406030204" pitchFamily="18" charset="0"/>
              </a:rPr>
              <a:t>helpful if </a:t>
            </a:r>
            <a:r>
              <a:rPr lang="en-US" altLang="zh-CN" sz="2400" dirty="0">
                <a:latin typeface="Cambria" panose="02040503050406030204" pitchFamily="18" charset="0"/>
              </a:rPr>
              <a:t>ovarian </a:t>
            </a:r>
            <a:r>
              <a:rPr lang="en-US" altLang="zh-CN" sz="2400" dirty="0" err="1">
                <a:latin typeface="Cambria" panose="02040503050406030204" pitchFamily="18" charset="0"/>
              </a:rPr>
              <a:t>hyperthecosis</a:t>
            </a:r>
            <a:r>
              <a:rPr lang="en-US" altLang="zh-CN" sz="2400" dirty="0">
                <a:latin typeface="Cambria" panose="02040503050406030204" pitchFamily="18" charset="0"/>
              </a:rPr>
              <a:t> is </a:t>
            </a:r>
            <a:r>
              <a:rPr lang="en-US" altLang="zh-CN" sz="2400" dirty="0" smtClean="0">
                <a:latin typeface="Cambria" panose="02040503050406030204" pitchFamily="18" charset="0"/>
              </a:rPr>
              <a:t>suspected; absence </a:t>
            </a:r>
            <a:r>
              <a:rPr lang="en-US" altLang="zh-CN" sz="2400" dirty="0">
                <a:latin typeface="Cambria" panose="02040503050406030204" pitchFamily="18" charset="0"/>
              </a:rPr>
              <a:t>of follicles and or the polycystic ovarian morphology </a:t>
            </a:r>
            <a:r>
              <a:rPr lang="en-US" altLang="zh-CN" sz="2400" dirty="0" smtClean="0">
                <a:latin typeface="Cambria" panose="02040503050406030204" pitchFamily="18" charset="0"/>
              </a:rPr>
              <a:t>supports the </a:t>
            </a:r>
            <a:r>
              <a:rPr lang="en-US" altLang="zh-CN" sz="2400" dirty="0">
                <a:latin typeface="Cambria" panose="02040503050406030204" pitchFamily="18" charset="0"/>
              </a:rPr>
              <a:t>diagnosis of </a:t>
            </a:r>
            <a:r>
              <a:rPr lang="en-US" altLang="zh-CN" sz="2400" dirty="0" err="1">
                <a:latin typeface="Cambria" panose="02040503050406030204" pitchFamily="18" charset="0"/>
              </a:rPr>
              <a:t>hyperthecosis</a:t>
            </a:r>
            <a:r>
              <a:rPr lang="en-US" altLang="zh-CN" sz="2400" dirty="0">
                <a:latin typeface="Cambria" panose="02040503050406030204" pitchFamily="18" charset="0"/>
              </a:rPr>
              <a:t>.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6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irsutism in Premenopausal Wom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783" y="-9726"/>
            <a:ext cx="13125693" cy="685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308859"/>
            <a:ext cx="12192000" cy="2240280"/>
          </a:xfrm>
          <a:prstGeom prst="rect">
            <a:avLst/>
          </a:prstGeom>
          <a:solidFill>
            <a:schemeClr val="accent6">
              <a:lumMod val="50000"/>
              <a:alpha val="71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86054" y="2543220"/>
            <a:ext cx="1341614" cy="1683618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>
            <a:defPPr>
              <a:defRPr lang="zh-CN"/>
            </a:defPPr>
            <a:lvl1pPr algn="ctr">
              <a:defRPr sz="6600">
                <a:solidFill>
                  <a:schemeClr val="bg1"/>
                </a:solidFill>
                <a:ea typeface="Microsoft YaHei" panose="020B050302020402020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>
                <a:latin typeface="Stencil" panose="040409050D0802020404" pitchFamily="82" charset="0"/>
                <a:ea typeface="+mn-ea"/>
              </a:rPr>
              <a:t>3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233914" y="2543220"/>
            <a:ext cx="8391414" cy="1727589"/>
          </a:xfrm>
          <a:prstGeom prst="rect">
            <a:avLst/>
          </a:prstGeom>
        </p:spPr>
        <p:txBody>
          <a:bodyPr vert="horz" lIns="90000" tIns="46800" rIns="90000" bIns="46800" rtlCol="0" anchor="b">
            <a:normAutofit/>
          </a:bodyPr>
          <a:lstStyle>
            <a:lvl1pPr>
              <a:lnSpc>
                <a:spcPct val="120000"/>
              </a:lnSpc>
              <a:spcBef>
                <a:spcPct val="0"/>
              </a:spcBef>
              <a:buNone/>
              <a:defRPr kumimoji="1" sz="4400">
                <a:solidFill>
                  <a:schemeClr val="bg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Stencil" panose="040409050D0802020404" pitchFamily="82" charset="0"/>
              </a:rPr>
              <a:t>Treatment of Hirsutism in</a:t>
            </a:r>
          </a:p>
          <a:p>
            <a:r>
              <a:rPr lang="en-US" altLang="zh-CN" dirty="0">
                <a:latin typeface="Stencil" panose="040409050D0802020404" pitchFamily="82" charset="0"/>
              </a:rPr>
              <a:t>Premenopausal Women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26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4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Diagnosis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3119" y="1497257"/>
            <a:ext cx="10090801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There are </a:t>
            </a:r>
            <a:r>
              <a:rPr lang="en-US" altLang="zh-CN" sz="2400" dirty="0">
                <a:latin typeface="Cambria" panose="02040503050406030204" pitchFamily="18" charset="0"/>
              </a:rPr>
              <a:t>two main approaches to the management of </a:t>
            </a:r>
            <a:r>
              <a:rPr lang="en-US" altLang="zh-CN" sz="2400" dirty="0" smtClean="0">
                <a:latin typeface="Cambria" panose="02040503050406030204" pitchFamily="18" charset="0"/>
              </a:rPr>
              <a:t>hirsutism that </a:t>
            </a:r>
            <a:r>
              <a:rPr lang="en-US" altLang="zh-CN" sz="2400" dirty="0">
                <a:latin typeface="Cambria" panose="02040503050406030204" pitchFamily="18" charset="0"/>
              </a:rPr>
              <a:t>may be used either individually or in combination: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400" dirty="0" smtClean="0">
                <a:latin typeface="Cambria" panose="02040503050406030204" pitchFamily="18" charset="0"/>
              </a:rPr>
              <a:t>Pharmacologic </a:t>
            </a:r>
            <a:r>
              <a:rPr lang="en-US" altLang="zh-CN" sz="2400" dirty="0">
                <a:latin typeface="Cambria" panose="02040503050406030204" pitchFamily="18" charset="0"/>
              </a:rPr>
              <a:t>therapies that target androgen production and action,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400" dirty="0" smtClean="0">
                <a:latin typeface="Cambria" panose="02040503050406030204" pitchFamily="18" charset="0"/>
              </a:rPr>
              <a:t>Direct </a:t>
            </a:r>
            <a:r>
              <a:rPr lang="en-US" altLang="zh-CN" sz="2400" dirty="0">
                <a:latin typeface="Cambria" panose="02040503050406030204" pitchFamily="18" charset="0"/>
              </a:rPr>
              <a:t>hair removal </a:t>
            </a:r>
            <a:r>
              <a:rPr lang="en-US" altLang="zh-CN" sz="2400" dirty="0" smtClean="0">
                <a:latin typeface="Cambria" panose="02040503050406030204" pitchFamily="18" charset="0"/>
              </a:rPr>
              <a:t>methods (electrolysis </a:t>
            </a:r>
            <a:r>
              <a:rPr lang="en-US" altLang="zh-CN" sz="2400" dirty="0">
                <a:latin typeface="Cambria" panose="02040503050406030204" pitchFamily="18" charset="0"/>
              </a:rPr>
              <a:t>and </a:t>
            </a:r>
            <a:r>
              <a:rPr lang="en-US" altLang="zh-CN" sz="24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).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endParaRPr lang="en-US" altLang="zh-CN" sz="2400" dirty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Most women also </a:t>
            </a:r>
            <a:r>
              <a:rPr lang="en-US" altLang="zh-CN" sz="2400" dirty="0" smtClean="0">
                <a:latin typeface="Cambria" panose="02040503050406030204" pitchFamily="18" charset="0"/>
              </a:rPr>
              <a:t>use cosmetic </a:t>
            </a:r>
            <a:r>
              <a:rPr lang="en-US" altLang="zh-CN" sz="2400" dirty="0">
                <a:latin typeface="Cambria" panose="02040503050406030204" pitchFamily="18" charset="0"/>
              </a:rPr>
              <a:t>measures (shaving, plucking, waxing) </a:t>
            </a:r>
            <a:r>
              <a:rPr lang="en-US" altLang="zh-CN" sz="2400" dirty="0" smtClean="0">
                <a:latin typeface="Cambria" panose="02040503050406030204" pitchFamily="18" charset="0"/>
              </a:rPr>
              <a:t>before their </a:t>
            </a:r>
            <a:r>
              <a:rPr lang="en-US" altLang="zh-CN" sz="2400" dirty="0">
                <a:latin typeface="Cambria" panose="02040503050406030204" pitchFamily="18" charset="0"/>
              </a:rPr>
              <a:t>first medical consultation and continue to use </a:t>
            </a:r>
            <a:r>
              <a:rPr lang="en-US" altLang="zh-CN" sz="2400" dirty="0" smtClean="0">
                <a:latin typeface="Cambria" panose="02040503050406030204" pitchFamily="18" charset="0"/>
              </a:rPr>
              <a:t>them during </a:t>
            </a:r>
            <a:r>
              <a:rPr lang="en-US" altLang="zh-CN" sz="2400" dirty="0">
                <a:latin typeface="Cambria" panose="02040503050406030204" pitchFamily="18" charset="0"/>
              </a:rPr>
              <a:t>pharmacotherapy.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27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9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Treatment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418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For most women with patient-important </a:t>
            </a:r>
            <a:r>
              <a:rPr lang="en-US" altLang="zh-CN" sz="2400" dirty="0" smtClean="0">
                <a:latin typeface="Cambria" panose="02040503050406030204" pitchFamily="18" charset="0"/>
              </a:rPr>
              <a:t>hirsutism despite </a:t>
            </a:r>
            <a:r>
              <a:rPr lang="en-US" altLang="zh-CN" sz="2400" dirty="0">
                <a:latin typeface="Cambria" panose="02040503050406030204" pitchFamily="18" charset="0"/>
              </a:rPr>
              <a:t>cosmetic measures, 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starting with </a:t>
            </a:r>
            <a:r>
              <a:rPr lang="en-US" altLang="zh-CN" sz="2400" dirty="0">
                <a:latin typeface="Cambria" panose="02040503050406030204" pitchFamily="18" charset="0"/>
              </a:rPr>
              <a:t>pharmacological </a:t>
            </a:r>
            <a:r>
              <a:rPr lang="en-US" altLang="zh-CN" sz="2400" dirty="0" smtClean="0">
                <a:latin typeface="Cambria" panose="02040503050406030204" pitchFamily="18" charset="0"/>
              </a:rPr>
              <a:t>therapy.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16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For women </a:t>
            </a:r>
            <a:r>
              <a:rPr lang="en-US" altLang="zh-CN" sz="2400" dirty="0">
                <a:latin typeface="Cambria" panose="02040503050406030204" pitchFamily="18" charset="0"/>
              </a:rPr>
              <a:t>who then desire additional </a:t>
            </a:r>
            <a:r>
              <a:rPr lang="en-US" altLang="zh-CN" sz="2400" dirty="0" smtClean="0">
                <a:latin typeface="Cambria" panose="02040503050406030204" pitchFamily="18" charset="0"/>
              </a:rPr>
              <a:t>cosmetic benefit</a:t>
            </a:r>
            <a:r>
              <a:rPr lang="en-US" altLang="zh-CN" sz="2400" dirty="0">
                <a:latin typeface="Cambria" panose="02040503050406030204" pitchFamily="18" charset="0"/>
              </a:rPr>
              <a:t>, 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adding direct hair </a:t>
            </a:r>
            <a:r>
              <a:rPr lang="en-US" altLang="zh-CN" sz="2400" dirty="0" smtClean="0">
                <a:latin typeface="Cambria" panose="02040503050406030204" pitchFamily="18" charset="0"/>
              </a:rPr>
              <a:t>removal methods</a:t>
            </a:r>
            <a:r>
              <a:rPr lang="en-US" altLang="zh-CN" sz="2400" dirty="0">
                <a:latin typeface="Cambria" panose="02040503050406030204" pitchFamily="18" charset="0"/>
              </a:rPr>
              <a:t>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16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However</a:t>
            </a:r>
            <a:r>
              <a:rPr lang="en-US" altLang="zh-CN" sz="2400" dirty="0">
                <a:latin typeface="Cambria" panose="02040503050406030204" pitchFamily="18" charset="0"/>
              </a:rPr>
              <a:t>, for women with mild hirsutism and no evidence of an endocrine </a:t>
            </a:r>
            <a:r>
              <a:rPr lang="en-US" altLang="zh-CN" sz="2400" dirty="0" smtClean="0">
                <a:latin typeface="Cambria" panose="02040503050406030204" pitchFamily="18" charset="0"/>
              </a:rPr>
              <a:t>disorder, 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either </a:t>
            </a:r>
            <a:r>
              <a:rPr lang="en-US" altLang="zh-CN" sz="2400" dirty="0" smtClean="0">
                <a:latin typeface="Cambria" panose="02040503050406030204" pitchFamily="18" charset="0"/>
              </a:rPr>
              <a:t>approach.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16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For </a:t>
            </a:r>
            <a:r>
              <a:rPr lang="en-US" altLang="zh-CN" sz="2400" dirty="0">
                <a:latin typeface="Cambria" panose="02040503050406030204" pitchFamily="18" charset="0"/>
              </a:rPr>
              <a:t>hirsute women with obesity, including </a:t>
            </a:r>
            <a:r>
              <a:rPr lang="en-US" altLang="zh-CN" sz="2400" dirty="0" smtClean="0">
                <a:latin typeface="Cambria" panose="02040503050406030204" pitchFamily="18" charset="0"/>
              </a:rPr>
              <a:t>those with </a:t>
            </a:r>
            <a:r>
              <a:rPr lang="en-US" altLang="zh-CN" sz="2400" dirty="0">
                <a:latin typeface="Cambria" panose="02040503050406030204" pitchFamily="18" charset="0"/>
              </a:rPr>
              <a:t>PCOS, we also 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</a:rPr>
              <a:t>recommend</a:t>
            </a:r>
            <a:r>
              <a:rPr lang="en-US" altLang="zh-CN" sz="2400" dirty="0">
                <a:latin typeface="Cambria" panose="02040503050406030204" pitchFamily="18" charset="0"/>
              </a:rPr>
              <a:t> lifestyle </a:t>
            </a:r>
            <a:r>
              <a:rPr lang="en-US" altLang="zh-CN" sz="2400" dirty="0" smtClean="0">
                <a:latin typeface="Cambria" panose="02040503050406030204" pitchFamily="18" charset="0"/>
              </a:rPr>
              <a:t>changes.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3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Treatment</a:t>
            </a:r>
            <a:r>
              <a:rPr lang="en-US" altLang="zh-CN" sz="3200" b="1" dirty="0" smtClean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3119" y="1497257"/>
            <a:ext cx="10090801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Although experts have often made treatment recommendations based on the severity of hirsutism </a:t>
            </a:r>
            <a:r>
              <a:rPr lang="en-US" altLang="zh-CN" sz="2400" dirty="0" smtClean="0">
                <a:latin typeface="Cambria" panose="02040503050406030204" pitchFamily="18" charset="0"/>
              </a:rPr>
              <a:t>using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Ferriman</a:t>
            </a:r>
            <a:r>
              <a:rPr lang="en-US" altLang="zh-CN" sz="2400" dirty="0" smtClean="0">
                <a:latin typeface="Cambria" panose="02040503050406030204" pitchFamily="18" charset="0"/>
              </a:rPr>
              <a:t>–Gallwey scores, this </a:t>
            </a:r>
            <a:r>
              <a:rPr lang="en-US" altLang="zh-CN" sz="2400" dirty="0">
                <a:latin typeface="Cambria" panose="02040503050406030204" pitchFamily="18" charset="0"/>
              </a:rPr>
              <a:t>approach has several limitations: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200" dirty="0" smtClean="0">
                <a:latin typeface="Cambria" panose="02040503050406030204" pitchFamily="18" charset="0"/>
              </a:rPr>
              <a:t>Many </a:t>
            </a:r>
            <a:r>
              <a:rPr lang="en-US" altLang="zh-CN" sz="2200" dirty="0">
                <a:latin typeface="Cambria" panose="02040503050406030204" pitchFamily="18" charset="0"/>
              </a:rPr>
              <a:t>clinicians are unfamiliar with </a:t>
            </a:r>
            <a:r>
              <a:rPr lang="en-US" altLang="zh-CN" sz="2200" dirty="0" smtClean="0">
                <a:latin typeface="Cambria" panose="02040503050406030204" pitchFamily="18" charset="0"/>
              </a:rPr>
              <a:t>calculating </a:t>
            </a:r>
            <a:r>
              <a:rPr lang="en-US" altLang="zh-CN" sz="2200" dirty="0" err="1" smtClean="0">
                <a:latin typeface="Cambria" panose="02040503050406030204" pitchFamily="18" charset="0"/>
              </a:rPr>
              <a:t>Ferriman</a:t>
            </a:r>
            <a:r>
              <a:rPr lang="en-US" altLang="zh-CN" sz="2200" dirty="0" smtClean="0">
                <a:latin typeface="Cambria" panose="02040503050406030204" pitchFamily="18" charset="0"/>
              </a:rPr>
              <a:t>–Gallwey </a:t>
            </a:r>
            <a:r>
              <a:rPr lang="en-US" altLang="zh-CN" sz="2200" dirty="0">
                <a:latin typeface="Cambria" panose="02040503050406030204" pitchFamily="18" charset="0"/>
              </a:rPr>
              <a:t>scores; </a:t>
            </a:r>
            <a:endParaRPr lang="en-US" altLang="zh-CN" sz="2200" dirty="0" smtClean="0">
              <a:latin typeface="Cambria" panose="02040503050406030204" pitchFamily="18" charset="0"/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200" dirty="0" smtClean="0">
                <a:latin typeface="Cambria" panose="02040503050406030204" pitchFamily="18" charset="0"/>
              </a:rPr>
              <a:t>Most </a:t>
            </a:r>
            <a:r>
              <a:rPr lang="en-US" altLang="zh-CN" sz="2200" dirty="0">
                <a:latin typeface="Cambria" panose="02040503050406030204" pitchFamily="18" charset="0"/>
              </a:rPr>
              <a:t>women use </a:t>
            </a:r>
            <a:r>
              <a:rPr lang="en-US" altLang="zh-CN" sz="2200" dirty="0" smtClean="0">
                <a:latin typeface="Cambria" panose="02040503050406030204" pitchFamily="18" charset="0"/>
              </a:rPr>
              <a:t>cosmetic measures </a:t>
            </a:r>
            <a:r>
              <a:rPr lang="en-US" altLang="zh-CN" sz="2200" dirty="0">
                <a:latin typeface="Cambria" panose="02040503050406030204" pitchFamily="18" charset="0"/>
              </a:rPr>
              <a:t>before seeking consultation, making it impossible to accurately determine a </a:t>
            </a:r>
            <a:r>
              <a:rPr lang="en-US" altLang="zh-CN" sz="2200" dirty="0" err="1">
                <a:latin typeface="Cambria" panose="02040503050406030204" pitchFamily="18" charset="0"/>
              </a:rPr>
              <a:t>Ferriman</a:t>
            </a:r>
            <a:r>
              <a:rPr lang="en-US" altLang="zh-CN" sz="2200" dirty="0">
                <a:latin typeface="Cambria" panose="02040503050406030204" pitchFamily="18" charset="0"/>
              </a:rPr>
              <a:t>–Gallwey score</a:t>
            </a:r>
            <a:r>
              <a:rPr lang="en-US" altLang="zh-CN" sz="2200" dirty="0" smtClean="0">
                <a:latin typeface="Cambria" panose="02040503050406030204" pitchFamily="18" charset="0"/>
              </a:rPr>
              <a:t>;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2200" dirty="0" smtClean="0">
                <a:latin typeface="Cambria" panose="02040503050406030204" pitchFamily="18" charset="0"/>
              </a:rPr>
              <a:t>Treatment </a:t>
            </a:r>
            <a:r>
              <a:rPr lang="en-US" altLang="zh-CN" sz="2200" dirty="0">
                <a:latin typeface="Cambria" panose="02040503050406030204" pitchFamily="18" charset="0"/>
              </a:rPr>
              <a:t>decisions need to be proportionate </a:t>
            </a:r>
            <a:r>
              <a:rPr lang="en-US" altLang="zh-CN" sz="2200" dirty="0" smtClean="0">
                <a:latin typeface="Cambria" panose="02040503050406030204" pitchFamily="18" charset="0"/>
              </a:rPr>
              <a:t>to the </a:t>
            </a:r>
            <a:r>
              <a:rPr lang="en-US" altLang="zh-CN" sz="2200" dirty="0">
                <a:latin typeface="Cambria" panose="02040503050406030204" pitchFamily="18" charset="0"/>
              </a:rPr>
              <a:t>extent that excessive hair affects patient </a:t>
            </a:r>
            <a:r>
              <a:rPr lang="en-US" altLang="zh-CN" sz="2200" dirty="0" smtClean="0">
                <a:latin typeface="Cambria" panose="02040503050406030204" pitchFamily="18" charset="0"/>
              </a:rPr>
              <a:t>well-being</a:t>
            </a:r>
            <a:endParaRPr lang="en-US" altLang="zh-CN" sz="22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29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8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A9C5B9"/>
              </a:clrFrom>
              <a:clrTo>
                <a:srgbClr val="A9C5B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9560" y="-466150"/>
            <a:ext cx="12192000" cy="82537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0" y="2308859"/>
            <a:ext cx="12192000" cy="2240280"/>
          </a:xfrm>
          <a:prstGeom prst="rect">
            <a:avLst/>
          </a:prstGeom>
          <a:solidFill>
            <a:schemeClr val="accent6">
              <a:lumMod val="50000"/>
              <a:alpha val="71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86054" y="2543220"/>
            <a:ext cx="1341614" cy="1683618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>
            <a:defPPr>
              <a:defRPr lang="zh-CN"/>
            </a:defPPr>
            <a:lvl1pPr algn="ctr">
              <a:defRPr sz="6600">
                <a:solidFill>
                  <a:schemeClr val="bg1"/>
                </a:solidFill>
                <a:ea typeface="Microsoft YaHei" panose="020B050302020402020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>
                <a:latin typeface="Stencil" panose="040409050D0802020404" pitchFamily="82" charset="0"/>
                <a:ea typeface="+mn-ea"/>
              </a:rPr>
              <a:t>1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233914" y="2543220"/>
            <a:ext cx="8391414" cy="1727589"/>
          </a:xfrm>
          <a:prstGeom prst="rect">
            <a:avLst/>
          </a:prstGeom>
        </p:spPr>
        <p:txBody>
          <a:bodyPr vert="horz" lIns="90000" tIns="46800" rIns="90000" bIns="46800" rtlCol="0" anchor="b">
            <a:normAutofit/>
          </a:bodyPr>
          <a:lstStyle>
            <a:lvl1pPr>
              <a:lnSpc>
                <a:spcPct val="120000"/>
              </a:lnSpc>
              <a:spcBef>
                <a:spcPct val="0"/>
              </a:spcBef>
              <a:buNone/>
              <a:defRPr kumimoji="1" sz="4400">
                <a:solidFill>
                  <a:schemeClr val="bg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Stencil" panose="040409050D0802020404" pitchFamily="82" charset="0"/>
              </a:rPr>
              <a:t>Definition, Pathogenesis, and Etiology of Hirsutism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Treatment</a:t>
            </a:r>
            <a:r>
              <a:rPr lang="en-US" altLang="zh-CN" sz="3200" b="1" dirty="0" smtClean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53119" y="1497257"/>
            <a:ext cx="100908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>
                <a:latin typeface="Cambria" panose="02040503050406030204" pitchFamily="18" charset="0"/>
              </a:rPr>
              <a:t>Cosmetic measures to manage hirsutism </a:t>
            </a:r>
            <a:r>
              <a:rPr lang="en-US" altLang="zh-CN" sz="2400" dirty="0" smtClean="0">
                <a:latin typeface="Cambria" panose="02040503050406030204" pitchFamily="18" charset="0"/>
              </a:rPr>
              <a:t>include methods </a:t>
            </a:r>
            <a:r>
              <a:rPr lang="en-US" altLang="zh-CN" sz="2400" dirty="0">
                <a:latin typeface="Cambria" panose="02040503050406030204" pitchFamily="18" charset="0"/>
              </a:rPr>
              <a:t>that remove hair shafts from the skin </a:t>
            </a:r>
            <a:r>
              <a:rPr lang="en-US" altLang="zh-CN" sz="2400" dirty="0" smtClean="0">
                <a:latin typeface="Cambria" panose="02040503050406030204" pitchFamily="18" charset="0"/>
              </a:rPr>
              <a:t>surface (</a:t>
            </a: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depilation</a:t>
            </a:r>
            <a:r>
              <a:rPr lang="en-US" altLang="zh-CN" sz="2400" dirty="0">
                <a:latin typeface="Cambria" panose="02040503050406030204" pitchFamily="18" charset="0"/>
              </a:rPr>
              <a:t>)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Shaving </a:t>
            </a:r>
            <a:r>
              <a:rPr lang="en-US" altLang="zh-CN" sz="2400" dirty="0" smtClean="0">
                <a:latin typeface="Cambria" panose="02040503050406030204" pitchFamily="18" charset="0"/>
              </a:rPr>
              <a:t>and Chemical depilatory</a:t>
            </a:r>
            <a:endParaRPr lang="en-US" altLang="zh-CN" sz="2400" dirty="0">
              <a:latin typeface="Cambria" panose="020405030504060302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 smtClean="0">
                <a:latin typeface="Cambria" panose="02040503050406030204" pitchFamily="18" charset="0"/>
              </a:rPr>
              <a:t>and </a:t>
            </a:r>
            <a:r>
              <a:rPr lang="en-US" altLang="zh-CN" sz="2400" dirty="0">
                <a:latin typeface="Cambria" panose="02040503050406030204" pitchFamily="18" charset="0"/>
              </a:rPr>
              <a:t>those that extract hairs to above the </a:t>
            </a:r>
            <a:r>
              <a:rPr lang="en-US" altLang="zh-CN" sz="2400" dirty="0" smtClean="0">
                <a:latin typeface="Cambria" panose="02040503050406030204" pitchFamily="18" charset="0"/>
              </a:rPr>
              <a:t>bulb (</a:t>
            </a: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epilation</a:t>
            </a:r>
            <a:r>
              <a:rPr lang="en-US" altLang="zh-CN" sz="2400" dirty="0" smtClean="0">
                <a:latin typeface="Cambria" panose="02040503050406030204" pitchFamily="18" charset="0"/>
              </a:rPr>
              <a:t>).</a:t>
            </a: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such </a:t>
            </a:r>
            <a:r>
              <a:rPr lang="en-US" altLang="zh-CN" sz="2400" dirty="0">
                <a:latin typeface="Cambria" panose="02040503050406030204" pitchFamily="18" charset="0"/>
              </a:rPr>
              <a:t>as plucking or waxing,  </a:t>
            </a: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2400" dirty="0" smtClean="0">
              <a:latin typeface="Cambria" panose="020405030504060302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Cambria" panose="02040503050406030204" pitchFamily="18" charset="0"/>
              </a:rPr>
              <a:t>In addition to cosmetic and/or pharmacologic </a:t>
            </a:r>
            <a:r>
              <a:rPr lang="en-US" sz="2400" dirty="0" smtClean="0">
                <a:latin typeface="Cambria" panose="02040503050406030204" pitchFamily="18" charset="0"/>
              </a:rPr>
              <a:t>therapy, lifestyle </a:t>
            </a:r>
            <a:r>
              <a:rPr lang="en-US" sz="2400" dirty="0">
                <a:latin typeface="Cambria" panose="02040503050406030204" pitchFamily="18" charset="0"/>
              </a:rPr>
              <a:t>changes for obese women with PCOS may improve their hirsutism.</a:t>
            </a:r>
            <a:r>
              <a:rPr lang="en-US" sz="2400" dirty="0"/>
              <a:t/>
            </a:r>
            <a:br>
              <a:rPr lang="en-US" sz="2400" dirty="0"/>
            </a:b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2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hirsutism woma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5" b="15340"/>
          <a:stretch/>
        </p:blipFill>
        <p:spPr bwMode="auto">
          <a:xfrm>
            <a:off x="-894182" y="-21986"/>
            <a:ext cx="13262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Pharmacological Treatments hirsutism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1"/>
          <a:stretch/>
        </p:blipFill>
        <p:spPr bwMode="auto">
          <a:xfrm>
            <a:off x="8249091" y="3132307"/>
            <a:ext cx="4119259" cy="37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308859"/>
            <a:ext cx="12192000" cy="2240280"/>
          </a:xfrm>
          <a:prstGeom prst="rect">
            <a:avLst/>
          </a:prstGeom>
          <a:solidFill>
            <a:schemeClr val="accent6">
              <a:lumMod val="50000"/>
              <a:alpha val="71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86054" y="2543220"/>
            <a:ext cx="1341614" cy="1683618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>
            <a:defPPr>
              <a:defRPr lang="zh-CN"/>
            </a:defPPr>
            <a:lvl1pPr algn="ctr">
              <a:defRPr sz="6600">
                <a:solidFill>
                  <a:schemeClr val="bg1"/>
                </a:solidFill>
                <a:ea typeface="Microsoft YaHei" panose="020B050302020402020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>
                <a:latin typeface="Stencil" panose="040409050D0802020404" pitchFamily="82" charset="0"/>
                <a:ea typeface="+mn-ea"/>
              </a:rPr>
              <a:t>4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233914" y="2543220"/>
            <a:ext cx="8391414" cy="1727589"/>
          </a:xfrm>
          <a:prstGeom prst="rect">
            <a:avLst/>
          </a:prstGeom>
        </p:spPr>
        <p:txBody>
          <a:bodyPr vert="horz" lIns="90000" tIns="46800" rIns="90000" bIns="46800" rtlCol="0" anchor="b">
            <a:normAutofit/>
          </a:bodyPr>
          <a:lstStyle>
            <a:lvl1pPr>
              <a:lnSpc>
                <a:spcPct val="120000"/>
              </a:lnSpc>
              <a:spcBef>
                <a:spcPct val="0"/>
              </a:spcBef>
              <a:buNone/>
              <a:defRPr kumimoji="1" sz="4400">
                <a:solidFill>
                  <a:schemeClr val="bg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Stencil" panose="040409050D0802020404" pitchFamily="82" charset="0"/>
              </a:rPr>
              <a:t>Pharmacological Treatments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In </a:t>
            </a:r>
            <a:r>
              <a:rPr lang="en-US" altLang="zh-CN" sz="2400" dirty="0">
                <a:latin typeface="Cambria" panose="02040503050406030204" pitchFamily="18" charset="0"/>
              </a:rPr>
              <a:t>this guideline, OCs refers only </a:t>
            </a:r>
            <a:r>
              <a:rPr lang="en-US" altLang="zh-CN" sz="2400" dirty="0" smtClean="0">
                <a:latin typeface="Cambria" panose="02040503050406030204" pitchFamily="18" charset="0"/>
              </a:rPr>
              <a:t>to combined </a:t>
            </a:r>
            <a:r>
              <a:rPr lang="en-US" altLang="zh-CN" sz="2400" dirty="0">
                <a:latin typeface="Cambria" panose="02040503050406030204" pitchFamily="18" charset="0"/>
              </a:rPr>
              <a:t>oral estrogen–progestin contraceptives containing EE and not to newer OCs that contain </a:t>
            </a:r>
            <a:r>
              <a:rPr lang="en-US" altLang="zh-CN" sz="2400" dirty="0" smtClean="0">
                <a:latin typeface="Cambria" panose="02040503050406030204" pitchFamily="18" charset="0"/>
              </a:rPr>
              <a:t>17-b-estradiol </a:t>
            </a:r>
            <a:r>
              <a:rPr lang="en-US" altLang="zh-CN" sz="2400" dirty="0">
                <a:latin typeface="Cambria" panose="02040503050406030204" pitchFamily="18" charset="0"/>
              </a:rPr>
              <a:t>or estradiol </a:t>
            </a:r>
            <a:r>
              <a:rPr lang="en-US" altLang="zh-CN" sz="2400" dirty="0" err="1">
                <a:latin typeface="Cambria" panose="02040503050406030204" pitchFamily="18" charset="0"/>
              </a:rPr>
              <a:t>valerate</a:t>
            </a:r>
            <a:r>
              <a:rPr lang="en-US" altLang="zh-CN" sz="2400" dirty="0">
                <a:latin typeface="Cambria" panose="02040503050406030204" pitchFamily="18" charset="0"/>
              </a:rPr>
              <a:t> combined with </a:t>
            </a:r>
            <a:r>
              <a:rPr lang="en-US" altLang="zh-CN" sz="2400" dirty="0" smtClean="0">
                <a:latin typeface="Cambria" panose="02040503050406030204" pitchFamily="18" charset="0"/>
              </a:rPr>
              <a:t>highly potent </a:t>
            </a:r>
            <a:r>
              <a:rPr lang="en-US" altLang="zh-CN" sz="2400" dirty="0" err="1">
                <a:latin typeface="Cambria" panose="02040503050406030204" pitchFamily="18" charset="0"/>
              </a:rPr>
              <a:t>progestins</a:t>
            </a:r>
            <a:r>
              <a:rPr lang="en-US" altLang="zh-CN" sz="2400" dirty="0">
                <a:latin typeface="Cambria" panose="02040503050406030204" pitchFamily="18" charset="0"/>
              </a:rPr>
              <a:t>, as the doses of estrogen in these </a:t>
            </a:r>
            <a:r>
              <a:rPr lang="en-US" altLang="zh-CN" sz="2400" dirty="0" smtClean="0">
                <a:latin typeface="Cambria" panose="02040503050406030204" pitchFamily="18" charset="0"/>
              </a:rPr>
              <a:t>pills are </a:t>
            </a:r>
            <a:r>
              <a:rPr lang="en-US" altLang="zh-CN" sz="2400" dirty="0">
                <a:latin typeface="Cambria" panose="02040503050406030204" pitchFamily="18" charset="0"/>
              </a:rPr>
              <a:t>unlikely to suppress ovarian androgens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Most </a:t>
            </a:r>
            <a:r>
              <a:rPr lang="en-US" altLang="zh-CN" sz="2400" dirty="0" err="1">
                <a:latin typeface="Cambria" panose="02040503050406030204" pitchFamily="18" charset="0"/>
              </a:rPr>
              <a:t>progestins</a:t>
            </a:r>
            <a:r>
              <a:rPr lang="en-US" altLang="zh-CN" sz="2400" dirty="0">
                <a:latin typeface="Cambria" panose="02040503050406030204" pitchFamily="18" charset="0"/>
              </a:rPr>
              <a:t> are derived from 19-nortestosterone and exhibit varying degrees of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androgenicity</a:t>
            </a:r>
            <a:r>
              <a:rPr lang="en-US" altLang="zh-CN" sz="2400" dirty="0" smtClean="0">
                <a:latin typeface="Cambria" panose="02040503050406030204" pitchFamily="18" charset="0"/>
              </a:rPr>
              <a:t>:</a:t>
            </a:r>
          </a:p>
          <a:p>
            <a:pPr marL="9144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mbria" panose="02040503050406030204" pitchFamily="18" charset="0"/>
              </a:rPr>
              <a:t>Low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androgenicity</a:t>
            </a:r>
            <a:r>
              <a:rPr lang="en-US" altLang="zh-CN" sz="2400" dirty="0" smtClean="0">
                <a:latin typeface="Cambria" panose="02040503050406030204" pitchFamily="18" charset="0"/>
              </a:rPr>
              <a:t>: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norgestimate</a:t>
            </a:r>
            <a:r>
              <a:rPr lang="en-US" altLang="zh-CN" sz="2400" dirty="0">
                <a:latin typeface="Cambria" panose="02040503050406030204" pitchFamily="18" charset="0"/>
              </a:rPr>
              <a:t>, </a:t>
            </a:r>
            <a:r>
              <a:rPr lang="en-US" altLang="zh-CN" sz="2400" dirty="0" err="1">
                <a:latin typeface="Cambria" panose="02040503050406030204" pitchFamily="18" charset="0"/>
              </a:rPr>
              <a:t>desogestrel</a:t>
            </a:r>
            <a:r>
              <a:rPr lang="en-US" altLang="zh-CN" sz="2400" dirty="0">
                <a:latin typeface="Cambria" panose="02040503050406030204" pitchFamily="18" charset="0"/>
              </a:rPr>
              <a:t>, and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gestodene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9144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mbria" panose="02040503050406030204" pitchFamily="18" charset="0"/>
              </a:rPr>
              <a:t>Medium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androgenicity</a:t>
            </a:r>
            <a:r>
              <a:rPr lang="en-US" altLang="zh-CN" sz="2400" dirty="0" smtClean="0">
                <a:latin typeface="Cambria" panose="02040503050406030204" pitchFamily="18" charset="0"/>
              </a:rPr>
              <a:t>: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norethindrone</a:t>
            </a:r>
            <a:r>
              <a:rPr lang="en-US" altLang="zh-CN" sz="2400" dirty="0">
                <a:latin typeface="Cambria" panose="02040503050406030204" pitchFamily="18" charset="0"/>
              </a:rPr>
              <a:t>;</a:t>
            </a:r>
          </a:p>
          <a:p>
            <a:pPr marL="9144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mbria" panose="02040503050406030204" pitchFamily="18" charset="0"/>
              </a:rPr>
              <a:t>Relatively </a:t>
            </a:r>
            <a:r>
              <a:rPr lang="en-US" altLang="zh-CN" sz="2400" dirty="0">
                <a:latin typeface="Cambria" panose="02040503050406030204" pitchFamily="18" charset="0"/>
              </a:rPr>
              <a:t>high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androgenicity</a:t>
            </a:r>
            <a:r>
              <a:rPr lang="en-US" altLang="zh-CN" sz="2400" dirty="0" smtClean="0">
                <a:latin typeface="Cambria" panose="02040503050406030204" pitchFamily="18" charset="0"/>
              </a:rPr>
              <a:t>: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norgestrel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and </a:t>
            </a:r>
            <a:r>
              <a:rPr lang="en-US" altLang="zh-CN" sz="2400" dirty="0" err="1">
                <a:latin typeface="Cambria" panose="02040503050406030204" pitchFamily="18" charset="0"/>
              </a:rPr>
              <a:t>levonorgestrel</a:t>
            </a:r>
            <a:r>
              <a:rPr lang="en-US" altLang="zh-CN" sz="2400" dirty="0">
                <a:latin typeface="Cambria" panose="02040503050406030204" pitchFamily="18" charset="0"/>
              </a:rPr>
              <a:t>.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9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</a:pPr>
            <a:r>
              <a:rPr lang="en-US" altLang="zh-CN" sz="2400" dirty="0">
                <a:latin typeface="Cambria" panose="02040503050406030204" pitchFamily="18" charset="0"/>
              </a:rPr>
              <a:t>OC therapy reduces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hyperandrogenism</a:t>
            </a:r>
            <a:r>
              <a:rPr lang="en-US" altLang="zh-CN" sz="2400" dirty="0">
                <a:latin typeface="Cambria" panose="02040503050406030204" pitchFamily="18" charset="0"/>
              </a:rPr>
              <a:t> via a </a:t>
            </a:r>
            <a:r>
              <a:rPr lang="en-US" altLang="zh-CN" sz="2400" dirty="0" smtClean="0">
                <a:latin typeface="Cambria" panose="02040503050406030204" pitchFamily="18" charset="0"/>
              </a:rPr>
              <a:t>number of </a:t>
            </a:r>
            <a:r>
              <a:rPr lang="en-US" altLang="zh-CN" sz="2400" dirty="0">
                <a:latin typeface="Cambria" panose="02040503050406030204" pitchFamily="18" charset="0"/>
              </a:rPr>
              <a:t>mechanisms, including the following</a:t>
            </a:r>
            <a:r>
              <a:rPr lang="en-US" altLang="zh-CN" sz="2400" dirty="0" smtClean="0">
                <a:latin typeface="Cambria" panose="02040503050406030204" pitchFamily="18" charset="0"/>
              </a:rPr>
              <a:t>:</a:t>
            </a: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Suppression of </a:t>
            </a:r>
            <a:r>
              <a:rPr lang="en-US" altLang="zh-CN" sz="2400" dirty="0">
                <a:latin typeface="Cambria" panose="02040503050406030204" pitchFamily="18" charset="0"/>
              </a:rPr>
              <a:t>luteinizing hormone secretion (and therefore ovarian androgen secretion</a:t>
            </a:r>
            <a:r>
              <a:rPr lang="en-US" altLang="zh-CN" sz="2400" dirty="0" smtClean="0">
                <a:latin typeface="Cambria" panose="02040503050406030204" pitchFamily="18" charset="0"/>
              </a:rPr>
              <a:t>), </a:t>
            </a: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stimulation </a:t>
            </a:r>
            <a:r>
              <a:rPr lang="en-US" altLang="zh-CN" sz="2400" dirty="0">
                <a:latin typeface="Cambria" panose="02040503050406030204" pitchFamily="18" charset="0"/>
              </a:rPr>
              <a:t>of hepatic production of sex hormone–binding globulin (SHBG) (</a:t>
            </a:r>
            <a:r>
              <a:rPr lang="en-US" altLang="zh-CN" sz="2400" dirty="0" smtClean="0">
                <a:latin typeface="Cambria" panose="02040503050406030204" pitchFamily="18" charset="0"/>
              </a:rPr>
              <a:t>thereby increasing </a:t>
            </a:r>
            <a:r>
              <a:rPr lang="en-US" altLang="zh-CN" sz="2400" dirty="0">
                <a:latin typeface="Cambria" panose="02040503050406030204" pitchFamily="18" charset="0"/>
              </a:rPr>
              <a:t>androgen binding in serum and reducing </a:t>
            </a:r>
            <a:r>
              <a:rPr lang="en-US" altLang="zh-CN" sz="2400" dirty="0" smtClean="0">
                <a:latin typeface="Cambria" panose="02040503050406030204" pitchFamily="18" charset="0"/>
              </a:rPr>
              <a:t>serum free </a:t>
            </a:r>
            <a:r>
              <a:rPr lang="en-US" altLang="zh-CN" sz="2400" dirty="0">
                <a:latin typeface="Cambria" panose="02040503050406030204" pitchFamily="18" charset="0"/>
              </a:rPr>
              <a:t>androgen concentrations),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800100" lvl="1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and </a:t>
            </a:r>
            <a:r>
              <a:rPr lang="en-US" altLang="zh-CN" sz="2400" dirty="0">
                <a:latin typeface="Cambria" panose="02040503050406030204" pitchFamily="18" charset="0"/>
              </a:rPr>
              <a:t>a slight reduction </a:t>
            </a:r>
            <a:r>
              <a:rPr lang="en-US" altLang="zh-CN" sz="2400" dirty="0" smtClean="0">
                <a:latin typeface="Cambria" panose="02040503050406030204" pitchFamily="18" charset="0"/>
              </a:rPr>
              <a:t>in both </a:t>
            </a:r>
            <a:r>
              <a:rPr lang="en-US" altLang="zh-CN" sz="2400" dirty="0">
                <a:latin typeface="Cambria" panose="02040503050406030204" pitchFamily="18" charset="0"/>
              </a:rPr>
              <a:t>adrenal androgen secretion and binding of </a:t>
            </a:r>
            <a:r>
              <a:rPr lang="en-US" altLang="zh-CN" sz="2400" dirty="0" smtClean="0">
                <a:latin typeface="Cambria" panose="02040503050406030204" pitchFamily="18" charset="0"/>
              </a:rPr>
              <a:t>androgens to </a:t>
            </a:r>
            <a:r>
              <a:rPr lang="en-US" altLang="zh-CN" sz="2400" dirty="0">
                <a:latin typeface="Cambria" panose="02040503050406030204" pitchFamily="18" charset="0"/>
              </a:rPr>
              <a:t>their receptor.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lvl="1" indent="-457200">
              <a:lnSpc>
                <a:spcPct val="110000"/>
              </a:lnSpc>
            </a:pPr>
            <a:r>
              <a:rPr lang="en-US" altLang="zh-CN" sz="2400" dirty="0">
                <a:latin typeface="Cambria" panose="02040503050406030204" pitchFamily="18" charset="0"/>
              </a:rPr>
              <a:t>Consequently, there is a reduction </a:t>
            </a:r>
            <a:r>
              <a:rPr lang="en-US" altLang="zh-CN" sz="2400" dirty="0" smtClean="0">
                <a:latin typeface="Cambria" panose="02040503050406030204" pitchFamily="18" charset="0"/>
              </a:rPr>
              <a:t>of testosterone </a:t>
            </a:r>
            <a:r>
              <a:rPr lang="en-US" altLang="zh-CN" sz="2400" dirty="0">
                <a:latin typeface="Cambria" panose="02040503050406030204" pitchFamily="18" charset="0"/>
              </a:rPr>
              <a:t>production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0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For the majority of women with hirsutism </a:t>
            </a:r>
            <a:r>
              <a:rPr lang="en-US" altLang="zh-CN" sz="2400" dirty="0" smtClean="0">
                <a:latin typeface="Cambria" panose="02040503050406030204" pitchFamily="18" charset="0"/>
              </a:rPr>
              <a:t>who are </a:t>
            </a:r>
            <a:r>
              <a:rPr lang="en-US" altLang="zh-CN" sz="2400" dirty="0">
                <a:latin typeface="Cambria" panose="02040503050406030204" pitchFamily="18" charset="0"/>
              </a:rPr>
              <a:t>not seeking fertility, 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OCs as initial therapy for treating patient-important hirsutism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For </a:t>
            </a:r>
            <a:r>
              <a:rPr lang="en-US" altLang="zh-CN" sz="2400" dirty="0">
                <a:latin typeface="Cambria" panose="02040503050406030204" pitchFamily="18" charset="0"/>
              </a:rPr>
              <a:t>most women with hirsutism, we </a:t>
            </a:r>
            <a:r>
              <a:rPr lang="en-US" altLang="zh-CN" sz="2400" dirty="0" smtClean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 smtClean="0">
                <a:latin typeface="Cambria" panose="02040503050406030204" pitchFamily="18" charset="0"/>
              </a:rPr>
              <a:t> against </a:t>
            </a:r>
            <a:r>
              <a:rPr lang="en-US" altLang="zh-CN" sz="2400" dirty="0">
                <a:latin typeface="Cambria" panose="02040503050406030204" pitchFamily="18" charset="0"/>
              </a:rPr>
              <a:t>antiandrogen monotherapy as </a:t>
            </a:r>
            <a:r>
              <a:rPr lang="en-US" altLang="zh-CN" sz="2400" dirty="0" smtClean="0">
                <a:latin typeface="Cambria" panose="02040503050406030204" pitchFamily="18" charset="0"/>
              </a:rPr>
              <a:t>initial therapy </a:t>
            </a:r>
            <a:r>
              <a:rPr lang="en-US" altLang="zh-CN" sz="2400" dirty="0">
                <a:latin typeface="Cambria" panose="02040503050406030204" pitchFamily="18" charset="0"/>
              </a:rPr>
              <a:t>(because of the teratogenic potential </a:t>
            </a:r>
            <a:r>
              <a:rPr lang="en-US" altLang="zh-CN" sz="2400" dirty="0" smtClean="0">
                <a:latin typeface="Cambria" panose="02040503050406030204" pitchFamily="18" charset="0"/>
              </a:rPr>
              <a:t>of these </a:t>
            </a:r>
            <a:r>
              <a:rPr lang="en-US" altLang="zh-CN" sz="2400" dirty="0">
                <a:latin typeface="Cambria" panose="02040503050406030204" pitchFamily="18" charset="0"/>
              </a:rPr>
              <a:t>medications) unless these women use adequate </a:t>
            </a:r>
            <a:r>
              <a:rPr lang="en-US" altLang="zh-CN" sz="2400" dirty="0" smtClean="0">
                <a:latin typeface="Cambria" panose="02040503050406030204" pitchFamily="18" charset="0"/>
              </a:rPr>
              <a:t>contraception.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For women </a:t>
            </a:r>
            <a:r>
              <a:rPr lang="en-US" altLang="zh-CN" sz="2400" dirty="0">
                <a:latin typeface="Cambria" panose="02040503050406030204" pitchFamily="18" charset="0"/>
              </a:rPr>
              <a:t>who are not sexually active, have undergone permanent sterilization, or who are using long-acting reversible contraception, </a:t>
            </a: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 smtClean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using either OCs or antiandrogens </a:t>
            </a:r>
            <a:r>
              <a:rPr lang="en-US" altLang="zh-CN" sz="2400" dirty="0" smtClean="0">
                <a:latin typeface="Cambria" panose="02040503050406030204" pitchFamily="18" charset="0"/>
              </a:rPr>
              <a:t>as initial therapy.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choice between these options depends on patient preferences regarding efficacy, side effects, and cost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34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1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412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Combination OCs carry about a threefold </a:t>
            </a:r>
            <a:r>
              <a:rPr lang="en-US" altLang="zh-CN" sz="2400" dirty="0" smtClean="0">
                <a:latin typeface="Cambria" panose="02040503050406030204" pitchFamily="18" charset="0"/>
              </a:rPr>
              <a:t>increased risk </a:t>
            </a:r>
            <a:r>
              <a:rPr lang="en-US" altLang="zh-CN" sz="2400" dirty="0">
                <a:latin typeface="Cambria" panose="02040503050406030204" pitchFamily="18" charset="0"/>
              </a:rPr>
              <a:t>of VTE in first-time users.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VTE </a:t>
            </a:r>
            <a:r>
              <a:rPr lang="en-US" altLang="zh-CN" sz="2400" dirty="0">
                <a:latin typeface="Cambria" panose="02040503050406030204" pitchFamily="18" charset="0"/>
              </a:rPr>
              <a:t>risk is </a:t>
            </a:r>
            <a:r>
              <a:rPr lang="en-US" altLang="zh-CN" sz="2400" dirty="0" smtClean="0">
                <a:latin typeface="Cambria" panose="02040503050406030204" pitchFamily="18" charset="0"/>
              </a:rPr>
              <a:t>significantly but </a:t>
            </a:r>
            <a:r>
              <a:rPr lang="en-US" altLang="zh-CN" sz="2400" dirty="0">
                <a:latin typeface="Cambria" panose="02040503050406030204" pitchFamily="18" charset="0"/>
              </a:rPr>
              <a:t>weakly related to estrogen dose and may wane </a:t>
            </a:r>
            <a:r>
              <a:rPr lang="en-US" altLang="zh-CN" sz="2400" dirty="0" smtClean="0">
                <a:latin typeface="Cambria" panose="02040503050406030204" pitchFamily="18" charset="0"/>
              </a:rPr>
              <a:t>with duration </a:t>
            </a:r>
            <a:r>
              <a:rPr lang="en-US" altLang="zh-CN" sz="2400" dirty="0">
                <a:latin typeface="Cambria" panose="02040503050406030204" pitchFamily="18" charset="0"/>
              </a:rPr>
              <a:t>of estrogen use.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use of OCs containing </a:t>
            </a:r>
            <a:r>
              <a:rPr lang="en-US" altLang="zh-CN" sz="2400" dirty="0" smtClean="0">
                <a:latin typeface="Cambria" panose="02040503050406030204" pitchFamily="18" charset="0"/>
              </a:rPr>
              <a:t>some of </a:t>
            </a:r>
            <a:r>
              <a:rPr lang="en-US" altLang="zh-CN" sz="2400" dirty="0">
                <a:latin typeface="Cambria" panose="02040503050406030204" pitchFamily="18" charset="0"/>
              </a:rPr>
              <a:t>the recent-generation low-</a:t>
            </a:r>
            <a:r>
              <a:rPr lang="en-US" altLang="zh-CN" sz="2400" dirty="0" err="1">
                <a:latin typeface="Cambria" panose="02040503050406030204" pitchFamily="18" charset="0"/>
              </a:rPr>
              <a:t>androgenicity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progestins</a:t>
            </a:r>
            <a:r>
              <a:rPr lang="en-US" altLang="zh-CN" sz="2400" dirty="0" smtClean="0">
                <a:latin typeface="Cambria" panose="02040503050406030204" pitchFamily="18" charset="0"/>
              </a:rPr>
              <a:t> (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desogestrel</a:t>
            </a:r>
            <a:r>
              <a:rPr lang="en-US" altLang="zh-CN" sz="2400" dirty="0">
                <a:latin typeface="Cambria" panose="02040503050406030204" pitchFamily="18" charset="0"/>
              </a:rPr>
              <a:t>, </a:t>
            </a:r>
            <a:r>
              <a:rPr lang="en-US" altLang="zh-CN" sz="2400" dirty="0" err="1">
                <a:latin typeface="Cambria" panose="02040503050406030204" pitchFamily="18" charset="0"/>
              </a:rPr>
              <a:t>gestodene</a:t>
            </a:r>
            <a:r>
              <a:rPr lang="en-US" altLang="zh-CN" sz="2400" dirty="0">
                <a:latin typeface="Cambria" panose="02040503050406030204" pitchFamily="18" charset="0"/>
              </a:rPr>
              <a:t>), and androgen receptor antagonists (CPA, DSP) may confer a 50% to 100% </a:t>
            </a:r>
            <a:r>
              <a:rPr lang="en-US" altLang="zh-CN" sz="2400" dirty="0" smtClean="0">
                <a:latin typeface="Cambria" panose="02040503050406030204" pitchFamily="18" charset="0"/>
              </a:rPr>
              <a:t>increased risk </a:t>
            </a:r>
            <a:r>
              <a:rPr lang="en-US" altLang="zh-CN" sz="2400" dirty="0">
                <a:latin typeface="Cambria" panose="02040503050406030204" pitchFamily="18" charset="0"/>
              </a:rPr>
              <a:t>of VTE compared with OCs containing the </a:t>
            </a:r>
            <a:r>
              <a:rPr lang="en-US" altLang="zh-CN" sz="2400" dirty="0" err="1">
                <a:latin typeface="Cambria" panose="02040503050406030204" pitchFamily="18" charset="0"/>
              </a:rPr>
              <a:t>secondgeneration</a:t>
            </a:r>
            <a:r>
              <a:rPr lang="en-US" altLang="zh-CN" sz="2400" dirty="0">
                <a:latin typeface="Cambria" panose="02040503050406030204" pitchFamily="18" charset="0"/>
              </a:rPr>
              <a:t> progestin </a:t>
            </a:r>
            <a:r>
              <a:rPr lang="en-US" altLang="zh-CN" sz="2400" dirty="0" err="1">
                <a:latin typeface="Cambria" panose="02040503050406030204" pitchFamily="18" charset="0"/>
              </a:rPr>
              <a:t>levonorgestrel</a:t>
            </a:r>
            <a:r>
              <a:rPr lang="en-US" altLang="zh-CN" sz="2400" dirty="0">
                <a:latin typeface="Cambria" panose="02040503050406030204" pitchFamily="18" charset="0"/>
              </a:rPr>
              <a:t>, according to </a:t>
            </a:r>
            <a:r>
              <a:rPr lang="en-US" altLang="zh-CN" sz="2400" dirty="0" smtClean="0">
                <a:latin typeface="Cambria" panose="02040503050406030204" pitchFamily="18" charset="0"/>
              </a:rPr>
              <a:t>reviews of </a:t>
            </a:r>
            <a:r>
              <a:rPr lang="en-US" altLang="zh-CN" sz="2400" dirty="0">
                <a:latin typeface="Cambria" panose="02040503050406030204" pitchFamily="18" charset="0"/>
              </a:rPr>
              <a:t>large-scale comparative </a:t>
            </a:r>
            <a:r>
              <a:rPr lang="en-US" altLang="zh-CN" sz="2400" dirty="0" smtClean="0">
                <a:latin typeface="Cambria" panose="02040503050406030204" pitchFamily="18" charset="0"/>
              </a:rPr>
              <a:t>analyses.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2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Increased age and obesity are additional factors associated with an increased risk of VTE.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risk in </a:t>
            </a:r>
            <a:r>
              <a:rPr lang="en-US" altLang="zh-CN" sz="2400" dirty="0" smtClean="0">
                <a:latin typeface="Cambria" panose="02040503050406030204" pitchFamily="18" charset="0"/>
              </a:rPr>
              <a:t>women over </a:t>
            </a:r>
            <a:r>
              <a:rPr lang="en-US" altLang="zh-CN" sz="2400" dirty="0">
                <a:latin typeface="Cambria" panose="02040503050406030204" pitchFamily="18" charset="0"/>
              </a:rPr>
              <a:t>age 39 years taking OCs is approximately </a:t>
            </a:r>
            <a:r>
              <a:rPr lang="en-US" altLang="zh-CN" sz="2400" dirty="0" smtClean="0">
                <a:latin typeface="Cambria" panose="02040503050406030204" pitchFamily="18" charset="0"/>
              </a:rPr>
              <a:t>fourfold higher </a:t>
            </a:r>
            <a:r>
              <a:rPr lang="en-US" altLang="zh-CN" sz="2400" dirty="0">
                <a:latin typeface="Cambria" panose="02040503050406030204" pitchFamily="18" charset="0"/>
              </a:rPr>
              <a:t>than in younger women (100 vs 25 per </a:t>
            </a:r>
            <a:r>
              <a:rPr lang="en-US" altLang="zh-CN" sz="2400" dirty="0" smtClean="0">
                <a:latin typeface="Cambria" panose="02040503050406030204" pitchFamily="18" charset="0"/>
              </a:rPr>
              <a:t>100,000 women </a:t>
            </a:r>
            <a:r>
              <a:rPr lang="en-US" altLang="zh-CN" sz="2400" dirty="0">
                <a:latin typeface="Cambria" panose="02040503050406030204" pitchFamily="18" charset="0"/>
              </a:rPr>
              <a:t>years</a:t>
            </a:r>
            <a:r>
              <a:rPr lang="en-US" altLang="zh-CN" sz="2400" dirty="0" smtClean="0">
                <a:latin typeface="Cambria" panose="02040503050406030204" pitchFamily="18" charset="0"/>
              </a:rPr>
              <a:t>).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The risk in obese women taking </a:t>
            </a:r>
            <a:r>
              <a:rPr lang="en-US" altLang="zh-CN" sz="2400" dirty="0" smtClean="0">
                <a:latin typeface="Cambria" panose="02040503050406030204" pitchFamily="18" charset="0"/>
              </a:rPr>
              <a:t>OCs has </a:t>
            </a:r>
            <a:r>
              <a:rPr lang="en-US" altLang="zh-CN" sz="2400" dirty="0">
                <a:latin typeface="Cambria" panose="02040503050406030204" pitchFamily="18" charset="0"/>
              </a:rPr>
              <a:t>been estimated to be 2- to 10-fold higher </a:t>
            </a:r>
            <a:r>
              <a:rPr lang="en-US" altLang="zh-CN" sz="2400" dirty="0" smtClean="0">
                <a:latin typeface="Cambria" panose="02040503050406030204" pitchFamily="18" charset="0"/>
              </a:rPr>
              <a:t>than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nonobese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women taking </a:t>
            </a:r>
            <a:r>
              <a:rPr lang="en-US" altLang="zh-CN" sz="2400" dirty="0" smtClean="0">
                <a:latin typeface="Cambria" panose="02040503050406030204" pitchFamily="18" charset="0"/>
              </a:rPr>
              <a:t>OCs. 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36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18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OCs and Associated VTE Risks</a:t>
            </a:r>
            <a:endParaRPr lang="en-US" altLang="zh-CN" sz="1600" dirty="0" smtClean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883" y="2564551"/>
            <a:ext cx="10178230" cy="2132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9747" y="4735840"/>
            <a:ext cx="3850366" cy="9425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37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12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16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For </a:t>
            </a:r>
            <a:r>
              <a:rPr lang="en-US" altLang="zh-CN" sz="2400" dirty="0">
                <a:latin typeface="Cambria" panose="02040503050406030204" pitchFamily="18" charset="0"/>
              </a:rPr>
              <a:t>most women, 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do not suggest </a:t>
            </a:r>
            <a:r>
              <a:rPr lang="en-US" altLang="zh-CN" sz="2400" dirty="0">
                <a:latin typeface="Cambria" panose="02040503050406030204" pitchFamily="18" charset="0"/>
              </a:rPr>
              <a:t>one OC </a:t>
            </a:r>
            <a:r>
              <a:rPr lang="en-US" altLang="zh-CN" sz="2400" dirty="0" smtClean="0">
                <a:latin typeface="Cambria" panose="02040503050406030204" pitchFamily="18" charset="0"/>
              </a:rPr>
              <a:t>over another </a:t>
            </a:r>
            <a:r>
              <a:rPr lang="en-US" altLang="zh-CN" sz="2400" dirty="0">
                <a:latin typeface="Cambria" panose="02040503050406030204" pitchFamily="18" charset="0"/>
              </a:rPr>
              <a:t>as initial therapy, as all OCs appear to </a:t>
            </a:r>
            <a:r>
              <a:rPr lang="en-US" altLang="zh-CN" sz="2400" dirty="0" smtClean="0">
                <a:latin typeface="Cambria" panose="02040503050406030204" pitchFamily="18" charset="0"/>
              </a:rPr>
              <a:t>be equally </a:t>
            </a:r>
            <a:r>
              <a:rPr lang="en-US" altLang="zh-CN" sz="2400" dirty="0">
                <a:latin typeface="Cambria" panose="02040503050406030204" pitchFamily="18" charset="0"/>
              </a:rPr>
              <a:t>effective for hirsutism, and the risk of </a:t>
            </a:r>
            <a:r>
              <a:rPr lang="en-US" altLang="zh-CN" sz="2400" dirty="0" smtClean="0">
                <a:latin typeface="Cambria" panose="02040503050406030204" pitchFamily="18" charset="0"/>
              </a:rPr>
              <a:t>side effects </a:t>
            </a:r>
            <a:r>
              <a:rPr lang="en-US" altLang="zh-CN" sz="2400" dirty="0">
                <a:latin typeface="Cambria" panose="02040503050406030204" pitchFamily="18" charset="0"/>
              </a:rPr>
              <a:t>is low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16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For women with hirsutism at </a:t>
            </a:r>
            <a:r>
              <a:rPr lang="en-US" altLang="zh-CN" sz="2400" dirty="0" smtClean="0">
                <a:latin typeface="Cambria" panose="02040503050406030204" pitchFamily="18" charset="0"/>
              </a:rPr>
              <a:t>higher </a:t>
            </a:r>
            <a:r>
              <a:rPr lang="en-US" altLang="zh-CN" sz="2400" dirty="0">
                <a:latin typeface="Cambria" panose="02040503050406030204" pitchFamily="18" charset="0"/>
              </a:rPr>
              <a:t>risk for </a:t>
            </a:r>
            <a:r>
              <a:rPr lang="en-US" altLang="zh-CN" sz="2400" dirty="0" smtClean="0">
                <a:latin typeface="Cambria" panose="02040503050406030204" pitchFamily="18" charset="0"/>
              </a:rPr>
              <a:t>VTE (e.g</a:t>
            </a:r>
            <a:r>
              <a:rPr lang="en-US" altLang="zh-CN" sz="2400" dirty="0">
                <a:latin typeface="Cambria" panose="02040503050406030204" pitchFamily="18" charset="0"/>
              </a:rPr>
              <a:t>., those who are obese or over age 39 years</a:t>
            </a:r>
            <a:r>
              <a:rPr lang="en-US" altLang="zh-CN" sz="2400" dirty="0" smtClean="0">
                <a:latin typeface="Cambria" panose="02040503050406030204" pitchFamily="18" charset="0"/>
              </a:rPr>
              <a:t>), 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initial therapy with an OC </a:t>
            </a:r>
            <a:r>
              <a:rPr lang="en-US" altLang="zh-CN" sz="2400" dirty="0" smtClean="0">
                <a:latin typeface="Cambria" panose="02040503050406030204" pitchFamily="18" charset="0"/>
              </a:rPr>
              <a:t>containing the </a:t>
            </a:r>
            <a:r>
              <a:rPr lang="en-US" altLang="zh-CN" sz="2400" dirty="0">
                <a:latin typeface="Cambria" panose="02040503050406030204" pitchFamily="18" charset="0"/>
              </a:rPr>
              <a:t>lowest effective dose of </a:t>
            </a:r>
            <a:r>
              <a:rPr lang="en-US" altLang="zh-CN" sz="2400" dirty="0" err="1">
                <a:latin typeface="Cambria" panose="02040503050406030204" pitchFamily="18" charset="0"/>
              </a:rPr>
              <a:t>ethinyl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estradiol (EE</a:t>
            </a:r>
            <a:r>
              <a:rPr lang="en-US" altLang="zh-CN" sz="2400" dirty="0">
                <a:latin typeface="Cambria" panose="02040503050406030204" pitchFamily="18" charset="0"/>
              </a:rPr>
              <a:t>) (usually 20 mcg) and a low-risk </a:t>
            </a:r>
            <a:r>
              <a:rPr lang="en-US" altLang="zh-CN" sz="2400" dirty="0" smtClean="0">
                <a:latin typeface="Cambria" panose="02040503050406030204" pitchFamily="18" charset="0"/>
              </a:rPr>
              <a:t>progestin.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3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Antiandrogens Used for the </a:t>
            </a:r>
            <a:r>
              <a:rPr lang="en-US" altLang="zh-CN" sz="2400" dirty="0" smtClean="0">
                <a:latin typeface="Cambria" panose="02040503050406030204" pitchFamily="18" charset="0"/>
              </a:rPr>
              <a:t>Treatment of </a:t>
            </a:r>
            <a:r>
              <a:rPr lang="en-US" altLang="zh-CN" sz="2400" dirty="0">
                <a:latin typeface="Cambria" panose="02040503050406030204" pitchFamily="18" charset="0"/>
              </a:rPr>
              <a:t>Hirsutism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In </a:t>
            </a:r>
            <a:r>
              <a:rPr lang="en-US" altLang="zh-CN" sz="2400" dirty="0">
                <a:latin typeface="Cambria" panose="02040503050406030204" pitchFamily="18" charset="0"/>
              </a:rPr>
              <a:t>analyses of individual antiandrogens </a:t>
            </a:r>
            <a:r>
              <a:rPr lang="en-US" altLang="zh-CN" sz="2400" dirty="0" smtClean="0">
                <a:latin typeface="Cambria" panose="02040503050406030204" pitchFamily="18" charset="0"/>
              </a:rPr>
              <a:t>compared with </a:t>
            </a:r>
            <a:r>
              <a:rPr lang="en-US" altLang="zh-CN" sz="2400" dirty="0">
                <a:latin typeface="Cambria" panose="02040503050406030204" pitchFamily="18" charset="0"/>
              </a:rPr>
              <a:t>placebo, spironolactone 100 </a:t>
            </a:r>
            <a:r>
              <a:rPr lang="en-US" altLang="zh-CN" sz="2400" dirty="0" smtClean="0">
                <a:latin typeface="Cambria" panose="02040503050406030204" pitchFamily="18" charset="0"/>
              </a:rPr>
              <a:t>mg/d, finasteride </a:t>
            </a:r>
            <a:r>
              <a:rPr lang="en-US" altLang="zh-CN" sz="2400" dirty="0">
                <a:latin typeface="Cambria" panose="02040503050406030204" pitchFamily="18" charset="0"/>
              </a:rPr>
              <a:t>2.5 to 5 mg/d, and </a:t>
            </a:r>
            <a:r>
              <a:rPr lang="en-US" altLang="zh-CN" sz="2400" dirty="0" err="1">
                <a:latin typeface="Cambria" panose="02040503050406030204" pitchFamily="18" charset="0"/>
              </a:rPr>
              <a:t>flutamide</a:t>
            </a:r>
            <a:r>
              <a:rPr lang="en-US" altLang="zh-CN" sz="2400" dirty="0">
                <a:latin typeface="Cambria" panose="02040503050406030204" pitchFamily="18" charset="0"/>
              </a:rPr>
              <a:t> 500 mg/d, </a:t>
            </a:r>
            <a:r>
              <a:rPr lang="en-US" altLang="zh-CN" sz="2400" dirty="0" smtClean="0">
                <a:latin typeface="Cambria" panose="02040503050406030204" pitchFamily="18" charset="0"/>
              </a:rPr>
              <a:t>each showed </a:t>
            </a:r>
            <a:r>
              <a:rPr lang="en-US" altLang="zh-CN" sz="2400" dirty="0">
                <a:latin typeface="Cambria" panose="02040503050406030204" pitchFamily="18" charset="0"/>
              </a:rPr>
              <a:t>a significant reduction in hirsutism scores.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9224" y="2050487"/>
            <a:ext cx="5483364" cy="21806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39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54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85000" lnSpcReduction="10000"/>
          </a:bodyPr>
          <a:lstStyle/>
          <a:p>
            <a:pPr algn="ctr"/>
            <a:r>
              <a:rPr lang="en-US" altLang="zh-CN" sz="3200" b="1" dirty="0" smtClean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Definition of </a:t>
            </a:r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402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Hirsutism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200" dirty="0">
                <a:latin typeface="Cambria" panose="02040503050406030204" pitchFamily="18" charset="0"/>
              </a:rPr>
              <a:t>is excessive terminal hair </a:t>
            </a:r>
            <a:r>
              <a:rPr lang="en-US" altLang="zh-CN" sz="2200" dirty="0" smtClean="0">
                <a:latin typeface="Cambria" panose="02040503050406030204" pitchFamily="18" charset="0"/>
              </a:rPr>
              <a:t>that appears </a:t>
            </a:r>
            <a:r>
              <a:rPr lang="en-US" altLang="zh-CN" sz="2200" dirty="0">
                <a:latin typeface="Cambria" panose="02040503050406030204" pitchFamily="18" charset="0"/>
              </a:rPr>
              <a:t>in a male pattern (excessive </a:t>
            </a:r>
            <a:r>
              <a:rPr lang="en-US" altLang="zh-CN" sz="2200" dirty="0" smtClean="0">
                <a:latin typeface="Cambria" panose="02040503050406030204" pitchFamily="18" charset="0"/>
              </a:rPr>
              <a:t>hair in </a:t>
            </a:r>
            <a:r>
              <a:rPr lang="en-US" altLang="zh-CN" sz="2200" dirty="0">
                <a:latin typeface="Cambria" panose="02040503050406030204" pitchFamily="18" charset="0"/>
              </a:rPr>
              <a:t>androgen-dependent areas; i.e</a:t>
            </a:r>
            <a:r>
              <a:rPr lang="en-US" altLang="zh-CN" sz="2200" dirty="0" smtClean="0">
                <a:latin typeface="Cambria" panose="02040503050406030204" pitchFamily="18" charset="0"/>
              </a:rPr>
              <a:t>., sexual </a:t>
            </a:r>
            <a:r>
              <a:rPr lang="en-US" altLang="zh-CN" sz="2200" dirty="0">
                <a:latin typeface="Cambria" panose="02040503050406030204" pitchFamily="18" charset="0"/>
              </a:rPr>
              <a:t>hair) in women</a:t>
            </a:r>
            <a:r>
              <a:rPr lang="en-US" altLang="zh-CN" sz="22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Local 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</a:rPr>
              <a:t>hair growth</a:t>
            </a:r>
            <a:r>
              <a:rPr lang="en-US" altLang="zh-CN" sz="2400" dirty="0">
                <a:latin typeface="Cambria" panose="02040503050406030204" pitchFamily="18" charset="0"/>
              </a:rPr>
              <a:t>: </a:t>
            </a:r>
            <a:r>
              <a:rPr lang="en-US" altLang="zh-CN" sz="2200" dirty="0">
                <a:latin typeface="Cambria" panose="02040503050406030204" pitchFamily="18" charset="0"/>
              </a:rPr>
              <a:t>This is unwanted localized hair growth </a:t>
            </a:r>
            <a:r>
              <a:rPr lang="en-US" altLang="zh-CN" sz="2200" dirty="0" smtClean="0">
                <a:latin typeface="Cambria" panose="02040503050406030204" pitchFamily="18" charset="0"/>
              </a:rPr>
              <a:t>in the </a:t>
            </a:r>
            <a:r>
              <a:rPr lang="en-US" altLang="zh-CN" sz="2200" dirty="0">
                <a:latin typeface="Cambria" panose="02040503050406030204" pitchFamily="18" charset="0"/>
              </a:rPr>
              <a:t>absence of an abnormal </a:t>
            </a:r>
            <a:r>
              <a:rPr lang="en-US" altLang="zh-CN" sz="2200" dirty="0" smtClean="0">
                <a:latin typeface="Cambria" panose="02040503050406030204" pitchFamily="18" charset="0"/>
              </a:rPr>
              <a:t>hirsutism score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Patient-important 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</a:rPr>
              <a:t>hirsutism</a:t>
            </a:r>
            <a:r>
              <a:rPr lang="en-US" altLang="zh-CN" sz="2400" dirty="0">
                <a:latin typeface="Cambria" panose="02040503050406030204" pitchFamily="18" charset="0"/>
              </a:rPr>
              <a:t>: </a:t>
            </a:r>
            <a:r>
              <a:rPr lang="en-US" altLang="zh-CN" sz="2200" dirty="0">
                <a:latin typeface="Cambria" panose="02040503050406030204" pitchFamily="18" charset="0"/>
              </a:rPr>
              <a:t>Unwanted sexual hair growth of </a:t>
            </a:r>
            <a:r>
              <a:rPr lang="en-US" altLang="zh-CN" sz="2200" dirty="0" smtClean="0">
                <a:latin typeface="Cambria" panose="02040503050406030204" pitchFamily="18" charset="0"/>
              </a:rPr>
              <a:t>any degree </a:t>
            </a:r>
            <a:r>
              <a:rPr lang="en-US" altLang="zh-CN" sz="2200" dirty="0">
                <a:latin typeface="Cambria" panose="02040503050406030204" pitchFamily="18" charset="0"/>
              </a:rPr>
              <a:t>that causes sufficient distress </a:t>
            </a:r>
            <a:r>
              <a:rPr lang="en-US" altLang="zh-CN" sz="2200" dirty="0" smtClean="0">
                <a:latin typeface="Cambria" panose="02040503050406030204" pitchFamily="18" charset="0"/>
              </a:rPr>
              <a:t>for women </a:t>
            </a:r>
            <a:r>
              <a:rPr lang="en-US" altLang="zh-CN" sz="2200" dirty="0">
                <a:latin typeface="Cambria" panose="02040503050406030204" pitchFamily="18" charset="0"/>
              </a:rPr>
              <a:t>to seek additional treatment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Hyperandrogenism</a:t>
            </a:r>
            <a:r>
              <a:rPr lang="en-US" altLang="zh-CN" sz="2400" dirty="0">
                <a:latin typeface="Cambria" panose="02040503050406030204" pitchFamily="18" charset="0"/>
              </a:rPr>
              <a:t>: </a:t>
            </a:r>
            <a:r>
              <a:rPr lang="en-US" altLang="zh-CN" sz="2200" dirty="0">
                <a:latin typeface="Cambria" panose="02040503050406030204" pitchFamily="18" charset="0"/>
              </a:rPr>
              <a:t>is defined as </a:t>
            </a:r>
            <a:r>
              <a:rPr lang="en-US" altLang="zh-CN" sz="2200" dirty="0" smtClean="0">
                <a:latin typeface="Cambria" panose="02040503050406030204" pitchFamily="18" charset="0"/>
              </a:rPr>
              <a:t>clinical features </a:t>
            </a:r>
            <a:r>
              <a:rPr lang="en-US" altLang="zh-CN" sz="2200" dirty="0">
                <a:latin typeface="Cambria" panose="02040503050406030204" pitchFamily="18" charset="0"/>
              </a:rPr>
              <a:t>that result from </a:t>
            </a:r>
            <a:r>
              <a:rPr lang="en-US" altLang="zh-CN" sz="2200" dirty="0" smtClean="0">
                <a:latin typeface="Cambria" panose="02040503050406030204" pitchFamily="18" charset="0"/>
              </a:rPr>
              <a:t>increased androgen </a:t>
            </a:r>
            <a:r>
              <a:rPr lang="en-US" altLang="zh-CN" sz="2200" dirty="0">
                <a:latin typeface="Cambria" panose="02040503050406030204" pitchFamily="18" charset="0"/>
              </a:rPr>
              <a:t>production and/or action</a:t>
            </a:r>
            <a:r>
              <a:rPr lang="en-US" altLang="zh-CN" sz="22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Idiopathic 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</a:rPr>
              <a:t>hirsutism</a:t>
            </a:r>
            <a:r>
              <a:rPr lang="en-US" altLang="zh-CN" sz="2400" dirty="0">
                <a:latin typeface="Cambria" panose="02040503050406030204" pitchFamily="18" charset="0"/>
              </a:rPr>
              <a:t>: </a:t>
            </a:r>
            <a:r>
              <a:rPr lang="en-US" altLang="zh-CN" sz="2200" dirty="0">
                <a:latin typeface="Cambria" panose="02040503050406030204" pitchFamily="18" charset="0"/>
              </a:rPr>
              <a:t>This is hirsutism </a:t>
            </a:r>
            <a:r>
              <a:rPr lang="en-US" altLang="zh-CN" sz="2200" dirty="0" smtClean="0">
                <a:latin typeface="Cambria" panose="02040503050406030204" pitchFamily="18" charset="0"/>
              </a:rPr>
              <a:t>without </a:t>
            </a:r>
            <a:r>
              <a:rPr lang="en-US" altLang="zh-CN" sz="2200" dirty="0" err="1" smtClean="0">
                <a:latin typeface="Cambria" panose="02040503050406030204" pitchFamily="18" charset="0"/>
              </a:rPr>
              <a:t>hyperandrogenemia</a:t>
            </a:r>
            <a:r>
              <a:rPr lang="en-US" altLang="zh-CN" sz="2200" dirty="0" smtClean="0">
                <a:latin typeface="Cambria" panose="02040503050406030204" pitchFamily="18" charset="0"/>
              </a:rPr>
              <a:t> </a:t>
            </a:r>
            <a:r>
              <a:rPr lang="en-US" altLang="zh-CN" sz="2200" dirty="0">
                <a:latin typeface="Cambria" panose="02040503050406030204" pitchFamily="18" charset="0"/>
              </a:rPr>
              <a:t>or other signs </a:t>
            </a:r>
            <a:r>
              <a:rPr lang="en-US" altLang="zh-CN" sz="2200" dirty="0" smtClean="0">
                <a:latin typeface="Cambria" panose="02040503050406030204" pitchFamily="18" charset="0"/>
              </a:rPr>
              <a:t>or symptoms </a:t>
            </a:r>
            <a:r>
              <a:rPr lang="en-US" altLang="zh-CN" sz="2200" dirty="0">
                <a:latin typeface="Cambria" panose="02040503050406030204" pitchFamily="18" charset="0"/>
              </a:rPr>
              <a:t>indicative of a </a:t>
            </a:r>
            <a:r>
              <a:rPr lang="en-US" altLang="zh-CN" sz="2200" dirty="0" err="1" smtClean="0">
                <a:latin typeface="Cambria" panose="02040503050406030204" pitchFamily="18" charset="0"/>
              </a:rPr>
              <a:t>hyperandrogenic</a:t>
            </a:r>
            <a:r>
              <a:rPr lang="en-US" altLang="zh-CN" sz="2200" dirty="0" smtClean="0">
                <a:latin typeface="Cambria" panose="02040503050406030204" pitchFamily="18" charset="0"/>
              </a:rPr>
              <a:t> endocrine </a:t>
            </a:r>
            <a:r>
              <a:rPr lang="en-US" altLang="zh-CN" sz="2200" dirty="0">
                <a:latin typeface="Cambria" panose="02040503050406030204" pitchFamily="18" charset="0"/>
              </a:rPr>
              <a:t>disorder.</a:t>
            </a:r>
            <a:endParaRPr lang="en-US" altLang="zh-CN" sz="22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0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CPA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is </a:t>
            </a:r>
            <a:r>
              <a:rPr lang="en-US" altLang="zh-CN" sz="2400" dirty="0" smtClean="0">
                <a:latin typeface="Cambria" panose="02040503050406030204" pitchFamily="18" charset="0"/>
              </a:rPr>
              <a:t>a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progestogenic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compound with antiandrogen activity </a:t>
            </a:r>
            <a:r>
              <a:rPr lang="en-US" altLang="zh-CN" sz="2400" dirty="0" smtClean="0">
                <a:latin typeface="Cambria" panose="02040503050406030204" pitchFamily="18" charset="0"/>
              </a:rPr>
              <a:t>by virtue </a:t>
            </a:r>
            <a:r>
              <a:rPr lang="en-US" altLang="zh-CN" sz="2400" dirty="0">
                <a:latin typeface="Cambria" panose="02040503050406030204" pitchFamily="18" charset="0"/>
              </a:rPr>
              <a:t>of its effects in inhibiting the androgen receptor </a:t>
            </a:r>
            <a:r>
              <a:rPr lang="en-US" altLang="zh-CN" sz="2400" dirty="0" smtClean="0">
                <a:latin typeface="Cambria" panose="02040503050406030204" pitchFamily="18" charset="0"/>
              </a:rPr>
              <a:t>and to </a:t>
            </a:r>
            <a:r>
              <a:rPr lang="en-US" altLang="zh-CN" sz="2400" dirty="0">
                <a:latin typeface="Cambria" panose="02040503050406030204" pitchFamily="18" charset="0"/>
              </a:rPr>
              <a:t>a lesser degree in inhibiting 5a-reductase </a:t>
            </a:r>
            <a:r>
              <a:rPr lang="en-US" altLang="zh-CN" sz="2400" dirty="0" smtClean="0">
                <a:latin typeface="Cambria" panose="02040503050406030204" pitchFamily="18" charset="0"/>
              </a:rPr>
              <a:t>activity.</a:t>
            </a:r>
            <a:endParaRPr lang="en-US" altLang="zh-CN" sz="2400" dirty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It also suppresses serum gonadotropin and </a:t>
            </a:r>
            <a:r>
              <a:rPr lang="en-US" altLang="zh-CN" sz="2400" dirty="0" smtClean="0">
                <a:latin typeface="Cambria" panose="02040503050406030204" pitchFamily="18" charset="0"/>
              </a:rPr>
              <a:t>androgen levels</a:t>
            </a:r>
            <a:r>
              <a:rPr lang="en-US" altLang="zh-CN" sz="2400" dirty="0">
                <a:latin typeface="Cambria" panose="02040503050406030204" pitchFamily="18" charset="0"/>
              </a:rPr>
              <a:t>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</a:rPr>
              <a:t>Finasteride</a:t>
            </a:r>
            <a:r>
              <a:rPr lang="en-US" altLang="zh-CN" sz="2400" dirty="0">
                <a:latin typeface="Cambria" panose="02040503050406030204" pitchFamily="18" charset="0"/>
              </a:rPr>
              <a:t> inhibits type 2 </a:t>
            </a:r>
            <a:r>
              <a:rPr lang="en-US" altLang="zh-CN" sz="2400" dirty="0" smtClean="0">
                <a:latin typeface="Cambria" panose="02040503050406030204" pitchFamily="18" charset="0"/>
              </a:rPr>
              <a:t>5</a:t>
            </a:r>
            <a:r>
              <a:rPr lang="el-GR" altLang="zh-CN" sz="2400" dirty="0" smtClean="0">
                <a:latin typeface="Cambria" panose="02040503050406030204" pitchFamily="18" charset="0"/>
              </a:rPr>
              <a:t>α</a:t>
            </a:r>
            <a:r>
              <a:rPr lang="en-US" altLang="zh-CN" sz="2400" dirty="0" smtClean="0">
                <a:latin typeface="Cambria" panose="02040503050406030204" pitchFamily="18" charset="0"/>
              </a:rPr>
              <a:t>-reductase activity. Because </a:t>
            </a:r>
            <a:r>
              <a:rPr lang="en-US" altLang="zh-CN" sz="2400" dirty="0">
                <a:latin typeface="Cambria" panose="02040503050406030204" pitchFamily="18" charset="0"/>
              </a:rPr>
              <a:t>enhanced </a:t>
            </a:r>
            <a:r>
              <a:rPr lang="en-US" altLang="zh-CN" sz="2400" dirty="0" smtClean="0">
                <a:latin typeface="Cambria" panose="02040503050406030204" pitchFamily="18" charset="0"/>
              </a:rPr>
              <a:t>5</a:t>
            </a:r>
            <a:r>
              <a:rPr lang="el-GR" altLang="zh-CN" sz="2400" dirty="0">
                <a:latin typeface="Cambria" panose="02040503050406030204" pitchFamily="18" charset="0"/>
              </a:rPr>
              <a:t> α </a:t>
            </a:r>
            <a:r>
              <a:rPr lang="en-US" altLang="zh-CN" sz="2400" dirty="0" smtClean="0">
                <a:latin typeface="Cambria" panose="02040503050406030204" pitchFamily="18" charset="0"/>
              </a:rPr>
              <a:t>-</a:t>
            </a:r>
            <a:r>
              <a:rPr lang="en-US" altLang="zh-CN" sz="2400" dirty="0">
                <a:latin typeface="Cambria" panose="02040503050406030204" pitchFamily="18" charset="0"/>
              </a:rPr>
              <a:t>reductase activity in </a:t>
            </a:r>
            <a:r>
              <a:rPr lang="en-US" altLang="zh-CN" sz="2400" dirty="0" smtClean="0">
                <a:latin typeface="Cambria" panose="02040503050406030204" pitchFamily="18" charset="0"/>
              </a:rPr>
              <a:t>hirsutism probably </a:t>
            </a:r>
            <a:r>
              <a:rPr lang="en-US" altLang="zh-CN" sz="2400" dirty="0">
                <a:latin typeface="Cambria" panose="02040503050406030204" pitchFamily="18" charset="0"/>
              </a:rPr>
              <a:t>involves both type 1 and 2 </a:t>
            </a:r>
            <a:r>
              <a:rPr lang="en-US" altLang="zh-CN" sz="2400" dirty="0" smtClean="0">
                <a:latin typeface="Cambria" panose="02040503050406030204" pitchFamily="18" charset="0"/>
              </a:rPr>
              <a:t>5</a:t>
            </a:r>
            <a:r>
              <a:rPr lang="el-GR" altLang="zh-CN" sz="2400" dirty="0">
                <a:latin typeface="Cambria" panose="02040503050406030204" pitchFamily="18" charset="0"/>
              </a:rPr>
              <a:t> α </a:t>
            </a:r>
            <a:r>
              <a:rPr lang="en-US" altLang="zh-CN" sz="2400" dirty="0" smtClean="0">
                <a:latin typeface="Cambria" panose="02040503050406030204" pitchFamily="18" charset="0"/>
              </a:rPr>
              <a:t>-</a:t>
            </a:r>
            <a:r>
              <a:rPr lang="en-US" altLang="zh-CN" sz="2400" dirty="0">
                <a:latin typeface="Cambria" panose="02040503050406030204" pitchFamily="18" charset="0"/>
              </a:rPr>
              <a:t>reductase enzymes, only a partial inhibitory effect may be </a:t>
            </a:r>
            <a:r>
              <a:rPr lang="en-US" altLang="zh-CN" sz="2400" dirty="0" smtClean="0">
                <a:latin typeface="Cambria" panose="02040503050406030204" pitchFamily="18" charset="0"/>
              </a:rPr>
              <a:t>expected with </a:t>
            </a:r>
            <a:r>
              <a:rPr lang="en-US" altLang="zh-CN" sz="2400" dirty="0">
                <a:latin typeface="Cambria" panose="02040503050406030204" pitchFamily="18" charset="0"/>
              </a:rPr>
              <a:t>finasteride.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Some data </a:t>
            </a:r>
            <a:r>
              <a:rPr lang="en-US" altLang="zh-CN" sz="2400" dirty="0">
                <a:latin typeface="Cambria" panose="02040503050406030204" pitchFamily="18" charset="0"/>
              </a:rPr>
              <a:t>suggest that 7.5 mg is more </a:t>
            </a:r>
            <a:r>
              <a:rPr lang="en-US" altLang="zh-CN" sz="2400" dirty="0" smtClean="0">
                <a:latin typeface="Cambria" panose="02040503050406030204" pitchFamily="18" charset="0"/>
              </a:rPr>
              <a:t>effective than 5 mg, </a:t>
            </a:r>
            <a:r>
              <a:rPr lang="en-US" altLang="zh-CN" sz="2400" dirty="0">
                <a:latin typeface="Cambria" panose="02040503050406030204" pitchFamily="18" charset="0"/>
              </a:rPr>
              <a:t>and </a:t>
            </a:r>
            <a:r>
              <a:rPr lang="en-US" altLang="zh-CN" sz="2400" dirty="0" smtClean="0">
                <a:latin typeface="Cambria" panose="02040503050406030204" pitchFamily="18" charset="0"/>
              </a:rPr>
              <a:t>that doses </a:t>
            </a:r>
            <a:r>
              <a:rPr lang="en-US" altLang="zh-CN" sz="2400" dirty="0">
                <a:latin typeface="Cambria" panose="02040503050406030204" pitchFamily="18" charset="0"/>
              </a:rPr>
              <a:t>of 2.5 and 5 mg appear to be equally effective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3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</a:rPr>
              <a:t>Spironolactone</a:t>
            </a:r>
            <a:r>
              <a:rPr lang="en-US" altLang="zh-CN" sz="2400" dirty="0">
                <a:latin typeface="Cambria" panose="02040503050406030204" pitchFamily="18" charset="0"/>
              </a:rPr>
              <a:t>, an aldosterone antagonist, exhibits dose-dependent competitive </a:t>
            </a:r>
            <a:r>
              <a:rPr lang="en-US" altLang="zh-CN" sz="2400" dirty="0" smtClean="0">
                <a:latin typeface="Cambria" panose="02040503050406030204" pitchFamily="18" charset="0"/>
              </a:rPr>
              <a:t>inhibition of </a:t>
            </a:r>
            <a:r>
              <a:rPr lang="en-US" altLang="zh-CN" sz="2400" dirty="0">
                <a:latin typeface="Cambria" panose="02040503050406030204" pitchFamily="18" charset="0"/>
              </a:rPr>
              <a:t>the androgen receptor as well as inhibition of </a:t>
            </a:r>
            <a:r>
              <a:rPr lang="en-US" altLang="zh-CN" sz="2400" dirty="0" smtClean="0">
                <a:latin typeface="Cambria" panose="02040503050406030204" pitchFamily="18" charset="0"/>
              </a:rPr>
              <a:t>5</a:t>
            </a:r>
            <a:r>
              <a:rPr lang="el-GR" altLang="zh-CN" sz="2400" dirty="0" smtClean="0">
                <a:latin typeface="Cambria" panose="02040503050406030204" pitchFamily="18" charset="0"/>
              </a:rPr>
              <a:t>α</a:t>
            </a:r>
            <a:r>
              <a:rPr lang="en-US" altLang="zh-CN" sz="2400" dirty="0" smtClean="0">
                <a:latin typeface="Cambria" panose="02040503050406030204" pitchFamily="18" charset="0"/>
              </a:rPr>
              <a:t>-reductase </a:t>
            </a:r>
            <a:r>
              <a:rPr lang="en-US" altLang="zh-CN" sz="2400" dirty="0">
                <a:latin typeface="Cambria" panose="02040503050406030204" pitchFamily="18" charset="0"/>
              </a:rPr>
              <a:t>activity.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Spironolactone </a:t>
            </a:r>
            <a:r>
              <a:rPr lang="en-US" altLang="zh-CN" sz="2400" dirty="0">
                <a:latin typeface="Cambria" panose="02040503050406030204" pitchFamily="18" charset="0"/>
              </a:rPr>
              <a:t>use </a:t>
            </a:r>
            <a:r>
              <a:rPr lang="en-US" altLang="zh-CN" sz="2400" dirty="0" smtClean="0">
                <a:latin typeface="Cambria" panose="02040503050406030204" pitchFamily="18" charset="0"/>
              </a:rPr>
              <a:t>may rarely </a:t>
            </a:r>
            <a:r>
              <a:rPr lang="en-US" altLang="zh-CN" sz="2400" dirty="0">
                <a:latin typeface="Cambria" panose="02040503050406030204" pitchFamily="18" charset="0"/>
              </a:rPr>
              <a:t>result in hyperkalemia, and it may cause </a:t>
            </a:r>
            <a:r>
              <a:rPr lang="en-US" altLang="zh-CN" sz="2400" dirty="0" smtClean="0">
                <a:latin typeface="Cambria" panose="02040503050406030204" pitchFamily="18" charset="0"/>
              </a:rPr>
              <a:t>increased diuresis </a:t>
            </a:r>
            <a:r>
              <a:rPr lang="en-US" altLang="zh-CN" sz="2400" dirty="0">
                <a:latin typeface="Cambria" panose="02040503050406030204" pitchFamily="18" charset="0"/>
              </a:rPr>
              <a:t>and occasionally postural hypotension </a:t>
            </a:r>
            <a:r>
              <a:rPr lang="en-US" altLang="zh-CN" sz="2400" dirty="0" smtClean="0">
                <a:latin typeface="Cambria" panose="02040503050406030204" pitchFamily="18" charset="0"/>
              </a:rPr>
              <a:t>and dizziness </a:t>
            </a:r>
            <a:r>
              <a:rPr lang="en-US" altLang="zh-CN" sz="2400" dirty="0">
                <a:latin typeface="Cambria" panose="02040503050406030204" pitchFamily="18" charset="0"/>
              </a:rPr>
              <a:t>early in treatment.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OCs containing DSP have </a:t>
            </a:r>
            <a:r>
              <a:rPr lang="en-US" altLang="zh-CN" sz="2400" dirty="0" smtClean="0">
                <a:latin typeface="Cambria" panose="02040503050406030204" pitchFamily="18" charset="0"/>
              </a:rPr>
              <a:t>a mild </a:t>
            </a:r>
            <a:r>
              <a:rPr lang="en-US" altLang="zh-CN" sz="2400" dirty="0">
                <a:latin typeface="Cambria" panose="02040503050406030204" pitchFamily="18" charset="0"/>
              </a:rPr>
              <a:t>mineralocorticoid effect and should not be </a:t>
            </a:r>
            <a:r>
              <a:rPr lang="en-US" altLang="zh-CN" sz="2400" dirty="0" smtClean="0">
                <a:latin typeface="Cambria" panose="02040503050406030204" pitchFamily="18" charset="0"/>
              </a:rPr>
              <a:t>used with </a:t>
            </a:r>
            <a:r>
              <a:rPr lang="en-US" altLang="zh-CN" sz="2400" dirty="0">
                <a:latin typeface="Cambria" panose="02040503050406030204" pitchFamily="18" charset="0"/>
              </a:rPr>
              <a:t>a potassium-sparing diuretic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If </a:t>
            </a:r>
            <a:r>
              <a:rPr lang="en-US" altLang="zh-CN" sz="2400" dirty="0">
                <a:latin typeface="Cambria" panose="02040503050406030204" pitchFamily="18" charset="0"/>
              </a:rPr>
              <a:t>a patient inadvertently uses </a:t>
            </a:r>
            <a:r>
              <a:rPr lang="en-US" altLang="zh-CN" sz="2400" dirty="0" smtClean="0">
                <a:latin typeface="Cambria" panose="02040503050406030204" pitchFamily="18" charset="0"/>
              </a:rPr>
              <a:t>spironolactone during </a:t>
            </a:r>
            <a:r>
              <a:rPr lang="en-US" altLang="zh-CN" sz="2400" dirty="0">
                <a:latin typeface="Cambria" panose="02040503050406030204" pitchFamily="18" charset="0"/>
              </a:rPr>
              <a:t>early pregnancy, there is a danger that a </a:t>
            </a:r>
            <a:r>
              <a:rPr lang="en-US" altLang="zh-CN" sz="2400" dirty="0" smtClean="0">
                <a:latin typeface="Cambria" panose="02040503050406030204" pitchFamily="18" charset="0"/>
              </a:rPr>
              <a:t>male fetus </a:t>
            </a:r>
            <a:r>
              <a:rPr lang="en-US" altLang="zh-CN" sz="2400" dirty="0">
                <a:latin typeface="Cambria" panose="02040503050406030204" pitchFamily="18" charset="0"/>
              </a:rPr>
              <a:t>could be feminized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2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</a:rPr>
              <a:t>Flutamide</a:t>
            </a:r>
            <a:r>
              <a:rPr lang="en-US" altLang="zh-CN" sz="2400" dirty="0">
                <a:latin typeface="Cambria" panose="02040503050406030204" pitchFamily="18" charset="0"/>
              </a:rPr>
              <a:t> is a “pure” antiandrogen with a </a:t>
            </a:r>
            <a:r>
              <a:rPr lang="en-US" altLang="zh-CN" sz="2400" dirty="0" smtClean="0">
                <a:latin typeface="Cambria" panose="02040503050406030204" pitchFamily="18" charset="0"/>
              </a:rPr>
              <a:t>dose response </a:t>
            </a:r>
            <a:r>
              <a:rPr lang="en-US" altLang="zh-CN" sz="2400" dirty="0">
                <a:latin typeface="Cambria" panose="02040503050406030204" pitchFamily="18" charset="0"/>
              </a:rPr>
              <a:t>inhibition of the androgen </a:t>
            </a:r>
            <a:r>
              <a:rPr lang="en-US" altLang="zh-CN" sz="2400" dirty="0" smtClean="0">
                <a:latin typeface="Cambria" panose="02040503050406030204" pitchFamily="18" charset="0"/>
              </a:rPr>
              <a:t>receptor.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Whereas the most frequently used dose in RCTs is </a:t>
            </a:r>
            <a:r>
              <a:rPr lang="en-US" altLang="zh-CN" sz="2400" dirty="0" smtClean="0">
                <a:latin typeface="Cambria" panose="02040503050406030204" pitchFamily="18" charset="0"/>
              </a:rPr>
              <a:t>500 mg/d</a:t>
            </a:r>
            <a:r>
              <a:rPr lang="en-US" altLang="zh-CN" sz="2400" dirty="0">
                <a:latin typeface="Cambria" panose="02040503050406030204" pitchFamily="18" charset="0"/>
              </a:rPr>
              <a:t>, some experts have suggested equal efficacy </a:t>
            </a:r>
            <a:r>
              <a:rPr lang="en-US" altLang="zh-CN" sz="2400" dirty="0" smtClean="0">
                <a:latin typeface="Cambria" panose="02040503050406030204" pitchFamily="18" charset="0"/>
              </a:rPr>
              <a:t>with 250 </a:t>
            </a:r>
            <a:r>
              <a:rPr lang="en-US" altLang="zh-CN" sz="2400" dirty="0">
                <a:latin typeface="Cambria" panose="02040503050406030204" pitchFamily="18" charset="0"/>
              </a:rPr>
              <a:t>and 500 </a:t>
            </a:r>
            <a:r>
              <a:rPr lang="en-US" altLang="zh-CN" sz="2400" dirty="0" smtClean="0">
                <a:latin typeface="Cambria" panose="02040503050406030204" pitchFamily="18" charset="0"/>
              </a:rPr>
              <a:t>mg/d.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err="1" smtClean="0">
                <a:latin typeface="Cambria" panose="02040503050406030204" pitchFamily="18" charset="0"/>
              </a:rPr>
              <a:t>Flutamide</a:t>
            </a:r>
            <a:r>
              <a:rPr lang="en-US" altLang="zh-CN" sz="2400" dirty="0" smtClean="0">
                <a:latin typeface="Cambria" panose="02040503050406030204" pitchFamily="18" charset="0"/>
              </a:rPr>
              <a:t> doses </a:t>
            </a:r>
            <a:r>
              <a:rPr lang="en-US" altLang="zh-CN" sz="2400" dirty="0">
                <a:latin typeface="Cambria" panose="02040503050406030204" pitchFamily="18" charset="0"/>
              </a:rPr>
              <a:t>of 62.5 to 250 mg may be effective for </a:t>
            </a:r>
            <a:r>
              <a:rPr lang="en-US" altLang="zh-CN" sz="2400" dirty="0" smtClean="0">
                <a:latin typeface="Cambria" panose="02040503050406030204" pitchFamily="18" charset="0"/>
              </a:rPr>
              <a:t>hirsutism.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major concern with </a:t>
            </a:r>
            <a:r>
              <a:rPr lang="en-US" altLang="zh-CN" sz="2400" dirty="0" err="1">
                <a:latin typeface="Cambria" panose="02040503050406030204" pitchFamily="18" charset="0"/>
              </a:rPr>
              <a:t>flutamide</a:t>
            </a:r>
            <a:r>
              <a:rPr lang="en-US" altLang="zh-CN" sz="2400" dirty="0">
                <a:latin typeface="Cambria" panose="02040503050406030204" pitchFamily="18" charset="0"/>
              </a:rPr>
              <a:t> is its propensity </a:t>
            </a:r>
            <a:r>
              <a:rPr lang="en-US" altLang="zh-CN" sz="2400" dirty="0" smtClean="0">
                <a:latin typeface="Cambria" panose="02040503050406030204" pitchFamily="18" charset="0"/>
              </a:rPr>
              <a:t>for hepatic </a:t>
            </a:r>
            <a:r>
              <a:rPr lang="en-US" altLang="zh-CN" sz="2400" dirty="0">
                <a:latin typeface="Cambria" panose="02040503050406030204" pitchFamily="18" charset="0"/>
              </a:rPr>
              <a:t>toxicity.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8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Pharmacological Treatments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22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If </a:t>
            </a:r>
            <a:r>
              <a:rPr lang="en-US" altLang="zh-CN" sz="2400" dirty="0">
                <a:latin typeface="Cambria" panose="02040503050406030204" pitchFamily="18" charset="0"/>
              </a:rPr>
              <a:t>patient-important hirsutism remains despite 6 months of monotherapy with an OC, 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adding an antiandrogen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1600" dirty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do not suggest </a:t>
            </a:r>
            <a:r>
              <a:rPr lang="en-US" altLang="zh-CN" sz="2400" dirty="0">
                <a:latin typeface="Cambria" panose="02040503050406030204" pitchFamily="18" charset="0"/>
              </a:rPr>
              <a:t>one antiandrogen over </a:t>
            </a:r>
            <a:r>
              <a:rPr lang="en-US" altLang="zh-CN" sz="2400" dirty="0" smtClean="0">
                <a:latin typeface="Cambria" panose="02040503050406030204" pitchFamily="18" charset="0"/>
              </a:rPr>
              <a:t>another.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16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recommend</a:t>
            </a:r>
            <a:r>
              <a:rPr lang="en-US" altLang="zh-CN" sz="2400" dirty="0" smtClean="0">
                <a:latin typeface="Cambria" panose="02040503050406030204" pitchFamily="18" charset="0"/>
              </a:rPr>
              <a:t> against </a:t>
            </a:r>
            <a:r>
              <a:rPr lang="en-US" altLang="zh-CN" sz="2400" dirty="0">
                <a:latin typeface="Cambria" panose="02040503050406030204" pitchFamily="18" charset="0"/>
              </a:rPr>
              <a:t>the use of </a:t>
            </a:r>
            <a:r>
              <a:rPr lang="en-US" altLang="zh-CN" sz="2400" dirty="0" err="1">
                <a:latin typeface="Cambria" panose="02040503050406030204" pitchFamily="18" charset="0"/>
              </a:rPr>
              <a:t>flutamide</a:t>
            </a:r>
            <a:r>
              <a:rPr lang="en-US" altLang="zh-CN" sz="2400" dirty="0">
                <a:latin typeface="Cambria" panose="02040503050406030204" pitchFamily="18" charset="0"/>
              </a:rPr>
              <a:t> because of its potential hepatotoxicity.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16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For all pharmacologic therapies for hirsutism, </a:t>
            </a: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 smtClean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a trial of at least 6 months before </a:t>
            </a:r>
            <a:r>
              <a:rPr lang="en-US" altLang="zh-CN" sz="2400" dirty="0" smtClean="0">
                <a:latin typeface="Cambria" panose="02040503050406030204" pitchFamily="18" charset="0"/>
              </a:rPr>
              <a:t>making changes </a:t>
            </a:r>
            <a:r>
              <a:rPr lang="en-US" altLang="zh-CN" sz="2400" dirty="0">
                <a:latin typeface="Cambria" panose="02040503050406030204" pitchFamily="18" charset="0"/>
              </a:rPr>
              <a:t>in dose, switching to a new </a:t>
            </a:r>
            <a:r>
              <a:rPr lang="en-US" altLang="zh-CN" sz="2400" dirty="0" smtClean="0">
                <a:latin typeface="Cambria" panose="02040503050406030204" pitchFamily="18" charset="0"/>
              </a:rPr>
              <a:t>medication, or </a:t>
            </a:r>
            <a:r>
              <a:rPr lang="en-US" altLang="zh-CN" sz="2400" dirty="0">
                <a:latin typeface="Cambria" panose="02040503050406030204" pitchFamily="18" charset="0"/>
              </a:rPr>
              <a:t>adding medication. </a:t>
            </a:r>
            <a:endParaRPr lang="en-US" altLang="zh-CN" sz="16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3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In </a:t>
            </a:r>
            <a:r>
              <a:rPr lang="en-US" altLang="zh-CN" sz="2400" dirty="0">
                <a:latin typeface="Cambria" panose="02040503050406030204" pitchFamily="18" charset="0"/>
              </a:rPr>
              <a:t>patients with severe hirsutism causing emotional distress and/or in those women who </a:t>
            </a:r>
            <a:r>
              <a:rPr lang="en-US" altLang="zh-CN" sz="2400" dirty="0" smtClean="0">
                <a:latin typeface="Cambria" panose="02040503050406030204" pitchFamily="18" charset="0"/>
              </a:rPr>
              <a:t>have used </a:t>
            </a:r>
            <a:r>
              <a:rPr lang="en-US" altLang="zh-CN" sz="2400" dirty="0">
                <a:latin typeface="Cambria" panose="02040503050406030204" pitchFamily="18" charset="0"/>
              </a:rPr>
              <a:t>OCs in the past and have not experienced sufficient improvement, 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initiating combination therapy with an OC and </a:t>
            </a:r>
            <a:r>
              <a:rPr lang="en-US" altLang="zh-CN" sz="2400" dirty="0" smtClean="0">
                <a:latin typeface="Cambria" panose="02040503050406030204" pitchFamily="18" charset="0"/>
              </a:rPr>
              <a:t>antiandrogen.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against combination therapy as a standard first-line approach.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44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8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83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Clinicians administer 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</a:rPr>
              <a:t>glucocorticoids</a:t>
            </a:r>
            <a:r>
              <a:rPr lang="en-US" altLang="zh-CN" sz="2400" dirty="0">
                <a:latin typeface="Cambria" panose="02040503050406030204" pitchFamily="18" charset="0"/>
              </a:rPr>
              <a:t> long-term </a:t>
            </a:r>
            <a:r>
              <a:rPr lang="en-US" altLang="zh-CN" sz="2400" dirty="0" smtClean="0">
                <a:latin typeface="Cambria" panose="02040503050406030204" pitchFamily="18" charset="0"/>
              </a:rPr>
              <a:t>to suppress </a:t>
            </a:r>
            <a:r>
              <a:rPr lang="en-US" altLang="zh-CN" sz="2400" dirty="0">
                <a:latin typeface="Cambria" panose="02040503050406030204" pitchFamily="18" charset="0"/>
              </a:rPr>
              <a:t>adrenal androgens in women with classic congenital adrenal hyperplasia due to 21-hydroxylase deficiency.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In </a:t>
            </a:r>
            <a:r>
              <a:rPr lang="en-US" altLang="zh-CN" sz="2400" dirty="0">
                <a:latin typeface="Cambria" panose="02040503050406030204" pitchFamily="18" charset="0"/>
              </a:rPr>
              <a:t>these patients, glucocorticoids help prevent </a:t>
            </a:r>
            <a:r>
              <a:rPr lang="en-US" altLang="zh-CN" sz="2400" dirty="0" smtClean="0">
                <a:latin typeface="Cambria" panose="02040503050406030204" pitchFamily="18" charset="0"/>
              </a:rPr>
              <a:t>or manage </a:t>
            </a:r>
            <a:r>
              <a:rPr lang="en-US" altLang="zh-CN" sz="2400" dirty="0">
                <a:latin typeface="Cambria" panose="02040503050406030204" pitchFamily="18" charset="0"/>
              </a:rPr>
              <a:t>hirsutism, and they are effective for </a:t>
            </a:r>
            <a:r>
              <a:rPr lang="en-US" altLang="zh-CN" sz="2400" dirty="0" smtClean="0">
                <a:latin typeface="Cambria" panose="02040503050406030204" pitchFamily="18" charset="0"/>
              </a:rPr>
              <a:t>maintaining normal </a:t>
            </a:r>
            <a:r>
              <a:rPr lang="en-US" altLang="zh-CN" sz="2400" dirty="0">
                <a:latin typeface="Cambria" panose="02040503050406030204" pitchFamily="18" charset="0"/>
              </a:rPr>
              <a:t>ovulatory cycles.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In </a:t>
            </a:r>
            <a:r>
              <a:rPr lang="en-US" altLang="zh-CN" sz="2400" dirty="0">
                <a:latin typeface="Cambria" panose="02040503050406030204" pitchFamily="18" charset="0"/>
              </a:rPr>
              <a:t>women with the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nonclassic</a:t>
            </a:r>
            <a:r>
              <a:rPr lang="en-US" altLang="zh-CN" sz="2400" dirty="0" smtClean="0">
                <a:latin typeface="Cambria" panose="02040503050406030204" pitchFamily="18" charset="0"/>
              </a:rPr>
              <a:t> form </a:t>
            </a:r>
            <a:r>
              <a:rPr lang="en-US" altLang="zh-CN" sz="2400" dirty="0">
                <a:latin typeface="Cambria" panose="02040503050406030204" pitchFamily="18" charset="0"/>
              </a:rPr>
              <a:t>of 21-hydroxylase deficiency, glucocorticoids </a:t>
            </a:r>
            <a:r>
              <a:rPr lang="en-US" altLang="zh-CN" sz="2400" dirty="0" smtClean="0">
                <a:latin typeface="Cambria" panose="02040503050406030204" pitchFamily="18" charset="0"/>
              </a:rPr>
              <a:t>are effective </a:t>
            </a:r>
            <a:r>
              <a:rPr lang="en-US" altLang="zh-CN" sz="2400" dirty="0">
                <a:latin typeface="Cambria" panose="02040503050406030204" pitchFamily="18" charset="0"/>
              </a:rPr>
              <a:t>for ovulation induction, but their role in </a:t>
            </a:r>
            <a:r>
              <a:rPr lang="en-US" altLang="zh-CN" sz="2400" dirty="0" smtClean="0">
                <a:latin typeface="Cambria" panose="02040503050406030204" pitchFamily="18" charset="0"/>
              </a:rPr>
              <a:t>the management </a:t>
            </a:r>
            <a:r>
              <a:rPr lang="en-US" altLang="zh-CN" sz="2400" dirty="0">
                <a:latin typeface="Cambria" panose="02040503050406030204" pitchFamily="18" charset="0"/>
              </a:rPr>
              <a:t>of hirsutism is less clear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In patients with pure adrenal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hyperandrogenism</a:t>
            </a:r>
            <a:r>
              <a:rPr lang="en-US" altLang="zh-CN" sz="2400" dirty="0" smtClean="0">
                <a:latin typeface="Cambria" panose="02040503050406030204" pitchFamily="18" charset="0"/>
              </a:rPr>
              <a:t>, </a:t>
            </a:r>
            <a:r>
              <a:rPr lang="en-US" altLang="zh-CN" sz="2400" dirty="0">
                <a:latin typeface="Cambria" panose="02040503050406030204" pitchFamily="18" charset="0"/>
              </a:rPr>
              <a:t>suppressing adrenal androgens results in only minor improvements in </a:t>
            </a:r>
            <a:r>
              <a:rPr lang="en-US" altLang="zh-CN" sz="2400" dirty="0" smtClean="0">
                <a:latin typeface="Cambria" panose="02040503050406030204" pitchFamily="18" charset="0"/>
              </a:rPr>
              <a:t>hirsutism</a:t>
            </a:r>
            <a:r>
              <a:rPr lang="en-US" altLang="zh-CN" sz="24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8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2095" y="1536945"/>
            <a:ext cx="10181017" cy="456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Our approach to treating hirsutism in women </a:t>
            </a:r>
            <a:r>
              <a:rPr lang="en-US" altLang="zh-CN" sz="2200" dirty="0" smtClean="0">
                <a:latin typeface="Cambria" panose="02040503050406030204" pitchFamily="18" charset="0"/>
              </a:rPr>
              <a:t>with NCCAH, we </a:t>
            </a:r>
            <a:r>
              <a:rPr lang="en-US" altLang="zh-CN" sz="2200" dirty="0" smtClean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200" dirty="0" smtClean="0">
                <a:latin typeface="Cambria" panose="02040503050406030204" pitchFamily="18" charset="0"/>
              </a:rPr>
              <a:t> starting </a:t>
            </a:r>
            <a:r>
              <a:rPr lang="en-US" altLang="zh-CN" sz="2200" dirty="0">
                <a:latin typeface="Cambria" panose="02040503050406030204" pitchFamily="18" charset="0"/>
              </a:rPr>
              <a:t>with an OC and adding an antiandrogen </a:t>
            </a:r>
            <a:r>
              <a:rPr lang="en-US" altLang="zh-CN" sz="2200" dirty="0" smtClean="0">
                <a:latin typeface="Cambria" panose="02040503050406030204" pitchFamily="18" charset="0"/>
              </a:rPr>
              <a:t>after 6 </a:t>
            </a:r>
            <a:r>
              <a:rPr lang="en-US" altLang="zh-CN" sz="2200" dirty="0">
                <a:latin typeface="Cambria" panose="02040503050406030204" pitchFamily="18" charset="0"/>
              </a:rPr>
              <a:t>months if necessary. </a:t>
            </a:r>
            <a:endParaRPr lang="en-US" altLang="zh-CN" sz="2200" dirty="0" smtClean="0">
              <a:latin typeface="Cambria" panose="02040503050406030204" pitchFamily="18" charset="0"/>
            </a:endParaRPr>
          </a:p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We </a:t>
            </a:r>
            <a:r>
              <a:rPr lang="en-US" altLang="zh-CN" sz="2200" dirty="0" smtClean="0">
                <a:solidFill>
                  <a:srgbClr val="C0266E"/>
                </a:solidFill>
                <a:latin typeface="Cambria" panose="02040503050406030204" pitchFamily="18" charset="0"/>
              </a:rPr>
              <a:t>only</a:t>
            </a:r>
            <a:r>
              <a:rPr lang="en-US" altLang="zh-CN" sz="2200" dirty="0" smtClean="0">
                <a:latin typeface="Cambria" panose="02040503050406030204" pitchFamily="18" charset="0"/>
              </a:rPr>
              <a:t> </a:t>
            </a:r>
            <a:r>
              <a:rPr lang="en-US" altLang="zh-CN" sz="22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200" dirty="0">
                <a:latin typeface="Cambria" panose="02040503050406030204" pitchFamily="18" charset="0"/>
              </a:rPr>
              <a:t> glucocorticoids for the management </a:t>
            </a:r>
            <a:r>
              <a:rPr lang="en-US" altLang="zh-CN" sz="2200" dirty="0" smtClean="0">
                <a:latin typeface="Cambria" panose="02040503050406030204" pitchFamily="18" charset="0"/>
              </a:rPr>
              <a:t>of hirsutism </a:t>
            </a:r>
            <a:r>
              <a:rPr lang="en-US" altLang="zh-CN" sz="2200" dirty="0">
                <a:latin typeface="Cambria" panose="02040503050406030204" pitchFamily="18" charset="0"/>
              </a:rPr>
              <a:t>in women who have a suboptimal response </a:t>
            </a:r>
            <a:r>
              <a:rPr lang="en-US" altLang="zh-CN" sz="2200" dirty="0" smtClean="0">
                <a:latin typeface="Cambria" panose="02040503050406030204" pitchFamily="18" charset="0"/>
              </a:rPr>
              <a:t>to OCs </a:t>
            </a:r>
            <a:r>
              <a:rPr lang="en-US" altLang="zh-CN" sz="2200" dirty="0">
                <a:latin typeface="Cambria" panose="02040503050406030204" pitchFamily="18" charset="0"/>
              </a:rPr>
              <a:t>and/or antiandrogens, or cannot tolerate them. </a:t>
            </a:r>
            <a:endParaRPr lang="en-US" altLang="zh-CN" sz="2200" dirty="0" smtClean="0">
              <a:latin typeface="Cambria" panose="02040503050406030204" pitchFamily="18" charset="0"/>
            </a:endParaRPr>
          </a:p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For hirsutism</a:t>
            </a:r>
            <a:r>
              <a:rPr lang="en-US" altLang="zh-CN" sz="2200" dirty="0">
                <a:latin typeface="Cambria" panose="02040503050406030204" pitchFamily="18" charset="0"/>
              </a:rPr>
              <a:t>, we use prednisone 4 to 6 mg daily or dexamethasone 0.25 mg/d. </a:t>
            </a:r>
            <a:endParaRPr lang="en-US" altLang="zh-CN" sz="2200" dirty="0" smtClean="0">
              <a:latin typeface="Cambria" panose="02040503050406030204" pitchFamily="18" charset="0"/>
            </a:endParaRPr>
          </a:p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For </a:t>
            </a:r>
            <a:r>
              <a:rPr lang="en-US" altLang="zh-CN" sz="2200" dirty="0">
                <a:latin typeface="Cambria" panose="02040503050406030204" pitchFamily="18" charset="0"/>
              </a:rPr>
              <a:t>ovulation induction, </a:t>
            </a:r>
            <a:r>
              <a:rPr lang="en-US" altLang="zh-CN" sz="2200" dirty="0" smtClean="0">
                <a:latin typeface="Cambria" panose="02040503050406030204" pitchFamily="18" charset="0"/>
              </a:rPr>
              <a:t>we </a:t>
            </a:r>
            <a:r>
              <a:rPr lang="en-US" altLang="zh-CN" sz="2200" dirty="0" smtClean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200" dirty="0" smtClean="0">
                <a:latin typeface="Cambria" panose="02040503050406030204" pitchFamily="18" charset="0"/>
              </a:rPr>
              <a:t> </a:t>
            </a:r>
            <a:r>
              <a:rPr lang="en-US" altLang="zh-CN" sz="2200" dirty="0">
                <a:latin typeface="Cambria" panose="02040503050406030204" pitchFamily="18" charset="0"/>
              </a:rPr>
              <a:t>glucocorticoid therapy. We typically start </a:t>
            </a:r>
            <a:r>
              <a:rPr lang="en-US" altLang="zh-CN" sz="2200" dirty="0" smtClean="0">
                <a:latin typeface="Cambria" panose="02040503050406030204" pitchFamily="18" charset="0"/>
              </a:rPr>
              <a:t>with prednisone </a:t>
            </a:r>
            <a:r>
              <a:rPr lang="en-US" altLang="zh-CN" sz="2200" dirty="0">
                <a:latin typeface="Cambria" panose="02040503050406030204" pitchFamily="18" charset="0"/>
              </a:rPr>
              <a:t>5 mg </a:t>
            </a:r>
            <a:r>
              <a:rPr lang="en-US" altLang="zh-CN" sz="2200" dirty="0" smtClean="0">
                <a:latin typeface="Cambria" panose="02040503050406030204" pitchFamily="18" charset="0"/>
              </a:rPr>
              <a:t>daily. </a:t>
            </a:r>
            <a:r>
              <a:rPr lang="en-US" altLang="zh-CN" sz="2200" dirty="0">
                <a:latin typeface="Cambria" panose="02040503050406030204" pitchFamily="18" charset="0"/>
              </a:rPr>
              <a:t>If ovulation has not occurred, the dose can be increased to 7.5 mg. </a:t>
            </a:r>
            <a:endParaRPr lang="en-US" altLang="zh-CN" sz="2200" dirty="0" smtClean="0">
              <a:latin typeface="Cambria" panose="02040503050406030204" pitchFamily="18" charset="0"/>
            </a:endParaRPr>
          </a:p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Clomiphene </a:t>
            </a:r>
            <a:r>
              <a:rPr lang="en-US" altLang="zh-CN" sz="2200" dirty="0">
                <a:latin typeface="Cambria" panose="02040503050406030204" pitchFamily="18" charset="0"/>
              </a:rPr>
              <a:t>citrate is then added if ovulation does not occur with prednisone alone. </a:t>
            </a:r>
          </a:p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2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46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4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2095" y="1536945"/>
            <a:ext cx="10262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latin typeface="Cambria" panose="02040503050406030204" pitchFamily="18" charset="0"/>
              </a:rPr>
              <a:t>do not suggest dexamethasone because it is not inactivated by placental </a:t>
            </a:r>
            <a:r>
              <a:rPr lang="en-US" altLang="zh-CN" sz="2400" dirty="0" smtClean="0">
                <a:latin typeface="Cambria" panose="02040503050406030204" pitchFamily="18" charset="0"/>
              </a:rPr>
              <a:t>11-</a:t>
            </a:r>
            <a:r>
              <a:rPr lang="el-GR" altLang="zh-CN" sz="2400" dirty="0" smtClean="0">
                <a:latin typeface="Cambria" panose="02040503050406030204" pitchFamily="18" charset="0"/>
              </a:rPr>
              <a:t>β</a:t>
            </a:r>
            <a:r>
              <a:rPr lang="en-US" altLang="zh-CN" sz="2400" dirty="0" smtClean="0">
                <a:latin typeface="Cambria" panose="02040503050406030204" pitchFamily="18" charset="0"/>
              </a:rPr>
              <a:t>-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hydroxysteroid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dehydrogenase type </a:t>
            </a:r>
            <a:r>
              <a:rPr lang="en-US" altLang="zh-CN" sz="2400" dirty="0" smtClean="0">
                <a:latin typeface="Cambria" panose="02040503050406030204" pitchFamily="18" charset="0"/>
              </a:rPr>
              <a:t>2.</a:t>
            </a:r>
          </a:p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In women with adrenal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hyperandrogenism</a:t>
            </a:r>
            <a:r>
              <a:rPr lang="en-US" altLang="zh-CN" sz="2400" dirty="0">
                <a:latin typeface="Cambria" panose="02040503050406030204" pitchFamily="18" charset="0"/>
              </a:rPr>
              <a:t>, </a:t>
            </a:r>
            <a:r>
              <a:rPr lang="en-US" altLang="zh-CN" sz="2400" dirty="0" smtClean="0">
                <a:latin typeface="Cambria" panose="02040503050406030204" pitchFamily="18" charset="0"/>
              </a:rPr>
              <a:t>although glucocorticoids </a:t>
            </a:r>
            <a:r>
              <a:rPr lang="en-US" altLang="zh-CN" sz="2400" dirty="0">
                <a:latin typeface="Cambria" panose="02040503050406030204" pitchFamily="18" charset="0"/>
              </a:rPr>
              <a:t>may improve hirsutism, both OCs </a:t>
            </a:r>
            <a:r>
              <a:rPr lang="en-US" altLang="zh-CN" sz="2400" dirty="0" smtClean="0">
                <a:latin typeface="Cambria" panose="02040503050406030204" pitchFamily="18" charset="0"/>
              </a:rPr>
              <a:t>and antiandrogens </a:t>
            </a:r>
            <a:r>
              <a:rPr lang="en-US" altLang="zh-CN" sz="2400" dirty="0">
                <a:latin typeface="Cambria" panose="02040503050406030204" pitchFamily="18" charset="0"/>
              </a:rPr>
              <a:t>may be more effective.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Slight overdosing in glucocorticoid </a:t>
            </a:r>
            <a:r>
              <a:rPr lang="en-US" altLang="zh-CN" sz="2400" dirty="0" smtClean="0">
                <a:latin typeface="Cambria" panose="02040503050406030204" pitchFamily="18" charset="0"/>
              </a:rPr>
              <a:t>therapy may </a:t>
            </a:r>
            <a:r>
              <a:rPr lang="en-US" altLang="zh-CN" sz="2400" dirty="0">
                <a:latin typeface="Cambria" panose="02040503050406030204" pitchFamily="18" charset="0"/>
              </a:rPr>
              <a:t>be associated </a:t>
            </a:r>
            <a:r>
              <a:rPr lang="en-US" altLang="zh-CN" sz="2400" dirty="0" smtClean="0">
                <a:latin typeface="Cambria" panose="02040503050406030204" pitchFamily="18" charset="0"/>
              </a:rPr>
              <a:t>with side </a:t>
            </a:r>
            <a:r>
              <a:rPr lang="en-US" altLang="zh-CN" sz="2400" dirty="0">
                <a:latin typeface="Cambria" panose="02040503050406030204" pitchFamily="18" charset="0"/>
              </a:rPr>
              <a:t>effects, such as adrenal atrophy, increased </a:t>
            </a:r>
            <a:r>
              <a:rPr lang="en-US" altLang="zh-CN" sz="2400" dirty="0" smtClean="0">
                <a:latin typeface="Cambria" panose="02040503050406030204" pitchFamily="18" charset="0"/>
              </a:rPr>
              <a:t>blood pressure</a:t>
            </a:r>
            <a:r>
              <a:rPr lang="en-US" altLang="zh-CN" sz="2400" dirty="0">
                <a:latin typeface="Cambria" panose="02040503050406030204" pitchFamily="18" charset="0"/>
              </a:rPr>
              <a:t>, weight gain, </a:t>
            </a:r>
            <a:r>
              <a:rPr lang="en-US" altLang="zh-CN" sz="2400" dirty="0" err="1">
                <a:latin typeface="Cambria" panose="02040503050406030204" pitchFamily="18" charset="0"/>
              </a:rPr>
              <a:t>Cushingoid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</a:rPr>
              <a:t>striae</a:t>
            </a:r>
            <a:r>
              <a:rPr lang="en-US" altLang="zh-CN" sz="2400" dirty="0">
                <a:latin typeface="Cambria" panose="02040503050406030204" pitchFamily="18" charset="0"/>
              </a:rPr>
              <a:t> (particularly </a:t>
            </a:r>
            <a:r>
              <a:rPr lang="en-US" altLang="zh-CN" sz="2400" dirty="0" smtClean="0">
                <a:latin typeface="Cambria" panose="02040503050406030204" pitchFamily="18" charset="0"/>
              </a:rPr>
              <a:t>with dexamethasone</a:t>
            </a:r>
            <a:r>
              <a:rPr lang="en-US" altLang="zh-CN" sz="2400" dirty="0">
                <a:latin typeface="Cambria" panose="02040503050406030204" pitchFamily="18" charset="0"/>
              </a:rPr>
              <a:t>), and decreased bone mineral density.</a:t>
            </a:r>
          </a:p>
          <a:p>
            <a:pPr marL="284163" indent="-28416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DHEAS levels indicate the degree of adrenal </a:t>
            </a:r>
            <a:r>
              <a:rPr lang="en-US" altLang="zh-CN" sz="2400" dirty="0" smtClean="0">
                <a:latin typeface="Cambria" panose="02040503050406030204" pitchFamily="18" charset="0"/>
              </a:rPr>
              <a:t>suppression; the </a:t>
            </a:r>
            <a:r>
              <a:rPr lang="en-US" altLang="zh-CN" sz="2400" dirty="0">
                <a:latin typeface="Cambria" panose="02040503050406030204" pitchFamily="18" charset="0"/>
              </a:rPr>
              <a:t>target level </a:t>
            </a:r>
            <a:r>
              <a:rPr lang="en-US" altLang="zh-CN" sz="2400" dirty="0" smtClean="0">
                <a:latin typeface="Cambria" panose="02040503050406030204" pitchFamily="18" charset="0"/>
              </a:rPr>
              <a:t>is~70 </a:t>
            </a:r>
            <a:r>
              <a:rPr lang="en-US" altLang="zh-CN" sz="2400" dirty="0">
                <a:latin typeface="Cambria" panose="02040503050406030204" pitchFamily="18" charset="0"/>
              </a:rPr>
              <a:t>mcg/</a:t>
            </a:r>
            <a:r>
              <a:rPr lang="en-US" altLang="zh-CN" sz="2400" dirty="0" err="1">
                <a:latin typeface="Cambria" panose="02040503050406030204" pitchFamily="18" charset="0"/>
              </a:rPr>
              <a:t>dL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47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53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Pharmacological Treatments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against using insulin-lowering </a:t>
            </a:r>
            <a:r>
              <a:rPr lang="en-US" altLang="zh-CN" sz="2400" dirty="0" smtClean="0">
                <a:latin typeface="Cambria" panose="02040503050406030204" pitchFamily="18" charset="0"/>
              </a:rPr>
              <a:t>drugs for </a:t>
            </a:r>
            <a:r>
              <a:rPr lang="en-US" altLang="zh-CN" sz="2400" dirty="0">
                <a:latin typeface="Cambria" panose="02040503050406030204" pitchFamily="18" charset="0"/>
              </a:rPr>
              <a:t>the sole indication of treating hirsutism.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1600" dirty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against using </a:t>
            </a:r>
            <a:r>
              <a:rPr lang="en-US" altLang="zh-CN" sz="2400" dirty="0" err="1">
                <a:latin typeface="Cambria" panose="02040503050406030204" pitchFamily="18" charset="0"/>
              </a:rPr>
              <a:t>GnRH</a:t>
            </a:r>
            <a:r>
              <a:rPr lang="en-US" altLang="zh-CN" sz="2400" dirty="0">
                <a:latin typeface="Cambria" panose="02040503050406030204" pitchFamily="18" charset="0"/>
              </a:rPr>
              <a:t> agonists </a:t>
            </a:r>
            <a:r>
              <a:rPr lang="en-US" altLang="zh-CN" sz="2400" dirty="0" smtClean="0">
                <a:latin typeface="Cambria" panose="02040503050406030204" pitchFamily="18" charset="0"/>
              </a:rPr>
              <a:t>except in </a:t>
            </a:r>
            <a:r>
              <a:rPr lang="en-US" altLang="zh-CN" sz="2400" dirty="0">
                <a:latin typeface="Cambria" panose="02040503050406030204" pitchFamily="18" charset="0"/>
              </a:rPr>
              <a:t>women with severe forms of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hyperandrogenemia</a:t>
            </a:r>
            <a:r>
              <a:rPr lang="en-US" altLang="zh-CN" sz="2400" dirty="0">
                <a:latin typeface="Cambria" panose="02040503050406030204" pitchFamily="18" charset="0"/>
              </a:rPr>
              <a:t> (such as ovarian </a:t>
            </a:r>
            <a:r>
              <a:rPr lang="en-US" altLang="zh-CN" sz="2400" dirty="0" err="1">
                <a:latin typeface="Cambria" panose="02040503050406030204" pitchFamily="18" charset="0"/>
              </a:rPr>
              <a:t>hyperthecosis</a:t>
            </a:r>
            <a:r>
              <a:rPr lang="en-US" altLang="zh-CN" sz="2400" dirty="0">
                <a:latin typeface="Cambria" panose="02040503050406030204" pitchFamily="18" charset="0"/>
              </a:rPr>
              <a:t>) </a:t>
            </a:r>
            <a:r>
              <a:rPr lang="en-US" altLang="zh-CN" sz="2400" dirty="0" smtClean="0">
                <a:latin typeface="Cambria" panose="02040503050406030204" pitchFamily="18" charset="0"/>
              </a:rPr>
              <a:t>who have </a:t>
            </a:r>
            <a:r>
              <a:rPr lang="en-US" altLang="zh-CN" sz="2400" dirty="0">
                <a:latin typeface="Cambria" panose="02040503050406030204" pitchFamily="18" charset="0"/>
              </a:rPr>
              <a:t>a suboptimal response to OCs and antiandrogens.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against the use of topical antiandrogen therapy for hirsutism.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7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375" r="-125" b="15355"/>
          <a:stretch/>
        </p:blipFill>
        <p:spPr bwMode="auto">
          <a:xfrm>
            <a:off x="-1" y="-60960"/>
            <a:ext cx="12300373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308859"/>
            <a:ext cx="12192000" cy="2240280"/>
          </a:xfrm>
          <a:prstGeom prst="rect">
            <a:avLst/>
          </a:prstGeom>
          <a:solidFill>
            <a:schemeClr val="accent6">
              <a:lumMod val="50000"/>
              <a:alpha val="71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86054" y="2543220"/>
            <a:ext cx="1341614" cy="1683618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>
            <a:defPPr>
              <a:defRPr lang="zh-CN"/>
            </a:defPPr>
            <a:lvl1pPr algn="ctr">
              <a:defRPr sz="6600">
                <a:solidFill>
                  <a:schemeClr val="bg1"/>
                </a:solidFill>
                <a:ea typeface="Microsoft YaHei" panose="020B050302020402020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>
                <a:latin typeface="Stencil" panose="040409050D0802020404" pitchFamily="82" charset="0"/>
                <a:ea typeface="+mn-ea"/>
              </a:rPr>
              <a:t>5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233914" y="2543220"/>
            <a:ext cx="8391414" cy="1727589"/>
          </a:xfrm>
          <a:prstGeom prst="rect">
            <a:avLst/>
          </a:prstGeom>
        </p:spPr>
        <p:txBody>
          <a:bodyPr vert="horz" lIns="90000" tIns="46800" rIns="90000" bIns="46800" rtlCol="0" anchor="b">
            <a:normAutofit/>
          </a:bodyPr>
          <a:lstStyle>
            <a:lvl1pPr>
              <a:lnSpc>
                <a:spcPct val="120000"/>
              </a:lnSpc>
              <a:spcBef>
                <a:spcPct val="0"/>
              </a:spcBef>
              <a:buNone/>
              <a:defRPr kumimoji="1" sz="4400">
                <a:solidFill>
                  <a:schemeClr val="bg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Stencil" panose="040409050D0802020404" pitchFamily="82" charset="0"/>
              </a:rPr>
              <a:t>Direct Hair Removal Methods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49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7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0000" lnSpcReduction="20000"/>
          </a:bodyPr>
          <a:lstStyle/>
          <a:p>
            <a:pPr algn="ctr"/>
            <a:r>
              <a:rPr lang="en-US" altLang="zh-CN" sz="3200" b="1" dirty="0" err="1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Ferriman</a:t>
            </a:r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–Gallwey score 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9870121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2095" y="1505195"/>
            <a:ext cx="98061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The </a:t>
            </a:r>
            <a:r>
              <a:rPr lang="en-US" altLang="zh-CN" sz="2200" dirty="0">
                <a:latin typeface="Cambria" panose="02040503050406030204" pitchFamily="18" charset="0"/>
              </a:rPr>
              <a:t>modified </a:t>
            </a:r>
            <a:r>
              <a:rPr lang="en-US" altLang="zh-CN" sz="2200" dirty="0" err="1">
                <a:latin typeface="Cambria" panose="02040503050406030204" pitchFamily="18" charset="0"/>
              </a:rPr>
              <a:t>Ferriman</a:t>
            </a:r>
            <a:r>
              <a:rPr lang="en-US" altLang="zh-CN" sz="2200" dirty="0">
                <a:latin typeface="Cambria" panose="02040503050406030204" pitchFamily="18" charset="0"/>
              </a:rPr>
              <a:t>–Gallwey score </a:t>
            </a:r>
            <a:r>
              <a:rPr lang="en-US" altLang="zh-CN" sz="2200" dirty="0" smtClean="0">
                <a:latin typeface="Cambria" panose="02040503050406030204" pitchFamily="18" charset="0"/>
              </a:rPr>
              <a:t>is the </a:t>
            </a:r>
            <a:r>
              <a:rPr lang="en-US" altLang="zh-CN" sz="2200" dirty="0">
                <a:latin typeface="Cambria" panose="02040503050406030204" pitchFamily="18" charset="0"/>
              </a:rPr>
              <a:t>gold standard for </a:t>
            </a:r>
            <a:r>
              <a:rPr lang="en-US" altLang="zh-CN" sz="2200" dirty="0" smtClean="0">
                <a:latin typeface="Cambria" panose="02040503050406030204" pitchFamily="18" charset="0"/>
              </a:rPr>
              <a:t>evaluating hirsutism</a:t>
            </a:r>
            <a:r>
              <a:rPr lang="en-US" altLang="zh-CN" sz="2200" dirty="0">
                <a:latin typeface="Cambria" panose="02040503050406030204" pitchFamily="18" charset="0"/>
              </a:rPr>
              <a:t>. Nine body areas </a:t>
            </a:r>
            <a:r>
              <a:rPr lang="en-US" altLang="zh-CN" sz="2200" dirty="0" smtClean="0">
                <a:latin typeface="Cambria" panose="02040503050406030204" pitchFamily="18" charset="0"/>
              </a:rPr>
              <a:t>most sensitive </a:t>
            </a:r>
            <a:r>
              <a:rPr lang="en-US" altLang="zh-CN" sz="2200" dirty="0">
                <a:latin typeface="Cambria" panose="02040503050406030204" pitchFamily="18" charset="0"/>
              </a:rPr>
              <a:t>to androgen are </a:t>
            </a:r>
            <a:r>
              <a:rPr lang="en-US" altLang="zh-CN" sz="2200" dirty="0" smtClean="0">
                <a:latin typeface="Cambria" panose="02040503050406030204" pitchFamily="18" charset="0"/>
              </a:rPr>
              <a:t>assigned a </a:t>
            </a:r>
            <a:r>
              <a:rPr lang="en-US" altLang="zh-CN" sz="2200" dirty="0">
                <a:latin typeface="Cambria" panose="02040503050406030204" pitchFamily="18" charset="0"/>
              </a:rPr>
              <a:t>score from 0 (no hair) to 4 (</a:t>
            </a:r>
            <a:r>
              <a:rPr lang="en-US" altLang="zh-CN" sz="2200" dirty="0" smtClean="0">
                <a:latin typeface="Cambria" panose="02040503050406030204" pitchFamily="18" charset="0"/>
              </a:rPr>
              <a:t>frankly virile</a:t>
            </a:r>
            <a:r>
              <a:rPr lang="en-US" altLang="zh-CN" sz="2200" dirty="0">
                <a:latin typeface="Cambria" panose="02040503050406030204" pitchFamily="18" charset="0"/>
              </a:rPr>
              <a:t>), and these separate scores </a:t>
            </a:r>
            <a:r>
              <a:rPr lang="en-US" altLang="zh-CN" sz="2200" dirty="0" smtClean="0">
                <a:latin typeface="Cambria" panose="02040503050406030204" pitchFamily="18" charset="0"/>
              </a:rPr>
              <a:t>are summed </a:t>
            </a:r>
            <a:r>
              <a:rPr lang="en-US" altLang="zh-CN" sz="2200" dirty="0">
                <a:latin typeface="Cambria" panose="02040503050406030204" pitchFamily="18" charset="0"/>
              </a:rPr>
              <a:t>to provide a </a:t>
            </a:r>
            <a:r>
              <a:rPr lang="en-US" altLang="zh-CN" sz="2200" dirty="0" smtClean="0">
                <a:latin typeface="Cambria" panose="02040503050406030204" pitchFamily="18" charset="0"/>
              </a:rPr>
              <a:t>hormonal hirsutism </a:t>
            </a:r>
            <a:r>
              <a:rPr lang="en-US" altLang="zh-CN" sz="2200" dirty="0">
                <a:latin typeface="Cambria" panose="02040503050406030204" pitchFamily="18" charset="0"/>
              </a:rPr>
              <a:t>score</a:t>
            </a:r>
            <a:endParaRPr lang="en-US" altLang="zh-CN" sz="2200" dirty="0" smtClean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8607" y="3111053"/>
            <a:ext cx="3050715" cy="2512576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283330" y="3001184"/>
            <a:ext cx="3269463" cy="2622445"/>
            <a:chOff x="4084172" y="3178758"/>
            <a:chExt cx="2828694" cy="22689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00841" y="3178758"/>
              <a:ext cx="2812024" cy="133201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084172" y="4510769"/>
              <a:ext cx="2828694" cy="93689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05401" y="2946392"/>
            <a:ext cx="3102807" cy="27320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3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Direct Hair Removal Methods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FDA </a:t>
            </a:r>
            <a:r>
              <a:rPr lang="en-US" altLang="zh-CN" sz="2400" dirty="0">
                <a:latin typeface="Cambria" panose="02040503050406030204" pitchFamily="18" charset="0"/>
              </a:rPr>
              <a:t>define permanent hair reduction </a:t>
            </a:r>
            <a:r>
              <a:rPr lang="en-US" altLang="zh-CN" sz="2400" dirty="0" smtClean="0">
                <a:latin typeface="Cambria" panose="02040503050406030204" pitchFamily="18" charset="0"/>
              </a:rPr>
              <a:t>as attaining </a:t>
            </a:r>
            <a:r>
              <a:rPr lang="en-US" altLang="zh-CN" sz="2400" dirty="0">
                <a:latin typeface="Cambria" panose="02040503050406030204" pitchFamily="18" charset="0"/>
              </a:rPr>
              <a:t>at least a 30% reduction of terminal hairs </a:t>
            </a:r>
            <a:r>
              <a:rPr lang="en-US" altLang="zh-CN" sz="2400" dirty="0" smtClean="0">
                <a:latin typeface="Cambria" panose="02040503050406030204" pitchFamily="18" charset="0"/>
              </a:rPr>
              <a:t>and sustaining </a:t>
            </a:r>
            <a:r>
              <a:rPr lang="en-US" altLang="zh-CN" sz="2400" dirty="0">
                <a:latin typeface="Cambria" panose="02040503050406030204" pitchFamily="18" charset="0"/>
              </a:rPr>
              <a:t>this reduction for a period longer than </a:t>
            </a:r>
            <a:r>
              <a:rPr lang="en-US" altLang="zh-CN" sz="2400" dirty="0" smtClean="0">
                <a:latin typeface="Cambria" panose="02040503050406030204" pitchFamily="18" charset="0"/>
              </a:rPr>
              <a:t>the complete </a:t>
            </a:r>
            <a:r>
              <a:rPr lang="en-US" altLang="zh-CN" sz="2400" dirty="0">
                <a:latin typeface="Cambria" panose="02040503050406030204" pitchFamily="18" charset="0"/>
              </a:rPr>
              <a:t>growth cycle of hair follicles (4 to 12 </a:t>
            </a:r>
            <a:r>
              <a:rPr lang="en-US" altLang="zh-CN" sz="2400" dirty="0" smtClean="0">
                <a:latin typeface="Cambria" panose="02040503050406030204" pitchFamily="18" charset="0"/>
              </a:rPr>
              <a:t>months, depending </a:t>
            </a:r>
            <a:r>
              <a:rPr lang="en-US" altLang="zh-CN" sz="2400" dirty="0">
                <a:latin typeface="Cambria" panose="02040503050406030204" pitchFamily="18" charset="0"/>
              </a:rPr>
              <a:t>on body site).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: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is a </a:t>
            </a:r>
            <a:r>
              <a:rPr lang="en-US" altLang="zh-CN" sz="2400" dirty="0" smtClean="0">
                <a:latin typeface="Cambria" panose="02040503050406030204" pitchFamily="18" charset="0"/>
              </a:rPr>
              <a:t>method capable </a:t>
            </a:r>
            <a:r>
              <a:rPr lang="en-US" altLang="zh-CN" sz="2400" dirty="0">
                <a:latin typeface="Cambria" panose="02040503050406030204" pitchFamily="18" charset="0"/>
              </a:rPr>
              <a:t>of rapidly treating large areas; it requires </a:t>
            </a:r>
            <a:r>
              <a:rPr lang="en-US" altLang="zh-CN" sz="2400" dirty="0" smtClean="0">
                <a:latin typeface="Cambria" panose="02040503050406030204" pitchFamily="18" charset="0"/>
              </a:rPr>
              <a:t>the presence </a:t>
            </a:r>
            <a:r>
              <a:rPr lang="en-US" altLang="zh-CN" sz="2400" dirty="0">
                <a:latin typeface="Cambria" panose="02040503050406030204" pitchFamily="18" charset="0"/>
              </a:rPr>
              <a:t>of pigmented, terminal hair.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Electrolysis</a:t>
            </a:r>
            <a:r>
              <a:rPr lang="en-US" altLang="zh-CN" sz="2400" dirty="0" smtClean="0">
                <a:latin typeface="Cambria" panose="02040503050406030204" pitchFamily="18" charset="0"/>
              </a:rPr>
              <a:t>: is generally </a:t>
            </a:r>
            <a:r>
              <a:rPr lang="en-US" altLang="zh-CN" sz="2400" dirty="0">
                <a:latin typeface="Cambria" panose="02040503050406030204" pitchFamily="18" charset="0"/>
              </a:rPr>
              <a:t>limited to small treatment areas, and it does </a:t>
            </a:r>
            <a:r>
              <a:rPr lang="en-US" altLang="zh-CN" sz="2400" dirty="0" smtClean="0">
                <a:latin typeface="Cambria" panose="02040503050406030204" pitchFamily="18" charset="0"/>
              </a:rPr>
              <a:t>not depend </a:t>
            </a:r>
            <a:r>
              <a:rPr lang="en-US" altLang="zh-CN" sz="2400" dirty="0">
                <a:latin typeface="Cambria" panose="02040503050406030204" pitchFamily="18" charset="0"/>
              </a:rPr>
              <a:t>on hair pigmentation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49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Direct Hair Removal Methods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</a:rPr>
              <a:t>Photoepilation</a:t>
            </a:r>
            <a:r>
              <a:rPr lang="en-US" altLang="zh-CN" sz="2400" dirty="0" smtClean="0">
                <a:latin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 uses pulses of light absorbed by melanin in the hair shaft and follicle to cause </a:t>
            </a:r>
            <a:r>
              <a:rPr lang="en-US" altLang="zh-CN" sz="2400" dirty="0" smtClean="0">
                <a:latin typeface="Cambria" panose="02040503050406030204" pitchFamily="18" charset="0"/>
              </a:rPr>
              <a:t>selective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photothermolysis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of pigmented terminal hair </a:t>
            </a:r>
            <a:r>
              <a:rPr lang="en-US" altLang="zh-CN" sz="2400" dirty="0" smtClean="0">
                <a:latin typeface="Cambria" panose="02040503050406030204" pitchFamily="18" charset="0"/>
              </a:rPr>
              <a:t>follicles.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It </a:t>
            </a:r>
            <a:r>
              <a:rPr lang="en-US" altLang="zh-CN" sz="2400" dirty="0">
                <a:latin typeface="Cambria" panose="02040503050406030204" pitchFamily="18" charset="0"/>
              </a:rPr>
              <a:t>selectively injures pigmented tissues based </a:t>
            </a:r>
            <a:r>
              <a:rPr lang="en-US" altLang="zh-CN" sz="2400" dirty="0" smtClean="0">
                <a:latin typeface="Cambria" panose="02040503050406030204" pitchFamily="18" charset="0"/>
              </a:rPr>
              <a:t>upon wavelength</a:t>
            </a:r>
            <a:r>
              <a:rPr lang="en-US" altLang="zh-CN" sz="2400" dirty="0">
                <a:latin typeface="Cambria" panose="02040503050406030204" pitchFamily="18" charset="0"/>
              </a:rPr>
              <a:t>, pulse duration, and </a:t>
            </a:r>
            <a:r>
              <a:rPr lang="en-US" altLang="zh-CN" sz="2400" dirty="0" err="1">
                <a:latin typeface="Cambria" panose="02040503050406030204" pitchFamily="18" charset="0"/>
              </a:rPr>
              <a:t>fluence</a:t>
            </a:r>
            <a:r>
              <a:rPr lang="en-US" altLang="zh-CN" sz="2400" dirty="0">
                <a:latin typeface="Cambria" panose="02040503050406030204" pitchFamily="18" charset="0"/>
              </a:rPr>
              <a:t> (energy </a:t>
            </a:r>
            <a:r>
              <a:rPr lang="en-US" altLang="zh-CN" sz="2400" dirty="0" smtClean="0">
                <a:latin typeface="Cambria" panose="02040503050406030204" pitchFamily="18" charset="0"/>
              </a:rPr>
              <a:t>applied per </a:t>
            </a:r>
            <a:r>
              <a:rPr lang="en-US" altLang="zh-CN" sz="2400" dirty="0">
                <a:latin typeface="Cambria" panose="02040503050406030204" pitchFamily="18" charset="0"/>
              </a:rPr>
              <a:t>area of skin surface</a:t>
            </a:r>
            <a:r>
              <a:rPr lang="en-US" altLang="zh-CN" sz="2400" dirty="0" smtClean="0">
                <a:latin typeface="Cambria" panose="02040503050406030204" pitchFamily="18" charset="0"/>
              </a:rPr>
              <a:t>).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Some </a:t>
            </a:r>
            <a:r>
              <a:rPr lang="en-US" altLang="zh-CN" sz="24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 devices are </a:t>
            </a:r>
            <a:r>
              <a:rPr lang="en-US" altLang="zh-CN" sz="2400" dirty="0" smtClean="0">
                <a:latin typeface="Cambria" panose="02040503050406030204" pitchFamily="18" charset="0"/>
              </a:rPr>
              <a:t>able to </a:t>
            </a:r>
            <a:r>
              <a:rPr lang="en-US" altLang="zh-CN" sz="2400" dirty="0">
                <a:latin typeface="Cambria" panose="02040503050406030204" pitchFamily="18" charset="0"/>
              </a:rPr>
              <a:t>rapidly treat very large areas (e.g., the lower face, </a:t>
            </a:r>
            <a:r>
              <a:rPr lang="en-US" altLang="zh-CN" sz="2400" dirty="0" smtClean="0">
                <a:latin typeface="Cambria" panose="02040503050406030204" pitchFamily="18" charset="0"/>
              </a:rPr>
              <a:t>neck, chest</a:t>
            </a:r>
            <a:r>
              <a:rPr lang="en-US" altLang="zh-CN" sz="2400" dirty="0">
                <a:latin typeface="Cambria" panose="02040503050406030204" pitchFamily="18" charset="0"/>
              </a:rPr>
              <a:t>, and both axillae) within 20 minutes.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FDA </a:t>
            </a:r>
            <a:r>
              <a:rPr lang="en-US" altLang="zh-CN" sz="2400" dirty="0" smtClean="0">
                <a:latin typeface="Cambria" panose="02040503050406030204" pitchFamily="18" charset="0"/>
              </a:rPr>
              <a:t>has cleared </a:t>
            </a:r>
            <a:r>
              <a:rPr lang="en-US" altLang="zh-CN" sz="2400" dirty="0">
                <a:latin typeface="Cambria" panose="02040503050406030204" pitchFamily="18" charset="0"/>
              </a:rPr>
              <a:t>less powerful, home-use versions of diode </a:t>
            </a:r>
            <a:r>
              <a:rPr lang="en-US" altLang="zh-CN" sz="2400" dirty="0" smtClean="0">
                <a:latin typeface="Cambria" panose="02040503050406030204" pitchFamily="18" charset="0"/>
              </a:rPr>
              <a:t>laser IPLs </a:t>
            </a:r>
            <a:r>
              <a:rPr lang="en-US" altLang="zh-CN" sz="2400" dirty="0">
                <a:latin typeface="Cambria" panose="02040503050406030204" pitchFamily="18" charset="0"/>
              </a:rPr>
              <a:t>for over-the-counter </a:t>
            </a:r>
            <a:r>
              <a:rPr lang="en-US" altLang="zh-CN" sz="2400" dirty="0" smtClean="0">
                <a:latin typeface="Cambria" panose="02040503050406030204" pitchFamily="18" charset="0"/>
              </a:rPr>
              <a:t>sale.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20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Direct Hair Removal Methods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Electrolysis</a:t>
            </a:r>
            <a:r>
              <a:rPr lang="en-US" altLang="zh-CN" sz="2400" dirty="0" smtClean="0">
                <a:latin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galvanic electrolysis </a:t>
            </a:r>
            <a:r>
              <a:rPr lang="en-US" altLang="zh-CN" sz="2400" dirty="0">
                <a:latin typeface="Cambria" panose="02040503050406030204" pitchFamily="18" charset="0"/>
              </a:rPr>
              <a:t>technique uses direct current, causing </a:t>
            </a:r>
            <a:r>
              <a:rPr lang="en-US" altLang="zh-CN" sz="2400" dirty="0" smtClean="0">
                <a:latin typeface="Cambria" panose="02040503050406030204" pitchFamily="18" charset="0"/>
              </a:rPr>
              <a:t>electrochemical </a:t>
            </a:r>
            <a:r>
              <a:rPr lang="en-US" altLang="zh-CN" sz="2400" dirty="0">
                <a:latin typeface="Cambria" panose="02040503050406030204" pitchFamily="18" charset="0"/>
              </a:rPr>
              <a:t>reactions that locally release toxic </a:t>
            </a:r>
            <a:r>
              <a:rPr lang="en-US" altLang="zh-CN" sz="2400" dirty="0" smtClean="0">
                <a:latin typeface="Cambria" panose="02040503050406030204" pitchFamily="18" charset="0"/>
              </a:rPr>
              <a:t>products within </a:t>
            </a:r>
            <a:r>
              <a:rPr lang="en-US" altLang="zh-CN" sz="2400" dirty="0">
                <a:latin typeface="Cambria" panose="02040503050406030204" pitchFamily="18" charset="0"/>
              </a:rPr>
              <a:t>the hair follicle.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 err="1">
                <a:latin typeface="Cambria" panose="02040503050406030204" pitchFamily="18" charset="0"/>
              </a:rPr>
              <a:t>thermolysis</a:t>
            </a:r>
            <a:r>
              <a:rPr lang="en-US" altLang="zh-CN" sz="2400" dirty="0">
                <a:latin typeface="Cambria" panose="02040503050406030204" pitchFamily="18" charset="0"/>
              </a:rPr>
              <a:t> technique uses </a:t>
            </a:r>
            <a:r>
              <a:rPr lang="en-US" altLang="zh-CN" sz="2400" dirty="0" smtClean="0">
                <a:latin typeface="Cambria" panose="02040503050406030204" pitchFamily="18" charset="0"/>
              </a:rPr>
              <a:t>a higher </a:t>
            </a:r>
            <a:r>
              <a:rPr lang="en-US" altLang="zh-CN" sz="2400" dirty="0">
                <a:latin typeface="Cambria" panose="02040503050406030204" pitchFamily="18" charset="0"/>
              </a:rPr>
              <a:t>level of alternating current to produce heat in </a:t>
            </a:r>
            <a:r>
              <a:rPr lang="en-US" altLang="zh-CN" sz="2400" dirty="0" smtClean="0">
                <a:latin typeface="Cambria" panose="02040503050406030204" pitchFamily="18" charset="0"/>
              </a:rPr>
              <a:t>the hair </a:t>
            </a:r>
            <a:r>
              <a:rPr lang="en-US" altLang="zh-CN" sz="2400" dirty="0">
                <a:latin typeface="Cambria" panose="02040503050406030204" pitchFamily="18" charset="0"/>
              </a:rPr>
              <a:t>follicle immediately surrounding the wire electrode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Electrolysis is generally regarded as effective for permanent hair reduction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</a:t>
            </a:r>
            <a:r>
              <a:rPr lang="en-US" altLang="zh-CN" sz="2400" dirty="0" err="1">
                <a:latin typeface="Cambria" panose="02040503050406030204" pitchFamily="18" charset="0"/>
              </a:rPr>
              <a:t>thermolysis</a:t>
            </a:r>
            <a:r>
              <a:rPr lang="en-US" altLang="zh-CN" sz="2400" dirty="0">
                <a:latin typeface="Cambria" panose="02040503050406030204" pitchFamily="18" charset="0"/>
              </a:rPr>
              <a:t> and blend techniques are </a:t>
            </a:r>
            <a:r>
              <a:rPr lang="en-US" altLang="zh-CN" sz="2400" dirty="0" smtClean="0">
                <a:latin typeface="Cambria" panose="02040503050406030204" pitchFamily="18" charset="0"/>
              </a:rPr>
              <a:t>painful.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3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Direct Hair Removal Methods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Photoepilation</a:t>
            </a: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vs Electrolysis</a:t>
            </a:r>
            <a:r>
              <a:rPr lang="en-US" altLang="zh-CN" sz="2400" dirty="0" smtClean="0">
                <a:latin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advantages of electrolysis over </a:t>
            </a:r>
            <a:r>
              <a:rPr lang="en-US" altLang="zh-CN" sz="24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are its </a:t>
            </a:r>
            <a:r>
              <a:rPr lang="en-US" altLang="zh-CN" sz="2400" dirty="0">
                <a:latin typeface="Cambria" panose="02040503050406030204" pitchFamily="18" charset="0"/>
              </a:rPr>
              <a:t>ability to permanently reduce hair of any color in </a:t>
            </a:r>
            <a:r>
              <a:rPr lang="en-US" altLang="zh-CN" sz="2400" dirty="0" smtClean="0">
                <a:latin typeface="Cambria" panose="02040503050406030204" pitchFamily="18" charset="0"/>
              </a:rPr>
              <a:t>any skin </a:t>
            </a:r>
            <a:r>
              <a:rPr lang="en-US" altLang="zh-CN" sz="2400" dirty="0">
                <a:latin typeface="Cambria" panose="02040503050406030204" pitchFamily="18" charset="0"/>
              </a:rPr>
              <a:t>type and the lack of reported PH (the rare </a:t>
            </a:r>
            <a:r>
              <a:rPr lang="en-US" altLang="zh-CN" sz="2400" dirty="0" smtClean="0">
                <a:latin typeface="Cambria" panose="02040503050406030204" pitchFamily="18" charset="0"/>
              </a:rPr>
              <a:t>occurrence of </a:t>
            </a:r>
            <a:r>
              <a:rPr lang="en-US" altLang="zh-CN" sz="2400" dirty="0">
                <a:latin typeface="Cambria" panose="02040503050406030204" pitchFamily="18" charset="0"/>
              </a:rPr>
              <a:t>paradoxical hair growth instead of hair removal </a:t>
            </a:r>
            <a:r>
              <a:rPr lang="en-US" altLang="zh-CN" sz="2400" dirty="0" smtClean="0">
                <a:latin typeface="Cambria" panose="02040503050406030204" pitchFamily="18" charset="0"/>
              </a:rPr>
              <a:t>after laser </a:t>
            </a:r>
            <a:r>
              <a:rPr lang="en-US" altLang="zh-CN" sz="2400" dirty="0">
                <a:latin typeface="Cambria" panose="02040503050406030204" pitchFamily="18" charset="0"/>
              </a:rPr>
              <a:t>epilation).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disadvantage of electrolysis is </a:t>
            </a:r>
            <a:r>
              <a:rPr lang="en-US" altLang="zh-CN" sz="2400" dirty="0" smtClean="0">
                <a:latin typeface="Cambria" panose="02040503050406030204" pitchFamily="18" charset="0"/>
              </a:rPr>
              <a:t>longer treatment </a:t>
            </a:r>
            <a:r>
              <a:rPr lang="en-US" altLang="zh-CN" sz="2400" dirty="0">
                <a:latin typeface="Cambria" panose="02040503050406030204" pitchFamily="18" charset="0"/>
              </a:rPr>
              <a:t>time.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Both </a:t>
            </a:r>
            <a:r>
              <a:rPr lang="en-US" altLang="zh-CN" sz="2400" dirty="0">
                <a:latin typeface="Cambria" panose="02040503050406030204" pitchFamily="18" charset="0"/>
              </a:rPr>
              <a:t>electrolysis and </a:t>
            </a:r>
            <a:r>
              <a:rPr lang="en-US" altLang="zh-CN" sz="24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are somewhat </a:t>
            </a:r>
            <a:r>
              <a:rPr lang="en-US" altLang="zh-CN" sz="2400" dirty="0">
                <a:latin typeface="Cambria" panose="02040503050406030204" pitchFamily="18" charset="0"/>
              </a:rPr>
              <a:t>painful, and both treatments often include </a:t>
            </a:r>
            <a:r>
              <a:rPr lang="en-US" altLang="zh-CN" sz="2400" dirty="0" smtClean="0">
                <a:latin typeface="Cambria" panose="02040503050406030204" pitchFamily="18" charset="0"/>
              </a:rPr>
              <a:t>a topical </a:t>
            </a:r>
            <a:r>
              <a:rPr lang="en-US" altLang="zh-CN" sz="2400" dirty="0">
                <a:latin typeface="Cambria" panose="02040503050406030204" pitchFamily="18" charset="0"/>
              </a:rPr>
              <a:t>anesthetic.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mean hair </a:t>
            </a:r>
            <a:r>
              <a:rPr lang="en-US" altLang="zh-CN" sz="2400" dirty="0" smtClean="0">
                <a:latin typeface="Cambria" panose="02040503050406030204" pitchFamily="18" charset="0"/>
              </a:rPr>
              <a:t>reduction was </a:t>
            </a:r>
            <a:r>
              <a:rPr lang="en-US" altLang="zh-CN" sz="2400" dirty="0">
                <a:latin typeface="Cambria" panose="02040503050406030204" pitchFamily="18" charset="0"/>
              </a:rPr>
              <a:t>similar for lasers and IPL: 27% to 40% for IPL; </a:t>
            </a:r>
            <a:r>
              <a:rPr lang="en-US" altLang="zh-CN" sz="2400" dirty="0" smtClean="0">
                <a:latin typeface="Cambria" panose="02040503050406030204" pitchFamily="18" charset="0"/>
              </a:rPr>
              <a:t>34% for </a:t>
            </a:r>
            <a:r>
              <a:rPr lang="en-US" altLang="zh-CN" sz="2400" dirty="0">
                <a:latin typeface="Cambria" panose="02040503050406030204" pitchFamily="18" charset="0"/>
              </a:rPr>
              <a:t>diode laser; and 46% for alexandrite laser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3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Direct Hair Removal Methods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Side effects</a:t>
            </a:r>
            <a:r>
              <a:rPr lang="en-US" altLang="zh-CN" sz="2400" dirty="0" smtClean="0">
                <a:latin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Patients with tanned or </a:t>
            </a:r>
            <a:r>
              <a:rPr lang="en-US" altLang="zh-CN" sz="2400" dirty="0" smtClean="0">
                <a:latin typeface="Cambria" panose="02040503050406030204" pitchFamily="18" charset="0"/>
              </a:rPr>
              <a:t>darkly pigmented </a:t>
            </a:r>
            <a:r>
              <a:rPr lang="en-US" altLang="zh-CN" sz="2400" dirty="0">
                <a:latin typeface="Cambria" panose="02040503050406030204" pitchFamily="18" charset="0"/>
              </a:rPr>
              <a:t>skin are at higher risk for unintended </a:t>
            </a:r>
            <a:r>
              <a:rPr lang="en-US" altLang="zh-CN" sz="2400" dirty="0" smtClean="0">
                <a:latin typeface="Cambria" panose="02040503050406030204" pitchFamily="18" charset="0"/>
              </a:rPr>
              <a:t>thermal injury </a:t>
            </a:r>
            <a:r>
              <a:rPr lang="en-US" altLang="zh-CN" sz="2400" dirty="0">
                <a:latin typeface="Cambria" panose="02040503050406030204" pitchFamily="18" charset="0"/>
              </a:rPr>
              <a:t>to the epidermis during </a:t>
            </a:r>
            <a:r>
              <a:rPr lang="en-US" altLang="zh-CN" sz="24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, </a:t>
            </a:r>
            <a:r>
              <a:rPr lang="en-US" altLang="zh-CN" sz="2400" dirty="0" smtClean="0">
                <a:latin typeface="Cambria" panose="02040503050406030204" pitchFamily="18" charset="0"/>
              </a:rPr>
              <a:t>resulting in </a:t>
            </a:r>
            <a:r>
              <a:rPr lang="en-US" altLang="zh-CN" sz="2400" dirty="0">
                <a:latin typeface="Cambria" panose="02040503050406030204" pitchFamily="18" charset="0"/>
              </a:rPr>
              <a:t>inflammation, burns, blistering, </a:t>
            </a:r>
            <a:r>
              <a:rPr lang="en-US" altLang="zh-CN" sz="2400" dirty="0" smtClean="0">
                <a:latin typeface="Cambria" panose="02040503050406030204" pitchFamily="18" charset="0"/>
              </a:rPr>
              <a:t>hyperpigmentation, hypopigmentation</a:t>
            </a:r>
            <a:r>
              <a:rPr lang="en-US" altLang="zh-CN" sz="2400" dirty="0">
                <a:latin typeface="Cambria" panose="02040503050406030204" pitchFamily="18" charset="0"/>
              </a:rPr>
              <a:t>, and/or scarring (rarely</a:t>
            </a:r>
            <a:r>
              <a:rPr lang="en-US" altLang="zh-CN" sz="2400" dirty="0" smtClean="0">
                <a:latin typeface="Cambria" panose="02040503050406030204" pitchFamily="18" charset="0"/>
              </a:rPr>
              <a:t>).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In </a:t>
            </a:r>
            <a:r>
              <a:rPr lang="en-US" altLang="zh-CN" sz="2400" dirty="0">
                <a:latin typeface="Cambria" panose="02040503050406030204" pitchFamily="18" charset="0"/>
              </a:rPr>
              <a:t>fair skin the risk of side effects, other than </a:t>
            </a:r>
            <a:r>
              <a:rPr lang="en-US" altLang="zh-CN" sz="2400" dirty="0" smtClean="0">
                <a:latin typeface="Cambria" panose="02040503050406030204" pitchFamily="18" charset="0"/>
              </a:rPr>
              <a:t>temporary perifollicular </a:t>
            </a:r>
            <a:r>
              <a:rPr lang="en-US" altLang="zh-CN" sz="2400" dirty="0">
                <a:latin typeface="Cambria" panose="02040503050406030204" pitchFamily="18" charset="0"/>
              </a:rPr>
              <a:t>inflammation, is </a:t>
            </a:r>
            <a:r>
              <a:rPr lang="en-US" altLang="zh-CN" sz="2400" dirty="0" smtClean="0">
                <a:latin typeface="Cambria" panose="02040503050406030204" pitchFamily="18" charset="0"/>
              </a:rPr>
              <a:t>low.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Mild to moderate pain during treatment and </a:t>
            </a:r>
            <a:r>
              <a:rPr lang="en-US" altLang="zh-CN" sz="2400" dirty="0" smtClean="0">
                <a:latin typeface="Cambria" panose="02040503050406030204" pitchFamily="18" charset="0"/>
              </a:rPr>
              <a:t>transient perifollicular </a:t>
            </a:r>
            <a:r>
              <a:rPr lang="en-US" altLang="zh-CN" sz="2400" dirty="0">
                <a:latin typeface="Cambria" panose="02040503050406030204" pitchFamily="18" charset="0"/>
              </a:rPr>
              <a:t>erythema and/or edema are side </a:t>
            </a:r>
            <a:r>
              <a:rPr lang="en-US" altLang="zh-CN" sz="2400" dirty="0" smtClean="0">
                <a:latin typeface="Cambria" panose="02040503050406030204" pitchFamily="18" charset="0"/>
              </a:rPr>
              <a:t>effects directly </a:t>
            </a:r>
            <a:r>
              <a:rPr lang="en-US" altLang="zh-CN" sz="2400" dirty="0">
                <a:latin typeface="Cambria" panose="02040503050406030204" pitchFamily="18" charset="0"/>
              </a:rPr>
              <a:t>related to thermal destruction of hair follicles.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54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2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Direct Hair Removal Methods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159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Side effects</a:t>
            </a:r>
            <a:r>
              <a:rPr lang="en-US" altLang="zh-CN" sz="2200" dirty="0" smtClean="0">
                <a:latin typeface="Cambria" panose="02040503050406030204" pitchFamily="18" charset="0"/>
              </a:rPr>
              <a:t>: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Side effects related to unintentional </a:t>
            </a:r>
            <a:r>
              <a:rPr lang="en-US" altLang="zh-CN" sz="2200" dirty="0" smtClean="0">
                <a:latin typeface="Cambria" panose="02040503050406030204" pitchFamily="18" charset="0"/>
              </a:rPr>
              <a:t>epidermal injury </a:t>
            </a:r>
            <a:r>
              <a:rPr lang="en-US" altLang="zh-CN" sz="2200" dirty="0">
                <a:latin typeface="Cambria" panose="02040503050406030204" pitchFamily="18" charset="0"/>
              </a:rPr>
              <a:t>are more likely to occur with darker skin </a:t>
            </a:r>
            <a:r>
              <a:rPr lang="en-US" altLang="zh-CN" sz="2200" dirty="0" smtClean="0">
                <a:latin typeface="Cambria" panose="02040503050406030204" pitchFamily="18" charset="0"/>
              </a:rPr>
              <a:t>pigmentation, </a:t>
            </a:r>
            <a:r>
              <a:rPr lang="en-US" altLang="zh-CN" sz="2200" dirty="0">
                <a:latin typeface="Cambria" panose="02040503050406030204" pitchFamily="18" charset="0"/>
              </a:rPr>
              <a:t>higher treatment </a:t>
            </a:r>
            <a:r>
              <a:rPr lang="en-US" altLang="zh-CN" sz="2200" dirty="0" err="1" smtClean="0">
                <a:latin typeface="Cambria" panose="02040503050406030204" pitchFamily="18" charset="0"/>
              </a:rPr>
              <a:t>fluence</a:t>
            </a:r>
            <a:r>
              <a:rPr lang="en-US" altLang="zh-CN" sz="2200" dirty="0" smtClean="0">
                <a:latin typeface="Cambria" panose="02040503050406030204" pitchFamily="18" charset="0"/>
              </a:rPr>
              <a:t>, and/or inadequate </a:t>
            </a:r>
            <a:r>
              <a:rPr lang="en-US" altLang="zh-CN" sz="2200" dirty="0">
                <a:latin typeface="Cambria" panose="02040503050406030204" pitchFamily="18" charset="0"/>
              </a:rPr>
              <a:t>skin-cooling techniques</a:t>
            </a:r>
            <a:r>
              <a:rPr lang="en-US" altLang="zh-CN" sz="22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These side </a:t>
            </a:r>
            <a:r>
              <a:rPr lang="en-US" altLang="zh-CN" sz="2200" dirty="0" smtClean="0">
                <a:latin typeface="Cambria" panose="02040503050406030204" pitchFamily="18" charset="0"/>
              </a:rPr>
              <a:t>effects include </a:t>
            </a:r>
            <a:r>
              <a:rPr lang="en-US" altLang="zh-CN" sz="2200" dirty="0">
                <a:latin typeface="Cambria" panose="02040503050406030204" pitchFamily="18" charset="0"/>
              </a:rPr>
              <a:t>strong pain, blisters, erosions, crusting, </a:t>
            </a:r>
            <a:r>
              <a:rPr lang="en-US" altLang="zh-CN" sz="2200" dirty="0" smtClean="0">
                <a:latin typeface="Cambria" panose="02040503050406030204" pitchFamily="18" charset="0"/>
              </a:rPr>
              <a:t>transient or </a:t>
            </a:r>
            <a:r>
              <a:rPr lang="en-US" altLang="zh-CN" sz="2200" dirty="0">
                <a:latin typeface="Cambria" panose="02040503050406030204" pitchFamily="18" charset="0"/>
              </a:rPr>
              <a:t>prolonged </a:t>
            </a:r>
            <a:r>
              <a:rPr lang="en-US" altLang="zh-CN" sz="2200" dirty="0" err="1">
                <a:latin typeface="Cambria" panose="02040503050406030204" pitchFamily="18" charset="0"/>
              </a:rPr>
              <a:t>pigmentary</a:t>
            </a:r>
            <a:r>
              <a:rPr lang="en-US" altLang="zh-CN" sz="2200" dirty="0">
                <a:latin typeface="Cambria" panose="02040503050406030204" pitchFamily="18" charset="0"/>
              </a:rPr>
              <a:t> changes (in up to </a:t>
            </a:r>
            <a:r>
              <a:rPr lang="en-US" altLang="zh-CN" sz="2200" dirty="0" smtClean="0">
                <a:latin typeface="Cambria" panose="02040503050406030204" pitchFamily="18" charset="0"/>
              </a:rPr>
              <a:t>~10</a:t>
            </a:r>
            <a:r>
              <a:rPr lang="en-US" altLang="zh-CN" sz="2200" dirty="0">
                <a:latin typeface="Cambria" panose="02040503050406030204" pitchFamily="18" charset="0"/>
              </a:rPr>
              <a:t>% </a:t>
            </a:r>
            <a:r>
              <a:rPr lang="en-US" altLang="zh-CN" sz="2200" dirty="0" smtClean="0">
                <a:latin typeface="Cambria" panose="02040503050406030204" pitchFamily="18" charset="0"/>
              </a:rPr>
              <a:t>of patients</a:t>
            </a:r>
            <a:r>
              <a:rPr lang="en-US" altLang="zh-CN" sz="2200" dirty="0">
                <a:latin typeface="Cambria" panose="02040503050406030204" pitchFamily="18" charset="0"/>
              </a:rPr>
              <a:t>), and scarring (very rare</a:t>
            </a:r>
            <a:r>
              <a:rPr lang="en-US" altLang="zh-CN" sz="2200" dirty="0" smtClean="0">
                <a:latin typeface="Cambria" panose="02040503050406030204" pitchFamily="18" charset="0"/>
              </a:rPr>
              <a:t>).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The risk of side effects appears to be greater after </a:t>
            </a:r>
            <a:r>
              <a:rPr lang="en-US" altLang="zh-CN" sz="2200" dirty="0" smtClean="0">
                <a:latin typeface="Cambria" panose="02040503050406030204" pitchFamily="18" charset="0"/>
              </a:rPr>
              <a:t>IPL and </a:t>
            </a:r>
            <a:r>
              <a:rPr lang="en-US" altLang="zh-CN" sz="2200" dirty="0">
                <a:latin typeface="Cambria" panose="02040503050406030204" pitchFamily="18" charset="0"/>
              </a:rPr>
              <a:t>ruby laser (694 nm) treatments. </a:t>
            </a:r>
            <a:r>
              <a:rPr lang="en-US" altLang="zh-CN" sz="2200" dirty="0" err="1">
                <a:latin typeface="Cambria" panose="02040503050406030204" pitchFamily="18" charset="0"/>
              </a:rPr>
              <a:t>Nd:YAG</a:t>
            </a:r>
            <a:r>
              <a:rPr lang="en-US" altLang="zh-CN" sz="2200" dirty="0">
                <a:latin typeface="Cambria" panose="02040503050406030204" pitchFamily="18" charset="0"/>
              </a:rPr>
              <a:t> (1064 nm) lasers (which have the same </a:t>
            </a:r>
            <a:r>
              <a:rPr lang="en-US" altLang="zh-CN" sz="2200" dirty="0" smtClean="0">
                <a:latin typeface="Cambria" panose="02040503050406030204" pitchFamily="18" charset="0"/>
              </a:rPr>
              <a:t>cost of </a:t>
            </a:r>
            <a:r>
              <a:rPr lang="en-US" altLang="zh-CN" sz="2200" dirty="0">
                <a:latin typeface="Cambria" panose="02040503050406030204" pitchFamily="18" charset="0"/>
              </a:rPr>
              <a:t>efficacy) are effective for </a:t>
            </a:r>
            <a:r>
              <a:rPr lang="en-US" altLang="zh-CN" sz="22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200" dirty="0">
                <a:latin typeface="Cambria" panose="02040503050406030204" pitchFamily="18" charset="0"/>
              </a:rPr>
              <a:t> in </a:t>
            </a:r>
            <a:r>
              <a:rPr lang="en-US" altLang="zh-CN" sz="2200" dirty="0" smtClean="0">
                <a:latin typeface="Cambria" panose="02040503050406030204" pitchFamily="18" charset="0"/>
              </a:rPr>
              <a:t>darkly pigmented </a:t>
            </a:r>
            <a:r>
              <a:rPr lang="en-US" altLang="zh-CN" sz="2200" dirty="0">
                <a:latin typeface="Cambria" panose="02040503050406030204" pitchFamily="18" charset="0"/>
              </a:rPr>
              <a:t>skin because of the </a:t>
            </a:r>
            <a:r>
              <a:rPr lang="en-US" altLang="zh-CN" sz="2200" dirty="0" smtClean="0">
                <a:latin typeface="Cambria" panose="02040503050406030204" pitchFamily="18" charset="0"/>
              </a:rPr>
              <a:t>lower </a:t>
            </a:r>
            <a:r>
              <a:rPr lang="en-US" altLang="zh-CN" sz="2200" dirty="0">
                <a:latin typeface="Cambria" panose="02040503050406030204" pitchFamily="18" charset="0"/>
              </a:rPr>
              <a:t>risk of </a:t>
            </a:r>
            <a:r>
              <a:rPr lang="en-US" altLang="zh-CN" sz="2200" dirty="0" smtClean="0">
                <a:latin typeface="Cambria" panose="02040503050406030204" pitchFamily="18" charset="0"/>
              </a:rPr>
              <a:t>epidermal injury </a:t>
            </a:r>
            <a:r>
              <a:rPr lang="en-US" altLang="zh-CN" sz="2200" dirty="0">
                <a:latin typeface="Cambria" panose="02040503050406030204" pitchFamily="18" charset="0"/>
              </a:rPr>
              <a:t>and </a:t>
            </a:r>
            <a:r>
              <a:rPr lang="en-US" altLang="zh-CN" sz="2200" dirty="0" err="1">
                <a:latin typeface="Cambria" panose="02040503050406030204" pitchFamily="18" charset="0"/>
              </a:rPr>
              <a:t>pigmentary</a:t>
            </a:r>
            <a:r>
              <a:rPr lang="en-US" altLang="zh-CN" sz="2200" dirty="0">
                <a:latin typeface="Cambria" panose="02040503050406030204" pitchFamily="18" charset="0"/>
              </a:rPr>
              <a:t> side effects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78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Direct Hair Removal Methods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2904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For </a:t>
            </a:r>
            <a:r>
              <a:rPr lang="en-US" altLang="zh-CN" sz="2400" dirty="0">
                <a:latin typeface="Cambria" panose="02040503050406030204" pitchFamily="18" charset="0"/>
              </a:rPr>
              <a:t>women who choose hair removal therapy, </a:t>
            </a: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 smtClean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 for those whose unwanted hair is auburn, brown, or black, and </a:t>
            </a:r>
            <a:r>
              <a:rPr lang="en-US" altLang="zh-CN" sz="2400" dirty="0" smtClean="0">
                <a:latin typeface="Cambria" panose="02040503050406030204" pitchFamily="18" charset="0"/>
              </a:rPr>
              <a:t>we </a:t>
            </a:r>
            <a:r>
              <a:rPr lang="en-US" altLang="zh-CN" sz="2400" dirty="0" smtClean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electrolysis for those with white or </a:t>
            </a:r>
            <a:r>
              <a:rPr lang="en-US" altLang="zh-CN" sz="2400" dirty="0" smtClean="0">
                <a:latin typeface="Cambria" panose="02040503050406030204" pitchFamily="18" charset="0"/>
              </a:rPr>
              <a:t>blonde hair.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For women of color who choose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photoepilation</a:t>
            </a:r>
            <a:r>
              <a:rPr lang="en-US" altLang="zh-CN" sz="2400" dirty="0" smtClean="0">
                <a:latin typeface="Cambria" panose="02040503050406030204" pitchFamily="18" charset="0"/>
              </a:rPr>
              <a:t> treatment</a:t>
            </a:r>
            <a:r>
              <a:rPr lang="en-US" altLang="zh-CN" sz="2400" dirty="0">
                <a:latin typeface="Cambria" panose="02040503050406030204" pitchFamily="18" charset="0"/>
              </a:rPr>
              <a:t>, we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using a </a:t>
            </a:r>
            <a:r>
              <a:rPr lang="en-US" altLang="zh-CN" sz="2400" dirty="0" smtClean="0">
                <a:latin typeface="Cambria" panose="02040503050406030204" pitchFamily="18" charset="0"/>
              </a:rPr>
              <a:t>long-wavelength, long </a:t>
            </a:r>
            <a:r>
              <a:rPr lang="en-US" altLang="zh-CN" sz="2400" dirty="0">
                <a:latin typeface="Cambria" panose="02040503050406030204" pitchFamily="18" charset="0"/>
              </a:rPr>
              <a:t>pulse-duration light source such as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Nd:YAG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or diode laser delivered with appropriate skin </a:t>
            </a:r>
            <a:r>
              <a:rPr lang="en-US" altLang="zh-CN" sz="2400" dirty="0" smtClean="0">
                <a:latin typeface="Cambria" panose="02040503050406030204" pitchFamily="18" charset="0"/>
              </a:rPr>
              <a:t>cooling.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56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8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625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Direct Hair Removal Methods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err="1">
                <a:latin typeface="Cambria" panose="02040503050406030204" pitchFamily="18" charset="0"/>
              </a:rPr>
              <a:t>Eflornithine</a:t>
            </a:r>
            <a:r>
              <a:rPr lang="en-US" altLang="zh-CN" sz="2400" dirty="0">
                <a:latin typeface="Cambria" panose="02040503050406030204" pitchFamily="18" charset="0"/>
              </a:rPr>
              <a:t> reduces the rate of hair growth by irreversibly inhibiting ornithine decarboxylase, which catalyzes the rate-limiting step for follicular </a:t>
            </a:r>
            <a:r>
              <a:rPr lang="en-US" altLang="zh-CN" sz="2400" dirty="0" smtClean="0">
                <a:latin typeface="Cambria" panose="02040503050406030204" pitchFamily="18" charset="0"/>
              </a:rPr>
              <a:t>polyamine synthesis</a:t>
            </a:r>
            <a:r>
              <a:rPr lang="en-US" altLang="zh-CN" sz="2400" dirty="0">
                <a:latin typeface="Cambria" panose="02040503050406030204" pitchFamily="18" charset="0"/>
              </a:rPr>
              <a:t>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A </a:t>
            </a:r>
            <a:r>
              <a:rPr lang="en-US" altLang="zh-CN" sz="2400" dirty="0">
                <a:latin typeface="Cambria" panose="02040503050406030204" pitchFamily="18" charset="0"/>
              </a:rPr>
              <a:t>topical preparation, </a:t>
            </a:r>
            <a:r>
              <a:rPr lang="en-US" altLang="zh-CN" sz="2400" dirty="0" err="1">
                <a:latin typeface="Cambria" panose="02040503050406030204" pitchFamily="18" charset="0"/>
              </a:rPr>
              <a:t>eflornithine</a:t>
            </a:r>
            <a:r>
              <a:rPr lang="en-US" altLang="zh-CN" sz="2400" dirty="0">
                <a:latin typeface="Cambria" panose="02040503050406030204" pitchFamily="18" charset="0"/>
              </a:rPr>
              <a:t> hydrochloride cream 13.9%, is FDA approved for the treatment of unwanted facial hair in women.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With </a:t>
            </a:r>
            <a:r>
              <a:rPr lang="en-US" altLang="zh-CN" sz="2400" dirty="0">
                <a:latin typeface="Cambria" panose="02040503050406030204" pitchFamily="18" charset="0"/>
              </a:rPr>
              <a:t>clinical use, side effects </a:t>
            </a:r>
            <a:r>
              <a:rPr lang="en-US" altLang="zh-CN" sz="2400" dirty="0" smtClean="0">
                <a:latin typeface="Cambria" panose="02040503050406030204" pitchFamily="18" charset="0"/>
              </a:rPr>
              <a:t>include itching </a:t>
            </a:r>
            <a:r>
              <a:rPr lang="en-US" altLang="zh-CN" sz="2400" dirty="0">
                <a:latin typeface="Cambria" panose="02040503050406030204" pitchFamily="18" charset="0"/>
              </a:rPr>
              <a:t>and dry skin.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Clinicians should warn </a:t>
            </a:r>
            <a:r>
              <a:rPr lang="en-US" altLang="zh-CN" sz="2400" dirty="0">
                <a:latin typeface="Cambria" panose="02040503050406030204" pitchFamily="18" charset="0"/>
              </a:rPr>
              <a:t>Mediterranean and Middle Eastern </a:t>
            </a:r>
            <a:r>
              <a:rPr lang="en-US" altLang="zh-CN" sz="2400" dirty="0" smtClean="0">
                <a:latin typeface="Cambria" panose="02040503050406030204" pitchFamily="18" charset="0"/>
              </a:rPr>
              <a:t>women with </a:t>
            </a:r>
            <a:r>
              <a:rPr lang="en-US" altLang="zh-CN" sz="2400" dirty="0">
                <a:latin typeface="Cambria" panose="02040503050406030204" pitchFamily="18" charset="0"/>
              </a:rPr>
              <a:t>facial hirsutism about the increased </a:t>
            </a:r>
            <a:r>
              <a:rPr lang="en-US" altLang="zh-CN" sz="2400" dirty="0" smtClean="0">
                <a:latin typeface="Cambria" panose="02040503050406030204" pitchFamily="18" charset="0"/>
              </a:rPr>
              <a:t>risk of </a:t>
            </a:r>
            <a:r>
              <a:rPr lang="en-US" altLang="zh-CN" sz="2400" dirty="0">
                <a:latin typeface="Cambria" panose="02040503050406030204" pitchFamily="18" charset="0"/>
              </a:rPr>
              <a:t>developing PH with </a:t>
            </a:r>
            <a:r>
              <a:rPr lang="en-US" altLang="zh-CN" sz="24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therapy. We </a:t>
            </a:r>
            <a:r>
              <a:rPr lang="en-US" altLang="zh-CN" sz="2400" dirty="0">
                <a:latin typeface="Cambria" panose="02040503050406030204" pitchFamily="18" charset="0"/>
              </a:rPr>
              <a:t>often </a:t>
            </a:r>
            <a:r>
              <a:rPr lang="en-US" altLang="zh-CN" sz="24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400" dirty="0">
                <a:latin typeface="Cambria" panose="02040503050406030204" pitchFamily="18" charset="0"/>
              </a:rPr>
              <a:t> topical treatment or electrolysis over </a:t>
            </a:r>
            <a:r>
              <a:rPr lang="en-US" altLang="zh-CN" sz="2400" dirty="0" err="1">
                <a:latin typeface="Cambria" panose="02040503050406030204" pitchFamily="18" charset="0"/>
              </a:rPr>
              <a:t>photoepilation</a:t>
            </a:r>
            <a:r>
              <a:rPr lang="en-US" altLang="zh-CN" sz="2400" dirty="0">
                <a:latin typeface="Cambria" panose="02040503050406030204" pitchFamily="18" charset="0"/>
              </a:rPr>
              <a:t> with these patients.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57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74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test Testosterone hirsutism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7" b="14395"/>
          <a:stretch/>
        </p:blipFill>
        <p:spPr bwMode="auto">
          <a:xfrm>
            <a:off x="0" y="0"/>
            <a:ext cx="12192000" cy="68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308859"/>
            <a:ext cx="12192000" cy="2240280"/>
          </a:xfrm>
          <a:prstGeom prst="rect">
            <a:avLst/>
          </a:prstGeom>
          <a:solidFill>
            <a:schemeClr val="accent6">
              <a:lumMod val="50000"/>
              <a:alpha val="71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86054" y="2543220"/>
            <a:ext cx="1341614" cy="1683618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>
            <a:defPPr>
              <a:defRPr lang="zh-CN"/>
            </a:defPPr>
            <a:lvl1pPr algn="ctr">
              <a:defRPr sz="6600">
                <a:solidFill>
                  <a:schemeClr val="bg1"/>
                </a:solidFill>
                <a:ea typeface="Microsoft YaHei" panose="020B050302020402020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 smtClean="0">
                <a:latin typeface="Stencil" panose="040409050D0802020404" pitchFamily="82" charset="0"/>
                <a:ea typeface="+mn-ea"/>
              </a:rPr>
              <a:t>6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233914" y="2543220"/>
            <a:ext cx="8391414" cy="1727589"/>
          </a:xfrm>
          <a:prstGeom prst="rect">
            <a:avLst/>
          </a:prstGeom>
        </p:spPr>
        <p:txBody>
          <a:bodyPr vert="horz" lIns="90000" tIns="46800" rIns="90000" bIns="46800" rtlCol="0" anchor="b">
            <a:normAutofit/>
          </a:bodyPr>
          <a:lstStyle>
            <a:lvl1pPr>
              <a:lnSpc>
                <a:spcPct val="120000"/>
              </a:lnSpc>
              <a:spcBef>
                <a:spcPct val="0"/>
              </a:spcBef>
              <a:buNone/>
              <a:defRPr kumimoji="1" sz="4400">
                <a:solidFill>
                  <a:schemeClr val="bg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Stencil" panose="040409050D0802020404" pitchFamily="82" charset="0"/>
              </a:rPr>
              <a:t>Androgen Testing Remarks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07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Testosterone 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Testosterone is the key androgen to measure because it </a:t>
            </a:r>
            <a:r>
              <a:rPr lang="en-US" altLang="zh-CN" sz="2400" dirty="0" smtClean="0">
                <a:latin typeface="Cambria" panose="02040503050406030204" pitchFamily="18" charset="0"/>
              </a:rPr>
              <a:t>is the </a:t>
            </a:r>
            <a:r>
              <a:rPr lang="en-US" altLang="zh-CN" sz="2400" dirty="0">
                <a:latin typeface="Cambria" panose="02040503050406030204" pitchFamily="18" charset="0"/>
              </a:rPr>
              <a:t>major circulating </a:t>
            </a:r>
            <a:r>
              <a:rPr lang="en-US" altLang="zh-CN" sz="2400" dirty="0" smtClean="0">
                <a:latin typeface="Cambria" panose="02040503050406030204" pitchFamily="18" charset="0"/>
              </a:rPr>
              <a:t>androgen.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It is </a:t>
            </a:r>
            <a:r>
              <a:rPr lang="en-US" altLang="zh-CN" sz="2400" dirty="0" smtClean="0">
                <a:latin typeface="Cambria" panose="02040503050406030204" pitchFamily="18" charset="0"/>
              </a:rPr>
              <a:t>produced as </a:t>
            </a:r>
            <a:r>
              <a:rPr lang="en-US" altLang="zh-CN" sz="2400" dirty="0">
                <a:latin typeface="Cambria" panose="02040503050406030204" pitchFamily="18" charset="0"/>
              </a:rPr>
              <a:t>a by-product of ovarian or adrenal function, either </a:t>
            </a:r>
            <a:r>
              <a:rPr lang="en-US" altLang="zh-CN" sz="2400" dirty="0" smtClean="0">
                <a:latin typeface="Cambria" panose="02040503050406030204" pitchFamily="18" charset="0"/>
              </a:rPr>
              <a:t>by secretion </a:t>
            </a:r>
            <a:r>
              <a:rPr lang="en-US" altLang="zh-CN" sz="2400" dirty="0">
                <a:latin typeface="Cambria" panose="02040503050406030204" pitchFamily="18" charset="0"/>
              </a:rPr>
              <a:t>or by the metabolism of secreted </a:t>
            </a:r>
            <a:r>
              <a:rPr lang="en-US" altLang="zh-CN" sz="2400" dirty="0" smtClean="0">
                <a:latin typeface="Cambria" panose="02040503050406030204" pitchFamily="18" charset="0"/>
              </a:rPr>
              <a:t>prohormones (mainly </a:t>
            </a:r>
            <a:r>
              <a:rPr lang="en-US" altLang="zh-CN" sz="2400" dirty="0">
                <a:latin typeface="Cambria" panose="02040503050406030204" pitchFamily="18" charset="0"/>
              </a:rPr>
              <a:t>androstenedione) in peripheral tissues, such as </a:t>
            </a:r>
            <a:r>
              <a:rPr lang="en-US" altLang="zh-CN" sz="2400" dirty="0" smtClean="0">
                <a:latin typeface="Cambria" panose="02040503050406030204" pitchFamily="18" charset="0"/>
              </a:rPr>
              <a:t>fat and skin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Testosterone levels vary </a:t>
            </a:r>
            <a:r>
              <a:rPr lang="en-US" altLang="zh-CN" sz="2400" dirty="0" smtClean="0">
                <a:latin typeface="Cambria" panose="02040503050406030204" pitchFamily="18" charset="0"/>
              </a:rPr>
              <a:t>episodically and </a:t>
            </a:r>
            <a:r>
              <a:rPr lang="en-US" altLang="zh-CN" sz="2400" dirty="0">
                <a:latin typeface="Cambria" panose="02040503050406030204" pitchFamily="18" charset="0"/>
              </a:rPr>
              <a:t>diurnally (they are highest in the early morning </a:t>
            </a:r>
            <a:r>
              <a:rPr lang="en-US" altLang="zh-CN" sz="2400" dirty="0" smtClean="0">
                <a:latin typeface="Cambria" panose="02040503050406030204" pitchFamily="18" charset="0"/>
              </a:rPr>
              <a:t>and vary </a:t>
            </a:r>
            <a:r>
              <a:rPr lang="en-US" altLang="zh-CN" sz="2400" dirty="0">
                <a:latin typeface="Cambria" panose="02040503050406030204" pitchFamily="18" charset="0"/>
              </a:rPr>
              <a:t>by ;25% around the mean); in ovulatory </a:t>
            </a:r>
            <a:r>
              <a:rPr lang="en-US" altLang="zh-CN" sz="2400" dirty="0" smtClean="0">
                <a:latin typeface="Cambria" panose="02040503050406030204" pitchFamily="18" charset="0"/>
              </a:rPr>
              <a:t>women, levels </a:t>
            </a:r>
            <a:r>
              <a:rPr lang="en-US" altLang="zh-CN" sz="2400" dirty="0">
                <a:latin typeface="Cambria" panose="02040503050406030204" pitchFamily="18" charset="0"/>
              </a:rPr>
              <a:t>reach a </a:t>
            </a:r>
            <a:r>
              <a:rPr lang="en-US" altLang="zh-CN" sz="2400" dirty="0" err="1">
                <a:latin typeface="Cambria" panose="02040503050406030204" pitchFamily="18" charset="0"/>
              </a:rPr>
              <a:t>midcycle</a:t>
            </a:r>
            <a:r>
              <a:rPr lang="en-US" altLang="zh-CN" sz="2400" dirty="0">
                <a:latin typeface="Cambria" panose="02040503050406030204" pitchFamily="18" charset="0"/>
              </a:rPr>
              <a:t> zenith 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free </a:t>
            </a:r>
            <a:r>
              <a:rPr lang="en-US" altLang="zh-CN" sz="2400" dirty="0" smtClean="0">
                <a:latin typeface="Cambria" panose="02040503050406030204" pitchFamily="18" charset="0"/>
              </a:rPr>
              <a:t>hormone hypothesis</a:t>
            </a:r>
            <a:r>
              <a:rPr lang="en-US" altLang="zh-CN" sz="2400" dirty="0">
                <a:latin typeface="Cambria" panose="02040503050406030204" pitchFamily="18" charset="0"/>
              </a:rPr>
              <a:t>, i.e., that the bioactive portion of </a:t>
            </a:r>
            <a:r>
              <a:rPr lang="en-US" altLang="zh-CN" sz="2400" dirty="0" smtClean="0">
                <a:latin typeface="Cambria" panose="02040503050406030204" pitchFamily="18" charset="0"/>
              </a:rPr>
              <a:t>serum testosterone </a:t>
            </a:r>
            <a:r>
              <a:rPr lang="en-US" altLang="zh-CN" sz="2400" dirty="0">
                <a:latin typeface="Cambria" panose="02040503050406030204" pitchFamily="18" charset="0"/>
              </a:rPr>
              <a:t>is the free testosterone (protein unbound</a:t>
            </a:r>
            <a:r>
              <a:rPr lang="en-US" altLang="zh-CN" sz="2400" dirty="0" smtClean="0">
                <a:latin typeface="Cambria" panose="02040503050406030204" pitchFamily="18" charset="0"/>
              </a:rPr>
              <a:t>)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59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2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0000" lnSpcReduction="20000"/>
          </a:bodyPr>
          <a:lstStyle/>
          <a:p>
            <a:pPr algn="ctr"/>
            <a:r>
              <a:rPr lang="en-US" altLang="zh-CN" sz="3200" b="1" dirty="0" err="1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Ferriman</a:t>
            </a:r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–Gallwey score 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02095" y="1540661"/>
            <a:ext cx="9870121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5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10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1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2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3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4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5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6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7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8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3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4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5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6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7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8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2095" y="1505195"/>
            <a:ext cx="98061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Clinicians </a:t>
            </a:r>
            <a:r>
              <a:rPr lang="en-US" altLang="zh-CN" sz="2200" dirty="0">
                <a:latin typeface="Cambria" panose="02040503050406030204" pitchFamily="18" charset="0"/>
              </a:rPr>
              <a:t>commonly diagnose hirsutism as a </a:t>
            </a:r>
            <a:r>
              <a:rPr lang="en-US" altLang="zh-CN" sz="2200" dirty="0" err="1">
                <a:latin typeface="Cambria" panose="02040503050406030204" pitchFamily="18" charset="0"/>
              </a:rPr>
              <a:t>Ferriman</a:t>
            </a:r>
            <a:r>
              <a:rPr lang="en-US" altLang="zh-CN" sz="2200" dirty="0">
                <a:latin typeface="Cambria" panose="02040503050406030204" pitchFamily="18" charset="0"/>
              </a:rPr>
              <a:t>–Gallwey score above the 95th percentile for the population</a:t>
            </a:r>
            <a:r>
              <a:rPr lang="en-US" altLang="zh-CN" sz="22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zh-CN" sz="2200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zh-CN" sz="2200" dirty="0" err="1" smtClean="0">
                <a:latin typeface="Cambria" panose="02040503050406030204" pitchFamily="18" charset="0"/>
              </a:rPr>
              <a:t>Ferriman</a:t>
            </a:r>
            <a:r>
              <a:rPr lang="en-US" altLang="zh-CN" sz="2200" dirty="0" smtClean="0">
                <a:latin typeface="Cambria" panose="02040503050406030204" pitchFamily="18" charset="0"/>
              </a:rPr>
              <a:t>–Gallwey </a:t>
            </a:r>
            <a:r>
              <a:rPr lang="en-US" altLang="zh-CN" sz="2200" dirty="0">
                <a:latin typeface="Cambria" panose="02040503050406030204" pitchFamily="18" charset="0"/>
              </a:rPr>
              <a:t>total scores that define hirsutism in women </a:t>
            </a:r>
            <a:r>
              <a:rPr lang="en-US" altLang="zh-CN" sz="2200" dirty="0" smtClean="0">
                <a:latin typeface="Cambria" panose="02040503050406030204" pitchFamily="18" charset="0"/>
              </a:rPr>
              <a:t>of reproductive </a:t>
            </a:r>
            <a:r>
              <a:rPr lang="en-US" altLang="zh-CN" sz="2200" dirty="0">
                <a:latin typeface="Cambria" panose="02040503050406030204" pitchFamily="18" charset="0"/>
              </a:rPr>
              <a:t>age are as follows: </a:t>
            </a:r>
            <a:endParaRPr lang="en-US" altLang="zh-CN" sz="2200" dirty="0" smtClean="0">
              <a:latin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latin typeface="Cambria" panose="02040503050406030204" pitchFamily="18" charset="0"/>
              </a:rPr>
              <a:t>United </a:t>
            </a:r>
            <a:r>
              <a:rPr lang="en-US" altLang="zh-CN" sz="2200" dirty="0">
                <a:latin typeface="Cambria" panose="02040503050406030204" pitchFamily="18" charset="0"/>
              </a:rPr>
              <a:t>States and </a:t>
            </a:r>
            <a:r>
              <a:rPr lang="en-US" altLang="zh-CN" sz="2200" dirty="0" smtClean="0">
                <a:latin typeface="Cambria" panose="02040503050406030204" pitchFamily="18" charset="0"/>
              </a:rPr>
              <a:t>United Kingdom </a:t>
            </a:r>
            <a:r>
              <a:rPr lang="en-US" altLang="zh-CN" sz="2200" dirty="0">
                <a:latin typeface="Cambria" panose="02040503050406030204" pitchFamily="18" charset="0"/>
              </a:rPr>
              <a:t>black or white women, </a:t>
            </a:r>
            <a:r>
              <a:rPr lang="en-US" altLang="zh-CN" sz="2200" dirty="0" smtClean="0">
                <a:latin typeface="Cambria" panose="02040503050406030204" pitchFamily="18" charset="0"/>
              </a:rPr>
              <a:t>≥8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latin typeface="Cambria" panose="02040503050406030204" pitchFamily="18" charset="0"/>
              </a:rPr>
              <a:t>Mediterranean, Hispanic</a:t>
            </a:r>
            <a:r>
              <a:rPr lang="en-US" altLang="zh-CN" sz="2200" dirty="0">
                <a:latin typeface="Cambria" panose="02040503050406030204" pitchFamily="18" charset="0"/>
              </a:rPr>
              <a:t>, and Middle Eastern women, ≥ </a:t>
            </a:r>
            <a:r>
              <a:rPr lang="en-US" altLang="zh-CN" sz="2200" dirty="0" smtClean="0">
                <a:latin typeface="Cambria" panose="02040503050406030204" pitchFamily="18" charset="0"/>
              </a:rPr>
              <a:t>9 </a:t>
            </a:r>
            <a:r>
              <a:rPr lang="en-US" altLang="zh-CN" sz="2200" dirty="0">
                <a:latin typeface="Cambria" panose="02040503050406030204" pitchFamily="18" charset="0"/>
              </a:rPr>
              <a:t>to </a:t>
            </a:r>
            <a:r>
              <a:rPr lang="en-US" altLang="zh-CN" sz="2200" dirty="0" smtClean="0">
                <a:latin typeface="Cambria" panose="02040503050406030204" pitchFamily="18" charset="0"/>
              </a:rPr>
              <a:t>10</a:t>
            </a:r>
            <a:endParaRPr lang="en-US" altLang="zh-CN" sz="2200" dirty="0">
              <a:latin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Cambria" panose="02040503050406030204" pitchFamily="18" charset="0"/>
              </a:rPr>
              <a:t>South American women, ≥ </a:t>
            </a:r>
            <a:r>
              <a:rPr lang="en-US" altLang="zh-CN" sz="2200" dirty="0" smtClean="0">
                <a:latin typeface="Cambria" panose="02040503050406030204" pitchFamily="18" charset="0"/>
              </a:rPr>
              <a:t>6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latin typeface="Cambria" panose="02040503050406030204" pitchFamily="18" charset="0"/>
              </a:rPr>
              <a:t>Asian </a:t>
            </a:r>
            <a:r>
              <a:rPr lang="en-US" altLang="zh-CN" sz="2200" dirty="0">
                <a:latin typeface="Cambria" panose="02040503050406030204" pitchFamily="18" charset="0"/>
              </a:rPr>
              <a:t>women, </a:t>
            </a:r>
            <a:r>
              <a:rPr lang="en-US" altLang="zh-CN" sz="2200" dirty="0" smtClean="0">
                <a:latin typeface="Cambria" panose="02040503050406030204" pitchFamily="18" charset="0"/>
              </a:rPr>
              <a:t>a range </a:t>
            </a:r>
            <a:r>
              <a:rPr lang="en-US" altLang="zh-CN" sz="2200" dirty="0">
                <a:latin typeface="Cambria" panose="02040503050406030204" pitchFamily="18" charset="0"/>
              </a:rPr>
              <a:t>of ≥ </a:t>
            </a:r>
            <a:r>
              <a:rPr lang="en-US" altLang="zh-CN" sz="2200" dirty="0" smtClean="0">
                <a:latin typeface="Cambria" panose="02040503050406030204" pitchFamily="18" charset="0"/>
              </a:rPr>
              <a:t>2 </a:t>
            </a:r>
            <a:r>
              <a:rPr lang="en-US" altLang="zh-CN" sz="2200" dirty="0">
                <a:latin typeface="Cambria" panose="02040503050406030204" pitchFamily="18" charset="0"/>
              </a:rPr>
              <a:t>for Han Chinese women </a:t>
            </a:r>
            <a:r>
              <a:rPr lang="en-US" altLang="zh-CN" sz="2200" dirty="0" smtClean="0">
                <a:latin typeface="Cambria" panose="02040503050406030204" pitchFamily="18" charset="0"/>
              </a:rPr>
              <a:t>to </a:t>
            </a:r>
            <a:r>
              <a:rPr lang="en-US" altLang="zh-CN" sz="2200" dirty="0">
                <a:latin typeface="Cambria" panose="02040503050406030204" pitchFamily="18" charset="0"/>
              </a:rPr>
              <a:t>≥ </a:t>
            </a:r>
            <a:r>
              <a:rPr lang="en-US" altLang="zh-CN" sz="2200" dirty="0" smtClean="0">
                <a:latin typeface="Cambria" panose="02040503050406030204" pitchFamily="18" charset="0"/>
              </a:rPr>
              <a:t>7 for Southern </a:t>
            </a:r>
            <a:r>
              <a:rPr lang="en-US" altLang="zh-CN" sz="2200" dirty="0">
                <a:latin typeface="Cambria" panose="02040503050406030204" pitchFamily="18" charset="0"/>
              </a:rPr>
              <a:t>Chinese </a:t>
            </a:r>
            <a:r>
              <a:rPr lang="en-US" altLang="zh-CN" sz="2200" dirty="0" smtClean="0">
                <a:latin typeface="Cambria" panose="02040503050406030204" pitchFamily="18" charset="0"/>
              </a:rPr>
              <a:t>women</a:t>
            </a:r>
            <a:endParaRPr lang="en-US" sz="22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6</a:t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 smtClean="0">
                <a:solidFill>
                  <a:srgbClr val="59503C"/>
                </a:solidFill>
                <a:sym typeface="Arial" panose="020B0604020202020204" pitchFamily="34" charset="0"/>
              </a:rPr>
              <a:t>Testosterone and SHBG</a:t>
            </a:r>
            <a:endParaRPr lang="en-US" altLang="zh-CN" sz="3200" b="1" dirty="0">
              <a:solidFill>
                <a:srgbClr val="59503C"/>
              </a:solidFill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</a:t>
            </a:r>
            <a:r>
              <a:rPr lang="en-US" altLang="zh-CN" sz="2400" dirty="0" smtClean="0">
                <a:latin typeface="Cambria" panose="02040503050406030204" pitchFamily="18" charset="0"/>
              </a:rPr>
              <a:t>serum free </a:t>
            </a:r>
            <a:r>
              <a:rPr lang="en-US" altLang="zh-CN" sz="2400" dirty="0">
                <a:latin typeface="Cambria" panose="02040503050406030204" pitchFamily="18" charset="0"/>
              </a:rPr>
              <a:t>(or bioavailable) testosterone level is more </a:t>
            </a:r>
            <a:r>
              <a:rPr lang="en-US" altLang="zh-CN" sz="2400" dirty="0" smtClean="0">
                <a:latin typeface="Cambria" panose="02040503050406030204" pitchFamily="18" charset="0"/>
              </a:rPr>
              <a:t>often elevated </a:t>
            </a:r>
            <a:r>
              <a:rPr lang="en-US" altLang="zh-CN" sz="2400" dirty="0">
                <a:latin typeface="Cambria" panose="02040503050406030204" pitchFamily="18" charset="0"/>
              </a:rPr>
              <a:t>in hirsute women than the total testosterone </a:t>
            </a:r>
            <a:r>
              <a:rPr lang="en-US" altLang="zh-CN" sz="2400" dirty="0" smtClean="0">
                <a:latin typeface="Cambria" panose="02040503050406030204" pitchFamily="18" charset="0"/>
              </a:rPr>
              <a:t>level and </a:t>
            </a:r>
            <a:r>
              <a:rPr lang="en-US" altLang="zh-CN" sz="2400" dirty="0">
                <a:latin typeface="Cambria" panose="02040503050406030204" pitchFamily="18" charset="0"/>
              </a:rPr>
              <a:t>is more sensitive than total testosterone in </a:t>
            </a:r>
            <a:r>
              <a:rPr lang="en-US" altLang="zh-CN" sz="2400" dirty="0" smtClean="0">
                <a:latin typeface="Cambria" panose="02040503050406030204" pitchFamily="18" charset="0"/>
              </a:rPr>
              <a:t>detecting excess </a:t>
            </a:r>
            <a:r>
              <a:rPr lang="en-US" altLang="zh-CN" sz="2400" dirty="0">
                <a:latin typeface="Cambria" panose="02040503050406030204" pitchFamily="18" charset="0"/>
              </a:rPr>
              <a:t>androgen production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reason </a:t>
            </a:r>
            <a:r>
              <a:rPr lang="en-US" altLang="zh-CN" sz="2400" dirty="0" smtClean="0">
                <a:latin typeface="Cambria" panose="02040503050406030204" pitchFamily="18" charset="0"/>
              </a:rPr>
              <a:t>for this </a:t>
            </a:r>
            <a:r>
              <a:rPr lang="en-US" altLang="zh-CN" sz="2400" dirty="0">
                <a:latin typeface="Cambria" panose="02040503050406030204" pitchFamily="18" charset="0"/>
              </a:rPr>
              <a:t>greater diagnostic sensitivity is that hirsute </a:t>
            </a:r>
            <a:r>
              <a:rPr lang="en-US" altLang="zh-CN" sz="2400" dirty="0" smtClean="0">
                <a:latin typeface="Cambria" panose="02040503050406030204" pitchFamily="18" charset="0"/>
              </a:rPr>
              <a:t>women commonly </a:t>
            </a:r>
            <a:r>
              <a:rPr lang="en-US" altLang="zh-CN" sz="2400" dirty="0">
                <a:latin typeface="Cambria" panose="02040503050406030204" pitchFamily="18" charset="0"/>
              </a:rPr>
              <a:t>have a relatively low level of SHBG.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SHBG is the </a:t>
            </a:r>
            <a:r>
              <a:rPr lang="en-US" altLang="zh-CN" sz="2400" dirty="0">
                <a:latin typeface="Cambria" panose="02040503050406030204" pitchFamily="18" charset="0"/>
              </a:rPr>
              <a:t>main determinant of the fraction of plasma testosterone that is free or bound to other plasma </a:t>
            </a:r>
            <a:r>
              <a:rPr lang="en-US" altLang="zh-CN" sz="2400" dirty="0" smtClean="0">
                <a:latin typeface="Cambria" panose="02040503050406030204" pitchFamily="18" charset="0"/>
              </a:rPr>
              <a:t>proteins, principally albumin.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SHBG levels are raised </a:t>
            </a:r>
            <a:r>
              <a:rPr lang="en-US" altLang="zh-CN" sz="2400" dirty="0" smtClean="0">
                <a:latin typeface="Cambria" panose="02040503050406030204" pitchFamily="18" charset="0"/>
              </a:rPr>
              <a:t>by estrogen </a:t>
            </a:r>
            <a:r>
              <a:rPr lang="en-US" altLang="zh-CN" sz="2400" dirty="0">
                <a:latin typeface="Cambria" panose="02040503050406030204" pitchFamily="18" charset="0"/>
              </a:rPr>
              <a:t>and suppressed by androgen, </a:t>
            </a:r>
            <a:r>
              <a:rPr lang="en-US" altLang="zh-CN" sz="2400" dirty="0" smtClean="0">
                <a:latin typeface="Cambria" panose="02040503050406030204" pitchFamily="18" charset="0"/>
              </a:rPr>
              <a:t>insulin-resistant obesity</a:t>
            </a:r>
            <a:r>
              <a:rPr lang="en-US" altLang="zh-CN" sz="2400" dirty="0">
                <a:latin typeface="Cambria" panose="02040503050406030204" pitchFamily="18" charset="0"/>
              </a:rPr>
              <a:t>, and </a:t>
            </a:r>
            <a:r>
              <a:rPr lang="en-US" altLang="zh-CN" sz="2400" dirty="0" smtClean="0">
                <a:latin typeface="Cambria" panose="02040503050406030204" pitchFamily="18" charset="0"/>
              </a:rPr>
              <a:t>hypothyroidism.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60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6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7500" lnSpcReduction="20000"/>
          </a:bodyPr>
          <a:lstStyle/>
          <a:p>
            <a:pPr algn="ctr"/>
            <a:r>
              <a:rPr lang="en-US" altLang="zh-CN" sz="3200" b="1" dirty="0" smtClean="0">
                <a:solidFill>
                  <a:srgbClr val="59503C"/>
                </a:solidFill>
                <a:sym typeface="Arial" panose="020B0604020202020204" pitchFamily="34" charset="0"/>
              </a:rPr>
              <a:t>Testosterone and SHBG</a:t>
            </a:r>
            <a:endParaRPr lang="en-US" altLang="zh-CN" sz="3200" b="1" dirty="0">
              <a:solidFill>
                <a:srgbClr val="59503C"/>
              </a:solidFill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01570"/>
            <a:ext cx="10007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</a:t>
            </a:r>
            <a:r>
              <a:rPr lang="en-US" altLang="zh-CN" sz="2400" dirty="0" smtClean="0">
                <a:latin typeface="Cambria" panose="02040503050406030204" pitchFamily="18" charset="0"/>
              </a:rPr>
              <a:t>serum free </a:t>
            </a:r>
            <a:r>
              <a:rPr lang="en-US" altLang="zh-CN" sz="2400" dirty="0">
                <a:latin typeface="Cambria" panose="02040503050406030204" pitchFamily="18" charset="0"/>
              </a:rPr>
              <a:t>(or bioavailable) testosterone level is more </a:t>
            </a:r>
            <a:r>
              <a:rPr lang="en-US" altLang="zh-CN" sz="2400" dirty="0" smtClean="0">
                <a:latin typeface="Cambria" panose="02040503050406030204" pitchFamily="18" charset="0"/>
              </a:rPr>
              <a:t>often elevated </a:t>
            </a:r>
            <a:r>
              <a:rPr lang="en-US" altLang="zh-CN" sz="2400" dirty="0">
                <a:latin typeface="Cambria" panose="02040503050406030204" pitchFamily="18" charset="0"/>
              </a:rPr>
              <a:t>in hirsute women than the total testosterone </a:t>
            </a:r>
            <a:r>
              <a:rPr lang="en-US" altLang="zh-CN" sz="2400" dirty="0" smtClean="0">
                <a:latin typeface="Cambria" panose="02040503050406030204" pitchFamily="18" charset="0"/>
              </a:rPr>
              <a:t>level and </a:t>
            </a:r>
            <a:r>
              <a:rPr lang="en-US" altLang="zh-CN" sz="2400" dirty="0">
                <a:latin typeface="Cambria" panose="02040503050406030204" pitchFamily="18" charset="0"/>
              </a:rPr>
              <a:t>is more sensitive than total testosterone in </a:t>
            </a:r>
            <a:r>
              <a:rPr lang="en-US" altLang="zh-CN" sz="2400" dirty="0" smtClean="0">
                <a:latin typeface="Cambria" panose="02040503050406030204" pitchFamily="18" charset="0"/>
              </a:rPr>
              <a:t>detecting excess </a:t>
            </a:r>
            <a:r>
              <a:rPr lang="en-US" altLang="zh-CN" sz="2400" dirty="0">
                <a:latin typeface="Cambria" panose="02040503050406030204" pitchFamily="18" charset="0"/>
              </a:rPr>
              <a:t>androgen production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reason </a:t>
            </a:r>
            <a:r>
              <a:rPr lang="en-US" altLang="zh-CN" sz="2400" dirty="0" smtClean="0">
                <a:latin typeface="Cambria" panose="02040503050406030204" pitchFamily="18" charset="0"/>
              </a:rPr>
              <a:t>for this </a:t>
            </a:r>
            <a:r>
              <a:rPr lang="en-US" altLang="zh-CN" sz="2400" dirty="0">
                <a:latin typeface="Cambria" panose="02040503050406030204" pitchFamily="18" charset="0"/>
              </a:rPr>
              <a:t>greater diagnostic sensitivity is that hirsute </a:t>
            </a:r>
            <a:r>
              <a:rPr lang="en-US" altLang="zh-CN" sz="2400" dirty="0" smtClean="0">
                <a:latin typeface="Cambria" panose="02040503050406030204" pitchFamily="18" charset="0"/>
              </a:rPr>
              <a:t>women commonly </a:t>
            </a:r>
            <a:r>
              <a:rPr lang="en-US" altLang="zh-CN" sz="2400" dirty="0">
                <a:latin typeface="Cambria" panose="02040503050406030204" pitchFamily="18" charset="0"/>
              </a:rPr>
              <a:t>have a relatively low level of SHBG.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SHBG is the </a:t>
            </a:r>
            <a:r>
              <a:rPr lang="en-US" altLang="zh-CN" sz="2400" dirty="0">
                <a:latin typeface="Cambria" panose="02040503050406030204" pitchFamily="18" charset="0"/>
              </a:rPr>
              <a:t>main determinant of the fraction of plasma testosterone that is free or bound to other plasma </a:t>
            </a:r>
            <a:r>
              <a:rPr lang="en-US" altLang="zh-CN" sz="2400" dirty="0" smtClean="0">
                <a:latin typeface="Cambria" panose="02040503050406030204" pitchFamily="18" charset="0"/>
              </a:rPr>
              <a:t>proteins, principally albumin.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SHBG levels are raised </a:t>
            </a:r>
            <a:r>
              <a:rPr lang="en-US" altLang="zh-CN" sz="2400" dirty="0" smtClean="0">
                <a:latin typeface="Cambria" panose="02040503050406030204" pitchFamily="18" charset="0"/>
              </a:rPr>
              <a:t>by estrogen </a:t>
            </a:r>
            <a:r>
              <a:rPr lang="en-US" altLang="zh-CN" sz="2400" dirty="0">
                <a:latin typeface="Cambria" panose="02040503050406030204" pitchFamily="18" charset="0"/>
              </a:rPr>
              <a:t>and suppressed by androgen, </a:t>
            </a:r>
            <a:r>
              <a:rPr lang="en-US" altLang="zh-CN" sz="2400" dirty="0" smtClean="0">
                <a:latin typeface="Cambria" panose="02040503050406030204" pitchFamily="18" charset="0"/>
              </a:rPr>
              <a:t>insulin-resistant obesity</a:t>
            </a:r>
            <a:r>
              <a:rPr lang="en-US" altLang="zh-CN" sz="2400" dirty="0">
                <a:latin typeface="Cambria" panose="02040503050406030204" pitchFamily="18" charset="0"/>
              </a:rPr>
              <a:t>, and </a:t>
            </a:r>
            <a:r>
              <a:rPr lang="en-US" altLang="zh-CN" sz="2400" dirty="0" smtClean="0">
                <a:latin typeface="Cambria" panose="02040503050406030204" pitchFamily="18" charset="0"/>
              </a:rPr>
              <a:t>hypothyroidism.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61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2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00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Androgen Testing Remarks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2095" y="1489585"/>
            <a:ext cx="10181017" cy="418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The diagnostic utility </a:t>
            </a:r>
            <a:r>
              <a:rPr lang="en-US" altLang="zh-CN" sz="2200" dirty="0" smtClean="0">
                <a:latin typeface="Cambria" panose="02040503050406030204" pitchFamily="18" charset="0"/>
              </a:rPr>
              <a:t>of serum </a:t>
            </a:r>
            <a:r>
              <a:rPr lang="en-US" altLang="zh-CN" sz="2200" dirty="0">
                <a:latin typeface="Cambria" panose="02040503050406030204" pitchFamily="18" charset="0"/>
              </a:rPr>
              <a:t>testosterone depends on use of an accurate, </a:t>
            </a:r>
            <a:r>
              <a:rPr lang="en-US" altLang="zh-CN" sz="2200" dirty="0" smtClean="0">
                <a:latin typeface="Cambria" panose="02040503050406030204" pitchFamily="18" charset="0"/>
              </a:rPr>
              <a:t>specific assay</a:t>
            </a:r>
            <a:r>
              <a:rPr lang="en-US" altLang="zh-CN" sz="2200" dirty="0">
                <a:latin typeface="Cambria" panose="02040503050406030204" pitchFamily="18" charset="0"/>
              </a:rPr>
              <a:t>. </a:t>
            </a:r>
            <a:endParaRPr lang="en-US" altLang="zh-CN" sz="22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The </a:t>
            </a:r>
            <a:r>
              <a:rPr lang="en-US" altLang="zh-CN" sz="2200" dirty="0">
                <a:latin typeface="Cambria" panose="02040503050406030204" pitchFamily="18" charset="0"/>
              </a:rPr>
              <a:t>automated </a:t>
            </a:r>
            <a:r>
              <a:rPr lang="en-US" altLang="zh-CN" sz="2200" dirty="0" err="1">
                <a:latin typeface="Cambria" panose="02040503050406030204" pitchFamily="18" charset="0"/>
              </a:rPr>
              <a:t>immunometric</a:t>
            </a:r>
            <a:r>
              <a:rPr lang="en-US" altLang="zh-CN" sz="2200" dirty="0">
                <a:latin typeface="Cambria" panose="02040503050406030204" pitchFamily="18" charset="0"/>
              </a:rPr>
              <a:t> assays that </a:t>
            </a:r>
            <a:r>
              <a:rPr lang="en-US" altLang="zh-CN" sz="2200" dirty="0" smtClean="0">
                <a:latin typeface="Cambria" panose="02040503050406030204" pitchFamily="18" charset="0"/>
              </a:rPr>
              <a:t>are available </a:t>
            </a:r>
            <a:r>
              <a:rPr lang="en-US" altLang="zh-CN" sz="2200" dirty="0">
                <a:latin typeface="Cambria" panose="02040503050406030204" pitchFamily="18" charset="0"/>
              </a:rPr>
              <a:t>in most hospital laboratories are generally </a:t>
            </a:r>
            <a:r>
              <a:rPr lang="en-US" altLang="zh-CN" sz="2200" dirty="0" smtClean="0">
                <a:latin typeface="Cambria" panose="02040503050406030204" pitchFamily="18" charset="0"/>
              </a:rPr>
              <a:t>not suitable </a:t>
            </a:r>
            <a:r>
              <a:rPr lang="en-US" altLang="zh-CN" sz="2200" dirty="0">
                <a:latin typeface="Cambria" panose="02040503050406030204" pitchFamily="18" charset="0"/>
              </a:rPr>
              <a:t>to accurately measure testosterone in </a:t>
            </a:r>
            <a:r>
              <a:rPr lang="en-US" altLang="zh-CN" sz="2200" dirty="0" smtClean="0">
                <a:latin typeface="Cambria" panose="02040503050406030204" pitchFamily="18" charset="0"/>
              </a:rPr>
              <a:t>women.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Some </a:t>
            </a:r>
            <a:r>
              <a:rPr lang="en-US" altLang="zh-CN" sz="2200" dirty="0" smtClean="0">
                <a:latin typeface="Cambria" panose="02040503050406030204" pitchFamily="18" charset="0"/>
              </a:rPr>
              <a:t>direct </a:t>
            </a:r>
            <a:r>
              <a:rPr lang="en-US" altLang="zh-CN" sz="2200" dirty="0" err="1" smtClean="0">
                <a:latin typeface="Cambria" panose="02040503050406030204" pitchFamily="18" charset="0"/>
              </a:rPr>
              <a:t>radioimmuno</a:t>
            </a:r>
            <a:r>
              <a:rPr lang="en-US" altLang="zh-CN" sz="2200" dirty="0" smtClean="0">
                <a:latin typeface="Cambria" panose="02040503050406030204" pitchFamily="18" charset="0"/>
              </a:rPr>
              <a:t> assays </a:t>
            </a:r>
            <a:r>
              <a:rPr lang="en-US" altLang="zh-CN" sz="2200" dirty="0">
                <a:latin typeface="Cambria" panose="02040503050406030204" pitchFamily="18" charset="0"/>
              </a:rPr>
              <a:t>and </a:t>
            </a:r>
            <a:r>
              <a:rPr lang="en-US" altLang="zh-CN" sz="2200" dirty="0" err="1">
                <a:latin typeface="Cambria" panose="02040503050406030204" pitchFamily="18" charset="0"/>
              </a:rPr>
              <a:t>chemiluminescence</a:t>
            </a:r>
            <a:r>
              <a:rPr lang="en-US" altLang="zh-CN" sz="2200" dirty="0">
                <a:latin typeface="Cambria" panose="02040503050406030204" pitchFamily="18" charset="0"/>
              </a:rPr>
              <a:t> </a:t>
            </a:r>
            <a:r>
              <a:rPr lang="en-US" altLang="zh-CN" sz="2200" dirty="0" smtClean="0">
                <a:latin typeface="Cambria" panose="02040503050406030204" pitchFamily="18" charset="0"/>
              </a:rPr>
              <a:t>assays available </a:t>
            </a:r>
            <a:r>
              <a:rPr lang="en-US" altLang="zh-CN" sz="2200" dirty="0">
                <a:latin typeface="Cambria" panose="02040503050406030204" pitchFamily="18" charset="0"/>
              </a:rPr>
              <a:t>in specialty laboratories provide results comparable to the new generation of liquid </a:t>
            </a:r>
            <a:r>
              <a:rPr lang="en-US" altLang="zh-CN" sz="2200" dirty="0" smtClean="0">
                <a:latin typeface="Cambria" panose="02040503050406030204" pitchFamily="18" charset="0"/>
              </a:rPr>
              <a:t>chromatography/mass </a:t>
            </a:r>
            <a:r>
              <a:rPr lang="en-US" altLang="zh-CN" sz="2200" dirty="0">
                <a:latin typeface="Cambria" panose="02040503050406030204" pitchFamily="18" charset="0"/>
              </a:rPr>
              <a:t>spectrometry </a:t>
            </a:r>
            <a:r>
              <a:rPr lang="en-US" altLang="zh-CN" sz="2200" dirty="0" smtClean="0">
                <a:latin typeface="Cambria" panose="02040503050406030204" pitchFamily="18" charset="0"/>
              </a:rPr>
              <a:t>methods.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Salivary </a:t>
            </a:r>
            <a:r>
              <a:rPr lang="en-US" altLang="zh-CN" sz="2200" dirty="0" smtClean="0">
                <a:latin typeface="Cambria" panose="02040503050406030204" pitchFamily="18" charset="0"/>
              </a:rPr>
              <a:t>testosterone correlates </a:t>
            </a:r>
            <a:r>
              <a:rPr lang="en-US" altLang="zh-CN" sz="2200" dirty="0">
                <a:latin typeface="Cambria" panose="02040503050406030204" pitchFamily="18" charset="0"/>
              </a:rPr>
              <a:t>with serum-free testosterone, </a:t>
            </a:r>
            <a:r>
              <a:rPr lang="en-US" altLang="zh-CN" sz="2200" dirty="0" smtClean="0">
                <a:latin typeface="Cambria" panose="02040503050406030204" pitchFamily="18" charset="0"/>
              </a:rPr>
              <a:t>but methodologic </a:t>
            </a:r>
            <a:r>
              <a:rPr lang="en-US" altLang="zh-CN" sz="2200" dirty="0">
                <a:latin typeface="Cambria" panose="02040503050406030204" pitchFamily="18" charset="0"/>
              </a:rPr>
              <a:t>differences have led to widely </a:t>
            </a:r>
            <a:r>
              <a:rPr lang="en-US" altLang="zh-CN" sz="2200" dirty="0" smtClean="0">
                <a:latin typeface="Cambria" panose="02040503050406030204" pitchFamily="18" charset="0"/>
              </a:rPr>
              <a:t>divergent values </a:t>
            </a:r>
            <a:r>
              <a:rPr lang="en-US" altLang="zh-CN" sz="2200" dirty="0">
                <a:latin typeface="Cambria" panose="02040503050406030204" pitchFamily="18" charset="0"/>
              </a:rPr>
              <a:t>between laboratories, so we </a:t>
            </a:r>
            <a:r>
              <a:rPr lang="en-US" altLang="zh-CN" sz="2200" dirty="0">
                <a:solidFill>
                  <a:srgbClr val="FF0000"/>
                </a:solidFill>
                <a:latin typeface="Cambria" panose="02040503050406030204" pitchFamily="18" charset="0"/>
              </a:rPr>
              <a:t>recommend </a:t>
            </a:r>
            <a:r>
              <a:rPr lang="en-US" altLang="zh-CN" sz="2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against </a:t>
            </a:r>
            <a:r>
              <a:rPr lang="en-US" altLang="zh-CN" sz="2200" dirty="0" smtClean="0">
                <a:latin typeface="Cambria" panose="02040503050406030204" pitchFamily="18" charset="0"/>
              </a:rPr>
              <a:t>this methodology.</a:t>
            </a:r>
            <a:endParaRPr lang="en-US" altLang="zh-CN" sz="22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62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16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00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Androgen Testing Remarks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2095" y="1489585"/>
            <a:ext cx="1018101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We also </a:t>
            </a:r>
            <a:r>
              <a:rPr lang="en-US" altLang="zh-CN" sz="2200" dirty="0">
                <a:solidFill>
                  <a:srgbClr val="FF0000"/>
                </a:solidFill>
                <a:latin typeface="Cambria" panose="02040503050406030204" pitchFamily="18" charset="0"/>
              </a:rPr>
              <a:t>do not </a:t>
            </a:r>
            <a:r>
              <a:rPr lang="en-US" altLang="zh-CN" sz="2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recommend </a:t>
            </a:r>
            <a:r>
              <a:rPr lang="en-US" altLang="zh-CN" sz="2200" dirty="0" smtClean="0">
                <a:latin typeface="Cambria" panose="02040503050406030204" pitchFamily="18" charset="0"/>
              </a:rPr>
              <a:t>measurements </a:t>
            </a:r>
            <a:r>
              <a:rPr lang="en-US" altLang="zh-CN" sz="2200" dirty="0">
                <a:latin typeface="Cambria" panose="02040503050406030204" pitchFamily="18" charset="0"/>
              </a:rPr>
              <a:t>of urinary testosterone (testosterone glucuronide), as it is not a unique metabolite of serum testosterone and therefore does not accurately </a:t>
            </a:r>
            <a:r>
              <a:rPr lang="en-US" altLang="zh-CN" sz="2200" dirty="0" smtClean="0">
                <a:latin typeface="Cambria" panose="02040503050406030204" pitchFamily="18" charset="0"/>
              </a:rPr>
              <a:t>reflect circulating testosterone.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There is no uniform laboratory standard for free </a:t>
            </a:r>
            <a:r>
              <a:rPr lang="en-US" altLang="zh-CN" sz="2200" dirty="0" smtClean="0">
                <a:latin typeface="Cambria" panose="02040503050406030204" pitchFamily="18" charset="0"/>
              </a:rPr>
              <a:t>or bioavailable </a:t>
            </a:r>
            <a:r>
              <a:rPr lang="en-US" altLang="zh-CN" sz="2200" dirty="0">
                <a:latin typeface="Cambria" panose="02040503050406030204" pitchFamily="18" charset="0"/>
              </a:rPr>
              <a:t>testosterone levels, and so </a:t>
            </a:r>
            <a:r>
              <a:rPr lang="en-US" altLang="zh-CN" sz="2200" dirty="0" smtClean="0">
                <a:latin typeface="Cambria" panose="02040503050406030204" pitchFamily="18" charset="0"/>
              </a:rPr>
              <a:t>assay-specific results </a:t>
            </a:r>
            <a:r>
              <a:rPr lang="en-US" altLang="zh-CN" sz="2200" dirty="0">
                <a:latin typeface="Cambria" panose="02040503050406030204" pitchFamily="18" charset="0"/>
              </a:rPr>
              <a:t>differ widely. Direct assay of serum-free testosterone is </a:t>
            </a:r>
            <a:r>
              <a:rPr lang="en-US" altLang="zh-CN" sz="2200" dirty="0" smtClean="0">
                <a:latin typeface="Cambria" panose="02040503050406030204" pitchFamily="18" charset="0"/>
              </a:rPr>
              <a:t>unreliable.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The most reliable methods compute the free testosterone concentration from total testosterone and SHBG concentrations or as the product of </a:t>
            </a:r>
            <a:r>
              <a:rPr lang="en-US" altLang="zh-CN" sz="2200" dirty="0" smtClean="0">
                <a:latin typeface="Cambria" panose="02040503050406030204" pitchFamily="18" charset="0"/>
              </a:rPr>
              <a:t>the total </a:t>
            </a:r>
            <a:r>
              <a:rPr lang="en-US" altLang="zh-CN" sz="2200" dirty="0">
                <a:latin typeface="Cambria" panose="02040503050406030204" pitchFamily="18" charset="0"/>
              </a:rPr>
              <a:t>testosterone concentration and the fraction of testosterone that is free by equilibrium dialysis or not </a:t>
            </a:r>
            <a:r>
              <a:rPr lang="en-US" altLang="zh-CN" sz="2200" dirty="0" smtClean="0">
                <a:latin typeface="Cambria" panose="02040503050406030204" pitchFamily="18" charset="0"/>
              </a:rPr>
              <a:t>bound to SHBG.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63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1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00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Androgen Testing Remarks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2095" y="1489585"/>
            <a:ext cx="10181017" cy="418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The routine </a:t>
            </a:r>
            <a:r>
              <a:rPr lang="en-US" altLang="zh-CN" sz="2200" dirty="0">
                <a:latin typeface="Cambria" panose="02040503050406030204" pitchFamily="18" charset="0"/>
              </a:rPr>
              <a:t>assay of other known serum androgenic steroids or precursors (e.g., the intermediate 17-hydroxyprogesterone, the prohormones androstenedione </a:t>
            </a:r>
            <a:r>
              <a:rPr lang="en-US" altLang="zh-CN" sz="2200" dirty="0" smtClean="0">
                <a:latin typeface="Cambria" panose="02040503050406030204" pitchFamily="18" charset="0"/>
              </a:rPr>
              <a:t>and DHEA</a:t>
            </a:r>
            <a:r>
              <a:rPr lang="en-US" altLang="zh-CN" sz="2200" dirty="0">
                <a:latin typeface="Cambria" panose="02040503050406030204" pitchFamily="18" charset="0"/>
              </a:rPr>
              <a:t>, and the androgens </a:t>
            </a:r>
            <a:r>
              <a:rPr lang="en-US" altLang="zh-CN" sz="2200" dirty="0" err="1">
                <a:latin typeface="Cambria" panose="02040503050406030204" pitchFamily="18" charset="0"/>
              </a:rPr>
              <a:t>dihydrotestosterone</a:t>
            </a:r>
            <a:r>
              <a:rPr lang="en-US" altLang="zh-CN" sz="2200" dirty="0">
                <a:latin typeface="Cambria" panose="02040503050406030204" pitchFamily="18" charset="0"/>
              </a:rPr>
              <a:t> </a:t>
            </a:r>
            <a:r>
              <a:rPr lang="en-US" altLang="zh-CN" sz="2200" dirty="0" smtClean="0">
                <a:latin typeface="Cambria" panose="02040503050406030204" pitchFamily="18" charset="0"/>
              </a:rPr>
              <a:t>and </a:t>
            </a:r>
            <a:r>
              <a:rPr lang="en-US" altLang="zh-CN" sz="2200" dirty="0" err="1" smtClean="0">
                <a:latin typeface="Cambria" panose="02040503050406030204" pitchFamily="18" charset="0"/>
              </a:rPr>
              <a:t>androstenediol</a:t>
            </a:r>
            <a:r>
              <a:rPr lang="en-US" altLang="zh-CN" sz="2200" dirty="0">
                <a:latin typeface="Cambria" panose="02040503050406030204" pitchFamily="18" charset="0"/>
              </a:rPr>
              <a:t>) has been of little further diagnostic </a:t>
            </a:r>
            <a:r>
              <a:rPr lang="en-US" altLang="zh-CN" sz="2200" dirty="0" smtClean="0">
                <a:latin typeface="Cambria" panose="02040503050406030204" pitchFamily="18" charset="0"/>
              </a:rPr>
              <a:t>utility in </a:t>
            </a:r>
            <a:r>
              <a:rPr lang="en-US" altLang="zh-CN" sz="2200" dirty="0">
                <a:latin typeface="Cambria" panose="02040503050406030204" pitchFamily="18" charset="0"/>
              </a:rPr>
              <a:t>most, but not all, </a:t>
            </a:r>
            <a:r>
              <a:rPr lang="en-US" altLang="zh-CN" sz="2200" dirty="0" smtClean="0">
                <a:latin typeface="Cambria" panose="02040503050406030204" pitchFamily="18" charset="0"/>
              </a:rPr>
              <a:t>populations.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DHEAS </a:t>
            </a:r>
            <a:r>
              <a:rPr lang="en-US" altLang="zh-CN" sz="2200" dirty="0" smtClean="0">
                <a:latin typeface="Cambria" panose="02040503050406030204" pitchFamily="18" charset="0"/>
              </a:rPr>
              <a:t>is increased </a:t>
            </a:r>
            <a:r>
              <a:rPr lang="en-US" altLang="zh-CN" sz="2200" dirty="0">
                <a:latin typeface="Cambria" panose="02040503050406030204" pitchFamily="18" charset="0"/>
              </a:rPr>
              <a:t>in </a:t>
            </a:r>
            <a:r>
              <a:rPr lang="en-US" altLang="zh-CN" sz="2200" dirty="0" smtClean="0">
                <a:latin typeface="Cambria" panose="02040503050406030204" pitchFamily="18" charset="0"/>
              </a:rPr>
              <a:t>≤17</a:t>
            </a:r>
            <a:r>
              <a:rPr lang="en-US" altLang="zh-CN" sz="2200" dirty="0">
                <a:latin typeface="Cambria" panose="02040503050406030204" pitchFamily="18" charset="0"/>
              </a:rPr>
              <a:t>% of hirsute women who have </a:t>
            </a:r>
            <a:r>
              <a:rPr lang="en-US" altLang="zh-CN" sz="2200" dirty="0" smtClean="0">
                <a:latin typeface="Cambria" panose="02040503050406030204" pitchFamily="18" charset="0"/>
              </a:rPr>
              <a:t>normal total </a:t>
            </a:r>
            <a:r>
              <a:rPr lang="en-US" altLang="zh-CN" sz="2200" dirty="0">
                <a:latin typeface="Cambria" panose="02040503050406030204" pitchFamily="18" charset="0"/>
              </a:rPr>
              <a:t>and free testosterone </a:t>
            </a:r>
            <a:r>
              <a:rPr lang="en-US" altLang="zh-CN" sz="2200" dirty="0" smtClean="0">
                <a:latin typeface="Cambria" panose="02040503050406030204" pitchFamily="18" charset="0"/>
              </a:rPr>
              <a:t>levels.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>
                <a:latin typeface="Cambria" panose="02040503050406030204" pitchFamily="18" charset="0"/>
              </a:rPr>
              <a:t>The </a:t>
            </a:r>
            <a:r>
              <a:rPr lang="en-US" altLang="zh-CN" sz="2200" dirty="0" smtClean="0">
                <a:latin typeface="Cambria" panose="02040503050406030204" pitchFamily="18" charset="0"/>
              </a:rPr>
              <a:t>magnitude of </a:t>
            </a:r>
            <a:r>
              <a:rPr lang="en-US" altLang="zh-CN" sz="2200" dirty="0">
                <a:latin typeface="Cambria" panose="02040503050406030204" pitchFamily="18" charset="0"/>
              </a:rPr>
              <a:t>the androgen level is of poor predictive value for </a:t>
            </a:r>
            <a:r>
              <a:rPr lang="en-US" altLang="zh-CN" sz="2200" dirty="0" smtClean="0">
                <a:latin typeface="Cambria" panose="02040503050406030204" pitchFamily="18" charset="0"/>
              </a:rPr>
              <a:t>tumors, </a:t>
            </a:r>
            <a:r>
              <a:rPr lang="en-US" altLang="zh-CN" sz="2200" dirty="0">
                <a:latin typeface="Cambria" panose="02040503050406030204" pitchFamily="18" charset="0"/>
              </a:rPr>
              <a:t>although a very high testosterone (</a:t>
            </a:r>
            <a:r>
              <a:rPr lang="en-US" altLang="zh-CN" sz="2200" dirty="0" err="1">
                <a:latin typeface="Cambria" panose="02040503050406030204" pitchFamily="18" charset="0"/>
              </a:rPr>
              <a:t>adultmale</a:t>
            </a:r>
            <a:r>
              <a:rPr lang="en-US" altLang="zh-CN" sz="2200" dirty="0">
                <a:latin typeface="Cambria" panose="02040503050406030204" pitchFamily="18" charset="0"/>
              </a:rPr>
              <a:t> range) or DHEAS level </a:t>
            </a:r>
            <a:r>
              <a:rPr lang="en-US" altLang="zh-CN" sz="2200" dirty="0" smtClean="0">
                <a:latin typeface="Cambria" panose="02040503050406030204" pitchFamily="18" charset="0"/>
              </a:rPr>
              <a:t>(&gt;700 </a:t>
            </a:r>
            <a:r>
              <a:rPr lang="en-US" altLang="zh-CN" sz="2200" dirty="0">
                <a:latin typeface="Cambria" panose="02040503050406030204" pitchFamily="18" charset="0"/>
              </a:rPr>
              <a:t>mg/</a:t>
            </a:r>
            <a:r>
              <a:rPr lang="en-US" altLang="zh-CN" sz="2200" dirty="0" err="1">
                <a:latin typeface="Cambria" panose="02040503050406030204" pitchFamily="18" charset="0"/>
              </a:rPr>
              <a:t>dL</a:t>
            </a:r>
            <a:r>
              <a:rPr lang="en-US" altLang="zh-CN" sz="2200" dirty="0">
                <a:latin typeface="Cambria" panose="02040503050406030204" pitchFamily="18" charset="0"/>
              </a:rPr>
              <a:t>) is suggestive</a:t>
            </a:r>
            <a:r>
              <a:rPr lang="en-US" altLang="zh-CN" sz="22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DHEAS </a:t>
            </a:r>
            <a:r>
              <a:rPr lang="en-US" altLang="zh-CN" sz="2200" dirty="0">
                <a:latin typeface="Cambria" panose="02040503050406030204" pitchFamily="18" charset="0"/>
              </a:rPr>
              <a:t>levels are of limited sensitivity in screening </a:t>
            </a:r>
            <a:r>
              <a:rPr lang="en-US" altLang="zh-CN" sz="2200" dirty="0" smtClean="0">
                <a:latin typeface="Cambria" panose="02040503050406030204" pitchFamily="18" charset="0"/>
              </a:rPr>
              <a:t>for NCCAH.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altLang="zh-CN" sz="22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64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2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00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sym typeface="Arial" panose="020B0604020202020204" pitchFamily="34" charset="0"/>
              </a:rPr>
              <a:t>Androgen Testing Remarks</a:t>
            </a: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2095" y="1489585"/>
            <a:ext cx="10181017" cy="418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In </a:t>
            </a:r>
            <a:r>
              <a:rPr lang="en-US" altLang="zh-CN" sz="2200" dirty="0">
                <a:latin typeface="Cambria" panose="02040503050406030204" pitchFamily="18" charset="0"/>
              </a:rPr>
              <a:t>hirsute patients with a high risk of </a:t>
            </a:r>
            <a:r>
              <a:rPr lang="en-US" altLang="zh-CN" sz="2200" dirty="0" smtClean="0">
                <a:latin typeface="Cambria" panose="02040503050406030204" pitchFamily="18" charset="0"/>
              </a:rPr>
              <a:t>congenital adrenal </a:t>
            </a:r>
            <a:r>
              <a:rPr lang="en-US" altLang="zh-CN" sz="2200" dirty="0">
                <a:latin typeface="Cambria" panose="02040503050406030204" pitchFamily="18" charset="0"/>
              </a:rPr>
              <a:t>hyperplasia (positive family history, member of </a:t>
            </a:r>
            <a:r>
              <a:rPr lang="en-US" altLang="zh-CN" sz="2200" dirty="0" smtClean="0">
                <a:latin typeface="Cambria" panose="02040503050406030204" pitchFamily="18" charset="0"/>
              </a:rPr>
              <a:t>a high-risk </a:t>
            </a:r>
            <a:r>
              <a:rPr lang="en-US" altLang="zh-CN" sz="2200" dirty="0">
                <a:latin typeface="Cambria" panose="02040503050406030204" pitchFamily="18" charset="0"/>
              </a:rPr>
              <a:t>ethnic group), we </a:t>
            </a:r>
            <a:r>
              <a:rPr lang="en-US" altLang="zh-CN" sz="2200" dirty="0">
                <a:solidFill>
                  <a:srgbClr val="C0266E"/>
                </a:solidFill>
                <a:latin typeface="Cambria" panose="02040503050406030204" pitchFamily="18" charset="0"/>
              </a:rPr>
              <a:t>suggest</a:t>
            </a:r>
            <a:r>
              <a:rPr lang="en-US" altLang="zh-CN" sz="2200" dirty="0">
                <a:latin typeface="Cambria" panose="02040503050406030204" pitchFamily="18" charset="0"/>
              </a:rPr>
              <a:t> screening by </a:t>
            </a:r>
            <a:r>
              <a:rPr lang="en-US" altLang="zh-CN" sz="2200" dirty="0" smtClean="0">
                <a:latin typeface="Cambria" panose="02040503050406030204" pitchFamily="18" charset="0"/>
              </a:rPr>
              <a:t>measuring early </a:t>
            </a:r>
            <a:r>
              <a:rPr lang="en-US" altLang="zh-CN" sz="2200" dirty="0">
                <a:latin typeface="Cambria" panose="02040503050406030204" pitchFamily="18" charset="0"/>
              </a:rPr>
              <a:t>morning 17-hydroxyprogesterone levels in the follicular phase or on a random day for those with amenorrhea or infrequent menses, even if serum total </a:t>
            </a:r>
            <a:r>
              <a:rPr lang="en-US" altLang="zh-CN" sz="2200" dirty="0" smtClean="0">
                <a:latin typeface="Cambria" panose="02040503050406030204" pitchFamily="18" charset="0"/>
              </a:rPr>
              <a:t>and free </a:t>
            </a:r>
            <a:r>
              <a:rPr lang="en-US" altLang="zh-CN" sz="2200" dirty="0">
                <a:latin typeface="Cambria" panose="02040503050406030204" pitchFamily="18" charset="0"/>
              </a:rPr>
              <a:t>testosterone are normal. </a:t>
            </a:r>
            <a:endParaRPr lang="en-US" altLang="zh-CN" sz="22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A 17-hydroxyprogesterone value &gt;170 </a:t>
            </a:r>
            <a:r>
              <a:rPr lang="en-US" altLang="zh-CN" sz="2200" dirty="0">
                <a:latin typeface="Cambria" panose="02040503050406030204" pitchFamily="18" charset="0"/>
              </a:rPr>
              <a:t>to 200 ng/</a:t>
            </a:r>
            <a:r>
              <a:rPr lang="en-US" altLang="zh-CN" sz="2200" dirty="0" err="1">
                <a:latin typeface="Cambria" panose="02040503050406030204" pitchFamily="18" charset="0"/>
              </a:rPr>
              <a:t>dL</a:t>
            </a:r>
            <a:r>
              <a:rPr lang="en-US" altLang="zh-CN" sz="2200" dirty="0">
                <a:latin typeface="Cambria" panose="02040503050406030204" pitchFamily="18" charset="0"/>
              </a:rPr>
              <a:t> (5.15 to 6.0 </a:t>
            </a:r>
            <a:r>
              <a:rPr lang="en-US" altLang="zh-CN" sz="2200" dirty="0" err="1">
                <a:latin typeface="Cambria" panose="02040503050406030204" pitchFamily="18" charset="0"/>
              </a:rPr>
              <a:t>nmol</a:t>
            </a:r>
            <a:r>
              <a:rPr lang="en-US" altLang="zh-CN" sz="2200" dirty="0">
                <a:latin typeface="Cambria" panose="02040503050406030204" pitchFamily="18" charset="0"/>
              </a:rPr>
              <a:t>/L) is approximately 95% sensitive and 90% specific for </a:t>
            </a:r>
            <a:r>
              <a:rPr lang="en-US" altLang="zh-CN" sz="2200" dirty="0" smtClean="0">
                <a:latin typeface="Cambria" panose="02040503050406030204" pitchFamily="18" charset="0"/>
              </a:rPr>
              <a:t>NCCAH.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200" dirty="0" smtClean="0">
                <a:latin typeface="Cambria" panose="02040503050406030204" pitchFamily="18" charset="0"/>
              </a:rPr>
              <a:t>Definitive </a:t>
            </a:r>
            <a:r>
              <a:rPr lang="en-US" altLang="zh-CN" sz="2200" dirty="0">
                <a:latin typeface="Cambria" panose="02040503050406030204" pitchFamily="18" charset="0"/>
              </a:rPr>
              <a:t>diagnosis requires demonstrating </a:t>
            </a:r>
            <a:r>
              <a:rPr lang="en-US" altLang="zh-CN" sz="2200" dirty="0" smtClean="0">
                <a:latin typeface="Cambria" panose="02040503050406030204" pitchFamily="18" charset="0"/>
              </a:rPr>
              <a:t>a 17-hydroxyprogesterone </a:t>
            </a:r>
            <a:r>
              <a:rPr lang="en-US" altLang="zh-CN" sz="2200" dirty="0">
                <a:latin typeface="Cambria" panose="02040503050406030204" pitchFamily="18" charset="0"/>
              </a:rPr>
              <a:t>value </a:t>
            </a:r>
            <a:r>
              <a:rPr lang="en-US" altLang="zh-CN" sz="2200" dirty="0" smtClean="0">
                <a:latin typeface="Cambria" panose="02040503050406030204" pitchFamily="18" charset="0"/>
              </a:rPr>
              <a:t>≥1000 </a:t>
            </a:r>
            <a:r>
              <a:rPr lang="en-US" altLang="zh-CN" sz="2200" dirty="0">
                <a:latin typeface="Cambria" panose="02040503050406030204" pitchFamily="18" charset="0"/>
              </a:rPr>
              <a:t>to 1500 ng/</a:t>
            </a:r>
            <a:r>
              <a:rPr lang="en-US" altLang="zh-CN" sz="2200" dirty="0" err="1">
                <a:latin typeface="Cambria" panose="02040503050406030204" pitchFamily="18" charset="0"/>
              </a:rPr>
              <a:t>dL</a:t>
            </a:r>
            <a:r>
              <a:rPr lang="en-US" altLang="zh-CN" sz="2200" dirty="0">
                <a:latin typeface="Cambria" panose="02040503050406030204" pitchFamily="18" charset="0"/>
              </a:rPr>
              <a:t> (</a:t>
            </a:r>
            <a:r>
              <a:rPr lang="en-US" altLang="zh-CN" sz="2200" dirty="0" smtClean="0">
                <a:latin typeface="Cambria" panose="02040503050406030204" pitchFamily="18" charset="0"/>
              </a:rPr>
              <a:t>30 to </a:t>
            </a:r>
            <a:r>
              <a:rPr lang="en-US" altLang="zh-CN" sz="2200" dirty="0">
                <a:latin typeface="Cambria" panose="02040503050406030204" pitchFamily="18" charset="0"/>
              </a:rPr>
              <a:t>45 </a:t>
            </a:r>
            <a:r>
              <a:rPr lang="en-US" altLang="zh-CN" sz="2200" dirty="0" err="1">
                <a:latin typeface="Cambria" panose="02040503050406030204" pitchFamily="18" charset="0"/>
              </a:rPr>
              <a:t>nmol</a:t>
            </a:r>
            <a:r>
              <a:rPr lang="en-US" altLang="zh-CN" sz="2200" dirty="0">
                <a:latin typeface="Cambria" panose="02040503050406030204" pitchFamily="18" charset="0"/>
              </a:rPr>
              <a:t>/L) either basally or in response to </a:t>
            </a:r>
            <a:r>
              <a:rPr lang="en-US" altLang="zh-CN" sz="2200" dirty="0" err="1" smtClean="0">
                <a:latin typeface="Cambria" panose="02040503050406030204" pitchFamily="18" charset="0"/>
              </a:rPr>
              <a:t>cosyntropin</a:t>
            </a:r>
            <a:r>
              <a:rPr lang="en-US" altLang="zh-CN" sz="2200" dirty="0" smtClean="0">
                <a:latin typeface="Cambria" panose="02040503050406030204" pitchFamily="18" charset="0"/>
              </a:rPr>
              <a:t> stimulation </a:t>
            </a:r>
            <a:r>
              <a:rPr lang="en-US" altLang="zh-CN" sz="2200" dirty="0">
                <a:latin typeface="Cambria" panose="02040503050406030204" pitchFamily="18" charset="0"/>
              </a:rPr>
              <a:t>testing, with those in the 1000 to 1500 </a:t>
            </a:r>
            <a:r>
              <a:rPr lang="en-US" altLang="zh-CN" sz="2200" dirty="0" smtClean="0">
                <a:latin typeface="Cambria" panose="02040503050406030204" pitchFamily="18" charset="0"/>
              </a:rPr>
              <a:t>range being </a:t>
            </a:r>
            <a:r>
              <a:rPr lang="en-US" altLang="zh-CN" sz="2200" dirty="0">
                <a:latin typeface="Cambria" panose="02040503050406030204" pitchFamily="18" charset="0"/>
              </a:rPr>
              <a:t>subject to confirmation by molecular genetic analysis of the CYP21A2 gene </a:t>
            </a:r>
            <a:endParaRPr lang="en-US" altLang="zh-CN" sz="22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65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52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2427732" y="4566040"/>
            <a:ext cx="7391400" cy="1597016"/>
          </a:xfrm>
        </p:spPr>
        <p:txBody>
          <a:bodyPr>
            <a:noAutofit/>
          </a:bodyPr>
          <a:lstStyle/>
          <a:p>
            <a:r>
              <a:rPr lang="en-US" altLang="zh-CN" sz="8000" dirty="0" smtClean="0">
                <a:solidFill>
                  <a:srgbClr val="FFC000"/>
                </a:solidFill>
                <a:latin typeface="Albert" pitchFamily="2" charset="0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66</a:t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0000" lnSpcReduction="20000"/>
          </a:bodyPr>
          <a:lstStyle/>
          <a:p>
            <a:pPr algn="ctr"/>
            <a:r>
              <a:rPr lang="en-US" altLang="zh-CN" sz="3200" b="1" dirty="0" err="1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Ferriman</a:t>
            </a:r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–Gallwey score 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9870121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02095" y="1505195"/>
            <a:ext cx="98061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This </a:t>
            </a:r>
            <a:r>
              <a:rPr lang="en-US" altLang="zh-CN" sz="2400" dirty="0">
                <a:latin typeface="Cambria" panose="02040503050406030204" pitchFamily="18" charset="0"/>
              </a:rPr>
              <a:t>scoring system has its </a:t>
            </a:r>
            <a:r>
              <a:rPr lang="en-US" altLang="zh-CN" sz="2400" dirty="0" smtClean="0">
                <a:latin typeface="Cambria" panose="02040503050406030204" pitchFamily="18" charset="0"/>
              </a:rPr>
              <a:t>limitations: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mbria" panose="02040503050406030204" pitchFamily="18" charset="0"/>
              </a:rPr>
              <a:t>Subjective </a:t>
            </a:r>
            <a:r>
              <a:rPr lang="en-US" altLang="zh-CN" sz="2400" dirty="0">
                <a:latin typeface="Cambria" panose="02040503050406030204" pitchFamily="18" charset="0"/>
              </a:rPr>
              <a:t>nature</a:t>
            </a:r>
            <a:r>
              <a:rPr lang="en-US" altLang="zh-CN" sz="2400" dirty="0" smtClean="0">
                <a:latin typeface="Cambria" panose="02040503050406030204" pitchFamily="18" charset="0"/>
              </a:rPr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failure to account for a locally </a:t>
            </a:r>
            <a:r>
              <a:rPr lang="en-US" altLang="zh-CN" sz="2400" dirty="0" smtClean="0">
                <a:latin typeface="Cambria" panose="02040503050406030204" pitchFamily="18" charset="0"/>
              </a:rPr>
              <a:t>high score </a:t>
            </a:r>
            <a:r>
              <a:rPr lang="en-US" altLang="zh-CN" sz="2400" dirty="0">
                <a:latin typeface="Cambria" panose="02040503050406030204" pitchFamily="18" charset="0"/>
              </a:rPr>
              <a:t>that does not raise the total score to an </a:t>
            </a:r>
            <a:r>
              <a:rPr lang="en-US" altLang="zh-CN" sz="2400" dirty="0" smtClean="0">
                <a:latin typeface="Cambria" panose="02040503050406030204" pitchFamily="18" charset="0"/>
              </a:rPr>
              <a:t>abnormal extent</a:t>
            </a:r>
            <a:r>
              <a:rPr lang="en-US" altLang="zh-CN" sz="2400" dirty="0">
                <a:latin typeface="Cambria" panose="02040503050406030204" pitchFamily="18" charset="0"/>
              </a:rPr>
              <a:t>,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lack of consideration of such </a:t>
            </a:r>
            <a:r>
              <a:rPr lang="en-US" altLang="zh-CN" sz="2400" dirty="0" err="1">
                <a:latin typeface="Cambria" panose="02040503050406030204" pitchFamily="18" charset="0"/>
              </a:rPr>
              <a:t>androgensensitive</a:t>
            </a:r>
            <a:r>
              <a:rPr lang="en-US" altLang="zh-CN" sz="2400" dirty="0">
                <a:latin typeface="Cambria" panose="02040503050406030204" pitchFamily="18" charset="0"/>
              </a:rPr>
              <a:t> areas such as the sides of the face from </a:t>
            </a:r>
            <a:r>
              <a:rPr lang="en-US" altLang="zh-CN" sz="2400" dirty="0" smtClean="0">
                <a:latin typeface="Cambria" panose="02040503050406030204" pitchFamily="18" charset="0"/>
              </a:rPr>
              <a:t>the hairline </a:t>
            </a:r>
            <a:r>
              <a:rPr lang="en-US" altLang="zh-CN" sz="2400" dirty="0">
                <a:latin typeface="Cambria" panose="02040503050406030204" pitchFamily="18" charset="0"/>
              </a:rPr>
              <a:t>to below the ear (sideburns) and the buttocks</a:t>
            </a:r>
            <a:r>
              <a:rPr lang="en-US" altLang="zh-CN" sz="2400" dirty="0" smtClean="0">
                <a:latin typeface="Cambria" panose="02040503050406030204" pitchFamily="18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Lower </a:t>
            </a:r>
            <a:r>
              <a:rPr lang="en-US" altLang="zh-CN" sz="2400" dirty="0" err="1">
                <a:latin typeface="Cambria" panose="02040503050406030204" pitchFamily="18" charset="0"/>
              </a:rPr>
              <a:t>Ferriman</a:t>
            </a:r>
            <a:r>
              <a:rPr lang="en-US" altLang="zh-CN" sz="2400" dirty="0">
                <a:latin typeface="Cambria" panose="02040503050406030204" pitchFamily="18" charset="0"/>
              </a:rPr>
              <a:t>–Gallwey scores can be clinically important.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Even minimal degrees </a:t>
            </a:r>
            <a:r>
              <a:rPr lang="en-US" altLang="zh-CN" sz="2400" dirty="0">
                <a:latin typeface="Cambria" panose="02040503050406030204" pitchFamily="18" charset="0"/>
              </a:rPr>
              <a:t>of unwanted hair are often associated with </a:t>
            </a:r>
            <a:r>
              <a:rPr lang="en-US" altLang="zh-CN" sz="2400" dirty="0" err="1">
                <a:latin typeface="Cambria" panose="02040503050406030204" pitchFamily="18" charset="0"/>
              </a:rPr>
              <a:t>hyperandrogenemia</a:t>
            </a:r>
            <a:r>
              <a:rPr lang="en-US" altLang="zh-CN" sz="2400" dirty="0">
                <a:latin typeface="Cambria" panose="02040503050406030204" pitchFamily="18" charset="0"/>
              </a:rPr>
              <a:t> </a:t>
            </a:r>
            <a:r>
              <a:rPr lang="en-US" altLang="zh-CN" sz="2400" dirty="0" smtClean="0">
                <a:latin typeface="Cambria" panose="02040503050406030204" pitchFamily="18" charset="0"/>
              </a:rPr>
              <a:t>when menstrual </a:t>
            </a:r>
            <a:r>
              <a:rPr lang="en-US" altLang="zh-CN" sz="2400" dirty="0">
                <a:latin typeface="Cambria" panose="02040503050406030204" pitchFamily="18" charset="0"/>
              </a:rPr>
              <a:t>irregularity is </a:t>
            </a:r>
            <a:r>
              <a:rPr lang="en-US" altLang="zh-CN" sz="2400" dirty="0" smtClean="0">
                <a:latin typeface="Cambria" panose="02040503050406030204" pitchFamily="18" charset="0"/>
              </a:rPr>
              <a:t>present.</a:t>
            </a:r>
            <a:endParaRPr lang="en-US" altLang="zh-C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7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4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00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Pathogenesis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The growth of sexual hair is </a:t>
            </a:r>
            <a:r>
              <a:rPr lang="en-US" altLang="zh-CN" sz="2400" dirty="0" smtClean="0">
                <a:latin typeface="Cambria" panose="02040503050406030204" pitchFamily="18" charset="0"/>
              </a:rPr>
              <a:t>entirely dependent </a:t>
            </a:r>
            <a:r>
              <a:rPr lang="en-US" altLang="zh-CN" sz="2400" dirty="0">
                <a:latin typeface="Cambria" panose="02040503050406030204" pitchFamily="18" charset="0"/>
              </a:rPr>
              <a:t>on the presence of </a:t>
            </a:r>
            <a:r>
              <a:rPr lang="en-US" altLang="zh-CN" sz="2400" dirty="0" smtClean="0">
                <a:latin typeface="Cambria" panose="02040503050406030204" pitchFamily="18" charset="0"/>
              </a:rPr>
              <a:t>androgen.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Androgens appear to induce </a:t>
            </a:r>
            <a:r>
              <a:rPr lang="en-US" altLang="zh-CN" sz="2400" dirty="0" err="1">
                <a:latin typeface="Cambria" panose="02040503050406030204" pitchFamily="18" charset="0"/>
              </a:rPr>
              <a:t>vellus</a:t>
            </a:r>
            <a:r>
              <a:rPr lang="en-US" altLang="zh-CN" sz="2400" dirty="0">
                <a:latin typeface="Cambria" panose="02040503050406030204" pitchFamily="18" charset="0"/>
              </a:rPr>
              <a:t> follicles in </a:t>
            </a:r>
            <a:r>
              <a:rPr lang="en-US" altLang="zh-CN" sz="2400" dirty="0" err="1">
                <a:latin typeface="Cambria" panose="02040503050406030204" pitchFamily="18" charset="0"/>
              </a:rPr>
              <a:t>sexspecific</a:t>
            </a:r>
            <a:r>
              <a:rPr lang="en-US" altLang="zh-CN" sz="2400" dirty="0">
                <a:latin typeface="Cambria" panose="02040503050406030204" pitchFamily="18" charset="0"/>
              </a:rPr>
              <a:t> areas to develop into terminal hairs, which </a:t>
            </a:r>
            <a:r>
              <a:rPr lang="en-US" altLang="zh-CN" sz="2400" dirty="0" smtClean="0">
                <a:latin typeface="Cambria" panose="02040503050406030204" pitchFamily="18" charset="0"/>
              </a:rPr>
              <a:t>are larger </a:t>
            </a:r>
            <a:r>
              <a:rPr lang="en-US" altLang="zh-CN" sz="2400" dirty="0">
                <a:latin typeface="Cambria" panose="02040503050406030204" pitchFamily="18" charset="0"/>
              </a:rPr>
              <a:t>and more heavily pigmented.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Hairs </a:t>
            </a:r>
            <a:r>
              <a:rPr lang="en-US" altLang="zh-CN" sz="2400" dirty="0">
                <a:latin typeface="Cambria" panose="02040503050406030204" pitchFamily="18" charset="0"/>
              </a:rPr>
              <a:t>grow </a:t>
            </a:r>
            <a:r>
              <a:rPr lang="en-US" altLang="zh-CN" sz="2400" dirty="0" err="1" smtClean="0">
                <a:latin typeface="Cambria" panose="02040503050406030204" pitchFamily="18" charset="0"/>
              </a:rPr>
              <a:t>innonsynchronous</a:t>
            </a:r>
            <a:r>
              <a:rPr lang="en-US" altLang="zh-CN" sz="2400" dirty="0" smtClean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cycles, and the growth (</a:t>
            </a:r>
            <a:r>
              <a:rPr lang="en-US" altLang="zh-CN" sz="2400" dirty="0" err="1">
                <a:latin typeface="Cambria" panose="02040503050406030204" pitchFamily="18" charset="0"/>
              </a:rPr>
              <a:t>anagen</a:t>
            </a:r>
            <a:r>
              <a:rPr lang="en-US" altLang="zh-CN" sz="2400" dirty="0">
                <a:latin typeface="Cambria" panose="02040503050406030204" pitchFamily="18" charset="0"/>
              </a:rPr>
              <a:t>) </a:t>
            </a:r>
            <a:r>
              <a:rPr lang="en-US" altLang="zh-CN" sz="2400" dirty="0" smtClean="0">
                <a:latin typeface="Cambria" panose="02040503050406030204" pitchFamily="18" charset="0"/>
              </a:rPr>
              <a:t>phase (which </a:t>
            </a:r>
            <a:r>
              <a:rPr lang="en-US" altLang="zh-CN" sz="2400" dirty="0">
                <a:latin typeface="Cambria" panose="02040503050406030204" pitchFamily="18" charset="0"/>
              </a:rPr>
              <a:t>varies with body area) is </a:t>
            </a:r>
            <a:r>
              <a:rPr lang="en-US" altLang="zh-CN" sz="2400" dirty="0" smtClean="0">
                <a:latin typeface="Cambria" panose="02040503050406030204" pitchFamily="18" charset="0"/>
              </a:rPr>
              <a:t>~4 </a:t>
            </a:r>
            <a:r>
              <a:rPr lang="en-US" altLang="zh-CN" sz="2400" dirty="0">
                <a:latin typeface="Cambria" panose="02040503050406030204" pitchFamily="18" charset="0"/>
              </a:rPr>
              <a:t>months for </a:t>
            </a:r>
            <a:r>
              <a:rPr lang="en-US" altLang="zh-CN" sz="2400" dirty="0" smtClean="0">
                <a:latin typeface="Cambria" panose="02040503050406030204" pitchFamily="18" charset="0"/>
              </a:rPr>
              <a:t>facial hair</a:t>
            </a:r>
            <a:r>
              <a:rPr lang="en-US" altLang="zh-CN" sz="2400" dirty="0">
                <a:latin typeface="Cambria" panose="02040503050406030204" pitchFamily="18" charset="0"/>
              </a:rPr>
              <a:t>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Due </a:t>
            </a:r>
            <a:r>
              <a:rPr lang="en-US" altLang="zh-CN" sz="2400" dirty="0">
                <a:latin typeface="Cambria" panose="02040503050406030204" pitchFamily="18" charset="0"/>
              </a:rPr>
              <a:t>to the long hair growth cycle, it </a:t>
            </a:r>
            <a:r>
              <a:rPr lang="en-US" altLang="zh-CN" sz="2400" dirty="0" smtClean="0">
                <a:latin typeface="Cambria" panose="02040503050406030204" pitchFamily="18" charset="0"/>
              </a:rPr>
              <a:t>takes ~6 </a:t>
            </a:r>
            <a:r>
              <a:rPr lang="en-US" altLang="zh-CN" sz="2400" dirty="0">
                <a:latin typeface="Cambria" panose="02040503050406030204" pitchFamily="18" charset="0"/>
              </a:rPr>
              <a:t>months to detect the effects of hormonal therapy and </a:t>
            </a:r>
            <a:r>
              <a:rPr lang="en-US" altLang="zh-CN" sz="2400" dirty="0" smtClean="0">
                <a:latin typeface="Cambria" panose="02040503050406030204" pitchFamily="18" charset="0"/>
              </a:rPr>
              <a:t>~9 </a:t>
            </a:r>
            <a:r>
              <a:rPr lang="en-US" altLang="zh-CN" sz="2400" dirty="0">
                <a:latin typeface="Cambria" panose="02040503050406030204" pitchFamily="18" charset="0"/>
              </a:rPr>
              <a:t>months for these effects to become maximal.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79611" y="473797"/>
            <a:ext cx="384679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 fontScale="70000" lnSpcReduction="20000"/>
          </a:bodyPr>
          <a:lstStyle/>
          <a:p>
            <a:pPr algn="ctr"/>
            <a:r>
              <a:rPr lang="en-US" altLang="zh-CN" sz="3200" b="1" dirty="0">
                <a:solidFill>
                  <a:srgbClr val="59503C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Pathogenesis of hirsutism</a:t>
            </a:r>
            <a:endParaRPr lang="en-US" altLang="zh-CN" sz="3200" b="1" dirty="0" smtClean="0">
              <a:solidFill>
                <a:srgbClr val="59503C"/>
              </a:solidFill>
              <a:latin typeface="+mj-lt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品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02095" y="1540661"/>
            <a:ext cx="10181017" cy="4137763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bg1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grpSp>
        <p:nvGrpSpPr>
          <p:cNvPr id="8" name="组合 30"/>
          <p:cNvGrpSpPr/>
          <p:nvPr>
            <p:custDataLst>
              <p:tags r:id="rId4"/>
            </p:custDataLst>
          </p:nvPr>
        </p:nvGrpSpPr>
        <p:grpSpPr>
          <a:xfrm flipV="1">
            <a:off x="4366281" y="1082919"/>
            <a:ext cx="3473450" cy="425451"/>
            <a:chOff x="4500563" y="1898650"/>
            <a:chExt cx="3473450" cy="425451"/>
          </a:xfrm>
          <a:solidFill>
            <a:schemeClr val="accent1"/>
          </a:solidFill>
        </p:grpSpPr>
        <p:sp>
          <p:nvSpPr>
            <p:cNvPr id="9" name="Oval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92838" y="2190750"/>
              <a:ext cx="65088" cy="666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0" name="Oval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200776" y="2278063"/>
              <a:ext cx="49213" cy="46038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1" name="Oval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200776" y="2120900"/>
              <a:ext cx="49213" cy="4762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5" name="Oval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203951" y="2062163"/>
              <a:ext cx="42863" cy="4286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6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5945188" y="2001838"/>
              <a:ext cx="23813" cy="20638"/>
            </a:xfrm>
            <a:custGeom>
              <a:avLst/>
              <a:gdLst>
                <a:gd name="T0" fmla="*/ 2 w 8"/>
                <a:gd name="T1" fmla="*/ 6 h 7"/>
                <a:gd name="T2" fmla="*/ 7 w 8"/>
                <a:gd name="T3" fmla="*/ 6 h 7"/>
                <a:gd name="T4" fmla="*/ 6 w 8"/>
                <a:gd name="T5" fmla="*/ 1 h 7"/>
                <a:gd name="T6" fmla="*/ 2 w 8"/>
                <a:gd name="T7" fmla="*/ 1 h 7"/>
                <a:gd name="T8" fmla="*/ 2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7"/>
                    <a:pt x="5" y="7"/>
                    <a:pt x="7" y="6"/>
                  </a:cubicBezTo>
                  <a:cubicBezTo>
                    <a:pt x="8" y="4"/>
                    <a:pt x="8" y="2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3"/>
                    <a:pt x="1" y="5"/>
                    <a:pt x="2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5983288" y="1968500"/>
              <a:ext cx="30163" cy="30163"/>
            </a:xfrm>
            <a:custGeom>
              <a:avLst/>
              <a:gdLst>
                <a:gd name="T0" fmla="*/ 2 w 10"/>
                <a:gd name="T1" fmla="*/ 8 h 10"/>
                <a:gd name="T2" fmla="*/ 8 w 10"/>
                <a:gd name="T3" fmla="*/ 8 h 10"/>
                <a:gd name="T4" fmla="*/ 8 w 10"/>
                <a:gd name="T5" fmla="*/ 1 h 10"/>
                <a:gd name="T6" fmla="*/ 2 w 10"/>
                <a:gd name="T7" fmla="*/ 2 h 10"/>
                <a:gd name="T8" fmla="*/ 2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8"/>
                  </a:move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19" name="Freeform 11"/>
            <p:cNvSpPr/>
            <p:nvPr>
              <p:custDataLst>
                <p:tags r:id="rId11"/>
              </p:custDataLst>
            </p:nvPr>
          </p:nvSpPr>
          <p:spPr bwMode="auto">
            <a:xfrm>
              <a:off x="6030913" y="1938338"/>
              <a:ext cx="42863" cy="39688"/>
            </a:xfrm>
            <a:custGeom>
              <a:avLst/>
              <a:gdLst>
                <a:gd name="T0" fmla="*/ 3 w 14"/>
                <a:gd name="T1" fmla="*/ 11 h 13"/>
                <a:gd name="T2" fmla="*/ 11 w 14"/>
                <a:gd name="T3" fmla="*/ 10 h 13"/>
                <a:gd name="T4" fmla="*/ 11 w 14"/>
                <a:gd name="T5" fmla="*/ 2 h 13"/>
                <a:gd name="T6" fmla="*/ 3 w 14"/>
                <a:gd name="T7" fmla="*/ 2 h 13"/>
                <a:gd name="T8" fmla="*/ 3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3" y="11"/>
                  </a:moveTo>
                  <a:cubicBezTo>
                    <a:pt x="6" y="13"/>
                    <a:pt x="9" y="13"/>
                    <a:pt x="11" y="10"/>
                  </a:cubicBezTo>
                  <a:cubicBezTo>
                    <a:pt x="14" y="8"/>
                    <a:pt x="13" y="4"/>
                    <a:pt x="11" y="2"/>
                  </a:cubicBezTo>
                  <a:cubicBezTo>
                    <a:pt x="8" y="0"/>
                    <a:pt x="5" y="0"/>
                    <a:pt x="3" y="2"/>
                  </a:cubicBezTo>
                  <a:cubicBezTo>
                    <a:pt x="0" y="5"/>
                    <a:pt x="1" y="9"/>
                    <a:pt x="3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0" name="Freeform 12"/>
            <p:cNvSpPr/>
            <p:nvPr>
              <p:custDataLst>
                <p:tags r:id="rId12"/>
              </p:custDataLst>
            </p:nvPr>
          </p:nvSpPr>
          <p:spPr bwMode="auto">
            <a:xfrm>
              <a:off x="6264276" y="1901825"/>
              <a:ext cx="107950" cy="173038"/>
            </a:xfrm>
            <a:custGeom>
              <a:avLst/>
              <a:gdLst>
                <a:gd name="T0" fmla="*/ 0 w 36"/>
                <a:gd name="T1" fmla="*/ 57 h 57"/>
                <a:gd name="T2" fmla="*/ 13 w 36"/>
                <a:gd name="T3" fmla="*/ 24 h 57"/>
                <a:gd name="T4" fmla="*/ 32 w 36"/>
                <a:gd name="T5" fmla="*/ 14 h 57"/>
                <a:gd name="T6" fmla="*/ 0 w 36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7">
                  <a:moveTo>
                    <a:pt x="0" y="57"/>
                  </a:moveTo>
                  <a:cubicBezTo>
                    <a:pt x="0" y="57"/>
                    <a:pt x="12" y="37"/>
                    <a:pt x="13" y="24"/>
                  </a:cubicBezTo>
                  <a:cubicBezTo>
                    <a:pt x="14" y="11"/>
                    <a:pt x="27" y="0"/>
                    <a:pt x="32" y="14"/>
                  </a:cubicBezTo>
                  <a:cubicBezTo>
                    <a:pt x="36" y="26"/>
                    <a:pt x="5" y="52"/>
                    <a:pt x="0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1" name="Freeform 13"/>
            <p:cNvSpPr/>
            <p:nvPr>
              <p:custDataLst>
                <p:tags r:id="rId13"/>
              </p:custDataLst>
            </p:nvPr>
          </p:nvSpPr>
          <p:spPr bwMode="auto">
            <a:xfrm>
              <a:off x="6088063" y="1901825"/>
              <a:ext cx="104775" cy="173038"/>
            </a:xfrm>
            <a:custGeom>
              <a:avLst/>
              <a:gdLst>
                <a:gd name="T0" fmla="*/ 35 w 35"/>
                <a:gd name="T1" fmla="*/ 57 h 57"/>
                <a:gd name="T2" fmla="*/ 22 w 35"/>
                <a:gd name="T3" fmla="*/ 24 h 57"/>
                <a:gd name="T4" fmla="*/ 4 w 35"/>
                <a:gd name="T5" fmla="*/ 14 h 57"/>
                <a:gd name="T6" fmla="*/ 35 w 35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7">
                  <a:moveTo>
                    <a:pt x="35" y="57"/>
                  </a:moveTo>
                  <a:cubicBezTo>
                    <a:pt x="35" y="57"/>
                    <a:pt x="24" y="37"/>
                    <a:pt x="22" y="24"/>
                  </a:cubicBezTo>
                  <a:cubicBezTo>
                    <a:pt x="21" y="11"/>
                    <a:pt x="8" y="0"/>
                    <a:pt x="4" y="14"/>
                  </a:cubicBezTo>
                  <a:cubicBezTo>
                    <a:pt x="0" y="26"/>
                    <a:pt x="31" y="52"/>
                    <a:pt x="35" y="5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32500" lnSpcReduction="20000"/>
            </a:bodyPr>
            <a:lstStyle/>
            <a:p>
              <a:endParaRPr lang="zh-CN" altLang="en-US"/>
            </a:p>
          </p:txBody>
        </p:sp>
        <p:sp>
          <p:nvSpPr>
            <p:cNvPr id="22" name="Freeform 14"/>
            <p:cNvSpPr/>
            <p:nvPr>
              <p:custDataLst>
                <p:tags r:id="rId14"/>
              </p:custDataLst>
            </p:nvPr>
          </p:nvSpPr>
          <p:spPr bwMode="auto">
            <a:xfrm>
              <a:off x="6494463" y="2001838"/>
              <a:ext cx="23813" cy="20638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6 h 7"/>
                <a:gd name="T4" fmla="*/ 2 w 8"/>
                <a:gd name="T5" fmla="*/ 1 h 7"/>
                <a:gd name="T6" fmla="*/ 6 w 8"/>
                <a:gd name="T7" fmla="*/ 1 h 7"/>
                <a:gd name="T8" fmla="*/ 6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6"/>
                  </a:moveTo>
                  <a:cubicBezTo>
                    <a:pt x="5" y="7"/>
                    <a:pt x="3" y="7"/>
                    <a:pt x="1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8" y="3"/>
                    <a:pt x="7" y="5"/>
                    <a:pt x="6" y="6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3" name="Freeform 15"/>
            <p:cNvSpPr/>
            <p:nvPr>
              <p:custDataLst>
                <p:tags r:id="rId15"/>
              </p:custDataLst>
            </p:nvPr>
          </p:nvSpPr>
          <p:spPr bwMode="auto">
            <a:xfrm>
              <a:off x="6450013" y="1968500"/>
              <a:ext cx="30163" cy="30163"/>
            </a:xfrm>
            <a:custGeom>
              <a:avLst/>
              <a:gdLst>
                <a:gd name="T0" fmla="*/ 8 w 10"/>
                <a:gd name="T1" fmla="*/ 8 h 10"/>
                <a:gd name="T2" fmla="*/ 1 w 10"/>
                <a:gd name="T3" fmla="*/ 8 h 10"/>
                <a:gd name="T4" fmla="*/ 2 w 10"/>
                <a:gd name="T5" fmla="*/ 1 h 10"/>
                <a:gd name="T6" fmla="*/ 8 w 10"/>
                <a:gd name="T7" fmla="*/ 2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6" y="10"/>
                    <a:pt x="3" y="10"/>
                    <a:pt x="1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0" y="3"/>
                    <a:pt x="10" y="6"/>
                    <a:pt x="8" y="8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4" name="Freeform 16"/>
            <p:cNvSpPr/>
            <p:nvPr>
              <p:custDataLst>
                <p:tags r:id="rId16"/>
              </p:custDataLst>
            </p:nvPr>
          </p:nvSpPr>
          <p:spPr bwMode="auto">
            <a:xfrm>
              <a:off x="6389688" y="1938338"/>
              <a:ext cx="41275" cy="39688"/>
            </a:xfrm>
            <a:custGeom>
              <a:avLst/>
              <a:gdLst>
                <a:gd name="T0" fmla="*/ 11 w 14"/>
                <a:gd name="T1" fmla="*/ 11 h 13"/>
                <a:gd name="T2" fmla="*/ 2 w 14"/>
                <a:gd name="T3" fmla="*/ 10 h 13"/>
                <a:gd name="T4" fmla="*/ 3 w 14"/>
                <a:gd name="T5" fmla="*/ 2 h 13"/>
                <a:gd name="T6" fmla="*/ 11 w 14"/>
                <a:gd name="T7" fmla="*/ 2 h 13"/>
                <a:gd name="T8" fmla="*/ 11 w 14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1" y="11"/>
                  </a:moveTo>
                  <a:cubicBezTo>
                    <a:pt x="8" y="13"/>
                    <a:pt x="5" y="13"/>
                    <a:pt x="2" y="10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6" y="0"/>
                    <a:pt x="9" y="0"/>
                    <a:pt x="11" y="2"/>
                  </a:cubicBezTo>
                  <a:cubicBezTo>
                    <a:pt x="14" y="5"/>
                    <a:pt x="13" y="9"/>
                    <a:pt x="11" y="1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5" name="Freeform 17"/>
            <p:cNvSpPr/>
            <p:nvPr>
              <p:custDataLst>
                <p:tags r:id="rId17"/>
              </p:custDataLst>
            </p:nvPr>
          </p:nvSpPr>
          <p:spPr bwMode="auto">
            <a:xfrm>
              <a:off x="6180138" y="1898650"/>
              <a:ext cx="90488" cy="139700"/>
            </a:xfrm>
            <a:custGeom>
              <a:avLst/>
              <a:gdLst>
                <a:gd name="T0" fmla="*/ 25 w 30"/>
                <a:gd name="T1" fmla="*/ 27 h 46"/>
                <a:gd name="T2" fmla="*/ 30 w 30"/>
                <a:gd name="T3" fmla="*/ 16 h 46"/>
                <a:gd name="T4" fmla="*/ 15 w 30"/>
                <a:gd name="T5" fmla="*/ 0 h 46"/>
                <a:gd name="T6" fmla="*/ 0 w 30"/>
                <a:gd name="T7" fmla="*/ 16 h 46"/>
                <a:gd name="T8" fmla="*/ 5 w 30"/>
                <a:gd name="T9" fmla="*/ 27 h 46"/>
                <a:gd name="T10" fmla="*/ 3 w 30"/>
                <a:gd name="T11" fmla="*/ 34 h 46"/>
                <a:gd name="T12" fmla="*/ 15 w 30"/>
                <a:gd name="T13" fmla="*/ 46 h 46"/>
                <a:gd name="T14" fmla="*/ 27 w 30"/>
                <a:gd name="T15" fmla="*/ 34 h 46"/>
                <a:gd name="T16" fmla="*/ 25 w 30"/>
                <a:gd name="T17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6">
                  <a:moveTo>
                    <a:pt x="25" y="27"/>
                  </a:moveTo>
                  <a:cubicBezTo>
                    <a:pt x="28" y="24"/>
                    <a:pt x="30" y="20"/>
                    <a:pt x="30" y="16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"/>
                    <a:pt x="2" y="24"/>
                    <a:pt x="5" y="27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41"/>
                    <a:pt x="8" y="46"/>
                    <a:pt x="15" y="46"/>
                  </a:cubicBezTo>
                  <a:cubicBezTo>
                    <a:pt x="22" y="46"/>
                    <a:pt x="27" y="41"/>
                    <a:pt x="27" y="34"/>
                  </a:cubicBezTo>
                  <a:cubicBezTo>
                    <a:pt x="27" y="31"/>
                    <a:pt x="26" y="29"/>
                    <a:pt x="25" y="27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6" name="Line 1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6867526" y="2174875"/>
              <a:ext cx="1062038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7885113" y="2128838"/>
              <a:ext cx="88900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Line 20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43426" y="2174875"/>
              <a:ext cx="106045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00563" y="2128838"/>
              <a:ext cx="90488" cy="92075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953126" y="2062163"/>
              <a:ext cx="247650" cy="234950"/>
            </a:xfrm>
            <a:custGeom>
              <a:avLst/>
              <a:gdLst>
                <a:gd name="T0" fmla="*/ 61 w 83"/>
                <a:gd name="T1" fmla="*/ 69 h 77"/>
                <a:gd name="T2" fmla="*/ 46 w 83"/>
                <a:gd name="T3" fmla="*/ 53 h 77"/>
                <a:gd name="T4" fmla="*/ 47 w 83"/>
                <a:gd name="T5" fmla="*/ 45 h 77"/>
                <a:gd name="T6" fmla="*/ 35 w 83"/>
                <a:gd name="T7" fmla="*/ 50 h 77"/>
                <a:gd name="T8" fmla="*/ 52 w 83"/>
                <a:gd name="T9" fmla="*/ 69 h 77"/>
                <a:gd name="T10" fmla="*/ 21 w 83"/>
                <a:gd name="T11" fmla="*/ 54 h 77"/>
                <a:gd name="T12" fmla="*/ 20 w 83"/>
                <a:gd name="T13" fmla="*/ 19 h 77"/>
                <a:gd name="T14" fmla="*/ 34 w 83"/>
                <a:gd name="T15" fmla="*/ 19 h 77"/>
                <a:gd name="T16" fmla="*/ 24 w 83"/>
                <a:gd name="T17" fmla="*/ 1 h 77"/>
                <a:gd name="T18" fmla="*/ 8 w 83"/>
                <a:gd name="T19" fmla="*/ 44 h 77"/>
                <a:gd name="T20" fmla="*/ 26 w 83"/>
                <a:gd name="T21" fmla="*/ 67 h 77"/>
                <a:gd name="T22" fmla="*/ 83 w 83"/>
                <a:gd name="T23" fmla="*/ 58 h 77"/>
                <a:gd name="T24" fmla="*/ 61 w 83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7">
                  <a:moveTo>
                    <a:pt x="61" y="69"/>
                  </a:moveTo>
                  <a:cubicBezTo>
                    <a:pt x="47" y="68"/>
                    <a:pt x="46" y="53"/>
                    <a:pt x="46" y="53"/>
                  </a:cubicBezTo>
                  <a:cubicBezTo>
                    <a:pt x="46" y="53"/>
                    <a:pt x="49" y="49"/>
                    <a:pt x="47" y="45"/>
                  </a:cubicBezTo>
                  <a:cubicBezTo>
                    <a:pt x="44" y="41"/>
                    <a:pt x="36" y="41"/>
                    <a:pt x="35" y="50"/>
                  </a:cubicBezTo>
                  <a:cubicBezTo>
                    <a:pt x="34" y="59"/>
                    <a:pt x="43" y="67"/>
                    <a:pt x="52" y="69"/>
                  </a:cubicBezTo>
                  <a:cubicBezTo>
                    <a:pt x="52" y="69"/>
                    <a:pt x="32" y="70"/>
                    <a:pt x="21" y="54"/>
                  </a:cubicBezTo>
                  <a:cubicBezTo>
                    <a:pt x="10" y="38"/>
                    <a:pt x="20" y="19"/>
                    <a:pt x="20" y="19"/>
                  </a:cubicBezTo>
                  <a:cubicBezTo>
                    <a:pt x="20" y="19"/>
                    <a:pt x="26" y="26"/>
                    <a:pt x="34" y="19"/>
                  </a:cubicBezTo>
                  <a:cubicBezTo>
                    <a:pt x="42" y="13"/>
                    <a:pt x="36" y="0"/>
                    <a:pt x="24" y="1"/>
                  </a:cubicBezTo>
                  <a:cubicBezTo>
                    <a:pt x="13" y="2"/>
                    <a:pt x="0" y="16"/>
                    <a:pt x="8" y="44"/>
                  </a:cubicBezTo>
                  <a:cubicBezTo>
                    <a:pt x="10" y="54"/>
                    <a:pt x="17" y="62"/>
                    <a:pt x="26" y="67"/>
                  </a:cubicBezTo>
                  <a:cubicBezTo>
                    <a:pt x="45" y="77"/>
                    <a:pt x="74" y="76"/>
                    <a:pt x="83" y="58"/>
                  </a:cubicBezTo>
                  <a:cubicBezTo>
                    <a:pt x="83" y="58"/>
                    <a:pt x="75" y="69"/>
                    <a:pt x="6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1" name="Freeform 23"/>
            <p:cNvSpPr/>
            <p:nvPr>
              <p:custDataLst>
                <p:tags r:id="rId23"/>
              </p:custDataLst>
            </p:nvPr>
          </p:nvSpPr>
          <p:spPr bwMode="auto">
            <a:xfrm>
              <a:off x="5735638" y="2022475"/>
              <a:ext cx="304800" cy="280988"/>
            </a:xfrm>
            <a:custGeom>
              <a:avLst/>
              <a:gdLst>
                <a:gd name="T0" fmla="*/ 50 w 102"/>
                <a:gd name="T1" fmla="*/ 69 h 92"/>
                <a:gd name="T2" fmla="*/ 26 w 102"/>
                <a:gd name="T3" fmla="*/ 46 h 92"/>
                <a:gd name="T4" fmla="*/ 35 w 102"/>
                <a:gd name="T5" fmla="*/ 33 h 92"/>
                <a:gd name="T6" fmla="*/ 46 w 102"/>
                <a:gd name="T7" fmla="*/ 25 h 92"/>
                <a:gd name="T8" fmla="*/ 24 w 102"/>
                <a:gd name="T9" fmla="*/ 29 h 92"/>
                <a:gd name="T10" fmla="*/ 25 w 102"/>
                <a:gd name="T11" fmla="*/ 56 h 92"/>
                <a:gd name="T12" fmla="*/ 33 w 102"/>
                <a:gd name="T13" fmla="*/ 10 h 92"/>
                <a:gd name="T14" fmla="*/ 58 w 102"/>
                <a:gd name="T15" fmla="*/ 22 h 92"/>
                <a:gd name="T16" fmla="*/ 49 w 102"/>
                <a:gd name="T17" fmla="*/ 35 h 92"/>
                <a:gd name="T18" fmla="*/ 57 w 102"/>
                <a:gd name="T19" fmla="*/ 12 h 92"/>
                <a:gd name="T20" fmla="*/ 19 w 102"/>
                <a:gd name="T21" fmla="*/ 10 h 92"/>
                <a:gd name="T22" fmla="*/ 14 w 102"/>
                <a:gd name="T23" fmla="*/ 65 h 92"/>
                <a:gd name="T24" fmla="*/ 61 w 102"/>
                <a:gd name="T25" fmla="*/ 79 h 92"/>
                <a:gd name="T26" fmla="*/ 91 w 102"/>
                <a:gd name="T27" fmla="*/ 75 h 92"/>
                <a:gd name="T28" fmla="*/ 87 w 102"/>
                <a:gd name="T29" fmla="*/ 90 h 92"/>
                <a:gd name="T30" fmla="*/ 78 w 102"/>
                <a:gd name="T31" fmla="*/ 82 h 92"/>
                <a:gd name="T32" fmla="*/ 88 w 102"/>
                <a:gd name="T33" fmla="*/ 92 h 92"/>
                <a:gd name="T34" fmla="*/ 95 w 102"/>
                <a:gd name="T35" fmla="*/ 74 h 92"/>
                <a:gd name="T36" fmla="*/ 50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0" y="69"/>
                  </a:moveTo>
                  <a:cubicBezTo>
                    <a:pt x="34" y="70"/>
                    <a:pt x="26" y="58"/>
                    <a:pt x="26" y="46"/>
                  </a:cubicBezTo>
                  <a:cubicBezTo>
                    <a:pt x="26" y="35"/>
                    <a:pt x="35" y="33"/>
                    <a:pt x="35" y="33"/>
                  </a:cubicBezTo>
                  <a:cubicBezTo>
                    <a:pt x="41" y="36"/>
                    <a:pt x="47" y="32"/>
                    <a:pt x="46" y="25"/>
                  </a:cubicBezTo>
                  <a:cubicBezTo>
                    <a:pt x="44" y="18"/>
                    <a:pt x="30" y="18"/>
                    <a:pt x="24" y="29"/>
                  </a:cubicBezTo>
                  <a:cubicBezTo>
                    <a:pt x="18" y="40"/>
                    <a:pt x="25" y="56"/>
                    <a:pt x="25" y="56"/>
                  </a:cubicBezTo>
                  <a:cubicBezTo>
                    <a:pt x="12" y="36"/>
                    <a:pt x="19" y="16"/>
                    <a:pt x="33" y="10"/>
                  </a:cubicBezTo>
                  <a:cubicBezTo>
                    <a:pt x="45" y="5"/>
                    <a:pt x="58" y="10"/>
                    <a:pt x="58" y="22"/>
                  </a:cubicBezTo>
                  <a:cubicBezTo>
                    <a:pt x="59" y="34"/>
                    <a:pt x="49" y="35"/>
                    <a:pt x="49" y="35"/>
                  </a:cubicBezTo>
                  <a:cubicBezTo>
                    <a:pt x="58" y="37"/>
                    <a:pt x="65" y="21"/>
                    <a:pt x="57" y="12"/>
                  </a:cubicBezTo>
                  <a:cubicBezTo>
                    <a:pt x="49" y="2"/>
                    <a:pt x="33" y="0"/>
                    <a:pt x="19" y="10"/>
                  </a:cubicBezTo>
                  <a:cubicBezTo>
                    <a:pt x="7" y="19"/>
                    <a:pt x="0" y="46"/>
                    <a:pt x="14" y="65"/>
                  </a:cubicBezTo>
                  <a:cubicBezTo>
                    <a:pt x="28" y="84"/>
                    <a:pt x="54" y="80"/>
                    <a:pt x="61" y="79"/>
                  </a:cubicBezTo>
                  <a:cubicBezTo>
                    <a:pt x="67" y="78"/>
                    <a:pt x="83" y="69"/>
                    <a:pt x="91" y="75"/>
                  </a:cubicBezTo>
                  <a:cubicBezTo>
                    <a:pt x="98" y="81"/>
                    <a:pt x="93" y="89"/>
                    <a:pt x="87" y="90"/>
                  </a:cubicBezTo>
                  <a:cubicBezTo>
                    <a:pt x="80" y="90"/>
                    <a:pt x="78" y="82"/>
                    <a:pt x="78" y="82"/>
                  </a:cubicBezTo>
                  <a:cubicBezTo>
                    <a:pt x="77" y="87"/>
                    <a:pt x="81" y="91"/>
                    <a:pt x="88" y="92"/>
                  </a:cubicBezTo>
                  <a:cubicBezTo>
                    <a:pt x="95" y="92"/>
                    <a:pt x="102" y="83"/>
                    <a:pt x="95" y="74"/>
                  </a:cubicBezTo>
                  <a:cubicBezTo>
                    <a:pt x="88" y="65"/>
                    <a:pt x="67" y="68"/>
                    <a:pt x="50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6253163" y="2062163"/>
              <a:ext cx="244475" cy="234950"/>
            </a:xfrm>
            <a:custGeom>
              <a:avLst/>
              <a:gdLst>
                <a:gd name="T0" fmla="*/ 21 w 82"/>
                <a:gd name="T1" fmla="*/ 69 h 77"/>
                <a:gd name="T2" fmla="*/ 37 w 82"/>
                <a:gd name="T3" fmla="*/ 53 h 77"/>
                <a:gd name="T4" fmla="*/ 36 w 82"/>
                <a:gd name="T5" fmla="*/ 45 h 77"/>
                <a:gd name="T6" fmla="*/ 47 w 82"/>
                <a:gd name="T7" fmla="*/ 50 h 77"/>
                <a:gd name="T8" fmla="*/ 30 w 82"/>
                <a:gd name="T9" fmla="*/ 69 h 77"/>
                <a:gd name="T10" fmla="*/ 61 w 82"/>
                <a:gd name="T11" fmla="*/ 54 h 77"/>
                <a:gd name="T12" fmla="*/ 63 w 82"/>
                <a:gd name="T13" fmla="*/ 19 h 77"/>
                <a:gd name="T14" fmla="*/ 48 w 82"/>
                <a:gd name="T15" fmla="*/ 19 h 77"/>
                <a:gd name="T16" fmla="*/ 58 w 82"/>
                <a:gd name="T17" fmla="*/ 1 h 77"/>
                <a:gd name="T18" fmla="*/ 75 w 82"/>
                <a:gd name="T19" fmla="*/ 44 h 77"/>
                <a:gd name="T20" fmla="*/ 56 w 82"/>
                <a:gd name="T21" fmla="*/ 67 h 77"/>
                <a:gd name="T22" fmla="*/ 0 w 82"/>
                <a:gd name="T23" fmla="*/ 58 h 77"/>
                <a:gd name="T24" fmla="*/ 21 w 82"/>
                <a:gd name="T25" fmla="*/ 6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77">
                  <a:moveTo>
                    <a:pt x="21" y="69"/>
                  </a:moveTo>
                  <a:cubicBezTo>
                    <a:pt x="35" y="68"/>
                    <a:pt x="37" y="53"/>
                    <a:pt x="37" y="53"/>
                  </a:cubicBezTo>
                  <a:cubicBezTo>
                    <a:pt x="37" y="53"/>
                    <a:pt x="33" y="49"/>
                    <a:pt x="36" y="45"/>
                  </a:cubicBezTo>
                  <a:cubicBezTo>
                    <a:pt x="38" y="41"/>
                    <a:pt x="46" y="41"/>
                    <a:pt x="47" y="50"/>
                  </a:cubicBezTo>
                  <a:cubicBezTo>
                    <a:pt x="48" y="59"/>
                    <a:pt x="39" y="67"/>
                    <a:pt x="30" y="69"/>
                  </a:cubicBezTo>
                  <a:cubicBezTo>
                    <a:pt x="30" y="69"/>
                    <a:pt x="51" y="70"/>
                    <a:pt x="61" y="54"/>
                  </a:cubicBezTo>
                  <a:cubicBezTo>
                    <a:pt x="72" y="38"/>
                    <a:pt x="63" y="19"/>
                    <a:pt x="63" y="19"/>
                  </a:cubicBezTo>
                  <a:cubicBezTo>
                    <a:pt x="63" y="19"/>
                    <a:pt x="56" y="26"/>
                    <a:pt x="48" y="19"/>
                  </a:cubicBezTo>
                  <a:cubicBezTo>
                    <a:pt x="40" y="13"/>
                    <a:pt x="46" y="0"/>
                    <a:pt x="58" y="1"/>
                  </a:cubicBezTo>
                  <a:cubicBezTo>
                    <a:pt x="70" y="2"/>
                    <a:pt x="82" y="16"/>
                    <a:pt x="75" y="44"/>
                  </a:cubicBezTo>
                  <a:cubicBezTo>
                    <a:pt x="72" y="54"/>
                    <a:pt x="65" y="62"/>
                    <a:pt x="56" y="67"/>
                  </a:cubicBezTo>
                  <a:cubicBezTo>
                    <a:pt x="37" y="77"/>
                    <a:pt x="8" y="76"/>
                    <a:pt x="0" y="58"/>
                  </a:cubicBezTo>
                  <a:cubicBezTo>
                    <a:pt x="0" y="58"/>
                    <a:pt x="7" y="69"/>
                    <a:pt x="21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62500" lnSpcReduction="20000"/>
            </a:bodyPr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6410326" y="2022475"/>
              <a:ext cx="304800" cy="280988"/>
            </a:xfrm>
            <a:custGeom>
              <a:avLst/>
              <a:gdLst>
                <a:gd name="T0" fmla="*/ 52 w 102"/>
                <a:gd name="T1" fmla="*/ 69 h 92"/>
                <a:gd name="T2" fmla="*/ 76 w 102"/>
                <a:gd name="T3" fmla="*/ 46 h 92"/>
                <a:gd name="T4" fmla="*/ 67 w 102"/>
                <a:gd name="T5" fmla="*/ 33 h 92"/>
                <a:gd name="T6" fmla="*/ 57 w 102"/>
                <a:gd name="T7" fmla="*/ 25 h 92"/>
                <a:gd name="T8" fmla="*/ 78 w 102"/>
                <a:gd name="T9" fmla="*/ 29 h 92"/>
                <a:gd name="T10" fmla="*/ 78 w 102"/>
                <a:gd name="T11" fmla="*/ 56 h 92"/>
                <a:gd name="T12" fmla="*/ 69 w 102"/>
                <a:gd name="T13" fmla="*/ 10 h 92"/>
                <a:gd name="T14" fmla="*/ 44 w 102"/>
                <a:gd name="T15" fmla="*/ 22 h 92"/>
                <a:gd name="T16" fmla="*/ 54 w 102"/>
                <a:gd name="T17" fmla="*/ 35 h 92"/>
                <a:gd name="T18" fmla="*/ 45 w 102"/>
                <a:gd name="T19" fmla="*/ 12 h 92"/>
                <a:gd name="T20" fmla="*/ 83 w 102"/>
                <a:gd name="T21" fmla="*/ 10 h 92"/>
                <a:gd name="T22" fmla="*/ 88 w 102"/>
                <a:gd name="T23" fmla="*/ 65 h 92"/>
                <a:gd name="T24" fmla="*/ 42 w 102"/>
                <a:gd name="T25" fmla="*/ 79 h 92"/>
                <a:gd name="T26" fmla="*/ 12 w 102"/>
                <a:gd name="T27" fmla="*/ 75 h 92"/>
                <a:gd name="T28" fmla="*/ 15 w 102"/>
                <a:gd name="T29" fmla="*/ 90 h 92"/>
                <a:gd name="T30" fmla="*/ 25 w 102"/>
                <a:gd name="T31" fmla="*/ 82 h 92"/>
                <a:gd name="T32" fmla="*/ 14 w 102"/>
                <a:gd name="T33" fmla="*/ 92 h 92"/>
                <a:gd name="T34" fmla="*/ 7 w 102"/>
                <a:gd name="T35" fmla="*/ 74 h 92"/>
                <a:gd name="T36" fmla="*/ 52 w 102"/>
                <a:gd name="T37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92">
                  <a:moveTo>
                    <a:pt x="52" y="69"/>
                  </a:moveTo>
                  <a:cubicBezTo>
                    <a:pt x="69" y="70"/>
                    <a:pt x="77" y="58"/>
                    <a:pt x="76" y="46"/>
                  </a:cubicBezTo>
                  <a:cubicBezTo>
                    <a:pt x="76" y="35"/>
                    <a:pt x="67" y="33"/>
                    <a:pt x="67" y="33"/>
                  </a:cubicBezTo>
                  <a:cubicBezTo>
                    <a:pt x="62" y="36"/>
                    <a:pt x="55" y="32"/>
                    <a:pt x="57" y="25"/>
                  </a:cubicBezTo>
                  <a:cubicBezTo>
                    <a:pt x="58" y="18"/>
                    <a:pt x="72" y="18"/>
                    <a:pt x="78" y="29"/>
                  </a:cubicBezTo>
                  <a:cubicBezTo>
                    <a:pt x="84" y="40"/>
                    <a:pt x="78" y="56"/>
                    <a:pt x="78" y="56"/>
                  </a:cubicBezTo>
                  <a:cubicBezTo>
                    <a:pt x="91" y="36"/>
                    <a:pt x="84" y="16"/>
                    <a:pt x="69" y="10"/>
                  </a:cubicBezTo>
                  <a:cubicBezTo>
                    <a:pt x="57" y="5"/>
                    <a:pt x="44" y="10"/>
                    <a:pt x="44" y="22"/>
                  </a:cubicBezTo>
                  <a:cubicBezTo>
                    <a:pt x="44" y="34"/>
                    <a:pt x="54" y="35"/>
                    <a:pt x="54" y="35"/>
                  </a:cubicBezTo>
                  <a:cubicBezTo>
                    <a:pt x="44" y="37"/>
                    <a:pt x="37" y="21"/>
                    <a:pt x="45" y="12"/>
                  </a:cubicBezTo>
                  <a:cubicBezTo>
                    <a:pt x="53" y="2"/>
                    <a:pt x="70" y="0"/>
                    <a:pt x="83" y="10"/>
                  </a:cubicBezTo>
                  <a:cubicBezTo>
                    <a:pt x="96" y="19"/>
                    <a:pt x="102" y="46"/>
                    <a:pt x="88" y="65"/>
                  </a:cubicBezTo>
                  <a:cubicBezTo>
                    <a:pt x="74" y="84"/>
                    <a:pt x="48" y="80"/>
                    <a:pt x="42" y="79"/>
                  </a:cubicBezTo>
                  <a:cubicBezTo>
                    <a:pt x="35" y="78"/>
                    <a:pt x="19" y="69"/>
                    <a:pt x="12" y="75"/>
                  </a:cubicBezTo>
                  <a:cubicBezTo>
                    <a:pt x="4" y="81"/>
                    <a:pt x="9" y="89"/>
                    <a:pt x="15" y="90"/>
                  </a:cubicBezTo>
                  <a:cubicBezTo>
                    <a:pt x="22" y="90"/>
                    <a:pt x="25" y="82"/>
                    <a:pt x="25" y="82"/>
                  </a:cubicBezTo>
                  <a:cubicBezTo>
                    <a:pt x="25" y="87"/>
                    <a:pt x="22" y="91"/>
                    <a:pt x="14" y="92"/>
                  </a:cubicBezTo>
                  <a:cubicBezTo>
                    <a:pt x="8" y="92"/>
                    <a:pt x="0" y="83"/>
                    <a:pt x="7" y="74"/>
                  </a:cubicBezTo>
                  <a:cubicBezTo>
                    <a:pt x="15" y="65"/>
                    <a:pt x="35" y="68"/>
                    <a:pt x="52" y="69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85000" lnSpcReduction="20000"/>
            </a:bodyPr>
            <a:lstStyle/>
            <a:p>
              <a:endParaRPr lang="zh-CN" altLang="en-US"/>
            </a:p>
          </p:txBody>
        </p:sp>
        <p:sp>
          <p:nvSpPr>
            <p:cNvPr id="34" name="Freeform 26"/>
            <p:cNvSpPr/>
            <p:nvPr>
              <p:custDataLst>
                <p:tags r:id="rId26"/>
              </p:custDataLst>
            </p:nvPr>
          </p:nvSpPr>
          <p:spPr bwMode="auto">
            <a:xfrm>
              <a:off x="5576888" y="2058988"/>
              <a:ext cx="166688" cy="152400"/>
            </a:xfrm>
            <a:custGeom>
              <a:avLst/>
              <a:gdLst>
                <a:gd name="T0" fmla="*/ 45 w 56"/>
                <a:gd name="T1" fmla="*/ 14 h 50"/>
                <a:gd name="T2" fmla="*/ 27 w 56"/>
                <a:gd name="T3" fmla="*/ 23 h 50"/>
                <a:gd name="T4" fmla="*/ 21 w 56"/>
                <a:gd name="T5" fmla="*/ 41 h 50"/>
                <a:gd name="T6" fmla="*/ 7 w 56"/>
                <a:gd name="T7" fmla="*/ 36 h 50"/>
                <a:gd name="T8" fmla="*/ 0 w 56"/>
                <a:gd name="T9" fmla="*/ 36 h 50"/>
                <a:gd name="T10" fmla="*/ 0 w 56"/>
                <a:gd name="T11" fmla="*/ 37 h 50"/>
                <a:gd name="T12" fmla="*/ 25 w 56"/>
                <a:gd name="T13" fmla="*/ 49 h 50"/>
                <a:gd name="T14" fmla="*/ 45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45" y="14"/>
                  </a:moveTo>
                  <a:cubicBezTo>
                    <a:pt x="34" y="0"/>
                    <a:pt x="21" y="17"/>
                    <a:pt x="27" y="23"/>
                  </a:cubicBezTo>
                  <a:cubicBezTo>
                    <a:pt x="34" y="29"/>
                    <a:pt x="30" y="40"/>
                    <a:pt x="21" y="41"/>
                  </a:cubicBezTo>
                  <a:cubicBezTo>
                    <a:pt x="16" y="42"/>
                    <a:pt x="11" y="40"/>
                    <a:pt x="7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5"/>
                    <a:pt x="14" y="50"/>
                    <a:pt x="25" y="49"/>
                  </a:cubicBezTo>
                  <a:cubicBezTo>
                    <a:pt x="43" y="47"/>
                    <a:pt x="56" y="29"/>
                    <a:pt x="45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6711951" y="2058988"/>
              <a:ext cx="168275" cy="152400"/>
            </a:xfrm>
            <a:custGeom>
              <a:avLst/>
              <a:gdLst>
                <a:gd name="T0" fmla="*/ 11 w 56"/>
                <a:gd name="T1" fmla="*/ 14 h 50"/>
                <a:gd name="T2" fmla="*/ 28 w 56"/>
                <a:gd name="T3" fmla="*/ 23 h 50"/>
                <a:gd name="T4" fmla="*/ 35 w 56"/>
                <a:gd name="T5" fmla="*/ 41 h 50"/>
                <a:gd name="T6" fmla="*/ 49 w 56"/>
                <a:gd name="T7" fmla="*/ 36 h 50"/>
                <a:gd name="T8" fmla="*/ 56 w 56"/>
                <a:gd name="T9" fmla="*/ 36 h 50"/>
                <a:gd name="T10" fmla="*/ 56 w 56"/>
                <a:gd name="T11" fmla="*/ 37 h 50"/>
                <a:gd name="T12" fmla="*/ 31 w 56"/>
                <a:gd name="T13" fmla="*/ 49 h 50"/>
                <a:gd name="T14" fmla="*/ 11 w 56"/>
                <a:gd name="T15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50">
                  <a:moveTo>
                    <a:pt x="11" y="14"/>
                  </a:moveTo>
                  <a:cubicBezTo>
                    <a:pt x="22" y="0"/>
                    <a:pt x="35" y="17"/>
                    <a:pt x="28" y="23"/>
                  </a:cubicBezTo>
                  <a:cubicBezTo>
                    <a:pt x="22" y="29"/>
                    <a:pt x="26" y="40"/>
                    <a:pt x="35" y="41"/>
                  </a:cubicBezTo>
                  <a:cubicBezTo>
                    <a:pt x="40" y="42"/>
                    <a:pt x="44" y="40"/>
                    <a:pt x="49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1" y="45"/>
                    <a:pt x="42" y="50"/>
                    <a:pt x="31" y="49"/>
                  </a:cubicBezTo>
                  <a:cubicBezTo>
                    <a:pt x="13" y="47"/>
                    <a:pt x="0" y="29"/>
                    <a:pt x="11" y="14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0000" tIns="46800" rIns="90000" bIns="46800" numCol="1" anchor="ctr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9747" y="1532050"/>
            <a:ext cx="10007281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latin typeface="Cambria" panose="02040503050406030204" pitchFamily="18" charset="0"/>
              </a:rPr>
              <a:t>Hirsutism results from an interaction between the </a:t>
            </a:r>
            <a:r>
              <a:rPr lang="en-US" altLang="zh-CN" sz="2400" dirty="0" smtClean="0">
                <a:latin typeface="Cambria" panose="02040503050406030204" pitchFamily="18" charset="0"/>
              </a:rPr>
              <a:t>plasma androgens </a:t>
            </a:r>
            <a:r>
              <a:rPr lang="en-US" altLang="zh-CN" sz="2400" dirty="0">
                <a:latin typeface="Cambria" panose="02040503050406030204" pitchFamily="18" charset="0"/>
              </a:rPr>
              <a:t>and the apparent sensitivity of the hair </a:t>
            </a:r>
            <a:r>
              <a:rPr lang="en-US" altLang="zh-CN" sz="2400" dirty="0" smtClean="0">
                <a:latin typeface="Cambria" panose="02040503050406030204" pitchFamily="18" charset="0"/>
              </a:rPr>
              <a:t>follicle to </a:t>
            </a:r>
            <a:r>
              <a:rPr lang="en-US" altLang="zh-CN" sz="2400" dirty="0">
                <a:latin typeface="Cambria" panose="02040503050406030204" pitchFamily="18" charset="0"/>
              </a:rPr>
              <a:t>androgen.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sensitivity of the hair follicle is determined in part by the local metabolism of </a:t>
            </a:r>
            <a:r>
              <a:rPr lang="en-US" altLang="zh-CN" sz="2400" dirty="0" smtClean="0">
                <a:latin typeface="Cambria" panose="02040503050406030204" pitchFamily="18" charset="0"/>
              </a:rPr>
              <a:t>androgens, particularly </a:t>
            </a:r>
            <a:r>
              <a:rPr lang="en-US" altLang="zh-CN" sz="2400" dirty="0">
                <a:latin typeface="Cambria" panose="02040503050406030204" pitchFamily="18" charset="0"/>
              </a:rPr>
              <a:t>by conversion of testosterone to </a:t>
            </a:r>
            <a:r>
              <a:rPr lang="en-US" altLang="zh-CN" sz="2400" dirty="0" err="1">
                <a:latin typeface="Cambria" panose="02040503050406030204" pitchFamily="18" charset="0"/>
              </a:rPr>
              <a:t>dihydrotestosterone</a:t>
            </a:r>
            <a:r>
              <a:rPr lang="en-US" altLang="zh-CN" sz="2400" dirty="0">
                <a:latin typeface="Cambria" panose="02040503050406030204" pitchFamily="18" charset="0"/>
              </a:rPr>
              <a:t> by the enzyme 5a-reductase and subsequent binding of these molecules to the </a:t>
            </a:r>
            <a:r>
              <a:rPr lang="en-US" altLang="zh-CN" sz="2400" dirty="0" smtClean="0">
                <a:latin typeface="Cambria" panose="02040503050406030204" pitchFamily="18" charset="0"/>
              </a:rPr>
              <a:t>androgen receptor</a:t>
            </a:r>
            <a:r>
              <a:rPr lang="en-US" altLang="zh-CN" sz="2400" dirty="0">
                <a:latin typeface="Cambria" panose="02040503050406030204" pitchFamily="18" charset="0"/>
              </a:rPr>
              <a:t>. </a:t>
            </a:r>
            <a:endParaRPr lang="en-US" altLang="zh-CN" sz="2400" dirty="0" smtClean="0">
              <a:latin typeface="Cambria" panose="02040503050406030204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>
                <a:latin typeface="Cambria" panose="02040503050406030204" pitchFamily="18" charset="0"/>
              </a:rPr>
              <a:t>The </a:t>
            </a:r>
            <a:r>
              <a:rPr lang="en-US" altLang="zh-CN" sz="2400" dirty="0">
                <a:latin typeface="Cambria" panose="02040503050406030204" pitchFamily="18" charset="0"/>
              </a:rPr>
              <a:t>hirsutism score does not correlate well </a:t>
            </a:r>
            <a:r>
              <a:rPr lang="en-US" altLang="zh-CN" sz="2400" dirty="0" smtClean="0">
                <a:latin typeface="Cambria" panose="02040503050406030204" pitchFamily="18" charset="0"/>
              </a:rPr>
              <a:t>with the </a:t>
            </a:r>
            <a:r>
              <a:rPr lang="en-US" altLang="zh-CN" sz="2400" dirty="0">
                <a:latin typeface="Cambria" panose="02040503050406030204" pitchFamily="18" charset="0"/>
              </a:rPr>
              <a:t>androgen </a:t>
            </a:r>
            <a:r>
              <a:rPr lang="en-US" altLang="zh-CN" sz="2400" dirty="0" smtClean="0">
                <a:latin typeface="Cambria" panose="02040503050406030204" pitchFamily="18" charset="0"/>
              </a:rPr>
              <a:t>level, </a:t>
            </a:r>
            <a:r>
              <a:rPr lang="en-US" altLang="zh-CN" sz="2400" dirty="0">
                <a:latin typeface="Cambria" panose="02040503050406030204" pitchFamily="18" charset="0"/>
              </a:rPr>
              <a:t>apparently because </a:t>
            </a:r>
            <a:r>
              <a:rPr lang="en-US" altLang="zh-CN" sz="2400" dirty="0" smtClean="0">
                <a:latin typeface="Cambria" panose="02040503050406030204" pitchFamily="18" charset="0"/>
              </a:rPr>
              <a:t>the androgen-dependent </a:t>
            </a:r>
            <a:r>
              <a:rPr lang="en-US" altLang="zh-CN" sz="2400" dirty="0" err="1">
                <a:latin typeface="Cambria" panose="02040503050406030204" pitchFamily="18" charset="0"/>
              </a:rPr>
              <a:t>pilosebaceous</a:t>
            </a:r>
            <a:r>
              <a:rPr lang="en-US" altLang="zh-CN" sz="2400" dirty="0">
                <a:latin typeface="Cambria" panose="02040503050406030204" pitchFamily="18" charset="0"/>
              </a:rPr>
              <a:t> follicle response </a:t>
            </a:r>
            <a:r>
              <a:rPr lang="en-US" altLang="zh-CN" sz="2400" dirty="0" smtClean="0">
                <a:latin typeface="Cambria" panose="02040503050406030204" pitchFamily="18" charset="0"/>
              </a:rPr>
              <a:t>to androgen </a:t>
            </a:r>
            <a:r>
              <a:rPr lang="en-US" altLang="zh-CN" sz="2400" dirty="0">
                <a:latin typeface="Cambria" panose="02040503050406030204" pitchFamily="18" charset="0"/>
              </a:rPr>
              <a:t>varies considerably.</a:t>
            </a:r>
            <a:endParaRPr lang="en-US" altLang="zh-CN" sz="2400" dirty="0" smtClean="0">
              <a:latin typeface="Cambria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B787E-50AF-4277-9DDB-8EA7D9445791}" type="slidenum">
              <a:rPr lang="zh-CN" altLang="en-US" smtClean="0"/>
              <a:t>9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74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809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2_1"/>
  <p:tag name="KSO_WM_UNIT_LAYERLEVEL" val="1_1_1"/>
  <p:tag name="KSO_WM_TEMPLATE_CATEGORY" val="custom"/>
  <p:tag name="KSO_WM_TEMPLATE_INDEX" val="20181638"/>
  <p:tag name="KSO_WM_DIAGRAM_GROUP_CODE" val="l1_1"/>
  <p:tag name="KSO_WM_UNIT_ID" val="custom20181638_8*l_h_i*1_2_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f"/>
  <p:tag name="KSO_WM_UNIT_INDEX" val="1_3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TEMPLATE_CATEGORY" val="custom"/>
  <p:tag name="KSO_WM_TEMPLATE_INDEX" val="20181638"/>
  <p:tag name="KSO_WM_DIAGRAM_GROUP_CODE" val="l1_1"/>
  <p:tag name="KSO_WM_UNIT_ID" val="custom20181638_8*l_h_f*1_3_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3_1"/>
  <p:tag name="KSO_WM_UNIT_LAYERLEVEL" val="1_1_1"/>
  <p:tag name="KSO_WM_TEMPLATE_CATEGORY" val="custom"/>
  <p:tag name="KSO_WM_TEMPLATE_INDEX" val="20181638"/>
  <p:tag name="KSO_WM_DIAGRAM_GROUP_CODE" val="l1_1"/>
  <p:tag name="KSO_WM_UNIT_ID" val="custom20181638_8*l_h_i*1_3_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f_e"/>
  <p:tag name="KSO_WM_SLIDE_LAYOUT_CNT" val="1_1_1"/>
  <p:tag name="KSO_WM_SLIDE_TYPE" val="sectionTitle"/>
  <p:tag name="KSO_WM_BEAUTIFY_FLAG" val="#wm#"/>
  <p:tag name="KSO_WM_COMBINE_RELATE_SLIDE_ID" val="background20180989_5"/>
  <p:tag name="KSO_WM_TEMPLATE_CATEGORY" val="custom"/>
  <p:tag name="KSO_WM_TEMPLATE_INDEX" val="20181638"/>
  <p:tag name="KSO_WM_SLIDE_ID" val="custom20181638_11"/>
  <p:tag name="KSO_WM_SLIDE_INDEX" val="11"/>
  <p:tag name="KSO_WM_TEMPLATE_SUBCATEGORY" val="combine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UNIT_LAYERLEVEL" val="1"/>
  <p:tag name="KSO_WM_UNIT_VALUE" val="1"/>
  <p:tag name="KSO_WM_UNIT_HIGHLIGHT" val="0"/>
  <p:tag name="KSO_WM_UNIT_COMPATIBLE" val="1"/>
  <p:tag name="KSO_WM_UNIT_CLEAR" val="0"/>
  <p:tag name="KSO_WM_BEAUTIFY_FLAG" val="#wm#"/>
  <p:tag name="KSO_WM_TAG_VERSION" val="1.0"/>
  <p:tag name="KSO_WM_UNIT_PRESET_TEXT" val="1"/>
  <p:tag name="KSO_WM_TEMPLATE_CATEGORY" val="custom"/>
  <p:tag name="KSO_WM_TEMPLATE_INDEX" val="20181638"/>
  <p:tag name="KSO_WM_UNIT_ID" val="custom20181638_11*e*1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请在此输入章节标题"/>
  <p:tag name="KSO_WM_TEMPLATE_CATEGORY" val="custom"/>
  <p:tag name="KSO_WM_TEMPLATE_INDEX" val="20181638"/>
  <p:tag name="KSO_WM_UNIT_ID" val="custom20181638_11*a*1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f"/>
  <p:tag name="KSO_WM_UNIT_INDEX" val="1_4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TEMPLATE_CATEGORY" val="custom"/>
  <p:tag name="KSO_WM_TEMPLATE_INDEX" val="20181638"/>
  <p:tag name="KSO_WM_DIAGRAM_GROUP_CODE" val="l1_1"/>
  <p:tag name="KSO_WM_UNIT_ID" val="custom20181638_8*l_h_f*1_4_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81638"/>
  <p:tag name="KSO_WM_DIAGRAM_GROUP_CODE" val="l1_1"/>
  <p:tag name="KSO_WM_UNIT_ID" val="custom20181638_8*l_h_i*1_4_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f_e"/>
  <p:tag name="KSO_WM_SLIDE_LAYOUT_CNT" val="1_1_1"/>
  <p:tag name="KSO_WM_SLIDE_TYPE" val="sectionTitle"/>
  <p:tag name="KSO_WM_BEAUTIFY_FLAG" val="#wm#"/>
  <p:tag name="KSO_WM_COMBINE_RELATE_SLIDE_ID" val="background20180989_5"/>
  <p:tag name="KSO_WM_TEMPLATE_CATEGORY" val="custom"/>
  <p:tag name="KSO_WM_TEMPLATE_INDEX" val="20181638"/>
  <p:tag name="KSO_WM_SLIDE_ID" val="custom20181638_11"/>
  <p:tag name="KSO_WM_SLIDE_INDEX" val="11"/>
  <p:tag name="KSO_WM_TEMPLATE_SUBCATEGORY" val="combine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UNIT_LAYERLEVEL" val="1"/>
  <p:tag name="KSO_WM_UNIT_VALUE" val="1"/>
  <p:tag name="KSO_WM_UNIT_HIGHLIGHT" val="0"/>
  <p:tag name="KSO_WM_UNIT_COMPATIBLE" val="1"/>
  <p:tag name="KSO_WM_UNIT_CLEAR" val="0"/>
  <p:tag name="KSO_WM_BEAUTIFY_FLAG" val="#wm#"/>
  <p:tag name="KSO_WM_TAG_VERSION" val="1.0"/>
  <p:tag name="KSO_WM_UNIT_PRESET_TEXT" val="1"/>
  <p:tag name="KSO_WM_TEMPLATE_CATEGORY" val="custom"/>
  <p:tag name="KSO_WM_TEMPLATE_INDEX" val="20181638"/>
  <p:tag name="KSO_WM_UNIT_ID" val="custom20181638_11*e*1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请在此输入章节标题"/>
  <p:tag name="KSO_WM_TEMPLATE_CATEGORY" val="custom"/>
  <p:tag name="KSO_WM_TEMPLATE_INDEX" val="20181638"/>
  <p:tag name="KSO_WM_UNIT_ID" val="custom20181638_11*a*1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b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UNIT_PRESET_TEXT" val="CONTENTS"/>
  <p:tag name="KSO_WM_TEMPLATE_CATEGORY" val="custom"/>
  <p:tag name="KSO_WM_TEMPLATE_INDEX" val="20181638"/>
  <p:tag name="KSO_WM_DIAGRAM_GROUP_CODE" val="l1_1"/>
  <p:tag name="KSO_WM_UNIT_ID" val="custom20181638_8*b*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0"/>
  <p:tag name="KSO_WM_TEMPLATE_CATEGORY" val="custom"/>
  <p:tag name="KSO_WM_TEMPLATE_INDEX" val="20181638"/>
  <p:tag name="KSO_WM_DIAGRAM_GROUP_CODE" val="l1_1"/>
  <p:tag name="KSO_WM_UNIT_ID" val="custom20181638_8*i*1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endPage"/>
  <p:tag name="KSO_WM_BEAUTIFY_FLAG" val="#wm#"/>
  <p:tag name="KSO_WM_COMBINE_RELATE_SLIDE_ID" val="background20180989_10"/>
  <p:tag name="KSO_WM_TEMPLATE_CATEGORY" val="custom"/>
  <p:tag name="KSO_WM_TEMPLATE_INDEX" val="20181638"/>
  <p:tag name="KSO_WM_SLIDE_ID" val="custom20181638_22"/>
  <p:tag name="KSO_WM_SLIDE_INDEX" val="22"/>
  <p:tag name="KSO_WM_TEMPLATE_SUBCATEGORY" val="combine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UNIT_LAYERLEVEL" val="1"/>
  <p:tag name="KSO_WM_UNIT_VALUE" val="20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Thank you for watching"/>
  <p:tag name="KSO_WM_TEMPLATE_CATEGORY" val="custom"/>
  <p:tag name="KSO_WM_TEMPLATE_INDEX" val="20181638"/>
  <p:tag name="KSO_WM_UNIT_ID" val="custom20181638_22*b*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7"/>
  <p:tag name="KSO_WM_TEMPLATE_CATEGORY" val="custom"/>
  <p:tag name="KSO_WM_TEMPLATE_INDEX" val="20181638"/>
  <p:tag name="KSO_WM_DIAGRAM_GROUP_CODE" val="l1_1"/>
  <p:tag name="KSO_WM_UNIT_ID" val="custom20181638_8*i*5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81638"/>
  <p:tag name="KSO_WM_DIAGRAM_GROUP_CODE" val="l1_1"/>
  <p:tag name="KSO_WM_UNIT_ID" val="custom20181638_8*l_h_i*1_4_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f"/>
  <p:tag name="KSO_WM_UNIT_INDEX" val="1_4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TEMPLATE_CATEGORY" val="custom"/>
  <p:tag name="KSO_WM_TEMPLATE_INDEX" val="20181638"/>
  <p:tag name="KSO_WM_DIAGRAM_GROUP_CODE" val="l1_1"/>
  <p:tag name="KSO_WM_UNIT_ID" val="custom20181638_8*l_h_f*1_4_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background"/>
  <p:tag name="KSO_WM_TEMPLATE_INDEX" val="2018098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81638"/>
  <p:tag name="KSO_WM_DIAGRAM_GROUP_CODE" val="l1_1"/>
  <p:tag name="KSO_WM_UNIT_ID" val="custom20181638_8*l_h_i*1_4_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f"/>
  <p:tag name="KSO_WM_UNIT_INDEX" val="1_4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TEMPLATE_CATEGORY" val="custom"/>
  <p:tag name="KSO_WM_TEMPLATE_INDEX" val="20181638"/>
  <p:tag name="KSO_WM_DIAGRAM_GROUP_CODE" val="l1_1"/>
  <p:tag name="KSO_WM_UNIT_ID" val="custom20181638_8*l_h_f*1_4_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8*i*8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8*i*8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8*i*8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8*i*8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8*i*8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8*i*8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8*i*8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8*i*8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80989_1"/>
  <p:tag name="KSO_WM_TEMPLATE_CATEGORY" val="custom"/>
  <p:tag name="KSO_WM_TEMPLATE_INDEX" val="20181638"/>
  <p:tag name="KSO_WM_TEMPLATE_SUBCATEGORY" val="combine"/>
  <p:tag name="KSO_WM_TEMPLATE_THUMBS_INDEX" val="1、4、5、11、12、18、19、20、2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8*i*8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8*i*9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8*i*9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8*i*9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8*i*9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f_e"/>
  <p:tag name="KSO_WM_SLIDE_LAYOUT_CNT" val="1_1_1"/>
  <p:tag name="KSO_WM_SLIDE_TYPE" val="sectionTitle"/>
  <p:tag name="KSO_WM_BEAUTIFY_FLAG" val="#wm#"/>
  <p:tag name="KSO_WM_COMBINE_RELATE_SLIDE_ID" val="background20180989_5"/>
  <p:tag name="KSO_WM_TEMPLATE_CATEGORY" val="custom"/>
  <p:tag name="KSO_WM_TEMPLATE_INDEX" val="20181638"/>
  <p:tag name="KSO_WM_SLIDE_ID" val="custom20181638_11"/>
  <p:tag name="KSO_WM_SLIDE_INDEX" val="11"/>
  <p:tag name="KSO_WM_TEMPLATE_SUBCATEGORY" val="combin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UNIT_LAYERLEVEL" val="1"/>
  <p:tag name="KSO_WM_UNIT_VALUE" val="1"/>
  <p:tag name="KSO_WM_UNIT_HIGHLIGHT" val="0"/>
  <p:tag name="KSO_WM_UNIT_COMPATIBLE" val="1"/>
  <p:tag name="KSO_WM_UNIT_CLEAR" val="0"/>
  <p:tag name="KSO_WM_BEAUTIFY_FLAG" val="#wm#"/>
  <p:tag name="KSO_WM_TAG_VERSION" val="1.0"/>
  <p:tag name="KSO_WM_UNIT_PRESET_TEXT" val="1"/>
  <p:tag name="KSO_WM_TEMPLATE_CATEGORY" val="custom"/>
  <p:tag name="KSO_WM_TEMPLATE_INDEX" val="20181638"/>
  <p:tag name="KSO_WM_UNIT_ID" val="custom20181638_11*e*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请在此输入章节标题"/>
  <p:tag name="KSO_WM_TEMPLATE_CATEGORY" val="custom"/>
  <p:tag name="KSO_WM_TEMPLATE_INDEX" val="20181638"/>
  <p:tag name="KSO_WM_UNIT_ID" val="custom20181638_11*a*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8*i*9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8*i*95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8*i*96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KSO_WM_SLIDE_LAYOUT" val="q_a"/>
  <p:tag name="KSO_WM_SLIDE_LAYOUT_CNT" val="1_1"/>
  <p:tag name="KSO_WM_SLIDE_TYPE" val="text"/>
  <p:tag name="KSO_WM_BEAUTIFY_FLAG" val="#wm#"/>
  <p:tag name="KSO_WM_SLIDE_POSITION" val="41*121"/>
  <p:tag name="KSO_WM_SLIDE_SIZE" val="878*361"/>
  <p:tag name="KSO_WM_TAG_VERSION" val="1.0"/>
  <p:tag name="KSO_WM_COMBINE_RELATE_SLIDE_ID" val="diagram160355_6"/>
  <p:tag name="KSO_WM_TEMPLATE_CATEGORY" val="custom"/>
  <p:tag name="KSO_WM_TEMPLATE_INDEX" val="20181638"/>
  <p:tag name="KSO_WM_SLIDE_ID" val="custom20181638_17"/>
  <p:tag name="KSO_WM_SLIDE_INDEX" val="17"/>
  <p:tag name="KSO_WM_DIAGRAM_GROUP_CODE" val="q1_1"/>
  <p:tag name="KSO_WM_TEMPLATE_SUBCATEGORY" val="combin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TYPE" val="a"/>
  <p:tag name="KSO_WM_UNIT_INDEX" val="1"/>
  <p:tag name="KSO_WM_UNIT_CLEAR" val="1"/>
  <p:tag name="KSO_WM_UNIT_LAYERLEVEL" val="1"/>
  <p:tag name="KSO_WM_UNIT_VALUE" val="36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BEAUTIFY_FLAG" val="#wm#"/>
  <p:tag name="KSO_WM_TEMPLATE_CATEGORY" val="custom"/>
  <p:tag name="KSO_WM_TEMPLATE_INDEX" val="20181638"/>
  <p:tag name="KSO_WM_DIAGRAM_GROUP_CODE" val="q1_1"/>
  <p:tag name="KSO_WM_UNIT_ID" val="custom20181638_17*a*1"/>
  <p:tag name="KSO_WM_UNIT_RELATE_UNITID" val="custom20181638_17*q*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8*i*97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8"/>
  <p:tag name="KSO_WM_TEMPLATE_CATEGORY" val="custom"/>
  <p:tag name="KSO_WM_TEMPLATE_INDEX" val="20181638"/>
  <p:tag name="KSO_WM_DIAGRAM_GROUP_CODE" val="l1_1"/>
  <p:tag name="KSO_WM_UNIT_ID" val="custom20181638_8*i*98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KSO_WM_SLIDE_LAYOUT" val="q_a"/>
  <p:tag name="KSO_WM_SLIDE_LAYOUT_CNT" val="1_1"/>
  <p:tag name="KSO_WM_SLIDE_TYPE" val="text"/>
  <p:tag name="KSO_WM_BEAUTIFY_FLAG" val="#wm#"/>
  <p:tag name="KSO_WM_SLIDE_POSITION" val="41*121"/>
  <p:tag name="KSO_WM_SLIDE_SIZE" val="878*361"/>
  <p:tag name="KSO_WM_TAG_VERSION" val="1.0"/>
  <p:tag name="KSO_WM_COMBINE_RELATE_SLIDE_ID" val="diagram160355_6"/>
  <p:tag name="KSO_WM_TEMPLATE_CATEGORY" val="custom"/>
  <p:tag name="KSO_WM_TEMPLATE_INDEX" val="20181638"/>
  <p:tag name="KSO_WM_SLIDE_ID" val="custom20181638_17"/>
  <p:tag name="KSO_WM_SLIDE_INDEX" val="17"/>
  <p:tag name="KSO_WM_DIAGRAM_GROUP_CODE" val="q1_1"/>
  <p:tag name="KSO_WM_TEMPLATE_SUBCATEGORY" val="combin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TYPE" val="a"/>
  <p:tag name="KSO_WM_UNIT_INDEX" val="1"/>
  <p:tag name="KSO_WM_UNIT_CLEAR" val="1"/>
  <p:tag name="KSO_WM_UNIT_LAYERLEVEL" val="1"/>
  <p:tag name="KSO_WM_UNIT_VALUE" val="36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BEAUTIFY_FLAG" val="#wm#"/>
  <p:tag name="KSO_WM_TEMPLATE_CATEGORY" val="custom"/>
  <p:tag name="KSO_WM_TEMPLATE_INDEX" val="20181638"/>
  <p:tag name="KSO_WM_DIAGRAM_GROUP_CODE" val="q1_1"/>
  <p:tag name="KSO_WM_UNIT_ID" val="custom20181638_17*a*1"/>
  <p:tag name="KSO_WM_UNIT_RELATE_UNITID" val="custom20181638_17*q*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80989_1"/>
  <p:tag name="KSO_WM_TEMPLATE_CATEGORY" val="custom"/>
  <p:tag name="KSO_WM_TEMPLATE_INDEX" val="20181638"/>
  <p:tag name="KSO_WM_SLIDE_ID" val="custom20181638_1"/>
  <p:tag name="KSO_WM_SLIDE_INDEX" val="1"/>
  <p:tag name="KSO_WM_TEMPLATE_SUBCATEGORY" val="combine"/>
  <p:tag name="KSO_WM_TEMPLATE_THUMBS_INDEX" val="1、4、5、11、12、18、19、20、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9"/>
  <p:tag name="KSO_WM_TEMPLATE_CATEGORY" val="custom"/>
  <p:tag name="KSO_WM_TEMPLATE_INDEX" val="20181638"/>
  <p:tag name="KSO_WM_DIAGRAM_GROUP_CODE" val="l1_1"/>
  <p:tag name="KSO_WM_UNIT_ID" val="custom20181638_8*i*99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00"/>
  <p:tag name="KSO_WM_TEMPLATE_CATEGORY" val="custom"/>
  <p:tag name="KSO_WM_TEMPLATE_INDEX" val="20181638"/>
  <p:tag name="KSO_WM_DIAGRAM_GROUP_CODE" val="l1_1"/>
  <p:tag name="KSO_WM_UNIT_ID" val="custom20181638_8*i*100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01"/>
  <p:tag name="KSO_WM_TEMPLATE_CATEGORY" val="custom"/>
  <p:tag name="KSO_WM_TEMPLATE_INDEX" val="20181638"/>
  <p:tag name="KSO_WM_DIAGRAM_GROUP_CODE" val="l1_1"/>
  <p:tag name="KSO_WM_UNIT_ID" val="custom20181638_8*i*10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  <p:tag name="KSO_WM_SLIDE_LAYOUT" val="q_a"/>
  <p:tag name="KSO_WM_SLIDE_LAYOUT_CNT" val="1_1"/>
  <p:tag name="KSO_WM_SLIDE_TYPE" val="text"/>
  <p:tag name="KSO_WM_BEAUTIFY_FLAG" val="#wm#"/>
  <p:tag name="KSO_WM_SLIDE_POSITION" val="41*121"/>
  <p:tag name="KSO_WM_SLIDE_SIZE" val="878*361"/>
  <p:tag name="KSO_WM_TAG_VERSION" val="1.0"/>
  <p:tag name="KSO_WM_COMBINE_RELATE_SLIDE_ID" val="diagram160355_6"/>
  <p:tag name="KSO_WM_TEMPLATE_CATEGORY" val="custom"/>
  <p:tag name="KSO_WM_TEMPLATE_INDEX" val="20181638"/>
  <p:tag name="KSO_WM_SLIDE_ID" val="custom20181638_17"/>
  <p:tag name="KSO_WM_SLIDE_INDEX" val="17"/>
  <p:tag name="KSO_WM_DIAGRAM_GROUP_CODE" val="q1_1"/>
  <p:tag name="KSO_WM_TEMPLATE_SUBCATEGORY" val="combin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UNIT_TYPE" val="a"/>
  <p:tag name="KSO_WM_UNIT_INDEX" val="1"/>
  <p:tag name="KSO_WM_UNIT_CLEAR" val="1"/>
  <p:tag name="KSO_WM_UNIT_LAYERLEVEL" val="1"/>
  <p:tag name="KSO_WM_UNIT_VALUE" val="36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BEAUTIFY_FLAG" val="#wm#"/>
  <p:tag name="KSO_WM_TEMPLATE_CATEGORY" val="custom"/>
  <p:tag name="KSO_WM_TEMPLATE_INDEX" val="20181638"/>
  <p:tag name="KSO_WM_DIAGRAM_GROUP_CODE" val="q1_1"/>
  <p:tag name="KSO_WM_UNIT_ID" val="custom20181638_17*a*1"/>
  <p:tag name="KSO_WM_UNIT_RELATE_UNITID" val="custom20181638_17*q*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02"/>
  <p:tag name="KSO_WM_TEMPLATE_CATEGORY" val="custom"/>
  <p:tag name="KSO_WM_TEMPLATE_INDEX" val="20181638"/>
  <p:tag name="KSO_WM_DIAGRAM_GROUP_CODE" val="l1_1"/>
  <p:tag name="KSO_WM_UNIT_ID" val="custom20181638_8*i*10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103"/>
  <p:tag name="KSO_WM_TEMPLATE_CATEGORY" val="custom"/>
  <p:tag name="KSO_WM_TEMPLATE_INDEX" val="20181638"/>
  <p:tag name="KSO_WM_DIAGRAM_GROUP_CODE" val="l1_1"/>
  <p:tag name="KSO_WM_UNIT_ID" val="custom20181638_8*i*103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4"/>
  <p:tag name="KSO_WM_TEMPLATE_CATEGORY" val="custom"/>
  <p:tag name="KSO_WM_TEMPLATE_INDEX" val="20181638"/>
  <p:tag name="KSO_WM_DIAGRAM_GROUP_CODE" val="l1_1"/>
  <p:tag name="KSO_WM_UNIT_ID" val="custom20181638_8*i*3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5"/>
  <p:tag name="KSO_WM_TEMPLATE_CATEGORY" val="custom"/>
  <p:tag name="KSO_WM_TEMPLATE_INDEX" val="20181638"/>
  <p:tag name="KSO_WM_DIAGRAM_GROUP_CODE" val="l1_1"/>
  <p:tag name="KSO_WM_UNIT_ID" val="custom20181638_8*i*35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6"/>
  <p:tag name="KSO_WM_TEMPLATE_CATEGORY" val="custom"/>
  <p:tag name="KSO_WM_TEMPLATE_INDEX" val="20181638"/>
  <p:tag name="KSO_WM_DIAGRAM_GROUP_CODE" val="l1_1"/>
  <p:tag name="KSO_WM_UNIT_ID" val="custom20181638_8*i*36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7"/>
  <p:tag name="KSO_WM_TEMPLATE_CATEGORY" val="custom"/>
  <p:tag name="KSO_WM_TEMPLATE_INDEX" val="20181638"/>
  <p:tag name="KSO_WM_DIAGRAM_GROUP_CODE" val="l1_1"/>
  <p:tag name="KSO_WM_UNIT_ID" val="custom20181638_8*i*3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8"/>
  <p:tag name="KSO_WM_TEMPLATE_CATEGORY" val="custom"/>
  <p:tag name="KSO_WM_TEMPLATE_INDEX" val="20181638"/>
  <p:tag name="KSO_WM_DIAGRAM_GROUP_CODE" val="l1_1"/>
  <p:tag name="KSO_WM_UNIT_ID" val="custom20181638_8*i*38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b"/>
  <p:tag name="KSO_WM_UNIT_INDEX" val="1"/>
  <p:tag name="KSO_WM_UNIT_LAYERLEVEL" val="1"/>
  <p:tag name="KSO_WM_UNIT_VALUE" val="20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Small fresh work plan"/>
  <p:tag name="KSO_WM_TEMPLATE_CATEGORY" val="custom"/>
  <p:tag name="KSO_WM_TEMPLATE_INDEX" val="20181638"/>
  <p:tag name="KSO_WM_UNIT_ID" val="custom20181638_1*b*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9"/>
  <p:tag name="KSO_WM_TEMPLATE_CATEGORY" val="custom"/>
  <p:tag name="KSO_WM_TEMPLATE_INDEX" val="20181638"/>
  <p:tag name="KSO_WM_DIAGRAM_GROUP_CODE" val="l1_1"/>
  <p:tag name="KSO_WM_UNIT_ID" val="custom20181638_8*i*39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0"/>
  <p:tag name="KSO_WM_TEMPLATE_CATEGORY" val="custom"/>
  <p:tag name="KSO_WM_TEMPLATE_INDEX" val="20181638"/>
  <p:tag name="KSO_WM_DIAGRAM_GROUP_CODE" val="l1_1"/>
  <p:tag name="KSO_WM_UNIT_ID" val="custom20181638_8*i*4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1"/>
  <p:tag name="KSO_WM_TEMPLATE_CATEGORY" val="custom"/>
  <p:tag name="KSO_WM_TEMPLATE_INDEX" val="20181638"/>
  <p:tag name="KSO_WM_DIAGRAM_GROUP_CODE" val="l1_1"/>
  <p:tag name="KSO_WM_UNIT_ID" val="custom20181638_8*i*4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2"/>
  <p:tag name="KSO_WM_TEMPLATE_CATEGORY" val="custom"/>
  <p:tag name="KSO_WM_TEMPLATE_INDEX" val="20181638"/>
  <p:tag name="KSO_WM_DIAGRAM_GROUP_CODE" val="l1_1"/>
  <p:tag name="KSO_WM_UNIT_ID" val="custom20181638_8*i*42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3"/>
  <p:tag name="KSO_WM_TEMPLATE_CATEGORY" val="custom"/>
  <p:tag name="KSO_WM_TEMPLATE_INDEX" val="20181638"/>
  <p:tag name="KSO_WM_DIAGRAM_GROUP_CODE" val="l1_1"/>
  <p:tag name="KSO_WM_UNIT_ID" val="custom20181638_8*i*43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4"/>
  <p:tag name="KSO_WM_TEMPLATE_CATEGORY" val="custom"/>
  <p:tag name="KSO_WM_TEMPLATE_INDEX" val="20181638"/>
  <p:tag name="KSO_WM_DIAGRAM_GROUP_CODE" val="l1_1"/>
  <p:tag name="KSO_WM_UNIT_ID" val="custom20181638_8*i*44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5"/>
  <p:tag name="KSO_WM_TEMPLATE_CATEGORY" val="custom"/>
  <p:tag name="KSO_WM_TEMPLATE_INDEX" val="20181638"/>
  <p:tag name="KSO_WM_DIAGRAM_GROUP_CODE" val="l1_1"/>
  <p:tag name="KSO_WM_UNIT_ID" val="custom20181638_8*i*45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6"/>
  <p:tag name="KSO_WM_TEMPLATE_CATEGORY" val="custom"/>
  <p:tag name="KSO_WM_TEMPLATE_INDEX" val="20181638"/>
  <p:tag name="KSO_WM_DIAGRAM_GROUP_CODE" val="l1_1"/>
  <p:tag name="KSO_WM_UNIT_ID" val="custom20181638_8*i*46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7"/>
  <p:tag name="KSO_WM_TEMPLATE_CATEGORY" val="custom"/>
  <p:tag name="KSO_WM_TEMPLATE_INDEX" val="20181638"/>
  <p:tag name="KSO_WM_DIAGRAM_GROUP_CODE" val="l1_1"/>
  <p:tag name="KSO_WM_UNIT_ID" val="custom20181638_8*i*47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8"/>
  <p:tag name="KSO_WM_TEMPLATE_CATEGORY" val="custom"/>
  <p:tag name="KSO_WM_TEMPLATE_INDEX" val="20181638"/>
  <p:tag name="KSO_WM_DIAGRAM_GROUP_CODE" val="l1_1"/>
  <p:tag name="KSO_WM_UNIT_ID" val="custom20181638_8*i*48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b_l"/>
  <p:tag name="KSO_WM_SLIDE_LAYOUT_CNT" val="1_1_1"/>
  <p:tag name="KSO_WM_SLIDE_TYPE" val="contents"/>
  <p:tag name="KSO_WM_BEAUTIFY_FLAG" val="#wm#"/>
  <p:tag name="KSO_WM_COMBINE_RELATE_SLIDE_ID" val="custom20181415_9"/>
  <p:tag name="KSO_WM_TEMPLATE_CATEGORY" val="custom"/>
  <p:tag name="KSO_WM_TEMPLATE_INDEX" val="20181638"/>
  <p:tag name="KSO_WM_SLIDE_ID" val="custom20181638_8"/>
  <p:tag name="KSO_WM_SLIDE_INDEX" val="8"/>
  <p:tag name="KSO_WM_DIAGRAM_GROUP_CODE" val="l1_1"/>
  <p:tag name="KSO_WM_TEMPLATE_SUBCATEGORY" val="combin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9"/>
  <p:tag name="KSO_WM_TEMPLATE_CATEGORY" val="custom"/>
  <p:tag name="KSO_WM_TEMPLATE_INDEX" val="20181638"/>
  <p:tag name="KSO_WM_DIAGRAM_GROUP_CODE" val="l1_1"/>
  <p:tag name="KSO_WM_UNIT_ID" val="custom20181638_8*i*49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0"/>
  <p:tag name="KSO_WM_TEMPLATE_CATEGORY" val="custom"/>
  <p:tag name="KSO_WM_TEMPLATE_INDEX" val="20181638"/>
  <p:tag name="KSO_WM_DIAGRAM_GROUP_CODE" val="l1_1"/>
  <p:tag name="KSO_WM_UNIT_ID" val="custom20181638_8*i*50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8*i*5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2"/>
  <p:tag name="KSO_WM_TEMPLATE_CATEGORY" val="custom"/>
  <p:tag name="KSO_WM_TEMPLATE_INDEX" val="20181638"/>
  <p:tag name="KSO_WM_DIAGRAM_GROUP_CODE" val="l1_1"/>
  <p:tag name="KSO_WM_UNIT_ID" val="custom20181638_8*i*52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f_e"/>
  <p:tag name="KSO_WM_SLIDE_LAYOUT_CNT" val="1_1_1"/>
  <p:tag name="KSO_WM_SLIDE_TYPE" val="sectionTitle"/>
  <p:tag name="KSO_WM_BEAUTIFY_FLAG" val="#wm#"/>
  <p:tag name="KSO_WM_COMBINE_RELATE_SLIDE_ID" val="background20180989_5"/>
  <p:tag name="KSO_WM_TEMPLATE_CATEGORY" val="custom"/>
  <p:tag name="KSO_WM_TEMPLATE_INDEX" val="20181638"/>
  <p:tag name="KSO_WM_SLIDE_ID" val="custom20181638_11"/>
  <p:tag name="KSO_WM_SLIDE_INDEX" val="11"/>
  <p:tag name="KSO_WM_TEMPLATE_SUBCATEGORY" val="combin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UNIT_LAYERLEVEL" val="1"/>
  <p:tag name="KSO_WM_UNIT_VALUE" val="1"/>
  <p:tag name="KSO_WM_UNIT_HIGHLIGHT" val="0"/>
  <p:tag name="KSO_WM_UNIT_COMPATIBLE" val="1"/>
  <p:tag name="KSO_WM_UNIT_CLEAR" val="0"/>
  <p:tag name="KSO_WM_BEAUTIFY_FLAG" val="#wm#"/>
  <p:tag name="KSO_WM_TAG_VERSION" val="1.0"/>
  <p:tag name="KSO_WM_UNIT_PRESET_TEXT" val="1"/>
  <p:tag name="KSO_WM_TEMPLATE_CATEGORY" val="custom"/>
  <p:tag name="KSO_WM_TEMPLATE_INDEX" val="20181638"/>
  <p:tag name="KSO_WM_UNIT_ID" val="custom20181638_11*e*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3"/>
  <p:tag name="KSO_WM_TEMPLATE_CATEGORY" val="custom"/>
  <p:tag name="KSO_WM_TEMPLATE_INDEX" val="20181638"/>
  <p:tag name="KSO_WM_DIAGRAM_GROUP_CODE" val="l1_1"/>
  <p:tag name="KSO_WM_UNIT_ID" val="custom20181638_8*i*53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请在此输入章节标题"/>
  <p:tag name="KSO_WM_TEMPLATE_CATEGORY" val="custom"/>
  <p:tag name="KSO_WM_TEMPLATE_INDEX" val="20181638"/>
  <p:tag name="KSO_WM_UNIT_ID" val="custom20181638_11*a*1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4"/>
  <p:tag name="KSO_WM_TEMPLATE_CATEGORY" val="custom"/>
  <p:tag name="KSO_WM_TEMPLATE_INDEX" val="20181638"/>
  <p:tag name="KSO_WM_DIAGRAM_GROUP_CODE" val="l1_1"/>
  <p:tag name="KSO_WM_UNIT_ID" val="custom20181638_8*i*54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5"/>
  <p:tag name="KSO_WM_TEMPLATE_CATEGORY" val="custom"/>
  <p:tag name="KSO_WM_TEMPLATE_INDEX" val="20181638"/>
  <p:tag name="KSO_WM_DIAGRAM_GROUP_CODE" val="l1_1"/>
  <p:tag name="KSO_WM_UNIT_ID" val="custom20181638_8*i*55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6"/>
  <p:tag name="KSO_WM_TEMPLATE_CATEGORY" val="custom"/>
  <p:tag name="KSO_WM_TEMPLATE_INDEX" val="20181638"/>
  <p:tag name="KSO_WM_DIAGRAM_GROUP_CODE" val="l1_1"/>
  <p:tag name="KSO_WM_UNIT_ID" val="custom20181638_8*i*56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f_e"/>
  <p:tag name="KSO_WM_SLIDE_LAYOUT_CNT" val="1_1_1"/>
  <p:tag name="KSO_WM_SLIDE_TYPE" val="sectionTitle"/>
  <p:tag name="KSO_WM_BEAUTIFY_FLAG" val="#wm#"/>
  <p:tag name="KSO_WM_COMBINE_RELATE_SLIDE_ID" val="background20180989_5"/>
  <p:tag name="KSO_WM_TEMPLATE_CATEGORY" val="custom"/>
  <p:tag name="KSO_WM_TEMPLATE_INDEX" val="20181638"/>
  <p:tag name="KSO_WM_SLIDE_ID" val="custom20181638_11"/>
  <p:tag name="KSO_WM_SLIDE_INDEX" val="11"/>
  <p:tag name="KSO_WM_TEMPLATE_SUBCATEGORY" val="combin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UNIT_LAYERLEVEL" val="1"/>
  <p:tag name="KSO_WM_UNIT_VALUE" val="1"/>
  <p:tag name="KSO_WM_UNIT_HIGHLIGHT" val="0"/>
  <p:tag name="KSO_WM_UNIT_COMPATIBLE" val="1"/>
  <p:tag name="KSO_WM_UNIT_CLEAR" val="0"/>
  <p:tag name="KSO_WM_BEAUTIFY_FLAG" val="#wm#"/>
  <p:tag name="KSO_WM_TAG_VERSION" val="1.0"/>
  <p:tag name="KSO_WM_UNIT_PRESET_TEXT" val="1"/>
  <p:tag name="KSO_WM_TEMPLATE_CATEGORY" val="custom"/>
  <p:tag name="KSO_WM_TEMPLATE_INDEX" val="20181638"/>
  <p:tag name="KSO_WM_UNIT_ID" val="custom20181638_11*e*1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f"/>
  <p:tag name="KSO_WM_UNIT_INDEX" val="1_1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TEMPLATE_CATEGORY" val="custom"/>
  <p:tag name="KSO_WM_TEMPLATE_INDEX" val="20181638"/>
  <p:tag name="KSO_WM_DIAGRAM_GROUP_CODE" val="l1_1"/>
  <p:tag name="KSO_WM_UNIT_ID" val="custom20181638_8*l_h_f*1_1_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请在此输入章节标题"/>
  <p:tag name="KSO_WM_TEMPLATE_CATEGORY" val="custom"/>
  <p:tag name="KSO_WM_TEMPLATE_INDEX" val="20181638"/>
  <p:tag name="KSO_WM_UNIT_ID" val="custom20181638_11*a*1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f_e"/>
  <p:tag name="KSO_WM_SLIDE_LAYOUT_CNT" val="1_1_1"/>
  <p:tag name="KSO_WM_SLIDE_TYPE" val="sectionTitle"/>
  <p:tag name="KSO_WM_BEAUTIFY_FLAG" val="#wm#"/>
  <p:tag name="KSO_WM_COMBINE_RELATE_SLIDE_ID" val="background20180989_5"/>
  <p:tag name="KSO_WM_TEMPLATE_CATEGORY" val="custom"/>
  <p:tag name="KSO_WM_TEMPLATE_INDEX" val="20181638"/>
  <p:tag name="KSO_WM_SLIDE_ID" val="custom20181638_11"/>
  <p:tag name="KSO_WM_SLIDE_INDEX" val="11"/>
  <p:tag name="KSO_WM_TEMPLATE_SUBCATEGORY" val="combin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UNIT_LAYERLEVEL" val="1"/>
  <p:tag name="KSO_WM_UNIT_VALUE" val="1"/>
  <p:tag name="KSO_WM_UNIT_HIGHLIGHT" val="0"/>
  <p:tag name="KSO_WM_UNIT_COMPATIBLE" val="1"/>
  <p:tag name="KSO_WM_UNIT_CLEAR" val="0"/>
  <p:tag name="KSO_WM_BEAUTIFY_FLAG" val="#wm#"/>
  <p:tag name="KSO_WM_TAG_VERSION" val="1.0"/>
  <p:tag name="KSO_WM_UNIT_PRESET_TEXT" val="1"/>
  <p:tag name="KSO_WM_TEMPLATE_CATEGORY" val="custom"/>
  <p:tag name="KSO_WM_TEMPLATE_INDEX" val="20181638"/>
  <p:tag name="KSO_WM_UNIT_ID" val="custom20181638_11*e*1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请在此输入章节标题"/>
  <p:tag name="KSO_WM_TEMPLATE_CATEGORY" val="custom"/>
  <p:tag name="KSO_WM_TEMPLATE_INDEX" val="20181638"/>
  <p:tag name="KSO_WM_UNIT_ID" val="custom20181638_11*a*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i"/>
  <p:tag name="KSO_WM_UNIT_INDEX" val="1_1_1"/>
  <p:tag name="KSO_WM_UNIT_LAYERLEVEL" val="1_1_1"/>
  <p:tag name="KSO_WM_TEMPLATE_CATEGORY" val="custom"/>
  <p:tag name="KSO_WM_TEMPLATE_INDEX" val="20181638"/>
  <p:tag name="KSO_WM_DIAGRAM_GROUP_CODE" val="l1_1"/>
  <p:tag name="KSO_WM_UNIT_ID" val="custom20181638_8*l_h_i*1_1_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h_f"/>
  <p:tag name="KSO_WM_UNIT_INDEX" val="1_2_1"/>
  <p:tag name="KSO_WM_UNIT_LAYERLEVEL" val="1_1_1"/>
  <p:tag name="KSO_WM_UNIT_VALUE" val="11"/>
  <p:tag name="KSO_WM_UNIT_HIGHLIGHT" val="0"/>
  <p:tag name="KSO_WM_UNIT_COMPATIBLE" val="0"/>
  <p:tag name="KSO_WM_UNIT_CLEAR" val="0"/>
  <p:tag name="KSO_WM_UNIT_PRESET_TEXT_INDEX" val="3"/>
  <p:tag name="KSO_WM_UNIT_PRESET_TEXT_LEN" val="17"/>
  <p:tag name="KSO_WM_TEMPLATE_CATEGORY" val="custom"/>
  <p:tag name="KSO_WM_TEMPLATE_INDEX" val="20181638"/>
  <p:tag name="KSO_WM_DIAGRAM_GROUP_CODE" val="l1_1"/>
  <p:tag name="KSO_WM_UNIT_ID" val="custom20181638_8*l_h_f*1_2_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6"/>
  <p:tag name="KSO_WM_TEMPLATE_CATEGORY" val="custom"/>
  <p:tag name="KSO_WM_TEMPLATE_INDEX" val="20181638"/>
  <p:tag name="KSO_WM_DIAGRAM_GROUP_CODE" val="l1_1"/>
  <p:tag name="KSO_WM_UNIT_ID" val="custom20181638_5*i*76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7"/>
  <p:tag name="KSO_WM_TEMPLATE_CATEGORY" val="custom"/>
  <p:tag name="KSO_WM_TEMPLATE_INDEX" val="20181638"/>
  <p:tag name="KSO_WM_DIAGRAM_GROUP_CODE" val="l1_1"/>
  <p:tag name="KSO_WM_UNIT_ID" val="custom20181638_5*i*77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8"/>
  <p:tag name="KSO_WM_TEMPLATE_CATEGORY" val="custom"/>
  <p:tag name="KSO_WM_TEMPLATE_INDEX" val="20181638"/>
  <p:tag name="KSO_WM_DIAGRAM_GROUP_CODE" val="l1_1"/>
  <p:tag name="KSO_WM_UNIT_ID" val="custom20181638_5*i*78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9"/>
  <p:tag name="KSO_WM_TEMPLATE_CATEGORY" val="custom"/>
  <p:tag name="KSO_WM_TEMPLATE_INDEX" val="20181638"/>
  <p:tag name="KSO_WM_DIAGRAM_GROUP_CODE" val="l1_1"/>
  <p:tag name="KSO_WM_UNIT_ID" val="custom20181638_5*i*79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0"/>
  <p:tag name="KSO_WM_TEMPLATE_CATEGORY" val="custom"/>
  <p:tag name="KSO_WM_TEMPLATE_INDEX" val="20181638"/>
  <p:tag name="KSO_WM_DIAGRAM_GROUP_CODE" val="l1_1"/>
  <p:tag name="KSO_WM_UNIT_ID" val="custom20181638_5*i*80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1"/>
  <p:tag name="KSO_WM_TEMPLATE_CATEGORY" val="custom"/>
  <p:tag name="KSO_WM_TEMPLATE_INDEX" val="20181638"/>
  <p:tag name="KSO_WM_DIAGRAM_GROUP_CODE" val="l1_1"/>
  <p:tag name="KSO_WM_UNIT_ID" val="custom20181638_5*i*81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2"/>
  <p:tag name="KSO_WM_TEMPLATE_CATEGORY" val="custom"/>
  <p:tag name="KSO_WM_TEMPLATE_INDEX" val="20181638"/>
  <p:tag name="KSO_WM_DIAGRAM_GROUP_CODE" val="l1_1"/>
  <p:tag name="KSO_WM_UNIT_ID" val="custom20181638_5*i*8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3"/>
  <p:tag name="KSO_WM_TEMPLATE_CATEGORY" val="custom"/>
  <p:tag name="KSO_WM_TEMPLATE_INDEX" val="20181638"/>
  <p:tag name="KSO_WM_DIAGRAM_GROUP_CODE" val="l1_1"/>
  <p:tag name="KSO_WM_UNIT_ID" val="custom20181638_5*i*83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4"/>
  <p:tag name="KSO_WM_TEMPLATE_CATEGORY" val="custom"/>
  <p:tag name="KSO_WM_TEMPLATE_INDEX" val="20181638"/>
  <p:tag name="KSO_WM_DIAGRAM_GROUP_CODE" val="l1_1"/>
  <p:tag name="KSO_WM_UNIT_ID" val="custom20181638_5*i*84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5"/>
  <p:tag name="KSO_WM_TEMPLATE_CATEGORY" val="custom"/>
  <p:tag name="KSO_WM_TEMPLATE_INDEX" val="20181638"/>
  <p:tag name="KSO_WM_DIAGRAM_GROUP_CODE" val="l1_1"/>
  <p:tag name="KSO_WM_UNIT_ID" val="custom20181638_5*i*85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6"/>
  <p:tag name="KSO_WM_TEMPLATE_CATEGORY" val="custom"/>
  <p:tag name="KSO_WM_TEMPLATE_INDEX" val="20181638"/>
  <p:tag name="KSO_WM_DIAGRAM_GROUP_CODE" val="l1_1"/>
  <p:tag name="KSO_WM_UNIT_ID" val="custom20181638_5*i*86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7"/>
  <p:tag name="KSO_WM_TEMPLATE_CATEGORY" val="custom"/>
  <p:tag name="KSO_WM_TEMPLATE_INDEX" val="20181638"/>
  <p:tag name="KSO_WM_DIAGRAM_GROUP_CODE" val="l1_1"/>
  <p:tag name="KSO_WM_UNIT_ID" val="custom20181638_5*i*87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8"/>
  <p:tag name="KSO_WM_TEMPLATE_CATEGORY" val="custom"/>
  <p:tag name="KSO_WM_TEMPLATE_INDEX" val="20181638"/>
  <p:tag name="KSO_WM_DIAGRAM_GROUP_CODE" val="l1_1"/>
  <p:tag name="KSO_WM_UNIT_ID" val="custom20181638_5*i*88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89"/>
  <p:tag name="KSO_WM_TEMPLATE_CATEGORY" val="custom"/>
  <p:tag name="KSO_WM_TEMPLATE_INDEX" val="20181638"/>
  <p:tag name="KSO_WM_DIAGRAM_GROUP_CODE" val="l1_1"/>
  <p:tag name="KSO_WM_UNIT_ID" val="custom20181638_5*i*89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0"/>
  <p:tag name="KSO_WM_TEMPLATE_CATEGORY" val="custom"/>
  <p:tag name="KSO_WM_TEMPLATE_INDEX" val="20181638"/>
  <p:tag name="KSO_WM_DIAGRAM_GROUP_CODE" val="l1_1"/>
  <p:tag name="KSO_WM_UNIT_ID" val="custom20181638_5*i*90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1"/>
  <p:tag name="KSO_WM_TEMPLATE_CATEGORY" val="custom"/>
  <p:tag name="KSO_WM_TEMPLATE_INDEX" val="20181638"/>
  <p:tag name="KSO_WM_DIAGRAM_GROUP_CODE" val="l1_1"/>
  <p:tag name="KSO_WM_UNIT_ID" val="custom20181638_5*i*91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2"/>
  <p:tag name="KSO_WM_TEMPLATE_CATEGORY" val="custom"/>
  <p:tag name="KSO_WM_TEMPLATE_INDEX" val="20181638"/>
  <p:tag name="KSO_WM_DIAGRAM_GROUP_CODE" val="l1_1"/>
  <p:tag name="KSO_WM_UNIT_ID" val="custom20181638_5*i*9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3"/>
  <p:tag name="KSO_WM_TEMPLATE_CATEGORY" val="custom"/>
  <p:tag name="KSO_WM_TEMPLATE_INDEX" val="20181638"/>
  <p:tag name="KSO_WM_DIAGRAM_GROUP_CODE" val="l1_1"/>
  <p:tag name="KSO_WM_UNIT_ID" val="custom20181638_5*i*93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4"/>
  <p:tag name="KSO_WM_TEMPLATE_CATEGORY" val="custom"/>
  <p:tag name="KSO_WM_TEMPLATE_INDEX" val="20181638"/>
  <p:tag name="KSO_WM_DIAGRAM_GROUP_CODE" val="l1_1"/>
  <p:tag name="KSO_WM_UNIT_ID" val="custom20181638_5*i*94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5"/>
  <p:tag name="KSO_WM_TEMPLATE_CATEGORY" val="custom"/>
  <p:tag name="KSO_WM_TEMPLATE_INDEX" val="20181638"/>
  <p:tag name="KSO_WM_DIAGRAM_GROUP_CODE" val="l1_1"/>
  <p:tag name="KSO_WM_UNIT_ID" val="custom20181638_5*i*95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6"/>
  <p:tag name="KSO_WM_TEMPLATE_CATEGORY" val="custom"/>
  <p:tag name="KSO_WM_TEMPLATE_INDEX" val="20181638"/>
  <p:tag name="KSO_WM_DIAGRAM_GROUP_CODE" val="l1_1"/>
  <p:tag name="KSO_WM_UNIT_ID" val="custom20181638_5*i*96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97"/>
  <p:tag name="KSO_WM_TEMPLATE_CATEGORY" val="custom"/>
  <p:tag name="KSO_WM_TEMPLATE_INDEX" val="20181638"/>
  <p:tag name="KSO_WM_DIAGRAM_GROUP_CODE" val="l1_1"/>
  <p:tag name="KSO_WM_UNIT_ID" val="custom20181638_5*i*97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f_h"/>
  <p:tag name="KSO_WM_SLIDE_LAYOUT_CNT" val="1_1_1"/>
  <p:tag name="KSO_WM_SLIDE_TYPE" val="text"/>
  <p:tag name="KSO_WM_BEAUTIFY_FLAG" val="#wm#"/>
  <p:tag name="KSO_WM_SLIDE_POSITION" val="67*87"/>
  <p:tag name="KSO_WM_SLIDE_SIZE" val="821*401"/>
  <p:tag name="KSO_WM_COMBINE_RELATE_SLIDE_ID" val="background20180989_6"/>
  <p:tag name="KSO_WM_TEMPLATE_CATEGORY" val="custom"/>
  <p:tag name="KSO_WM_TEMPLATE_INDEX" val="20181638"/>
  <p:tag name="KSO_WM_SLIDE_ID" val="custom20181638_18"/>
  <p:tag name="KSO_WM_SLIDE_INDEX" val="18"/>
  <p:tag name="KSO_WM_TEMPLATE_SUBCATEGORY" val="combine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年度工作概述"/>
  <p:tag name="KSO_WM_TEMPLATE_CATEGORY" val="custom"/>
  <p:tag name="KSO_WM_TEMPLATE_INDEX" val="20181638"/>
  <p:tag name="KSO_WM_UNIT_ID" val="custom20181638_18*a*1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"/>
  <p:tag name="KSO_WM_TEMPLATE_CATEGORY" val="custom"/>
  <p:tag name="KSO_WM_TEMPLATE_INDEX" val="20181638"/>
  <p:tag name="KSO_WM_UNIT_ID" val="custom20181638_18*i*2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81638"/>
  <p:tag name="KSO_WM_DIAGRAM_GROUP_CODE" val="l1_1"/>
  <p:tag name="KSO_WM_UNIT_ID" val="custom20181638_5*i*51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75"/>
  <p:tag name="KSO_WM_TEMPLATE_CATEGORY" val="custom"/>
  <p:tag name="KSO_WM_TEMPLATE_INDEX" val="20181638"/>
  <p:tag name="KSO_WM_DIAGRAM_GROUP_CODE" val="l1_1"/>
  <p:tag name="KSO_WM_UNIT_ID" val="custom20181638_5*i*75"/>
</p:tagLst>
</file>

<file path=ppt/theme/theme1.xml><?xml version="1.0" encoding="utf-8"?>
<a:theme xmlns:a="http://schemas.openxmlformats.org/drawingml/2006/main" name="自定义设计方案">
  <a:themeElements>
    <a:clrScheme name="自定义 51">
      <a:dk1>
        <a:srgbClr val="000000"/>
      </a:dk1>
      <a:lt1>
        <a:srgbClr val="FFFFFF"/>
      </a:lt1>
      <a:dk2>
        <a:srgbClr val="75986E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44546A"/>
      </a:accent4>
      <a:accent5>
        <a:srgbClr val="000000"/>
      </a:accent5>
      <a:accent6>
        <a:srgbClr val="75986E"/>
      </a:accent6>
      <a:hlink>
        <a:srgbClr val="FCC79F"/>
      </a:hlink>
      <a:folHlink>
        <a:srgbClr val="869F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51">
    <a:dk1>
      <a:srgbClr val="000000"/>
    </a:dk1>
    <a:lt1>
      <a:srgbClr val="FFFFFF"/>
    </a:lt1>
    <a:dk2>
      <a:srgbClr val="75986E"/>
    </a:dk2>
    <a:lt2>
      <a:srgbClr val="E7E6E6"/>
    </a:lt2>
    <a:accent1>
      <a:srgbClr val="FFBF53"/>
    </a:accent1>
    <a:accent2>
      <a:srgbClr val="F17475"/>
    </a:accent2>
    <a:accent3>
      <a:srgbClr val="01B3C5"/>
    </a:accent3>
    <a:accent4>
      <a:srgbClr val="44546A"/>
    </a:accent4>
    <a:accent5>
      <a:srgbClr val="000000"/>
    </a:accent5>
    <a:accent6>
      <a:srgbClr val="75986E"/>
    </a:accent6>
    <a:hlink>
      <a:srgbClr val="FCC79F"/>
    </a:hlink>
    <a:folHlink>
      <a:srgbClr val="869FB7"/>
    </a:folHlink>
  </a:clrScheme>
</a:themeOverride>
</file>

<file path=ppt/theme/themeOverride2.xml><?xml version="1.0" encoding="utf-8"?>
<a:themeOverride xmlns:a="http://schemas.openxmlformats.org/drawingml/2006/main">
  <a:clrScheme name="自定义 51">
    <a:dk1>
      <a:srgbClr val="000000"/>
    </a:dk1>
    <a:lt1>
      <a:srgbClr val="FFFFFF"/>
    </a:lt1>
    <a:dk2>
      <a:srgbClr val="75986E"/>
    </a:dk2>
    <a:lt2>
      <a:srgbClr val="E7E6E6"/>
    </a:lt2>
    <a:accent1>
      <a:srgbClr val="FFBF53"/>
    </a:accent1>
    <a:accent2>
      <a:srgbClr val="F17475"/>
    </a:accent2>
    <a:accent3>
      <a:srgbClr val="01B3C5"/>
    </a:accent3>
    <a:accent4>
      <a:srgbClr val="44546A"/>
    </a:accent4>
    <a:accent5>
      <a:srgbClr val="000000"/>
    </a:accent5>
    <a:accent6>
      <a:srgbClr val="75986E"/>
    </a:accent6>
    <a:hlink>
      <a:srgbClr val="FCC79F"/>
    </a:hlink>
    <a:folHlink>
      <a:srgbClr val="869FB7"/>
    </a:folHlink>
  </a:clrScheme>
</a:themeOverride>
</file>

<file path=ppt/theme/themeOverride3.xml><?xml version="1.0" encoding="utf-8"?>
<a:themeOverride xmlns:a="http://schemas.openxmlformats.org/drawingml/2006/main">
  <a:clrScheme name="自定义 51">
    <a:dk1>
      <a:srgbClr val="000000"/>
    </a:dk1>
    <a:lt1>
      <a:srgbClr val="FFFFFF"/>
    </a:lt1>
    <a:dk2>
      <a:srgbClr val="75986E"/>
    </a:dk2>
    <a:lt2>
      <a:srgbClr val="E7E6E6"/>
    </a:lt2>
    <a:accent1>
      <a:srgbClr val="FFBF53"/>
    </a:accent1>
    <a:accent2>
      <a:srgbClr val="F17475"/>
    </a:accent2>
    <a:accent3>
      <a:srgbClr val="01B3C5"/>
    </a:accent3>
    <a:accent4>
      <a:srgbClr val="44546A"/>
    </a:accent4>
    <a:accent5>
      <a:srgbClr val="000000"/>
    </a:accent5>
    <a:accent6>
      <a:srgbClr val="75986E"/>
    </a:accent6>
    <a:hlink>
      <a:srgbClr val="FCC79F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4860</Words>
  <Application>Microsoft Office PowerPoint</Application>
  <PresentationFormat>Widescreen</PresentationFormat>
  <Paragraphs>466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0" baseType="lpstr">
      <vt:lpstr>SimSun</vt:lpstr>
      <vt:lpstr>AdvOT1a8a9c4a.BI</vt:lpstr>
      <vt:lpstr>AdvOT6c1def61.B</vt:lpstr>
      <vt:lpstr>AdvOT6c1def61.B+20</vt:lpstr>
      <vt:lpstr>Albert</vt:lpstr>
      <vt:lpstr>Arial</vt:lpstr>
      <vt:lpstr>Calibri</vt:lpstr>
      <vt:lpstr>Cambria</vt:lpstr>
      <vt:lpstr>等线</vt:lpstr>
      <vt:lpstr>黑体</vt:lpstr>
      <vt:lpstr>Stencil</vt:lpstr>
      <vt:lpstr>Times New Roman</vt:lpstr>
      <vt:lpstr>Wingdings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</cp:revision>
  <dcterms:created xsi:type="dcterms:W3CDTF">2017-10-27T08:56:00Z</dcterms:created>
  <dcterms:modified xsi:type="dcterms:W3CDTF">2018-04-02T18:45:01Z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1033-10.2.0.5996</vt:lpwstr>
  </property>
</Properties>
</file>