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37" r:id="rId2"/>
    <p:sldId id="256" r:id="rId3"/>
    <p:sldId id="258" r:id="rId4"/>
    <p:sldId id="259" r:id="rId5"/>
    <p:sldId id="289" r:id="rId6"/>
    <p:sldId id="288" r:id="rId7"/>
    <p:sldId id="287" r:id="rId8"/>
    <p:sldId id="286" r:id="rId9"/>
    <p:sldId id="285" r:id="rId10"/>
    <p:sldId id="284" r:id="rId11"/>
    <p:sldId id="283" r:id="rId12"/>
    <p:sldId id="282" r:id="rId13"/>
    <p:sldId id="281" r:id="rId14"/>
    <p:sldId id="280" r:id="rId15"/>
    <p:sldId id="279" r:id="rId16"/>
    <p:sldId id="260" r:id="rId17"/>
    <p:sldId id="269" r:id="rId18"/>
    <p:sldId id="270" r:id="rId19"/>
    <p:sldId id="268" r:id="rId20"/>
    <p:sldId id="366" r:id="rId21"/>
    <p:sldId id="267" r:id="rId22"/>
    <p:sldId id="266" r:id="rId23"/>
    <p:sldId id="265" r:id="rId24"/>
    <p:sldId id="264" r:id="rId25"/>
    <p:sldId id="263" r:id="rId26"/>
    <p:sldId id="262" r:id="rId27"/>
    <p:sldId id="261" r:id="rId28"/>
    <p:sldId id="271" r:id="rId29"/>
    <p:sldId id="272" r:id="rId30"/>
    <p:sldId id="273" r:id="rId31"/>
    <p:sldId id="278" r:id="rId32"/>
    <p:sldId id="277" r:id="rId33"/>
    <p:sldId id="276" r:id="rId34"/>
    <p:sldId id="331" r:id="rId35"/>
    <p:sldId id="367" r:id="rId36"/>
    <p:sldId id="353" r:id="rId37"/>
    <p:sldId id="330" r:id="rId38"/>
    <p:sldId id="329" r:id="rId39"/>
    <p:sldId id="328" r:id="rId40"/>
    <p:sldId id="327" r:id="rId41"/>
    <p:sldId id="326" r:id="rId42"/>
    <p:sldId id="325" r:id="rId43"/>
    <p:sldId id="324" r:id="rId44"/>
    <p:sldId id="323" r:id="rId45"/>
    <p:sldId id="322" r:id="rId46"/>
    <p:sldId id="321" r:id="rId47"/>
    <p:sldId id="320" r:id="rId48"/>
    <p:sldId id="319" r:id="rId49"/>
    <p:sldId id="318" r:id="rId50"/>
    <p:sldId id="317" r:id="rId51"/>
    <p:sldId id="316" r:id="rId52"/>
    <p:sldId id="315" r:id="rId53"/>
    <p:sldId id="314" r:id="rId54"/>
    <p:sldId id="313" r:id="rId55"/>
    <p:sldId id="354" r:id="rId56"/>
    <p:sldId id="365" r:id="rId57"/>
    <p:sldId id="364" r:id="rId58"/>
    <p:sldId id="363" r:id="rId59"/>
    <p:sldId id="362" r:id="rId60"/>
    <p:sldId id="361" r:id="rId61"/>
    <p:sldId id="360" r:id="rId62"/>
    <p:sldId id="359" r:id="rId63"/>
    <p:sldId id="358" r:id="rId64"/>
    <p:sldId id="312" r:id="rId65"/>
    <p:sldId id="311" r:id="rId66"/>
    <p:sldId id="310" r:id="rId67"/>
    <p:sldId id="309" r:id="rId68"/>
    <p:sldId id="308" r:id="rId69"/>
    <p:sldId id="307" r:id="rId70"/>
    <p:sldId id="306" r:id="rId71"/>
    <p:sldId id="305" r:id="rId72"/>
    <p:sldId id="304" r:id="rId73"/>
    <p:sldId id="303" r:id="rId74"/>
    <p:sldId id="302" r:id="rId75"/>
    <p:sldId id="301" r:id="rId76"/>
    <p:sldId id="300" r:id="rId77"/>
    <p:sldId id="299" r:id="rId78"/>
    <p:sldId id="298" r:id="rId79"/>
    <p:sldId id="297" r:id="rId80"/>
    <p:sldId id="296" r:id="rId81"/>
    <p:sldId id="295" r:id="rId82"/>
    <p:sldId id="294" r:id="rId83"/>
    <p:sldId id="293" r:id="rId84"/>
    <p:sldId id="292" r:id="rId85"/>
    <p:sldId id="291" r:id="rId86"/>
    <p:sldId id="290" r:id="rId87"/>
    <p:sldId id="275" r:id="rId88"/>
    <p:sldId id="274" r:id="rId89"/>
    <p:sldId id="336" r:id="rId90"/>
    <p:sldId id="335" r:id="rId91"/>
    <p:sldId id="334" r:id="rId92"/>
    <p:sldId id="333" r:id="rId93"/>
    <p:sldId id="332" r:id="rId94"/>
    <p:sldId id="350" r:id="rId95"/>
    <p:sldId id="351" r:id="rId96"/>
    <p:sldId id="349" r:id="rId97"/>
    <p:sldId id="348" r:id="rId98"/>
    <p:sldId id="347" r:id="rId99"/>
    <p:sldId id="346" r:id="rId100"/>
    <p:sldId id="345" r:id="rId101"/>
    <p:sldId id="344" r:id="rId102"/>
    <p:sldId id="343" r:id="rId103"/>
    <p:sldId id="342" r:id="rId104"/>
    <p:sldId id="341" r:id="rId105"/>
    <p:sldId id="340" r:id="rId106"/>
    <p:sldId id="339" r:id="rId107"/>
    <p:sldId id="338" r:id="rId10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FF0066"/>
    <a:srgbClr val="3AC6A5"/>
    <a:srgbClr val="CC00FF"/>
    <a:srgbClr val="FF66FF"/>
    <a:srgbClr val="33CC33"/>
    <a:srgbClr val="180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878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154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202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7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337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140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255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29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507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050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029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8EE1A-C2C9-4F24-A15C-EFDB726C4C05}" type="datetimeFigureOut">
              <a:rPr lang="fa-IR" smtClean="0"/>
              <a:t>1439/06/19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241A-F19B-49A7-A749-2C4A7A45AD5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105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solidFill>
            <a:srgbClr val="0070C0"/>
          </a:solidFill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2017 Guidelines of the American Thyroid Association</a:t>
            </a:r>
          </a:p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the Diagnosis and Management of Thyroid Disease</a:t>
            </a:r>
          </a:p>
          <a:p>
            <a:pPr rtl="0"/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during Pregnancy and the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Postpartum</a:t>
            </a:r>
            <a:endParaRPr lang="fa-IR" sz="4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5334000"/>
            <a:ext cx="4495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Dr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</a:rPr>
              <a:t>Parichehr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Vahabi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Anaraki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Adult endocrinologist</a:t>
            </a:r>
          </a:p>
          <a:p>
            <a:r>
              <a:rPr lang="en-US" sz="2400" b="1" smtClean="0">
                <a:solidFill>
                  <a:srgbClr val="FFFF00"/>
                </a:solidFill>
              </a:rPr>
              <a:t>March 6</a:t>
            </a:r>
            <a:r>
              <a:rPr lang="en-US" sz="2400" b="1" baseline="30000" smtClean="0">
                <a:solidFill>
                  <a:srgbClr val="FFFF00"/>
                </a:solidFill>
              </a:rPr>
              <a:t>th</a:t>
            </a:r>
            <a:r>
              <a:rPr lang="en-US" sz="2400" b="1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2018 </a:t>
            </a:r>
            <a:endParaRPr lang="fa-I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/>
            <a:r>
              <a:rPr lang="en-US" sz="4400" b="1" i="0" u="none" strike="noStrike" baseline="0" dirty="0" smtClean="0">
                <a:solidFill>
                  <a:srgbClr val="FF0000"/>
                </a:solidFill>
                <a:latin typeface="Times New Roman"/>
              </a:rPr>
              <a:t>      </a:t>
            </a:r>
            <a:r>
              <a:rPr lang="en-US" sz="6600" b="1" i="0" u="none" strike="noStrike" baseline="0" dirty="0" smtClean="0">
                <a:solidFill>
                  <a:srgbClr val="FF0000"/>
                </a:solidFill>
                <a:latin typeface="Times New Roman"/>
              </a:rPr>
              <a:t> Recommendation 6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/>
              </a:rPr>
              <a:t>In most regions, including the United States, women who are planning pregnancy or currently</a:t>
            </a:r>
            <a:r>
              <a:rPr lang="en-US" b="0" i="0" u="none" strike="noStrike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/>
              </a:rPr>
              <a:t>pregnant, should supplement their diet with a daily oral supplement that contains 150 </a:t>
            </a:r>
            <a:r>
              <a:rPr lang="en-US" b="0" i="0" u="none" strike="noStrike" baseline="0" dirty="0" err="1" smtClean="0">
                <a:solidFill>
                  <a:schemeClr val="tx1"/>
                </a:solidFill>
                <a:latin typeface="Times New Roman"/>
              </a:rPr>
              <a:t>μg</a:t>
            </a: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/>
              </a:rPr>
              <a:t> of</a:t>
            </a:r>
            <a:r>
              <a:rPr lang="en-US" b="0" i="0" u="none" strike="noStrike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/>
              </a:rPr>
              <a:t>iodine in the form of potassium iodide.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/>
              </a:rPr>
              <a:t> This is optimally started 3 months in advance of</a:t>
            </a:r>
            <a:r>
              <a:rPr lang="en-US" b="0" i="0" u="none" strike="noStrike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/>
              </a:rPr>
              <a:t>planned pregnancy</a:t>
            </a:r>
            <a:r>
              <a:rPr lang="en-US" b="0" i="1" u="none" strike="noStrike" baseline="0" dirty="0" smtClean="0">
                <a:solidFill>
                  <a:schemeClr val="tx1"/>
                </a:solidFill>
                <a:latin typeface="Times New Roman"/>
              </a:rPr>
              <a:t>. </a:t>
            </a:r>
            <a:r>
              <a:rPr lang="en-US" b="1" i="1" u="none" strike="noStrike" baseline="0" dirty="0" smtClean="0">
                <a:solidFill>
                  <a:schemeClr val="tx1"/>
                </a:solidFill>
                <a:latin typeface="Times New Roman"/>
              </a:rPr>
              <a:t>(Strong recommendation, Moderate-quality evidence</a:t>
            </a:r>
            <a:endParaRPr lang="fa-IR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66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  <a:cs typeface="+mj-cs"/>
              </a:rPr>
              <a:t>Recommendation </a:t>
            </a:r>
            <a:r>
              <a:rPr lang="en-US" sz="4400" dirty="0">
                <a:solidFill>
                  <a:srgbClr val="FF0066"/>
                </a:solidFill>
                <a:cs typeface="+mj-cs"/>
              </a:rPr>
              <a:t>78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Excepting treatment decisions specifically made on the grounds of improving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lactation (discussed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above), the decision to treat hyperthyroidism in lactating women should be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guided by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same principles applied to non-lactating women. (Strong recommendation,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Low quality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evidence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FF0066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66"/>
                </a:solidFill>
                <a:cs typeface="+mj-cs"/>
              </a:rPr>
              <a:t>Recommendation </a:t>
            </a:r>
            <a:r>
              <a:rPr lang="en-US" sz="4800" dirty="0">
                <a:solidFill>
                  <a:srgbClr val="FF0066"/>
                </a:solidFill>
                <a:cs typeface="+mj-cs"/>
              </a:rPr>
              <a:t>79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When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medication is indicated for women who are lactating, both MMI (up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to maximal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dose of 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20 mg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daily) and PTU (up to maximal dose of 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450 mg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daily) can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 administered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Given a small, but detectable amount of both PTU and MMI transferred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into breast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milk, the lowest effective does of MMI/CM or PTU should always be administered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(Strong recommendation,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r>
              <a:rPr lang="en-US" sz="4800" dirty="0">
                <a:solidFill>
                  <a:srgbClr val="CC0099"/>
                </a:solidFill>
                <a:cs typeface="+mj-cs"/>
              </a:rPr>
              <a:t>Recommendation 80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Breastfed children of women who are treated with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drugs should be monitored for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appropriate growth and development during routine pediatric health and wellness evaluations.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Routine assessment of serum thyroid function in the child is not recommended.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algn="l" rtl="0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(Weak recommendation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857250" indent="-857250" algn="l" rtl="0"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rgbClr val="FF0000"/>
                </a:solidFill>
                <a:cs typeface="+mj-cs"/>
              </a:rPr>
              <a:t>Recommendation 81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All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breastfeeding women should ingest approximately 250 mcg of dietary iodine daily.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(Strong recommendation, High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r>
              <a:rPr lang="en-US" sz="5400" dirty="0">
                <a:solidFill>
                  <a:srgbClr val="FF0000"/>
                </a:solidFill>
                <a:cs typeface="+mj-cs"/>
              </a:rPr>
              <a:t>Recommendation 82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Breastfeeding women should supplement their diet with a daily oral supplement that contains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150 mcg of iodine. This is optimally delivered in the form of potassium iodide (present in a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multivitamin) because kelp and other forms of seaweed do not provide a consistent delivery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daily iodine. (Strong recommendation,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r>
              <a:rPr lang="en-US" sz="5400" dirty="0">
                <a:solidFill>
                  <a:srgbClr val="FF0000"/>
                </a:solidFill>
                <a:cs typeface="+mj-cs"/>
              </a:rPr>
              <a:t>Recommendation 83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severely iodine deficient, low-resource regions, where universal salt iodization is lacking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and daily supplementation is not feasible, lactating women should receive one dose of 400 mg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iodine as oral iodized oil soon after delivery. (Strong recommendation, High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quality evidence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4800" dirty="0">
                <a:solidFill>
                  <a:srgbClr val="FF0000"/>
                </a:solidFill>
                <a:cs typeface="+mj-cs"/>
              </a:rPr>
              <a:t>84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As is the case during pregnancy, sustained iodine intake while breastfeeding that exceeds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500-1100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mcg daily should be avoided due to concerns about the potential for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inducing hypothyroidism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the infant. (Strong recommendation,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solidFill>
            <a:srgbClr val="FF0066"/>
          </a:solidFill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rtl="0"/>
            <a:endParaRPr lang="en-US" sz="440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rtl="0"/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Thank you for your attention</a:t>
            </a:r>
            <a:endParaRPr lang="fa-IR" sz="96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</a:t>
            </a:r>
          </a:p>
          <a:p>
            <a:pPr algn="l" rtl="0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cs typeface="+mj-cs"/>
              </a:rPr>
              <a:t>Recommendation 8</a:t>
            </a:r>
          </a:p>
          <a:p>
            <a:pPr algn="l" rtl="0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There is no need to initiate iodine supplementation in pregnant women who are being treated for hyperthyroidism or who are taking LT4. (Weak recommendation, Low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FF0000"/>
                </a:solidFill>
                <a:cs typeface="+mj-cs"/>
              </a:rPr>
              <a:t>Recommendation 9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Excessive doses of iodine exposure during pregnancy should be avoided, except in preparation for the surgical treatment of Graves' disease.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Clinicians should carefully weigh the risks and benefits when ordering medications or diagnostic tests that will result in high iodine exposure. (Strong recommendation,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en-US" sz="5400" dirty="0" smtClean="0">
              <a:solidFill>
                <a:srgbClr val="FF0000"/>
              </a:solidFill>
              <a:cs typeface="+mj-cs"/>
            </a:endParaRPr>
          </a:p>
          <a:p>
            <a:pPr algn="l" rtl="0"/>
            <a:r>
              <a:rPr lang="en-US" sz="5400" dirty="0" smtClean="0">
                <a:solidFill>
                  <a:srgbClr val="FF0000"/>
                </a:solidFill>
                <a:cs typeface="+mj-cs"/>
              </a:rPr>
              <a:t>Recommendation 10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cs typeface="+mj-cs"/>
              </a:rPr>
              <a:t>Sustained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iodine intake from diet and dietary supplements </a:t>
            </a:r>
            <a:r>
              <a:rPr lang="en-US" dirty="0" smtClean="0">
                <a:solidFill>
                  <a:srgbClr val="0000FF"/>
                </a:solidFill>
                <a:cs typeface="+mj-cs"/>
              </a:rPr>
              <a:t>exceeding 500 </a:t>
            </a:r>
            <a:r>
              <a:rPr lang="en-US" dirty="0" err="1" smtClean="0">
                <a:solidFill>
                  <a:srgbClr val="0000FF"/>
                </a:solidFill>
                <a:cs typeface="+mj-cs"/>
              </a:rPr>
              <a:t>μg</a:t>
            </a:r>
            <a:r>
              <a:rPr lang="en-US" dirty="0" smtClean="0">
                <a:solidFill>
                  <a:srgbClr val="0000FF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daily should be avoided during pregnancy due to concerns about the potential for fetal thyroid dysfunction. (Strong recommendation,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r>
              <a:rPr lang="en-US" sz="5400" dirty="0" smtClean="0">
                <a:solidFill>
                  <a:srgbClr val="FF0066"/>
                </a:solidFill>
                <a:cs typeface="+mj-cs"/>
              </a:rPr>
              <a:t>Recommendation 11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but TPO or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antibody positive pregnant women should have measurement of serum TSH concentration performed at time of pregnancy confirmation, and every 4 weeks through mid-pregnancy.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(Strong recommendation, High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en-US" sz="4400" dirty="0" smtClean="0">
              <a:solidFill>
                <a:srgbClr val="FF0066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  <a:cs typeface="+mj-cs"/>
              </a:rPr>
              <a:t>Recommendation12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Selenium supplementation is not recommended for the treatment of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TPOAb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positive women during pregnancy.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(Weak recommendation,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srgbClr val="FF0066"/>
                </a:solidFill>
                <a:cs typeface="+mj-cs"/>
              </a:rPr>
              <a:t>Anti TPO Ab</a:t>
            </a: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Although a clear association has been demonstrated between thyroid antibodies and spontaneous pregnancy loss, this does not prove causality and the underlying mechanisms for such an association remain unclear.</a:t>
            </a:r>
            <a:endParaRPr lang="fa-IR" sz="40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FF0066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66"/>
                </a:solidFill>
                <a:cs typeface="+mj-cs"/>
              </a:rPr>
              <a:t>Recommendation 13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Intravenous immunoglobulin treatment of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women with a history of recurrent pregnancy loss is not recommended. (Weak recommendation, Low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5400" dirty="0" smtClean="0">
                <a:solidFill>
                  <a:srgbClr val="FF0066"/>
                </a:solidFill>
                <a:cs typeface="+mj-cs"/>
              </a:rPr>
              <a:t>Recommendation 14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There is insufficient evidence to conclusively determine whether levothyroxine therapy decreases pregnancy loss risk in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TPOAb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positive,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women who are newly pregnant.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C0099"/>
                </a:solidFill>
                <a:cs typeface="+mj-cs"/>
              </a:rPr>
              <a:t>However, administration of levothyroxine to </a:t>
            </a:r>
            <a:r>
              <a:rPr lang="en-US" dirty="0" err="1" smtClean="0">
                <a:solidFill>
                  <a:srgbClr val="CC0099"/>
                </a:solidFill>
                <a:cs typeface="+mj-cs"/>
              </a:rPr>
              <a:t>TPOAb</a:t>
            </a:r>
            <a:r>
              <a:rPr lang="en-US" dirty="0" smtClean="0">
                <a:solidFill>
                  <a:srgbClr val="CC0099"/>
                </a:solidFill>
                <a:cs typeface="+mj-cs"/>
              </a:rPr>
              <a:t> positive, </a:t>
            </a:r>
            <a:r>
              <a:rPr lang="en-US" dirty="0" err="1" smtClean="0">
                <a:solidFill>
                  <a:srgbClr val="CC0099"/>
                </a:solidFill>
                <a:cs typeface="+mj-cs"/>
              </a:rPr>
              <a:t>euthyroid</a:t>
            </a:r>
            <a:r>
              <a:rPr lang="en-US" dirty="0" smtClean="0">
                <a:solidFill>
                  <a:srgbClr val="CC0099"/>
                </a:solidFill>
                <a:cs typeface="+mj-cs"/>
              </a:rPr>
              <a:t> pregnant women with a prior history of loss may be considered given its potential benefits in comparison to its minimal risk. In such cases, 25-50 mcg of levothyroxine is a typical starting dose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(W, L)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en-US" sz="5400" smtClean="0">
              <a:solidFill>
                <a:srgbClr val="CC0099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5400" smtClean="0">
                <a:solidFill>
                  <a:srgbClr val="CC0099"/>
                </a:solidFill>
                <a:cs typeface="+mj-cs"/>
              </a:rPr>
              <a:t>Recommendation15</a:t>
            </a:r>
            <a:endParaRPr lang="en-US" sz="5400" dirty="0" smtClean="0">
              <a:solidFill>
                <a:srgbClr val="CC0099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There is insufficient evidence to recommend for or against treating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thyroid autoantibody positive pregnant women with levothyroxine to prevent preterm delivery.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(No recommendation, Insufficient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Pregnancy has a profound impact on the thyroid gland and its function. During pregnancy, the thyroid gland increases in size by 10% in iodine replete countries, but by 20% to 40% in areas of iodine deficiency. Production of the thyroid hormones, thyroxine (T4) and triiodothyronine (T3), increases by nearly 50%, in conjunction with a separate 50% increase in the daily iodine requirement. </a:t>
            </a:r>
          </a:p>
          <a:p>
            <a:pPr algn="l" rtl="0"/>
            <a:endParaRPr lang="fa-IR" sz="2800" b="1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477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4000" dirty="0" err="1" smtClean="0">
                <a:solidFill>
                  <a:srgbClr val="FF0000"/>
                </a:solidFill>
                <a:latin typeface="ITC Stone Serif Std Medium"/>
              </a:rPr>
              <a:t>Dr</a:t>
            </a:r>
            <a:r>
              <a:rPr lang="en-US" sz="4000" dirty="0" smtClean="0">
                <a:solidFill>
                  <a:srgbClr val="FF0000"/>
                </a:solidFill>
                <a:latin typeface="ITC Stone Serif Std Medium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ITC Stone Serif Std Medium"/>
              </a:rPr>
              <a:t>Azizi</a:t>
            </a:r>
            <a:r>
              <a:rPr lang="en-US" sz="4000" dirty="0" smtClean="0">
                <a:solidFill>
                  <a:srgbClr val="FF0000"/>
                </a:solidFill>
                <a:latin typeface="ITC Stone Serif Std Medium"/>
              </a:rPr>
              <a:t> results</a:t>
            </a:r>
            <a:r>
              <a:rPr lang="en-US" dirty="0" smtClean="0">
                <a:solidFill>
                  <a:srgbClr val="000000"/>
                </a:solidFill>
                <a:latin typeface="ITC Stone Serif Std Medium"/>
              </a:rPr>
              <a:t>: The </a:t>
            </a:r>
            <a:r>
              <a:rPr lang="en-US" dirty="0">
                <a:solidFill>
                  <a:srgbClr val="000000"/>
                </a:solidFill>
                <a:latin typeface="ITC Stone Serif Std Medium"/>
              </a:rPr>
              <a:t>results of the study showed that replacement therapy with levothyroxine in </a:t>
            </a:r>
            <a:r>
              <a:rPr lang="en-US" dirty="0" err="1">
                <a:solidFill>
                  <a:srgbClr val="000000"/>
                </a:solidFill>
                <a:latin typeface="ITC Stone Serif Std Medium"/>
              </a:rPr>
              <a:t>TPOAb</a:t>
            </a:r>
            <a:r>
              <a:rPr lang="en-US" sz="800" dirty="0">
                <a:solidFill>
                  <a:srgbClr val="000000"/>
                </a:solidFill>
                <a:latin typeface="ITC Stone Serif Std Medium"/>
              </a:rPr>
              <a:t>+ </a:t>
            </a:r>
            <a:r>
              <a:rPr lang="en-US" dirty="0">
                <a:solidFill>
                  <a:srgbClr val="000000"/>
                </a:solidFill>
                <a:latin typeface="ITC Stone Serif Std Medium"/>
              </a:rPr>
              <a:t>pregnant women with normal FT4 improves pregnancy outcomes and is beneficial in reducing preterm delivery and neonatal admissions, a beneficial effect, however, mainly present in women with TSH </a:t>
            </a:r>
            <a:r>
              <a:rPr lang="en-US" dirty="0">
                <a:solidFill>
                  <a:srgbClr val="000000"/>
                </a:solidFill>
                <a:latin typeface="STIXGeneral"/>
              </a:rPr>
              <a:t>&gt;</a:t>
            </a:r>
            <a:r>
              <a:rPr lang="en-US" dirty="0">
                <a:solidFill>
                  <a:srgbClr val="000000"/>
                </a:solidFill>
                <a:latin typeface="ITC Stone Serif Std Medium"/>
              </a:rPr>
              <a:t>4 </a:t>
            </a:r>
            <a:r>
              <a:rPr lang="en-US" dirty="0" err="1">
                <a:solidFill>
                  <a:srgbClr val="000000"/>
                </a:solidFill>
                <a:latin typeface="ITC Stone Serif Std Medium"/>
              </a:rPr>
              <a:t>μIU</a:t>
            </a:r>
            <a:r>
              <a:rPr lang="en-US" dirty="0">
                <a:solidFill>
                  <a:srgbClr val="000000"/>
                </a:solidFill>
                <a:latin typeface="ITC Stone Serif Std Medium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ITC Stone Serif Std Medium"/>
              </a:rPr>
              <a:t>mL.</a:t>
            </a:r>
            <a:r>
              <a:rPr lang="en-US" dirty="0">
                <a:solidFill>
                  <a:srgbClr val="000000"/>
                </a:solidFill>
                <a:latin typeface="ITC Stone Serif Std Medium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ITC Stone Serif Std Medium"/>
              </a:rPr>
              <a:t> </a:t>
            </a:r>
            <a:endParaRPr lang="en-US" b="1" i="0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4572000" y="6151685"/>
            <a:ext cx="242316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Up Arrow 6"/>
          <p:cNvSpPr/>
          <p:nvPr/>
        </p:nvSpPr>
        <p:spPr>
          <a:xfrm>
            <a:off x="6477000" y="6172200"/>
            <a:ext cx="242316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53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IS THYROID AUTOIMMUNITY IN EUTHYROID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</a:rPr>
              <a:t>PREGNANT WOMEN </a:t>
            </a:r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ASSOCIATED WITH ADVERSE OBSTETRIC OR CHILD OUTCOMES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OTHER THAN PREGNANCY LOSS AND PREMATURE BIRTH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</a:rPr>
              <a:t>?</a:t>
            </a: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 1-perinatal </a:t>
            </a:r>
            <a:r>
              <a:rPr lang="en-US" sz="2800" dirty="0">
                <a:solidFill>
                  <a:srgbClr val="002060"/>
                </a:solidFill>
              </a:rPr>
              <a:t>death in some 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>
                <a:solidFill>
                  <a:srgbClr val="002060"/>
                </a:solidFill>
              </a:rPr>
              <a:t>but </a:t>
            </a:r>
            <a:r>
              <a:rPr lang="en-US" sz="2800" dirty="0" smtClean="0">
                <a:solidFill>
                  <a:srgbClr val="002060"/>
                </a:solidFill>
              </a:rPr>
              <a:t>no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all </a:t>
            </a:r>
            <a:r>
              <a:rPr lang="en-US" sz="2800" dirty="0">
                <a:solidFill>
                  <a:srgbClr val="002060"/>
                </a:solidFill>
              </a:rPr>
              <a:t>studies.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2-In </a:t>
            </a:r>
            <a:r>
              <a:rPr lang="en-US" sz="2800" dirty="0">
                <a:solidFill>
                  <a:srgbClr val="002060"/>
                </a:solidFill>
              </a:rPr>
              <a:t>two pregnancy cohorts an increased risk for placental abruption </a:t>
            </a:r>
            <a:r>
              <a:rPr lang="en-US" sz="2800" dirty="0" smtClean="0">
                <a:solidFill>
                  <a:srgbClr val="002060"/>
                </a:solidFill>
              </a:rPr>
              <a:t>was observed </a:t>
            </a:r>
            <a:r>
              <a:rPr lang="en-US" sz="2800" dirty="0">
                <a:solidFill>
                  <a:srgbClr val="002060"/>
                </a:solidFill>
              </a:rPr>
              <a:t>in women with thyroid autoimmunity and without clinical hypothyroidism 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3-Maternal </a:t>
            </a:r>
            <a:r>
              <a:rPr lang="en-US" sz="2800" dirty="0">
                <a:solidFill>
                  <a:srgbClr val="002060"/>
                </a:solidFill>
              </a:rPr>
              <a:t>thyroid autoimmunity has also been linked to postpartum depression (197,198) and </a:t>
            </a:r>
            <a:r>
              <a:rPr lang="en-US" sz="2800" dirty="0" smtClean="0">
                <a:solidFill>
                  <a:srgbClr val="002060"/>
                </a:solidFill>
              </a:rPr>
              <a:t>to neonatal </a:t>
            </a:r>
            <a:r>
              <a:rPr lang="en-US" sz="2800" dirty="0">
                <a:solidFill>
                  <a:srgbClr val="002060"/>
                </a:solidFill>
              </a:rPr>
              <a:t>respiratory distress syndrome</a:t>
            </a:r>
            <a:endParaRPr lang="fa-IR" sz="2800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lvl="0" algn="l" rtl="0"/>
            <a:r>
              <a:rPr lang="en-US" sz="2400" b="1" dirty="0">
                <a:solidFill>
                  <a:srgbClr val="FF0000"/>
                </a:solidFill>
                <a:latin typeface="Times New Roman"/>
              </a:rPr>
              <a:t>IS THYROID AUTOIMMUNITY IN EUTHYROID PREGNANT WOMEN ASSOCIATED WITH ADVERSE OBSTETRIC OR CHILD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</a:rPr>
              <a:t>OUTCOMES OTHER </a:t>
            </a:r>
            <a:r>
              <a:rPr lang="en-US" sz="2400" b="1" dirty="0">
                <a:solidFill>
                  <a:srgbClr val="FF0000"/>
                </a:solidFill>
                <a:latin typeface="Times New Roman"/>
              </a:rPr>
              <a:t>THAN PREGNANCY LOSS AND PREMATURE BIRTH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</a:rPr>
              <a:t>?</a:t>
            </a:r>
          </a:p>
          <a:p>
            <a:pPr lvl="0" algn="l" rtl="0"/>
            <a:endParaRPr lang="en-US" sz="2400" b="1" dirty="0">
              <a:solidFill>
                <a:srgbClr val="002060"/>
              </a:solidFill>
              <a:latin typeface="Times New Roman"/>
            </a:endParaRPr>
          </a:p>
          <a:p>
            <a:pPr lvl="0" algn="l" rtl="0"/>
            <a:r>
              <a:rPr lang="en-US" sz="2400" b="1" dirty="0" smtClean="0">
                <a:solidFill>
                  <a:srgbClr val="002060"/>
                </a:solidFill>
                <a:latin typeface="Times New Roman"/>
              </a:rPr>
              <a:t>1-Lower </a:t>
            </a:r>
            <a:r>
              <a:rPr lang="en-US" sz="2400" b="1" dirty="0">
                <a:solidFill>
                  <a:srgbClr val="002060"/>
                </a:solidFill>
                <a:latin typeface="Times New Roman"/>
              </a:rPr>
              <a:t>perceptual performance and motor scores were described in children of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</a:rPr>
              <a:t>TGAb</a:t>
            </a:r>
            <a:r>
              <a:rPr lang="en-US" sz="24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</a:rPr>
              <a:t>positive mothers.</a:t>
            </a:r>
          </a:p>
          <a:p>
            <a:pPr lvl="0" algn="l" rtl="0"/>
            <a:endParaRPr lang="en-US" sz="2400" b="1" dirty="0" smtClean="0">
              <a:solidFill>
                <a:srgbClr val="002060"/>
              </a:solidFill>
              <a:latin typeface="Times New Roman"/>
            </a:endParaRPr>
          </a:p>
          <a:p>
            <a:pPr lvl="0" algn="l" rtl="0"/>
            <a:r>
              <a:rPr lang="en-US" sz="2400" b="1" dirty="0" smtClean="0">
                <a:solidFill>
                  <a:srgbClr val="002060"/>
                </a:solidFill>
                <a:latin typeface="Times New Roman"/>
              </a:rPr>
              <a:t>2-higher </a:t>
            </a:r>
            <a:r>
              <a:rPr lang="en-US" sz="2400" b="1" dirty="0">
                <a:solidFill>
                  <a:srgbClr val="002060"/>
                </a:solidFill>
                <a:latin typeface="Times New Roman"/>
              </a:rPr>
              <a:t>rates of sensorineural hearing 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</a:rPr>
              <a:t>loss</a:t>
            </a:r>
          </a:p>
          <a:p>
            <a:pPr lvl="0" algn="l" rtl="0"/>
            <a:endParaRPr lang="en-US" sz="2400" b="1" dirty="0" smtClean="0">
              <a:solidFill>
                <a:srgbClr val="002060"/>
              </a:solidFill>
              <a:latin typeface="Times New Roman"/>
              <a:cs typeface="+mj-cs"/>
            </a:endParaRPr>
          </a:p>
          <a:p>
            <a:pPr lvl="0" algn="l" rtl="0"/>
            <a:r>
              <a:rPr lang="en-US" sz="2400" b="1" dirty="0" smtClean="0">
                <a:solidFill>
                  <a:srgbClr val="002060"/>
                </a:solidFill>
                <a:latin typeface="Times New Roman"/>
                <a:cs typeface="+mj-cs"/>
              </a:rPr>
              <a:t>3-Maternal TPO antibody 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cs typeface="+mj-cs"/>
              </a:rPr>
              <a:t>status did not predict child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cs typeface="+mj-cs"/>
              </a:rPr>
              <a:t>neurocognition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cs typeface="+mj-cs"/>
              </a:rPr>
              <a:t>, but </a:t>
            </a:r>
            <a:r>
              <a:rPr lang="en-US" sz="2400" b="1" dirty="0" err="1">
                <a:solidFill>
                  <a:srgbClr val="002060"/>
                </a:solidFill>
                <a:latin typeface="Times New Roman"/>
                <a:cs typeface="+mj-cs"/>
              </a:rPr>
              <a:t>TPOAb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cs typeface="+mj-cs"/>
              </a:rPr>
              <a:t> positivity was associated with</a:t>
            </a:r>
          </a:p>
          <a:p>
            <a:pPr lvl="0" algn="l" rtl="0"/>
            <a:r>
              <a:rPr lang="en-US" sz="2400" b="1" dirty="0">
                <a:solidFill>
                  <a:srgbClr val="002060"/>
                </a:solidFill>
                <a:latin typeface="Times New Roman"/>
                <a:cs typeface="+mj-cs"/>
              </a:rPr>
              <a:t>externalizing problems in </a:t>
            </a:r>
            <a:r>
              <a:rPr lang="en-US" sz="2400" b="1" dirty="0" smtClean="0">
                <a:solidFill>
                  <a:srgbClr val="002060"/>
                </a:solidFill>
                <a:latin typeface="Times New Roman"/>
                <a:cs typeface="+mj-cs"/>
              </a:rPr>
              <a:t>children, 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cs typeface="+mj-cs"/>
              </a:rPr>
              <a:t>especially attention</a:t>
            </a:r>
          </a:p>
          <a:p>
            <a:pPr lvl="0" algn="l" rtl="0"/>
            <a:r>
              <a:rPr lang="en-US" sz="2400" b="1" dirty="0">
                <a:solidFill>
                  <a:srgbClr val="002060"/>
                </a:solidFill>
                <a:latin typeface="Times New Roman"/>
                <a:cs typeface="+mj-cs"/>
              </a:rPr>
              <a:t>deficit/hyperactivity problems</a:t>
            </a:r>
            <a:endParaRPr lang="fa-IR" sz="24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FF0066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66"/>
                </a:solidFill>
                <a:cs typeface="+mj-cs"/>
              </a:rPr>
              <a:t> Recommendation16</a:t>
            </a:r>
            <a:endParaRPr lang="en-US" sz="4800" dirty="0">
              <a:solidFill>
                <a:srgbClr val="FF0066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Evaluation of serum TSH concentration is recommended for all women seeking care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for infertility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(Weak recommendation,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5400" dirty="0" smtClean="0">
              <a:solidFill>
                <a:srgbClr val="FF0066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rgbClr val="FF0066"/>
                </a:solidFill>
                <a:cs typeface="+mj-cs"/>
              </a:rPr>
              <a:t>Recommendation </a:t>
            </a:r>
            <a:r>
              <a:rPr lang="en-US" sz="5400" dirty="0">
                <a:solidFill>
                  <a:srgbClr val="FF0066"/>
                </a:solidFill>
                <a:cs typeface="+mj-cs"/>
              </a:rPr>
              <a:t>17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Levothyroxine treatment is recommended for infertile women with overt hypothyroidism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who desire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pregnancy. (Strong recommendation,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66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  <a:cs typeface="+mj-cs"/>
              </a:rPr>
              <a:t>Recommendation </a:t>
            </a:r>
            <a:r>
              <a:rPr lang="en-US" sz="4400" dirty="0">
                <a:solidFill>
                  <a:srgbClr val="FF0066"/>
                </a:solidFill>
                <a:cs typeface="+mj-cs"/>
              </a:rPr>
              <a:t>18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There is insufficient evidence to determine if levothyroxine therapy improves fertility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subclinically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hypothyroid, thyroid auto-antibody negative women who are attempting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natural conception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(not undergoing ART).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However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administration of levothyroxine may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 considered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this setting given its ability to prevent progression to more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significant hypothyroidism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once pregnancy is achieved. Furthermore, low dose levothyroxine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therapy (25-50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mcg daily) carries minimal risk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W, L)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66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  <a:cs typeface="+mj-cs"/>
              </a:rPr>
              <a:t>Recommendation </a:t>
            </a:r>
            <a:r>
              <a:rPr lang="en-US" sz="4400" dirty="0">
                <a:solidFill>
                  <a:srgbClr val="FF0066"/>
                </a:solidFill>
                <a:cs typeface="+mj-cs"/>
              </a:rPr>
              <a:t>19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There is insufficient evidence to determine if levothyroxine therapy improves fertility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nonpregnant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thyroid autoantibody positive women who are attempting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natural conception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(not undergoing ART). Therefore, no recommendation can be made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for levothyroxine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therapy in this setting. (No recommendation, Insufficient evidence)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66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  <a:cs typeface="+mj-cs"/>
              </a:rPr>
              <a:t>Recommendation </a:t>
            </a:r>
            <a:r>
              <a:rPr lang="en-US" sz="4400" dirty="0">
                <a:solidFill>
                  <a:srgbClr val="FF0066"/>
                </a:solidFill>
                <a:cs typeface="+mj-cs"/>
              </a:rPr>
              <a:t>20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Subclinically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hypothyroid women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(TSH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elevation &gt;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2.5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/L) undergoing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IVF or ICSI should be treated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with levothyroxine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The goal of treatment is to achieve a TSH concentration &lt;2.5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/L.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Strong recommendation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66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66"/>
                </a:solidFill>
                <a:cs typeface="+mj-cs"/>
              </a:rPr>
              <a:t>IS </a:t>
            </a:r>
            <a:r>
              <a:rPr lang="en-US" dirty="0">
                <a:solidFill>
                  <a:srgbClr val="FF0066"/>
                </a:solidFill>
                <a:cs typeface="+mj-cs"/>
              </a:rPr>
              <a:t>TREATED MATERNAL HYPOTHYROIDISM ASSOCIATED </a:t>
            </a:r>
            <a:r>
              <a:rPr lang="en-US" dirty="0" smtClean="0">
                <a:solidFill>
                  <a:srgbClr val="FF0066"/>
                </a:solidFill>
                <a:cs typeface="+mj-cs"/>
              </a:rPr>
              <a:t>WITH WORSE </a:t>
            </a:r>
            <a:r>
              <a:rPr lang="en-US" dirty="0">
                <a:solidFill>
                  <a:srgbClr val="FF0066"/>
                </a:solidFill>
                <a:cs typeface="+mj-cs"/>
              </a:rPr>
              <a:t>ART OUTCOMES COMPARED TO HEALTHY CONTROLS</a:t>
            </a:r>
            <a:r>
              <a:rPr lang="en-US" dirty="0" smtClean="0">
                <a:solidFill>
                  <a:srgbClr val="FF0066"/>
                </a:solidFill>
                <a:cs typeface="+mj-cs"/>
              </a:rPr>
              <a:t>?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cs typeface="+mj-cs"/>
              </a:rPr>
              <a:t>The </a:t>
            </a:r>
            <a:r>
              <a:rPr lang="en-US" dirty="0">
                <a:solidFill>
                  <a:srgbClr val="002060"/>
                </a:solidFill>
                <a:cs typeface="+mj-cs"/>
              </a:rPr>
              <a:t>presence of </a:t>
            </a:r>
            <a:r>
              <a:rPr lang="en-US" dirty="0" smtClean="0">
                <a:solidFill>
                  <a:srgbClr val="002060"/>
                </a:solidFill>
                <a:cs typeface="+mj-cs"/>
              </a:rPr>
              <a:t>adequately treated </a:t>
            </a:r>
            <a:r>
              <a:rPr lang="en-US" dirty="0">
                <a:solidFill>
                  <a:srgbClr val="002060"/>
                </a:solidFill>
                <a:cs typeface="+mj-cs"/>
              </a:rPr>
              <a:t>hypothyroidism was not associated with inferior rates of pregnancy, implantation, or </a:t>
            </a:r>
            <a:r>
              <a:rPr lang="en-US" dirty="0" smtClean="0">
                <a:solidFill>
                  <a:srgbClr val="002060"/>
                </a:solidFill>
                <a:cs typeface="+mj-cs"/>
              </a:rPr>
              <a:t>live birth </a:t>
            </a:r>
            <a:r>
              <a:rPr lang="en-US" dirty="0">
                <a:solidFill>
                  <a:srgbClr val="002060"/>
                </a:solidFill>
                <a:cs typeface="+mj-cs"/>
              </a:rPr>
              <a:t>following IVF/ICSI (236). Thus, no conclusion can be drawn from these data</a:t>
            </a:r>
            <a:r>
              <a:rPr lang="en-US" dirty="0">
                <a:solidFill>
                  <a:srgbClr val="FF0066"/>
                </a:solidFill>
                <a:cs typeface="+mj-cs"/>
              </a:rPr>
              <a:t>.</a:t>
            </a:r>
            <a:endParaRPr lang="fa-IR" dirty="0">
              <a:solidFill>
                <a:srgbClr val="FF0066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66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  <a:cs typeface="+mj-cs"/>
              </a:rPr>
              <a:t>Recommendation 21</a:t>
            </a:r>
            <a:endParaRPr lang="en-US" sz="4400" dirty="0">
              <a:solidFill>
                <a:srgbClr val="FF0066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is insufficient evidence to determine whether levothyroxine therapy improves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success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pregnancy following ART in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TPOAb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positive,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women.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However, administration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levothyroxine to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TPOAb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positive,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women undergoing ART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may be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considered given its potential benefits in comparison to its minimal risk. In such cases,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25-50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mcg of levothyroxine is a typical starting dose. 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W, L)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Placental human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chorionic gonadotropin (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hCG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) stimulates thyroid hormone secretion, often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decreasing maternal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thyrotropin (TSH) concentrations, especially in early pregnancy.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Furthermore, up </a:t>
            </a:r>
            <a:r>
              <a:rPr lang="en-US" dirty="0">
                <a:solidFill>
                  <a:srgbClr val="FF0000"/>
                </a:solidFill>
              </a:rPr>
              <a:t>to 18% of all pregnant women are thyroid peroxidase (</a:t>
            </a:r>
            <a:r>
              <a:rPr lang="en-US" dirty="0" err="1">
                <a:solidFill>
                  <a:srgbClr val="FF0000"/>
                </a:solidFill>
              </a:rPr>
              <a:t>TPOAb</a:t>
            </a:r>
            <a:r>
              <a:rPr lang="en-US" dirty="0">
                <a:solidFill>
                  <a:srgbClr val="FF0000"/>
                </a:solidFill>
              </a:rPr>
              <a:t>) or </a:t>
            </a:r>
            <a:r>
              <a:rPr lang="en-US" dirty="0" smtClean="0">
                <a:solidFill>
                  <a:srgbClr val="FF0000"/>
                </a:solidFill>
              </a:rPr>
              <a:t>thyroglobulin antibody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TgAb</a:t>
            </a:r>
            <a:r>
              <a:rPr lang="en-US" dirty="0">
                <a:solidFill>
                  <a:srgbClr val="FF0000"/>
                </a:solidFill>
              </a:rPr>
              <a:t>) 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Increasingly, data suggest that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TPOAb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positivity adversely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modulates the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impact of maternal thyroid status (especially hypothyroidism) on the pregnancy and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developing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fetus.</a:t>
            </a:r>
            <a:endParaRPr lang="fa-IR" dirty="0">
              <a:solidFill>
                <a:schemeClr val="bg2">
                  <a:lumMod val="10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66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  <a:cs typeface="+mj-cs"/>
              </a:rPr>
              <a:t>Recommendation </a:t>
            </a:r>
            <a:r>
              <a:rPr lang="en-US" sz="4400" dirty="0">
                <a:solidFill>
                  <a:srgbClr val="FF0066"/>
                </a:solidFill>
                <a:cs typeface="+mj-cs"/>
              </a:rPr>
              <a:t>22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Glucocorticoid therapy is not recommended for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thyroid auto-antibody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positive women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undergoing ART. (Weak recommendation,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66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  <a:cs typeface="+mj-cs"/>
              </a:rPr>
              <a:t>Recommendation </a:t>
            </a:r>
            <a:r>
              <a:rPr lang="en-US" sz="4400" dirty="0">
                <a:solidFill>
                  <a:srgbClr val="FF0066"/>
                </a:solidFill>
                <a:cs typeface="+mj-cs"/>
              </a:rPr>
              <a:t>23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When possible, thyroid function testing should be performed either before or 1-2 weeks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after controlled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ovarian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hyperstimulation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since results obtained during the course of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controlled ovarian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stimulation may be difficult to interpret.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W, 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0066"/>
                </a:solidFill>
                <a:cs typeface="+mj-cs"/>
              </a:rPr>
              <a:t>Recommendation 24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women who achieve pregnancy following controlled ovarian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hyperstimulation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TSH elevations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should be treated according to the recommendations outlined in Section VII.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non-pregnant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women with mild TSH elevations following controlled ovarian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stimulation, serum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TSH measurements should be repeated in 2-4 weeks, since levels may normalize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(W, M)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0000FF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0FF"/>
                </a:solidFill>
                <a:cs typeface="+mj-cs"/>
              </a:rPr>
              <a:t>The </a:t>
            </a:r>
            <a:r>
              <a:rPr lang="en-US" sz="4000" dirty="0">
                <a:solidFill>
                  <a:srgbClr val="0000FF"/>
                </a:solidFill>
                <a:cs typeface="+mj-cs"/>
              </a:rPr>
              <a:t>pregnancy-specific TSH reference range should be defined as follows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: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When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available, population and trimester-specific reference ranges for serum TSH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during pregnancy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should be defined by a provider’s institute / laboratory, and should represent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typical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population for whom care is provided. Reference ranges should be defined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</a:t>
            </a:r>
            <a:r>
              <a:rPr lang="en-US" sz="2800" dirty="0" smtClean="0">
                <a:solidFill>
                  <a:srgbClr val="CC0099"/>
                </a:solidFill>
                <a:cs typeface="+mj-cs"/>
              </a:rPr>
              <a:t>healthy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, </a:t>
            </a:r>
            <a:r>
              <a:rPr lang="en-US" sz="2800" dirty="0" err="1">
                <a:solidFill>
                  <a:srgbClr val="CC0099"/>
                </a:solidFill>
                <a:cs typeface="+mj-cs"/>
              </a:rPr>
              <a:t>TPOAb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-negative pregnant women with optimal iodine intake and without </a:t>
            </a:r>
            <a:r>
              <a:rPr lang="en-US" sz="2800" dirty="0" smtClean="0">
                <a:solidFill>
                  <a:srgbClr val="CC0099"/>
                </a:solidFill>
                <a:cs typeface="+mj-cs"/>
              </a:rPr>
              <a:t>thyroid illness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. (</a:t>
            </a:r>
            <a:r>
              <a:rPr lang="en-US" sz="2800" dirty="0" smtClean="0">
                <a:solidFill>
                  <a:srgbClr val="CC0099"/>
                </a:solidFill>
                <a:cs typeface="+mj-cs"/>
              </a:rPr>
              <a:t>S, H)</a:t>
            </a:r>
            <a:endParaRPr lang="fa-IR" sz="2800" dirty="0">
              <a:solidFill>
                <a:srgbClr val="CC0099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lvl="0" indent="-571500" algn="l" rtl="0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0000FF"/>
              </a:solidFill>
            </a:endParaRPr>
          </a:p>
          <a:p>
            <a:pPr marL="571500" lvl="0" indent="-571500" algn="l" rtl="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0FF"/>
                </a:solidFill>
              </a:rPr>
              <a:t>The </a:t>
            </a:r>
            <a:r>
              <a:rPr lang="en-US" sz="4000" dirty="0">
                <a:solidFill>
                  <a:srgbClr val="0000FF"/>
                </a:solidFill>
              </a:rPr>
              <a:t>pregnancy-specific TSH reference range should be defined as follows:</a:t>
            </a:r>
            <a:endParaRPr lang="fa-IR" sz="4000" dirty="0">
              <a:solidFill>
                <a:srgbClr val="0000FF"/>
              </a:solidFill>
              <a:cs typeface="Times New Roman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When this is not feasible, pregnancy-specific TSH reference ranges obtained from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similar patient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populations, and performed using similar TSH assays should be substituted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Table 4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). (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H)</a:t>
            </a:r>
            <a:endParaRPr lang="fa-IR" sz="40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conclusion, this study provides evidence that replacement therapy with levothyroxine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women with TSH concentration of 2.5-4.0mIU/L, who are negative for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TPOAb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improve pregnancy outcomes; whereas, treatment in women with TSH≥4.0mIU/L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beneficial in reducing preterm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delivery.</a:t>
            </a: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Confirmatory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RCTs are critically needed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the benefit of LT4 treatment commenced in preconception and early pregnancy. </a:t>
            </a:r>
            <a:endParaRPr lang="en-US" b="1" i="0" u="none" strike="noStrike" baseline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0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8929717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2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lvl="0" indent="-571500" algn="l" rtl="0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0000FF"/>
              </a:solidFill>
            </a:endParaRPr>
          </a:p>
          <a:p>
            <a:pPr marL="571500" lvl="0" indent="-571500" algn="l" rtl="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0FF"/>
                </a:solidFill>
              </a:rPr>
              <a:t>The </a:t>
            </a:r>
            <a:r>
              <a:rPr lang="en-US" sz="4000" dirty="0">
                <a:solidFill>
                  <a:srgbClr val="0000FF"/>
                </a:solidFill>
              </a:rPr>
              <a:t>pregnancy-specific TSH reference range should be defined as follows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If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or transferable pregnancy-specific TSH reference ranges are not available,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upper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reference limit </a:t>
            </a:r>
            <a:r>
              <a:rPr lang="en-US" sz="3000" dirty="0">
                <a:solidFill>
                  <a:srgbClr val="FF0000"/>
                </a:solidFill>
              </a:rPr>
              <a:t>of ~ 4.0mU/l may be used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For most assays, this represents a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reduction in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non-pregnant TSH upper reference limit of ~0.5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/L. (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S, M)</a:t>
            </a:r>
            <a:endParaRPr lang="fa-IR" sz="3000" dirty="0">
              <a:solidFill>
                <a:schemeClr val="tx1">
                  <a:lumMod val="95000"/>
                  <a:lumOff val="5000"/>
                </a:schemeClr>
              </a:solidFill>
              <a:cs typeface="Times New Roman"/>
            </a:endParaRPr>
          </a:p>
          <a:p>
            <a:pPr algn="l" rtl="0"/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Studies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overall indicate an increasing risk of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pregnancy specific complications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most 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notably pregnancy loss and preterm delivery, in relation to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elevated maternal 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TSH concentrations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Importantly, however, this effect is exacerbated by the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presence of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elevated </a:t>
            </a:r>
            <a:r>
              <a:rPr lang="en-US" sz="2800" dirty="0" err="1">
                <a:solidFill>
                  <a:srgbClr val="FF0000"/>
                </a:solidFill>
                <a:cs typeface="+mj-cs"/>
              </a:rPr>
              <a:t>TPOAb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such that any additive risk is apparent in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TPOAb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positive women when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TSH exceeds 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2.5 </a:t>
            </a:r>
            <a:r>
              <a:rPr lang="en-US" sz="2800" dirty="0" err="1">
                <a:solidFill>
                  <a:srgbClr val="FF0000"/>
                </a:solidFill>
                <a:cs typeface="+mj-cs"/>
              </a:rPr>
              <a:t>mU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/L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However, in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TPOab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negative women similar adverse risk is not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consistently apparent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until maternal 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TSH exceeds 5-10 </a:t>
            </a:r>
            <a:r>
              <a:rPr lang="en-US" sz="2800" dirty="0" err="1">
                <a:solidFill>
                  <a:srgbClr val="FF0000"/>
                </a:solidFill>
                <a:cs typeface="+mj-cs"/>
              </a:rPr>
              <a:t>mU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/L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detrimental effects of maternal thyroid hypofunction 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on fetal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neurocognitive development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are less clear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support of an adverse impact attributable to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maternal hypothyroidism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data from a large case-control study demonstrated a seven-point reduction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(IQ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) among children born to untreated overtly hypothyroid women when compared to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controls.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Findings also supported a delay in motor skill development,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language development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and attention at 7-9 years of age. 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en-US" b="1" i="0" u="none" strike="noStrike" baseline="0" dirty="0" smtClean="0">
              <a:solidFill>
                <a:srgbClr val="FF0000"/>
              </a:solidFill>
              <a:latin typeface="Times New Roman"/>
            </a:endParaRPr>
          </a:p>
          <a:p>
            <a:pPr algn="l" rtl="0"/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</a:rPr>
              <a:t>HOW DO THYROID FUNCTION TESTS CHANGE DURING</a:t>
            </a:r>
            <a:r>
              <a:rPr lang="en-US" b="1" i="0" u="none" strike="noStrike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</a:rPr>
              <a:t>PREGNANCY?</a:t>
            </a:r>
          </a:p>
          <a:p>
            <a:pPr algn="l" rtl="0"/>
            <a:endParaRPr lang="en-US" b="1" dirty="0" smtClean="0">
              <a:solidFill>
                <a:schemeClr val="bg2">
                  <a:lumMod val="10000"/>
                </a:schemeClr>
              </a:solidFill>
              <a:latin typeface="Times New Roman"/>
              <a:cs typeface="+mj-cs"/>
            </a:endParaRPr>
          </a:p>
          <a:p>
            <a:pPr algn="l" rtl="0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+mj-cs"/>
              </a:rPr>
              <a:t>1-iodine excretion</a:t>
            </a:r>
          </a:p>
          <a:p>
            <a:pPr algn="l" rtl="0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+mj-cs"/>
              </a:rPr>
              <a:t>2-TBG</a:t>
            </a:r>
          </a:p>
          <a:p>
            <a:pPr algn="l" rtl="0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+mj-cs"/>
              </a:rPr>
              <a:t>3-TSH</a:t>
            </a:r>
          </a:p>
          <a:p>
            <a:pPr algn="l" rtl="0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+mj-cs"/>
              </a:rPr>
              <a:t>4-hCG</a:t>
            </a:r>
            <a:endParaRPr lang="fa-IR" dirty="0">
              <a:solidFill>
                <a:schemeClr val="bg2">
                  <a:lumMod val="10000"/>
                </a:schemeClr>
              </a:solidFill>
              <a:cs typeface="+mj-cs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1738884" y="3048000"/>
            <a:ext cx="242316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Up Arrow 5"/>
          <p:cNvSpPr/>
          <p:nvPr/>
        </p:nvSpPr>
        <p:spPr>
          <a:xfrm>
            <a:off x="1628394" y="4255770"/>
            <a:ext cx="242316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Up Arrow 6"/>
          <p:cNvSpPr/>
          <p:nvPr/>
        </p:nvSpPr>
        <p:spPr>
          <a:xfrm>
            <a:off x="3384042" y="2514600"/>
            <a:ext cx="242316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Down Arrow 7"/>
          <p:cNvSpPr/>
          <p:nvPr/>
        </p:nvSpPr>
        <p:spPr>
          <a:xfrm>
            <a:off x="1597152" y="3726180"/>
            <a:ext cx="26289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857250" indent="-857250" algn="l" rtl="0">
              <a:buFont typeface="Arial" panose="020B0604020202020204" pitchFamily="34" charset="0"/>
              <a:buChar char="•"/>
            </a:pPr>
            <a:endParaRPr lang="en-US" sz="6000" dirty="0" smtClean="0">
              <a:solidFill>
                <a:srgbClr val="FF0000"/>
              </a:solidFill>
              <a:cs typeface="+mj-cs"/>
            </a:endParaRPr>
          </a:p>
          <a:p>
            <a:pPr marL="857250" indent="-857250" algn="l" rtl="0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6000" dirty="0">
                <a:solidFill>
                  <a:srgbClr val="FF0000"/>
                </a:solidFill>
                <a:cs typeface="+mj-cs"/>
              </a:rPr>
              <a:t>27</a:t>
            </a: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Treatment of overt hypothyroidism is recommended during pregnancy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Strong recommendation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857250" indent="-857250" algn="l" rtl="0">
              <a:buFont typeface="Arial" panose="020B0604020202020204" pitchFamily="34" charset="0"/>
              <a:buChar char="•"/>
            </a:pPr>
            <a:endParaRPr lang="en-US" sz="6000" dirty="0" smtClean="0">
              <a:solidFill>
                <a:srgbClr val="FF0000"/>
              </a:solidFill>
              <a:cs typeface="+mj-cs"/>
            </a:endParaRPr>
          </a:p>
          <a:p>
            <a:pPr marL="857250" indent="-857250" algn="l" rtl="0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6000" dirty="0">
                <a:solidFill>
                  <a:srgbClr val="FF0000"/>
                </a:solidFill>
                <a:cs typeface="+mj-cs"/>
              </a:rPr>
              <a:t>28.</a:t>
            </a: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Pregnant women with TSH concentrations &gt;2.5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mU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/L should be evaluated for TPO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antibody status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</a:t>
            </a:r>
            <a:endParaRPr lang="fa-IR" sz="40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en-US" sz="4400" b="1" dirty="0">
                <a:solidFill>
                  <a:srgbClr val="FF0000"/>
                </a:solidFill>
                <a:cs typeface="+mj-cs"/>
              </a:rPr>
              <a:t>Levothyroxine therapy is recommended for: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rgbClr val="CC00FF"/>
                </a:solidFill>
                <a:cs typeface="+mj-cs"/>
              </a:rPr>
              <a:t>TPO antibody positive women with a TSH greater than the pregnancy specific </a:t>
            </a:r>
            <a:r>
              <a:rPr lang="en-US" dirty="0" smtClean="0">
                <a:solidFill>
                  <a:srgbClr val="CC00FF"/>
                </a:solidFill>
                <a:cs typeface="+mj-cs"/>
              </a:rPr>
              <a:t>reference range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Strong recommendation, Moderate quality evidence)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66"/>
                </a:solidFill>
                <a:cs typeface="+mj-cs"/>
              </a:rPr>
              <a:t>TPO </a:t>
            </a:r>
            <a:r>
              <a:rPr lang="en-US" dirty="0">
                <a:solidFill>
                  <a:srgbClr val="FF0066"/>
                </a:solidFill>
                <a:cs typeface="+mj-cs"/>
              </a:rPr>
              <a:t>antibody negative women with a TSH greater than 10.0 </a:t>
            </a:r>
            <a:r>
              <a:rPr lang="en-US" dirty="0" err="1">
                <a:solidFill>
                  <a:srgbClr val="FF0066"/>
                </a:solidFill>
                <a:cs typeface="+mj-cs"/>
              </a:rPr>
              <a:t>mU</a:t>
            </a:r>
            <a:r>
              <a:rPr lang="en-US" dirty="0">
                <a:solidFill>
                  <a:srgbClr val="FF0066"/>
                </a:solidFill>
                <a:cs typeface="+mj-cs"/>
              </a:rPr>
              <a:t>/L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(Strong recommendation, Low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FF0066"/>
                </a:solidFill>
                <a:cs typeface="+mj-cs"/>
              </a:rPr>
              <a:t> </a:t>
            </a:r>
            <a:r>
              <a:rPr lang="en-US" sz="4800" b="1" dirty="0">
                <a:solidFill>
                  <a:srgbClr val="FF0066"/>
                </a:solidFill>
                <a:cs typeface="+mj-cs"/>
              </a:rPr>
              <a:t>Levothyroxine therapy </a:t>
            </a:r>
            <a:r>
              <a:rPr lang="en-US" sz="4800" b="1" dirty="0" smtClean="0">
                <a:solidFill>
                  <a:srgbClr val="FF0066"/>
                </a:solidFill>
                <a:cs typeface="+mj-cs"/>
              </a:rPr>
              <a:t>may be considered </a:t>
            </a:r>
            <a:r>
              <a:rPr lang="en-US" sz="4800" b="1" dirty="0">
                <a:solidFill>
                  <a:srgbClr val="FF0066"/>
                </a:solidFill>
                <a:cs typeface="+mj-cs"/>
              </a:rPr>
              <a:t>for: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rgbClr val="0000FF"/>
                </a:solidFill>
                <a:cs typeface="+mj-cs"/>
              </a:rPr>
              <a:t>TPO antibody positive women with a TSH </a:t>
            </a:r>
            <a:r>
              <a:rPr lang="en-US" dirty="0" smtClean="0">
                <a:solidFill>
                  <a:srgbClr val="0000FF"/>
                </a:solidFill>
                <a:cs typeface="+mj-cs"/>
              </a:rPr>
              <a:t>&gt;2/5 and below </a:t>
            </a:r>
            <a:r>
              <a:rPr lang="en-US" dirty="0">
                <a:solidFill>
                  <a:srgbClr val="0000FF"/>
                </a:solidFill>
                <a:cs typeface="+mj-cs"/>
              </a:rPr>
              <a:t>the </a:t>
            </a:r>
            <a:r>
              <a:rPr lang="en-US" dirty="0" smtClean="0">
                <a:solidFill>
                  <a:srgbClr val="0000FF"/>
                </a:solidFill>
                <a:cs typeface="+mj-cs"/>
              </a:rPr>
              <a:t>upper limit of  pregnancy </a:t>
            </a:r>
            <a:r>
              <a:rPr lang="en-US" dirty="0">
                <a:solidFill>
                  <a:srgbClr val="0000FF"/>
                </a:solidFill>
                <a:cs typeface="+mj-cs"/>
              </a:rPr>
              <a:t>specific </a:t>
            </a:r>
            <a:r>
              <a:rPr lang="en-US" dirty="0" smtClean="0">
                <a:solidFill>
                  <a:srgbClr val="0000FF"/>
                </a:solidFill>
                <a:cs typeface="+mj-cs"/>
              </a:rPr>
              <a:t>reference range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(weak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recommendation, Moderate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quality evidence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)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rgbClr val="33CC33"/>
                </a:solidFill>
                <a:cs typeface="+mj-cs"/>
              </a:rPr>
              <a:t>TPO antibody negative women with a TSH </a:t>
            </a:r>
            <a:r>
              <a:rPr lang="en-US" dirty="0" smtClean="0">
                <a:solidFill>
                  <a:srgbClr val="33CC33"/>
                </a:solidFill>
                <a:cs typeface="+mj-cs"/>
              </a:rPr>
              <a:t>concentration greater </a:t>
            </a:r>
            <a:r>
              <a:rPr lang="en-US" dirty="0">
                <a:solidFill>
                  <a:srgbClr val="33CC33"/>
                </a:solidFill>
                <a:cs typeface="+mj-cs"/>
              </a:rPr>
              <a:t>than </a:t>
            </a:r>
            <a:r>
              <a:rPr lang="en-US" dirty="0" smtClean="0">
                <a:solidFill>
                  <a:srgbClr val="33CC33"/>
                </a:solidFill>
                <a:cs typeface="+mj-cs"/>
              </a:rPr>
              <a:t>pregnancy specific </a:t>
            </a:r>
            <a:r>
              <a:rPr lang="en-US" dirty="0" err="1" smtClean="0">
                <a:solidFill>
                  <a:srgbClr val="33CC33"/>
                </a:solidFill>
                <a:cs typeface="+mj-cs"/>
              </a:rPr>
              <a:t>refrence</a:t>
            </a:r>
            <a:r>
              <a:rPr lang="en-US" dirty="0" smtClean="0">
                <a:solidFill>
                  <a:srgbClr val="33CC33"/>
                </a:solidFill>
                <a:cs typeface="+mj-cs"/>
              </a:rPr>
              <a:t> range and below 10.0 </a:t>
            </a:r>
            <a:r>
              <a:rPr lang="en-US" dirty="0" err="1">
                <a:solidFill>
                  <a:srgbClr val="33CC33"/>
                </a:solidFill>
                <a:cs typeface="+mj-cs"/>
              </a:rPr>
              <a:t>mU</a:t>
            </a:r>
            <a:r>
              <a:rPr lang="en-US" dirty="0">
                <a:solidFill>
                  <a:srgbClr val="33CC33"/>
                </a:solidFill>
                <a:cs typeface="+mj-cs"/>
              </a:rPr>
              <a:t>/L.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(weak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recommendation,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moderate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b="1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FF0000"/>
                </a:solidFill>
                <a:cs typeface="+mj-cs"/>
              </a:rPr>
              <a:t>Levothyroxine </a:t>
            </a:r>
            <a:r>
              <a:rPr lang="en-US" sz="4800" b="1" dirty="0">
                <a:solidFill>
                  <a:srgbClr val="FF0000"/>
                </a:solidFill>
                <a:cs typeface="+mj-cs"/>
              </a:rPr>
              <a:t>therapy is not recommended for: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  <a:cs typeface="+mj-cs"/>
              </a:rPr>
              <a:t>TPO </a:t>
            </a:r>
            <a:r>
              <a:rPr lang="en-US" dirty="0">
                <a:solidFill>
                  <a:srgbClr val="7030A0"/>
                </a:solidFill>
                <a:cs typeface="+mj-cs"/>
              </a:rPr>
              <a:t>antibody negative women with a normal TSH (TSH within the pregnancy </a:t>
            </a:r>
            <a:r>
              <a:rPr lang="en-US" dirty="0" smtClean="0">
                <a:solidFill>
                  <a:srgbClr val="7030A0"/>
                </a:solidFill>
                <a:cs typeface="+mj-cs"/>
              </a:rPr>
              <a:t>specific reference </a:t>
            </a:r>
            <a:r>
              <a:rPr lang="en-US" dirty="0">
                <a:solidFill>
                  <a:srgbClr val="7030A0"/>
                </a:solidFill>
                <a:cs typeface="+mj-cs"/>
              </a:rPr>
              <a:t>range, or &lt; 4.0 </a:t>
            </a:r>
            <a:r>
              <a:rPr lang="en-US" dirty="0" err="1">
                <a:solidFill>
                  <a:srgbClr val="7030A0"/>
                </a:solidFill>
                <a:cs typeface="+mj-cs"/>
              </a:rPr>
              <a:t>mU</a:t>
            </a:r>
            <a:r>
              <a:rPr lang="en-US" dirty="0">
                <a:solidFill>
                  <a:srgbClr val="7030A0"/>
                </a:solidFill>
                <a:cs typeface="+mj-cs"/>
              </a:rPr>
              <a:t>/L if unavailable</a:t>
            </a:r>
            <a:r>
              <a:rPr lang="en-US" dirty="0" smtClean="0">
                <a:solidFill>
                  <a:srgbClr val="7030A0"/>
                </a:solidFill>
                <a:cs typeface="+mj-cs"/>
              </a:rPr>
              <a:t>).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Strong recommendation, High quality evidence).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4800" dirty="0">
                <a:solidFill>
                  <a:srgbClr val="FF0000"/>
                </a:solidFill>
                <a:cs typeface="+mj-cs"/>
              </a:rPr>
              <a:t>30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Isolated hypothyroxinemia should not be routinely treated in pregnancy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Weak recommendation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Low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5400" b="1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5400" b="1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5400" b="1" dirty="0">
                <a:solidFill>
                  <a:srgbClr val="FF0000"/>
                </a:solidFill>
                <a:cs typeface="+mj-cs"/>
              </a:rPr>
              <a:t>31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recommended treatment of maternal hypothyroidism is administration of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oral levothyroxine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Other thyroid preparations such as triiodothyronine (T3) or desiccated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thyroid should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not be used in pregnancy.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               (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Strong recommendation, Low quality evidence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FF0000"/>
                </a:solidFill>
                <a:cs typeface="+mj-cs"/>
              </a:rPr>
              <a:t>Recommendation 32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parallel to the treatment of hypothyroidism in a general population, it is reasonable to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target a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TSH in the lower half of the trimester specific reference range. When this is not available,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it is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reasonable to target maternal </a:t>
            </a:r>
            <a:r>
              <a:rPr lang="en-US" dirty="0" err="1" smtClean="0">
                <a:solidFill>
                  <a:srgbClr val="FF0000"/>
                </a:solidFill>
                <a:cs typeface="+mj-cs"/>
              </a:rPr>
              <a:t>TSH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concentrations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below </a:t>
            </a:r>
            <a:r>
              <a:rPr lang="en-US" dirty="0">
                <a:solidFill>
                  <a:srgbClr val="FF0000"/>
                </a:solidFill>
                <a:cs typeface="+mj-cs"/>
              </a:rPr>
              <a:t>2.5 </a:t>
            </a:r>
            <a:r>
              <a:rPr lang="en-US" dirty="0" err="1">
                <a:solidFill>
                  <a:srgbClr val="FF0000"/>
                </a:solidFill>
                <a:cs typeface="+mj-cs"/>
              </a:rPr>
              <a:t>mU</a:t>
            </a:r>
            <a:r>
              <a:rPr lang="en-US" dirty="0">
                <a:solidFill>
                  <a:srgbClr val="FF0000"/>
                </a:solidFill>
                <a:cs typeface="+mj-cs"/>
              </a:rPr>
              <a:t>/L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(Weak recommendation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857250" indent="-857250" algn="l" rtl="0"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FF0066"/>
                </a:solidFill>
                <a:cs typeface="+mj-cs"/>
              </a:rPr>
              <a:t>Recommendation 33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Women with overt and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subclinical hypothyroidism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(treated or untreated), or those at risk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for hypothyroidism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(e.g. patients who are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but </a:t>
            </a:r>
            <a:r>
              <a:rPr lang="en-US" sz="3000" dirty="0">
                <a:solidFill>
                  <a:srgbClr val="CC00FF"/>
                </a:solidFill>
                <a:cs typeface="+mj-cs"/>
              </a:rPr>
              <a:t>TPO or </a:t>
            </a:r>
            <a:r>
              <a:rPr lang="en-US" sz="3000" dirty="0" err="1">
                <a:solidFill>
                  <a:srgbClr val="CC00FF"/>
                </a:solidFill>
                <a:cs typeface="+mj-cs"/>
              </a:rPr>
              <a:t>TGAb</a:t>
            </a:r>
            <a:r>
              <a:rPr lang="en-US" sz="3000" dirty="0">
                <a:solidFill>
                  <a:srgbClr val="CC00FF"/>
                </a:solidFill>
                <a:cs typeface="+mj-cs"/>
              </a:rPr>
              <a:t> positive, </a:t>
            </a:r>
            <a:r>
              <a:rPr lang="en-US" sz="3000" dirty="0" err="1" smtClean="0">
                <a:solidFill>
                  <a:srgbClr val="CC00FF"/>
                </a:solidFill>
                <a:cs typeface="+mj-cs"/>
              </a:rPr>
              <a:t>posthemithyroidectomy</a:t>
            </a:r>
            <a:r>
              <a:rPr lang="en-US" sz="3000" dirty="0" smtClean="0">
                <a:solidFill>
                  <a:srgbClr val="CC00FF"/>
                </a:solidFill>
                <a:cs typeface="+mj-cs"/>
              </a:rPr>
              <a:t>, or </a:t>
            </a:r>
            <a:r>
              <a:rPr lang="en-US" sz="3000" dirty="0">
                <a:solidFill>
                  <a:srgbClr val="CC00FF"/>
                </a:solidFill>
                <a:cs typeface="+mj-cs"/>
              </a:rPr>
              <a:t>treated with radioactive iodine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) should be monitored with a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serum TSH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measurement </a:t>
            </a:r>
            <a:r>
              <a:rPr lang="en-US" sz="3000" dirty="0">
                <a:solidFill>
                  <a:srgbClr val="0000FF"/>
                </a:solidFill>
                <a:cs typeface="+mj-cs"/>
              </a:rPr>
              <a:t>approximately every 4 weeks until mid-gestation, and at least once near </a:t>
            </a:r>
            <a:r>
              <a:rPr lang="en-US" sz="3000" dirty="0" smtClean="0">
                <a:solidFill>
                  <a:srgbClr val="0000FF"/>
                </a:solidFill>
                <a:cs typeface="+mj-cs"/>
              </a:rPr>
              <a:t>30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weeks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gestation. (Strong recommendation, High quality evidence)</a:t>
            </a:r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4800" dirty="0">
                <a:solidFill>
                  <a:srgbClr val="FF0000"/>
                </a:solidFill>
                <a:cs typeface="+mj-cs"/>
              </a:rPr>
              <a:t>34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Treated hypothyroid women of reproductive age should be counseled regarding the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likelihood of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increased demand for levothyroxine during pregnancy. Such women should also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 counseled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to contact their caregiver immediately upon a confirmed or suspected pregnancy.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(Strong recommendation, High quality evidence)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In the first trimester, the lower reference range of TSH can be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reduced by approximately 0.4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/L, while the upper reference range is </a:t>
            </a:r>
            <a:r>
              <a:rPr lang="en-US" dirty="0" smtClean="0">
                <a:solidFill>
                  <a:srgbClr val="CC0099"/>
                </a:solidFill>
                <a:cs typeface="+mj-cs"/>
              </a:rPr>
              <a:t>reduced by approximately 0.5 </a:t>
            </a:r>
            <a:r>
              <a:rPr lang="en-US" dirty="0" err="1" smtClean="0">
                <a:solidFill>
                  <a:srgbClr val="CC0099"/>
                </a:solidFill>
                <a:cs typeface="+mj-cs"/>
              </a:rPr>
              <a:t>mU</a:t>
            </a:r>
            <a:r>
              <a:rPr lang="en-US" dirty="0" smtClean="0">
                <a:solidFill>
                  <a:srgbClr val="CC0099"/>
                </a:solidFill>
                <a:cs typeface="+mj-cs"/>
              </a:rPr>
              <a:t>/L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For the typical patient in early pregnancy, this corresponds to a TSH upper reference limit of 4.0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/L.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cs typeface="+mj-cs"/>
              </a:rPr>
              <a:t>This reference limit should generally be applied beginning with the late first trimester, weeks 7-12, with a gradual return towards the non-pregnant range in the 2nd and 3rd trimesters.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4800" dirty="0">
                <a:solidFill>
                  <a:srgbClr val="FF0000"/>
                </a:solidFill>
                <a:cs typeface="+mj-cs"/>
              </a:rPr>
              <a:t>35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hypothyroid women treated with levothyroxine who are planning pregnancy, serum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TSH should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 evaluated preconception, and levothyroxine dose adjusted to achieve a </a:t>
            </a:r>
            <a:r>
              <a:rPr lang="en-US" dirty="0">
                <a:solidFill>
                  <a:srgbClr val="FF0000"/>
                </a:solidFill>
                <a:cs typeface="+mj-cs"/>
              </a:rPr>
              <a:t>TSH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value between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lower reference limit </a:t>
            </a:r>
            <a:r>
              <a:rPr lang="en-US" dirty="0">
                <a:solidFill>
                  <a:srgbClr val="FF0000"/>
                </a:solidFill>
                <a:cs typeface="+mj-cs"/>
              </a:rPr>
              <a:t>and 2.5 </a:t>
            </a:r>
            <a:r>
              <a:rPr lang="en-US" dirty="0" err="1">
                <a:solidFill>
                  <a:srgbClr val="FF0000"/>
                </a:solidFill>
                <a:cs typeface="+mj-cs"/>
              </a:rPr>
              <a:t>mU</a:t>
            </a:r>
            <a:r>
              <a:rPr lang="en-US" dirty="0">
                <a:solidFill>
                  <a:srgbClr val="FF0000"/>
                </a:solidFill>
                <a:cs typeface="+mj-cs"/>
              </a:rPr>
              <a:t>/L.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(Strong recommendation, Moderate quality 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00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4400" dirty="0">
                <a:solidFill>
                  <a:srgbClr val="FF0000"/>
                </a:solidFill>
                <a:cs typeface="+mj-cs"/>
              </a:rPr>
              <a:t>36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Hypothyroid patients receiving LT4 treatment with a suspected or confirmed pregnancy 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e.g. positive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home pregnancy test) should independently increase their dose 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of LT4 by ~</a:t>
            </a:r>
            <a:r>
              <a:rPr lang="en-US" sz="2800" dirty="0" smtClean="0">
                <a:solidFill>
                  <a:srgbClr val="CC0099"/>
                </a:solidFill>
                <a:cs typeface="+mj-cs"/>
              </a:rPr>
              <a:t>20-30%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urgently notify their caregiver for prompt testing and further evaluation. One means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accomplishing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this is to administer 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2 additional tablets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weekly of the patient’s current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daily levothyroxine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dosage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H)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5400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5400" dirty="0">
                <a:solidFill>
                  <a:srgbClr val="FF0000"/>
                </a:solidFill>
                <a:cs typeface="+mj-cs"/>
              </a:rPr>
              <a:t>37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Following delivery, LT4 should be reduced to the patient’s preconception dose.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Additional thyroid  function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testing should be performed at approximately 6 weeks postpartum.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5400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5400" dirty="0">
                <a:solidFill>
                  <a:srgbClr val="FF0000"/>
                </a:solidFill>
                <a:cs typeface="+mj-cs"/>
              </a:rPr>
              <a:t>38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Some women in whom LT4 </a:t>
            </a:r>
            <a:r>
              <a:rPr lang="en-US" sz="2800" dirty="0">
                <a:solidFill>
                  <a:srgbClr val="CC00FF"/>
                </a:solidFill>
                <a:cs typeface="+mj-cs"/>
              </a:rPr>
              <a:t>is initiated during pregnancy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may not require LT4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postpartum. Such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women are candidates for discontinuing LT4, especially when the LT4 dose is </a:t>
            </a:r>
            <a:r>
              <a:rPr lang="en-US" sz="2800" dirty="0">
                <a:solidFill>
                  <a:srgbClr val="CC00FF"/>
                </a:solidFill>
                <a:cs typeface="+mj-cs"/>
              </a:rPr>
              <a:t>≤50 </a:t>
            </a:r>
            <a:r>
              <a:rPr lang="en-US" sz="2800" dirty="0" smtClean="0">
                <a:solidFill>
                  <a:srgbClr val="CC00FF"/>
                </a:solidFill>
                <a:cs typeface="+mj-cs"/>
              </a:rPr>
              <a:t>mcg daily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The decision to discontinue LT4, if desired, should be made by the patient and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their caregiver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If LT4 is discontinued, serum TSH should be evaluated in </a:t>
            </a:r>
            <a:r>
              <a:rPr lang="en-US" sz="2800" dirty="0">
                <a:solidFill>
                  <a:srgbClr val="CC00FF"/>
                </a:solidFill>
                <a:cs typeface="+mj-cs"/>
              </a:rPr>
              <a:t>~ 6 weeks</a:t>
            </a:r>
            <a:r>
              <a:rPr lang="en-US" dirty="0">
                <a:solidFill>
                  <a:srgbClr val="CC00FF"/>
                </a:solidFill>
                <a:cs typeface="+mj-cs"/>
              </a:rPr>
              <a:t>. (</a:t>
            </a:r>
            <a:r>
              <a:rPr lang="en-US" dirty="0" smtClean="0">
                <a:solidFill>
                  <a:srgbClr val="CC00FF"/>
                </a:solidFill>
                <a:cs typeface="+mj-cs"/>
              </a:rPr>
              <a:t>W, M)</a:t>
            </a:r>
            <a:endParaRPr lang="fa-IR" dirty="0">
              <a:solidFill>
                <a:srgbClr val="CC00FF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are no data to suggest that women with adequately treated subclinical or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overt hypothyroidism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have an increased risk of any obstetrical complication.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Consequently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there </a:t>
            </a:r>
            <a:r>
              <a:rPr lang="en-US" sz="2800" dirty="0">
                <a:solidFill>
                  <a:srgbClr val="CC00FF"/>
                </a:solidFill>
                <a:cs typeface="+mj-cs"/>
              </a:rPr>
              <a:t>is </a:t>
            </a:r>
            <a:r>
              <a:rPr lang="en-US" sz="2800" dirty="0" smtClean="0">
                <a:solidFill>
                  <a:srgbClr val="CC00FF"/>
                </a:solidFill>
                <a:cs typeface="+mj-cs"/>
              </a:rPr>
              <a:t>no indication </a:t>
            </a:r>
            <a:r>
              <a:rPr lang="en-US" sz="2800" dirty="0">
                <a:solidFill>
                  <a:srgbClr val="CC00FF"/>
                </a:solidFill>
                <a:cs typeface="+mj-cs"/>
              </a:rPr>
              <a:t>for any additional obstetric testing or surveillance in pregnancies of women </a:t>
            </a:r>
            <a:r>
              <a:rPr lang="en-US" sz="2800" dirty="0" smtClean="0">
                <a:solidFill>
                  <a:srgbClr val="CC00FF"/>
                </a:solidFill>
                <a:cs typeface="+mj-cs"/>
              </a:rPr>
              <a:t>with either </a:t>
            </a:r>
            <a:r>
              <a:rPr lang="en-US" sz="2800" dirty="0">
                <a:solidFill>
                  <a:srgbClr val="CC00FF"/>
                </a:solidFill>
                <a:cs typeface="+mj-cs"/>
              </a:rPr>
              <a:t>subclinical or overt hypothyroidism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who are being monitored and treated appropriately.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  <a:solidFill>
            <a:schemeClr val="tx2">
              <a:lumMod val="75000"/>
            </a:schemeClr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rtl="0"/>
            <a:endParaRPr lang="en-US" sz="6000" b="1" dirty="0" smtClean="0">
              <a:solidFill>
                <a:srgbClr val="CC00FF"/>
              </a:solidFill>
            </a:endParaRPr>
          </a:p>
          <a:p>
            <a:pPr rtl="0"/>
            <a:r>
              <a:rPr lang="en-US" sz="6000" b="1" dirty="0" smtClean="0">
                <a:solidFill>
                  <a:srgbClr val="CC00FF"/>
                </a:solidFill>
              </a:rPr>
              <a:t>Screening </a:t>
            </a:r>
            <a:r>
              <a:rPr lang="en-US" sz="6000" b="1" dirty="0">
                <a:solidFill>
                  <a:srgbClr val="CC00FF"/>
                </a:solidFill>
              </a:rPr>
              <a:t>for Thyroid Dysfunction Before or </a:t>
            </a:r>
            <a:r>
              <a:rPr lang="en-US" sz="6000" b="1" dirty="0" smtClean="0">
                <a:solidFill>
                  <a:srgbClr val="CC00FF"/>
                </a:solidFill>
              </a:rPr>
              <a:t>During Pregnancy</a:t>
            </a:r>
            <a:endParaRPr lang="fa-IR" sz="6000" b="1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1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  <a:ln w="762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</a:t>
            </a:r>
            <a:r>
              <a:rPr lang="en-US" sz="2800" dirty="0">
                <a:solidFill>
                  <a:srgbClr val="FF0066"/>
                </a:solidFill>
              </a:rPr>
              <a:t>anti-TPO positive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women the risk of pregnancy loss increased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significantly beyond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800" dirty="0">
                <a:solidFill>
                  <a:srgbClr val="FF0066"/>
                </a:solidFill>
              </a:rPr>
              <a:t>TSH concentration &gt; 2.5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/L (OR 4.95 for TSH 2.5-5.2), with an even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greater increase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when TSH was &gt; 5.2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/L (OR 9.56 for TSH 5.2-10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/L), whereas in </a:t>
            </a:r>
            <a:r>
              <a:rPr lang="en-US" sz="2800" dirty="0" smtClean="0">
                <a:solidFill>
                  <a:srgbClr val="CC00FF"/>
                </a:solidFill>
              </a:rPr>
              <a:t>anti-TPO negative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women, significant increases in risk of pregnancy loss was identified only when </a:t>
            </a:r>
            <a:r>
              <a:rPr lang="en-US" sz="2800" dirty="0" smtClean="0">
                <a:solidFill>
                  <a:srgbClr val="CC00FF"/>
                </a:solidFill>
              </a:rPr>
              <a:t>TSH concentrations </a:t>
            </a:r>
            <a:r>
              <a:rPr lang="en-US" sz="2800" dirty="0">
                <a:solidFill>
                  <a:srgbClr val="CC00FF"/>
                </a:solidFill>
              </a:rPr>
              <a:t>exceeded 5.2 </a:t>
            </a:r>
            <a:r>
              <a:rPr lang="en-US" sz="2800" dirty="0" err="1">
                <a:solidFill>
                  <a:srgbClr val="CC00FF"/>
                </a:solidFill>
              </a:rPr>
              <a:t>mU</a:t>
            </a:r>
            <a:r>
              <a:rPr lang="en-US" sz="2800" dirty="0">
                <a:solidFill>
                  <a:srgbClr val="CC00FF"/>
                </a:solidFill>
              </a:rPr>
              <a:t>/L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(OR 3.4 for TSH 5.2-10)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  <a:ln w="762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rtl="0"/>
            <a:endParaRPr lang="en-US" sz="3600" b="1" dirty="0" smtClean="0">
              <a:solidFill>
                <a:srgbClr val="7030A0"/>
              </a:solidFill>
            </a:endParaRPr>
          </a:p>
          <a:p>
            <a:pPr rtl="0"/>
            <a:endParaRPr lang="en-US" sz="3600" b="1" dirty="0">
              <a:solidFill>
                <a:srgbClr val="7030A0"/>
              </a:solidFill>
            </a:endParaRPr>
          </a:p>
          <a:p>
            <a:pPr rtl="0"/>
            <a:r>
              <a:rPr lang="en-US" sz="3600" b="1" dirty="0" smtClean="0">
                <a:solidFill>
                  <a:srgbClr val="7030A0"/>
                </a:solidFill>
              </a:rPr>
              <a:t>DOES </a:t>
            </a:r>
            <a:r>
              <a:rPr lang="en-US" sz="3600" b="1" dirty="0">
                <a:solidFill>
                  <a:srgbClr val="7030A0"/>
                </a:solidFill>
              </a:rPr>
              <a:t>IDENTIFICATION AND LEVOTHYROXINE </a:t>
            </a:r>
            <a:r>
              <a:rPr lang="en-US" sz="3600" b="1" dirty="0" smtClean="0">
                <a:solidFill>
                  <a:srgbClr val="7030A0"/>
                </a:solidFill>
              </a:rPr>
              <a:t>TREATMENT OF </a:t>
            </a:r>
            <a:r>
              <a:rPr lang="en-US" sz="3600" b="1" dirty="0">
                <a:solidFill>
                  <a:srgbClr val="7030A0"/>
                </a:solidFill>
              </a:rPr>
              <a:t>WOMEN WITH SUBCLINICAL HYPOTHYROIDISM OR </a:t>
            </a:r>
            <a:r>
              <a:rPr lang="en-US" sz="3600" b="1" dirty="0" smtClean="0">
                <a:solidFill>
                  <a:srgbClr val="7030A0"/>
                </a:solidFill>
              </a:rPr>
              <a:t>THYROID AUTOIMMUNITY </a:t>
            </a:r>
            <a:r>
              <a:rPr lang="en-US" sz="3600" b="1" dirty="0">
                <a:solidFill>
                  <a:srgbClr val="7030A0"/>
                </a:solidFill>
              </a:rPr>
              <a:t>REDUCE PREGNANCY COMPLICATIONS AND </a:t>
            </a:r>
            <a:r>
              <a:rPr lang="en-US" sz="3600" b="1" dirty="0" smtClean="0">
                <a:solidFill>
                  <a:srgbClr val="7030A0"/>
                </a:solidFill>
              </a:rPr>
              <a:t>PREGNANCY LOSS</a:t>
            </a:r>
            <a:r>
              <a:rPr lang="en-US" sz="3600" b="1" dirty="0">
                <a:solidFill>
                  <a:srgbClr val="7030A0"/>
                </a:solidFill>
              </a:rPr>
              <a:t>?</a:t>
            </a:r>
            <a:endParaRPr lang="fa-IR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  <a:solidFill>
            <a:srgbClr val="FF66FF"/>
          </a:solidFill>
          <a:ln w="762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rtl="0"/>
            <a:endParaRPr lang="en-US" sz="3600" b="1" dirty="0" smtClean="0">
              <a:solidFill>
                <a:srgbClr val="7030A0"/>
              </a:solidFill>
            </a:endParaRPr>
          </a:p>
          <a:p>
            <a:pPr rtl="0"/>
            <a:endParaRPr lang="en-US" sz="3600" b="1" dirty="0">
              <a:solidFill>
                <a:srgbClr val="7030A0"/>
              </a:solidFill>
            </a:endParaRPr>
          </a:p>
          <a:p>
            <a:pPr rtl="0"/>
            <a:r>
              <a:rPr lang="en-US" sz="3600" b="1" dirty="0" smtClean="0">
                <a:solidFill>
                  <a:srgbClr val="7030A0"/>
                </a:solidFill>
              </a:rPr>
              <a:t>DOES </a:t>
            </a:r>
            <a:r>
              <a:rPr lang="en-US" sz="3600" b="1" dirty="0">
                <a:solidFill>
                  <a:srgbClr val="7030A0"/>
                </a:solidFill>
              </a:rPr>
              <a:t>IDENTIFICATION AND LEVOTHYROXINE </a:t>
            </a:r>
            <a:r>
              <a:rPr lang="en-US" sz="3600" b="1" dirty="0" smtClean="0">
                <a:solidFill>
                  <a:srgbClr val="7030A0"/>
                </a:solidFill>
              </a:rPr>
              <a:t>TREATMENT OF </a:t>
            </a:r>
            <a:r>
              <a:rPr lang="en-US" sz="3600" b="1" dirty="0">
                <a:solidFill>
                  <a:srgbClr val="7030A0"/>
                </a:solidFill>
              </a:rPr>
              <a:t>PREGNANT WOMEN WITH SUBCLINICAL HYPOTHYROIDISM IMPROVE</a:t>
            </a:r>
          </a:p>
          <a:p>
            <a:pPr rtl="0"/>
            <a:r>
              <a:rPr lang="en-US" sz="3600" b="1" dirty="0">
                <a:solidFill>
                  <a:srgbClr val="7030A0"/>
                </a:solidFill>
              </a:rPr>
              <a:t>NEUROCOGNITIVE OUTCOMES IN OFFSPRING?</a:t>
            </a:r>
            <a:endParaRPr lang="fa-IR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  <a:ln w="76200">
            <a:solidFill>
              <a:srgbClr val="0000FF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FF0000"/>
              </a:solidFill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</a:rPr>
              <a:t>Recommendation </a:t>
            </a:r>
            <a:r>
              <a:rPr lang="en-US" sz="4800" dirty="0">
                <a:solidFill>
                  <a:srgbClr val="FF0000"/>
                </a:solidFill>
              </a:rPr>
              <a:t>93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insufficient evidence to recommend for or against universal screening for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abnormal TSH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concentrations in early pregnancy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recommendation, Insufficient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rgbClr val="FF0066"/>
                </a:solidFill>
                <a:cs typeface="+mj-cs"/>
              </a:rPr>
              <a:t>     FT4 IN PREGNANCY</a:t>
            </a:r>
            <a:endParaRPr lang="en-US" sz="5400" dirty="0">
              <a:solidFill>
                <a:srgbClr val="FF0066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Current uncertainty around FT4 estimates in pregnancy has led some to question the wisdom of relying on any FT4 immunoassays during pregnancy .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contrast, measurement of total T4 and the calculated FT4 index (FTI) do show the expected inverse relationship with serum TSH.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  <a:ln w="76200">
            <a:solidFill>
              <a:srgbClr val="0000FF"/>
            </a:solidFill>
          </a:ln>
        </p:spPr>
        <p:txBody>
          <a:bodyPr/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66"/>
              </a:solidFill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</a:rPr>
              <a:t>Recommendation </a:t>
            </a:r>
            <a:r>
              <a:rPr lang="en-US" sz="4400" dirty="0">
                <a:solidFill>
                  <a:srgbClr val="FF0066"/>
                </a:solidFill>
              </a:rPr>
              <a:t>94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insufficient evidence to recommend for or against universal screening for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abnormal TSH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concentrations preconception, with the exception of women planning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assisted reproduction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 those known to have positive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TPOAb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(No recommendation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Insufficient evidence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  <a:ln w="76200">
            <a:solidFill>
              <a:srgbClr val="0000FF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FF0066"/>
              </a:solidFill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66"/>
                </a:solidFill>
              </a:rPr>
              <a:t>Recommendation </a:t>
            </a:r>
            <a:r>
              <a:rPr lang="en-US" sz="4800" dirty="0">
                <a:solidFill>
                  <a:srgbClr val="FF0066"/>
                </a:solidFill>
              </a:rPr>
              <a:t>96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pregnant women should be verbally screened at the initial prenatal visit for any history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thyroid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dysfunction, and prior or current use of either thyroid hormone (LT4) or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anti-thyroid medications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(MMI, CM, or PTU). (Strong recommendation, High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  <a:ln w="76200">
            <a:solidFill>
              <a:srgbClr val="0000FF"/>
            </a:solidFill>
          </a:ln>
        </p:spPr>
        <p:txBody>
          <a:bodyPr/>
          <a:lstStyle/>
          <a:p>
            <a:pPr algn="l" rtl="0"/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379502" cy="507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0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  <a:ln w="762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thyroid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dysfunction, symptoms or signs of </a:t>
            </a:r>
            <a:r>
              <a:rPr lang="en-US" sz="2800" dirty="0">
                <a:solidFill>
                  <a:srgbClr val="00B0F0"/>
                </a:solidFill>
              </a:rPr>
              <a:t>thyroid dysfunction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dirty="0">
                <a:solidFill>
                  <a:srgbClr val="FF0000"/>
                </a:solidFill>
              </a:rPr>
              <a:t>presence of a goiter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dirty="0" smtClean="0">
                <a:solidFill>
                  <a:srgbClr val="3AC6A5"/>
                </a:solidFill>
              </a:rPr>
              <a:t>known thyroid </a:t>
            </a:r>
            <a:r>
              <a:rPr lang="en-US" sz="2800" dirty="0">
                <a:solidFill>
                  <a:srgbClr val="3AC6A5"/>
                </a:solidFill>
              </a:rPr>
              <a:t>antibody </a:t>
            </a:r>
            <a:r>
              <a:rPr lang="en-US" sz="2800" dirty="0" smtClean="0">
                <a:solidFill>
                  <a:srgbClr val="3AC6A5"/>
                </a:solidFill>
              </a:rPr>
              <a:t>positivity</a:t>
            </a:r>
            <a:r>
              <a:rPr lang="en-US" sz="2800" dirty="0">
                <a:solidFill>
                  <a:srgbClr val="3AC6A5"/>
                </a:solidFill>
              </a:rPr>
              <a:t>,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>
                <a:solidFill>
                  <a:srgbClr val="CC00FF"/>
                </a:solidFill>
              </a:rPr>
              <a:t>age &gt; 30 </a:t>
            </a:r>
            <a:r>
              <a:rPr lang="en-US" sz="2800" dirty="0" smtClean="0">
                <a:solidFill>
                  <a:srgbClr val="CC00FF"/>
                </a:solidFill>
              </a:rPr>
              <a:t>years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diabetes </a:t>
            </a:r>
            <a:r>
              <a:rPr lang="en-US" sz="2800" dirty="0">
                <a:solidFill>
                  <a:srgbClr val="FF0000"/>
                </a:solidFill>
              </a:rPr>
              <a:t>mellitus type </a:t>
            </a:r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 other autoimmune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disorders, history of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pregnancy loss,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preterm delivery or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infertility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head or neck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radiation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 prior thyroid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surgery</a:t>
            </a:r>
            <a:r>
              <a:rPr lang="en-US" sz="2800" dirty="0" smtClean="0">
                <a:solidFill>
                  <a:srgbClr val="FF0066"/>
                </a:solidFill>
              </a:rPr>
              <a:t>, </a:t>
            </a:r>
            <a:r>
              <a:rPr lang="en-US" sz="2800" dirty="0">
                <a:solidFill>
                  <a:srgbClr val="FF0066"/>
                </a:solidFill>
              </a:rPr>
              <a:t>family history of autoimmune thyroid disease or </a:t>
            </a:r>
            <a:r>
              <a:rPr lang="en-US" sz="2800" dirty="0" smtClean="0">
                <a:solidFill>
                  <a:srgbClr val="FF0066"/>
                </a:solidFill>
              </a:rPr>
              <a:t>thyroid dysfunction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morbid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obesity,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use of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amiodarone, lithium, or recent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administration of iodinated radiologic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contrast, </a:t>
            </a:r>
            <a:r>
              <a:rPr lang="en-US" sz="2800" dirty="0">
                <a:solidFill>
                  <a:srgbClr val="CC0099"/>
                </a:solidFill>
              </a:rPr>
              <a:t>two or more prior </a:t>
            </a:r>
            <a:r>
              <a:rPr lang="en-US" sz="2800" dirty="0" smtClean="0">
                <a:solidFill>
                  <a:srgbClr val="CC0099"/>
                </a:solidFill>
              </a:rPr>
              <a:t>pregnancies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residing in area of moderate to severe iodine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deficiency.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these women,</a:t>
            </a:r>
          </a:p>
          <a:p>
            <a:pPr algn="l" rtl="0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measurement of serum TSH concentration should be performed as soon as pregnancy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confirmed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with reflex anti-TPO antibody if TSH is 2.5 – 10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/L (Figure 1).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solidFill>
            <a:srgbClr val="FFFF00"/>
          </a:solidFill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rtl="0"/>
            <a:endParaRPr lang="en-US" sz="8800" dirty="0" smtClean="0">
              <a:solidFill>
                <a:srgbClr val="CC00FF"/>
              </a:solidFill>
              <a:cs typeface="+mj-cs"/>
            </a:endParaRPr>
          </a:p>
          <a:p>
            <a:pPr rtl="0"/>
            <a:r>
              <a:rPr lang="en-US" sz="8800" dirty="0" smtClean="0">
                <a:solidFill>
                  <a:srgbClr val="CC00FF"/>
                </a:solidFill>
                <a:cs typeface="+mj-cs"/>
              </a:rPr>
              <a:t>Thyrotoxicosis </a:t>
            </a:r>
            <a:r>
              <a:rPr lang="en-US" sz="8800" dirty="0">
                <a:solidFill>
                  <a:srgbClr val="CC00FF"/>
                </a:solidFill>
                <a:cs typeface="+mj-cs"/>
              </a:rPr>
              <a:t>in Pregnancy</a:t>
            </a:r>
            <a:endParaRPr lang="fa-IR" sz="8800" dirty="0">
              <a:solidFill>
                <a:srgbClr val="CC00FF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Serum </a:t>
            </a:r>
            <a:r>
              <a:rPr lang="en-US" dirty="0">
                <a:solidFill>
                  <a:srgbClr val="FF0066"/>
                </a:solidFill>
                <a:cs typeface="+mj-cs"/>
              </a:rPr>
              <a:t>TSH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may decrease in the </a:t>
            </a:r>
            <a:r>
              <a:rPr lang="en-US" dirty="0">
                <a:solidFill>
                  <a:srgbClr val="FF0066"/>
                </a:solidFill>
                <a:cs typeface="+mj-cs"/>
              </a:rPr>
              <a:t>first trimester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normal pregnancy as a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physiological response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to the stimulating effect </a:t>
            </a:r>
            <a:r>
              <a:rPr lang="en-US" dirty="0">
                <a:solidFill>
                  <a:srgbClr val="FF0066"/>
                </a:solidFill>
                <a:cs typeface="+mj-cs"/>
              </a:rPr>
              <a:t>of </a:t>
            </a:r>
            <a:r>
              <a:rPr lang="en-US" dirty="0" err="1">
                <a:solidFill>
                  <a:srgbClr val="FF0066"/>
                </a:solidFill>
                <a:cs typeface="+mj-cs"/>
              </a:rPr>
              <a:t>hCG</a:t>
            </a:r>
            <a:r>
              <a:rPr lang="en-US" dirty="0">
                <a:solidFill>
                  <a:srgbClr val="FF0066"/>
                </a:solidFill>
                <a:cs typeface="+mj-cs"/>
              </a:rPr>
              <a:t> upon the TSH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receptor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 peak </a:t>
            </a:r>
            <a:r>
              <a:rPr lang="en-US" dirty="0" err="1">
                <a:solidFill>
                  <a:srgbClr val="FF0066"/>
                </a:solidFill>
                <a:cs typeface="+mj-cs"/>
              </a:rPr>
              <a:t>hCG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level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typically occurs </a:t>
            </a:r>
            <a:r>
              <a:rPr lang="en-US" dirty="0">
                <a:solidFill>
                  <a:srgbClr val="FF0066"/>
                </a:solidFill>
                <a:cs typeface="+mj-cs"/>
              </a:rPr>
              <a:t>between 7-11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weeks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gestation.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particular, a serum </a:t>
            </a:r>
            <a:r>
              <a:rPr lang="en-US" dirty="0">
                <a:solidFill>
                  <a:srgbClr val="FF0066"/>
                </a:solidFill>
                <a:cs typeface="+mj-cs"/>
              </a:rPr>
              <a:t>TSH below 0.1 </a:t>
            </a:r>
            <a:r>
              <a:rPr lang="en-US" dirty="0" err="1">
                <a:solidFill>
                  <a:srgbClr val="FF0066"/>
                </a:solidFill>
                <a:cs typeface="+mj-cs"/>
              </a:rPr>
              <a:t>mU</a:t>
            </a:r>
            <a:r>
              <a:rPr lang="en-US" dirty="0">
                <a:solidFill>
                  <a:srgbClr val="FF0066"/>
                </a:solidFill>
                <a:cs typeface="+mj-cs"/>
              </a:rPr>
              <a:t>/L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some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cases even undetectable) may be present in approximately 5 % of women by </a:t>
            </a:r>
            <a:r>
              <a:rPr lang="en-US" dirty="0">
                <a:solidFill>
                  <a:srgbClr val="FF0066"/>
                </a:solidFill>
                <a:cs typeface="+mj-cs"/>
              </a:rPr>
              <a:t>week 11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pregnancy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rtl="0"/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rtl="0"/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rtl="0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early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pregnancy, the differential diagnosis in the majority of cases is between </a:t>
            </a:r>
            <a:r>
              <a:rPr lang="en-US" sz="4000" dirty="0" smtClean="0">
                <a:solidFill>
                  <a:srgbClr val="CC0099"/>
                </a:solidFill>
                <a:cs typeface="+mj-cs"/>
              </a:rPr>
              <a:t>Graves’ hyperthyroidism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and </a:t>
            </a:r>
            <a:r>
              <a:rPr lang="en-US" sz="4000" dirty="0">
                <a:solidFill>
                  <a:srgbClr val="7030A0"/>
                </a:solidFill>
                <a:cs typeface="+mj-cs"/>
              </a:rPr>
              <a:t>gestational transient thyrotoxicosis</a:t>
            </a:r>
            <a:endParaRPr lang="fa-IR" sz="4000" dirty="0">
              <a:solidFill>
                <a:srgbClr val="7030A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FF0066"/>
                </a:solidFill>
                <a:cs typeface="+mj-cs"/>
              </a:rPr>
              <a:t>Recommendation 40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When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 suppressed serum TSH is detected in the first trimester (TSH less than the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reference range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), a medical history, physical examination, and measurement of maternal serum Free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T4 or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total T4 concentrations should be performed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Measurement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TSH receptor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antibodies (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TRAb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), and maternal total T3, may prove helpful in clarifying the etiology of thyrotoxicosis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(S, 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algn="l" rtl="0"/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rtl="0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Radionuclide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scintigraphy or radioiodine uptake determination should not be performed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pregnancy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H)</a:t>
            </a:r>
            <a:endParaRPr lang="fa-IR" sz="40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FF0066"/>
                </a:solidFill>
                <a:cs typeface="+mj-cs"/>
              </a:rPr>
              <a:t>Recommendation 42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appropriate management of abnormal maternal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thyroid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tests attributable to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gestational transient thyrotoxicosis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and/or hyperemesis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gravidarum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includes supportive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therapy, management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dehydration, and hospitalization if needed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drugs are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not recommended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though beta-blockers may be considered.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Therefore, a clinically acceptable upper pregnancy T4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range determination can be calculated by shifting the </a:t>
            </a:r>
            <a:r>
              <a:rPr lang="en-US" dirty="0" err="1" smtClean="0">
                <a:solidFill>
                  <a:srgbClr val="CC0099"/>
                </a:solidFill>
                <a:cs typeface="+mj-cs"/>
              </a:rPr>
              <a:t>nonpregnant</a:t>
            </a:r>
            <a:r>
              <a:rPr lang="en-US" dirty="0" smtClean="0">
                <a:solidFill>
                  <a:srgbClr val="CC0099"/>
                </a:solidFill>
                <a:cs typeface="+mj-cs"/>
              </a:rPr>
              <a:t> limit 50% higher (this can only be used after week 16 of pregnancy).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If a T4 measurement is required before that time (i.e</a:t>
            </a:r>
            <a:r>
              <a:rPr lang="en-US" dirty="0" smtClean="0">
                <a:solidFill>
                  <a:srgbClr val="FF0066"/>
                </a:solidFill>
                <a:cs typeface="+mj-cs"/>
              </a:rPr>
              <a:t>. weeks 7-16 of pregnancy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), a calculation can be made for the upper reference range based on increasing the non-pregnant upper reference limit by </a:t>
            </a:r>
            <a:r>
              <a:rPr lang="en-US" dirty="0" smtClean="0">
                <a:solidFill>
                  <a:srgbClr val="FF0066"/>
                </a:solidFill>
                <a:cs typeface="+mj-cs"/>
              </a:rPr>
              <a:t>5% per week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beginning with week 7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algn="l" rtl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all women of childbearing age who are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thyrotoxic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the possibility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algn="l" rtl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 future pregnancy should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 discussed. Women with Graves’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algn="l" rtl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disease  seeking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future pregnancy should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 counseled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regarding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algn="l" rtl="0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the  complexity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of disease management during future gestation, 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cs typeface="+mj-cs"/>
            </a:endParaRPr>
          </a:p>
          <a:p>
            <a:pPr algn="l" rtl="0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including the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association of birth defects with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cs typeface="+mj-cs"/>
              </a:rPr>
              <a:t>antithyroid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cs typeface="+mj-cs"/>
              </a:rPr>
              <a:t> drug use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algn="l" rtl="0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algn="l" rtl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Preconception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counseling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should review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risks and benefits of all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treatment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options, and the patient’s desired timeline to</a:t>
            </a:r>
          </a:p>
          <a:p>
            <a:pPr algn="l" rtl="0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conception. (Strong recommendation, High quality evidence)</a:t>
            </a:r>
            <a:endParaRPr lang="fa-IR" sz="24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4800" dirty="0">
                <a:solidFill>
                  <a:srgbClr val="FF0000"/>
                </a:solidFill>
                <a:cs typeface="+mj-cs"/>
              </a:rPr>
              <a:t>44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Thyrotoxic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women should be rendered stably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before attempting pregnancy.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Several treatment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options exist, each of which are associated with risks and benefits. These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include 131I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ablation, surgical thyroidectomy, or ATD therapy.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Poor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control of thyrotoxicosis is associated with 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pregnancy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loss</a:t>
            </a:r>
            <a:r>
              <a:rPr lang="en-US" sz="2800" dirty="0" smtClean="0">
                <a:solidFill>
                  <a:srgbClr val="3AC6A5"/>
                </a:solidFill>
                <a:cs typeface="+mj-cs"/>
              </a:rPr>
              <a:t>, pregnancy-induced </a:t>
            </a:r>
            <a:r>
              <a:rPr lang="en-US" sz="2800" dirty="0">
                <a:solidFill>
                  <a:srgbClr val="3AC6A5"/>
                </a:solidFill>
                <a:cs typeface="+mj-cs"/>
              </a:rPr>
              <a:t>hypertension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</a:t>
            </a:r>
            <a:r>
              <a:rPr lang="en-US" sz="2800" dirty="0">
                <a:solidFill>
                  <a:srgbClr val="CC00FF"/>
                </a:solidFill>
                <a:cs typeface="+mj-cs"/>
              </a:rPr>
              <a:t>prematurity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low birth weight, </a:t>
            </a:r>
            <a:r>
              <a:rPr lang="en-US" sz="2800" dirty="0">
                <a:solidFill>
                  <a:srgbClr val="0000FF"/>
                </a:solidFill>
                <a:cs typeface="+mj-cs"/>
              </a:rPr>
              <a:t>intrauterine growth </a:t>
            </a:r>
            <a:r>
              <a:rPr lang="en-US" sz="2800" dirty="0" smtClean="0">
                <a:solidFill>
                  <a:srgbClr val="0000FF"/>
                </a:solidFill>
                <a:cs typeface="+mj-cs"/>
              </a:rPr>
              <a:t>restriction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</a:t>
            </a:r>
            <a:r>
              <a:rPr lang="en-US" sz="2800" dirty="0" smtClean="0">
                <a:solidFill>
                  <a:srgbClr val="33CC33"/>
                </a:solidFill>
                <a:cs typeface="+mj-cs"/>
              </a:rPr>
              <a:t>stillbirth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</a:t>
            </a:r>
            <a:r>
              <a:rPr lang="en-US" sz="2800" dirty="0">
                <a:solidFill>
                  <a:srgbClr val="FF0066"/>
                </a:solidFill>
                <a:cs typeface="+mj-cs"/>
              </a:rPr>
              <a:t>thyroid storm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and 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maternal congestive heart 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failure.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Moreover, some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studies suggest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fetal exposure to excessive levels of maternal thyroid hormone may program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offspring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to develop diseases such as 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seizure disorders and neurobehavioral disorders in later life</a:t>
            </a:r>
            <a:endParaRPr lang="fa-IR" sz="2800" dirty="0">
              <a:solidFill>
                <a:srgbClr val="CC0099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r>
              <a:rPr lang="en-US" sz="4000" dirty="0" err="1" smtClean="0">
                <a:solidFill>
                  <a:srgbClr val="FF0000"/>
                </a:solidFill>
                <a:cs typeface="+mj-cs"/>
              </a:rPr>
              <a:t>Methimazole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(5-30 mg):aplasia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cutis, dysmorphic facies,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choanal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or esophageal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atresia, various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types of abdominal wall defects including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umbilicocele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eye, urinary system,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and ventricular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septal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defects.</a:t>
            </a:r>
          </a:p>
          <a:p>
            <a:pPr algn="l" rtl="0"/>
            <a:endParaRPr lang="en-US" sz="4000" dirty="0" smtClean="0">
              <a:solidFill>
                <a:srgbClr val="FF0000"/>
              </a:solidFill>
              <a:cs typeface="+mj-cs"/>
            </a:endParaRPr>
          </a:p>
          <a:p>
            <a:pPr algn="l" rtl="0"/>
            <a:r>
              <a:rPr lang="en-US" sz="4400" dirty="0" smtClean="0">
                <a:solidFill>
                  <a:srgbClr val="FF0000"/>
                </a:solidFill>
                <a:cs typeface="+mj-cs"/>
              </a:rPr>
              <a:t>PTU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(100-600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mg):face and neck cysts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(often considered to be ‘minor birth defects’) and urinary tract abnormalities (in males).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5200" dirty="0">
                <a:solidFill>
                  <a:srgbClr val="FF0000"/>
                </a:solidFill>
                <a:cs typeface="+mj-cs"/>
              </a:rPr>
              <a:t>Beta adrenergic blocking agents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such as propranolol 10-40 mg every 6-8 hours may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 used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for controlling hyper-metabolic symptoms until patients have become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ATD therapy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The dose should be reduced as clinically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indicated. Long-term(&gt;6 week)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treatment with beta-blockers has been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associated with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intrauterine growth restriction, fetal bradycardia and neonatal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hypoglycemia(spontaneous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pregnancy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loss?)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risk of rapid relapse of hyperthyroidism after medication withdrawal in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early pregnancy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varies among patients.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risk is high in patients who have been treated for a </a:t>
            </a:r>
            <a:r>
              <a:rPr lang="en-US" sz="2800" dirty="0" smtClean="0">
                <a:solidFill>
                  <a:srgbClr val="FF0066"/>
                </a:solidFill>
                <a:cs typeface="+mj-cs"/>
              </a:rPr>
              <a:t>short period </a:t>
            </a:r>
            <a:r>
              <a:rPr lang="en-US" sz="2800" dirty="0">
                <a:solidFill>
                  <a:srgbClr val="FF0066"/>
                </a:solidFill>
                <a:cs typeface="+mj-cs"/>
              </a:rPr>
              <a:t>(&lt; 6 months),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who have suppressed or 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low serum TSH while on medication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prepregnancy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who </a:t>
            </a:r>
            <a:r>
              <a:rPr lang="en-US" sz="2800" dirty="0">
                <a:solidFill>
                  <a:srgbClr val="3AC6A5"/>
                </a:solidFill>
                <a:cs typeface="+mj-cs"/>
              </a:rPr>
              <a:t>require &gt;5-10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mg of MMI per day to stay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who have </a:t>
            </a:r>
            <a:r>
              <a:rPr lang="en-US" sz="2800" dirty="0" smtClean="0">
                <a:solidFill>
                  <a:srgbClr val="7030A0"/>
                </a:solidFill>
                <a:cs typeface="+mj-cs"/>
              </a:rPr>
              <a:t>active </a:t>
            </a:r>
            <a:r>
              <a:rPr lang="en-US" sz="2800" dirty="0" err="1" smtClean="0">
                <a:solidFill>
                  <a:srgbClr val="7030A0"/>
                </a:solidFill>
                <a:cs typeface="+mj-cs"/>
              </a:rPr>
              <a:t>orbitopathy</a:t>
            </a:r>
            <a:r>
              <a:rPr lang="en-US" sz="2800" dirty="0" smtClean="0">
                <a:solidFill>
                  <a:srgbClr val="7030A0"/>
                </a:solidFill>
                <a:cs typeface="+mj-cs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or </a:t>
            </a:r>
            <a:r>
              <a:rPr lang="en-US" sz="2800" dirty="0">
                <a:solidFill>
                  <a:srgbClr val="00B0F0"/>
                </a:solidFill>
                <a:cs typeface="+mj-cs"/>
              </a:rPr>
              <a:t>large goiter, and those who have high levels of </a:t>
            </a:r>
            <a:r>
              <a:rPr lang="en-US" sz="2800" dirty="0" err="1">
                <a:solidFill>
                  <a:srgbClr val="00B0F0"/>
                </a:solidFill>
                <a:cs typeface="+mj-cs"/>
              </a:rPr>
              <a:t>TRAb</a:t>
            </a:r>
            <a:endParaRPr lang="fa-IR" sz="2800" dirty="0">
              <a:solidFill>
                <a:srgbClr val="00B0F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4800" dirty="0">
                <a:solidFill>
                  <a:srgbClr val="FF0000"/>
                </a:solidFill>
                <a:cs typeface="+mj-cs"/>
              </a:rPr>
              <a:t>45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Women taking MMI or PTU should be instructed to confirm potential pregnancy as soon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as possible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If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pregnancy test is positive, pregnant women should contact their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caregiver immediately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H)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00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4400" dirty="0">
                <a:solidFill>
                  <a:srgbClr val="FF0000"/>
                </a:solidFill>
                <a:cs typeface="+mj-cs"/>
              </a:rPr>
              <a:t>46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 newly-pregnant woman with Graves’ disease, who is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on a low dose of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MMI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(</a:t>
            </a:r>
            <a:r>
              <a:rPr lang="en-US" dirty="0">
                <a:solidFill>
                  <a:srgbClr val="FF0000"/>
                </a:solidFill>
                <a:cs typeface="+mj-cs"/>
              </a:rPr>
              <a:t>≤5-10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mg/day) or PTU (≤ 100-200 mg/day), the physician should consider discontinuing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all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medication given potential teratogenic effects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Following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cessation of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medication, maternal thyroid function testing (TSH,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and FT4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or TT4) and clinical examination should be performed 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every 1-2 weeks to </a:t>
            </a:r>
            <a:r>
              <a:rPr lang="en-US" sz="2800" dirty="0" smtClean="0">
                <a:solidFill>
                  <a:srgbClr val="CC0099"/>
                </a:solidFill>
                <a:cs typeface="+mj-cs"/>
              </a:rPr>
              <a:t>assess maternal 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and fetal thyroid status. </a:t>
            </a:r>
            <a:endParaRPr lang="en-US" sz="2800" dirty="0" smtClean="0">
              <a:solidFill>
                <a:srgbClr val="CC0099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If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pregnant woman remains clinically and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biochemically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test intervals may be extended 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to 2-4 weeks during the 2nd and 3rd trimester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Weak recommendation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Low quality evidence)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each assessment, the decision to continue conservative management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withholding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medication) should be guided both by the clinical and the biochemical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assessment of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maternal thyroid status.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W, L)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66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  <a:cs typeface="+mj-cs"/>
              </a:rPr>
              <a:t>IODINE DURING PREGNANCY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U.S. Institute of Medicine recommended dietary allowances to be used as goals for individual total daily iodine intake (dietary and supplement), are 150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μg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/d for women planning a pregnancy</a:t>
            </a:r>
            <a:r>
              <a:rPr lang="en-US" dirty="0" smtClean="0">
                <a:solidFill>
                  <a:srgbClr val="0070C0"/>
                </a:solidFill>
                <a:cs typeface="+mj-cs"/>
              </a:rPr>
              <a:t>, 220 </a:t>
            </a:r>
            <a:r>
              <a:rPr lang="en-US" dirty="0" err="1" smtClean="0">
                <a:solidFill>
                  <a:srgbClr val="0070C0"/>
                </a:solidFill>
                <a:cs typeface="+mj-cs"/>
              </a:rPr>
              <a:t>μg</a:t>
            </a:r>
            <a:r>
              <a:rPr lang="en-US" dirty="0" smtClean="0">
                <a:solidFill>
                  <a:srgbClr val="0070C0"/>
                </a:solidFill>
                <a:cs typeface="+mj-cs"/>
              </a:rPr>
              <a:t>/d for pregnant women, and 290 </a:t>
            </a:r>
            <a:r>
              <a:rPr lang="en-US" dirty="0" err="1" smtClean="0">
                <a:solidFill>
                  <a:srgbClr val="0070C0"/>
                </a:solidFill>
                <a:cs typeface="+mj-cs"/>
              </a:rPr>
              <a:t>μg</a:t>
            </a:r>
            <a:r>
              <a:rPr lang="en-US" dirty="0" smtClean="0">
                <a:solidFill>
                  <a:srgbClr val="0070C0"/>
                </a:solidFill>
                <a:cs typeface="+mj-cs"/>
              </a:rPr>
              <a:t>/d for women who are breastfeeding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WHO </a:t>
            </a:r>
            <a:r>
              <a:rPr lang="en-US" dirty="0" smtClean="0">
                <a:solidFill>
                  <a:srgbClr val="7030A0"/>
                </a:solidFill>
                <a:cs typeface="+mj-cs"/>
              </a:rPr>
              <a:t>recommends 250 </a:t>
            </a:r>
            <a:r>
              <a:rPr lang="en-US" dirty="0" err="1" smtClean="0">
                <a:solidFill>
                  <a:srgbClr val="7030A0"/>
                </a:solidFill>
                <a:cs typeface="+mj-cs"/>
              </a:rPr>
              <a:t>μg</a:t>
            </a:r>
            <a:r>
              <a:rPr lang="en-US" dirty="0" smtClean="0">
                <a:solidFill>
                  <a:srgbClr val="7030A0"/>
                </a:solidFill>
                <a:cs typeface="+mj-cs"/>
              </a:rPr>
              <a:t>/d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for pregnant and lactating women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pregnant women with a high risk of developing thyrotoxicosis if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drugs were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to be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discontinued, continued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medication may be necessary.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Factors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predicting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high clinical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risk include being </a:t>
            </a:r>
            <a:r>
              <a:rPr lang="en-US" dirty="0">
                <a:solidFill>
                  <a:srgbClr val="CC0099"/>
                </a:solidFill>
                <a:cs typeface="+mj-cs"/>
              </a:rPr>
              <a:t>currently hyperthyroid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</a:t>
            </a:r>
            <a:r>
              <a:rPr lang="en-US" dirty="0">
                <a:solidFill>
                  <a:srgbClr val="FF0066"/>
                </a:solidFill>
                <a:cs typeface="+mj-cs"/>
              </a:rPr>
              <a:t>or requirement of&gt; 5-10 mg/day MMI or </a:t>
            </a:r>
            <a:r>
              <a:rPr lang="en-US" dirty="0" smtClean="0">
                <a:solidFill>
                  <a:srgbClr val="FF0066"/>
                </a:solidFill>
                <a:cs typeface="+mj-cs"/>
              </a:rPr>
              <a:t>&gt; 100-200 </a:t>
            </a:r>
            <a:r>
              <a:rPr lang="en-US" dirty="0">
                <a:solidFill>
                  <a:srgbClr val="FF0066"/>
                </a:solidFill>
                <a:cs typeface="+mj-cs"/>
              </a:rPr>
              <a:t>mg/day PTU to maintain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state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66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>
              <a:solidFill>
                <a:srgbClr val="FF0066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66"/>
                </a:solidFill>
                <a:cs typeface="+mj-cs"/>
              </a:rPr>
              <a:t>PTU </a:t>
            </a:r>
            <a:r>
              <a:rPr lang="en-US" dirty="0">
                <a:solidFill>
                  <a:srgbClr val="FF0066"/>
                </a:solidFill>
                <a:cs typeface="+mj-cs"/>
              </a:rPr>
              <a:t>is recommended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for the treatment of maternal hyperthyroidism through 16 weeks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pregnancy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M)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Pregnant women receiving MMI who are in need of continuing therapy during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pregnancy should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 switched to PTU as early as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possible (W, L)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When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shifting from MMI to PTU, a dose ratio of approximately 1:20 should be used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                 </a:t>
            </a:r>
            <a:r>
              <a:rPr lang="en-US" dirty="0" smtClean="0">
                <a:solidFill>
                  <a:srgbClr val="FF0066"/>
                </a:solidFill>
                <a:cs typeface="+mj-cs"/>
              </a:rPr>
              <a:t>(e.g. MMI </a:t>
            </a:r>
            <a:r>
              <a:rPr lang="en-US" dirty="0">
                <a:solidFill>
                  <a:srgbClr val="FF0066"/>
                </a:solidFill>
                <a:cs typeface="+mj-cs"/>
              </a:rPr>
              <a:t>5 mg daily = PTU 100 mg twice daily).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(Strong recommendation, Moderate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quality evidence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If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ATD therapy is required after </a:t>
            </a:r>
            <a:r>
              <a:rPr lang="en-US" sz="2800" dirty="0">
                <a:solidFill>
                  <a:srgbClr val="FF0066"/>
                </a:solidFill>
                <a:cs typeface="+mj-cs"/>
              </a:rPr>
              <a:t>16 weeks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gestation, it remains unclear whether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PTU should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 continued or therapy changed to MMI.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both medications are associated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with potential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adverse effects and shifting potentially may lead to a period of less-tight control,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no recommendation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regarding switching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drug medication can be made at this time.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(No recommendation, Insufficient evidence)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 algn="l" rtl="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rgbClr val="FF0066"/>
              </a:solidFill>
              <a:cs typeface="+mj-cs"/>
            </a:endParaRPr>
          </a:p>
          <a:p>
            <a:pPr marL="571500" indent="-571500" algn="l" rtl="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66"/>
                </a:solidFill>
                <a:cs typeface="+mj-cs"/>
              </a:rPr>
              <a:t>Recommendation </a:t>
            </a:r>
            <a:r>
              <a:rPr lang="en-US" sz="4400" dirty="0">
                <a:solidFill>
                  <a:srgbClr val="FF0066"/>
                </a:solidFill>
                <a:cs typeface="+mj-cs"/>
              </a:rPr>
              <a:t>48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a. In women being treated with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drugs in pregnancy, FT4/TT4 and TSH should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be monitored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approximately every 4 weeks.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M)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b.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medication during pregnancy should be administered at the lowest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effective dose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MMI or PTU, targeting maternal serum FT4/TT4 at or moderately above the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reference range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H)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5400" dirty="0" smtClean="0">
              <a:solidFill>
                <a:srgbClr val="FF0066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rgbClr val="FF0066"/>
                </a:solidFill>
                <a:cs typeface="+mj-cs"/>
              </a:rPr>
              <a:t>Recommendation </a:t>
            </a:r>
            <a:r>
              <a:rPr lang="en-US" sz="5400" dirty="0">
                <a:solidFill>
                  <a:srgbClr val="FF0066"/>
                </a:solidFill>
                <a:cs typeface="+mj-cs"/>
              </a:rPr>
              <a:t>49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 combination regimen of levothyroxine and an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drug should not be used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pregnancy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except in the rare situation of isolated fetal hyperthyroidism.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Strong recommendation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High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0066"/>
                </a:solidFill>
                <a:cs typeface="+mj-cs"/>
              </a:rPr>
              <a:t>Recommendation 50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Thyroidectomy in pregnancy may be indicated for unique scenarios. If required, the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optimal time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for thyroidectomy is in the second trimester of pregnancy. If maternal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TRAb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concentration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is high </a:t>
            </a:r>
            <a:r>
              <a:rPr lang="en-US" sz="2800" dirty="0">
                <a:solidFill>
                  <a:srgbClr val="FF0066"/>
                </a:solidFill>
                <a:cs typeface="+mj-cs"/>
              </a:rPr>
              <a:t>(&gt; 3x upper reference for the assay)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fetus should be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carefully monitored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for development of fetal hyperthyroidism throughout pregnancy, even if the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mother is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euthyroid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post-thyroidectomy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(Strong recommendation, High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marL="514350" indent="-514350" algn="l" rtl="0">
              <a:buAutoNum type="arabicParenR"/>
            </a:pPr>
            <a:r>
              <a:rPr lang="en-US" dirty="0" smtClean="0">
                <a:solidFill>
                  <a:srgbClr val="002060"/>
                </a:solidFill>
                <a:cs typeface="+mj-cs"/>
              </a:rPr>
              <a:t>A </a:t>
            </a:r>
            <a:r>
              <a:rPr lang="en-US" dirty="0">
                <a:solidFill>
                  <a:srgbClr val="002060"/>
                </a:solidFill>
                <a:cs typeface="+mj-cs"/>
              </a:rPr>
              <a:t>pregnant woman should never be denied indicated </a:t>
            </a:r>
            <a:r>
              <a:rPr lang="en-US" dirty="0" smtClean="0">
                <a:solidFill>
                  <a:srgbClr val="002060"/>
                </a:solidFill>
                <a:cs typeface="+mj-cs"/>
              </a:rPr>
              <a:t>surgery, regardless </a:t>
            </a:r>
            <a:r>
              <a:rPr lang="en-US" dirty="0">
                <a:solidFill>
                  <a:srgbClr val="002060"/>
                </a:solidFill>
                <a:cs typeface="+mj-cs"/>
              </a:rPr>
              <a:t>of trimester</a:t>
            </a:r>
            <a:r>
              <a:rPr lang="en-US" dirty="0" smtClean="0">
                <a:solidFill>
                  <a:srgbClr val="002060"/>
                </a:solidFill>
                <a:cs typeface="+mj-cs"/>
              </a:rPr>
              <a:t>.</a:t>
            </a:r>
          </a:p>
          <a:p>
            <a:pPr marL="514350" indent="-514350" algn="l" rtl="0">
              <a:buAutoNum type="arabicParenR"/>
            </a:pPr>
            <a:r>
              <a:rPr lang="en-US" dirty="0" smtClean="0">
                <a:solidFill>
                  <a:srgbClr val="002060"/>
                </a:solidFill>
                <a:cs typeface="+mj-cs"/>
              </a:rPr>
              <a:t> </a:t>
            </a:r>
            <a:r>
              <a:rPr lang="en-US" dirty="0">
                <a:solidFill>
                  <a:srgbClr val="002060"/>
                </a:solidFill>
                <a:cs typeface="+mj-cs"/>
              </a:rPr>
              <a:t>2) Elective surgery should be postponed until after delivery. </a:t>
            </a:r>
            <a:endParaRPr lang="en-US" dirty="0" smtClean="0">
              <a:solidFill>
                <a:srgbClr val="002060"/>
              </a:solidFill>
              <a:cs typeface="+mj-cs"/>
            </a:endParaRPr>
          </a:p>
          <a:p>
            <a:pPr marL="514350" indent="-514350" algn="l" rtl="0">
              <a:buAutoNum type="arabicParenR"/>
            </a:pPr>
            <a:r>
              <a:rPr lang="en-US" dirty="0" smtClean="0">
                <a:solidFill>
                  <a:srgbClr val="002060"/>
                </a:solidFill>
                <a:cs typeface="+mj-cs"/>
              </a:rPr>
              <a:t>3</a:t>
            </a:r>
            <a:r>
              <a:rPr lang="en-US" dirty="0">
                <a:solidFill>
                  <a:srgbClr val="002060"/>
                </a:solidFill>
                <a:cs typeface="+mj-cs"/>
              </a:rPr>
              <a:t>) </a:t>
            </a:r>
            <a:r>
              <a:rPr lang="en-US" dirty="0" smtClean="0">
                <a:solidFill>
                  <a:srgbClr val="002060"/>
                </a:solidFill>
                <a:cs typeface="+mj-cs"/>
              </a:rPr>
              <a:t>If possible</a:t>
            </a:r>
            <a:r>
              <a:rPr lang="en-US" dirty="0">
                <a:solidFill>
                  <a:srgbClr val="002060"/>
                </a:solidFill>
                <a:cs typeface="+mj-cs"/>
              </a:rPr>
              <a:t>, </a:t>
            </a:r>
            <a:r>
              <a:rPr lang="en-US" dirty="0" err="1">
                <a:solidFill>
                  <a:srgbClr val="002060"/>
                </a:solidFill>
                <a:cs typeface="+mj-cs"/>
              </a:rPr>
              <a:t>nonurgent</a:t>
            </a:r>
            <a:r>
              <a:rPr lang="en-US" dirty="0">
                <a:solidFill>
                  <a:srgbClr val="002060"/>
                </a:solidFill>
                <a:cs typeface="+mj-cs"/>
              </a:rPr>
              <a:t> surgery should be performed in the second trimester when </a:t>
            </a:r>
            <a:r>
              <a:rPr lang="en-US" dirty="0" smtClean="0">
                <a:solidFill>
                  <a:srgbClr val="002060"/>
                </a:solidFill>
                <a:cs typeface="+mj-cs"/>
              </a:rPr>
              <a:t>preterm contractions </a:t>
            </a:r>
            <a:r>
              <a:rPr lang="en-US" dirty="0">
                <a:solidFill>
                  <a:srgbClr val="002060"/>
                </a:solidFill>
                <a:cs typeface="+mj-cs"/>
              </a:rPr>
              <a:t>and spontaneous abortion are least likely.”</a:t>
            </a:r>
          </a:p>
          <a:p>
            <a:pPr algn="l" rtl="0"/>
            <a:r>
              <a:rPr lang="en-US" dirty="0">
                <a:solidFill>
                  <a:srgbClr val="002060"/>
                </a:solidFill>
                <a:cs typeface="+mj-cs"/>
              </a:rPr>
              <a:t>In the setting of a patient with Graves’ Disease undergoing urgent, non-thyroid surgery, </a:t>
            </a:r>
            <a:r>
              <a:rPr lang="en-US" dirty="0" smtClean="0">
                <a:solidFill>
                  <a:srgbClr val="002060"/>
                </a:solidFill>
                <a:cs typeface="+mj-cs"/>
              </a:rPr>
              <a:t>if the </a:t>
            </a:r>
            <a:r>
              <a:rPr lang="en-US" dirty="0">
                <a:solidFill>
                  <a:srgbClr val="002060"/>
                </a:solidFill>
                <a:cs typeface="+mj-cs"/>
              </a:rPr>
              <a:t>patient is well controlled on ATD, no other preparation is needed. </a:t>
            </a:r>
            <a:r>
              <a:rPr lang="en-US" dirty="0" smtClean="0">
                <a:solidFill>
                  <a:srgbClr val="002060"/>
                </a:solidFill>
                <a:cs typeface="+mj-cs"/>
              </a:rPr>
              <a:t>Beta-blockade should </a:t>
            </a:r>
            <a:r>
              <a:rPr lang="en-US" dirty="0">
                <a:solidFill>
                  <a:srgbClr val="002060"/>
                </a:solidFill>
                <a:cs typeface="+mj-cs"/>
              </a:rPr>
              <a:t>also be utilized if needed. (Strong recommendation, Moderate quality evidence)</a:t>
            </a:r>
            <a:endParaRPr lang="fa-IR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If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patient has a past history of Graves’ disease treated with ablation (radioiodine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or surgery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), a maternal serum determination of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TRAb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is recommended at initial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thyroid function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testing during early pregnancy.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If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maternal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TRAb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concentration is elevated in early pregnancy, repeat testing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should occur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at weeks 18-22.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M)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c. If maternal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TRAb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is undetectable or low in early pregnancy, no further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TRAb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testing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is needed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W, 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endParaRPr lang="en-US" sz="4400" dirty="0" smtClean="0">
              <a:solidFill>
                <a:srgbClr val="FF0000"/>
              </a:solidFill>
              <a:cs typeface="+mj-cs"/>
            </a:endParaRPr>
          </a:p>
          <a:p>
            <a:pPr algn="l" rtl="0"/>
            <a:r>
              <a:rPr lang="en-US" sz="6000" dirty="0" smtClean="0">
                <a:solidFill>
                  <a:srgbClr val="FF0000"/>
                </a:solidFill>
                <a:cs typeface="+mj-cs"/>
              </a:rPr>
              <a:t>     Recommendation 5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All pregnant women should ingest approximately 250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μg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iodine daily. To achieve a total of 250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μg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iodine ingestion daily, strategies may need to be varied based on country of origin.                (Strong recommendation, High-quality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solidFill>
            <a:srgbClr val="002060"/>
          </a:solidFill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cs typeface="+mj-cs"/>
              </a:rPr>
              <a:t>If </a:t>
            </a:r>
            <a:r>
              <a:rPr lang="en-US" sz="2800" dirty="0">
                <a:solidFill>
                  <a:schemeClr val="bg1"/>
                </a:solidFill>
                <a:cs typeface="+mj-cs"/>
              </a:rPr>
              <a:t>the patient requires treatment with ATDs for Graves’ disease through mid pregnancy, </a:t>
            </a:r>
            <a:r>
              <a:rPr lang="en-US" sz="2800" dirty="0" smtClean="0">
                <a:solidFill>
                  <a:schemeClr val="bg1"/>
                </a:solidFill>
                <a:cs typeface="+mj-cs"/>
              </a:rPr>
              <a:t>a repeat </a:t>
            </a:r>
            <a:r>
              <a:rPr lang="en-US" sz="2800" dirty="0">
                <a:solidFill>
                  <a:schemeClr val="bg1"/>
                </a:solidFill>
                <a:cs typeface="+mj-cs"/>
              </a:rPr>
              <a:t>determination of </a:t>
            </a:r>
            <a:r>
              <a:rPr lang="en-US" sz="2800" dirty="0" err="1">
                <a:solidFill>
                  <a:schemeClr val="bg1"/>
                </a:solidFill>
                <a:cs typeface="+mj-cs"/>
              </a:rPr>
              <a:t>TRAb</a:t>
            </a:r>
            <a:r>
              <a:rPr lang="en-US" sz="2800" dirty="0">
                <a:solidFill>
                  <a:schemeClr val="bg1"/>
                </a:solidFill>
                <a:cs typeface="+mj-cs"/>
              </a:rPr>
              <a:t> is again recommended </a:t>
            </a:r>
            <a:r>
              <a:rPr lang="en-US" sz="2800" dirty="0">
                <a:solidFill>
                  <a:srgbClr val="FF0066"/>
                </a:solidFill>
                <a:cs typeface="+mj-cs"/>
              </a:rPr>
              <a:t>at weeks 18-22</a:t>
            </a:r>
            <a:r>
              <a:rPr lang="en-US" sz="2800" dirty="0">
                <a:solidFill>
                  <a:schemeClr val="bg1"/>
                </a:solidFill>
                <a:cs typeface="+mj-cs"/>
              </a:rPr>
              <a:t>. (</a:t>
            </a:r>
            <a:r>
              <a:rPr lang="en-US" sz="2800" dirty="0" smtClean="0">
                <a:solidFill>
                  <a:schemeClr val="bg1"/>
                </a:solidFill>
                <a:cs typeface="+mj-cs"/>
              </a:rPr>
              <a:t>S, M)</a:t>
            </a:r>
            <a:endParaRPr lang="en-US" sz="2800" dirty="0">
              <a:solidFill>
                <a:schemeClr val="bg1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cs typeface="+mj-cs"/>
              </a:rPr>
              <a:t>f</a:t>
            </a:r>
            <a:r>
              <a:rPr lang="en-US" sz="2800" dirty="0">
                <a:solidFill>
                  <a:schemeClr val="bg1"/>
                </a:solidFill>
                <a:cs typeface="+mj-cs"/>
              </a:rPr>
              <a:t>. If elevated </a:t>
            </a:r>
            <a:r>
              <a:rPr lang="en-US" sz="2800" dirty="0" err="1">
                <a:solidFill>
                  <a:schemeClr val="bg1"/>
                </a:solidFill>
                <a:cs typeface="+mj-cs"/>
              </a:rPr>
              <a:t>TRAb</a:t>
            </a:r>
            <a:r>
              <a:rPr lang="en-US" sz="2800" dirty="0">
                <a:solidFill>
                  <a:schemeClr val="bg1"/>
                </a:solidFill>
                <a:cs typeface="+mj-cs"/>
              </a:rPr>
              <a:t> is detected at weeks 18-22 or the mother is taking ATD in the </a:t>
            </a:r>
            <a:r>
              <a:rPr lang="en-US" sz="2800" dirty="0" smtClean="0">
                <a:solidFill>
                  <a:schemeClr val="bg1"/>
                </a:solidFill>
                <a:cs typeface="+mj-cs"/>
              </a:rPr>
              <a:t>third trimester</a:t>
            </a:r>
            <a:r>
              <a:rPr lang="en-US" sz="2800" dirty="0">
                <a:solidFill>
                  <a:schemeClr val="bg1"/>
                </a:solidFill>
                <a:cs typeface="+mj-cs"/>
              </a:rPr>
              <a:t>, a </a:t>
            </a:r>
            <a:r>
              <a:rPr lang="en-US" sz="2800" dirty="0" err="1">
                <a:solidFill>
                  <a:schemeClr val="bg1"/>
                </a:solidFill>
                <a:cs typeface="+mj-cs"/>
              </a:rPr>
              <a:t>TRAb</a:t>
            </a:r>
            <a:r>
              <a:rPr lang="en-US" sz="2800" dirty="0">
                <a:solidFill>
                  <a:schemeClr val="bg1"/>
                </a:solidFill>
                <a:cs typeface="+mj-cs"/>
              </a:rPr>
              <a:t> measurement should again be performed in late pregnancy 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(weeks </a:t>
            </a:r>
            <a:r>
              <a:rPr lang="en-US" sz="2800" dirty="0" smtClean="0">
                <a:solidFill>
                  <a:srgbClr val="CC0099"/>
                </a:solidFill>
                <a:cs typeface="+mj-cs"/>
              </a:rPr>
              <a:t>30- 34</a:t>
            </a:r>
            <a:r>
              <a:rPr lang="en-US" sz="2800" dirty="0">
                <a:solidFill>
                  <a:srgbClr val="CC0099"/>
                </a:solidFill>
                <a:cs typeface="+mj-cs"/>
              </a:rPr>
              <a:t>) </a:t>
            </a:r>
            <a:r>
              <a:rPr lang="en-US" sz="2800" dirty="0">
                <a:solidFill>
                  <a:schemeClr val="bg1"/>
                </a:solidFill>
                <a:cs typeface="+mj-cs"/>
              </a:rPr>
              <a:t>to evaluate the need for neonatal and postnatal monitoring. (</a:t>
            </a:r>
            <a:r>
              <a:rPr lang="en-US" sz="2800" dirty="0" smtClean="0">
                <a:solidFill>
                  <a:schemeClr val="bg1"/>
                </a:solidFill>
                <a:cs typeface="+mj-cs"/>
              </a:rPr>
              <a:t>S, H)</a:t>
            </a:r>
            <a:endParaRPr lang="fa-IR" sz="2800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5400" dirty="0">
                <a:solidFill>
                  <a:srgbClr val="FF0066"/>
                </a:solidFill>
                <a:cs typeface="+mj-cs"/>
              </a:rPr>
              <a:t>Recommendation 53</a:t>
            </a:r>
          </a:p>
          <a:p>
            <a:pPr algn="l" rtl="0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Fetal surveillance should be performed in women who have uncontrolled hyperthyroidism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 the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second half of pregnancy, and in women with high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TRAb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levels detected at any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time during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pregnancy </a:t>
            </a:r>
            <a:r>
              <a:rPr lang="en-US" sz="3000" dirty="0">
                <a:solidFill>
                  <a:srgbClr val="FF0066"/>
                </a:solidFill>
                <a:cs typeface="+mj-cs"/>
              </a:rPr>
              <a:t>(greater than 3x the upper limit of normal). </a:t>
            </a:r>
            <a:endParaRPr lang="en-US" sz="3000" dirty="0" smtClean="0">
              <a:solidFill>
                <a:srgbClr val="FF0066"/>
              </a:solidFill>
              <a:cs typeface="+mj-cs"/>
            </a:endParaRPr>
          </a:p>
          <a:p>
            <a:pPr algn="l" rtl="0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consultation with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 experienced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obstetrician or maternal-fetal medicine specialist is recommended.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Monitoring may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include ultrasound to assess heart rate, growth, amniotic fluid volume, and the presence</a:t>
            </a:r>
          </a:p>
          <a:p>
            <a:pPr algn="l" rtl="0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fetal goiter.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M)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solidFill>
            <a:srgbClr val="92D050"/>
          </a:solidFill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Signs of potential fetal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hyperthyroidism that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may be detected by ultrasonography include fetal tachycardia </a:t>
            </a:r>
            <a:r>
              <a:rPr lang="en-US" sz="3600" b="1" dirty="0">
                <a:solidFill>
                  <a:srgbClr val="CC0099"/>
                </a:solidFill>
                <a:cs typeface="+mj-cs"/>
              </a:rPr>
              <a:t>(heart rate &gt;170 </a:t>
            </a:r>
            <a:r>
              <a:rPr lang="en-US" sz="3600" b="1" dirty="0" smtClean="0">
                <a:solidFill>
                  <a:srgbClr val="CC0099"/>
                </a:solidFill>
                <a:cs typeface="+mj-cs"/>
              </a:rPr>
              <a:t>bpm, persistent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for over 10 minutes), 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algn="l" rtl="0"/>
            <a:r>
              <a:rPr lang="en-US" sz="3600" b="1" dirty="0" smtClean="0">
                <a:solidFill>
                  <a:srgbClr val="0000FF"/>
                </a:solidFill>
                <a:cs typeface="+mj-cs"/>
              </a:rPr>
              <a:t>intrauterine </a:t>
            </a:r>
            <a:r>
              <a:rPr lang="en-US" sz="3600" b="1" dirty="0">
                <a:solidFill>
                  <a:srgbClr val="0000FF"/>
                </a:solidFill>
                <a:cs typeface="+mj-cs"/>
              </a:rPr>
              <a:t>growth restriction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algn="l" rtl="0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presence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</a:t>
            </a:r>
            <a:r>
              <a:rPr lang="en-US" sz="3600" b="1" dirty="0">
                <a:solidFill>
                  <a:srgbClr val="CC00FF"/>
                </a:solidFill>
                <a:cs typeface="+mj-cs"/>
              </a:rPr>
              <a:t>fetal goiter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, (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earliest sonographic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sign of fetal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thyroid dysfunction) </a:t>
            </a:r>
            <a:r>
              <a:rPr lang="en-US" sz="3600" b="1" dirty="0">
                <a:solidFill>
                  <a:srgbClr val="0000FF"/>
                </a:solidFill>
                <a:cs typeface="+mj-cs"/>
              </a:rPr>
              <a:t>accelerated bone maturation, signs </a:t>
            </a:r>
            <a:r>
              <a:rPr lang="en-US" sz="3600" b="1" dirty="0" smtClean="0">
                <a:solidFill>
                  <a:srgbClr val="0000FF"/>
                </a:solidFill>
                <a:cs typeface="+mj-cs"/>
              </a:rPr>
              <a:t>of congestive </a:t>
            </a:r>
            <a:r>
              <a:rPr lang="en-US" sz="3600" b="1" dirty="0">
                <a:solidFill>
                  <a:srgbClr val="0000FF"/>
                </a:solidFill>
                <a:cs typeface="+mj-cs"/>
              </a:rPr>
              <a:t>heart failure, and fetal hydrops</a:t>
            </a:r>
            <a:endParaRPr lang="fa-IR" sz="3600" b="1" dirty="0">
              <a:solidFill>
                <a:srgbClr val="0000FF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0000"/>
                </a:solidFill>
                <a:cs typeface="+mj-cs"/>
              </a:rPr>
              <a:t>Recommendation 54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Cordocentesis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should be used in rare circumstances and performed in an appropriate setting.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It may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occasionally be of use when </a:t>
            </a:r>
            <a:r>
              <a:rPr lang="en-US" dirty="0">
                <a:solidFill>
                  <a:srgbClr val="FF0000"/>
                </a:solidFill>
                <a:cs typeface="+mj-cs"/>
              </a:rPr>
              <a:t>fetal goiter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is detected in women taking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antithyroid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drugs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to help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determine whether the fetus is hyperthyroid or hypothyroid.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(Weak recommendation, Low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4806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4800" dirty="0">
                <a:solidFill>
                  <a:srgbClr val="FF0000"/>
                </a:solidFill>
                <a:cs typeface="+mj-cs"/>
              </a:rPr>
              <a:t>55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If ATD therapy is given for hyperthyroidism caused by autonomous nodules, the fetus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should be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carefully monitored for goiter and signs of hypothyroidism during the 2nd half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pregnancy.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 low dose of ATD should be administered with the goal of maternal FT4 or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TT4 concentration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at or moderately above the reference range.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S, L)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  <a:solidFill>
            <a:srgbClr val="FF0066"/>
          </a:solidFill>
        </p:spPr>
        <p:txBody>
          <a:bodyPr>
            <a:normAutofit/>
          </a:bodyPr>
          <a:lstStyle/>
          <a:p>
            <a:pPr marL="0" indent="0" algn="ctr" rtl="0">
              <a:buNone/>
            </a:pPr>
            <a:endParaRPr lang="en-US" sz="9600" b="1" dirty="0" smtClean="0"/>
          </a:p>
          <a:p>
            <a:pPr marL="0" indent="0" algn="ctr" rtl="0">
              <a:buNone/>
            </a:pPr>
            <a:r>
              <a:rPr lang="en-US" sz="9600" b="1" dirty="0" smtClean="0"/>
              <a:t>Lactation</a:t>
            </a:r>
            <a:endParaRPr lang="fa-IR" sz="9600" b="1" dirty="0"/>
          </a:p>
        </p:txBody>
      </p:sp>
    </p:spTree>
    <p:extLst>
      <p:ext uri="{BB962C8B-B14F-4D97-AF65-F5344CB8AC3E}">
        <p14:creationId xmlns:p14="http://schemas.microsoft.com/office/powerpoint/2010/main" val="344252045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As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maternal hypothyroidism can adversely impact lactation, women experiencing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poor lactation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without other identified causes should have TSH measured to assess for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thyroid dysfunction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 (Weak recommendation, Low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857250" indent="-857250" algn="l" rtl="0">
              <a:buFont typeface="Arial" panose="020B0604020202020204" pitchFamily="34" charset="0"/>
              <a:buChar char="•"/>
            </a:pPr>
            <a:endParaRPr lang="en-US" sz="6000" dirty="0" smtClean="0">
              <a:solidFill>
                <a:srgbClr val="FF0000"/>
              </a:solidFill>
              <a:cs typeface="+mj-cs"/>
            </a:endParaRPr>
          </a:p>
          <a:p>
            <a:pPr marL="857250" indent="-857250" algn="l" rtl="0">
              <a:buFont typeface="Arial" panose="020B0604020202020204" pitchFamily="34" charset="0"/>
              <a:buChar char="•"/>
            </a:pPr>
            <a:r>
              <a:rPr lang="en-US" sz="6000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6000" dirty="0">
                <a:solidFill>
                  <a:srgbClr val="FF0000"/>
                </a:solidFill>
                <a:cs typeface="+mj-cs"/>
              </a:rPr>
              <a:t>75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Given its adverse impact upon milk production and letdown, subclinical and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overt hypothyroidism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should be treated in lactating women seeking to breastfeed.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W, L)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685800" indent="-685800" algn="l" rtl="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  <a:cs typeface="+mj-cs"/>
            </a:endParaRPr>
          </a:p>
          <a:p>
            <a:pPr marL="685800" indent="-685800" algn="l" rtl="0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FF0000"/>
                </a:solidFill>
                <a:cs typeface="+mj-cs"/>
              </a:rPr>
              <a:t>Recommendation </a:t>
            </a:r>
            <a:r>
              <a:rPr lang="en-US" sz="4400" b="1" dirty="0">
                <a:solidFill>
                  <a:srgbClr val="FF0000"/>
                </a:solidFill>
                <a:cs typeface="+mj-cs"/>
              </a:rPr>
              <a:t>76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impact of maternal hyperthyroidism upon lactation is not well understood. Therefore,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no recommendation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to treat maternal hyperthyroidism on the grounds of improving lactation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can be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made at this time. (No recommendation, Insufficient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algn="l" rtl="0"/>
            <a:r>
              <a:rPr lang="en-US" sz="4800" dirty="0">
                <a:solidFill>
                  <a:srgbClr val="FF0000"/>
                </a:solidFill>
                <a:cs typeface="+mj-cs"/>
              </a:rPr>
              <a:t>Recommendation 77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The use of </a:t>
            </a:r>
            <a:r>
              <a:rPr lang="en-US" dirty="0">
                <a:solidFill>
                  <a:srgbClr val="CC00FF"/>
                </a:solidFill>
                <a:cs typeface="+mj-cs"/>
              </a:rPr>
              <a:t>131I is contraindicated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during lactation. If required, </a:t>
            </a:r>
            <a:r>
              <a:rPr lang="en-US" dirty="0">
                <a:solidFill>
                  <a:srgbClr val="0070C0"/>
                </a:solidFill>
                <a:cs typeface="+mj-cs"/>
              </a:rPr>
              <a:t>123I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can be used if breast milk is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pumped and discarded for </a:t>
            </a:r>
            <a:r>
              <a:rPr lang="en-US" dirty="0">
                <a:solidFill>
                  <a:srgbClr val="0070C0"/>
                </a:solidFill>
                <a:cs typeface="+mj-cs"/>
              </a:rPr>
              <a:t>3-4 days before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breastfeeding is resumed. Similarly, </a:t>
            </a:r>
            <a:r>
              <a:rPr lang="en-US" dirty="0">
                <a:solidFill>
                  <a:srgbClr val="FF0066"/>
                </a:solidFill>
                <a:cs typeface="+mj-cs"/>
              </a:rPr>
              <a:t>Tc-99m</a:t>
            </a:r>
          </a:p>
          <a:p>
            <a:pPr algn="l" rtl="0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pertechnetate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administration requires breast milk to be pumped and discarded </a:t>
            </a:r>
            <a:r>
              <a:rPr lang="en-US" dirty="0">
                <a:solidFill>
                  <a:srgbClr val="FF0066"/>
                </a:solidFill>
                <a:cs typeface="+mj-cs"/>
              </a:rPr>
              <a:t>during the day</a:t>
            </a:r>
          </a:p>
          <a:p>
            <a:pPr algn="l" rtl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of testing. (Strong recommendation, Moderate quality evidence)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670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</TotalTime>
  <Words>5326</Words>
  <Application>Microsoft Office PowerPoint</Application>
  <PresentationFormat>On-screen Show (4:3)</PresentationFormat>
  <Paragraphs>367</Paragraphs>
  <Slides>107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0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PARMIS</dc:creator>
  <cp:lastModifiedBy>USER</cp:lastModifiedBy>
  <cp:revision>110</cp:revision>
  <dcterms:created xsi:type="dcterms:W3CDTF">2017-02-09T15:04:20Z</dcterms:created>
  <dcterms:modified xsi:type="dcterms:W3CDTF">2018-03-06T03:37:44Z</dcterms:modified>
</cp:coreProperties>
</file>