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sldIdLst>
    <p:sldId id="615" r:id="rId2"/>
    <p:sldId id="616" r:id="rId3"/>
    <p:sldId id="675" r:id="rId4"/>
    <p:sldId id="676" r:id="rId5"/>
    <p:sldId id="617" r:id="rId6"/>
    <p:sldId id="275" r:id="rId7"/>
    <p:sldId id="680" r:id="rId8"/>
    <p:sldId id="681" r:id="rId9"/>
    <p:sldId id="682" r:id="rId10"/>
    <p:sldId id="505" r:id="rId11"/>
    <p:sldId id="683" r:id="rId12"/>
    <p:sldId id="562" r:id="rId13"/>
    <p:sldId id="619" r:id="rId14"/>
    <p:sldId id="684" r:id="rId15"/>
    <p:sldId id="524" r:id="rId16"/>
    <p:sldId id="522" r:id="rId17"/>
    <p:sldId id="501" r:id="rId18"/>
    <p:sldId id="503" r:id="rId19"/>
    <p:sldId id="523" r:id="rId20"/>
    <p:sldId id="504" r:id="rId21"/>
    <p:sldId id="578" r:id="rId22"/>
    <p:sldId id="508" r:id="rId23"/>
    <p:sldId id="563" r:id="rId24"/>
    <p:sldId id="525" r:id="rId25"/>
    <p:sldId id="509" r:id="rId26"/>
    <p:sldId id="564" r:id="rId27"/>
    <p:sldId id="510" r:id="rId28"/>
    <p:sldId id="565" r:id="rId29"/>
    <p:sldId id="656" r:id="rId30"/>
    <p:sldId id="677" r:id="rId31"/>
    <p:sldId id="678" r:id="rId32"/>
    <p:sldId id="685" r:id="rId33"/>
    <p:sldId id="531" r:id="rId34"/>
    <p:sldId id="532" r:id="rId35"/>
    <p:sldId id="567" r:id="rId36"/>
    <p:sldId id="533" r:id="rId37"/>
    <p:sldId id="587" r:id="rId38"/>
    <p:sldId id="534" r:id="rId39"/>
    <p:sldId id="511" r:id="rId40"/>
    <p:sldId id="613" r:id="rId41"/>
    <p:sldId id="359" r:id="rId42"/>
    <p:sldId id="371" r:id="rId43"/>
    <p:sldId id="638" r:id="rId44"/>
    <p:sldId id="399" r:id="rId45"/>
    <p:sldId id="645" r:id="rId46"/>
    <p:sldId id="686" r:id="rId47"/>
    <p:sldId id="400" r:id="rId48"/>
    <p:sldId id="402" r:id="rId49"/>
    <p:sldId id="588" r:id="rId50"/>
    <p:sldId id="481" r:id="rId51"/>
    <p:sldId id="657" r:id="rId52"/>
    <p:sldId id="581" r:id="rId53"/>
    <p:sldId id="535" r:id="rId54"/>
    <p:sldId id="570" r:id="rId55"/>
    <p:sldId id="374" r:id="rId56"/>
    <p:sldId id="569" r:id="rId57"/>
    <p:sldId id="620" r:id="rId58"/>
    <p:sldId id="667" r:id="rId59"/>
    <p:sldId id="283" r:id="rId60"/>
    <p:sldId id="557" r:id="rId61"/>
    <p:sldId id="376" r:id="rId62"/>
    <p:sldId id="582" r:id="rId63"/>
    <p:sldId id="377" r:id="rId64"/>
    <p:sldId id="344" r:id="rId65"/>
    <p:sldId id="378" r:id="rId66"/>
    <p:sldId id="379" r:id="rId67"/>
    <p:sldId id="404" r:id="rId68"/>
    <p:sldId id="608" r:id="rId69"/>
    <p:sldId id="560" r:id="rId70"/>
    <p:sldId id="554" r:id="rId71"/>
    <p:sldId id="515" r:id="rId72"/>
    <p:sldId id="516" r:id="rId73"/>
    <p:sldId id="589" r:id="rId74"/>
    <p:sldId id="537" r:id="rId75"/>
    <p:sldId id="536" r:id="rId76"/>
    <p:sldId id="538" r:id="rId77"/>
    <p:sldId id="539" r:id="rId78"/>
    <p:sldId id="634" r:id="rId79"/>
    <p:sldId id="540" r:id="rId80"/>
    <p:sldId id="541" r:id="rId81"/>
    <p:sldId id="640" r:id="rId82"/>
    <p:sldId id="383" r:id="rId83"/>
    <p:sldId id="626" r:id="rId84"/>
    <p:sldId id="583" r:id="rId85"/>
    <p:sldId id="632" r:id="rId86"/>
    <p:sldId id="621" r:id="rId87"/>
    <p:sldId id="622" r:id="rId88"/>
    <p:sldId id="673" r:id="rId89"/>
    <p:sldId id="543" r:id="rId90"/>
    <p:sldId id="610" r:id="rId91"/>
    <p:sldId id="546" r:id="rId92"/>
    <p:sldId id="571" r:id="rId93"/>
    <p:sldId id="573" r:id="rId94"/>
    <p:sldId id="572" r:id="rId95"/>
    <p:sldId id="639" r:id="rId96"/>
    <p:sldId id="330" r:id="rId97"/>
    <p:sldId id="674" r:id="rId98"/>
    <p:sldId id="410" r:id="rId99"/>
    <p:sldId id="548" r:id="rId100"/>
    <p:sldId id="633" r:id="rId101"/>
    <p:sldId id="648" r:id="rId102"/>
    <p:sldId id="438" r:id="rId103"/>
    <p:sldId id="577" r:id="rId104"/>
    <p:sldId id="628" r:id="rId105"/>
    <p:sldId id="623" r:id="rId106"/>
    <p:sldId id="624" r:id="rId107"/>
    <p:sldId id="655" r:id="rId108"/>
    <p:sldId id="649" r:id="rId109"/>
    <p:sldId id="668" r:id="rId110"/>
    <p:sldId id="669" r:id="rId111"/>
    <p:sldId id="650" r:id="rId112"/>
    <p:sldId id="651" r:id="rId113"/>
    <p:sldId id="670" r:id="rId114"/>
    <p:sldId id="652" r:id="rId115"/>
    <p:sldId id="659" r:id="rId116"/>
    <p:sldId id="671" r:id="rId117"/>
    <p:sldId id="672" r:id="rId118"/>
    <p:sldId id="653" r:id="rId119"/>
    <p:sldId id="654" r:id="rId120"/>
    <p:sldId id="520" r:id="rId121"/>
    <p:sldId id="519" r:id="rId122"/>
    <p:sldId id="679" r:id="rId123"/>
    <p:sldId id="507" r:id="rId124"/>
    <p:sldId id="518" r:id="rId125"/>
    <p:sldId id="521" r:id="rId126"/>
    <p:sldId id="542" r:id="rId127"/>
    <p:sldId id="551" r:id="rId128"/>
    <p:sldId id="559" r:id="rId129"/>
    <p:sldId id="594" r:id="rId130"/>
    <p:sldId id="595" r:id="rId131"/>
    <p:sldId id="596" r:id="rId132"/>
    <p:sldId id="598" r:id="rId133"/>
    <p:sldId id="599" r:id="rId134"/>
    <p:sldId id="600" r:id="rId135"/>
    <p:sldId id="603" r:id="rId136"/>
    <p:sldId id="606" r:id="rId137"/>
    <p:sldId id="607" r:id="rId138"/>
    <p:sldId id="609" r:id="rId139"/>
    <p:sldId id="618" r:id="rId140"/>
    <p:sldId id="625" r:id="rId141"/>
    <p:sldId id="627" r:id="rId142"/>
    <p:sldId id="629" r:id="rId143"/>
    <p:sldId id="630" r:id="rId144"/>
    <p:sldId id="631" r:id="rId145"/>
    <p:sldId id="635" r:id="rId146"/>
    <p:sldId id="636" r:id="rId147"/>
    <p:sldId id="641" r:id="rId148"/>
    <p:sldId id="642" r:id="rId149"/>
    <p:sldId id="643" r:id="rId150"/>
    <p:sldId id="644" r:id="rId151"/>
    <p:sldId id="646" r:id="rId152"/>
    <p:sldId id="660" r:id="rId153"/>
    <p:sldId id="661" r:id="rId154"/>
    <p:sldId id="662" r:id="rId155"/>
    <p:sldId id="663" r:id="rId156"/>
    <p:sldId id="664" r:id="rId157"/>
    <p:sldId id="665" r:id="rId158"/>
    <p:sldId id="666" r:id="rId1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5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07B88-43B4-449D-BCA7-B3F5ED437832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D1A2-B843-4B90-866A-4F467942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4800"/>
          </a:xfrm>
          <a:noFill/>
          <a:ln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DA481-9FD1-480E-B107-89E29EFFDB7A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401C12-EBC2-4205-8532-B0F5A019E6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05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5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3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9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67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5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65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329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42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67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11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6B39-C303-488C-A594-D8463E923A40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30F8-01CC-4426-8B53-4D6A31BC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glucagon-drug-information?source=see_link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diagnosis-of-growth-hormone-deficiency-in-children/abstract/21-23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lonidine-drug-information?source=see_link" TargetMode="External"/><Relationship Id="rId2" Type="http://schemas.openxmlformats.org/officeDocument/2006/relationships/hyperlink" Target="https://www.uptodate.com/contents/arginine-drug-information?source=see_link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adc.bmj.com/content/101/1/96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795667/?report=classic" TargetMode="External"/><Relationship Id="rId2" Type="http://schemas.openxmlformats.org/officeDocument/2006/relationships/hyperlink" Target="http://adc.bmj.com/content/101/1/96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763111/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279941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795667/?report=classic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arginine-pediatric-drug-information?source=see_link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84323" name="Picture 3" descr="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Statement Criteria to Initiate Evaluation for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/>
              <a:t> </a:t>
            </a:r>
            <a:r>
              <a:rPr lang="en-US" sz="3600" dirty="0" smtClean="0"/>
              <a:t>“Severe” short stature height &lt; - 3 SD below mean</a:t>
            </a:r>
            <a:endParaRPr lang="en-US" sz="3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/>
              <a:t> Height </a:t>
            </a:r>
            <a:r>
              <a:rPr lang="en-US" sz="3500" dirty="0" smtClean="0">
                <a:solidFill>
                  <a:srgbClr val="00B050"/>
                </a:solidFill>
              </a:rPr>
              <a:t>&lt;−2SD </a:t>
            </a:r>
            <a:r>
              <a:rPr lang="en-US" sz="3500" dirty="0" smtClean="0"/>
              <a:t>with a height velocity </a:t>
            </a:r>
            <a:r>
              <a:rPr lang="en-US" sz="3500" dirty="0" smtClean="0">
                <a:solidFill>
                  <a:srgbClr val="00B050"/>
                </a:solidFill>
              </a:rPr>
              <a:t>&lt;−1SD </a:t>
            </a:r>
            <a:r>
              <a:rPr lang="en-US" sz="3500" dirty="0" smtClean="0"/>
              <a:t>over a period of 1-2 years</a:t>
            </a:r>
          </a:p>
          <a:p>
            <a:r>
              <a:rPr lang="en-US" sz="1400" dirty="0" smtClean="0"/>
              <a:t>Williams 2016</a:t>
            </a:r>
          </a:p>
          <a:p>
            <a:pPr>
              <a:buNone/>
            </a:pPr>
            <a:r>
              <a:rPr lang="en-US" sz="1400" dirty="0" smtClean="0"/>
              <a:t>Clinical Rounds in Endocrinology 2016</a:t>
            </a:r>
          </a:p>
          <a:p>
            <a:pPr>
              <a:buNone/>
            </a:pPr>
            <a:r>
              <a:rPr lang="en-US" sz="1400" dirty="0" smtClean="0"/>
              <a:t>Up to date 2017</a:t>
            </a:r>
          </a:p>
          <a:p>
            <a:pPr>
              <a:buNone/>
            </a:pPr>
            <a:r>
              <a:rPr lang="en-US" sz="1400" dirty="0" smtClean="0"/>
              <a:t>Arch </a:t>
            </a:r>
            <a:r>
              <a:rPr lang="en-US" sz="1400" dirty="0" err="1" smtClean="0"/>
              <a:t>Dis</a:t>
            </a:r>
            <a:r>
              <a:rPr lang="en-US" sz="1400" dirty="0" smtClean="0"/>
              <a:t> Child 2016</a:t>
            </a:r>
          </a:p>
          <a:p>
            <a:pPr>
              <a:buNone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cut-offs for GHD diagnosis during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 American guidelines                                                                       3 µg/L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European Society for </a:t>
            </a:r>
            <a:r>
              <a:rPr lang="en-US" dirty="0" err="1" smtClean="0"/>
              <a:t>Paediatric</a:t>
            </a:r>
            <a:r>
              <a:rPr lang="en-US" dirty="0" smtClean="0"/>
              <a:t> Endocrinology guidelines       5 µg/L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GH Research Society guidelines                                                       6 µg/L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Arch </a:t>
            </a:r>
            <a:r>
              <a:rPr lang="en-US" dirty="0" err="1" smtClean="0"/>
              <a:t>Dis</a:t>
            </a:r>
            <a:r>
              <a:rPr lang="en-US" dirty="0" smtClean="0"/>
              <a:t> Child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What are the </a:t>
            </a:r>
            <a:r>
              <a:rPr lang="en-US" sz="2400" b="1" i="1" dirty="0" smtClean="0">
                <a:solidFill>
                  <a:srgbClr val="0070C0"/>
                </a:solidFill>
              </a:rPr>
              <a:t> cut off  level  recommended </a:t>
            </a:r>
            <a:r>
              <a:rPr lang="en-US" sz="2400" b="1" i="1" dirty="0">
                <a:solidFill>
                  <a:srgbClr val="0070C0"/>
                </a:solidFill>
              </a:rPr>
              <a:t>for the diagnosis of </a:t>
            </a:r>
            <a:r>
              <a:rPr lang="en-US" sz="2400" b="1" i="1" dirty="0" smtClean="0">
                <a:solidFill>
                  <a:srgbClr val="0070C0"/>
                </a:solidFill>
              </a:rPr>
              <a:t>GHD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277379"/>
              </p:ext>
            </p:extLst>
          </p:nvPr>
        </p:nvGraphicFramePr>
        <p:xfrm>
          <a:off x="838200" y="1825623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70876382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3657221810"/>
                    </a:ext>
                  </a:extLst>
                </a:gridCol>
              </a:tblGrid>
              <a:tr h="416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GH</a:t>
                      </a:r>
                      <a:r>
                        <a:rPr lang="en-US" sz="2400" baseline="0" dirty="0" smtClean="0"/>
                        <a:t> peak (ng/ml 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533780"/>
                  </a:ext>
                </a:extLst>
              </a:tr>
              <a:tr h="416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IIH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&lt; 5.1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139390"/>
                  </a:ext>
                </a:extLst>
              </a:tr>
              <a:tr h="749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Glucagon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3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642092"/>
                  </a:ext>
                </a:extLst>
              </a:tr>
              <a:tr h="1332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GHRH–</a:t>
                      </a:r>
                      <a:r>
                        <a:rPr lang="en-US" sz="2400" dirty="0" err="1" smtClean="0"/>
                        <a:t>arginine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BMI&lt;25 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kg/m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dirty="0" smtClean="0"/>
                        <a:t>           &lt;11.5                        </a:t>
                      </a:r>
                    </a:p>
                    <a:p>
                      <a:pPr algn="l"/>
                      <a:r>
                        <a:rPr lang="en-US" sz="2400" dirty="0" smtClean="0"/>
                        <a:t>BMI25-30 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kg/m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dirty="0" smtClean="0"/>
                        <a:t>          &lt;8                             </a:t>
                      </a:r>
                    </a:p>
                    <a:p>
                      <a:pPr algn="l"/>
                      <a:r>
                        <a:rPr lang="en-US" sz="2400" dirty="0" smtClean="0"/>
                        <a:t>                          </a:t>
                      </a: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dirty="0" smtClean="0"/>
                        <a:t>BMI&gt;30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kg/m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                       &lt;4.2</a:t>
                      </a:r>
                      <a:endParaRPr lang="en-US" sz="24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9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Arginine</a:t>
                      </a:r>
                      <a:r>
                        <a:rPr lang="en-US" sz="2400" b="1" dirty="0" smtClean="0"/>
                        <a:t>-L-DOPA (weak)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&lt;1.5 </a:t>
                      </a:r>
                      <a:r>
                        <a:rPr lang="en-US" sz="2400" dirty="0" err="1" smtClean="0"/>
                        <a:t>ng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mL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1" y="447675"/>
            <a:ext cx="658906" cy="623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9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 to diagnose GH insensitivity syndrome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Height SDS &lt;−3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Basal GH &gt;5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Serum IGF1 &lt;50 </a:t>
            </a:r>
            <a:r>
              <a:rPr lang="en-US" dirty="0" err="1" smtClean="0"/>
              <a:t>ng</a:t>
            </a:r>
            <a:r>
              <a:rPr lang="en-US" dirty="0" smtClean="0"/>
              <a:t>/ml  with peak GH&gt;15 </a:t>
            </a:r>
            <a:r>
              <a:rPr lang="en-US" dirty="0" err="1" smtClean="0"/>
              <a:t>ng</a:t>
            </a:r>
            <a:r>
              <a:rPr lang="en-US" dirty="0" smtClean="0"/>
              <a:t>/ml during GH dynamic Test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GH binding with GHBP &lt;10 %   </a:t>
            </a:r>
            <a:r>
              <a:rPr lang="en-US" b="1" dirty="0" smtClean="0">
                <a:solidFill>
                  <a:srgbClr val="92D050"/>
                </a:solidFill>
              </a:rPr>
              <a:t>-2SDS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IUGR  and postnatal growth delay 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2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 to diagnose GH insensitivity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rhGH</a:t>
            </a:r>
            <a:r>
              <a:rPr lang="en-US" dirty="0" smtClean="0"/>
              <a:t> is administered daily for four consecutive days at a dose of 0.033 mg/Kg/d  SC at 2000h </a:t>
            </a:r>
          </a:p>
          <a:p>
            <a:r>
              <a:rPr lang="en-US" dirty="0" smtClean="0"/>
              <a:t>IGF1 is estimated at baseline and on day 5 at 0800h.</a:t>
            </a:r>
          </a:p>
          <a:p>
            <a:r>
              <a:rPr lang="en-US" dirty="0" smtClean="0"/>
              <a:t> An increment in iGF1 of &lt;15 </a:t>
            </a:r>
            <a:r>
              <a:rPr lang="en-US" dirty="0" err="1" smtClean="0"/>
              <a:t>ng</a:t>
            </a:r>
            <a:r>
              <a:rPr lang="en-US" dirty="0" smtClean="0"/>
              <a:t>/ml is considered subnormal.</a:t>
            </a:r>
          </a:p>
          <a:p>
            <a:r>
              <a:rPr lang="en-US" dirty="0" smtClean="0"/>
              <a:t>low serum basal IGFBP3</a:t>
            </a:r>
          </a:p>
          <a:p>
            <a:r>
              <a:rPr lang="en-US" dirty="0" smtClean="0"/>
              <a:t>increment in IGFBP3 &lt;0.4 mg/L after IGF1 generation test also supports the diagnosis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Three out of these five criteria are required to make a diagnosis of GHIS</a:t>
            </a:r>
          </a:p>
          <a:p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GH </a:t>
            </a:r>
            <a:r>
              <a:rPr lang="en-US" b="1" dirty="0" err="1" smtClean="0"/>
              <a:t>neurosecretory</a:t>
            </a:r>
            <a:r>
              <a:rPr lang="en-US" b="1" dirty="0" smtClean="0"/>
              <a:t> dysfunction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Abnormal 24-h GH </a:t>
            </a:r>
            <a:r>
              <a:rPr lang="en-US" dirty="0" err="1" smtClean="0"/>
              <a:t>secretory</a:t>
            </a:r>
            <a:r>
              <a:rPr lang="en-US" dirty="0" smtClean="0"/>
              <a:t> profile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low IGF-I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Abnormal </a:t>
            </a:r>
            <a:r>
              <a:rPr lang="en-US" dirty="0" err="1" smtClean="0"/>
              <a:t>auxologic</a:t>
            </a:r>
            <a:r>
              <a:rPr lang="en-US" dirty="0" smtClean="0"/>
              <a:t> parameter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Delayed bone age at least 2 years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Normal GH stimulation test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Abnormal  MRI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r>
              <a:rPr lang="en-US" sz="1200" dirty="0" smtClean="0"/>
              <a:t>Arch </a:t>
            </a:r>
            <a:r>
              <a:rPr lang="en-US" sz="1200" dirty="0" err="1" smtClean="0"/>
              <a:t>Dis</a:t>
            </a:r>
            <a:r>
              <a:rPr lang="en-US" sz="1200" dirty="0" smtClean="0"/>
              <a:t> Child 2016</a:t>
            </a:r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Clinical presentation and </a:t>
            </a:r>
            <a:r>
              <a:rPr lang="en-US" sz="3200" dirty="0" err="1" smtClean="0"/>
              <a:t>auxological</a:t>
            </a:r>
            <a:r>
              <a:rPr lang="en-US" sz="3200" dirty="0" smtClean="0"/>
              <a:t> parameters are the most important factors in the diagnosis of GHD</a:t>
            </a:r>
          </a:p>
          <a:p>
            <a:pPr>
              <a:buClr>
                <a:srgbClr val="FF0000"/>
              </a:buClr>
              <a:buNone/>
            </a:pPr>
            <a:endParaRPr lang="en-US" sz="3200" dirty="0" smtClean="0"/>
          </a:p>
          <a:p>
            <a:pPr>
              <a:buClr>
                <a:srgbClr val="FF0000"/>
              </a:buClr>
            </a:pPr>
            <a:r>
              <a:rPr lang="en-US" sz="3200" dirty="0" smtClean="0"/>
              <a:t>. Although there is considerable overlap between IGF-I and IGFBP-3 values in children with GHD compared to normal children, these measures have </a:t>
            </a:r>
            <a:r>
              <a:rPr lang="en-US" sz="3200" b="1" dirty="0" smtClean="0">
                <a:solidFill>
                  <a:srgbClr val="00B0F0"/>
                </a:solidFill>
              </a:rPr>
              <a:t>reasonable specificity </a:t>
            </a:r>
            <a:r>
              <a:rPr lang="en-US" sz="3200" dirty="0" smtClean="0"/>
              <a:t>and are useful in conjunction with other diagnostic criteria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900" dirty="0" smtClean="0"/>
              <a:t>Curr </a:t>
            </a:r>
            <a:r>
              <a:rPr lang="en-US" sz="1900" dirty="0" err="1" smtClean="0"/>
              <a:t>Opin</a:t>
            </a:r>
            <a:r>
              <a:rPr lang="en-US" sz="1900" dirty="0" smtClean="0"/>
              <a:t> </a:t>
            </a:r>
            <a:r>
              <a:rPr lang="en-US" sz="1900" dirty="0" err="1" smtClean="0"/>
              <a:t>Endocrinol</a:t>
            </a:r>
            <a:r>
              <a:rPr lang="en-US" sz="1900" dirty="0" smtClean="0"/>
              <a:t> Diabetes </a:t>
            </a:r>
            <a:r>
              <a:rPr lang="en-US" sz="1900" dirty="0" err="1" smtClean="0"/>
              <a:t>Obes</a:t>
            </a:r>
            <a:r>
              <a:rPr lang="en-US" sz="1900" dirty="0" smtClean="0"/>
              <a:t>. 2013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Abnormal findings on pituitary MRI indicate a relatively high likelihood that GHD will persist into adulthood and may suggest that subsequent pituitary deficiencies may develop</a:t>
            </a:r>
          </a:p>
          <a:p>
            <a:pPr>
              <a:buClr>
                <a:srgbClr val="FF0000"/>
              </a:buClr>
            </a:pPr>
            <a:endParaRPr lang="en-US" sz="3200" dirty="0" smtClean="0"/>
          </a:p>
          <a:p>
            <a:pPr>
              <a:buClr>
                <a:srgbClr val="FF0000"/>
              </a:buClr>
            </a:pPr>
            <a:r>
              <a:rPr lang="en-US" sz="3200" dirty="0" smtClean="0"/>
              <a:t>Children with </a:t>
            </a:r>
            <a:r>
              <a:rPr lang="en-US" sz="3200" dirty="0" err="1" smtClean="0"/>
              <a:t>iGHD</a:t>
            </a:r>
            <a:r>
              <a:rPr lang="en-US" sz="3200" dirty="0" smtClean="0"/>
              <a:t> and family history of GHD should have screening for GH1 and GHRHR mutation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provocative GH testing are </a:t>
            </a:r>
            <a:r>
              <a:rPr lang="en-US" sz="3200" b="1" dirty="0" smtClean="0">
                <a:solidFill>
                  <a:srgbClr val="00B050"/>
                </a:solidFill>
              </a:rPr>
              <a:t>poorly reproducible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1800" dirty="0" smtClean="0"/>
              <a:t>Curr </a:t>
            </a:r>
            <a:r>
              <a:rPr lang="en-US" sz="1800" dirty="0" err="1" smtClean="0"/>
              <a:t>Opin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Diabetes </a:t>
            </a:r>
            <a:r>
              <a:rPr lang="en-US" sz="1800" dirty="0" err="1" smtClean="0"/>
              <a:t>Obes</a:t>
            </a:r>
            <a:r>
              <a:rPr lang="en-US" sz="1800" dirty="0" smtClean="0"/>
              <a:t>. 2013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 descr="A_new_beginning"/>
          <p:cNvSpPr>
            <a:spLocks noGrp="1" noChangeAspect="1" noChangeArrowheads="1"/>
          </p:cNvSpPr>
          <p:nvPr/>
        </p:nvSpPr>
        <p:spPr bwMode="auto">
          <a:xfrm>
            <a:off x="718726" y="0"/>
            <a:ext cx="1083733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Diagnosis of GH deficiency in an adult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Adult  GH deficiency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Body composition</a:t>
            </a:r>
          </a:p>
          <a:p>
            <a:r>
              <a:rPr lang="en-US" b="1" dirty="0" smtClean="0"/>
              <a:t>Bone mineral density and fractures</a:t>
            </a:r>
          </a:p>
          <a:p>
            <a:r>
              <a:rPr lang="en-US" b="1" dirty="0" smtClean="0"/>
              <a:t>Quality of life</a:t>
            </a:r>
          </a:p>
          <a:p>
            <a:r>
              <a:rPr lang="en-US" b="1" dirty="0" smtClean="0"/>
              <a:t>Cardiovascular risk factors (</a:t>
            </a:r>
            <a:r>
              <a:rPr lang="en-US" dirty="0" err="1" smtClean="0"/>
              <a:t>dyslipidemia</a:t>
            </a:r>
            <a:r>
              <a:rPr lang="en-US" dirty="0" smtClean="0"/>
              <a:t> ,increased inflammatory markers , endothelial dysfunction )</a:t>
            </a:r>
            <a:endParaRPr lang="en-US" b="1" dirty="0" smtClean="0"/>
          </a:p>
          <a:p>
            <a:r>
              <a:rPr lang="en-US" b="1" dirty="0" smtClean="0"/>
              <a:t>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Statement Criteria to Initiate Evaluation for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Height velocity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b="1" dirty="0" smtClean="0">
                <a:solidFill>
                  <a:srgbClr val="92D050"/>
                </a:solidFill>
              </a:rPr>
              <a:t> SDS &gt;−1.5SD over a period of 2 years </a:t>
            </a:r>
          </a:p>
          <a:p>
            <a:pPr>
              <a:buClr>
                <a:srgbClr val="FF0000"/>
              </a:buCl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b="1" dirty="0" smtClean="0">
                <a:solidFill>
                  <a:srgbClr val="00B0F0"/>
                </a:solidFill>
              </a:rPr>
              <a:t>SDS −2SD </a:t>
            </a:r>
            <a:r>
              <a:rPr lang="en-US" dirty="0" smtClean="0"/>
              <a:t>over a period </a:t>
            </a:r>
            <a:r>
              <a:rPr lang="en-US" b="1" dirty="0" smtClean="0">
                <a:solidFill>
                  <a:srgbClr val="00B050"/>
                </a:solidFill>
              </a:rPr>
              <a:t>of  one years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Williams 2016</a:t>
            </a:r>
          </a:p>
          <a:p>
            <a:pPr>
              <a:buNone/>
            </a:pPr>
            <a:r>
              <a:rPr lang="en-US" sz="1500" dirty="0" smtClean="0"/>
              <a:t>Clinical Rounds in Endocrinology 2016</a:t>
            </a:r>
          </a:p>
          <a:p>
            <a:pPr>
              <a:buNone/>
            </a:pPr>
            <a:r>
              <a:rPr lang="en-US" sz="1500" dirty="0" smtClean="0"/>
              <a:t>Up to date 2017</a:t>
            </a:r>
          </a:p>
          <a:p>
            <a:pPr>
              <a:buNone/>
            </a:pPr>
            <a:r>
              <a:rPr lang="en-US" sz="1500" dirty="0" smtClean="0"/>
              <a:t>Arch </a:t>
            </a:r>
            <a:r>
              <a:rPr lang="en-US" sz="1500" dirty="0" err="1" smtClean="0"/>
              <a:t>Dis</a:t>
            </a:r>
            <a:r>
              <a:rPr lang="en-US" sz="1500" dirty="0" smtClean="0"/>
              <a:t> Child 2016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Subnormal IGF-1</a:t>
            </a:r>
          </a:p>
          <a:p>
            <a:r>
              <a:rPr lang="en-US" dirty="0" smtClean="0"/>
              <a:t>Subnormal serum GH response to a potent 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Hypothalamic or pituitary disease</a:t>
            </a:r>
          </a:p>
          <a:p>
            <a:r>
              <a:rPr lang="en-US" dirty="0" smtClean="0"/>
              <a:t>History of GH deficiency in childhood due to  an organic disease</a:t>
            </a:r>
          </a:p>
          <a:p>
            <a:r>
              <a:rPr lang="en-US" dirty="0" smtClean="0"/>
              <a:t>Mid-line craniofacial anomalies such as optic nerve </a:t>
            </a:r>
            <a:r>
              <a:rPr lang="en-US" dirty="0" err="1" smtClean="0"/>
              <a:t>hypoplasia</a:t>
            </a:r>
            <a:r>
              <a:rPr lang="en-US" dirty="0" smtClean="0"/>
              <a:t>/</a:t>
            </a:r>
            <a:r>
              <a:rPr lang="en-US" dirty="0" err="1" smtClean="0"/>
              <a:t>septo</a:t>
            </a:r>
            <a:r>
              <a:rPr lang="en-US" dirty="0" smtClean="0"/>
              <a:t>-optic dysplasia</a:t>
            </a:r>
          </a:p>
          <a:p>
            <a:r>
              <a:rPr lang="en-US" dirty="0" smtClean="0"/>
              <a:t>Sheehan syndrome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 to date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Traumatic brain injury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subarachnoid hemorrhage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History of cranial irradiation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History of surgery in hypothalamic– pituitary region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Congenital anomalies, agenesis of the hypothalamic-pituitary stalk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Those with organic disease and having MPHD &lt;3, low serum IGF1 </a:t>
            </a:r>
          </a:p>
          <a:p>
            <a:r>
              <a:rPr lang="en-US" dirty="0" smtClean="0"/>
              <a:t>A single GH dynamic test should be done to establish a diagnosis of GHD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 to date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not  be tested for adult - onset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r>
              <a:rPr lang="en-US" dirty="0" smtClean="0"/>
              <a:t>Adults with organic disease and having MPHD ≥3 , a low IGF1 is highly </a:t>
            </a:r>
            <a:r>
              <a:rPr lang="en-US" dirty="0" smtClean="0">
                <a:solidFill>
                  <a:srgbClr val="FF0000"/>
                </a:solidFill>
              </a:rPr>
              <a:t>suggestive</a:t>
            </a:r>
            <a:r>
              <a:rPr lang="en-US" dirty="0" smtClean="0"/>
              <a:t> of GHD and GH dynamic tests </a:t>
            </a:r>
            <a:r>
              <a:rPr lang="en-US" b="1" dirty="0" smtClean="0">
                <a:solidFill>
                  <a:srgbClr val="00B050"/>
                </a:solidFill>
              </a:rPr>
              <a:t>may not be </a:t>
            </a:r>
            <a:r>
              <a:rPr lang="en-US" dirty="0" smtClean="0"/>
              <a:t>necessary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latin typeface="YflrxbFblhmrMyriad-Roman"/>
            </a:endParaRPr>
          </a:p>
          <a:p>
            <a:endParaRPr lang="en-US" dirty="0" smtClean="0">
              <a:latin typeface="YflrxbFblhmrMyriad-Roman"/>
            </a:endParaRPr>
          </a:p>
          <a:p>
            <a:endParaRPr lang="en-US" dirty="0" smtClean="0">
              <a:latin typeface="YflrxbFblhmrMyriad-Roman"/>
            </a:endParaRPr>
          </a:p>
          <a:p>
            <a:endParaRPr lang="en-US" dirty="0" smtClean="0">
              <a:latin typeface="YflrxbFblhmrMyriad-Roman"/>
            </a:endParaRPr>
          </a:p>
          <a:p>
            <a:endParaRPr lang="en-US" dirty="0" smtClean="0">
              <a:latin typeface="YflrxbFblhmrMyriad-Roman"/>
            </a:endParaRPr>
          </a:p>
          <a:p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r>
              <a:rPr lang="en-US" sz="1100" dirty="0" smtClean="0">
                <a:latin typeface="YflrxbFblhmrMyriad-Roman"/>
              </a:rPr>
              <a:t>Up to date 2017</a:t>
            </a:r>
          </a:p>
          <a:p>
            <a:endParaRPr lang="en-US" sz="1100" dirty="0" smtClean="0">
              <a:latin typeface="YflrxbFblhmrMyriad-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not 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sz="3600" dirty="0" smtClean="0"/>
              <a:t>Patients who have very low GH peaks during stimulation tests done as children </a:t>
            </a:r>
            <a:r>
              <a:rPr lang="en-US" sz="3600" b="1" dirty="0" smtClean="0">
                <a:solidFill>
                  <a:srgbClr val="00B0F0"/>
                </a:solidFill>
              </a:rPr>
              <a:t>(GH &lt;3 </a:t>
            </a:r>
            <a:r>
              <a:rPr lang="en-US" sz="3600" b="1" dirty="0" err="1" smtClean="0">
                <a:solidFill>
                  <a:srgbClr val="00B0F0"/>
                </a:solidFill>
              </a:rPr>
              <a:t>ng</a:t>
            </a:r>
            <a:r>
              <a:rPr lang="en-US" sz="3600" b="1" dirty="0" smtClean="0">
                <a:solidFill>
                  <a:srgbClr val="00B0F0"/>
                </a:solidFill>
              </a:rPr>
              <a:t>/</a:t>
            </a:r>
            <a:r>
              <a:rPr lang="en-US" sz="3600" b="1" dirty="0" err="1" smtClean="0">
                <a:solidFill>
                  <a:srgbClr val="00B0F0"/>
                </a:solidFill>
              </a:rPr>
              <a:t>mL</a:t>
            </a:r>
            <a:r>
              <a:rPr lang="en-US" sz="3600" dirty="0" smtClean="0"/>
              <a:t>) are more likely to have </a:t>
            </a:r>
            <a:r>
              <a:rPr lang="en-US" sz="3600" b="1" dirty="0" smtClean="0">
                <a:solidFill>
                  <a:srgbClr val="92D050"/>
                </a:solidFill>
              </a:rPr>
              <a:t>permanent GHD </a:t>
            </a:r>
            <a:r>
              <a:rPr lang="en-US" sz="3600" dirty="0" smtClean="0"/>
              <a:t>as compared with those with higher peak stimulated levels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Provocative tests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insulin-induced hypoglycemia               Cutoff value  &lt;5.1 mcg/L</a:t>
            </a:r>
          </a:p>
          <a:p>
            <a:r>
              <a:rPr lang="en-US" dirty="0" smtClean="0"/>
              <a:t>   </a:t>
            </a:r>
            <a:r>
              <a:rPr lang="en-US" dirty="0" err="1" smtClean="0"/>
              <a:t>Argininne</a:t>
            </a:r>
            <a:r>
              <a:rPr lang="en-US" dirty="0" smtClean="0"/>
              <a:t> and GHRH                               Cutoff value &lt;4.1 mcg/L</a:t>
            </a:r>
          </a:p>
          <a:p>
            <a:r>
              <a:rPr lang="en-US" dirty="0" err="1" smtClean="0"/>
              <a:t>Argininne</a:t>
            </a:r>
            <a:r>
              <a:rPr lang="en-US" dirty="0" smtClean="0"/>
              <a:t> and  </a:t>
            </a:r>
            <a:r>
              <a:rPr lang="en-US" dirty="0" err="1" smtClean="0"/>
              <a:t>levodopa</a:t>
            </a:r>
            <a:r>
              <a:rPr lang="en-US" dirty="0" smtClean="0"/>
              <a:t>                             Cutoff value 1.5 mcg/L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Glucagon stimulation test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Cutoff value  &lt;3 mcg/L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Macimorelin</a:t>
            </a:r>
            <a:r>
              <a:rPr lang="en-US" dirty="0" smtClean="0">
                <a:solidFill>
                  <a:srgbClr val="00B0F0"/>
                </a:solidFill>
              </a:rPr>
              <a:t> stimulation test                     </a:t>
            </a:r>
            <a:r>
              <a:rPr lang="en-US" b="1" dirty="0" smtClean="0">
                <a:solidFill>
                  <a:srgbClr val="00B0F0"/>
                </a:solidFill>
              </a:rPr>
              <a:t>Cutoff value</a:t>
            </a:r>
            <a:r>
              <a:rPr lang="en-US" dirty="0" smtClean="0">
                <a:solidFill>
                  <a:srgbClr val="00B0F0"/>
                </a:solidFill>
              </a:rPr>
              <a:t>  2.8 </a:t>
            </a:r>
            <a:r>
              <a:rPr lang="en-US" b="1" dirty="0" smtClean="0">
                <a:solidFill>
                  <a:srgbClr val="00B0F0"/>
                </a:solidFill>
              </a:rPr>
              <a:t> mcg/L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mg of </a:t>
            </a:r>
            <a:r>
              <a:rPr lang="en-US" u="sng" dirty="0" smtClean="0">
                <a:hlinkClick r:id="rId2"/>
              </a:rPr>
              <a:t>glucagon</a:t>
            </a:r>
            <a:r>
              <a:rPr lang="en-US" dirty="0" smtClean="0"/>
              <a:t>  or 1.5 mg  for weigh &gt;90 kg </a:t>
            </a:r>
            <a:r>
              <a:rPr lang="en-US" dirty="0" err="1" smtClean="0"/>
              <a:t>iM</a:t>
            </a:r>
            <a:endParaRPr lang="en-US" dirty="0" smtClean="0"/>
          </a:p>
          <a:p>
            <a:r>
              <a:rPr lang="en-US" dirty="0" smtClean="0"/>
              <a:t>Measuring GH every 30 minutes for four hours</a:t>
            </a:r>
          </a:p>
          <a:p>
            <a:r>
              <a:rPr lang="en-US" dirty="0" smtClean="0"/>
              <a:t>Cutoff of 1 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 for obese patients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are cutoffs for the diagnosis of GHD lower in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progressive decline in function of </a:t>
            </a:r>
            <a:r>
              <a:rPr lang="en-US" dirty="0" err="1" smtClean="0"/>
              <a:t>somatotropes</a:t>
            </a:r>
            <a:r>
              <a:rPr lang="en-US" dirty="0" smtClean="0"/>
              <a:t> after puberty.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lower levels of GH are required for metabolic effects as compared to children for linear growth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all adults need to GH therapy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</a:pPr>
            <a:r>
              <a:rPr lang="en-US" sz="3000" dirty="0" smtClean="0"/>
              <a:t> </a:t>
            </a:r>
            <a:r>
              <a:rPr lang="en-US" sz="11200" dirty="0" smtClean="0"/>
              <a:t>Mild GHD may not have clinically important effects during adulthood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</a:pPr>
            <a:r>
              <a:rPr lang="en-US" sz="11200" dirty="0" smtClean="0"/>
              <a:t> Because the metabolic effects of GH are seen at low doses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</a:pPr>
            <a:r>
              <a:rPr lang="en-US" sz="11200" dirty="0" smtClean="0"/>
              <a:t> whereas the same individual needs high concentrations of GH  for stimulate growth</a:t>
            </a:r>
          </a:p>
          <a:p>
            <a:pPr>
              <a:buClr>
                <a:srgbClr val="FF0000"/>
              </a:buClr>
              <a:buNone/>
            </a:pPr>
            <a:r>
              <a:rPr lang="en-US" sz="112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11200" dirty="0" smtClean="0"/>
              <a:t>Continued GH treatment in adulthood is not necessary for patients who remain asymptomatic when GH is withdrawn without underlying genetic, organic, or structural causes , particularly if the results of GH testing during the transition period are equivocal </a:t>
            </a:r>
            <a:endParaRPr lang="fa-IR" sz="11200" dirty="0" smtClean="0"/>
          </a:p>
          <a:p>
            <a:endParaRPr lang="fa-IR" sz="11200" dirty="0" smtClean="0"/>
          </a:p>
          <a:p>
            <a:r>
              <a:rPr lang="en-US" sz="9600" dirty="0" smtClean="0"/>
              <a:t>Up to date 2017</a:t>
            </a:r>
          </a:p>
          <a:p>
            <a:endParaRPr lang="fa-IR" sz="11200" dirty="0" smtClean="0"/>
          </a:p>
          <a:p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Statement Criteria to Initiate Evaluation for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3200" dirty="0" smtClean="0"/>
              <a:t>Predicted adult height </a:t>
            </a:r>
            <a:r>
              <a:rPr lang="en-US" sz="3200" b="1" dirty="0" smtClean="0">
                <a:solidFill>
                  <a:srgbClr val="00B050"/>
                </a:solidFill>
              </a:rPr>
              <a:t>&gt;1.5SD below </a:t>
            </a:r>
            <a:r>
              <a:rPr lang="en-US" sz="3200" dirty="0" smtClean="0"/>
              <a:t>the target height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Decrease in height SD of more </a:t>
            </a:r>
            <a:r>
              <a:rPr lang="en-US" sz="3200" b="1" dirty="0" smtClean="0">
                <a:solidFill>
                  <a:srgbClr val="00B0F0"/>
                </a:solidFill>
              </a:rPr>
              <a:t>than 0.5 SD </a:t>
            </a:r>
            <a:r>
              <a:rPr lang="en-US" sz="3200" dirty="0" smtClean="0"/>
              <a:t>over past year in children over 2 years of age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Height-for-age curve has deviated downwards across </a:t>
            </a:r>
            <a:r>
              <a:rPr lang="en-US" sz="3200" b="1" dirty="0" smtClean="0">
                <a:solidFill>
                  <a:srgbClr val="00B050"/>
                </a:solidFill>
              </a:rPr>
              <a:t>two major heigh</a:t>
            </a:r>
            <a:r>
              <a:rPr lang="en-US" sz="3200" dirty="0" smtClean="0"/>
              <a:t>t percentile curves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71" y="600635"/>
            <a:ext cx="9610164" cy="5311589"/>
          </a:xfrm>
        </p:spPr>
      </p:pic>
    </p:spTree>
    <p:extLst>
      <p:ext uri="{BB962C8B-B14F-4D97-AF65-F5344CB8AC3E}">
        <p14:creationId xmlns="" xmlns:p14="http://schemas.microsoft.com/office/powerpoint/2010/main" val="2159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u="sng" dirty="0">
                <a:solidFill>
                  <a:srgbClr val="0070C0"/>
                </a:solidFill>
              </a:rPr>
              <a:t>References: </a:t>
            </a:r>
            <a:endParaRPr lang="fa-IR" sz="3600" b="1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sz="2000" dirty="0" smtClean="0"/>
              <a:t>Up to date 2017</a:t>
            </a:r>
          </a:p>
          <a:p>
            <a:r>
              <a:rPr lang="en-US" sz="2000" dirty="0"/>
              <a:t>Clinical Rounds in Endocrinology </a:t>
            </a:r>
            <a:r>
              <a:rPr lang="en-US" sz="2000" dirty="0" smtClean="0"/>
              <a:t>2016</a:t>
            </a:r>
          </a:p>
          <a:p>
            <a:r>
              <a:rPr lang="en-US" sz="2000" dirty="0" err="1" smtClean="0"/>
              <a:t>Horm</a:t>
            </a:r>
            <a:r>
              <a:rPr lang="en-US" sz="2000" dirty="0" smtClean="0"/>
              <a:t> Res </a:t>
            </a:r>
            <a:r>
              <a:rPr lang="en-US" sz="2000" dirty="0" err="1" smtClean="0"/>
              <a:t>Paediatr</a:t>
            </a:r>
            <a:r>
              <a:rPr lang="en-US" sz="2000" dirty="0" smtClean="0"/>
              <a:t> 2016</a:t>
            </a:r>
          </a:p>
          <a:p>
            <a:r>
              <a:rPr lang="en-US" sz="2000" dirty="0"/>
              <a:t>J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Endocrinol</a:t>
            </a:r>
            <a:r>
              <a:rPr lang="en-US" sz="2000" dirty="0"/>
              <a:t> </a:t>
            </a:r>
            <a:r>
              <a:rPr lang="en-US" sz="2000" dirty="0" err="1"/>
              <a:t>Metab</a:t>
            </a:r>
            <a:r>
              <a:rPr lang="en-US" sz="2000" dirty="0"/>
              <a:t> 2016 </a:t>
            </a:r>
          </a:p>
          <a:p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fa-IR" dirty="0"/>
          </a:p>
        </p:txBody>
      </p:sp>
      <p:pic>
        <p:nvPicPr>
          <p:cNvPr id="5" name="Content Placeholder 4" descr="re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48500" y="2000240"/>
            <a:ext cx="2619400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the “ ternary complex ” in GH - IGF axis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“ternary complex” comprises of IGF1, IGFBP3, and acid labile subunit (ALS)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equimolar</a:t>
            </a:r>
            <a:r>
              <a:rPr lang="en-US" dirty="0" smtClean="0"/>
              <a:t> ratio. Serum IGF1 and ALS are synthesized in </a:t>
            </a:r>
            <a:r>
              <a:rPr lang="en-US" dirty="0" err="1" smtClean="0"/>
              <a:t>hepatocytes</a:t>
            </a:r>
            <a:r>
              <a:rPr lang="en-US" dirty="0" smtClean="0"/>
              <a:t>, while</a:t>
            </a:r>
          </a:p>
          <a:p>
            <a:r>
              <a:rPr lang="en-US" dirty="0" smtClean="0"/>
              <a:t>IGFBP3 in the </a:t>
            </a:r>
            <a:r>
              <a:rPr lang="en-US" dirty="0" err="1" smtClean="0"/>
              <a:t>Kupffer</a:t>
            </a:r>
            <a:r>
              <a:rPr lang="en-US" dirty="0" smtClean="0"/>
              <a:t> cells of the liver. All the components of ternary complex</a:t>
            </a:r>
          </a:p>
          <a:p>
            <a:r>
              <a:rPr lang="en-US" dirty="0" smtClean="0"/>
              <a:t>including IGF1, IGFBP3, and ALS are GH-dependent. The ternary complex prolongs</a:t>
            </a:r>
          </a:p>
          <a:p>
            <a:r>
              <a:rPr lang="en-US" dirty="0" smtClean="0"/>
              <a:t>the half-life of IGF1 (from 10 min to 12–15 h) and regulates the bioavailability</a:t>
            </a:r>
          </a:p>
          <a:p>
            <a:r>
              <a:rPr lang="en-US" dirty="0" smtClean="0"/>
              <a:t>of IGF1 to target sites. Therefore, patients with mutation of ALS gene have</a:t>
            </a:r>
          </a:p>
          <a:p>
            <a:r>
              <a:rPr lang="en-US" dirty="0" smtClean="0"/>
              <a:t>reduced serum levels of IGF1 and IGFBP3. However, growth impairment in these</a:t>
            </a:r>
          </a:p>
          <a:p>
            <a:r>
              <a:rPr lang="en-US" dirty="0" smtClean="0"/>
              <a:t>children is modest due to preserved local IGF1 generation at the growth plate</a:t>
            </a:r>
          </a:p>
          <a:p>
            <a:r>
              <a:rPr lang="en-US" dirty="0" smtClean="0"/>
              <a:t>Clinical 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</a:t>
            </a:r>
            <a:r>
              <a:rPr lang="en-US" i="1" dirty="0" err="1" smtClean="0"/>
              <a:t>septo</a:t>
            </a:r>
            <a:r>
              <a:rPr lang="en-US" i="1" dirty="0" smtClean="0"/>
              <a:t>-optic dysplasia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Septo</a:t>
            </a:r>
            <a:r>
              <a:rPr lang="en-US" dirty="0" smtClean="0"/>
              <a:t>-optic dysplasia (SOD) includes midline defects of brain (absence of septum</a:t>
            </a:r>
          </a:p>
          <a:p>
            <a:r>
              <a:rPr lang="en-US" dirty="0" err="1" smtClean="0"/>
              <a:t>pellucidum</a:t>
            </a:r>
            <a:r>
              <a:rPr lang="en-US" dirty="0" smtClean="0"/>
              <a:t>, corpus </a:t>
            </a:r>
            <a:r>
              <a:rPr lang="en-US" dirty="0" err="1" smtClean="0"/>
              <a:t>callosum</a:t>
            </a:r>
            <a:r>
              <a:rPr lang="en-US" dirty="0" smtClean="0"/>
              <a:t> agenesis), optic nerve dysplasia, and pituitary</a:t>
            </a:r>
          </a:p>
          <a:p>
            <a:r>
              <a:rPr lang="en-US" dirty="0" err="1" smtClean="0"/>
              <a:t>hypoplasia</a:t>
            </a:r>
            <a:r>
              <a:rPr lang="en-US" dirty="0" smtClean="0"/>
              <a:t>. Two out of these three abnormalities are required for the diagnosis</a:t>
            </a:r>
          </a:p>
          <a:p>
            <a:r>
              <a:rPr lang="en-US" dirty="0" smtClean="0"/>
              <a:t>of SOD. Familial forms of SOD are caused by HESX1 transcription factor</a:t>
            </a:r>
          </a:p>
          <a:p>
            <a:r>
              <a:rPr lang="en-US" dirty="0" smtClean="0"/>
              <a:t>defect and are associated with multiple pituitary hormone </a:t>
            </a:r>
            <a:r>
              <a:rPr lang="en-US" dirty="0" err="1" smtClean="0"/>
              <a:t>defi</a:t>
            </a:r>
            <a:r>
              <a:rPr lang="en-US" dirty="0" smtClean="0"/>
              <a:t> </a:t>
            </a:r>
            <a:r>
              <a:rPr lang="en-US" dirty="0" err="1" smtClean="0"/>
              <a:t>ciency</a:t>
            </a:r>
            <a:r>
              <a:rPr lang="en-US" dirty="0" smtClean="0"/>
              <a:t> including</a:t>
            </a:r>
          </a:p>
          <a:p>
            <a:r>
              <a:rPr lang="en-US" dirty="0" smtClean="0"/>
              <a:t>vasopressin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many as 3 to 30 percent of children with GHD have an affected parent, sibling, or child</a:t>
            </a:r>
          </a:p>
          <a:p>
            <a:r>
              <a:rPr lang="en-US" i="1" dirty="0" smtClean="0"/>
              <a:t>POU1F1</a:t>
            </a:r>
            <a:r>
              <a:rPr lang="en-US" dirty="0" smtClean="0"/>
              <a:t>autosomal recessive</a:t>
            </a:r>
          </a:p>
          <a:p>
            <a:r>
              <a:rPr lang="en-US" i="1" dirty="0" smtClean="0"/>
              <a:t>PROP1</a:t>
            </a:r>
            <a:r>
              <a:rPr lang="en-US" dirty="0" smtClean="0"/>
              <a:t> mutations</a:t>
            </a:r>
          </a:p>
          <a:p>
            <a:r>
              <a:rPr lang="en-US" dirty="0" smtClean="0"/>
              <a:t> </a:t>
            </a:r>
            <a:r>
              <a:rPr lang="en-US" i="1" dirty="0" smtClean="0"/>
              <a:t>LHX3    </a:t>
            </a:r>
            <a:r>
              <a:rPr lang="en-US" dirty="0" smtClean="0"/>
              <a:t>GHRH receptor gene defects</a:t>
            </a:r>
            <a:endParaRPr lang="en-US" i="1" dirty="0" smtClean="0"/>
          </a:p>
          <a:p>
            <a:r>
              <a:rPr lang="en-US" i="1" dirty="0" smtClean="0"/>
              <a:t>LHX4   </a:t>
            </a:r>
            <a:r>
              <a:rPr lang="en-US" dirty="0" smtClean="0"/>
              <a:t> OTX2</a:t>
            </a:r>
          </a:p>
          <a:p>
            <a:r>
              <a:rPr lang="en-US" dirty="0" smtClean="0"/>
              <a:t> </a:t>
            </a:r>
            <a:r>
              <a:rPr lang="en-US" i="1" dirty="0" smtClean="0"/>
              <a:t>TBX19</a:t>
            </a:r>
            <a:r>
              <a:rPr lang="en-US" dirty="0" smtClean="0"/>
              <a:t> (</a:t>
            </a:r>
            <a:r>
              <a:rPr lang="en-US" i="1" dirty="0" smtClean="0"/>
              <a:t>TPIT</a:t>
            </a:r>
            <a:r>
              <a:rPr lang="en-US" dirty="0" smtClean="0"/>
              <a:t>), </a:t>
            </a:r>
            <a:r>
              <a:rPr lang="en-US" i="1" dirty="0" smtClean="0"/>
              <a:t>SOX2</a:t>
            </a:r>
            <a:r>
              <a:rPr lang="en-US" dirty="0" smtClean="0"/>
              <a:t>, </a:t>
            </a:r>
            <a:r>
              <a:rPr lang="en-US" i="1" dirty="0" smtClean="0"/>
              <a:t>SOX3</a:t>
            </a:r>
            <a:r>
              <a:rPr lang="en-US" dirty="0" smtClean="0"/>
              <a:t> [</a:t>
            </a:r>
            <a:r>
              <a:rPr lang="en-US" u="sng" dirty="0" smtClean="0">
                <a:hlinkClick r:id="rId2"/>
              </a:rPr>
              <a:t>21-23</a:t>
            </a:r>
            <a:r>
              <a:rPr lang="en-US" dirty="0" smtClean="0"/>
              <a:t>], and </a:t>
            </a:r>
            <a:r>
              <a:rPr lang="en-US" i="1" dirty="0" smtClean="0"/>
              <a:t>GLI2</a:t>
            </a:r>
          </a:p>
          <a:p>
            <a:r>
              <a:rPr lang="en-US" dirty="0" smtClean="0"/>
              <a:t>Deletions and mutations of </a:t>
            </a:r>
            <a:r>
              <a:rPr lang="en-US" i="1" dirty="0" smtClean="0"/>
              <a:t>GH1</a:t>
            </a:r>
            <a:r>
              <a:rPr lang="en-US" dirty="0" smtClean="0"/>
              <a:t>causes of familial GH </a:t>
            </a:r>
          </a:p>
          <a:p>
            <a:r>
              <a:rPr lang="en-US" dirty="0" smtClean="0"/>
              <a:t>Up to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GH therapy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small for gestational age,</a:t>
            </a:r>
          </a:p>
          <a:p>
            <a:r>
              <a:rPr lang="en-US" dirty="0" smtClean="0"/>
              <a:t> chronic kidney disease</a:t>
            </a:r>
          </a:p>
          <a:p>
            <a:r>
              <a:rPr lang="en-US" dirty="0" smtClean="0"/>
              <a:t>, Turner syndrome, </a:t>
            </a:r>
          </a:p>
          <a:p>
            <a:r>
              <a:rPr lang="en-US" dirty="0" err="1" smtClean="0"/>
              <a:t>Prader-Willi</a:t>
            </a:r>
            <a:r>
              <a:rPr lang="en-US" dirty="0" smtClean="0"/>
              <a:t> syndrome??</a:t>
            </a:r>
          </a:p>
          <a:p>
            <a:pPr>
              <a:buNone/>
            </a:pPr>
            <a:r>
              <a:rPr lang="en-US" dirty="0" smtClean="0"/>
              <a:t>When achieved to normal height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Provocative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IGF-1 is equivocal, a subnormal GH response to a provocative test will confirm the diagnosis. Either insulin-induced hypoglycemia or the combination of </a:t>
            </a:r>
            <a:r>
              <a:rPr lang="en-US" u="sng" dirty="0" err="1" smtClean="0">
                <a:hlinkClick r:id="rId2"/>
              </a:rPr>
              <a:t>arginine</a:t>
            </a:r>
            <a:r>
              <a:rPr lang="en-US" dirty="0" smtClean="0"/>
              <a:t> and GH-releasing hormone (GHRH) response of 4.1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endParaRPr lang="en-US" dirty="0" smtClean="0"/>
          </a:p>
          <a:p>
            <a:r>
              <a:rPr lang="en-US" dirty="0" smtClean="0"/>
              <a:t> (or </a:t>
            </a:r>
            <a:r>
              <a:rPr lang="en-US" dirty="0" err="1" smtClean="0"/>
              <a:t>levodopa</a:t>
            </a:r>
            <a:r>
              <a:rPr lang="en-US" dirty="0" smtClean="0"/>
              <a:t> [L-DOPA]) is a potent stimulus of GH release. A subnormal increase in the serum GH concentration in a patient who has organic pituitary disease confirms the diagnosis of GH deficiency in those whose serum IGF-1 was equivocal </a:t>
            </a:r>
          </a:p>
          <a:p>
            <a:r>
              <a:rPr lang="en-US" dirty="0" err="1" smtClean="0"/>
              <a:t>ther</a:t>
            </a:r>
            <a:r>
              <a:rPr lang="en-US" dirty="0" smtClean="0"/>
              <a:t> stimuli, such as </a:t>
            </a:r>
            <a:r>
              <a:rPr lang="en-US" u="sng" dirty="0" err="1" smtClean="0">
                <a:hlinkClick r:id="rId2"/>
              </a:rPr>
              <a:t>arginine</a:t>
            </a:r>
            <a:r>
              <a:rPr lang="en-US" dirty="0" smtClean="0"/>
              <a:t> alone, </a:t>
            </a:r>
            <a:r>
              <a:rPr lang="en-US" u="sng" dirty="0" err="1" smtClean="0">
                <a:hlinkClick r:id="rId3"/>
              </a:rPr>
              <a:t>clonidine</a:t>
            </a:r>
            <a:r>
              <a:rPr lang="en-US" dirty="0" smtClean="0"/>
              <a:t>, L-DOPA, and the combination of </a:t>
            </a:r>
            <a:r>
              <a:rPr lang="en-US" dirty="0" err="1" smtClean="0"/>
              <a:t>arginine</a:t>
            </a:r>
            <a:r>
              <a:rPr lang="en-US" dirty="0" smtClean="0"/>
              <a:t> and L-DOPA are much weaker and therefore more likely to give false-positive results. All tests of GH secretion are more likely to give false-positive results in obesity. All are performed in the morning after an overnight fast.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Serum GH concentrations are currently measured using</a:t>
            </a:r>
          </a:p>
          <a:p>
            <a:r>
              <a:rPr lang="en-US" dirty="0" smtClean="0"/>
              <a:t>a variety of methods against a variety of standards.</a:t>
            </a:r>
          </a:p>
          <a:p>
            <a:r>
              <a:rPr lang="en-US" dirty="0" smtClean="0"/>
              <a:t>Normal values were established using polyclonal </a:t>
            </a:r>
            <a:r>
              <a:rPr lang="en-US" dirty="0" err="1" smtClean="0"/>
              <a:t>radioimmunoassays</a:t>
            </a:r>
            <a:endParaRPr lang="en-US" dirty="0" smtClean="0"/>
          </a:p>
          <a:p>
            <a:r>
              <a:rPr lang="en-US" dirty="0" smtClean="0"/>
              <a:t>and purified pituitary standards. Currently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immunometric</a:t>
            </a:r>
            <a:r>
              <a:rPr lang="en-US" dirty="0" smtClean="0"/>
              <a:t> assays with monoclonal antibodies</a:t>
            </a:r>
          </a:p>
          <a:p>
            <a:r>
              <a:rPr lang="en-US" dirty="0" smtClean="0"/>
              <a:t>and recombinant standards have higher specificity,</a:t>
            </a:r>
          </a:p>
          <a:p>
            <a:r>
              <a:rPr lang="en-US" dirty="0" smtClean="0"/>
              <a:t>but the use of different standards and antibodies </a:t>
            </a:r>
            <a:r>
              <a:rPr lang="en-US" dirty="0" err="1" smtClean="0"/>
              <a:t>withspecificities</a:t>
            </a:r>
            <a:r>
              <a:rPr lang="en-US" dirty="0" smtClean="0"/>
              <a:t> for different GH </a:t>
            </a:r>
            <a:r>
              <a:rPr lang="en-US" dirty="0" err="1" smtClean="0"/>
              <a:t>isoforms</a:t>
            </a:r>
            <a:r>
              <a:rPr lang="en-US" dirty="0" smtClean="0"/>
              <a:t> has resulted in</a:t>
            </a:r>
          </a:p>
          <a:p>
            <a:r>
              <a:rPr lang="en-US" dirty="0" smtClean="0"/>
              <a:t>large discrepancies between assays</a:t>
            </a:r>
          </a:p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rsech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Pituitary/hypothalamic structural defect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Mid-line craniofacial anomalies such as optic nerve </a:t>
            </a:r>
            <a:r>
              <a:rPr lang="en-US" dirty="0" err="1" smtClean="0"/>
              <a:t>hypoplasia</a:t>
            </a:r>
            <a:r>
              <a:rPr lang="en-US" dirty="0" smtClean="0"/>
              <a:t>/</a:t>
            </a:r>
            <a:r>
              <a:rPr lang="en-US" dirty="0" err="1" smtClean="0"/>
              <a:t>septo</a:t>
            </a:r>
            <a:r>
              <a:rPr lang="en-US" dirty="0" smtClean="0"/>
              <a:t>-optic dysplasia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Congenital anomalies, agenesis of the hypothalamic-pituitary stalk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Brain surgery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Radiation  doses &gt;40 </a:t>
            </a:r>
            <a:r>
              <a:rPr lang="en-US" dirty="0" err="1" smtClean="0"/>
              <a:t>Gy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Statement Criteria to Initiate Evaluation for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4000" dirty="0" smtClean="0"/>
              <a:t>Signs of an intracranial lesion</a:t>
            </a:r>
          </a:p>
          <a:p>
            <a:pPr>
              <a:buClr>
                <a:srgbClr val="FF0000"/>
              </a:buClr>
            </a:pPr>
            <a:r>
              <a:rPr lang="en-US" sz="4000" dirty="0" smtClean="0"/>
              <a:t>Signs of multiple pituitary hormone deficiency</a:t>
            </a:r>
          </a:p>
          <a:p>
            <a:pPr>
              <a:buClr>
                <a:srgbClr val="FF0000"/>
              </a:buClr>
            </a:pPr>
            <a:r>
              <a:rPr lang="en-US" sz="4000" dirty="0" smtClean="0"/>
              <a:t>Neonatal signs and symptoms of GHD</a:t>
            </a:r>
          </a:p>
          <a:p>
            <a:pPr>
              <a:buClr>
                <a:srgbClr val="FF0000"/>
              </a:buClr>
            </a:pPr>
            <a:endParaRPr lang="en-US" sz="40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r>
              <a:rPr lang="en-US" sz="1800" dirty="0" smtClean="0"/>
              <a:t>Curr </a:t>
            </a:r>
            <a:r>
              <a:rPr lang="en-US" sz="1800" dirty="0" err="1" smtClean="0"/>
              <a:t>Opin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Diabetes </a:t>
            </a:r>
            <a:r>
              <a:rPr lang="en-US" sz="1800" dirty="0" err="1" smtClean="0"/>
              <a:t>Obes</a:t>
            </a:r>
            <a:r>
              <a:rPr lang="en-US" sz="1800" dirty="0" smtClean="0"/>
              <a:t>. 2013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not  be tested for adult - onset GHD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MPHD (≥3 hormone Deficiency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B0F0"/>
                </a:solidFill>
              </a:rPr>
              <a:t> Those With  a low IGF1 is highly suggestive of GHD , dynamic tests may not be necessary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individuals with childhood GHD will remain deficient as adults?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100% fail rate on GH provocative testing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Hence, </a:t>
            </a:r>
            <a:r>
              <a:rPr lang="en-US" b="1" dirty="0" smtClean="0">
                <a:solidFill>
                  <a:srgbClr val="00B0F0"/>
                </a:solidFill>
              </a:rPr>
              <a:t>an IGF-I measurement </a:t>
            </a:r>
            <a:r>
              <a:rPr lang="en-US" dirty="0" smtClean="0"/>
              <a:t>off GH is not necessary.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An IGF-I level may be obtained off GH to confirm the diagnosis  for </a:t>
            </a:r>
            <a:r>
              <a:rPr lang="en-US" b="1" dirty="0" smtClean="0">
                <a:solidFill>
                  <a:srgbClr val="92D050"/>
                </a:solidFill>
              </a:rPr>
              <a:t>the patient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significant number of persons with MPHD can have  normal IGF-I Thus, </a:t>
            </a:r>
            <a:r>
              <a:rPr lang="en-US" b="1" dirty="0" smtClean="0">
                <a:solidFill>
                  <a:srgbClr val="00B0F0"/>
                </a:solidFill>
              </a:rPr>
              <a:t>the results of IGF-I must be interpreted carefully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B0F0"/>
                </a:solidFill>
              </a:rPr>
              <a:t>کلا     حذف    کنم    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 decline in function of </a:t>
            </a:r>
            <a:r>
              <a:rPr lang="en-US" dirty="0" err="1" smtClean="0"/>
              <a:t>somatotropes</a:t>
            </a:r>
            <a:r>
              <a:rPr lang="en-US" dirty="0" smtClean="0"/>
              <a:t> after puberty</a:t>
            </a:r>
          </a:p>
          <a:p>
            <a:r>
              <a:rPr lang="en-US" dirty="0" smtClean="0"/>
              <a:t>  low levels of GH are required in adults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structural defects in a short child is highly predictive MPHD</a:t>
            </a:r>
          </a:p>
          <a:p>
            <a:r>
              <a:rPr lang="en-US" dirty="0" smtClean="0"/>
              <a:t>The presence of these abnormalities is also suggestive of irreversible GHD</a:t>
            </a:r>
          </a:p>
          <a:p>
            <a:endParaRPr lang="en-US" dirty="0" smtClean="0">
              <a:latin typeface="YflrxbFblhmrMyriad-Roman"/>
            </a:endParaRPr>
          </a:p>
          <a:p>
            <a:pPr>
              <a:buNone/>
            </a:pPr>
            <a:endParaRPr lang="en-US" sz="1800" dirty="0" smtClean="0">
              <a:latin typeface="YflrxbFblhmrMyriad-Roman"/>
            </a:endParaRPr>
          </a:p>
          <a:p>
            <a:pPr>
              <a:buNone/>
            </a:pPr>
            <a:endParaRPr lang="en-US" sz="1800" dirty="0" smtClean="0">
              <a:latin typeface="YflrxbFblhmrMyriad-Roman"/>
            </a:endParaRPr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Up to date 2017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F0"/>
                </a:solidFill>
              </a:rPr>
              <a:t>Those with organic</a:t>
            </a:r>
            <a:r>
              <a:rPr lang="fa-I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brain  disease and having &lt;3 hormone deficiency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serum IGF1 and a single GH dynamic test should be done to establish a diagnosis of GHD.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Adult  GH deficiency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Body composition</a:t>
            </a:r>
          </a:p>
          <a:p>
            <a:r>
              <a:rPr lang="en-US" b="1" dirty="0" smtClean="0"/>
              <a:t>Bone mineral density and fractures</a:t>
            </a:r>
          </a:p>
          <a:p>
            <a:r>
              <a:rPr lang="en-US" b="1" dirty="0" smtClean="0"/>
              <a:t>Quality of life</a:t>
            </a:r>
          </a:p>
          <a:p>
            <a:r>
              <a:rPr lang="en-US" b="1" dirty="0" smtClean="0"/>
              <a:t>Cardiovascular risk factors</a:t>
            </a:r>
          </a:p>
          <a:p>
            <a:r>
              <a:rPr lang="en-US" b="1" dirty="0" smtClean="0"/>
              <a:t>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MRI “ tetrad ” associated with GHD / MPHD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The MRI tetrad includes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small </a:t>
            </a:r>
            <a:r>
              <a:rPr lang="en-US" dirty="0" err="1" smtClean="0"/>
              <a:t>sella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Hypoplastic</a:t>
            </a:r>
            <a:r>
              <a:rPr lang="en-US" dirty="0" smtClean="0"/>
              <a:t>/absent anterior pituitary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Redundant/absent pituitary stalk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Ectopic/absent posterior pituitary bright spot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sz="1800" dirty="0" smtClean="0"/>
              <a:t>only a single GH dynamic</a:t>
            </a:r>
          </a:p>
          <a:p>
            <a:r>
              <a:rPr lang="en-US" sz="1800" dirty="0" smtClean="0"/>
              <a:t>test is required to establish the diagnosis of GHD in these patients. The presence</a:t>
            </a:r>
          </a:p>
          <a:p>
            <a:r>
              <a:rPr lang="en-US" sz="1800" dirty="0" smtClean="0"/>
              <a:t>of these abnormalities is also suggestive of irreversible GHD; therefore,</a:t>
            </a:r>
          </a:p>
          <a:p>
            <a:r>
              <a:rPr lang="en-US" sz="1800" dirty="0" smtClean="0"/>
              <a:t>GH dynamic tests may not be required during transition to adulthood in these</a:t>
            </a:r>
          </a:p>
          <a:p>
            <a:r>
              <a:rPr lang="en-US" sz="1800" dirty="0" smtClean="0"/>
              <a:t>patients</a:t>
            </a:r>
            <a:endParaRPr lang="en-US" sz="1800" dirty="0" smtClean="0">
              <a:latin typeface="YflrxbFblhmrMyriad-Roman"/>
            </a:endParaRPr>
          </a:p>
          <a:p>
            <a:pPr>
              <a:buNone/>
            </a:pPr>
            <a:endParaRPr lang="en-US" sz="1800" dirty="0" smtClean="0">
              <a:latin typeface="YflrxbFblhmrMyriad-Roman"/>
            </a:endParaRPr>
          </a:p>
          <a:p>
            <a:pPr>
              <a:buNone/>
            </a:pPr>
            <a:endParaRPr lang="en-US" sz="1800" dirty="0" smtClean="0">
              <a:latin typeface="YflrxbFblhmrMyriad-Roman"/>
            </a:endParaRPr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Up to date 201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the “ ternary complex ” in GH - IGF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IGF1, IGFBP3, and acid labile subunit (ALS)</a:t>
            </a:r>
          </a:p>
          <a:p>
            <a:r>
              <a:rPr lang="en-US" dirty="0" smtClean="0"/>
              <a:t>The ternary complex prolongs</a:t>
            </a:r>
          </a:p>
          <a:p>
            <a:r>
              <a:rPr lang="en-US" dirty="0" smtClean="0"/>
              <a:t>the half-life of IGF1 (from 10 min to 12–15 h) and regulates the bioavailability</a:t>
            </a:r>
          </a:p>
          <a:p>
            <a:r>
              <a:rPr lang="en-US" dirty="0" smtClean="0"/>
              <a:t>of IGF1 to target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How to prime with gonadal steroids before GH dynamic testing ?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8132940"/>
              </p:ext>
            </p:extLst>
          </p:nvPr>
        </p:nvGraphicFramePr>
        <p:xfrm>
          <a:off x="829235" y="2636930"/>
          <a:ext cx="10515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147569255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969302233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96691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12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Ethinyl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estradiol</a:t>
                      </a:r>
                    </a:p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estradiol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Estradiol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valerate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0.05 - 0.1 mg , for 3 days, prior to test</a:t>
                      </a:r>
                    </a:p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mg (1 mg for BW &lt;20 kg) ,  for 2 days , prior to test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used in both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boys and girls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820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Testosterone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enanthate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50-100 mg IM injection 3 -7 days prior to test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used only in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62978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889308" y="6155298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YflrxbFblhmrMyriad-Roman"/>
              </a:rPr>
              <a:t>Clinical Rounds in </a:t>
            </a:r>
            <a:r>
              <a:rPr lang="en-US" sz="1200" dirty="0" smtClean="0">
                <a:latin typeface="YflrxbFblhmrMyriad-Roman"/>
              </a:rPr>
              <a:t>Endocrinology 2016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447676"/>
            <a:ext cx="730624" cy="838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9308" y="5878299"/>
            <a:ext cx="187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065563" y="163185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8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hormone secretion during neonatal period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neonates have random GH levels higher than older children and adults in the first 5–7 days of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9956800" cy="1143000"/>
          </a:xfrm>
        </p:spPr>
        <p:txBody>
          <a:bodyPr/>
          <a:lstStyle/>
          <a:p>
            <a:r>
              <a:rPr lang="en-US" sz="4800" b="1" u="sng" dirty="0" smtClean="0">
                <a:latin typeface="Times New Roman" pitchFamily="18" charset="0"/>
              </a:rPr>
              <a:t>GROWTH</a:t>
            </a:r>
            <a:endParaRPr lang="fa-IR" dirty="0"/>
          </a:p>
        </p:txBody>
      </p:sp>
      <p:pic>
        <p:nvPicPr>
          <p:cNvPr id="54274" name="Picture 2" descr="http://jn.nutrition.org/content/129/1/264S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306" y="1285860"/>
            <a:ext cx="4869481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http://health-7.com/imgs/15/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770" y="1285860"/>
            <a:ext cx="4979228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52464" y="6172234"/>
            <a:ext cx="10001320" cy="614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Velocity: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Boys and Girls</a:t>
            </a:r>
            <a:endParaRPr kumimoji="0" lang="fa-IR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ورزش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reproducibility of 24-h GH profiles is superior to that of GH stimulation tests but it differentiates poorly between GH deficient and normal short children and has a lower sensitivity, failing to identify 57% of children classified as GHD via stimulation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of GH by mass spectrometry (MS) has the potential to circumvent many of the problems associated with immunoassays as it allows recognition by </a:t>
            </a:r>
            <a:r>
              <a:rPr lang="en-US" dirty="0" err="1" smtClean="0"/>
              <a:t>analyte</a:t>
            </a:r>
            <a:r>
              <a:rPr lang="en-US" dirty="0" smtClean="0"/>
              <a:t> mass rather than </a:t>
            </a:r>
            <a:r>
              <a:rPr lang="en-US" dirty="0" err="1" smtClean="0"/>
              <a:t>epitope</a:t>
            </a:r>
            <a:r>
              <a:rPr lang="en-US" dirty="0" smtClean="0"/>
              <a:t>. MS measurement of GH has been demonstrated to be completely independent of the serum concentration of GHBP</a:t>
            </a:r>
            <a:r>
              <a:rPr lang="en-US" baseline="30000" dirty="0" smtClean="0">
                <a:hlinkClick r:id="rId2"/>
              </a:rPr>
              <a:t>15</a:t>
            </a:r>
            <a:r>
              <a:rPr lang="en-US" dirty="0" smtClean="0"/>
              <a:t> and, unlike immunoassays, has the potential to establish a reproducible and sustainable cut-off concentration.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protocols for priming include intramuscular injection of testosterone (100 mg intramuscular, 7–10 days) before testing for boys and the administration of oral </a:t>
            </a:r>
            <a:r>
              <a:rPr lang="en-US" dirty="0" err="1" smtClean="0"/>
              <a:t>oestrogen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, 10–20 µg </a:t>
            </a:r>
            <a:r>
              <a:rPr lang="en-US" dirty="0" err="1" smtClean="0"/>
              <a:t>ethinyloestradiol</a:t>
            </a:r>
            <a:r>
              <a:rPr lang="en-US" dirty="0" smtClean="0"/>
              <a:t>) for 48–72 h prior to testing in girls. In order to avoid the need for an injection (potentially with an additional hospital visit) some </a:t>
            </a:r>
            <a:r>
              <a:rPr lang="en-US" dirty="0" err="1" smtClean="0"/>
              <a:t>paediatric</a:t>
            </a:r>
            <a:r>
              <a:rPr lang="en-US" dirty="0" smtClean="0"/>
              <a:t> endocrinologists will prime boys with </a:t>
            </a:r>
            <a:r>
              <a:rPr lang="en-US" dirty="0" err="1" smtClean="0"/>
              <a:t>oestrogen</a:t>
            </a:r>
            <a:r>
              <a:rPr lang="en-US" dirty="0" smtClean="0"/>
              <a:t> preparations such as </a:t>
            </a:r>
            <a:r>
              <a:rPr lang="en-US" dirty="0" err="1" smtClean="0"/>
              <a:t>stilboestrol</a:t>
            </a:r>
            <a:r>
              <a:rPr lang="en-US" dirty="0" smtClean="0"/>
              <a:t> or </a:t>
            </a:r>
            <a:r>
              <a:rPr lang="en-US" dirty="0" err="1" smtClean="0"/>
              <a:t>ethinyloestradiol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693"/>
            <a:ext cx="10515600" cy="4351338"/>
          </a:xfrm>
        </p:spPr>
        <p:txBody>
          <a:bodyPr/>
          <a:lstStyle/>
          <a:p>
            <a:r>
              <a:rPr lang="en-US" dirty="0" smtClean="0"/>
              <a:t>d that obesity is linked to reduced spontaneous GH secretion,</a:t>
            </a:r>
            <a:r>
              <a:rPr lang="en-US" baseline="30000" dirty="0" smtClean="0">
                <a:hlinkClick r:id="rId2"/>
              </a:rPr>
              <a:t>20</a:t>
            </a:r>
            <a:r>
              <a:rPr lang="en-US" dirty="0" smtClean="0"/>
              <a:t> reduced peak GH concentrations to stimulation testing</a:t>
            </a:r>
          </a:p>
          <a:p>
            <a:r>
              <a:rPr lang="en-US" dirty="0" smtClean="0"/>
              <a:t>sex steroids that augments the pulse amplitude of GH secretion, and increases IGF-I concentrations and anterior pituitary </a:t>
            </a:r>
            <a:r>
              <a:rPr lang="en-US" dirty="0" err="1" smtClean="0"/>
              <a:t>siz</a:t>
            </a:r>
            <a:endParaRPr lang="en-US" dirty="0" smtClean="0"/>
          </a:p>
          <a:p>
            <a:r>
              <a:rPr lang="en-US" dirty="0" err="1" smtClean="0"/>
              <a:t>hildren</a:t>
            </a:r>
            <a:r>
              <a:rPr lang="en-US" dirty="0" smtClean="0"/>
              <a:t> receiving medications that may affect endogenous GH secretion, including oral or inhaled corticosteroids (</a:t>
            </a:r>
            <a:r>
              <a:rPr lang="en-US" dirty="0" smtClean="0">
                <a:hlinkClick r:id="rId3"/>
              </a:rPr>
              <a:t>23</a:t>
            </a:r>
            <a:r>
              <a:rPr lang="en-US" dirty="0" smtClean="0"/>
              <a:t>,</a:t>
            </a:r>
            <a:r>
              <a:rPr lang="en-US" dirty="0" smtClean="0">
                <a:hlinkClick r:id="rId3"/>
              </a:rPr>
              <a:t>24</a:t>
            </a:r>
            <a:r>
              <a:rPr lang="en-US" dirty="0" smtClean="0"/>
              <a:t>), antipsychotic medications (</a:t>
            </a:r>
            <a:r>
              <a:rPr lang="en-US" dirty="0" smtClean="0">
                <a:hlinkClick r:id="rId3"/>
              </a:rPr>
              <a:t>25</a:t>
            </a:r>
            <a:r>
              <a:rPr lang="en-US" dirty="0" smtClean="0"/>
              <a:t>,</a:t>
            </a:r>
            <a:r>
              <a:rPr lang="en-US" dirty="0" smtClean="0">
                <a:hlinkClick r:id="rId3"/>
              </a:rPr>
              <a:t>26</a:t>
            </a:r>
            <a:r>
              <a:rPr lang="en-US" dirty="0" smtClean="0"/>
              <a:t>), and </a:t>
            </a:r>
            <a:r>
              <a:rPr lang="en-US" dirty="0" err="1" smtClean="0"/>
              <a:t>ondansetron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27</a:t>
            </a:r>
            <a:r>
              <a:rPr lang="en-US" dirty="0" smtClean="0"/>
              <a:t>), were also excluded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hortened</a:t>
            </a:r>
            <a:r>
              <a:rPr lang="en-US" dirty="0" smtClean="0"/>
              <a:t> half-life of GH or decreased GH production and secretion (</a:t>
            </a:r>
            <a:r>
              <a:rPr lang="en-US" dirty="0" smtClean="0">
                <a:hlinkClick r:id="rId2"/>
              </a:rPr>
              <a:t>16</a:t>
            </a:r>
            <a:r>
              <a:rPr lang="en-US" dirty="0" smtClean="0"/>
              <a:t>). The possible causes of decreased GH production and secretion are </a:t>
            </a:r>
            <a:r>
              <a:rPr lang="en-US" dirty="0" err="1" smtClean="0"/>
              <a:t>dysregulation</a:t>
            </a:r>
            <a:r>
              <a:rPr lang="en-US" dirty="0" smtClean="0"/>
              <a:t> of the GHRH, </a:t>
            </a:r>
            <a:r>
              <a:rPr lang="en-US" dirty="0" err="1" smtClean="0"/>
              <a:t>somatostatin</a:t>
            </a:r>
            <a:r>
              <a:rPr lang="en-US" dirty="0" smtClean="0"/>
              <a:t>, and </a:t>
            </a:r>
            <a:r>
              <a:rPr lang="en-US" dirty="0" err="1" smtClean="0"/>
              <a:t>ghrelin</a:t>
            </a:r>
            <a:r>
              <a:rPr lang="en-US" dirty="0" smtClean="0"/>
              <a:t> pathways (</a:t>
            </a:r>
            <a:r>
              <a:rPr lang="en-US" dirty="0" smtClean="0">
                <a:hlinkClick r:id="rId2"/>
              </a:rPr>
              <a:t>17</a:t>
            </a:r>
            <a:r>
              <a:rPr lang="en-US" dirty="0" smtClean="0"/>
              <a:t>, </a:t>
            </a:r>
            <a:r>
              <a:rPr lang="en-US" dirty="0" smtClean="0">
                <a:hlinkClick r:id="rId2"/>
              </a:rPr>
              <a:t>18</a:t>
            </a:r>
            <a:r>
              <a:rPr lang="en-US" dirty="0" smtClean="0"/>
              <a:t>), </a:t>
            </a:r>
            <a:r>
              <a:rPr lang="en-US" dirty="0" err="1" smtClean="0"/>
              <a:t>hyperinsulinemia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19</a:t>
            </a:r>
            <a:r>
              <a:rPr lang="en-US" dirty="0" smtClean="0"/>
              <a:t>), or increased free fatty acid (FFA)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Who does need an urgent evaluation for GHD</a:t>
            </a:r>
            <a:r>
              <a:rPr lang="en-US" sz="2800" b="1" i="1" dirty="0" smtClean="0">
                <a:solidFill>
                  <a:srgbClr val="0070C0"/>
                </a:solidFill>
              </a:rPr>
              <a:t>?</a:t>
            </a:r>
            <a:r>
              <a:rPr lang="en-US" sz="2800" b="1" i="1" dirty="0">
                <a:solidFill>
                  <a:srgbClr val="0070C0"/>
                </a:solidFill>
              </a:rPr>
              <a:t/>
            </a:r>
            <a:br>
              <a:rPr lang="en-US" sz="2800" b="1" i="1" dirty="0">
                <a:solidFill>
                  <a:srgbClr val="0070C0"/>
                </a:solidFill>
              </a:rPr>
            </a:b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evere </a:t>
            </a:r>
            <a:r>
              <a:rPr lang="en-US" dirty="0"/>
              <a:t>short stature (height &lt;−3SD)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Height </a:t>
            </a:r>
            <a:r>
              <a:rPr lang="en-US" dirty="0"/>
              <a:t>&lt;−2SD with height </a:t>
            </a:r>
            <a:r>
              <a:rPr lang="en-US" dirty="0" smtClean="0"/>
              <a:t>velocity &lt;</a:t>
            </a:r>
            <a:r>
              <a:rPr lang="en-US" dirty="0"/>
              <a:t>−1SD over 1 year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Height </a:t>
            </a:r>
            <a:r>
              <a:rPr lang="en-US" dirty="0"/>
              <a:t>velocity &lt;−2SD over 1 </a:t>
            </a:r>
            <a:r>
              <a:rPr lang="en-US" dirty="0" smtClean="0"/>
              <a:t>year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Child </a:t>
            </a:r>
            <a:r>
              <a:rPr lang="en-US" dirty="0"/>
              <a:t>with </a:t>
            </a:r>
            <a:r>
              <a:rPr lang="en-US" dirty="0" err="1"/>
              <a:t>sellar–suprasellar</a:t>
            </a:r>
            <a:r>
              <a:rPr lang="en-US" dirty="0"/>
              <a:t> </a:t>
            </a:r>
            <a:r>
              <a:rPr lang="en-US" dirty="0" smtClean="0"/>
              <a:t>mass irrespective of </a:t>
            </a:r>
            <a:r>
              <a:rPr lang="en-US" dirty="0" err="1" smtClean="0"/>
              <a:t>auxological</a:t>
            </a:r>
            <a:r>
              <a:rPr lang="en-US" dirty="0" smtClean="0"/>
              <a:t> criteria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short Child </a:t>
            </a:r>
            <a:r>
              <a:rPr lang="en-US" dirty="0"/>
              <a:t>with signs and symptoms of an intracranial </a:t>
            </a:r>
            <a:r>
              <a:rPr lang="en-US" dirty="0" smtClean="0"/>
              <a:t>lesion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N</a:t>
            </a:r>
            <a:r>
              <a:rPr lang="en-US" dirty="0" smtClean="0"/>
              <a:t>eonate with symptoms </a:t>
            </a:r>
            <a:r>
              <a:rPr lang="en-US" dirty="0"/>
              <a:t>and signs of </a:t>
            </a:r>
            <a:r>
              <a:rPr lang="en-US" dirty="0" smtClean="0"/>
              <a:t>GHD/MPHD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9308" y="6155298"/>
            <a:ext cx="280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YflrxbFblhmrMyriad-Roman"/>
              </a:rPr>
              <a:t>Clinical Rounds in </a:t>
            </a:r>
            <a:r>
              <a:rPr lang="en-US" sz="1200" dirty="0" smtClean="0">
                <a:latin typeface="YflrxbFblhmrMyriad-Roman"/>
              </a:rPr>
              <a:t>Endocrinology 2016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23" y="447675"/>
            <a:ext cx="672353" cy="668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3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For the patient with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Severe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92D050"/>
                </a:solidFill>
              </a:rPr>
              <a:t>GHD</a:t>
            </a:r>
            <a:r>
              <a:rPr lang="en-US" dirty="0" smtClean="0"/>
              <a:t>, IGF-I and IGFBP-3 are reduced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Milder GHD</a:t>
            </a:r>
            <a:r>
              <a:rPr lang="en-US" dirty="0" smtClean="0"/>
              <a:t>, IGF-system provide a meaningful measure of functional GH secretion  and more effectively </a:t>
            </a:r>
            <a:r>
              <a:rPr lang="en-US" b="1" dirty="0" smtClean="0">
                <a:solidFill>
                  <a:srgbClr val="00B050"/>
                </a:solidFill>
              </a:rPr>
              <a:t>than does provocative GH testing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fact that IGF-I and IGFBP-3 do not correlate with results of provocative GH testing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100" dirty="0" smtClean="0"/>
              <a:t>Up to date 2017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fact that IGF-I and IGFBP-3 do not invariably correlate with results of provocative GH testing speaks more directly to the inadequacies of our direct assessment of GH secretion than to limitations of IGF system assays????????????????????????????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the utility of random GH estimation in the diagnosis of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Beyond the neonatal period</a:t>
            </a:r>
            <a:endParaRPr lang="fa-IR" b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/>
              <a:t>A low GH at the time of hypoglycemia is </a:t>
            </a:r>
            <a:r>
              <a:rPr lang="en-US" b="1" dirty="0" smtClean="0">
                <a:solidFill>
                  <a:srgbClr val="00B050"/>
                </a:solidFill>
              </a:rPr>
              <a:t>alone insufficient to </a:t>
            </a:r>
            <a:r>
              <a:rPr lang="en-US" dirty="0" smtClean="0"/>
              <a:t>diagnose GHD due to low specificity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Random </a:t>
            </a:r>
            <a:r>
              <a:rPr lang="en-US" b="1" dirty="0" smtClean="0">
                <a:solidFill>
                  <a:srgbClr val="00B050"/>
                </a:solidFill>
              </a:rPr>
              <a:t>GH &gt;5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/ml </a:t>
            </a:r>
            <a:r>
              <a:rPr lang="en-US" dirty="0" smtClean="0"/>
              <a:t>in the presence of </a:t>
            </a:r>
            <a:r>
              <a:rPr lang="en-US" b="1" dirty="0" smtClean="0">
                <a:solidFill>
                  <a:srgbClr val="FF0000"/>
                </a:solidFill>
              </a:rPr>
              <a:t>low IGF1 is </a:t>
            </a:r>
            <a:r>
              <a:rPr lang="en-US" dirty="0" smtClean="0"/>
              <a:t>diagnostic of GH insensitivity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needs to be evaluated for short stature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Age two to four years: HV less than </a:t>
            </a:r>
            <a:r>
              <a:rPr lang="en-US" b="1" dirty="0" smtClean="0">
                <a:solidFill>
                  <a:srgbClr val="00B050"/>
                </a:solidFill>
              </a:rPr>
              <a:t>5.5 cm</a:t>
            </a:r>
            <a:r>
              <a:rPr lang="en-US" dirty="0" smtClean="0"/>
              <a:t>/year 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Age four to six years: HV less than </a:t>
            </a:r>
            <a:r>
              <a:rPr lang="en-US" b="1" dirty="0" smtClean="0">
                <a:solidFill>
                  <a:srgbClr val="00B050"/>
                </a:solidFill>
              </a:rPr>
              <a:t>5 cm/year</a:t>
            </a:r>
            <a:r>
              <a:rPr lang="en-US" dirty="0" smtClean="0"/>
              <a:t> 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B0F0"/>
                </a:solidFill>
              </a:rPr>
              <a:t>Age six years to puberty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HV less than </a:t>
            </a:r>
            <a:r>
              <a:rPr lang="en-US" dirty="0" smtClean="0">
                <a:solidFill>
                  <a:srgbClr val="FF0000"/>
                </a:solidFill>
              </a:rPr>
              <a:t>4 cm/year</a:t>
            </a:r>
            <a:r>
              <a:rPr lang="en-US" dirty="0" smtClean="0"/>
              <a:t> for boys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HV less than </a:t>
            </a:r>
            <a:r>
              <a:rPr lang="en-US" dirty="0" smtClean="0">
                <a:solidFill>
                  <a:srgbClr val="FF0000"/>
                </a:solidFill>
              </a:rPr>
              <a:t>4.5 cm/year</a:t>
            </a:r>
            <a:r>
              <a:rPr lang="en-US" dirty="0" smtClean="0"/>
              <a:t> for girls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the need for GH dynamic tests in the evaluation of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Auxologic</a:t>
            </a:r>
            <a:r>
              <a:rPr lang="en-US" dirty="0" smtClean="0"/>
              <a:t>  assessment  is the best index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IGF1  but influenced by many factors other than GH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Because of these limitations, GH dynamic tests are employed for the evaluation of GHD.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is there a need for </a:t>
            </a:r>
            <a:r>
              <a:rPr lang="en-US" i="1" dirty="0" smtClean="0">
                <a:solidFill>
                  <a:srgbClr val="FF0000"/>
                </a:solidFill>
              </a:rPr>
              <a:t>two dynamic </a:t>
            </a:r>
            <a:r>
              <a:rPr lang="en-US" i="1" dirty="0" smtClean="0"/>
              <a:t>tests in the diagnosis of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 possible that combining tests might yield different results from tests performed on separate days</a:t>
            </a:r>
            <a:r>
              <a:rPr lang="fa-IR" dirty="0" smtClean="0">
                <a:solidFill>
                  <a:srgbClr val="FF0000"/>
                </a:solidFill>
              </a:rPr>
              <a:t> باز نگری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None/>
            </a:pPr>
            <a:endParaRPr lang="fa-IR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OLD\New folder (2)\for forth time\power point\short stature\تشخیص کمبود هورمون رشد\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7615" y="1825625"/>
            <a:ext cx="4776769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253" y="1825625"/>
            <a:ext cx="770549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253" y="1825625"/>
            <a:ext cx="770549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253" y="1825625"/>
            <a:ext cx="770549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obesity is linked to reduced spontaneous GH</a:t>
            </a:r>
          </a:p>
          <a:p>
            <a:r>
              <a:rPr lang="en-US" dirty="0" smtClean="0"/>
              <a:t>secretion,20 reduced peak GH concentrations to stimulation</a:t>
            </a:r>
          </a:p>
          <a:p>
            <a:r>
              <a:rPr lang="en-US" dirty="0" smtClean="0"/>
              <a:t>Testing2</a:t>
            </a:r>
          </a:p>
          <a:p>
            <a:r>
              <a:rPr lang="en-US" dirty="0" smtClean="0"/>
              <a:t>glucagon is a potent insulin </a:t>
            </a:r>
            <a:r>
              <a:rPr lang="en-US" dirty="0" err="1" smtClean="0"/>
              <a:t>secretagogue</a:t>
            </a:r>
            <a:r>
              <a:rPr lang="en-US" dirty="0" smtClean="0"/>
              <a:t>. suggests that a glucagon dose of 15 pug/kg </a:t>
            </a:r>
            <a:r>
              <a:rPr lang="en-US" dirty="0" err="1" smtClean="0"/>
              <a:t>isconsistent</a:t>
            </a:r>
            <a:r>
              <a:rPr lang="en-US" dirty="0" smtClean="0"/>
              <a:t> </a:t>
            </a:r>
            <a:r>
              <a:rPr lang="en-US" dirty="0" err="1" smtClean="0"/>
              <a:t>cortisol</a:t>
            </a:r>
            <a:r>
              <a:rPr lang="en-US" dirty="0" smtClean="0"/>
              <a:t> levels are obtained after intramuscular administration than after the subcutaneous</a:t>
            </a:r>
          </a:p>
          <a:p>
            <a:r>
              <a:rPr lang="en-US" dirty="0" err="1" smtClean="0"/>
              <a:t>arginine,while</a:t>
            </a:r>
            <a:r>
              <a:rPr lang="en-US" dirty="0" smtClean="0"/>
              <a:t> having a direct action on the hypothalamus, are also insulin </a:t>
            </a:r>
            <a:r>
              <a:rPr lang="en-US" dirty="0" err="1" smtClean="0"/>
              <a:t>secretagogues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 </a:t>
            </a:r>
            <a:r>
              <a:rPr lang="en-US" dirty="0" err="1" smtClean="0"/>
              <a:t>dopa</a:t>
            </a:r>
            <a:r>
              <a:rPr lang="en-US" dirty="0" smtClean="0"/>
              <a:t> effect of nausea limits its use, although</a:t>
            </a:r>
          </a:p>
          <a:p>
            <a:r>
              <a:rPr lang="en-US" dirty="0" smtClean="0"/>
              <a:t>concomitant administration of </a:t>
            </a:r>
            <a:r>
              <a:rPr lang="en-US" dirty="0" err="1" smtClean="0"/>
              <a:t>propranolol</a:t>
            </a:r>
            <a:endParaRPr lang="en-US" dirty="0" smtClean="0"/>
          </a:p>
          <a:p>
            <a:r>
              <a:rPr lang="en-US" dirty="0" err="1" smtClean="0"/>
              <a:t>minimises</a:t>
            </a:r>
            <a:r>
              <a:rPr lang="en-US" dirty="0" smtClean="0"/>
              <a:t>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clonidine</a:t>
            </a:r>
            <a:r>
              <a:rPr lang="en-US" dirty="0" smtClean="0"/>
              <a:t>, an a-agonist drug that promotes</a:t>
            </a:r>
          </a:p>
          <a:p>
            <a:r>
              <a:rPr lang="en-US" dirty="0" smtClean="0"/>
              <a:t>the release of GH-releasing hormone (GHRH) (6), and</a:t>
            </a:r>
          </a:p>
          <a:p>
            <a:r>
              <a:rPr lang="en-US" dirty="0" smtClean="0"/>
              <a:t>insulin-induced hypoglycemia</a:t>
            </a:r>
          </a:p>
          <a:p>
            <a:r>
              <a:rPr lang="fa-IR" dirty="0" smtClean="0"/>
              <a:t>بتا بلوکر رسپتور بتا را بلوکه می کند در نتیجه الفا باعث ترشح هورمون رشد می شود  </a:t>
            </a:r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even when there is a relevant clinical context (4,5).</a:t>
            </a:r>
          </a:p>
          <a:p>
            <a:r>
              <a:rPr lang="en-US" dirty="0" smtClean="0"/>
              <a:t>As soon as the </a:t>
            </a:r>
            <a:r>
              <a:rPr lang="en-US" dirty="0" err="1" smtClean="0"/>
              <a:t>immunoradiometric</a:t>
            </a:r>
            <a:r>
              <a:rPr lang="en-US" dirty="0" smtClean="0"/>
              <a:t>, </a:t>
            </a:r>
            <a:r>
              <a:rPr lang="en-US" dirty="0" err="1" smtClean="0"/>
              <a:t>immunofluorometric</a:t>
            </a:r>
            <a:endParaRPr lang="en-US" dirty="0" smtClean="0"/>
          </a:p>
          <a:p>
            <a:r>
              <a:rPr lang="en-US" dirty="0" smtClean="0"/>
              <a:t>(IFMA) and ICMA methods were developed, experience</a:t>
            </a:r>
          </a:p>
          <a:p>
            <a:r>
              <a:rPr lang="en-US" dirty="0" smtClean="0"/>
              <a:t>working with them demonstrated that a cut-off value of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for the GH response to provocative tests was too</a:t>
            </a:r>
          </a:p>
          <a:p>
            <a:r>
              <a:rPr lang="en-US" dirty="0" smtClean="0"/>
              <a:t>high for both the </a:t>
            </a:r>
            <a:r>
              <a:rPr lang="en-US" dirty="0" err="1" smtClean="0"/>
              <a:t>clonidine</a:t>
            </a:r>
            <a:r>
              <a:rPr lang="en-US" dirty="0" smtClean="0"/>
              <a:t> test and the ITT, leading to several</a:t>
            </a:r>
          </a:p>
          <a:p>
            <a:r>
              <a:rPr lang="en-US" dirty="0" smtClean="0"/>
              <a:t>false-positive diagnoses (12-15). In a pilot study (22) involving</a:t>
            </a:r>
          </a:p>
          <a:p>
            <a:r>
              <a:rPr lang="en-US" dirty="0" smtClean="0"/>
              <a:t>78 patients, a cut-off value more appropriate for the ICMA</a:t>
            </a:r>
          </a:p>
          <a:p>
            <a:r>
              <a:rPr lang="en-US" dirty="0" err="1" smtClean="0"/>
              <a:t>methodwas</a:t>
            </a:r>
            <a:r>
              <a:rPr lang="en-US" dirty="0" smtClean="0"/>
              <a:t> adopted by our service (5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), thus providing</a:t>
            </a:r>
          </a:p>
          <a:p>
            <a:r>
              <a:rPr lang="en-US" dirty="0" smtClean="0"/>
              <a:t>a foundation for the current </a:t>
            </a:r>
            <a:r>
              <a:rPr lang="en-US" dirty="0" err="1" smtClean="0"/>
              <a:t>studyBased</a:t>
            </a:r>
            <a:r>
              <a:rPr lang="en-US" dirty="0" smtClean="0"/>
              <a:t> on the data obtained in the current study, we</a:t>
            </a:r>
          </a:p>
          <a:p>
            <a:r>
              <a:rPr lang="en-US" dirty="0" smtClean="0"/>
              <a:t>conclude that the </a:t>
            </a:r>
            <a:r>
              <a:rPr lang="en-US" dirty="0" err="1" smtClean="0"/>
              <a:t>clonidine</a:t>
            </a:r>
            <a:r>
              <a:rPr lang="en-US" dirty="0" smtClean="0"/>
              <a:t>-stimulated GH concentrations</a:t>
            </a:r>
          </a:p>
          <a:p>
            <a:r>
              <a:rPr lang="en-US" dirty="0" smtClean="0"/>
              <a:t>X3.0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that were assayed by ICMA, within an</a:t>
            </a:r>
          </a:p>
          <a:p>
            <a:r>
              <a:rPr lang="en-US" dirty="0" smtClean="0"/>
              <a:t>appropriate clinical and laboratorial context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Height of  neonates with growth hormone deficiency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 birth length is usually </a:t>
            </a:r>
            <a:r>
              <a:rPr lang="en-US" b="1" dirty="0" smtClean="0">
                <a:solidFill>
                  <a:srgbClr val="00B0F0"/>
                </a:solidFill>
              </a:rPr>
              <a:t>normal or slightly reduced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Growth failure can occur during the first months of life  may not be obvious until </a:t>
            </a:r>
            <a:r>
              <a:rPr lang="en-US" b="1" dirty="0" smtClean="0">
                <a:solidFill>
                  <a:srgbClr val="00B050"/>
                </a:solidFill>
              </a:rPr>
              <a:t>6 to 24 months of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Sometimes length -</a:t>
            </a:r>
            <a:r>
              <a:rPr lang="en-US" b="1" dirty="0" smtClean="0">
                <a:solidFill>
                  <a:srgbClr val="C00000"/>
                </a:solidFill>
              </a:rPr>
              <a:t>0.5 to -1.5 </a:t>
            </a:r>
            <a:r>
              <a:rPr lang="en-US" dirty="0" smtClean="0"/>
              <a:t>below the mean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Williams 2016</a:t>
            </a:r>
          </a:p>
          <a:p>
            <a:pPr>
              <a:buNone/>
            </a:pPr>
            <a:r>
              <a:rPr lang="en-US" sz="1800" dirty="0" smtClean="0"/>
              <a:t>Up to date2017</a:t>
            </a:r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How to suspect growth hormone deficiency in neonate?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smtClean="0">
                <a:solidFill>
                  <a:srgbClr val="00B050"/>
                </a:solidFill>
              </a:rPr>
              <a:t>Congenital GHD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Midline defects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err="1" smtClean="0"/>
              <a:t>Micropenis</a:t>
            </a:r>
            <a:r>
              <a:rPr lang="en-US" sz="11200" dirty="0" smtClean="0"/>
              <a:t>, </a:t>
            </a:r>
            <a:r>
              <a:rPr lang="en-US" sz="11200" dirty="0" err="1" smtClean="0"/>
              <a:t>cryptorchidism</a:t>
            </a:r>
            <a:r>
              <a:rPr lang="en-US" sz="11200" dirty="0" smtClean="0"/>
              <a:t>,   scrotal </a:t>
            </a:r>
            <a:r>
              <a:rPr lang="en-US" sz="11200" dirty="0" err="1" smtClean="0"/>
              <a:t>hypoplasia</a:t>
            </a:r>
            <a:r>
              <a:rPr lang="en-US" sz="112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Unexplained Neonatal hypoglycemia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err="1" smtClean="0"/>
              <a:t>Cholestasis</a:t>
            </a: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prolonged physiological jaundice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Hepatitis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  Breech presentation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500" dirty="0" smtClean="0"/>
              <a:t>Clinical Rounds in Endocrinology 2016</a:t>
            </a:r>
          </a:p>
          <a:p>
            <a:pPr>
              <a:buNone/>
            </a:pPr>
            <a:r>
              <a:rPr lang="en-US" sz="4500" dirty="0" smtClean="0"/>
              <a:t>Up to date 2017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How to suspect growth hormone deficiency in a child?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The phenotypic features which suggest GHD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prominent forehead, depressed nasal bridge, </a:t>
            </a:r>
            <a:r>
              <a:rPr lang="en-US" dirty="0" err="1" smtClean="0"/>
              <a:t>midfacial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r>
              <a:rPr lang="en-US" dirty="0" smtClean="0"/>
              <a:t>, frontal bossing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Facial immaturity, chubby face, delayed dentition, tardy nail growth,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B050"/>
                </a:solidFill>
              </a:rPr>
              <a:t>Nystagmus</a:t>
            </a:r>
            <a:r>
              <a:rPr lang="en-US" b="1" dirty="0" smtClean="0">
                <a:solidFill>
                  <a:srgbClr val="00B050"/>
                </a:solidFill>
              </a:rPr>
              <a:t>. blindness ,optic atrophy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History of breech presentation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overweight for height </a:t>
            </a:r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How to suspect growth hormone deficiency in a child?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History of Cleft lip, cleft palate, or single central incisor, </a:t>
            </a:r>
            <a:r>
              <a:rPr lang="en-US" b="1" dirty="0" smtClean="0">
                <a:solidFill>
                  <a:srgbClr val="00B0F0"/>
                </a:solidFill>
              </a:rPr>
              <a:t>Bifid uvula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Doll-like," or "angel-like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Infantile  voice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Sparse and thin hair growth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Delay puberty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points &amp; recommendations  for diagnosis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growth hormone deficiency in Children and Adolescents</a:t>
            </a:r>
            <a:endParaRPr lang="el-GR" sz="3600" b="1" i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/>
              <a:t>How to suspect growth hormone deficiency in a child</a:t>
            </a:r>
            <a:r>
              <a:rPr lang="en-US" i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 err="1" smtClean="0"/>
              <a:t>sellar–suprasellar</a:t>
            </a:r>
            <a:r>
              <a:rPr lang="en-US" sz="4500" dirty="0" smtClean="0"/>
              <a:t> pathology irrespective of </a:t>
            </a:r>
            <a:r>
              <a:rPr lang="en-US" sz="4500" dirty="0" err="1" smtClean="0"/>
              <a:t>auxological</a:t>
            </a:r>
            <a:r>
              <a:rPr lang="en-US" sz="4500" dirty="0" smtClean="0"/>
              <a:t> criteria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4500" dirty="0" smtClean="0"/>
              <a:t>Other anterior pituitary hormone </a:t>
            </a:r>
            <a:r>
              <a:rPr lang="en-US" sz="4500" dirty="0" err="1" smtClean="0"/>
              <a:t>deficienciey</a:t>
            </a: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r>
              <a:rPr lang="en-US" sz="4500" dirty="0" smtClean="0"/>
              <a:t>History of irradiation  </a:t>
            </a:r>
          </a:p>
          <a:p>
            <a:pPr>
              <a:buNone/>
            </a:pPr>
            <a:endParaRPr lang="en-US" sz="4500" dirty="0" smtClean="0"/>
          </a:p>
          <a:p>
            <a:r>
              <a:rPr lang="en-US" sz="4500" dirty="0" smtClean="0"/>
              <a:t>Consanguinity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900" dirty="0" smtClean="0"/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33450" y="2514600"/>
            <a:ext cx="105918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Diagnostic approach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are the investigations required for evaluation of a short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History and physical examination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Complete blood count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Creatinine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urine analysis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Bicarbonate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Calcium, phosphorous,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are the investigations required for evaluation of a short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SGOT, SGPT, albumin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TSH, T 4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Celiac serology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Karyotype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Hand X ray (Bone age for PAH), rickets, dysplasia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Insulin-like growth factor I (IGF-I)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Insulin-like growth factor binding protein 3 (IGFBP-3)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Abnormal results of IGF-I and/or IGFBP-3 levels should be confirmed by provocative GH testing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What are the merits and demerits of serum IGF1 in the diagnosis of growth hormone deficiency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is a measure of integrated  GH secretion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Half-lives of 12 to 16 hours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Minimal diurnal variation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is a useful tool for the assessment of GH–IGF1 axis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pPr>
              <a:buNone/>
            </a:pPr>
            <a:r>
              <a:rPr lang="en-US" sz="1800" dirty="0" smtClean="0"/>
              <a:t>Up  to date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What are the merits and demerits of serum IGF1 in the diagnosis of growth hormone deficiency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sensitivity and specify of </a:t>
            </a:r>
            <a:r>
              <a:rPr lang="en-US" sz="11200" b="1" dirty="0" smtClean="0">
                <a:solidFill>
                  <a:srgbClr val="00B0F0"/>
                </a:solidFill>
              </a:rPr>
              <a:t>70 % in older children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sensitivity is lesser </a:t>
            </a:r>
            <a:r>
              <a:rPr lang="en-US" sz="11200" b="1" dirty="0" smtClean="0">
                <a:solidFill>
                  <a:srgbClr val="00B050"/>
                </a:solidFill>
              </a:rPr>
              <a:t>(50 %) </a:t>
            </a:r>
            <a:r>
              <a:rPr lang="en-US" sz="11200" dirty="0" smtClean="0"/>
              <a:t>in younger children </a:t>
            </a:r>
            <a:r>
              <a:rPr lang="en-US" sz="11200" dirty="0" smtClean="0">
                <a:solidFill>
                  <a:srgbClr val="FF0000"/>
                </a:solidFill>
              </a:rPr>
              <a:t>&lt;6 years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A good screening test for the diagnosis of GHD in older children.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influenced by age ,nutritional status, </a:t>
            </a:r>
            <a:r>
              <a:rPr lang="en-US" sz="11200" dirty="0" err="1" smtClean="0"/>
              <a:t>insulin,thyroid</a:t>
            </a:r>
            <a:r>
              <a:rPr lang="en-US" sz="11200" dirty="0" smtClean="0"/>
              <a:t> hormones, and </a:t>
            </a:r>
            <a:r>
              <a:rPr lang="en-US" sz="11200" dirty="0" err="1" smtClean="0"/>
              <a:t>gonadal</a:t>
            </a:r>
            <a:r>
              <a:rPr lang="en-US" sz="11200" dirty="0" smtClean="0"/>
              <a:t> steroids. renal failure, vitamin 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r>
              <a:rPr lang="en-US" sz="11200" dirty="0" smtClean="0"/>
              <a:t>  Good reproducibility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/>
              <a:t>Clinical Rounds in Endocrinology 2016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What is the utility of serum IGFBP3 in the diagnosis of growth hormone deficiency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 is a measure of integrated GH secretion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No diurnal variation</a:t>
            </a:r>
          </a:p>
          <a:p>
            <a:pPr>
              <a:buClr>
                <a:srgbClr val="FF0000"/>
              </a:buClr>
              <a:buNone/>
            </a:pPr>
            <a:r>
              <a:rPr lang="en-US" sz="112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Not influenced by age, nutritional status, or other endocrine factors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is useful measure for the assessment of GH–IGF1 axis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A great degree of overlap between the levels found in normal children and those with GHD</a:t>
            </a:r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5600" dirty="0" smtClean="0"/>
              <a:t>Clinical Rounds in Endocrinology 2016</a:t>
            </a:r>
          </a:p>
          <a:p>
            <a:pPr>
              <a:buNone/>
            </a:pPr>
            <a:r>
              <a:rPr lang="en-US" sz="5600" dirty="0" smtClean="0"/>
              <a:t>Up to date 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the utility of serum IGFBP3 in the diagnosis of growth hormone deficiency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Sensitivity &amp;specificity of </a:t>
            </a:r>
            <a:r>
              <a:rPr lang="en-US" dirty="0" smtClean="0">
                <a:solidFill>
                  <a:srgbClr val="92D050"/>
                </a:solidFill>
              </a:rPr>
              <a:t>50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00B050"/>
                </a:solidFill>
              </a:rPr>
              <a:t>60 %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80–90 %</a:t>
            </a:r>
            <a:r>
              <a:rPr lang="en-US" dirty="0" smtClean="0"/>
              <a:t>, for the diagnosis of GHD.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Prefer in the diagnosis of GHD in </a:t>
            </a:r>
            <a:r>
              <a:rPr lang="en-US" b="1" dirty="0" smtClean="0">
                <a:solidFill>
                  <a:srgbClr val="C00000"/>
                </a:solidFill>
              </a:rPr>
              <a:t>younger children (&lt;6 years)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If  the peak level of GH was less than 5 </a:t>
            </a:r>
            <a:r>
              <a:rPr lang="en-US" dirty="0" err="1" smtClean="0"/>
              <a:t>ug</a:t>
            </a:r>
            <a:r>
              <a:rPr lang="en-US" dirty="0" smtClean="0"/>
              <a:t>/dl , sensitivity  is better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Limited data is available regarding the use </a:t>
            </a:r>
            <a:r>
              <a:rPr lang="en-US" b="1" dirty="0" smtClean="0">
                <a:solidFill>
                  <a:srgbClr val="00B050"/>
                </a:solidFill>
              </a:rPr>
              <a:t>of combination </a:t>
            </a:r>
            <a:r>
              <a:rPr lang="en-US" dirty="0" smtClean="0"/>
              <a:t>of IGF1 and IGFBP3 for the diagnosis of GHD in children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Clinical Rounds in Endocrinology 2016</a:t>
            </a:r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SHEMI\Desktop\تهران رشد\pi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921" b="27428"/>
          <a:stretch>
            <a:fillRect/>
          </a:stretch>
        </p:blipFill>
        <p:spPr bwMode="auto">
          <a:xfrm>
            <a:off x="3173506" y="1075765"/>
            <a:ext cx="4818529" cy="545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Criteria to Initiate Evaluation for GHD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How to suspect growth hormone deficiency in a child &amp; neonates ?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Utility of serum IGFBP3&amp; IGF1 in the diagnosis of growth hormone deficiency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Interpretation of results of </a:t>
            </a:r>
            <a:r>
              <a:rPr lang="en-US" i="1" dirty="0" smtClean="0"/>
              <a:t>IGFBP3&amp; IGF1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Utility of random GH estimation in the diagnosis of GHD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Neonatal  GH deficiency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Different GH dynamic tests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05" t="24967" r="24866" b="28479"/>
          <a:stretch>
            <a:fillRect/>
          </a:stretch>
        </p:blipFill>
        <p:spPr bwMode="auto">
          <a:xfrm>
            <a:off x="576775" y="1"/>
            <a:ext cx="1161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39" t="13328" r="26510" b="3817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OLD\New folder (2)\for forth time\power point\short stature\تشخیص کمبود هورمون رشد\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5422"/>
            <a:ext cx="12192000" cy="656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7600" b="1" dirty="0" smtClean="0"/>
              <a:t>For patients with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5100" b="1" dirty="0" smtClean="0">
                <a:solidFill>
                  <a:srgbClr val="00B050"/>
                </a:solidFill>
              </a:rPr>
              <a:t>Growth </a:t>
            </a:r>
            <a:r>
              <a:rPr lang="en-US" sz="5100" b="1" dirty="0" smtClean="0">
                <a:solidFill>
                  <a:srgbClr val="00B050"/>
                </a:solidFill>
              </a:rPr>
              <a:t> velocity or </a:t>
            </a:r>
            <a:r>
              <a:rPr lang="en-US" sz="5100" b="1" dirty="0" smtClean="0">
                <a:solidFill>
                  <a:srgbClr val="00B050"/>
                </a:solidFill>
              </a:rPr>
              <a:t>severe short stature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500" dirty="0" smtClean="0"/>
              <a:t>Delayed bone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4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500" dirty="0" smtClean="0"/>
              <a:t>IGF-I and IGFBP-3  &lt;-1.3 SD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4500" dirty="0" smtClean="0"/>
          </a:p>
          <a:p>
            <a:pPr>
              <a:buClr>
                <a:srgbClr val="FF0000"/>
              </a:buClr>
              <a:buNone/>
            </a:pPr>
            <a:r>
              <a:rPr lang="en-US" sz="7600" b="1" dirty="0" smtClean="0">
                <a:solidFill>
                  <a:srgbClr val="00B0F0"/>
                </a:solidFill>
              </a:rPr>
              <a:t>                  provocative GH test is necessary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64" y="1825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smtClean="0">
                <a:solidFill>
                  <a:srgbClr val="00B050"/>
                </a:solidFill>
              </a:rPr>
              <a:t>If the growth failure is severe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Delayed bone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>
                <a:solidFill>
                  <a:srgbClr val="FF0000"/>
                </a:solidFill>
              </a:rPr>
              <a:t>IGF-I and IGFBP-3  &lt;-2 SD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 No needs GH stimulation testing </a:t>
            </a:r>
            <a:r>
              <a:rPr lang="en-US" sz="11200" dirty="0" smtClean="0">
                <a:solidFill>
                  <a:srgbClr val="00B050"/>
                </a:solidFill>
              </a:rPr>
              <a:t>especially  with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7200" dirty="0" smtClean="0"/>
              <a:t> Hypothalamic-pituitary disease 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7200" dirty="0" smtClean="0"/>
              <a:t> Brain surgery 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7200" dirty="0" smtClean="0"/>
              <a:t>Radiation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5600" dirty="0" smtClean="0"/>
              <a:t>Up to date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smtClean="0">
                <a:solidFill>
                  <a:srgbClr val="00B050"/>
                </a:solidFill>
              </a:rPr>
              <a:t>If the growth failure is severe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b="1" dirty="0" smtClean="0">
                <a:solidFill>
                  <a:srgbClr val="00B050"/>
                </a:solidFill>
              </a:rPr>
              <a:t>D</a:t>
            </a:r>
            <a:r>
              <a:rPr lang="en-US" sz="11200" dirty="0" smtClean="0"/>
              <a:t>elayed bone age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>
                <a:solidFill>
                  <a:srgbClr val="FF0000"/>
                </a:solidFill>
              </a:rPr>
              <a:t>IGF-I and IGFBP-3  &lt;-2 SD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  GH level is normal or elevated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7600" dirty="0" smtClean="0"/>
          </a:p>
          <a:p>
            <a:pPr algn="ctr">
              <a:buClr>
                <a:srgbClr val="FF0000"/>
              </a:buClr>
              <a:buNone/>
            </a:pPr>
            <a:endParaRPr lang="en-US" sz="3900" b="1" dirty="0" smtClean="0">
              <a:solidFill>
                <a:srgbClr val="00B0F0"/>
              </a:solidFill>
            </a:endParaRPr>
          </a:p>
          <a:p>
            <a:pPr algn="ctr">
              <a:buClr>
                <a:srgbClr val="FF0000"/>
              </a:buClr>
              <a:buNone/>
            </a:pPr>
            <a:endParaRPr lang="en-US" sz="3900" b="1" dirty="0" smtClean="0">
              <a:solidFill>
                <a:srgbClr val="00B0F0"/>
              </a:solidFill>
            </a:endParaRPr>
          </a:p>
          <a:p>
            <a:pPr algn="ctr">
              <a:buClr>
                <a:srgbClr val="FF0000"/>
              </a:buClr>
              <a:buNone/>
            </a:pPr>
            <a:endParaRPr lang="en-US" sz="3900" b="1" dirty="0" smtClean="0">
              <a:solidFill>
                <a:srgbClr val="00B0F0"/>
              </a:solidFill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16000" b="1" dirty="0" smtClean="0">
                <a:solidFill>
                  <a:srgbClr val="00B0F0"/>
                </a:solidFill>
              </a:rPr>
              <a:t> GH insensitivity should be considered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6400" dirty="0" smtClean="0"/>
              <a:t>Up to date 2017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If  IGF-1 and IGFBP-3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0    to    -1.3 SD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The decision about provocative GH testing depends 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Severity of growth failure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Degree of bone age delay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Unexplained low IGF1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If IGF-1 and IGFBP-3 SD ≥0             </a:t>
            </a:r>
            <a:r>
              <a:rPr lang="en-US" dirty="0" smtClean="0"/>
              <a:t>upper half of the normal range</a:t>
            </a:r>
          </a:p>
          <a:p>
            <a:r>
              <a:rPr lang="en-US" dirty="0" smtClean="0"/>
              <a:t>GHD is extremely unlikely</a:t>
            </a:r>
          </a:p>
          <a:p>
            <a:r>
              <a:rPr lang="en-US" dirty="0" smtClean="0"/>
              <a:t>No further testing is required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100" dirty="0" smtClean="0"/>
              <a:t>Up to date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00B050"/>
                </a:solidFill>
              </a:rPr>
              <a:t>If the results of IGF-1 and IGFBP-3 are discordant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00B0F0"/>
                </a:solidFill>
              </a:rPr>
              <a:t>IGF-1 takes precedence </a:t>
            </a:r>
            <a:r>
              <a:rPr lang="en-US" sz="3600" dirty="0" smtClean="0"/>
              <a:t>, except for infants and young children, in whom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IGFBP-3 is better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5100" b="1" dirty="0" smtClean="0">
                <a:solidFill>
                  <a:srgbClr val="00B0F0"/>
                </a:solidFill>
              </a:rPr>
              <a:t>Recommended to interpreted by stage of sexual development&amp; BA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9" y="266651"/>
            <a:ext cx="10515600" cy="1325563"/>
          </a:xfrm>
        </p:spPr>
        <p:txBody>
          <a:bodyPr/>
          <a:lstStyle/>
          <a:p>
            <a:r>
              <a:rPr lang="en-US" i="1" dirty="0" smtClean="0"/>
              <a:t>What is the utility of random GH estimation in the diagnosis of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Neonatal GHD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GH  insensitivity</a:t>
            </a:r>
          </a:p>
          <a:p>
            <a:pPr>
              <a:buClr>
                <a:srgbClr val="FF0000"/>
              </a:buClr>
              <a:buNone/>
            </a:pPr>
            <a:r>
              <a:rPr lang="en-US" sz="5800" dirty="0" smtClean="0"/>
              <a:t>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48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48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48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48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48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48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Clinical Rounds in Endocrinology 2016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Children &amp; neonates  do not need to do GH provocative test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Limitations of GH dynamic tests in childhood GHD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How to define GH deficiency after GH dynamic tests ?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Cut-offs for GHD diagnosis during </a:t>
            </a:r>
            <a:r>
              <a:rPr lang="en-US" b="1" i="1" dirty="0" err="1" smtClean="0"/>
              <a:t>during</a:t>
            </a:r>
            <a:r>
              <a:rPr lang="en-US" b="1" i="1" dirty="0" smtClean="0"/>
              <a:t> Transitional  period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How to diagnose GH insensitivity syndrome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GH </a:t>
            </a:r>
            <a:r>
              <a:rPr lang="en-US" b="1" i="1" dirty="0" err="1" smtClean="0"/>
              <a:t>neurosecretory</a:t>
            </a:r>
            <a:r>
              <a:rPr lang="en-US" b="1" i="1" dirty="0" smtClean="0"/>
              <a:t> dysfunction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i="1" dirty="0" smtClean="0"/>
              <a:t>Diagnosis of GH deficiency in an adult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Neonatal  GH deficiency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sz="9600" b="1" dirty="0" smtClean="0">
                <a:solidFill>
                  <a:srgbClr val="00B0F0"/>
                </a:solidFill>
              </a:rPr>
              <a:t>A random GH  </a:t>
            </a:r>
            <a:r>
              <a:rPr lang="en-US" sz="9600" dirty="0" smtClean="0">
                <a:solidFill>
                  <a:srgbClr val="FF0000"/>
                </a:solidFill>
              </a:rPr>
              <a:t>&lt;5-7 </a:t>
            </a:r>
            <a:r>
              <a:rPr lang="en-US" sz="9600" dirty="0" err="1" smtClean="0">
                <a:solidFill>
                  <a:srgbClr val="FF0000"/>
                </a:solidFill>
              </a:rPr>
              <a:t>ng</a:t>
            </a:r>
            <a:r>
              <a:rPr lang="en-US" sz="9600" dirty="0" smtClean="0">
                <a:solidFill>
                  <a:srgbClr val="FF0000"/>
                </a:solidFill>
              </a:rPr>
              <a:t>/ml in </a:t>
            </a:r>
            <a:r>
              <a:rPr lang="en-US" sz="9600" b="1" dirty="0" smtClean="0">
                <a:solidFill>
                  <a:srgbClr val="00B0F0"/>
                </a:solidFill>
              </a:rPr>
              <a:t>the first week of life with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9600" dirty="0" smtClean="0"/>
              <a:t>  Clinical signs or symptoms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9600" dirty="0" smtClean="0"/>
              <a:t>Deficiency of other pituitary hormones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9600" dirty="0" smtClean="0"/>
              <a:t>              </a:t>
            </a:r>
            <a:r>
              <a:rPr lang="en-US" sz="9600" b="1" dirty="0" smtClean="0">
                <a:solidFill>
                  <a:srgbClr val="00B050"/>
                </a:solidFill>
              </a:rPr>
              <a:t>suggest the diagnosis of neonatal GHD</a:t>
            </a:r>
            <a:r>
              <a:rPr lang="en-US" sz="9600" dirty="0" smtClean="0"/>
              <a:t>.</a:t>
            </a:r>
          </a:p>
          <a:p>
            <a:pPr>
              <a:buNone/>
            </a:pPr>
            <a:r>
              <a:rPr lang="en-US" sz="9600" dirty="0" smtClean="0"/>
              <a:t>GH   in cord blood                                                                            </a:t>
            </a:r>
            <a:r>
              <a:rPr lang="en-US" sz="9600" dirty="0" smtClean="0">
                <a:solidFill>
                  <a:srgbClr val="00B0F0"/>
                </a:solidFill>
              </a:rPr>
              <a:t>20-66 </a:t>
            </a:r>
            <a:r>
              <a:rPr lang="en-US" sz="9600" dirty="0" err="1" smtClean="0">
                <a:solidFill>
                  <a:srgbClr val="00B0F0"/>
                </a:solidFill>
              </a:rPr>
              <a:t>ug</a:t>
            </a:r>
            <a:r>
              <a:rPr lang="en-US" sz="9600" dirty="0" smtClean="0">
                <a:solidFill>
                  <a:srgbClr val="00B0F0"/>
                </a:solidFill>
              </a:rPr>
              <a:t>/dl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GH    7-55 days of age                                                                    </a:t>
            </a:r>
            <a:r>
              <a:rPr lang="en-US" sz="9600" dirty="0" smtClean="0">
                <a:solidFill>
                  <a:srgbClr val="00B0F0"/>
                </a:solidFill>
              </a:rPr>
              <a:t>16-20 </a:t>
            </a:r>
            <a:r>
              <a:rPr lang="en-US" sz="9600" dirty="0" err="1" smtClean="0">
                <a:solidFill>
                  <a:srgbClr val="00B0F0"/>
                </a:solidFill>
              </a:rPr>
              <a:t>ug</a:t>
            </a:r>
            <a:r>
              <a:rPr lang="en-US" sz="9600" dirty="0" smtClean="0">
                <a:solidFill>
                  <a:srgbClr val="00B0F0"/>
                </a:solidFill>
              </a:rPr>
              <a:t>/dl      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55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55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55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55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55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55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Clinical Rounds in Endocrinology 2016</a:t>
            </a:r>
          </a:p>
          <a:p>
            <a:pPr>
              <a:buNone/>
            </a:pPr>
            <a:r>
              <a:rPr lang="en-US" sz="5500" dirty="0" smtClean="0"/>
              <a:t>Williams 2016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How can we assess  </a:t>
            </a:r>
            <a:r>
              <a:rPr lang="en-US" sz="3200" b="1" i="1" dirty="0">
                <a:solidFill>
                  <a:srgbClr val="0070C0"/>
                </a:solidFill>
              </a:rPr>
              <a:t>pituitary GH </a:t>
            </a:r>
            <a:r>
              <a:rPr lang="en-US" sz="3200" b="1" i="1" dirty="0" smtClean="0">
                <a:solidFill>
                  <a:srgbClr val="0070C0"/>
                </a:solidFill>
              </a:rPr>
              <a:t>production ?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difficult , because </a:t>
            </a:r>
            <a:r>
              <a:rPr lang="en-US" dirty="0"/>
              <a:t>GH secretion is </a:t>
            </a:r>
            <a:r>
              <a:rPr lang="en-US" dirty="0" smtClean="0"/>
              <a:t>pulsatile.</a:t>
            </a:r>
          </a:p>
          <a:p>
            <a:r>
              <a:rPr lang="en-US" dirty="0"/>
              <a:t>Random </a:t>
            </a:r>
            <a:r>
              <a:rPr lang="en-US" dirty="0">
                <a:solidFill>
                  <a:srgbClr val="00B050"/>
                </a:solidFill>
              </a:rPr>
              <a:t>GH </a:t>
            </a:r>
            <a:r>
              <a:rPr lang="en-US" dirty="0" smtClean="0">
                <a:solidFill>
                  <a:srgbClr val="00B050"/>
                </a:solidFill>
              </a:rPr>
              <a:t>&lt;</a:t>
            </a:r>
            <a:r>
              <a:rPr lang="en-US" dirty="0">
                <a:solidFill>
                  <a:srgbClr val="00B050"/>
                </a:solidFill>
              </a:rPr>
              <a:t>0.1 ng/ml </a:t>
            </a:r>
            <a:r>
              <a:rPr lang="en-US" dirty="0"/>
              <a:t>during the </a:t>
            </a:r>
            <a:r>
              <a:rPr lang="en-US" dirty="0" smtClean="0"/>
              <a:t>nadir to </a:t>
            </a:r>
            <a:r>
              <a:rPr lang="en-US" dirty="0">
                <a:solidFill>
                  <a:srgbClr val="00B050"/>
                </a:solidFill>
              </a:rPr>
              <a:t>&gt;30 ng/ml </a:t>
            </a:r>
            <a:r>
              <a:rPr lang="en-US" dirty="0"/>
              <a:t>during the </a:t>
            </a:r>
            <a:r>
              <a:rPr lang="en-US" dirty="0" smtClean="0"/>
              <a:t>peak.</a:t>
            </a:r>
            <a:endParaRPr lang="en-US" dirty="0"/>
          </a:p>
          <a:p>
            <a:r>
              <a:rPr lang="en-US" dirty="0" smtClean="0"/>
              <a:t>GH </a:t>
            </a:r>
            <a:r>
              <a:rPr lang="en-US" dirty="0"/>
              <a:t>dynamic tests are </a:t>
            </a:r>
            <a:r>
              <a:rPr lang="en-US" dirty="0" smtClean="0"/>
              <a:t>employed.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93" y="365125"/>
            <a:ext cx="658907" cy="746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994" y="6173400"/>
            <a:ext cx="1292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Up-to-date 2017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4005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1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GH provocative test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106" y="1340224"/>
            <a:ext cx="7140388" cy="519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518" y="214593"/>
            <a:ext cx="658906" cy="623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5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are the merits and demerits of different GH dynamic tests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62" t="28564" r="24319" b="23629"/>
          <a:stretch>
            <a:fillRect/>
          </a:stretch>
        </p:blipFill>
        <p:spPr bwMode="auto">
          <a:xfrm>
            <a:off x="239151" y="2152357"/>
            <a:ext cx="11952849" cy="44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Which  children do not need to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do GH </a:t>
            </a:r>
            <a:r>
              <a:rPr lang="en-US" sz="2800" b="1" i="1" dirty="0">
                <a:solidFill>
                  <a:srgbClr val="0070C0"/>
                </a:solidFill>
              </a:rPr>
              <a:t>provocative</a:t>
            </a:r>
            <a:r>
              <a:rPr lang="en-US" sz="2800" b="1" i="1" dirty="0" smtClean="0">
                <a:solidFill>
                  <a:srgbClr val="0070C0"/>
                </a:solidFill>
              </a:rPr>
              <a:t> test ?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patients with all of the following three conditions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Abnormal </a:t>
            </a:r>
            <a:r>
              <a:rPr lang="en-US" dirty="0" err="1" smtClean="0"/>
              <a:t>auxological</a:t>
            </a:r>
            <a:r>
              <a:rPr lang="en-US" dirty="0" smtClean="0"/>
              <a:t> criteria</a:t>
            </a:r>
          </a:p>
          <a:p>
            <a:r>
              <a:rPr lang="en-US" dirty="0" smtClean="0"/>
              <a:t>Hypothalamic- pituitary </a:t>
            </a:r>
            <a:r>
              <a:rPr lang="en-US" dirty="0"/>
              <a:t>defect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Deficiency </a:t>
            </a:r>
            <a:r>
              <a:rPr lang="en-US" dirty="0"/>
              <a:t>of at least one additional pituitary </a:t>
            </a:r>
            <a:r>
              <a:rPr lang="en-US" dirty="0" smtClean="0"/>
              <a:t>hormone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</a:t>
            </a:r>
            <a:r>
              <a:rPr lang="fa-IR" sz="1800" dirty="0" smtClean="0"/>
              <a:t>-</a:t>
            </a:r>
            <a:r>
              <a:rPr lang="en-US" sz="1800" dirty="0" smtClean="0"/>
              <a:t>date 2017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8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8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800" dirty="0" smtClean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23" y="447675"/>
            <a:ext cx="596153" cy="69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43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Auxological</a:t>
            </a:r>
            <a:r>
              <a:rPr lang="en-US" b="1" dirty="0" smtClean="0"/>
              <a:t> criteria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/>
              <a:t> </a:t>
            </a:r>
            <a:r>
              <a:rPr lang="en-US" sz="3600" dirty="0" smtClean="0"/>
              <a:t>“Severe” short stature (height &lt; −3 SD below mean</a:t>
            </a:r>
            <a:endParaRPr lang="en-US" sz="3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/>
              <a:t> Height &lt;−2SD with a height velocity &lt;−1SD over a period of 1-2 years</a:t>
            </a:r>
          </a:p>
          <a:p>
            <a:pPr>
              <a:buClr>
                <a:srgbClr val="FF0000"/>
              </a:buClr>
              <a:buNone/>
            </a:pPr>
            <a:endParaRPr lang="en-US" sz="7000" b="1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5700" dirty="0" smtClean="0">
                <a:solidFill>
                  <a:srgbClr val="C00000"/>
                </a:solidFill>
              </a:rPr>
              <a:t> </a:t>
            </a:r>
            <a:r>
              <a:rPr lang="en-US" sz="5700" b="1" dirty="0" smtClean="0">
                <a:solidFill>
                  <a:srgbClr val="C00000"/>
                </a:solidFill>
              </a:rPr>
              <a:t>Height velocity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3500" b="1" dirty="0" smtClean="0">
                <a:solidFill>
                  <a:srgbClr val="92D050"/>
                </a:solidFill>
              </a:rPr>
              <a:t> SDS &gt;−1.5SD over a period of 2 years </a:t>
            </a:r>
          </a:p>
          <a:p>
            <a:pPr>
              <a:buClr>
                <a:srgbClr val="FF0000"/>
              </a:buClr>
              <a:buNone/>
            </a:pPr>
            <a:endParaRPr lang="en-US" sz="3500" b="1" dirty="0" smtClean="0">
              <a:solidFill>
                <a:srgbClr val="92D050"/>
              </a:solidFill>
            </a:endParaRP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3500" b="1" dirty="0" smtClean="0">
                <a:solidFill>
                  <a:srgbClr val="00B0F0"/>
                </a:solidFill>
              </a:rPr>
              <a:t>SDS −2SD </a:t>
            </a:r>
            <a:r>
              <a:rPr lang="en-US" sz="3500" dirty="0" smtClean="0"/>
              <a:t>over a period </a:t>
            </a:r>
            <a:r>
              <a:rPr lang="en-US" sz="3500" b="1" dirty="0" smtClean="0">
                <a:solidFill>
                  <a:srgbClr val="00B050"/>
                </a:solidFill>
              </a:rPr>
              <a:t>of  one years</a:t>
            </a:r>
          </a:p>
          <a:p>
            <a:r>
              <a:rPr lang="en-US" sz="1300" dirty="0" smtClean="0"/>
              <a:t>Williams 2016</a:t>
            </a:r>
          </a:p>
          <a:p>
            <a:pPr>
              <a:buNone/>
            </a:pPr>
            <a:r>
              <a:rPr lang="en-US" sz="1300" dirty="0" smtClean="0"/>
              <a:t>Clinical Rounds in Endocrinology 2016</a:t>
            </a:r>
          </a:p>
          <a:p>
            <a:pPr>
              <a:buNone/>
            </a:pPr>
            <a:r>
              <a:rPr lang="en-US" sz="1300" dirty="0" smtClean="0"/>
              <a:t>Up to date 2017</a:t>
            </a:r>
          </a:p>
          <a:p>
            <a:pPr>
              <a:buNone/>
            </a:pPr>
            <a:r>
              <a:rPr lang="en-US" sz="1300" dirty="0" smtClean="0"/>
              <a:t>Arch </a:t>
            </a:r>
            <a:r>
              <a:rPr lang="en-US" sz="1300" dirty="0" err="1" smtClean="0"/>
              <a:t>Dis</a:t>
            </a:r>
            <a:r>
              <a:rPr lang="en-US" sz="1300" dirty="0" smtClean="0"/>
              <a:t> Child 2016</a:t>
            </a:r>
          </a:p>
          <a:p>
            <a:pPr>
              <a:buNone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Auxological</a:t>
            </a:r>
            <a:r>
              <a:rPr lang="en-US" b="1" dirty="0" smtClean="0"/>
              <a:t> criteria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endParaRPr lang="en-US" sz="5200" b="1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5700" dirty="0" smtClean="0">
                <a:solidFill>
                  <a:srgbClr val="C00000"/>
                </a:solidFill>
              </a:rPr>
              <a:t> </a:t>
            </a:r>
            <a:r>
              <a:rPr lang="en-US" sz="5700" b="1" dirty="0" smtClean="0">
                <a:solidFill>
                  <a:srgbClr val="C00000"/>
                </a:solidFill>
              </a:rPr>
              <a:t>Height velocity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3500" b="1" dirty="0" smtClean="0">
                <a:solidFill>
                  <a:srgbClr val="92D050"/>
                </a:solidFill>
              </a:rPr>
              <a:t> SDS &gt;−1.5SD over a period of 2 years </a:t>
            </a:r>
          </a:p>
          <a:p>
            <a:pPr>
              <a:buClr>
                <a:srgbClr val="FF0000"/>
              </a:buClr>
              <a:buNone/>
            </a:pPr>
            <a:endParaRPr lang="en-US" sz="3500" b="1" dirty="0" smtClean="0">
              <a:solidFill>
                <a:srgbClr val="92D050"/>
              </a:solidFill>
            </a:endParaRP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3500" b="1" dirty="0" smtClean="0">
                <a:solidFill>
                  <a:srgbClr val="00B0F0"/>
                </a:solidFill>
              </a:rPr>
              <a:t>SDS −2SD </a:t>
            </a:r>
            <a:r>
              <a:rPr lang="en-US" sz="3500" dirty="0" smtClean="0"/>
              <a:t>over a period </a:t>
            </a:r>
            <a:r>
              <a:rPr lang="en-US" sz="3500" b="1" dirty="0" smtClean="0">
                <a:solidFill>
                  <a:srgbClr val="00B050"/>
                </a:solidFill>
              </a:rPr>
              <a:t>of  one years</a:t>
            </a:r>
          </a:p>
          <a:p>
            <a:r>
              <a:rPr lang="en-US" sz="1300" dirty="0" smtClean="0"/>
              <a:t>Williams 2016</a:t>
            </a:r>
          </a:p>
          <a:p>
            <a:pPr>
              <a:buNone/>
            </a:pPr>
            <a:r>
              <a:rPr lang="en-US" sz="1300" dirty="0" smtClean="0"/>
              <a:t>Clinical Rounds in Endocrinology 2016</a:t>
            </a:r>
          </a:p>
          <a:p>
            <a:pPr>
              <a:buNone/>
            </a:pPr>
            <a:r>
              <a:rPr lang="en-US" sz="1300" dirty="0" smtClean="0"/>
              <a:t>Up to date 2017</a:t>
            </a:r>
          </a:p>
          <a:p>
            <a:pPr>
              <a:buNone/>
            </a:pPr>
            <a:r>
              <a:rPr lang="en-US" sz="1300" dirty="0" smtClean="0"/>
              <a:t>Arch </a:t>
            </a:r>
            <a:r>
              <a:rPr lang="en-US" sz="1300" dirty="0" err="1" smtClean="0"/>
              <a:t>Dis</a:t>
            </a:r>
            <a:r>
              <a:rPr lang="en-US" sz="1300" dirty="0" smtClean="0"/>
              <a:t> Child 2016</a:t>
            </a:r>
          </a:p>
          <a:p>
            <a:pPr>
              <a:buNone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>
                <a:solidFill>
                  <a:srgbClr val="0070C0"/>
                </a:solidFill>
              </a:rPr>
              <a:t>Hypothalamic- pituitary defect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Ectopic </a:t>
            </a:r>
            <a:r>
              <a:rPr lang="en-US" dirty="0"/>
              <a:t>posterior pituitary </a:t>
            </a:r>
            <a:r>
              <a:rPr lang="en-US" b="1" dirty="0" smtClean="0"/>
              <a:t>&amp;</a:t>
            </a:r>
            <a:r>
              <a:rPr lang="en-US" dirty="0" smtClean="0"/>
              <a:t>  pituitary hypoplasia </a:t>
            </a:r>
            <a:r>
              <a:rPr lang="en-US" b="1" dirty="0" smtClean="0"/>
              <a:t>&amp;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abnormal stalk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umor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Irradiation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Congenital anomaly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23" y="447675"/>
            <a:ext cx="596153" cy="69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7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Who does not need to do GH provocative test 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infant or young child with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3000" dirty="0" smtClean="0"/>
              <a:t>Extreme short stature -3 SDS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endParaRPr lang="en-US" sz="3000" dirty="0" smtClean="0"/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/>
              <a:t>IGF-I &amp;IGFBP-3  &lt;-2 SD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/>
              <a:t> Delay bone 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Most experts agree that provocative testing is not required to make the diagnosis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200" dirty="0" smtClean="0"/>
              <a:t>Up to date2017</a:t>
            </a:r>
          </a:p>
          <a:p>
            <a:pPr marL="0" indent="0">
              <a:buNone/>
            </a:pP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23" y="447675"/>
            <a:ext cx="596153" cy="69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Who does not need to do GH provocative test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Short children with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Normal bone age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Normal Height velocity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Normal levels of IGF-1 and IGFBP-3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r>
              <a:rPr lang="en-US" sz="1800" dirty="0" smtClean="0"/>
              <a:t>Up to date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Almost always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Mothers are  worry about the height's children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 spite of  ,  they are not short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Which  neonates do not need to do GH provocative test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dirty="0" smtClean="0"/>
              <a:t>Newborn with hypoglycemia who does not attain a serum GH above 5 </a:t>
            </a:r>
            <a:r>
              <a:rPr lang="en-US" dirty="0" err="1" smtClean="0"/>
              <a:t>μg</a:t>
            </a:r>
            <a:r>
              <a:rPr lang="en-US" dirty="0" smtClean="0"/>
              <a:t>/L </a:t>
            </a:r>
          </a:p>
          <a:p>
            <a:pPr algn="ctr">
              <a:buClr>
                <a:srgbClr val="00B050"/>
              </a:buCl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and 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dirty="0" smtClean="0"/>
              <a:t>Has deficiency of at least one additional pituitary hormone </a:t>
            </a:r>
          </a:p>
          <a:p>
            <a:pPr algn="ctr">
              <a:buClr>
                <a:srgbClr val="00B050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And/or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dirty="0" smtClean="0"/>
              <a:t> The classical imaging triad (ectopic posterior pituitary and pituitary </a:t>
            </a:r>
            <a:r>
              <a:rPr lang="en-US" dirty="0" err="1" smtClean="0"/>
              <a:t>hypoplasia</a:t>
            </a:r>
            <a:r>
              <a:rPr lang="en-US" dirty="0" smtClean="0"/>
              <a:t> with abnormal stalk)</a:t>
            </a:r>
          </a:p>
          <a:p>
            <a:pPr>
              <a:buNone/>
            </a:pPr>
            <a:endParaRPr lang="en-US" sz="12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2016</a:t>
            </a:r>
          </a:p>
          <a:p>
            <a:pPr>
              <a:buNone/>
            </a:pPr>
            <a:r>
              <a:rPr lang="en-US" sz="1200" dirty="0" smtClean="0"/>
              <a:t>Up to date 2017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GH deficiency during 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Beyond the neonatal period, a low GH concentration at the time of hypoglycemia is alone insufficient </a:t>
            </a:r>
            <a:r>
              <a:rPr lang="en-US" sz="4000" b="1" dirty="0" smtClean="0">
                <a:solidFill>
                  <a:srgbClr val="00B050"/>
                </a:solidFill>
              </a:rPr>
              <a:t>to diagnose GHD </a:t>
            </a:r>
            <a:r>
              <a:rPr lang="en-US" sz="4000" dirty="0" smtClean="0"/>
              <a:t>due to low specificity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733550" y="2419350"/>
            <a:ext cx="9563100" cy="344805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What are the limitations of GH dynamic tests in childhood GHD 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28" t="43071" r="28153" b="21689"/>
          <a:stretch>
            <a:fillRect/>
          </a:stretch>
        </p:blipFill>
        <p:spPr bwMode="auto">
          <a:xfrm>
            <a:off x="1228165" y="860613"/>
            <a:ext cx="9363636" cy="45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are the limitations of GH dynamic tests in childhood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Assess pituitary GH reserve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Not provide information regarding </a:t>
            </a:r>
            <a:r>
              <a:rPr lang="en-US" dirty="0" err="1" smtClean="0"/>
              <a:t>pulsatility</a:t>
            </a:r>
            <a:r>
              <a:rPr lang="en-US" dirty="0" smtClean="0"/>
              <a:t> of GH secretion and bioactivity.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Hence, a normal peak GH response to a dynamic test </a:t>
            </a:r>
            <a:r>
              <a:rPr lang="en-US" b="1" dirty="0" smtClean="0">
                <a:solidFill>
                  <a:srgbClr val="00B050"/>
                </a:solidFill>
              </a:rPr>
              <a:t>may not </a:t>
            </a:r>
            <a:r>
              <a:rPr lang="en-US" dirty="0" smtClean="0"/>
              <a:t>necessarily translate into </a:t>
            </a:r>
            <a:r>
              <a:rPr lang="en-US" b="1" dirty="0" smtClean="0">
                <a:solidFill>
                  <a:srgbClr val="00B050"/>
                </a:solidFill>
              </a:rPr>
              <a:t>optimal linear growth</a:t>
            </a:r>
            <a:r>
              <a:rPr lang="en-US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 cutoffs for the diagnosis of GHD are arbitrary </a:t>
            </a:r>
          </a:p>
          <a:p>
            <a:pPr>
              <a:buNone/>
            </a:pPr>
            <a:endParaRPr lang="en-US" dirty="0" smtClean="0">
              <a:latin typeface="YflrxbFblhmrMyriad-Roman"/>
            </a:endParaRPr>
          </a:p>
          <a:p>
            <a:pPr>
              <a:buNone/>
            </a:pPr>
            <a:r>
              <a:rPr lang="en-US" sz="1800" dirty="0" smtClean="0">
                <a:latin typeface="YflrxbFblhmrMyriad-Roman"/>
              </a:rPr>
              <a:t>Clinical Rounds in Endocrinology 2016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What are the limitations of GH dynamic tests in childhood GHD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Have </a:t>
            </a:r>
            <a:r>
              <a:rPr lang="en-US" sz="12800" dirty="0"/>
              <a:t>poor </a:t>
            </a:r>
            <a:r>
              <a:rPr lang="en-US" sz="12800" dirty="0" smtClean="0"/>
              <a:t>specificity</a:t>
            </a:r>
            <a:r>
              <a:rPr lang="en-US" sz="12800" b="1" dirty="0" smtClean="0">
                <a:solidFill>
                  <a:srgbClr val="00B050"/>
                </a:solidFill>
              </a:rPr>
              <a:t>  ( 2 tests </a:t>
            </a:r>
            <a:r>
              <a:rPr lang="en-US" sz="9800" b="1" dirty="0" smtClean="0">
                <a:solidFill>
                  <a:srgbClr val="00B050"/>
                </a:solidFill>
              </a:rPr>
              <a:t>) </a:t>
            </a:r>
          </a:p>
          <a:p>
            <a:pPr>
              <a:buClr>
                <a:srgbClr val="FF0000"/>
              </a:buClr>
              <a:buNone/>
            </a:pPr>
            <a:r>
              <a:rPr lang="en-US" sz="128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Controversy regarding priming with sex steroids</a:t>
            </a:r>
          </a:p>
          <a:p>
            <a:pPr>
              <a:buClr>
                <a:srgbClr val="FF0000"/>
              </a:buClr>
              <a:buNone/>
            </a:pPr>
            <a:r>
              <a:rPr lang="en-US" sz="128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Risks associated like hypoglycemia, seizure, and hypotension</a:t>
            </a:r>
          </a:p>
          <a:p>
            <a:pPr>
              <a:buClr>
                <a:srgbClr val="FF0000"/>
              </a:buClr>
              <a:buNone/>
            </a:pPr>
            <a:endParaRPr lang="en-US" sz="1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800" dirty="0" smtClean="0"/>
              <a:t>Can not diagnosis GH </a:t>
            </a:r>
            <a:r>
              <a:rPr lang="en-US" sz="12800" dirty="0" err="1" smtClean="0"/>
              <a:t>neurosecretory</a:t>
            </a:r>
            <a:r>
              <a:rPr lang="en-US" sz="12800" dirty="0" smtClean="0"/>
              <a:t> dysfunction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 smtClean="0"/>
              <a:t>Up to date2017</a:t>
            </a:r>
          </a:p>
          <a:p>
            <a:pPr marL="0" indent="0">
              <a:buNone/>
            </a:pPr>
            <a:r>
              <a:rPr lang="en-US" sz="72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72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72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7200" dirty="0" smtClean="0">
                <a:solidFill>
                  <a:srgbClr val="231F20"/>
                </a:solidFill>
                <a:latin typeface="MyriadPro-Regular"/>
              </a:rPr>
              <a:t> 2016</a:t>
            </a:r>
          </a:p>
          <a:p>
            <a:pPr>
              <a:buNone/>
            </a:pPr>
            <a:r>
              <a:rPr lang="en-US" sz="7200" dirty="0" smtClean="0">
                <a:latin typeface="YflrxbFblhmrMyriad-Roman"/>
              </a:rPr>
              <a:t>Clinical Rounds in Endocrinology </a:t>
            </a:r>
            <a:r>
              <a:rPr lang="en-US" sz="800" dirty="0" smtClean="0">
                <a:latin typeface="YflrxbFblhmrMyriad-Roman"/>
              </a:rPr>
              <a:t>2016</a:t>
            </a: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sz="72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7200" dirty="0" smtClean="0">
              <a:latin typeface="YflrxbFblhmrMyriad-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447676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What are the limitations of GH dynamic tests in childhood GHD 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730374"/>
            <a:ext cx="10515600" cy="512762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Not take into account the effect of age and BMI on GH dynamics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peak values decrease with increasing BMI</a:t>
            </a:r>
          </a:p>
          <a:p>
            <a:pPr>
              <a:buClr>
                <a:srgbClr val="FF0000"/>
              </a:buClr>
              <a:buNone/>
            </a:pPr>
            <a:endParaRPr lang="en-US" sz="112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i="1" dirty="0" smtClean="0"/>
              <a:t>GH responses </a:t>
            </a:r>
            <a:r>
              <a:rPr lang="en-US" sz="11200" dirty="0" smtClean="0"/>
              <a:t>are blunted in obese or overweight individuals</a:t>
            </a:r>
          </a:p>
          <a:p>
            <a:pPr>
              <a:buClr>
                <a:srgbClr val="FF0000"/>
              </a:buClr>
              <a:buNone/>
            </a:pPr>
            <a:r>
              <a:rPr lang="en-US" sz="112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Obesity-dependent modifications to diagnostic criteria in children are undetermined</a:t>
            </a:r>
          </a:p>
          <a:p>
            <a:pPr>
              <a:buNone/>
            </a:pPr>
            <a:endParaRPr lang="en-US" sz="18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18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30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30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endParaRPr lang="en-US" sz="3000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48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48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4800" dirty="0" smtClean="0">
                <a:solidFill>
                  <a:srgbClr val="231F20"/>
                </a:solidFill>
                <a:latin typeface="MyriadPro-Regular"/>
              </a:rPr>
              <a:t> 2016</a:t>
            </a:r>
          </a:p>
          <a:p>
            <a:pPr>
              <a:buNone/>
            </a:pPr>
            <a:r>
              <a:rPr lang="en-US" sz="48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r>
              <a:rPr lang="en-US" sz="4800" dirty="0" smtClean="0">
                <a:latin typeface="YflrxbFblhmrMyriad-Roman"/>
              </a:rPr>
              <a:t>Up to date 2017</a:t>
            </a:r>
            <a:endParaRPr lang="en-US" sz="4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are the limitations of GH dynamic tests in childhood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Molecular heterogeneity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GH circulates in several </a:t>
            </a:r>
            <a:r>
              <a:rPr lang="en-US" dirty="0" err="1" smtClean="0"/>
              <a:t>isoforms</a:t>
            </a:r>
            <a:r>
              <a:rPr lang="en-US" dirty="0" smtClean="0"/>
              <a:t>, a 22 </a:t>
            </a:r>
            <a:r>
              <a:rPr lang="en-US" dirty="0" err="1" smtClean="0"/>
              <a:t>kD</a:t>
            </a:r>
            <a:r>
              <a:rPr lang="en-US" dirty="0" smtClean="0"/>
              <a:t> molecule and 20 </a:t>
            </a:r>
            <a:r>
              <a:rPr lang="en-US" dirty="0" err="1" smtClean="0"/>
              <a:t>kD</a:t>
            </a:r>
            <a:r>
              <a:rPr lang="en-US" dirty="0" smtClean="0"/>
              <a:t> molecule, as well as hetero- and </a:t>
            </a:r>
            <a:r>
              <a:rPr lang="en-US" dirty="0" err="1" smtClean="0"/>
              <a:t>homodimers</a:t>
            </a:r>
            <a:r>
              <a:rPr lang="en-US" dirty="0" smtClean="0"/>
              <a:t> and </a:t>
            </a:r>
            <a:r>
              <a:rPr lang="en-US" dirty="0" err="1" smtClean="0"/>
              <a:t>multimers</a:t>
            </a:r>
            <a:r>
              <a:rPr lang="en-US" dirty="0" smtClean="0"/>
              <a:t>, and assay results vary considerably depending on reactivity with various </a:t>
            </a:r>
            <a:r>
              <a:rPr lang="en-US" dirty="0" err="1" smtClean="0"/>
              <a:t>isoforms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Curr </a:t>
            </a:r>
            <a:r>
              <a:rPr lang="en-US" dirty="0" err="1" smtClean="0">
                <a:hlinkClick r:id="rId2"/>
              </a:rPr>
              <a:t>Opin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Endocrinol</a:t>
            </a:r>
            <a:r>
              <a:rPr lang="en-US" dirty="0" smtClean="0">
                <a:hlinkClick r:id="rId2"/>
              </a:rPr>
              <a:t> Diabetes </a:t>
            </a:r>
            <a:r>
              <a:rPr lang="en-US" dirty="0" err="1" smtClean="0">
                <a:hlinkClick r:id="rId2"/>
              </a:rPr>
              <a:t>Obes</a:t>
            </a:r>
            <a:r>
              <a:rPr lang="en-US" dirty="0" smtClean="0"/>
              <a:t>.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are the limitations of GH dynamic tests in childhood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Normal values were established using polyclonal </a:t>
            </a:r>
            <a:r>
              <a:rPr lang="en-US" dirty="0" err="1" smtClean="0"/>
              <a:t>radioimmunoassays</a:t>
            </a:r>
            <a:r>
              <a:rPr lang="en-US" dirty="0" smtClean="0"/>
              <a:t> and purified pituitary standards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Currently used </a:t>
            </a:r>
            <a:r>
              <a:rPr lang="en-US" dirty="0" err="1" smtClean="0"/>
              <a:t>immunometric</a:t>
            </a:r>
            <a:r>
              <a:rPr lang="en-US" dirty="0" smtClean="0"/>
              <a:t> assays with monoclonal antibodies and recombinant standards have higher specificity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 Is “ GH </a:t>
            </a:r>
            <a:r>
              <a:rPr lang="en-US" sz="3200" b="1" i="1" dirty="0">
                <a:solidFill>
                  <a:srgbClr val="0070C0"/>
                </a:solidFill>
              </a:rPr>
              <a:t>provocative </a:t>
            </a:r>
            <a:r>
              <a:rPr lang="en-US" sz="3200" b="1" i="1" dirty="0" smtClean="0">
                <a:solidFill>
                  <a:srgbClr val="0070C0"/>
                </a:solidFill>
              </a:rPr>
              <a:t>test “  reliable ?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1200" dirty="0" smtClean="0"/>
              <a:t>  Not discriminate between normal short children and partial GHD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1200" dirty="0" smtClean="0"/>
              <a:t>Do not reliance </a:t>
            </a:r>
            <a:r>
              <a:rPr lang="en-US" sz="11200" dirty="0"/>
              <a:t>on GH </a:t>
            </a:r>
            <a:r>
              <a:rPr lang="en-US" sz="11200" dirty="0" smtClean="0"/>
              <a:t>provocative test </a:t>
            </a:r>
            <a:r>
              <a:rPr lang="en-US" sz="11200" dirty="0"/>
              <a:t>results as the </a:t>
            </a:r>
            <a:r>
              <a:rPr lang="en-US" sz="11200" b="1" dirty="0">
                <a:solidFill>
                  <a:srgbClr val="00B050"/>
                </a:solidFill>
              </a:rPr>
              <a:t>sole diagnostic criterion of GHD</a:t>
            </a:r>
            <a:r>
              <a:rPr lang="en-US" sz="112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1200" dirty="0" smtClean="0"/>
              <a:t> is no real "</a:t>
            </a:r>
            <a:r>
              <a:rPr lang="en-US" sz="11200" dirty="0" smtClean="0">
                <a:solidFill>
                  <a:srgbClr val="00B050"/>
                </a:solidFill>
              </a:rPr>
              <a:t>gold standard</a:t>
            </a:r>
            <a:r>
              <a:rPr lang="en-US" sz="11200" dirty="0" smtClean="0"/>
              <a:t>" for the diagnosis of GHD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44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44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4400" dirty="0" smtClean="0">
                <a:solidFill>
                  <a:srgbClr val="231F20"/>
                </a:solidFill>
                <a:latin typeface="MyriadPro-Regular"/>
              </a:rPr>
              <a:t> 2016</a:t>
            </a:r>
          </a:p>
          <a:p>
            <a:pPr>
              <a:buNone/>
            </a:pPr>
            <a:r>
              <a:rPr lang="en-US" sz="4400" dirty="0" smtClean="0">
                <a:latin typeface="YflrxbFblhmrMyriad-Roman"/>
              </a:rPr>
              <a:t>Up to date 2017</a:t>
            </a:r>
            <a:endParaRPr lang="en-US" sz="4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 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565" y="447675"/>
            <a:ext cx="708212" cy="776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994" y="617340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609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Growth Hormone Deficiency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incidence of </a:t>
            </a:r>
            <a:r>
              <a:rPr lang="en-US" dirty="0" smtClean="0"/>
              <a:t> GHD is about  </a:t>
            </a:r>
            <a:r>
              <a:rPr lang="en-US" i="1" u="sng" dirty="0"/>
              <a:t>1:4000 to </a:t>
            </a:r>
            <a:r>
              <a:rPr lang="en-US" i="1" u="sng" dirty="0" smtClean="0"/>
              <a:t>1:10000</a:t>
            </a:r>
          </a:p>
          <a:p>
            <a:endParaRPr lang="en-US" i="1" u="sng" dirty="0" smtClean="0"/>
          </a:p>
          <a:p>
            <a:r>
              <a:rPr lang="en-US" dirty="0" smtClean="0"/>
              <a:t>A false positive diagnosis will lead to many years of daily subcutaneous injections, significant wasted expenditure (∼</a:t>
            </a:r>
            <a:r>
              <a:rPr lang="en-US" b="1" dirty="0" smtClean="0">
                <a:solidFill>
                  <a:srgbClr val="FF0000"/>
                </a:solidFill>
              </a:rPr>
              <a:t>£7500 per year</a:t>
            </a:r>
            <a:r>
              <a:rPr lang="en-US" dirty="0" smtClean="0"/>
              <a:t>) and unnecessary exposure to potential adverse effects</a:t>
            </a:r>
          </a:p>
          <a:p>
            <a:endParaRPr lang="en-US" i="1" u="sng" dirty="0" smtClean="0"/>
          </a:p>
          <a:p>
            <a:endParaRPr lang="en-US" i="1" u="sng" dirty="0" smtClean="0"/>
          </a:p>
          <a:p>
            <a:r>
              <a:rPr lang="en-US" sz="1200" dirty="0" smtClean="0"/>
              <a:t>Arch </a:t>
            </a:r>
            <a:r>
              <a:rPr lang="en-US" sz="1200" dirty="0" err="1" smtClean="0"/>
              <a:t>Dis</a:t>
            </a:r>
            <a:r>
              <a:rPr lang="en-US" sz="1200" dirty="0" smtClean="0"/>
              <a:t> Child 2016</a:t>
            </a:r>
          </a:p>
          <a:p>
            <a:r>
              <a:rPr lang="en-US" sz="1200" i="1" dirty="0" smtClean="0"/>
              <a:t>Up to date 2017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93" y="447676"/>
            <a:ext cx="690283" cy="834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6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Is “ GH provocative test “  reliable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dirty="0" smtClean="0"/>
              <a:t>The threshold test result that distinguishes normal from partial GHD that responds to treatment has not been well established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Clr>
                <a:srgbClr val="FF0000"/>
              </a:buCl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are the prerequisites for GH dynamic testing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GH secretion is regulated by various factors diet, sleep, exercise, thyroid hormones, </a:t>
            </a:r>
            <a:r>
              <a:rPr lang="en-US" dirty="0" err="1" smtClean="0"/>
              <a:t>cortisol</a:t>
            </a:r>
            <a:r>
              <a:rPr lang="en-US" dirty="0" smtClean="0"/>
              <a:t>, and </a:t>
            </a:r>
            <a:r>
              <a:rPr lang="en-US" dirty="0" err="1" smtClean="0"/>
              <a:t>gonadal</a:t>
            </a:r>
            <a:r>
              <a:rPr lang="en-US" dirty="0" smtClean="0"/>
              <a:t> steroids.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Amino </a:t>
            </a:r>
            <a:r>
              <a:rPr lang="en-US" dirty="0"/>
              <a:t>acids stimulate GH </a:t>
            </a:r>
            <a:r>
              <a:rPr lang="en-US" dirty="0" smtClean="0"/>
              <a:t>secretion.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G</a:t>
            </a:r>
            <a:r>
              <a:rPr lang="en-US" dirty="0" smtClean="0"/>
              <a:t>lucose </a:t>
            </a:r>
            <a:r>
              <a:rPr lang="en-US" dirty="0"/>
              <a:t>and </a:t>
            </a:r>
            <a:r>
              <a:rPr lang="en-US" dirty="0" smtClean="0"/>
              <a:t>FFA inhibit GH </a:t>
            </a:r>
            <a:r>
              <a:rPr lang="en-US" dirty="0"/>
              <a:t>secretion. </a:t>
            </a:r>
            <a:endParaRPr lang="en-US" dirty="0" smtClean="0"/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GH </a:t>
            </a:r>
            <a:r>
              <a:rPr lang="en-US" dirty="0"/>
              <a:t>dynamic </a:t>
            </a:r>
            <a:r>
              <a:rPr lang="en-US" dirty="0" smtClean="0"/>
              <a:t>tests are </a:t>
            </a:r>
            <a:r>
              <a:rPr lang="en-US" dirty="0"/>
              <a:t>recommended to be </a:t>
            </a:r>
            <a:r>
              <a:rPr lang="en-US" dirty="0" smtClean="0"/>
              <a:t>performed in fasting state.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1" y="447676"/>
            <a:ext cx="712695" cy="704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89308" y="6155298"/>
            <a:ext cx="280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YflrxbFblhmrMyriad-Roman"/>
              </a:rPr>
              <a:t>Clinical Rounds in </a:t>
            </a:r>
            <a:r>
              <a:rPr lang="en-US" sz="1200" dirty="0" smtClean="0">
                <a:latin typeface="YflrxbFblhmrMyriad-Roman"/>
              </a:rPr>
              <a:t>Endocrinology 2016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629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are </a:t>
            </a:r>
            <a:r>
              <a:rPr lang="en-US" sz="2800" b="1" i="1" dirty="0" smtClean="0">
                <a:solidFill>
                  <a:srgbClr val="0070C0"/>
                </a:solidFill>
              </a:rPr>
              <a:t> not the </a:t>
            </a:r>
            <a:r>
              <a:rPr lang="en-US" sz="2800" b="1" i="1" dirty="0">
                <a:solidFill>
                  <a:srgbClr val="0070C0"/>
                </a:solidFill>
              </a:rPr>
              <a:t>prerequisites for GH dynamic testing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Routine </a:t>
            </a:r>
            <a:r>
              <a:rPr lang="en-US" dirty="0"/>
              <a:t>cardiac </a:t>
            </a:r>
            <a:r>
              <a:rPr lang="en-US" dirty="0" smtClean="0"/>
              <a:t>testing 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Dual X-ray </a:t>
            </a:r>
            <a:r>
              <a:rPr lang="en-US" dirty="0" err="1"/>
              <a:t>absorptiometry</a:t>
            </a:r>
            <a:r>
              <a:rPr lang="en-US" dirty="0"/>
              <a:t> </a:t>
            </a:r>
            <a:r>
              <a:rPr lang="en-US" dirty="0" smtClean="0"/>
              <a:t>scanning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L</a:t>
            </a:r>
            <a:r>
              <a:rPr lang="en-US" dirty="0" smtClean="0"/>
              <a:t>ipid </a:t>
            </a:r>
            <a:r>
              <a:rPr lang="en-US" dirty="0"/>
              <a:t>profiles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93" y="365125"/>
            <a:ext cx="658907" cy="746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653" y="6176963"/>
            <a:ext cx="187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269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are the prerequisites for GH dynamic testing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Thyroxine has a permissive role in GH–IGF1 </a:t>
            </a:r>
            <a:r>
              <a:rPr lang="en-US" dirty="0" smtClean="0"/>
              <a:t>secretion.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/>
              <a:t>E</a:t>
            </a:r>
            <a:r>
              <a:rPr lang="en-US" dirty="0" err="1" smtClean="0"/>
              <a:t>uthyroidism</a:t>
            </a:r>
            <a:r>
              <a:rPr lang="en-US" dirty="0" smtClean="0"/>
              <a:t> </a:t>
            </a:r>
            <a:r>
              <a:rPr lang="en-US" dirty="0"/>
              <a:t>should be ensured prior to GH dynamic </a:t>
            </a:r>
            <a:r>
              <a:rPr lang="en-US" dirty="0" smtClean="0"/>
              <a:t>tests.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1" y="447676"/>
            <a:ext cx="712695" cy="70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9308" y="6155298"/>
            <a:ext cx="280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YflrxbFblhmrMyriad-Roman"/>
              </a:rPr>
              <a:t>Clinical Rounds in </a:t>
            </a:r>
            <a:r>
              <a:rPr lang="en-US" sz="1200" dirty="0" smtClean="0">
                <a:latin typeface="YflrxbFblhmrMyriad-Roman"/>
              </a:rPr>
              <a:t>Endocrinology 2016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543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GH dynamic tests should not be performed in </a:t>
            </a:r>
            <a:r>
              <a:rPr lang="en-US" dirty="0" smtClean="0"/>
              <a:t>children receiving </a:t>
            </a:r>
            <a:r>
              <a:rPr lang="en-US" b="1" dirty="0">
                <a:solidFill>
                  <a:srgbClr val="00B050"/>
                </a:solidFill>
              </a:rPr>
              <a:t>&gt;15 mg/m 2 /day of hydrocortisone or its </a:t>
            </a:r>
            <a:r>
              <a:rPr lang="en-US" b="1" dirty="0" smtClean="0">
                <a:solidFill>
                  <a:srgbClr val="00B050"/>
                </a:solidFill>
              </a:rPr>
              <a:t>equivalents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This may lead to more false-positive results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Antipsychotic medications , and </a:t>
            </a:r>
            <a:r>
              <a:rPr lang="en-US" dirty="0" err="1" smtClean="0"/>
              <a:t>ondansetron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sz="1100" dirty="0" smtClean="0">
              <a:latin typeface="YflrxbFblhmrMyriad-Roman"/>
            </a:endParaRPr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r>
              <a:rPr lang="en-US" sz="1100" dirty="0" smtClean="0"/>
              <a:t>Arch </a:t>
            </a:r>
            <a:r>
              <a:rPr lang="en-US" sz="1100" dirty="0" err="1" smtClean="0"/>
              <a:t>Dis</a:t>
            </a:r>
            <a:r>
              <a:rPr lang="en-US" sz="1100" dirty="0" smtClean="0"/>
              <a:t> Child 2016</a:t>
            </a:r>
          </a:p>
          <a:p>
            <a:pPr>
              <a:buNone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are the prerequisites for GH dynamic testing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1" y="447676"/>
            <a:ext cx="712695" cy="704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2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Gonadal </a:t>
            </a:r>
            <a:r>
              <a:rPr lang="en-US" sz="11200" dirty="0"/>
              <a:t>steroids </a:t>
            </a:r>
            <a:r>
              <a:rPr lang="en-US" sz="11200" dirty="0" smtClean="0"/>
              <a:t>influence </a:t>
            </a:r>
            <a:r>
              <a:rPr lang="en-US" sz="11200" dirty="0"/>
              <a:t>GH–IGF1 </a:t>
            </a:r>
            <a:r>
              <a:rPr lang="en-US" sz="11200" dirty="0" smtClean="0"/>
              <a:t>secretion.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/>
              <a:t>P</a:t>
            </a:r>
            <a:r>
              <a:rPr lang="en-US" sz="11200" dirty="0" smtClean="0"/>
              <a:t>riming with estrogen/testosterone </a:t>
            </a:r>
            <a:r>
              <a:rPr lang="en-US" sz="11200" dirty="0"/>
              <a:t>should be considered </a:t>
            </a:r>
            <a:r>
              <a:rPr lang="en-US" sz="11200" dirty="0" smtClean="0"/>
              <a:t>in some children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200" dirty="0" smtClean="0"/>
              <a:t>Controversies regarding the need for priming</a:t>
            </a:r>
            <a:r>
              <a:rPr lang="en-US" sz="11200" dirty="0" smtClean="0">
                <a:solidFill>
                  <a:srgbClr val="00B050"/>
                </a:solidFill>
              </a:rPr>
              <a:t>, the age </a:t>
            </a:r>
            <a:r>
              <a:rPr lang="en-US" sz="11200" dirty="0" smtClean="0"/>
              <a:t>at which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1200" dirty="0" smtClean="0"/>
          </a:p>
          <a:p>
            <a:pPr>
              <a:buClr>
                <a:srgbClr val="FF0000"/>
              </a:buClr>
              <a:buNone/>
            </a:pPr>
            <a:r>
              <a:rPr lang="en-US" sz="11200" dirty="0" smtClean="0"/>
              <a:t>priming should be done and </a:t>
            </a:r>
            <a:r>
              <a:rPr lang="en-US" sz="11200" dirty="0" smtClean="0">
                <a:solidFill>
                  <a:srgbClr val="00B050"/>
                </a:solidFill>
              </a:rPr>
              <a:t>which agent </a:t>
            </a:r>
            <a:r>
              <a:rPr lang="en-US" sz="11200" dirty="0" smtClean="0"/>
              <a:t>should be used for priming</a:t>
            </a:r>
          </a:p>
          <a:p>
            <a:pPr>
              <a:buClr>
                <a:srgbClr val="FF0000"/>
              </a:buClr>
              <a:buNone/>
            </a:pPr>
            <a:endParaRPr lang="en-US" sz="11200" dirty="0" smtClean="0"/>
          </a:p>
          <a:p>
            <a:pPr>
              <a:buClr>
                <a:srgbClr val="FF0000"/>
              </a:buClr>
              <a:buNone/>
            </a:pPr>
            <a:r>
              <a:rPr lang="en-US" sz="4400" dirty="0" smtClean="0"/>
              <a:t>Up to date 2017</a:t>
            </a:r>
          </a:p>
          <a:p>
            <a:pPr>
              <a:buClr>
                <a:srgbClr val="FF0000"/>
              </a:buClr>
              <a:buNone/>
            </a:pPr>
            <a:r>
              <a:rPr lang="en-US" sz="4400" dirty="0" smtClean="0">
                <a:latin typeface="YflrxbFblhmrMyriad-Roman"/>
              </a:rPr>
              <a:t>Clinical Rounds in Endocrinology 2016</a:t>
            </a:r>
            <a:endParaRPr lang="en-US" sz="4400" dirty="0" smtClean="0"/>
          </a:p>
          <a:p>
            <a:pPr>
              <a:buClr>
                <a:srgbClr val="FF0000"/>
              </a:buClr>
              <a:buNone/>
            </a:pPr>
            <a:endParaRPr lang="en-US" sz="11200" dirty="0"/>
          </a:p>
          <a:p>
            <a:endParaRPr lang="en-US" sz="11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dirty="0" err="1" smtClean="0"/>
              <a:t>Uptodate</a:t>
            </a:r>
            <a:r>
              <a:rPr lang="en-US" sz="1500" dirty="0" smtClean="0"/>
              <a:t> 2017 </a:t>
            </a:r>
          </a:p>
          <a:p>
            <a:pPr marL="0" indent="0">
              <a:buNone/>
            </a:pPr>
            <a:r>
              <a:rPr lang="en-US" sz="1500" dirty="0" smtClean="0"/>
              <a:t>clinic</a:t>
            </a:r>
            <a:endParaRPr lang="en-US" sz="15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are the prerequisites for GH dynamic testing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1" y="447676"/>
            <a:ext cx="712695" cy="704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3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Who dose need “ </a:t>
            </a:r>
            <a:r>
              <a:rPr lang="en-US" sz="2800" b="1" i="1" dirty="0">
                <a:solidFill>
                  <a:srgbClr val="0070C0"/>
                </a:solidFill>
              </a:rPr>
              <a:t>priming ” prior to GH dynamic testing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Children </a:t>
            </a:r>
            <a:r>
              <a:rPr lang="en-US" i="1" dirty="0">
                <a:solidFill>
                  <a:srgbClr val="00B050"/>
                </a:solidFill>
              </a:rPr>
              <a:t>above 8 years </a:t>
            </a:r>
            <a:r>
              <a:rPr lang="en-US" i="1" dirty="0"/>
              <a:t>of age having </a:t>
            </a:r>
            <a:r>
              <a:rPr lang="en-US" b="1" i="1" dirty="0">
                <a:solidFill>
                  <a:srgbClr val="00B0F0"/>
                </a:solidFill>
              </a:rPr>
              <a:t>Tanner stage ≤2</a:t>
            </a:r>
            <a:r>
              <a:rPr lang="en-US" b="1" i="1" dirty="0" smtClean="0">
                <a:solidFill>
                  <a:srgbClr val="00B0F0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Aged &gt;8 years for girls or &gt;9 years for boys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This can be based either </a:t>
            </a:r>
            <a:r>
              <a:rPr lang="en-US" b="1" dirty="0" smtClean="0">
                <a:solidFill>
                  <a:srgbClr val="00B0F0"/>
                </a:solidFill>
              </a:rPr>
              <a:t>on chronological age or bone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prepubertal</a:t>
            </a:r>
            <a:r>
              <a:rPr lang="en-US" dirty="0" smtClean="0"/>
              <a:t> at 13–14 years in boys and 11–12 years in girls</a:t>
            </a: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dirty="0" smtClean="0"/>
              <a:t>Arch </a:t>
            </a:r>
            <a:r>
              <a:rPr lang="en-US" sz="1200" dirty="0" err="1" smtClean="0"/>
              <a:t>Dis</a:t>
            </a:r>
            <a:r>
              <a:rPr lang="en-US" sz="1200" dirty="0" smtClean="0"/>
              <a:t> Child 2016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YflrxbFblhmrMyriad-Roman"/>
              </a:rPr>
              <a:t>Clinical Rounds in Endocrinology 2016</a:t>
            </a: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447676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57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Who dose need “ </a:t>
            </a:r>
            <a:r>
              <a:rPr lang="en-US" sz="2800" b="1" i="1" dirty="0">
                <a:solidFill>
                  <a:srgbClr val="0070C0"/>
                </a:solidFill>
              </a:rPr>
              <a:t>priming ” prior to GH dynamic testing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err="1"/>
              <a:t>P</a:t>
            </a:r>
            <a:r>
              <a:rPr lang="en-US" dirty="0" err="1" smtClean="0"/>
              <a:t>repubertal</a:t>
            </a:r>
            <a:r>
              <a:rPr lang="en-US" dirty="0" smtClean="0"/>
              <a:t> </a:t>
            </a:r>
            <a:r>
              <a:rPr lang="en-US" dirty="0"/>
              <a:t>boys older than </a:t>
            </a:r>
            <a:r>
              <a:rPr lang="en-US" dirty="0">
                <a:solidFill>
                  <a:srgbClr val="00B0F0"/>
                </a:solidFill>
              </a:rPr>
              <a:t>11 </a:t>
            </a:r>
            <a:r>
              <a:rPr lang="en-US" dirty="0" smtClean="0">
                <a:solidFill>
                  <a:srgbClr val="00B0F0"/>
                </a:solidFill>
              </a:rPr>
              <a:t>years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Prepubertal</a:t>
            </a:r>
            <a:r>
              <a:rPr lang="en-US" dirty="0" smtClean="0"/>
              <a:t> </a:t>
            </a:r>
            <a:r>
              <a:rPr lang="en-US" dirty="0"/>
              <a:t>girls older than </a:t>
            </a:r>
            <a:r>
              <a:rPr lang="en-US" dirty="0">
                <a:solidFill>
                  <a:srgbClr val="00B0F0"/>
                </a:solidFill>
              </a:rPr>
              <a:t>10 years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with PAH prognosis within </a:t>
            </a:r>
            <a:r>
              <a:rPr lang="en-US" dirty="0">
                <a:solidFill>
                  <a:srgbClr val="00B050"/>
                </a:solidFill>
              </a:rPr>
              <a:t>–2 SD of the reference population </a:t>
            </a:r>
            <a:r>
              <a:rPr lang="en-US" dirty="0" smtClean="0">
                <a:solidFill>
                  <a:srgbClr val="00B050"/>
                </a:solidFill>
              </a:rPr>
              <a:t>mean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 err="1" smtClean="0">
                <a:latin typeface="MyriadPro-Regular"/>
              </a:rPr>
              <a:t>Horm</a:t>
            </a:r>
            <a:r>
              <a:rPr lang="en-US" sz="1100" dirty="0" smtClean="0">
                <a:latin typeface="MyriadPro-Regular"/>
              </a:rPr>
              <a:t> Res </a:t>
            </a:r>
            <a:r>
              <a:rPr lang="en-US" sz="1100" dirty="0" err="1" smtClean="0">
                <a:latin typeface="MyriadPro-Regular"/>
              </a:rPr>
              <a:t>Paediatr</a:t>
            </a:r>
            <a:r>
              <a:rPr lang="en-US" sz="1100" dirty="0" smtClean="0">
                <a:latin typeface="MyriadPro-Regular"/>
              </a:rPr>
              <a:t> 2016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Up to date 2017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447676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8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How to prime with </a:t>
            </a:r>
            <a:r>
              <a:rPr lang="en-US" b="1" dirty="0" err="1" smtClean="0">
                <a:solidFill>
                  <a:srgbClr val="0070C0"/>
                </a:solidFill>
              </a:rPr>
              <a:t>gonadal</a:t>
            </a:r>
            <a:r>
              <a:rPr lang="en-US" b="1" dirty="0" smtClean="0">
                <a:solidFill>
                  <a:srgbClr val="0070C0"/>
                </a:solidFill>
              </a:rPr>
              <a:t> steroids before GH dynamic testing ?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45" t="47841" r="21124" b="15870"/>
          <a:stretch>
            <a:fillRect/>
          </a:stretch>
        </p:blipFill>
        <p:spPr bwMode="auto">
          <a:xfrm>
            <a:off x="1456765" y="1981200"/>
            <a:ext cx="8987117" cy="34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what's the benefit </a:t>
            </a:r>
            <a:r>
              <a:rPr lang="en-US" b="1" i="1" dirty="0" smtClean="0">
                <a:solidFill>
                  <a:srgbClr val="0070C0"/>
                </a:solidFill>
              </a:rPr>
              <a:t>“ priming ” prior to GH dynamic testing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9296400" cy="4351338"/>
          </a:xfrm>
        </p:spPr>
        <p:txBody>
          <a:bodyPr/>
          <a:lstStyle/>
          <a:p>
            <a:r>
              <a:rPr lang="en-US" dirty="0" smtClean="0"/>
              <a:t>priming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prepubertal</a:t>
            </a:r>
            <a:r>
              <a:rPr lang="en-US" dirty="0" smtClean="0">
                <a:solidFill>
                  <a:srgbClr val="FF0000"/>
                </a:solidFill>
              </a:rPr>
              <a:t> children of pubertal age </a:t>
            </a:r>
            <a:r>
              <a:rPr lang="en-US" dirty="0" smtClean="0"/>
              <a:t>improves specificity without compromising the sensitivity </a:t>
            </a:r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1" y="636588"/>
            <a:ext cx="11650133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Calculation of height standard deviation score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2151" y="1322389"/>
            <a:ext cx="9751483" cy="2689225"/>
          </a:xfrm>
        </p:spPr>
        <p:txBody>
          <a:bodyPr/>
          <a:lstStyle/>
          <a:p>
            <a:pPr marL="285750" indent="-285750" defTabSz="981075" eaLnBrk="1" hangingPunct="1">
              <a:buFontTx/>
              <a:buNone/>
            </a:pPr>
            <a:endParaRPr lang="en-GB" sz="1800" smtClean="0"/>
          </a:p>
          <a:p>
            <a:pPr marL="285750" indent="-285750" defTabSz="981075" eaLnBrk="1" hangingPunct="1">
              <a:buFontTx/>
              <a:buNone/>
            </a:pPr>
            <a:r>
              <a:rPr lang="en-GB" smtClean="0"/>
              <a:t>Example calculation:</a:t>
            </a:r>
          </a:p>
          <a:p>
            <a:pPr marL="285750" indent="-285750" defTabSz="981075" eaLnBrk="1" hangingPunct="1">
              <a:buFontTx/>
              <a:buNone/>
            </a:pPr>
            <a:r>
              <a:rPr lang="en-GB" smtClean="0"/>
              <a:t>A 9-year-old boy is 116 cm </a:t>
            </a:r>
            <a:endParaRPr lang="en-GB" sz="1600" smtClean="0"/>
          </a:p>
          <a:p>
            <a:pPr marL="285750" indent="-285750" defTabSz="981075" eaLnBrk="1" hangingPunct="1">
              <a:spcBef>
                <a:spcPct val="0"/>
              </a:spcBef>
              <a:buFontTx/>
              <a:buNone/>
            </a:pPr>
            <a:endParaRPr lang="en-GB" smtClean="0"/>
          </a:p>
        </p:txBody>
      </p:sp>
      <p:cxnSp>
        <p:nvCxnSpPr>
          <p:cNvPr id="12292" name="Straight Connector 7"/>
          <p:cNvCxnSpPr>
            <a:cxnSpLocks noChangeShapeType="1"/>
          </p:cNvCxnSpPr>
          <p:nvPr/>
        </p:nvCxnSpPr>
        <p:spPr bwMode="auto">
          <a:xfrm flipV="1">
            <a:off x="2357967" y="3694113"/>
            <a:ext cx="1788584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7327901" y="3760789"/>
            <a:ext cx="3909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rgbClr val="606060"/>
                </a:solidFill>
              </a:rPr>
              <a:t>Kuczmarski </a:t>
            </a:r>
            <a:r>
              <a:rPr lang="en-GB" sz="1000" i="1">
                <a:solidFill>
                  <a:srgbClr val="606060"/>
                </a:solidFill>
              </a:rPr>
              <a:t>et al. </a:t>
            </a:r>
            <a:r>
              <a:rPr lang="en-GB" sz="1000">
                <a:solidFill>
                  <a:srgbClr val="606060"/>
                </a:solidFill>
              </a:rPr>
              <a:t>CDC growth charts.</a:t>
            </a:r>
            <a:r>
              <a:rPr lang="en-GB" sz="1000" i="1">
                <a:solidFill>
                  <a:srgbClr val="606060"/>
                </a:solidFill>
              </a:rPr>
              <a:t> Vital Health Stat </a:t>
            </a:r>
            <a:r>
              <a:rPr lang="en-GB" sz="1000">
                <a:solidFill>
                  <a:srgbClr val="606060"/>
                </a:solidFill>
              </a:rPr>
              <a:t>2002;11(246).</a:t>
            </a:r>
          </a:p>
          <a:p>
            <a:endParaRPr lang="en-GB" sz="1000">
              <a:solidFill>
                <a:srgbClr val="606060"/>
              </a:solidFill>
              <a:latin typeface="Verdan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10401" y="3505200"/>
          <a:ext cx="4533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37"/>
                <a:gridCol w="1041155"/>
                <a:gridCol w="2054908"/>
              </a:tblGrid>
              <a:tr h="3847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Boy’s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(years)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Standard deviation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7030A0"/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8.0–8.49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128.62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5.76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8.5–8.99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131.58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5.93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9.0–9.49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134.71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6.22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9.5–9.99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136.91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6.51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F0D8DA"/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10.0–10.49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139.59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7.67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5" marR="121925">
                    <a:solidFill>
                      <a:srgbClr val="E7CFF9"/>
                    </a:solidFill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7421034" y="2895600"/>
            <a:ext cx="4487333" cy="300038"/>
          </a:xfrm>
          <a:prstGeom prst="roundRect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>
              <a:defRPr/>
            </a:pPr>
            <a:endParaRPr lang="en-US" sz="140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Not recommended sex steroid to patients that  were</a:t>
            </a:r>
            <a:r>
              <a:rPr lang="en-US" dirty="0" smtClean="0"/>
              <a:t> already on GH treatment</a:t>
            </a: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Which is the preferred GH dynamic test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Insulin-induced hypoglycemia is </a:t>
            </a:r>
            <a:r>
              <a:rPr lang="en-US" b="1" dirty="0" smtClean="0">
                <a:solidFill>
                  <a:srgbClr val="00B0F0"/>
                </a:solidFill>
              </a:rPr>
              <a:t>gold standard </a:t>
            </a:r>
            <a:r>
              <a:rPr lang="en-US" dirty="0" smtClean="0"/>
              <a:t>for the diagnosis of GHD.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B0F0"/>
                </a:solidFill>
              </a:rPr>
              <a:t>Colonidine</a:t>
            </a:r>
            <a:r>
              <a:rPr lang="en-US" b="1" dirty="0" smtClean="0">
                <a:solidFill>
                  <a:srgbClr val="00B0F0"/>
                </a:solidFill>
              </a:rPr>
              <a:t>  and  glucagon </a:t>
            </a:r>
            <a:r>
              <a:rPr lang="en-US" dirty="0" smtClean="0"/>
              <a:t>stimulation tests are commonly performed in clinical practice.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100" dirty="0" smtClean="0">
                <a:latin typeface="YflrxbFblhmrMyriad-Roman"/>
              </a:rPr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 two dynamic tests is needed in the diagnosis of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800" dirty="0" smtClean="0"/>
              <a:t>Because of low specificity of these tests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4100" dirty="0" smtClean="0">
                <a:solidFill>
                  <a:srgbClr val="FF0000"/>
                </a:solidFill>
              </a:rPr>
              <a:t>Two tests should be abnormal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There is no evidence against performing both tests sequentially on the same day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r>
              <a:rPr lang="en-US" sz="4100" dirty="0" smtClean="0"/>
              <a:t> </a:t>
            </a:r>
          </a:p>
          <a:p>
            <a:pPr>
              <a:buNone/>
            </a:pPr>
            <a:endParaRPr lang="en-US" dirty="0" smtClean="0">
              <a:latin typeface="YflrxbFblhmrMyriad-Roman"/>
            </a:endParaRPr>
          </a:p>
          <a:p>
            <a:pPr>
              <a:buNone/>
            </a:pPr>
            <a:endParaRPr lang="en-US" dirty="0" smtClean="0">
              <a:latin typeface="YflrxbFblhmrMyriad-Roman"/>
            </a:endParaRPr>
          </a:p>
          <a:p>
            <a:pPr>
              <a:buNone/>
            </a:pPr>
            <a:endParaRPr lang="en-US" dirty="0" smtClean="0">
              <a:latin typeface="YflrxbFblhmrMyriad-Roman"/>
            </a:endParaRPr>
          </a:p>
          <a:p>
            <a:pPr>
              <a:buNone/>
            </a:pPr>
            <a:r>
              <a:rPr lang="en-US" sz="19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9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9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9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900" dirty="0" smtClean="0"/>
          </a:p>
          <a:p>
            <a:pPr>
              <a:buNone/>
            </a:pPr>
            <a:r>
              <a:rPr lang="en-US" sz="1800" dirty="0" smtClean="0">
                <a:latin typeface="YflrxbFblhmrMyriad-Roman"/>
              </a:rPr>
              <a:t>Clinical Rounds in Endocrinology 2016</a:t>
            </a:r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>
              <a:latin typeface="YflrxbFblhmrMyriad-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en-US" dirty="0" smtClean="0"/>
              <a:t>Who needs one provocative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 single dynamic test is sufficient to diagnose GHD in those with</a:t>
            </a:r>
            <a:endParaRPr lang="fa-IR" b="1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/>
              <a:t>structural pituitary defects</a:t>
            </a:r>
            <a:endParaRPr lang="fa-IR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 Multiple pituitary hormone deficiencies(other pituitary hormone defects)</a:t>
            </a:r>
            <a:endParaRPr lang="fa-IR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Genetic defect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History of irradiation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r>
              <a:rPr lang="en-US" sz="1200" dirty="0" smtClean="0"/>
              <a:t>Arch </a:t>
            </a:r>
            <a:r>
              <a:rPr lang="en-US" sz="1200" dirty="0" err="1" smtClean="0"/>
              <a:t>Dis</a:t>
            </a:r>
            <a:r>
              <a:rPr lang="en-US" sz="1200" dirty="0" smtClean="0"/>
              <a:t> Child 2016</a:t>
            </a:r>
          </a:p>
          <a:p>
            <a:pPr>
              <a:buClr>
                <a:srgbClr val="FF0000"/>
              </a:buClr>
              <a:buNone/>
            </a:pPr>
            <a:r>
              <a:rPr lang="en-US" sz="1200" dirty="0" smtClean="0"/>
              <a:t>Up to date 2017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Pharmacologic stimuli include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L-dopa ,</a:t>
            </a:r>
            <a:r>
              <a:rPr lang="en-US" dirty="0" err="1" smtClean="0"/>
              <a:t>clonidine</a:t>
            </a:r>
            <a:r>
              <a:rPr lang="en-US" dirty="0" smtClean="0"/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</a:rPr>
              <a:t>Glucagon , </a:t>
            </a:r>
            <a:r>
              <a:rPr lang="en-US" b="1" dirty="0" err="1" smtClean="0">
                <a:solidFill>
                  <a:srgbClr val="00B050"/>
                </a:solidFill>
              </a:rPr>
              <a:t>arginine</a:t>
            </a:r>
            <a:r>
              <a:rPr lang="en-US" b="1" dirty="0" smtClean="0">
                <a:solidFill>
                  <a:srgbClr val="00B050"/>
                </a:solidFill>
              </a:rPr>
              <a:t>, insulin-induced hypoglycemia</a:t>
            </a:r>
            <a:r>
              <a:rPr lang="en-US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 last </a:t>
            </a:r>
            <a:r>
              <a:rPr lang="en-US" b="1" dirty="0" smtClean="0">
                <a:solidFill>
                  <a:srgbClr val="FFC000"/>
                </a:solidFill>
              </a:rPr>
              <a:t>three tests </a:t>
            </a:r>
            <a:r>
              <a:rPr lang="en-US" dirty="0" smtClean="0"/>
              <a:t>have the highest specificity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Are still subject to false-positive results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Arginine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An intravenous infusion of 0.5 g/kg body weight (to a maximum of30- 40 g) is given over 30 minutes</a:t>
            </a:r>
          </a:p>
          <a:p>
            <a:r>
              <a:rPr lang="en-US" dirty="0" smtClean="0"/>
              <a:t>GH is measured at 0, 30, </a:t>
            </a:r>
            <a:r>
              <a:rPr lang="en-US" dirty="0" smtClean="0">
                <a:solidFill>
                  <a:srgbClr val="00B0F0"/>
                </a:solidFill>
              </a:rPr>
              <a:t>60</a:t>
            </a:r>
            <a:r>
              <a:rPr lang="en-US" dirty="0" smtClean="0"/>
              <a:t>, 90, and 120 minutes </a:t>
            </a:r>
          </a:p>
          <a:p>
            <a:r>
              <a:rPr lang="en-US" dirty="0" smtClean="0"/>
              <a:t>The maximum GH peak is expected at about </a:t>
            </a:r>
            <a:r>
              <a:rPr lang="en-US" dirty="0" smtClean="0">
                <a:solidFill>
                  <a:srgbClr val="FF0000"/>
                </a:solidFill>
              </a:rPr>
              <a:t>60 minutes</a:t>
            </a:r>
            <a:r>
              <a:rPr lang="en-US" dirty="0" smtClean="0"/>
              <a:t>. by adding a dose of L-</a:t>
            </a:r>
            <a:r>
              <a:rPr lang="en-US" dirty="0" err="1" smtClean="0"/>
              <a:t>Dopa</a:t>
            </a:r>
            <a:r>
              <a:rPr lang="en-US" dirty="0" smtClean="0"/>
              <a:t> orally just prior to the administration of </a:t>
            </a:r>
            <a:r>
              <a:rPr lang="en-US" dirty="0" err="1" smtClean="0"/>
              <a:t>arginine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L-</a:t>
            </a:r>
            <a:r>
              <a:rPr lang="en-US" dirty="0" err="1" smtClean="0">
                <a:solidFill>
                  <a:srgbClr val="FF0000"/>
                </a:solidFill>
              </a:rPr>
              <a:t>Dopa</a:t>
            </a:r>
            <a:r>
              <a:rPr lang="en-US" dirty="0" smtClean="0">
                <a:solidFill>
                  <a:srgbClr val="FF0000"/>
                </a:solidFill>
              </a:rPr>
              <a:t> is a relatively weak stimulant of GH release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Colonidine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stimulation of GHRH via alpha-adrenergic pathways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5 mcg/kg  (</a:t>
            </a:r>
            <a:r>
              <a:rPr lang="en-US" dirty="0" smtClean="0">
                <a:solidFill>
                  <a:srgbClr val="FF0000"/>
                </a:solidFill>
              </a:rPr>
              <a:t>0.1-015 mg/m2 </a:t>
            </a:r>
            <a:r>
              <a:rPr lang="en-US" dirty="0" smtClean="0"/>
              <a:t>)  maximum </a:t>
            </a:r>
            <a:r>
              <a:rPr lang="en-US" b="1" dirty="0" smtClean="0">
                <a:solidFill>
                  <a:srgbClr val="FFC000"/>
                </a:solidFill>
              </a:rPr>
              <a:t>250 mcg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GH is measured at 0, 30, 60 and 90 minutes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peak GH secretion typically occurs about </a:t>
            </a:r>
            <a:r>
              <a:rPr lang="en-US" b="1" dirty="0" smtClean="0">
                <a:solidFill>
                  <a:srgbClr val="00B050"/>
                </a:solidFill>
              </a:rPr>
              <a:t>one hour after </a:t>
            </a:r>
            <a:r>
              <a:rPr lang="en-US" dirty="0" smtClean="0"/>
              <a:t>the stimulus is given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pPr>
              <a:buNone/>
            </a:pPr>
            <a:r>
              <a:rPr lang="en-US" sz="1800" dirty="0" smtClean="0"/>
              <a:t>CLINICAL SCIENCE 2016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Glucagon</a:t>
            </a: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is a good choice for </a:t>
            </a:r>
            <a:r>
              <a:rPr lang="en-US" b="1" dirty="0" smtClean="0">
                <a:solidFill>
                  <a:srgbClr val="00B0F0"/>
                </a:solidFill>
              </a:rPr>
              <a:t>infants and young children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Glucagon is administered subcutaneously at a dose of 0.03 mg/kg (maximum 1 mg),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serum samples are drawn at intervals between one and three hours after the stimulus.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Peak GH secretion occurs between </a:t>
            </a:r>
            <a:r>
              <a:rPr lang="en-US" b="1" dirty="0" smtClean="0">
                <a:solidFill>
                  <a:srgbClr val="FF0000"/>
                </a:solidFill>
              </a:rPr>
              <a:t>two and three hours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Up to date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92D050"/>
                </a:solidFill>
              </a:rPr>
              <a:t>levo-dopa</a:t>
            </a:r>
            <a:endParaRPr lang="en-US" sz="3200" b="1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 150–175 mg/m</a:t>
            </a:r>
            <a:r>
              <a:rPr lang="en-US" baseline="30000" dirty="0" smtClean="0"/>
              <a:t>2</a:t>
            </a:r>
            <a:r>
              <a:rPr lang="en-US" dirty="0" smtClean="0"/>
              <a:t>, maximum 250 mg</a:t>
            </a:r>
          </a:p>
          <a:p>
            <a:r>
              <a:rPr lang="en-US" dirty="0" err="1" smtClean="0"/>
              <a:t>Propranolol</a:t>
            </a:r>
            <a:r>
              <a:rPr lang="en-US" dirty="0" smtClean="0"/>
              <a:t> 0.75 mg/kg, maximum 40 mg, </a:t>
            </a:r>
          </a:p>
          <a:p>
            <a:r>
              <a:rPr lang="en-US" dirty="0" smtClean="0"/>
              <a:t>sampling at 30, 45, 60, 90, 120, 180 min</a:t>
            </a:r>
          </a:p>
          <a:p>
            <a:r>
              <a:rPr lang="en-US" dirty="0" smtClean="0"/>
              <a:t>peak response is 90 minutes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2"/>
              </a:rPr>
              <a:t>Clin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Endocrinol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Metab</a:t>
            </a:r>
            <a:r>
              <a:rPr lang="en-US" dirty="0" smtClean="0"/>
              <a:t>.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insulin-induced hypoglycemia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potent stimulant of GH release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Most specific tests for GHD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800" dirty="0" smtClean="0"/>
              <a:t>Up to date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F5F4D40-7E25-4575-B638-0E587B17B7CF}" type="slidenum">
              <a:rPr lang="ar-SA" sz="1400"/>
              <a:pPr/>
              <a:t>8</a:t>
            </a:fld>
            <a:endParaRPr 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Z - score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4417" y="2060576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HT 50th – HT5th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SDS =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       SD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SD=  HT 50th – HT5th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        2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548662" y="2825701"/>
            <a:ext cx="35517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2098496" y="5244392"/>
            <a:ext cx="31665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Combination of GHRH and</a:t>
            </a:r>
            <a:r>
              <a:rPr lang="en-US" u="sng" dirty="0" smtClean="0"/>
              <a:t> </a:t>
            </a:r>
            <a:r>
              <a:rPr lang="en-US" u="sng" dirty="0" err="1" smtClean="0">
                <a:hlinkClick r:id="rId2"/>
              </a:rPr>
              <a:t>arginine</a:t>
            </a:r>
            <a:r>
              <a:rPr lang="en-US" dirty="0" smtClean="0"/>
              <a:t> to better evaluate patients with multiple pituitary hormone deficiencies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is not useful in making a diagnosis of GHD in children with isolated idiopathic GHD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Because these children have a defect in hypothalamic regulation of pituitary GH secretion and are expected to respond normally to GHRH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 in neonatal period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Glucagon  test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GH cut off value is 25ng/ml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GH value under 20ng/ml is suspicious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First choice test is IGFBP3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Sperling</a:t>
            </a:r>
            <a:r>
              <a:rPr lang="en-US" dirty="0" smtClean="0"/>
              <a:t>  2014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How to </a:t>
            </a:r>
            <a:r>
              <a:rPr lang="en-US" sz="2800" b="1" dirty="0" smtClean="0">
                <a:solidFill>
                  <a:srgbClr val="0070C0"/>
                </a:solidFill>
              </a:rPr>
              <a:t>define </a:t>
            </a:r>
            <a:r>
              <a:rPr lang="en-US" sz="2800" b="1" dirty="0">
                <a:solidFill>
                  <a:srgbClr val="0070C0"/>
                </a:solidFill>
              </a:rPr>
              <a:t>GH </a:t>
            </a:r>
            <a:r>
              <a:rPr lang="en-US" sz="2800" b="1" dirty="0" smtClean="0">
                <a:solidFill>
                  <a:srgbClr val="0070C0"/>
                </a:solidFill>
              </a:rPr>
              <a:t>deficiency </a:t>
            </a:r>
            <a:r>
              <a:rPr lang="en-US" sz="2800" b="1" dirty="0">
                <a:solidFill>
                  <a:srgbClr val="0070C0"/>
                </a:solidFill>
              </a:rPr>
              <a:t>after GH dynamic tests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19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GH </a:t>
            </a:r>
            <a:r>
              <a:rPr lang="en-US" sz="11200" dirty="0"/>
              <a:t>level </a:t>
            </a:r>
            <a:r>
              <a:rPr lang="en-US" sz="11200" dirty="0" smtClean="0"/>
              <a:t>                                   </a:t>
            </a:r>
            <a:r>
              <a:rPr lang="en-US" sz="11200" b="1" dirty="0" smtClean="0">
                <a:solidFill>
                  <a:srgbClr val="C00000"/>
                </a:solidFill>
              </a:rPr>
              <a:t>5- 10 </a:t>
            </a:r>
            <a:r>
              <a:rPr lang="en-US" sz="11200" b="1" dirty="0" err="1">
                <a:solidFill>
                  <a:srgbClr val="C00000"/>
                </a:solidFill>
              </a:rPr>
              <a:t>ng</a:t>
            </a:r>
            <a:r>
              <a:rPr lang="en-US" sz="11200" b="1" dirty="0">
                <a:solidFill>
                  <a:srgbClr val="C00000"/>
                </a:solidFill>
              </a:rPr>
              <a:t>/ml </a:t>
            </a:r>
            <a:r>
              <a:rPr lang="en-US" sz="11200" b="1" dirty="0" smtClean="0">
                <a:solidFill>
                  <a:srgbClr val="C00000"/>
                </a:solidFill>
              </a:rPr>
              <a:t>                             </a:t>
            </a:r>
            <a:r>
              <a:rPr lang="en-US" sz="11200" b="1" dirty="0" smtClean="0">
                <a:solidFill>
                  <a:srgbClr val="00B050"/>
                </a:solidFill>
              </a:rPr>
              <a:t>partial GHD</a:t>
            </a:r>
          </a:p>
          <a:p>
            <a:r>
              <a:rPr lang="en-US" sz="11200" dirty="0"/>
              <a:t>C</a:t>
            </a:r>
            <a:r>
              <a:rPr lang="en-US" sz="11200" dirty="0" smtClean="0"/>
              <a:t>utoff                                       </a:t>
            </a:r>
            <a:r>
              <a:rPr lang="en-US" sz="11200" b="1" dirty="0" smtClean="0">
                <a:solidFill>
                  <a:srgbClr val="C00000"/>
                </a:solidFill>
              </a:rPr>
              <a:t>&lt;3 </a:t>
            </a:r>
            <a:r>
              <a:rPr lang="en-US" sz="11200" b="1" dirty="0" err="1" smtClean="0">
                <a:solidFill>
                  <a:srgbClr val="C00000"/>
                </a:solidFill>
              </a:rPr>
              <a:t>ng</a:t>
            </a:r>
            <a:r>
              <a:rPr lang="en-US" sz="11200" b="1" dirty="0" smtClean="0">
                <a:solidFill>
                  <a:srgbClr val="C00000"/>
                </a:solidFill>
              </a:rPr>
              <a:t>&lt;5ng  /ml</a:t>
            </a:r>
            <a:r>
              <a:rPr lang="en-US" sz="11200" b="1" dirty="0">
                <a:solidFill>
                  <a:srgbClr val="C00000"/>
                </a:solidFill>
              </a:rPr>
              <a:t> </a:t>
            </a:r>
            <a:r>
              <a:rPr lang="en-US" sz="11200" b="1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11200" b="1" dirty="0" smtClean="0">
                <a:solidFill>
                  <a:srgbClr val="00B050"/>
                </a:solidFill>
              </a:rPr>
              <a:t>severe GHD</a:t>
            </a:r>
            <a:endParaRPr lang="fa-IR" sz="11200" b="1" dirty="0" smtClean="0">
              <a:solidFill>
                <a:srgbClr val="00B050"/>
              </a:solidFill>
            </a:endParaRPr>
          </a:p>
          <a:p>
            <a:r>
              <a:rPr lang="en-US" sz="11200" dirty="0" smtClean="0"/>
              <a:t>UK </a:t>
            </a:r>
            <a:r>
              <a:rPr lang="en-US" sz="11200" dirty="0" err="1" smtClean="0"/>
              <a:t>centres</a:t>
            </a:r>
            <a:r>
              <a:rPr lang="en-US" sz="11200" dirty="0" smtClean="0"/>
              <a:t> use a cut-off of                                                        </a:t>
            </a:r>
            <a:r>
              <a:rPr lang="en-US" sz="11200" b="1" dirty="0" smtClean="0">
                <a:solidFill>
                  <a:srgbClr val="00B0F0"/>
                </a:solidFill>
              </a:rPr>
              <a:t>7 µg/L</a:t>
            </a:r>
          </a:p>
          <a:p>
            <a:endParaRPr lang="en-US" sz="11200" dirty="0" smtClean="0"/>
          </a:p>
          <a:p>
            <a:r>
              <a:rPr lang="en-US" sz="11200" dirty="0" smtClean="0">
                <a:solidFill>
                  <a:srgbClr val="FF0000"/>
                </a:solidFill>
              </a:rPr>
              <a:t>whose 5</a:t>
            </a:r>
            <a:r>
              <a:rPr lang="en-US" sz="11200" baseline="30000" dirty="0" smtClean="0">
                <a:solidFill>
                  <a:srgbClr val="FF0000"/>
                </a:solidFill>
              </a:rPr>
              <a:t>th</a:t>
            </a:r>
            <a:r>
              <a:rPr lang="en-US" sz="11200" dirty="0" smtClean="0">
                <a:solidFill>
                  <a:srgbClr val="FF0000"/>
                </a:solidFill>
              </a:rPr>
              <a:t> percentile lies below 5 </a:t>
            </a:r>
            <a:r>
              <a:rPr lang="en-US" sz="11200" dirty="0" err="1" smtClean="0">
                <a:solidFill>
                  <a:srgbClr val="FF0000"/>
                </a:solidFill>
              </a:rPr>
              <a:t>μg</a:t>
            </a:r>
            <a:r>
              <a:rPr lang="en-US" sz="11200" dirty="0" smtClean="0">
                <a:solidFill>
                  <a:srgbClr val="FF0000"/>
                </a:solidFill>
              </a:rPr>
              <a:t>/L for most tests</a:t>
            </a:r>
            <a:endParaRPr lang="en-US" sz="1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1200" dirty="0" smtClean="0"/>
          </a:p>
          <a:p>
            <a:r>
              <a:rPr lang="en-US" sz="11200" dirty="0" smtClean="0"/>
              <a:t>GHRH–arginine </a:t>
            </a:r>
            <a:r>
              <a:rPr lang="en-US" sz="11200" b="1" dirty="0" smtClean="0">
                <a:solidFill>
                  <a:srgbClr val="00B050"/>
                </a:solidFill>
              </a:rPr>
              <a:t>≤</a:t>
            </a:r>
            <a:r>
              <a:rPr lang="en-US" sz="11200" b="1" dirty="0">
                <a:solidFill>
                  <a:srgbClr val="00B050"/>
                </a:solidFill>
              </a:rPr>
              <a:t>19 ng/ml is </a:t>
            </a:r>
            <a:r>
              <a:rPr lang="en-US" sz="11200" dirty="0" smtClean="0"/>
              <a:t>suggested because </a:t>
            </a:r>
            <a:r>
              <a:rPr lang="en-US" sz="11200" dirty="0"/>
              <a:t>of its high </a:t>
            </a:r>
            <a:r>
              <a:rPr lang="en-US" sz="11200" dirty="0" smtClean="0"/>
              <a:t>potency</a:t>
            </a:r>
          </a:p>
          <a:p>
            <a:endParaRPr lang="en-US" dirty="0" smtClean="0"/>
          </a:p>
          <a:p>
            <a:pPr>
              <a:buNone/>
            </a:pPr>
            <a:endParaRPr lang="fa-IR" sz="4800" dirty="0" smtClean="0"/>
          </a:p>
          <a:p>
            <a:pPr>
              <a:buNone/>
            </a:pPr>
            <a:r>
              <a:rPr lang="en-US" sz="4800" dirty="0" smtClean="0"/>
              <a:t>Arch </a:t>
            </a:r>
            <a:r>
              <a:rPr lang="en-US" sz="4800" dirty="0" err="1" smtClean="0"/>
              <a:t>Dis</a:t>
            </a:r>
            <a:r>
              <a:rPr lang="en-US" sz="4800" dirty="0" smtClean="0"/>
              <a:t> Child 2016</a:t>
            </a:r>
          </a:p>
          <a:p>
            <a:endParaRPr lang="en-US" dirty="0" smtClean="0"/>
          </a:p>
          <a:p>
            <a:pPr>
              <a:buNone/>
            </a:pPr>
            <a:r>
              <a:rPr lang="en-US" sz="5600" dirty="0" smtClean="0">
                <a:latin typeface="YflrxbFblhmrMyriad-Roman"/>
              </a:rPr>
              <a:t>Clinical Rounds in Endocrinology 2016</a:t>
            </a:r>
          </a:p>
          <a:p>
            <a:endParaRPr lang="en-US" sz="5600" dirty="0" smtClean="0">
              <a:latin typeface="YflrxbFblhmrMyriad-Roman"/>
            </a:endParaRPr>
          </a:p>
          <a:p>
            <a:pPr>
              <a:buNone/>
            </a:pPr>
            <a:r>
              <a:rPr lang="en-US" sz="56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56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56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56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56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447676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6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False positive rates  based on cut off  level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Cut-off of 7 µg/L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8.9% -23.7%, </a:t>
            </a:r>
            <a:endParaRPr lang="fa-IR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Cut-off of  10µg/L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4.9–49%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Arch </a:t>
            </a:r>
            <a:r>
              <a:rPr lang="en-US" dirty="0" err="1" smtClean="0"/>
              <a:t>Dis</a:t>
            </a:r>
            <a:r>
              <a:rPr lang="en-US" dirty="0" smtClean="0"/>
              <a:t> Child 2016</a:t>
            </a:r>
          </a:p>
          <a:p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is the relationship between BMI &amp; GH provocative testing?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Cut off for GH deficiency for BMI 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25 -  30 Kg/m2    =  8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&gt; 30 kg / m2 = 4.2 ng/ml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</a:t>
            </a:r>
            <a:r>
              <a:rPr lang="en-US" sz="1400" dirty="0" err="1" smtClean="0"/>
              <a:t>Metab</a:t>
            </a:r>
            <a:r>
              <a:rPr lang="en-US" sz="1400" dirty="0" smtClean="0"/>
              <a:t> 2016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1" y="447676"/>
            <a:ext cx="712695" cy="704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2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Cut-off limits for the diagnosis of growth hormone deficiency for six commercially available growth hormone assays and one mass spectrometry assay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25" t="17856" r="14004" b="9044"/>
          <a:stretch>
            <a:fillRect/>
          </a:stretch>
        </p:blipFill>
        <p:spPr bwMode="auto">
          <a:xfrm>
            <a:off x="1927412" y="2224144"/>
            <a:ext cx="8924364" cy="32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449" y="6042716"/>
            <a:ext cx="21600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Arch </a:t>
            </a:r>
            <a:r>
              <a:rPr lang="en-US" dirty="0" err="1" smtClean="0">
                <a:solidFill>
                  <a:schemeClr val="tx1"/>
                </a:solidFill>
              </a:rPr>
              <a:t>Dis</a:t>
            </a:r>
            <a:r>
              <a:rPr lang="en-US" dirty="0" smtClean="0">
                <a:solidFill>
                  <a:schemeClr val="tx1"/>
                </a:solidFill>
              </a:rPr>
              <a:t> Child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5300" b="1" dirty="0" smtClean="0">
                <a:solidFill>
                  <a:srgbClr val="00B050"/>
                </a:solidFill>
              </a:rPr>
              <a:t>MRI abnormalities  associated with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short stature</a:t>
            </a:r>
          </a:p>
          <a:p>
            <a:r>
              <a:rPr lang="en-US" dirty="0" smtClean="0"/>
              <a:t>Greater catch-up growth in response to GH treatment</a:t>
            </a:r>
          </a:p>
          <a:p>
            <a:r>
              <a:rPr lang="en-US" dirty="0" smtClean="0"/>
              <a:t>predict development of additional hormonal deficiencies</a:t>
            </a:r>
          </a:p>
          <a:p>
            <a:r>
              <a:rPr lang="en-US" dirty="0" smtClean="0"/>
              <a:t> Severe GHD   peak GH &lt;3mcg/L</a:t>
            </a:r>
          </a:p>
          <a:p>
            <a:r>
              <a:rPr lang="en-US" dirty="0" err="1" smtClean="0"/>
              <a:t>Abnormalized</a:t>
            </a:r>
            <a:r>
              <a:rPr lang="en-US" dirty="0" smtClean="0"/>
              <a:t> GH secretion in adulthood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Curr </a:t>
            </a:r>
            <a:r>
              <a:rPr lang="en-US" sz="1800" dirty="0" err="1" smtClean="0"/>
              <a:t>Opin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Diabetes </a:t>
            </a:r>
            <a:r>
              <a:rPr lang="en-US" sz="1800" dirty="0" err="1" smtClean="0"/>
              <a:t>Obes</a:t>
            </a:r>
            <a:r>
              <a:rPr lang="en-US" sz="1800" dirty="0" smtClean="0"/>
              <a:t>. 2013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Genetic Testing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iGHD</a:t>
            </a:r>
            <a:r>
              <a:rPr lang="en-US" dirty="0" smtClean="0"/>
              <a:t>   </a:t>
            </a:r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recessiv</a:t>
            </a:r>
            <a:r>
              <a:rPr lang="en-US" dirty="0" smtClean="0"/>
              <a:t>e, </a:t>
            </a:r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dominant</a:t>
            </a:r>
            <a:r>
              <a:rPr lang="en-US" dirty="0" smtClean="0"/>
              <a:t>, and X-linked </a:t>
            </a:r>
            <a:r>
              <a:rPr lang="en-US" dirty="0" smtClean="0">
                <a:solidFill>
                  <a:srgbClr val="00B050"/>
                </a:solidFill>
              </a:rPr>
              <a:t>recessive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iGHD</a:t>
            </a:r>
            <a:r>
              <a:rPr lang="en-US" dirty="0" smtClean="0"/>
              <a:t> and a </a:t>
            </a:r>
            <a:r>
              <a:rPr lang="en-US" b="1" dirty="0" smtClean="0">
                <a:solidFill>
                  <a:srgbClr val="00B0F0"/>
                </a:solidFill>
              </a:rPr>
              <a:t>family history of GHD   </a:t>
            </a:r>
            <a:r>
              <a:rPr lang="en-US" dirty="0" smtClean="0"/>
              <a:t>testing for Mutation in </a:t>
            </a:r>
            <a:r>
              <a:rPr lang="en-US" b="1" dirty="0" smtClean="0">
                <a:solidFill>
                  <a:srgbClr val="00B050"/>
                </a:solidFill>
              </a:rPr>
              <a:t>GH1  and GHRH receptor,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GHSR1A</a:t>
            </a:r>
          </a:p>
          <a:p>
            <a:r>
              <a:rPr lang="en-US" dirty="0" smtClean="0"/>
              <a:t>Mutations in PROP1, POU1F1, HESX1  associated with MPHD</a:t>
            </a:r>
          </a:p>
          <a:p>
            <a:r>
              <a:rPr lang="en-US" dirty="0" smtClean="0"/>
              <a:t>HMGA2 mutation had severe short stature, low IGF-I, abnormal response to provocative GH testing, and abnormal MRI, and responded well to growth hormone therapy </a:t>
            </a:r>
          </a:p>
          <a:p>
            <a:endParaRPr lang="en-US" sz="1800" dirty="0" smtClean="0"/>
          </a:p>
          <a:p>
            <a:r>
              <a:rPr lang="en-US" sz="1800" dirty="0" smtClean="0"/>
              <a:t>Curr </a:t>
            </a:r>
            <a:r>
              <a:rPr lang="en-US" sz="1800" dirty="0" err="1" smtClean="0"/>
              <a:t>Opin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Diabetes </a:t>
            </a:r>
            <a:r>
              <a:rPr lang="en-US" sz="1800" dirty="0" err="1" smtClean="0"/>
              <a:t>Obes</a:t>
            </a:r>
            <a:r>
              <a:rPr lang="en-US" sz="1800" dirty="0" smtClean="0"/>
              <a:t>. 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0332" y="2489982"/>
            <a:ext cx="10480431" cy="3530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When and how should testing be performed to determine whether an individual has persistent GHD?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Transitional  period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Mid-to-late teens </a:t>
            </a:r>
            <a:r>
              <a:rPr lang="en-US" dirty="0" smtClean="0"/>
              <a:t>until </a:t>
            </a:r>
            <a:r>
              <a:rPr lang="en-US" b="1" dirty="0" smtClean="0">
                <a:solidFill>
                  <a:srgbClr val="00B0F0"/>
                </a:solidFill>
              </a:rPr>
              <a:t>six to seven years </a:t>
            </a:r>
            <a:r>
              <a:rPr lang="en-US" dirty="0" smtClean="0"/>
              <a:t>after reaching near-adult height</a:t>
            </a:r>
            <a:r>
              <a:rPr lang="fa-I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The transition period is the time </a:t>
            </a:r>
            <a:r>
              <a:rPr lang="en-US" dirty="0" smtClean="0"/>
              <a:t>from late puberty to establishment of adult muscle and bone composition, and encompasses attainment of AH</a:t>
            </a:r>
            <a:endParaRPr lang="fa-IR" dirty="0" smtClean="0"/>
          </a:p>
          <a:p>
            <a:pPr>
              <a:buNone/>
            </a:pPr>
            <a:endParaRPr lang="fa-IR" dirty="0" smtClean="0">
              <a:solidFill>
                <a:srgbClr val="231F20"/>
              </a:solidFill>
              <a:latin typeface="MyriadPro-Regular"/>
            </a:endParaRPr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</a:p>
          <a:p>
            <a:pPr>
              <a:buNone/>
            </a:pP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Up to date 2017</a:t>
            </a:r>
            <a:endParaRPr lang="en-US" sz="11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Ht50th =</a:t>
            </a:r>
            <a:r>
              <a:rPr lang="en-GB" dirty="0" smtClean="0"/>
              <a:t> 134.7</a:t>
            </a:r>
            <a:endParaRPr lang="en-US" dirty="0" smtClean="0"/>
          </a:p>
          <a:p>
            <a:r>
              <a:rPr lang="en-US" dirty="0" smtClean="0"/>
              <a:t>HT 5 </a:t>
            </a:r>
            <a:r>
              <a:rPr lang="en-US" dirty="0" err="1" smtClean="0"/>
              <a:t>th</a:t>
            </a:r>
            <a:r>
              <a:rPr lang="en-US" dirty="0" smtClean="0"/>
              <a:t> =122.2</a:t>
            </a:r>
          </a:p>
          <a:p>
            <a:r>
              <a:rPr lang="en-US" dirty="0" smtClean="0"/>
              <a:t>SD                                134.7-122.2=</a:t>
            </a:r>
            <a:r>
              <a:rPr lang="en-US" b="1" dirty="0" smtClean="0">
                <a:solidFill>
                  <a:srgbClr val="00B0F0"/>
                </a:solidFill>
              </a:rPr>
              <a:t>12.5</a:t>
            </a:r>
          </a:p>
          <a:p>
            <a:r>
              <a:rPr lang="en-US" dirty="0" smtClean="0"/>
              <a:t>SD                                 12.5÷2=</a:t>
            </a:r>
            <a:r>
              <a:rPr lang="en-US" b="1" dirty="0" smtClean="0">
                <a:solidFill>
                  <a:srgbClr val="00B0F0"/>
                </a:solidFill>
              </a:rPr>
              <a:t>6.22</a:t>
            </a:r>
          </a:p>
          <a:p>
            <a:r>
              <a:rPr lang="en-US" dirty="0" smtClean="0"/>
              <a:t>SDS=134.7-116=</a:t>
            </a:r>
            <a:r>
              <a:rPr lang="en-US" dirty="0" smtClean="0">
                <a:solidFill>
                  <a:srgbClr val="00B0F0"/>
                </a:solidFill>
              </a:rPr>
              <a:t>18</a:t>
            </a:r>
          </a:p>
          <a:p>
            <a:r>
              <a:rPr lang="en-US" dirty="0" smtClean="0"/>
              <a:t>SDS=18÷6</a:t>
            </a:r>
            <a:r>
              <a:rPr lang="en-US" dirty="0" smtClean="0">
                <a:solidFill>
                  <a:srgbClr val="00B0F0"/>
                </a:solidFill>
              </a:rPr>
              <a:t>= </a:t>
            </a:r>
            <a:r>
              <a:rPr lang="en-US" b="1" dirty="0" smtClean="0">
                <a:solidFill>
                  <a:srgbClr val="00B0F0"/>
                </a:solidFill>
              </a:rPr>
              <a:t>-3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As the boy’s height SDS is </a:t>
            </a:r>
            <a:r>
              <a:rPr lang="en-GB" b="1" dirty="0" smtClean="0">
                <a:solidFill>
                  <a:srgbClr val="00B0F0"/>
                </a:solidFill>
                <a:sym typeface="Symbol" pitchFamily="18" charset="2"/>
              </a:rPr>
              <a:t>–</a:t>
            </a:r>
            <a:r>
              <a:rPr lang="en-GB" b="1" dirty="0" smtClean="0">
                <a:solidFill>
                  <a:srgbClr val="00B0F0"/>
                </a:solidFill>
              </a:rPr>
              <a:t>3 SDS (i.e. below –2 SD), he has  severe short stature</a:t>
            </a:r>
            <a:endParaRPr lang="en-GB" b="1" dirty="0" smtClean="0">
              <a:solidFill>
                <a:srgbClr val="00B0F0"/>
              </a:solidFill>
              <a:latin typeface="Verdana" pitchFamily="34" charset="0"/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50428" y="3326130"/>
            <a:ext cx="47625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12974" y="3798059"/>
            <a:ext cx="4667251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Transitional 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</a:pPr>
            <a:r>
              <a:rPr lang="en-US" sz="3300" b="1" dirty="0" smtClean="0">
                <a:solidFill>
                  <a:srgbClr val="00B0F0"/>
                </a:solidFill>
              </a:rPr>
              <a:t>50 % of children with </a:t>
            </a:r>
            <a:r>
              <a:rPr lang="en-US" sz="3300" dirty="0" smtClean="0"/>
              <a:t>isolated idiopathic GHD do not have persistent</a:t>
            </a:r>
          </a:p>
          <a:p>
            <a:pPr>
              <a:buClr>
                <a:srgbClr val="FF0000"/>
              </a:buClr>
              <a:buNone/>
            </a:pPr>
            <a:r>
              <a:rPr lang="en-US" sz="3300" dirty="0" smtClean="0"/>
              <a:t>disease on retesting during adulthood</a:t>
            </a:r>
          </a:p>
          <a:p>
            <a:pPr>
              <a:buClr>
                <a:srgbClr val="FF0000"/>
              </a:buClr>
            </a:pPr>
            <a:endParaRPr lang="en-US" sz="3300" dirty="0" smtClean="0"/>
          </a:p>
          <a:p>
            <a:pPr>
              <a:buClr>
                <a:srgbClr val="FF0000"/>
              </a:buClr>
            </a:pPr>
            <a:r>
              <a:rPr lang="en-US" sz="3300" dirty="0" smtClean="0">
                <a:solidFill>
                  <a:srgbClr val="FF0000"/>
                </a:solidFill>
              </a:rPr>
              <a:t>96 % of children with  MPHD  </a:t>
            </a:r>
            <a:r>
              <a:rPr lang="en-US" sz="3300" dirty="0" smtClean="0"/>
              <a:t>have persistent GHD.</a:t>
            </a:r>
          </a:p>
          <a:p>
            <a:pPr>
              <a:buClr>
                <a:srgbClr val="FF0000"/>
              </a:buClr>
              <a:buNone/>
            </a:pPr>
            <a:endParaRPr lang="en-US" sz="3300" dirty="0" smtClean="0"/>
          </a:p>
          <a:p>
            <a:pPr>
              <a:buClr>
                <a:srgbClr val="FF0000"/>
              </a:buClr>
            </a:pPr>
            <a:r>
              <a:rPr lang="en-US" sz="3300" dirty="0" smtClean="0"/>
              <a:t>It may be possibly due to recovery from transient disruption of </a:t>
            </a:r>
            <a:r>
              <a:rPr lang="en-US" sz="3300" dirty="0" err="1" smtClean="0"/>
              <a:t>neuroendocrine</a:t>
            </a:r>
            <a:r>
              <a:rPr lang="en-US" sz="3300" dirty="0" smtClean="0"/>
              <a:t> alteration in GH–IGF1 axis.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>
                <a:latin typeface="YflrxbFblhmrMyriad-Roman"/>
              </a:rPr>
              <a:t>Clinical Rounds in Endocrinology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should retesting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Retesting as near-adult height  ,growth rate &lt;2.0 to 2.5 cm/year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Retesting in mid-puberty would reduce the length of GH treatment by three years or more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Retesting at the end of the transition phase (age in mid-20s). not optimal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should retesting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Retesting for </a:t>
            </a:r>
            <a:r>
              <a:rPr lang="en-US" b="1" dirty="0" smtClean="0">
                <a:solidFill>
                  <a:srgbClr val="FF0000"/>
                </a:solidFill>
              </a:rPr>
              <a:t>high risk patients </a:t>
            </a:r>
            <a:r>
              <a:rPr lang="en-US" dirty="0" smtClean="0"/>
              <a:t>(genetic, structural, or organic GHD) </a:t>
            </a:r>
            <a:r>
              <a:rPr lang="en-US" b="1" dirty="0" smtClean="0">
                <a:solidFill>
                  <a:srgbClr val="00B050"/>
                </a:solidFill>
              </a:rPr>
              <a:t>should be later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For patients who have a history of </a:t>
            </a:r>
            <a:r>
              <a:rPr lang="en-US" b="1" dirty="0" smtClean="0">
                <a:solidFill>
                  <a:srgbClr val="00B0F0"/>
                </a:solidFill>
              </a:rPr>
              <a:t>cranial radiation </a:t>
            </a:r>
            <a:r>
              <a:rPr lang="en-US" dirty="0" smtClean="0"/>
              <a:t>therapy, the results of retesting should not be considered definitive because radiation tends to cause progressive damage to the hypothalamus and pituitary.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They should be retested for GHD for </a:t>
            </a:r>
            <a:r>
              <a:rPr lang="en-US" b="1" dirty="0" smtClean="0">
                <a:solidFill>
                  <a:srgbClr val="FFC000"/>
                </a:solidFill>
              </a:rPr>
              <a:t>five to ten years after </a:t>
            </a:r>
            <a:r>
              <a:rPr lang="en-US" dirty="0" smtClean="0"/>
              <a:t>completion of radiation therapy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Up to date 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How </a:t>
            </a:r>
            <a:r>
              <a:rPr lang="en-US" sz="2400" b="1" i="1" dirty="0">
                <a:solidFill>
                  <a:srgbClr val="0070C0"/>
                </a:solidFill>
              </a:rPr>
              <a:t>w</a:t>
            </a:r>
            <a:r>
              <a:rPr lang="en-US" sz="2400" b="1" i="1" dirty="0" smtClean="0">
                <a:solidFill>
                  <a:srgbClr val="0070C0"/>
                </a:solidFill>
              </a:rPr>
              <a:t>e reassessment </a:t>
            </a:r>
            <a:r>
              <a:rPr lang="en-US" sz="2400" b="1" i="1" dirty="0">
                <a:solidFill>
                  <a:srgbClr val="0070C0"/>
                </a:solidFill>
              </a:rPr>
              <a:t>during transition to adulthood 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can be performed after </a:t>
            </a:r>
            <a:r>
              <a:rPr lang="en-US" dirty="0" smtClean="0"/>
              <a:t>a trial </a:t>
            </a:r>
            <a:r>
              <a:rPr lang="en-US" dirty="0"/>
              <a:t>of at least </a:t>
            </a:r>
            <a:r>
              <a:rPr lang="en-US" b="1" dirty="0">
                <a:solidFill>
                  <a:srgbClr val="00B0F0"/>
                </a:solidFill>
              </a:rPr>
              <a:t>1 month off GH </a:t>
            </a:r>
            <a:r>
              <a:rPr lang="en-US" dirty="0" smtClean="0"/>
              <a:t>treatment in late adolescent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3441" y="6176963"/>
            <a:ext cx="187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200" dirty="0" err="1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200" dirty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76" y="365125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81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IGF1 test after GH off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A normal IGF-I result </a:t>
            </a:r>
            <a:r>
              <a:rPr lang="en-US" sz="3000" b="1" dirty="0" smtClean="0">
                <a:solidFill>
                  <a:srgbClr val="FFC000"/>
                </a:solidFill>
              </a:rPr>
              <a:t>(&gt;0 SD) </a:t>
            </a:r>
            <a:r>
              <a:rPr lang="en-US" sz="3000" dirty="0" smtClean="0"/>
              <a:t>suggests that permanent </a:t>
            </a:r>
            <a:r>
              <a:rPr lang="en-US" sz="3000" b="1" dirty="0" smtClean="0">
                <a:solidFill>
                  <a:srgbClr val="00B0F0"/>
                </a:solidFill>
              </a:rPr>
              <a:t>GHD is unlikely</a:t>
            </a:r>
            <a:r>
              <a:rPr lang="en-US" sz="3000" dirty="0" smtClean="0"/>
              <a:t>, and GH therapy can be stopped</a:t>
            </a:r>
            <a:endParaRPr lang="fa-IR" sz="3000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 </a:t>
            </a:r>
            <a:r>
              <a:rPr lang="en-US" sz="3000" b="1" dirty="0" smtClean="0">
                <a:solidFill>
                  <a:srgbClr val="00B0F0"/>
                </a:solidFill>
              </a:rPr>
              <a:t>iGF1&lt; -2 SD </a:t>
            </a:r>
            <a:r>
              <a:rPr lang="en-US" sz="3000" dirty="0" smtClean="0"/>
              <a:t>for age and gender suggests the possibility of permanent GHD.  </a:t>
            </a:r>
            <a:r>
              <a:rPr lang="en-US" sz="3000" dirty="0" smtClean="0">
                <a:solidFill>
                  <a:srgbClr val="FF0000"/>
                </a:solidFill>
              </a:rPr>
              <a:t>Should perform </a:t>
            </a:r>
            <a:r>
              <a:rPr lang="en-US" sz="3000" dirty="0" smtClean="0"/>
              <a:t>GH stimulation test to confirm the diagnosis</a:t>
            </a:r>
          </a:p>
          <a:p>
            <a:endParaRPr lang="en-US" dirty="0" smtClean="0"/>
          </a:p>
          <a:p>
            <a:r>
              <a:rPr lang="en-US" sz="3000" dirty="0" smtClean="0"/>
              <a:t>A significant number of  patients with MPHD can have  normal IGF-I Thus, </a:t>
            </a:r>
            <a:r>
              <a:rPr lang="en-US" sz="3000" b="1" dirty="0" smtClean="0">
                <a:solidFill>
                  <a:srgbClr val="00B0F0"/>
                </a:solidFill>
              </a:rPr>
              <a:t>the results of IGF-I must be interpreted carefully</a:t>
            </a:r>
            <a:endParaRPr lang="en-US" sz="3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100" dirty="0" smtClean="0"/>
              <a:t>Up to date 2017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in Transitional 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stimulation test is generally considered sufficient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 to date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/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 </a:t>
            </a:r>
            <a:r>
              <a:rPr lang="en-US" sz="4900" i="1" dirty="0" smtClean="0"/>
              <a:t>Who should not  be tested for adult - onset GHD ?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Persistent GHD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>
              <a:buClr>
                <a:srgbClr val="00B0F0"/>
              </a:buClr>
            </a:pPr>
            <a:r>
              <a:rPr lang="en-US" sz="3000" dirty="0" smtClean="0"/>
              <a:t>Multiple </a:t>
            </a:r>
            <a:r>
              <a:rPr lang="en-US" sz="3000" dirty="0"/>
              <a:t>( ≥ </a:t>
            </a:r>
            <a:r>
              <a:rPr lang="en-US" sz="3000" dirty="0" smtClean="0"/>
              <a:t>3) pituitary </a:t>
            </a:r>
            <a:r>
              <a:rPr lang="en-US" sz="3000" dirty="0"/>
              <a:t>hormone deficiencies </a:t>
            </a:r>
            <a:endParaRPr lang="en-US" sz="3000" dirty="0" smtClean="0"/>
          </a:p>
          <a:p>
            <a:pPr>
              <a:buClr>
                <a:srgbClr val="00B0F0"/>
              </a:buClr>
            </a:pPr>
            <a:r>
              <a:rPr lang="en-US" dirty="0" smtClean="0"/>
              <a:t>Genetic </a:t>
            </a:r>
            <a:r>
              <a:rPr lang="en-US" dirty="0"/>
              <a:t>mutation </a:t>
            </a:r>
            <a:r>
              <a:rPr lang="en-US" dirty="0" smtClean="0"/>
              <a:t> 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structural defect</a:t>
            </a:r>
          </a:p>
          <a:p>
            <a:pPr>
              <a:buClr>
                <a:srgbClr val="FF0000"/>
              </a:buClr>
            </a:pPr>
            <a:r>
              <a:rPr lang="en-US" sz="3100" dirty="0" smtClean="0">
                <a:solidFill>
                  <a:srgbClr val="00B050"/>
                </a:solidFill>
              </a:rPr>
              <a:t>Ectopic </a:t>
            </a:r>
            <a:r>
              <a:rPr lang="en-US" sz="3100" dirty="0">
                <a:solidFill>
                  <a:srgbClr val="00B050"/>
                </a:solidFill>
              </a:rPr>
              <a:t>posterior pituitary </a:t>
            </a:r>
            <a:r>
              <a:rPr lang="en-US" sz="3100" dirty="0" smtClean="0">
                <a:solidFill>
                  <a:srgbClr val="00B050"/>
                </a:solidFill>
              </a:rPr>
              <a:t>gland associated with pituitary </a:t>
            </a:r>
            <a:r>
              <a:rPr lang="en-US" sz="3100" dirty="0">
                <a:solidFill>
                  <a:srgbClr val="00B050"/>
                </a:solidFill>
              </a:rPr>
              <a:t>stalk </a:t>
            </a:r>
            <a:r>
              <a:rPr lang="en-US" sz="3100" dirty="0" smtClean="0">
                <a:solidFill>
                  <a:srgbClr val="00B050"/>
                </a:solidFill>
              </a:rPr>
              <a:t>agenesis, </a:t>
            </a:r>
            <a:r>
              <a:rPr lang="en-US" sz="3100" dirty="0" err="1" smtClean="0">
                <a:solidFill>
                  <a:srgbClr val="00B050"/>
                </a:solidFill>
              </a:rPr>
              <a:t>Hypoplastic</a:t>
            </a:r>
            <a:r>
              <a:rPr lang="en-US" sz="3100" dirty="0" smtClean="0">
                <a:solidFill>
                  <a:srgbClr val="00B050"/>
                </a:solidFill>
              </a:rPr>
              <a:t> absent anterior pituitary,</a:t>
            </a:r>
          </a:p>
          <a:p>
            <a:pPr>
              <a:buClr>
                <a:srgbClr val="FF0000"/>
              </a:buClr>
            </a:pPr>
            <a:r>
              <a:rPr lang="en-US" sz="3100" dirty="0" smtClean="0">
                <a:solidFill>
                  <a:srgbClr val="00B050"/>
                </a:solidFill>
              </a:rPr>
              <a:t>optic nerve </a:t>
            </a:r>
            <a:r>
              <a:rPr lang="en-US" sz="3100" dirty="0" err="1" smtClean="0">
                <a:solidFill>
                  <a:srgbClr val="00B050"/>
                </a:solidFill>
              </a:rPr>
              <a:t>hypoplasia</a:t>
            </a:r>
            <a:r>
              <a:rPr lang="en-US" sz="3100" dirty="0" smtClean="0">
                <a:solidFill>
                  <a:srgbClr val="00B050"/>
                </a:solidFill>
              </a:rPr>
              <a:t>/</a:t>
            </a:r>
            <a:r>
              <a:rPr lang="en-US" sz="3100" dirty="0" err="1" smtClean="0">
                <a:solidFill>
                  <a:srgbClr val="00B050"/>
                </a:solidFill>
              </a:rPr>
              <a:t>septo</a:t>
            </a:r>
            <a:r>
              <a:rPr lang="en-US" sz="3100" dirty="0" smtClean="0">
                <a:solidFill>
                  <a:srgbClr val="00B050"/>
                </a:solidFill>
              </a:rPr>
              <a:t>-optic dysplasia</a:t>
            </a:r>
          </a:p>
          <a:p>
            <a:pPr>
              <a:buClr>
                <a:srgbClr val="FF0000"/>
              </a:buClr>
              <a:buNone/>
            </a:pPr>
            <a:endParaRPr lang="en-US" sz="3100" dirty="0" smtClean="0">
              <a:solidFill>
                <a:srgbClr val="00B050"/>
              </a:solidFill>
            </a:endParaRPr>
          </a:p>
          <a:p>
            <a:pPr>
              <a:buClr>
                <a:srgbClr val="00B0F0"/>
              </a:buClr>
            </a:pPr>
            <a:r>
              <a:rPr lang="en-US" sz="900" dirty="0" smtClean="0"/>
              <a:t> </a:t>
            </a:r>
            <a:r>
              <a:rPr lang="en-US" dirty="0" smtClean="0"/>
              <a:t>Organic causes  (Radiation  doses &gt;40 </a:t>
            </a:r>
            <a:r>
              <a:rPr lang="en-US" dirty="0" err="1" smtClean="0"/>
              <a:t>Gy</a:t>
            </a:r>
            <a:r>
              <a:rPr lang="en-US" dirty="0" smtClean="0"/>
              <a:t>, brain surgery 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 algn="ctr">
              <a:buNone/>
            </a:pPr>
            <a:endParaRPr lang="en-US" i="1" u="sng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Up to date 2017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76" y="365125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82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should not  be tested for adult - onset GHD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who have very low GH peaks during stimulation tests done as children </a:t>
            </a:r>
            <a:r>
              <a:rPr lang="en-US" b="1" dirty="0" smtClean="0">
                <a:solidFill>
                  <a:srgbClr val="00B0F0"/>
                </a:solidFill>
              </a:rPr>
              <a:t>(GH &lt;3 </a:t>
            </a:r>
            <a:r>
              <a:rPr lang="en-US" b="1" dirty="0" err="1" smtClean="0">
                <a:solidFill>
                  <a:srgbClr val="00B0F0"/>
                </a:solidFill>
              </a:rPr>
              <a:t>ng</a:t>
            </a:r>
            <a:r>
              <a:rPr lang="en-US" b="1" dirty="0" smtClean="0">
                <a:solidFill>
                  <a:srgbClr val="00B0F0"/>
                </a:solidFill>
              </a:rPr>
              <a:t>/</a:t>
            </a:r>
            <a:r>
              <a:rPr lang="en-US" b="1" dirty="0" err="1" smtClean="0">
                <a:solidFill>
                  <a:srgbClr val="00B0F0"/>
                </a:solidFill>
              </a:rPr>
              <a:t>mL</a:t>
            </a:r>
            <a:r>
              <a:rPr lang="en-US" dirty="0" smtClean="0"/>
              <a:t>) are more likely to have </a:t>
            </a:r>
            <a:r>
              <a:rPr lang="en-US" b="1" dirty="0" smtClean="0">
                <a:solidFill>
                  <a:srgbClr val="92D050"/>
                </a:solidFill>
              </a:rPr>
              <a:t>permanent GHD </a:t>
            </a:r>
            <a:r>
              <a:rPr lang="en-US" dirty="0" smtClean="0"/>
              <a:t>as compared with those with higher peak stimulated levels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 to date 2017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/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Retesting  of patients during transitional period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Deficiency of </a:t>
            </a:r>
            <a:r>
              <a:rPr lang="en-US" dirty="0"/>
              <a:t>only one additional pituitary </a:t>
            </a:r>
            <a:r>
              <a:rPr lang="en-US" dirty="0" smtClean="0"/>
              <a:t>hormone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Idiopathic IGHD </a:t>
            </a:r>
            <a:r>
              <a:rPr lang="en-US" dirty="0" smtClean="0">
                <a:solidFill>
                  <a:srgbClr val="00B0F0"/>
                </a:solidFill>
              </a:rPr>
              <a:t>with or without  Small pituitary or  ectopic </a:t>
            </a:r>
            <a:r>
              <a:rPr lang="en-US" dirty="0">
                <a:solidFill>
                  <a:srgbClr val="00B0F0"/>
                </a:solidFill>
              </a:rPr>
              <a:t>posterior </a:t>
            </a:r>
            <a:r>
              <a:rPr lang="en-US" dirty="0" smtClean="0">
                <a:solidFill>
                  <a:srgbClr val="00B0F0"/>
                </a:solidFill>
              </a:rPr>
              <a:t>pituitary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After irradiation </a:t>
            </a:r>
            <a:r>
              <a:rPr lang="en-US" sz="1400" dirty="0" smtClean="0"/>
              <a:t>(dose and time dependent 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IGF-I result &lt; -2 SD</a:t>
            </a:r>
            <a:endParaRPr lang="en-US" i="1" u="sng" dirty="0" smtClean="0"/>
          </a:p>
          <a:p>
            <a:pPr marL="0" indent="0">
              <a:buNone/>
            </a:pPr>
            <a:endParaRPr lang="en-US" i="1" u="sng" dirty="0" smtClean="0"/>
          </a:p>
          <a:p>
            <a:pPr>
              <a:buNone/>
            </a:pPr>
            <a:r>
              <a:rPr lang="en-US" sz="1100" dirty="0" smtClean="0"/>
              <a:t>Up to date 2017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Horm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Res </a:t>
            </a:r>
            <a:r>
              <a:rPr lang="en-US" sz="1100" dirty="0" err="1" smtClean="0">
                <a:solidFill>
                  <a:srgbClr val="231F20"/>
                </a:solidFill>
                <a:latin typeface="MyriadPro-Regular"/>
              </a:rPr>
              <a:t>Paediatr</a:t>
            </a:r>
            <a:r>
              <a:rPr lang="en-US" sz="1100" dirty="0" smtClean="0">
                <a:solidFill>
                  <a:srgbClr val="231F20"/>
                </a:solidFill>
                <a:latin typeface="MyriadPro-Regular"/>
              </a:rPr>
              <a:t> 2016</a:t>
            </a:r>
            <a:endParaRPr lang="en-US" sz="1100" dirty="0" smtClean="0"/>
          </a:p>
          <a:p>
            <a:pPr marL="0" indent="0">
              <a:buNone/>
            </a:pPr>
            <a:endParaRPr lang="en-US" i="1" u="sng" dirty="0" smtClean="0"/>
          </a:p>
          <a:p>
            <a:pPr marL="0" indent="0" algn="ctr">
              <a:buNone/>
            </a:pPr>
            <a:endParaRPr lang="en-US" i="1" u="sng" dirty="0" smtClean="0"/>
          </a:p>
          <a:p>
            <a:pPr marL="0" indent="0">
              <a:buNone/>
            </a:pPr>
            <a:endParaRPr lang="en-US" i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76" y="365125"/>
            <a:ext cx="730624" cy="83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6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What are the GH dynamic tests recommended for the diagnosis of GHD in  transitional  phase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insulin-induced hypoglycemia test has approximately </a:t>
            </a:r>
            <a:r>
              <a:rPr lang="en-US" b="1" dirty="0" smtClean="0">
                <a:solidFill>
                  <a:srgbClr val="00B050"/>
                </a:solidFill>
              </a:rPr>
              <a:t>95 percent specificity and sensitivity</a:t>
            </a:r>
            <a:r>
              <a:rPr lang="en-US" dirty="0" smtClean="0"/>
              <a:t> for detecting GHD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Glucagon test(1 mg ) sensitivity of </a:t>
            </a:r>
            <a:r>
              <a:rPr lang="en-US" b="1" dirty="0" smtClean="0">
                <a:solidFill>
                  <a:srgbClr val="00B050"/>
                </a:solidFill>
              </a:rPr>
              <a:t>97 to 100 </a:t>
            </a:r>
            <a:r>
              <a:rPr lang="en-US" dirty="0" smtClean="0"/>
              <a:t>percent and a specificity of </a:t>
            </a:r>
            <a:r>
              <a:rPr lang="en-US" b="1" dirty="0" smtClean="0">
                <a:solidFill>
                  <a:srgbClr val="00B0F0"/>
                </a:solidFill>
              </a:rPr>
              <a:t>88 to 100 percent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14 percent of the patients by Glucagon would have been misclassified by the glucagon stimulation test compared with the ITT</a:t>
            </a:r>
          </a:p>
          <a:p>
            <a:endParaRPr lang="en-US" dirty="0" smtClean="0"/>
          </a:p>
          <a:p>
            <a:r>
              <a:rPr lang="en-US" dirty="0" smtClean="0"/>
              <a:t>Up to date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5554</Words>
  <Application>Microsoft Office PowerPoint</Application>
  <PresentationFormat>Custom</PresentationFormat>
  <Paragraphs>1231</Paragraphs>
  <Slides>158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59" baseType="lpstr">
      <vt:lpstr>Office Theme</vt:lpstr>
      <vt:lpstr>Slide 1</vt:lpstr>
      <vt:lpstr>Some points &amp; recommendations  for diagnosis  growth hormone deficiency in Children and Adolescents</vt:lpstr>
      <vt:lpstr>Outline</vt:lpstr>
      <vt:lpstr>Outline </vt:lpstr>
      <vt:lpstr>Slide 5</vt:lpstr>
      <vt:lpstr>Growth Hormone Deficiency</vt:lpstr>
      <vt:lpstr>Calculation of height standard deviation score</vt:lpstr>
      <vt:lpstr>Z - score</vt:lpstr>
      <vt:lpstr>Slide 9</vt:lpstr>
      <vt:lpstr>Consensus Statement Criteria to Initiate Evaluation for GHD</vt:lpstr>
      <vt:lpstr>Consensus Statement Criteria to Initiate Evaluation for GHD</vt:lpstr>
      <vt:lpstr>Consensus Statement Criteria to Initiate Evaluation for GHD</vt:lpstr>
      <vt:lpstr>Consensus Statement Criteria to Initiate Evaluation for GHD</vt:lpstr>
      <vt:lpstr>GROWTH</vt:lpstr>
      <vt:lpstr>Who needs to be evaluated for short stature</vt:lpstr>
      <vt:lpstr>Height of  neonates with growth hormone deficiency</vt:lpstr>
      <vt:lpstr>How to suspect growth hormone deficiency in neonate?</vt:lpstr>
      <vt:lpstr>How to suspect growth hormone deficiency in a child?</vt:lpstr>
      <vt:lpstr>How to suspect growth hormone deficiency in a child?</vt:lpstr>
      <vt:lpstr>How to suspect growth hormone deficiency in a child?</vt:lpstr>
      <vt:lpstr>Slide 21</vt:lpstr>
      <vt:lpstr>What are the investigations required for evaluation of a short child</vt:lpstr>
      <vt:lpstr>What are the investigations required for evaluation of a short child</vt:lpstr>
      <vt:lpstr>Diagnostic approach</vt:lpstr>
      <vt:lpstr>What are the merits and demerits of serum IGF1 in the diagnosis of growth hormone deficiency ?</vt:lpstr>
      <vt:lpstr>What are the merits and demerits of serum IGF1 in the diagnosis of growth hormone deficiency ?</vt:lpstr>
      <vt:lpstr>What is the utility of serum IGFBP3 in the diagnosis of growth hormone deficiency ?</vt:lpstr>
      <vt:lpstr>What is the utility of serum IGFBP3 in the diagnosis of growth hormone deficiency ?</vt:lpstr>
      <vt:lpstr>Slide 29</vt:lpstr>
      <vt:lpstr>Slide 30</vt:lpstr>
      <vt:lpstr>Slide 31</vt:lpstr>
      <vt:lpstr>Slide 32</vt:lpstr>
      <vt:lpstr>Interpretation of results</vt:lpstr>
      <vt:lpstr>Interpretation of results</vt:lpstr>
      <vt:lpstr>Interpretation of results</vt:lpstr>
      <vt:lpstr>Interpretation of results</vt:lpstr>
      <vt:lpstr>Interpretation of results</vt:lpstr>
      <vt:lpstr>Interpretation of results</vt:lpstr>
      <vt:lpstr>What is the utility of random GH estimation in the diagnosis of GHD ?</vt:lpstr>
      <vt:lpstr>Neonatal  GH deficiency </vt:lpstr>
      <vt:lpstr>How can we assess  pituitary GH production ? </vt:lpstr>
      <vt:lpstr>GH provocative test</vt:lpstr>
      <vt:lpstr>What are the merits and demerits of different GH dynamic tests</vt:lpstr>
      <vt:lpstr>Which  children do not need to do GH provocative test ? </vt:lpstr>
      <vt:lpstr>Auxological criteria </vt:lpstr>
      <vt:lpstr>Auxological criteria </vt:lpstr>
      <vt:lpstr>Hypothalamic- pituitary defect</vt:lpstr>
      <vt:lpstr>Who does not need to do GH provocative test ? </vt:lpstr>
      <vt:lpstr>Who does not need to do GH provocative test ? </vt:lpstr>
      <vt:lpstr>Which  neonates do not need to do GH provocative test ? </vt:lpstr>
      <vt:lpstr> GH deficiency during hypoglycemia </vt:lpstr>
      <vt:lpstr>Slide 52</vt:lpstr>
      <vt:lpstr>Slide 53</vt:lpstr>
      <vt:lpstr>What are the limitations of GH dynamic tests in childhood GHD ?</vt:lpstr>
      <vt:lpstr>What are the limitations of GH dynamic tests in childhood GHD ?</vt:lpstr>
      <vt:lpstr>What are the limitations of GH dynamic tests in childhood GHD ?</vt:lpstr>
      <vt:lpstr>What are the limitations of GH dynamic tests in childhood GHD ?</vt:lpstr>
      <vt:lpstr>What are the limitations of GH dynamic tests in childhood GHD ?</vt:lpstr>
      <vt:lpstr> Is “ GH provocative test “  reliable ? </vt:lpstr>
      <vt:lpstr>Is “ GH provocative test “  reliable ? </vt:lpstr>
      <vt:lpstr>What are the prerequisites for GH dynamic testing ?</vt:lpstr>
      <vt:lpstr>What are  not the prerequisites for GH dynamic testing ?</vt:lpstr>
      <vt:lpstr>What are the prerequisites for GH dynamic testing ? </vt:lpstr>
      <vt:lpstr>What are the prerequisites for GH dynamic testing ?</vt:lpstr>
      <vt:lpstr>What are the prerequisites for GH dynamic testing ?</vt:lpstr>
      <vt:lpstr>Who dose need “ priming ” prior to GH dynamic testing ?</vt:lpstr>
      <vt:lpstr>Who dose need “ priming ” prior to GH dynamic testing ?</vt:lpstr>
      <vt:lpstr>  How to prime with gonadal steroids before GH dynamic testing ? </vt:lpstr>
      <vt:lpstr> what's the benefit “ priming ” prior to GH dynamic testing ?</vt:lpstr>
      <vt:lpstr>Slide 70</vt:lpstr>
      <vt:lpstr>Which is the preferred GH dynamic test ?</vt:lpstr>
      <vt:lpstr>Why  two dynamic tests is needed in the diagnosis of GHD ?</vt:lpstr>
      <vt:lpstr> Who needs one provocative test?</vt:lpstr>
      <vt:lpstr>Provocative test </vt:lpstr>
      <vt:lpstr>Provocative test </vt:lpstr>
      <vt:lpstr>Provocative test </vt:lpstr>
      <vt:lpstr>Provocative test </vt:lpstr>
      <vt:lpstr>Provocative test </vt:lpstr>
      <vt:lpstr>Provocative test </vt:lpstr>
      <vt:lpstr>Provocative test </vt:lpstr>
      <vt:lpstr>Provocative test in neonatal period </vt:lpstr>
      <vt:lpstr>How to define GH deficiency after GH dynamic tests ?</vt:lpstr>
      <vt:lpstr> False positive rates  based on cut off  level   </vt:lpstr>
      <vt:lpstr>What is the relationship between BMI &amp; GH provocative testing?</vt:lpstr>
      <vt:lpstr>Cut-off limits for the diagnosis of growth hormone deficiency for six commercially available growth hormone assays and one mass spectrometry assay</vt:lpstr>
      <vt:lpstr>  MRI abnormalities  associated with   </vt:lpstr>
      <vt:lpstr>Genetic Testing </vt:lpstr>
      <vt:lpstr>Slide 88</vt:lpstr>
      <vt:lpstr>Transitional  period</vt:lpstr>
      <vt:lpstr>Transitional  period</vt:lpstr>
      <vt:lpstr>When should retesting be done?</vt:lpstr>
      <vt:lpstr>When should retesting be done?</vt:lpstr>
      <vt:lpstr>How we reassessment during transition to adulthood ?</vt:lpstr>
      <vt:lpstr>Interpretation of IGF1 test after GH off </vt:lpstr>
      <vt:lpstr>Diagnosis in Transitional  period</vt:lpstr>
      <vt:lpstr>   Who should not  be tested for adult - onset GHD ? </vt:lpstr>
      <vt:lpstr>Who should not  be tested for adult - onset GHD ?</vt:lpstr>
      <vt:lpstr> Retesting  of patients during transitional period </vt:lpstr>
      <vt:lpstr>What are the GH dynamic tests recommended for the diagnosis of GHD in  transitional  phase ?</vt:lpstr>
      <vt:lpstr>cut-offs for GHD diagnosis during transition</vt:lpstr>
      <vt:lpstr>What are the  cut off  level  recommended for the diagnosis of GHD?</vt:lpstr>
      <vt:lpstr>How to diagnose GH insensitivity syndrome ?</vt:lpstr>
      <vt:lpstr>How to diagnose GH insensitivity syndrome</vt:lpstr>
      <vt:lpstr>GH neurosecretory dysfunction</vt:lpstr>
      <vt:lpstr>Conclusion </vt:lpstr>
      <vt:lpstr>Conclusion</vt:lpstr>
      <vt:lpstr>Slide 107</vt:lpstr>
      <vt:lpstr>Slide 108</vt:lpstr>
      <vt:lpstr>Adult  GH deficiency </vt:lpstr>
      <vt:lpstr>DIAGNOSIS</vt:lpstr>
      <vt:lpstr>Who should be tested for adult - onset GHD ?</vt:lpstr>
      <vt:lpstr>Who should be tested for adult - onset GHD ?</vt:lpstr>
      <vt:lpstr>Who should be tested for adult - onset GHD ?</vt:lpstr>
      <vt:lpstr>Who should not  be tested for adult - onset GHD</vt:lpstr>
      <vt:lpstr>Who should not  be tested for adult - onset GHD ?</vt:lpstr>
      <vt:lpstr>Provocative tests </vt:lpstr>
      <vt:lpstr>Slide 117</vt:lpstr>
      <vt:lpstr>Why are cutoffs for the diagnosis of GHD lower in adults?</vt:lpstr>
      <vt:lpstr>Do all adults need to GH therapy ?</vt:lpstr>
      <vt:lpstr>Slide 120</vt:lpstr>
      <vt:lpstr>References: </vt:lpstr>
      <vt:lpstr>Slide 122</vt:lpstr>
      <vt:lpstr>What is the “ ternary complex ” in GH - IGF axis ?</vt:lpstr>
      <vt:lpstr>What is septo-optic dysplasia ?</vt:lpstr>
      <vt:lpstr>Slide 125</vt:lpstr>
      <vt:lpstr>When does GH therapy stop</vt:lpstr>
      <vt:lpstr>Provocative tests</vt:lpstr>
      <vt:lpstr>Slide 128</vt:lpstr>
      <vt:lpstr>Who should be tested for adult - onset GHD</vt:lpstr>
      <vt:lpstr>Who should not  be tested for adult - onset GHD</vt:lpstr>
      <vt:lpstr>Which individuals with childhood GHD will remain deficient as adults? </vt:lpstr>
      <vt:lpstr>Slide 132</vt:lpstr>
      <vt:lpstr>Who should be tested for adult - onset GHD ?</vt:lpstr>
      <vt:lpstr>Who should be tested for adult - onset GHD ?</vt:lpstr>
      <vt:lpstr>Adult  GH deficiency </vt:lpstr>
      <vt:lpstr>What is MRI “ tetrad ” associated with GHD / MPHD ?</vt:lpstr>
      <vt:lpstr>What is the “ ternary complex ” in GH - IGF axis</vt:lpstr>
      <vt:lpstr>How to prime with gonadal steroids before GH dynamic testing ? </vt:lpstr>
      <vt:lpstr>Growth hormone secretion during neonatal period </vt:lpstr>
      <vt:lpstr>Slide 140</vt:lpstr>
      <vt:lpstr>Slide 141</vt:lpstr>
      <vt:lpstr>Slide 142</vt:lpstr>
      <vt:lpstr>Slide 143</vt:lpstr>
      <vt:lpstr>Slide 144</vt:lpstr>
      <vt:lpstr>Slide 145</vt:lpstr>
      <vt:lpstr>Who does need an urgent evaluation for GHD? </vt:lpstr>
      <vt:lpstr>Interpretation of results</vt:lpstr>
      <vt:lpstr>Slide 148</vt:lpstr>
      <vt:lpstr>What is the utility of random GH estimation in the diagnosis of GHD ?</vt:lpstr>
      <vt:lpstr>What is the need for GH dynamic tests in the evaluation of GHD ?</vt:lpstr>
      <vt:lpstr>Why is there a need for two dynamic tests in the diagnosis of GHD ?</vt:lpstr>
      <vt:lpstr>Slide 152</vt:lpstr>
      <vt:lpstr>Slide 153</vt:lpstr>
      <vt:lpstr>Slide 154</vt:lpstr>
      <vt:lpstr>Slide 155</vt:lpstr>
      <vt:lpstr>Slide 156</vt:lpstr>
      <vt:lpstr>Slide 157</vt:lpstr>
      <vt:lpstr>Slide 158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348</cp:revision>
  <dcterms:created xsi:type="dcterms:W3CDTF">2017-02-11T12:52:54Z</dcterms:created>
  <dcterms:modified xsi:type="dcterms:W3CDTF">2018-02-26T09:42:19Z</dcterms:modified>
</cp:coreProperties>
</file>