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9" r:id="rId2"/>
    <p:sldId id="257" r:id="rId3"/>
    <p:sldId id="258" r:id="rId4"/>
    <p:sldId id="259" r:id="rId5"/>
    <p:sldId id="296" r:id="rId6"/>
    <p:sldId id="330" r:id="rId7"/>
    <p:sldId id="297" r:id="rId8"/>
    <p:sldId id="308" r:id="rId9"/>
    <p:sldId id="261" r:id="rId10"/>
    <p:sldId id="262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89" r:id="rId37"/>
    <p:sldId id="291" r:id="rId38"/>
    <p:sldId id="292" r:id="rId39"/>
    <p:sldId id="293" r:id="rId40"/>
    <p:sldId id="294" r:id="rId41"/>
    <p:sldId id="333" r:id="rId42"/>
    <p:sldId id="303" r:id="rId43"/>
    <p:sldId id="305" r:id="rId44"/>
    <p:sldId id="307" r:id="rId45"/>
    <p:sldId id="309" r:id="rId46"/>
    <p:sldId id="310" r:id="rId47"/>
    <p:sldId id="311" r:id="rId48"/>
    <p:sldId id="312" r:id="rId49"/>
    <p:sldId id="313" r:id="rId50"/>
    <p:sldId id="314" r:id="rId51"/>
    <p:sldId id="331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34" r:id="rId64"/>
    <p:sldId id="328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43" y="1756228"/>
            <a:ext cx="9252856" cy="3454400"/>
          </a:xfrm>
        </p:spPr>
        <p:txBody>
          <a:bodyPr/>
          <a:lstStyle/>
          <a:p>
            <a:r>
              <a:rPr lang="en-US" sz="9600" b="1" cap="all" dirty="0">
                <a:solidFill>
                  <a:srgbClr val="C4220D"/>
                </a:solidFill>
                <a:latin typeface="Algerian" panose="04020705040A02060702" pitchFamily="82" charset="0"/>
              </a:rPr>
              <a:t>In the name   </a:t>
            </a:r>
            <a:br>
              <a:rPr lang="en-US" sz="9600" b="1" cap="all" dirty="0">
                <a:solidFill>
                  <a:srgbClr val="C4220D"/>
                </a:solidFill>
                <a:latin typeface="Algerian" panose="04020705040A02060702" pitchFamily="82" charset="0"/>
              </a:rPr>
            </a:br>
            <a:r>
              <a:rPr lang="en-US" sz="9600" b="1" cap="all" dirty="0">
                <a:solidFill>
                  <a:srgbClr val="C4220D"/>
                </a:solidFill>
                <a:latin typeface="Algerian" panose="04020705040A02060702" pitchFamily="82" charset="0"/>
              </a:rPr>
              <a:t>           </a:t>
            </a:r>
            <a:r>
              <a:rPr lang="en-US" sz="9600" b="1" cap="all" dirty="0" smtClean="0">
                <a:solidFill>
                  <a:srgbClr val="C4220D"/>
                </a:solidFill>
                <a:latin typeface="Algerian" panose="04020705040A02060702" pitchFamily="82" charset="0"/>
              </a:rPr>
              <a:t>    </a:t>
            </a:r>
            <a:r>
              <a:rPr lang="en-US" sz="9600" b="1" cap="all" dirty="0">
                <a:solidFill>
                  <a:srgbClr val="C4220D"/>
                </a:solidFill>
                <a:latin typeface="Algerian" panose="04020705040A02060702" pitchFamily="82" charset="0"/>
              </a:rPr>
              <a:t>of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1306286"/>
            <a:ext cx="11480799" cy="5138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Five </a:t>
            </a:r>
            <a:r>
              <a:rPr lang="en-US" sz="2800" dirty="0"/>
              <a:t>of the 15 studies involved comparisons of plasma </a:t>
            </a:r>
            <a:r>
              <a:rPr lang="en-US" sz="2800" dirty="0" smtClean="0"/>
              <a:t>free with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urine fractionated </a:t>
            </a:r>
            <a:r>
              <a:rPr lang="en-US" sz="2800" dirty="0" err="1" smtClean="0"/>
              <a:t>metanephrines</a:t>
            </a:r>
            <a:r>
              <a:rPr lang="en-US" sz="2800" dirty="0" smtClean="0"/>
              <a:t>. </a:t>
            </a:r>
            <a:r>
              <a:rPr lang="en-US" sz="2800" dirty="0"/>
              <a:t>The results suggest higher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specificity </a:t>
            </a:r>
            <a:r>
              <a:rPr lang="en-US" sz="2800" dirty="0"/>
              <a:t>of the plasma </a:t>
            </a:r>
            <a:r>
              <a:rPr lang="en-US" sz="2800" dirty="0" smtClean="0"/>
              <a:t>than the urine test. however, all five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studies had </a:t>
            </a:r>
            <a:r>
              <a:rPr lang="en-US" sz="2800" dirty="0"/>
              <a:t> </a:t>
            </a:r>
            <a:r>
              <a:rPr lang="en-US" sz="2800" dirty="0" smtClean="0"/>
              <a:t>limitations, and none involved head-to-head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comparisons </a:t>
            </a:r>
            <a:r>
              <a:rPr lang="en-US" sz="2800" dirty="0"/>
              <a:t>of mass spectrometric-based measurements.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As </a:t>
            </a:r>
            <a:r>
              <a:rPr lang="en-US" sz="2800" dirty="0"/>
              <a:t>shown by Perry et </a:t>
            </a:r>
            <a:r>
              <a:rPr lang="en-US" sz="2800" dirty="0" smtClean="0"/>
              <a:t>al, </a:t>
            </a:r>
            <a:r>
              <a:rPr lang="en-US" sz="2800" dirty="0"/>
              <a:t>measurements of urine </a:t>
            </a:r>
            <a:r>
              <a:rPr lang="en-US" sz="2800" dirty="0" smtClean="0"/>
              <a:t>fractionated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err="1" smtClean="0"/>
              <a:t>metanephrines</a:t>
            </a:r>
            <a:r>
              <a:rPr lang="en-US" sz="2800" dirty="0" smtClean="0"/>
              <a:t> by mass spectrometry provide </a:t>
            </a:r>
            <a:r>
              <a:rPr lang="en-US" sz="2800" dirty="0"/>
              <a:t>excellent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sensitivity (97</a:t>
            </a:r>
            <a:r>
              <a:rPr lang="en-US" sz="2800" dirty="0"/>
              <a:t>%) and specificity (91%) for diagnosis of </a:t>
            </a:r>
            <a:r>
              <a:rPr lang="en-US" sz="2800" dirty="0" smtClean="0"/>
              <a:t>PPGLs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8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" y="1611086"/>
            <a:ext cx="1110342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Thus</a:t>
            </a:r>
            <a:r>
              <a:rPr lang="en-US" sz="2800" dirty="0" smtClean="0"/>
              <a:t>, until there are </a:t>
            </a:r>
            <a:r>
              <a:rPr lang="en-US" sz="2800" dirty="0"/>
              <a:t>data available directly comparing </a:t>
            </a:r>
            <a:r>
              <a:rPr lang="en-US" sz="2800" dirty="0" smtClean="0"/>
              <a:t>plasma</a:t>
            </a:r>
          </a:p>
          <a:p>
            <a:pPr marL="0" indent="0">
              <a:buNone/>
            </a:pPr>
            <a:r>
              <a:rPr lang="en-US" sz="2800" dirty="0" smtClean="0"/>
              <a:t>and </a:t>
            </a:r>
            <a:r>
              <a:rPr lang="en-US" sz="2800" dirty="0"/>
              <a:t>urinary measurements by “gold standard” mass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Spectrometric methods, there can be no recommendation </a:t>
            </a:r>
          </a:p>
          <a:p>
            <a:pPr marL="0" indent="0">
              <a:buNone/>
            </a:pPr>
            <a:r>
              <a:rPr lang="en-US" sz="2800" dirty="0" smtClean="0"/>
              <a:t>that one test is </a:t>
            </a:r>
            <a:r>
              <a:rPr lang="en-US" sz="2800" dirty="0"/>
              <a:t>superior to the other.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includes measurements of </a:t>
            </a:r>
            <a:r>
              <a:rPr lang="en-US" sz="2800" dirty="0" smtClean="0"/>
              <a:t>urinary free fractionated </a:t>
            </a:r>
          </a:p>
          <a:p>
            <a:pPr marL="0" indent="0">
              <a:buNone/>
            </a:pPr>
            <a:r>
              <a:rPr lang="en-US" sz="2800" dirty="0" err="1" smtClean="0"/>
              <a:t>metanephrines</a:t>
            </a:r>
            <a:r>
              <a:rPr lang="en-US" sz="2800" dirty="0" smtClean="0"/>
              <a:t> as </a:t>
            </a:r>
            <a:r>
              <a:rPr lang="en-US" sz="2800" smtClean="0"/>
              <a:t>an alternative test</a:t>
            </a:r>
            <a:r>
              <a:rPr lang="en-US" sz="2800" dirty="0" smtClean="0"/>
              <a:t>. </a:t>
            </a:r>
            <a:r>
              <a:rPr lang="en-US" sz="2800" dirty="0"/>
              <a:t>Thus, all measurements of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fractionated </a:t>
            </a:r>
            <a:r>
              <a:rPr lang="en-US" sz="2800" dirty="0" err="1"/>
              <a:t>metanephrines</a:t>
            </a:r>
            <a:r>
              <a:rPr lang="en-US" sz="2800" dirty="0"/>
              <a:t> remain recommended as initial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screening </a:t>
            </a:r>
            <a:r>
              <a:rPr lang="en-US" sz="2800" dirty="0"/>
              <a:t>tests.</a:t>
            </a:r>
          </a:p>
        </p:txBody>
      </p:sp>
    </p:spTree>
    <p:extLst>
      <p:ext uri="{BB962C8B-B14F-4D97-AF65-F5344CB8AC3E}">
        <p14:creationId xmlns:p14="http://schemas.microsoft.com/office/powerpoint/2010/main" val="30833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371" y="1349829"/>
            <a:ext cx="11161485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Recommendation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>(2)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For </a:t>
            </a:r>
            <a:r>
              <a:rPr lang="en-US" sz="2800" dirty="0"/>
              <a:t>measurements of plasma </a:t>
            </a:r>
            <a:r>
              <a:rPr lang="en-US" sz="2800" dirty="0" err="1"/>
              <a:t>metanephrines</a:t>
            </a:r>
            <a:r>
              <a:rPr lang="en-US" sz="2800" dirty="0"/>
              <a:t>, we suggest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drawing </a:t>
            </a:r>
            <a:r>
              <a:rPr lang="en-US" sz="2800" dirty="0"/>
              <a:t>blood with the patient in the supine </a:t>
            </a:r>
            <a:r>
              <a:rPr lang="en-US" sz="2800" dirty="0" smtClean="0"/>
              <a:t>position and </a:t>
            </a:r>
          </a:p>
          <a:p>
            <a:pPr marL="0" indent="0">
              <a:buNone/>
            </a:pPr>
            <a:r>
              <a:rPr lang="en-US" sz="2800" dirty="0" smtClean="0"/>
              <a:t> use of reference intervals established in the same </a:t>
            </a:r>
            <a:r>
              <a:rPr lang="en-US" sz="2800" dirty="0"/>
              <a:t>position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{2 (++OO)}</a:t>
            </a:r>
          </a:p>
        </p:txBody>
      </p:sp>
    </p:spTree>
    <p:extLst>
      <p:ext uri="{BB962C8B-B14F-4D97-AF65-F5344CB8AC3E}">
        <p14:creationId xmlns:p14="http://schemas.microsoft.com/office/powerpoint/2010/main" val="34868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1306286"/>
            <a:ext cx="11205029" cy="507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Evidence</a:t>
            </a:r>
          </a:p>
          <a:p>
            <a:pPr marL="0" indent="0">
              <a:buNone/>
            </a:pPr>
            <a:r>
              <a:rPr lang="en-US" sz="2800" dirty="0"/>
              <a:t> Recognizing the problem of seated sampling, Lenders et  al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took </a:t>
            </a:r>
            <a:r>
              <a:rPr lang="en-US" sz="2800" dirty="0" smtClean="0"/>
              <a:t> blood </a:t>
            </a:r>
            <a:r>
              <a:rPr lang="en-US" sz="2800" dirty="0"/>
              <a:t>samples from 60 patients with primary </a:t>
            </a:r>
            <a:r>
              <a:rPr lang="en-US" sz="2800" dirty="0" smtClean="0"/>
              <a:t>hypertension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the seated position and after 30 minutes of supine rest, at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which </a:t>
            </a:r>
            <a:r>
              <a:rPr lang="en-US" sz="2800" dirty="0"/>
              <a:t>stage consistent decreases in plasma </a:t>
            </a:r>
            <a:r>
              <a:rPr lang="en-US" sz="2800" dirty="0" err="1"/>
              <a:t>normetanephrine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were </a:t>
            </a:r>
            <a:r>
              <a:rPr lang="en-US" sz="2800" dirty="0"/>
              <a:t>noted. </a:t>
            </a:r>
            <a:r>
              <a:rPr lang="en-US" sz="2800" dirty="0" smtClean="0"/>
              <a:t> Using </a:t>
            </a:r>
            <a:r>
              <a:rPr lang="en-US" sz="2800" dirty="0"/>
              <a:t>data from a further </a:t>
            </a:r>
            <a:r>
              <a:rPr lang="en-US" sz="2800" dirty="0" smtClean="0"/>
              <a:t>872 patients tested for </a:t>
            </a:r>
          </a:p>
          <a:p>
            <a:pPr marL="0" indent="0">
              <a:buNone/>
            </a:pPr>
            <a:r>
              <a:rPr lang="en-US" sz="2800" dirty="0" smtClean="0"/>
              <a:t> PPGLs, it was  calculated that drawing blood in the seated </a:t>
            </a:r>
          </a:p>
          <a:p>
            <a:pPr marL="0" indent="0">
              <a:buNone/>
            </a:pPr>
            <a:r>
              <a:rPr lang="en-US" sz="2800" dirty="0" smtClean="0"/>
              <a:t> position would  result in a 2.8-fold </a:t>
            </a:r>
            <a:r>
              <a:rPr lang="en-US" sz="2800" dirty="0"/>
              <a:t>increase in false-positive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results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716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393373"/>
            <a:ext cx="11248571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Higher </a:t>
            </a:r>
            <a:r>
              <a:rPr lang="en-US" sz="2800" dirty="0"/>
              <a:t>concentrations of plasma </a:t>
            </a:r>
            <a:r>
              <a:rPr lang="en-US" sz="2800" dirty="0" err="1"/>
              <a:t>metanephrines</a:t>
            </a:r>
            <a:r>
              <a:rPr lang="en-US" sz="2800" dirty="0"/>
              <a:t> in upright </a:t>
            </a:r>
          </a:p>
          <a:p>
            <a:pPr marL="0" indent="0">
              <a:buNone/>
            </a:pPr>
            <a:r>
              <a:rPr lang="en-US" sz="2800" dirty="0"/>
              <a:t>positions of blood sampling than in supine positions have </a:t>
            </a:r>
          </a:p>
          <a:p>
            <a:pPr marL="0" indent="0">
              <a:buNone/>
            </a:pPr>
            <a:r>
              <a:rPr lang="en-US" sz="2800" dirty="0"/>
              <a:t>been confirmed in other studies.</a:t>
            </a:r>
          </a:p>
          <a:p>
            <a:pPr marL="0" indent="0">
              <a:buNone/>
            </a:pPr>
            <a:r>
              <a:rPr lang="en-US" sz="2800" dirty="0" smtClean="0"/>
              <a:t>When </a:t>
            </a:r>
            <a:r>
              <a:rPr lang="en-US" sz="2800" dirty="0"/>
              <a:t>blood taken in the seated position yields a positive </a:t>
            </a:r>
            <a:r>
              <a:rPr lang="en-US" sz="2800" dirty="0" smtClean="0"/>
              <a:t>result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test should be repeated in the supine position.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655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93371"/>
            <a:ext cx="11303001" cy="507999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Recommendation</a:t>
            </a:r>
            <a:r>
              <a:rPr lang="en-US" dirty="0"/>
              <a:t>  </a:t>
            </a:r>
            <a:r>
              <a:rPr lang="en-US" sz="3600" b="1" dirty="0" smtClean="0">
                <a:solidFill>
                  <a:schemeClr val="accent1"/>
                </a:solidFill>
              </a:rPr>
              <a:t>(3)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 We </a:t>
            </a:r>
            <a:r>
              <a:rPr lang="en-US" sz="2800" dirty="0"/>
              <a:t>recommend that all patients with positive test </a:t>
            </a:r>
            <a:r>
              <a:rPr lang="en-US" sz="2800" dirty="0" smtClean="0"/>
              <a:t>results </a:t>
            </a:r>
          </a:p>
          <a:p>
            <a:pPr marL="0" indent="0">
              <a:buNone/>
            </a:pPr>
            <a:r>
              <a:rPr lang="en-US" sz="2800" dirty="0" smtClean="0"/>
              <a:t> should receive appropriate follow-up according to the</a:t>
            </a:r>
          </a:p>
          <a:p>
            <a:pPr marL="0" indent="0">
              <a:buNone/>
            </a:pPr>
            <a:r>
              <a:rPr lang="en-US" sz="2800" dirty="0" smtClean="0"/>
              <a:t> extent</a:t>
            </a:r>
            <a:r>
              <a:rPr lang="en-US" sz="2800" dirty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increased values and clinical presentation. {</a:t>
            </a:r>
            <a:r>
              <a:rPr lang="en-US" sz="2800" dirty="0" smtClean="0"/>
              <a:t>1(++OO)}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58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3371"/>
            <a:ext cx="10820400" cy="50654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b="1" dirty="0"/>
              <a:t>Evidence </a:t>
            </a:r>
            <a:endParaRPr lang="en-US" sz="3600" b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 Although the high diagnostic sensitivity of plasma free or </a:t>
            </a:r>
          </a:p>
          <a:p>
            <a:pPr marL="0" indent="0">
              <a:buNone/>
            </a:pPr>
            <a:r>
              <a:rPr lang="en-US" sz="2800" dirty="0" smtClean="0"/>
              <a:t> urine fractionated </a:t>
            </a:r>
            <a:r>
              <a:rPr lang="en-US" sz="2800" dirty="0" err="1" smtClean="0"/>
              <a:t>metanephrines</a:t>
            </a:r>
            <a:r>
              <a:rPr lang="en-US" sz="2800" dirty="0" smtClean="0"/>
              <a:t> means that almost all </a:t>
            </a:r>
          </a:p>
          <a:p>
            <a:pPr marL="0" indent="0">
              <a:buNone/>
            </a:pPr>
            <a:r>
              <a:rPr lang="en-US" sz="2800" dirty="0" smtClean="0"/>
              <a:t> cases </a:t>
            </a:r>
            <a:r>
              <a:rPr lang="en-US" sz="2800" dirty="0"/>
              <a:t>of symptomatic catecholamine-producing tumors </a:t>
            </a:r>
            <a:r>
              <a:rPr lang="en-US" sz="2800" dirty="0" smtClean="0"/>
              <a:t>can </a:t>
            </a:r>
          </a:p>
          <a:p>
            <a:pPr marL="0" indent="0">
              <a:buNone/>
            </a:pPr>
            <a:r>
              <a:rPr lang="en-US" sz="2800" dirty="0" smtClean="0"/>
              <a:t> be detected by positive results, this does not imply that </a:t>
            </a:r>
            <a:r>
              <a:rPr lang="en-US" sz="2800" dirty="0"/>
              <a:t>all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positive </a:t>
            </a:r>
            <a:r>
              <a:rPr lang="en-US" sz="2800" dirty="0"/>
              <a:t>results indicate the presence of a tumor. </a:t>
            </a:r>
          </a:p>
        </p:txBody>
      </p:sp>
    </p:spTree>
    <p:extLst>
      <p:ext uri="{BB962C8B-B14F-4D97-AF65-F5344CB8AC3E}">
        <p14:creationId xmlns:p14="http://schemas.microsoft.com/office/powerpoint/2010/main" val="42683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43" y="1596571"/>
            <a:ext cx="11205027" cy="4949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Elevations </a:t>
            </a:r>
            <a:r>
              <a:rPr lang="en-US" sz="2800" dirty="0"/>
              <a:t>of both </a:t>
            </a:r>
            <a:r>
              <a:rPr lang="en-US" sz="2800" dirty="0" err="1"/>
              <a:t>normetanephrine</a:t>
            </a:r>
            <a:r>
              <a:rPr lang="en-US" sz="2800" dirty="0"/>
              <a:t> and </a:t>
            </a:r>
            <a:r>
              <a:rPr lang="en-US" sz="2800" dirty="0" err="1"/>
              <a:t>metanephrine</a:t>
            </a:r>
            <a:r>
              <a:rPr lang="en-US" sz="2800" dirty="0"/>
              <a:t> are </a:t>
            </a:r>
            <a:r>
              <a:rPr lang="en-US" sz="2800" dirty="0" smtClean="0"/>
              <a:t>rare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as false-positives but occur in at least half of all patients </a:t>
            </a:r>
            <a:r>
              <a:rPr lang="en-US" sz="2800" dirty="0" smtClean="0"/>
              <a:t>with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adrenal </a:t>
            </a:r>
            <a:r>
              <a:rPr lang="en-US" sz="2800" dirty="0" err="1" smtClean="0"/>
              <a:t>pheochromocytomas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Such findings should therefore be treated with a high</a:t>
            </a:r>
            <a:r>
              <a:rPr lang="en-US" sz="2800" dirty="0"/>
              <a:t> </a:t>
            </a:r>
            <a:r>
              <a:rPr lang="en-US" sz="2800" dirty="0" smtClean="0"/>
              <a:t>level </a:t>
            </a:r>
            <a:r>
              <a:rPr lang="en-US" sz="2800" dirty="0"/>
              <a:t>of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suspicion</a:t>
            </a:r>
            <a:r>
              <a:rPr lang="en-US" sz="2800" dirty="0"/>
              <a:t>. Similarly, findings of solitary increases in either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err="1" smtClean="0"/>
              <a:t>normetanephrine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dirty="0" err="1"/>
              <a:t>metanephrine</a:t>
            </a:r>
            <a:r>
              <a:rPr lang="en-US" sz="2800" dirty="0"/>
              <a:t> elevated 3-fold or more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above </a:t>
            </a:r>
            <a:r>
              <a:rPr lang="en-US" sz="2800" dirty="0"/>
              <a:t>upper cutoffs are also rare as </a:t>
            </a:r>
            <a:r>
              <a:rPr lang="en-US" sz="2800" dirty="0" smtClean="0"/>
              <a:t>false positives </a:t>
            </a:r>
            <a:r>
              <a:rPr lang="en-US" sz="2800" dirty="0"/>
              <a:t>and should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be </a:t>
            </a:r>
            <a:r>
              <a:rPr lang="en-US" sz="2800" dirty="0"/>
              <a:t>followed up in most cases by imaging to locate the tumors. </a:t>
            </a:r>
          </a:p>
        </p:txBody>
      </p:sp>
    </p:spTree>
    <p:extLst>
      <p:ext uri="{BB962C8B-B14F-4D97-AF65-F5344CB8AC3E}">
        <p14:creationId xmlns:p14="http://schemas.microsoft.com/office/powerpoint/2010/main" val="27955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7" y="1727201"/>
            <a:ext cx="11219542" cy="4636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larger problem for interpreting positive test </a:t>
            </a:r>
            <a:r>
              <a:rPr lang="en-US" sz="2800" dirty="0" smtClean="0"/>
              <a:t>results </a:t>
            </a:r>
          </a:p>
          <a:p>
            <a:pPr marL="0" indent="0">
              <a:buNone/>
            </a:pPr>
            <a:r>
              <a:rPr lang="en-US" sz="2800" dirty="0" smtClean="0"/>
              <a:t> concerns those that are borderline, which involves </a:t>
            </a:r>
            <a:r>
              <a:rPr lang="en-US" sz="2800" dirty="0"/>
              <a:t>a </a:t>
            </a:r>
            <a:r>
              <a:rPr lang="en-US" sz="2800" dirty="0" smtClean="0"/>
              <a:t>quarter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all patients with PPGLs, hidden among a </a:t>
            </a:r>
            <a:r>
              <a:rPr lang="en-US" sz="2800" dirty="0" smtClean="0"/>
              <a:t>much larger </a:t>
            </a:r>
          </a:p>
          <a:p>
            <a:pPr marL="0" indent="0">
              <a:buNone/>
            </a:pPr>
            <a:r>
              <a:rPr lang="en-US" sz="2800" dirty="0" smtClean="0"/>
              <a:t> proportion of patients without tumors and </a:t>
            </a:r>
            <a:r>
              <a:rPr lang="en-US" sz="2800" dirty="0"/>
              <a:t>similarly </a:t>
            </a:r>
            <a:r>
              <a:rPr lang="en-US" sz="2800" dirty="0" smtClean="0"/>
              <a:t>elevated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test results. In most situations this is </a:t>
            </a:r>
            <a:r>
              <a:rPr lang="en-US" sz="2800" dirty="0" smtClean="0"/>
              <a:t>due to inappropriate </a:t>
            </a:r>
          </a:p>
          <a:p>
            <a:pPr marL="0" indent="0">
              <a:buNone/>
            </a:pPr>
            <a:r>
              <a:rPr lang="en-US" sz="2800" dirty="0" smtClean="0"/>
              <a:t> sampling and is easily dealt with by repeat sampling in the </a:t>
            </a:r>
          </a:p>
          <a:p>
            <a:pPr marL="0" indent="0">
              <a:buNone/>
            </a:pPr>
            <a:r>
              <a:rPr lang="en-US" sz="2800" dirty="0" smtClean="0"/>
              <a:t> supine position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3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1" y="1611086"/>
            <a:ext cx="11379200" cy="460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 results remain </a:t>
            </a:r>
            <a:r>
              <a:rPr lang="en-US" sz="2800" dirty="0"/>
              <a:t>elevated, the clonidine suppression test with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 measurements of plasma </a:t>
            </a:r>
            <a:r>
              <a:rPr lang="en-US" sz="2800" dirty="0" err="1" smtClean="0"/>
              <a:t>normetanephrine</a:t>
            </a:r>
            <a:r>
              <a:rPr lang="en-US" sz="2800" dirty="0" smtClean="0"/>
              <a:t> provides one </a:t>
            </a:r>
          </a:p>
          <a:p>
            <a:pPr marL="0" indent="0">
              <a:buNone/>
            </a:pPr>
            <a:r>
              <a:rPr lang="en-US" sz="2800" dirty="0" smtClean="0"/>
              <a:t> method </a:t>
            </a:r>
            <a:r>
              <a:rPr lang="en-US" sz="2800" dirty="0"/>
              <a:t>to distinguish true-positive from false-positive </a:t>
            </a:r>
            <a:r>
              <a:rPr lang="en-US" sz="2800" dirty="0" smtClean="0"/>
              <a:t>borderline</a:t>
            </a:r>
          </a:p>
          <a:p>
            <a:pPr marL="0" indent="0">
              <a:buNone/>
            </a:pPr>
            <a:r>
              <a:rPr lang="en-US" sz="2800" dirty="0" smtClean="0"/>
              <a:t> elevations of that metabolite.</a:t>
            </a:r>
          </a:p>
          <a:p>
            <a:pPr marL="0" indent="0">
              <a:buNone/>
            </a:pPr>
            <a:r>
              <a:rPr lang="en-US" sz="2800" dirty="0" smtClean="0"/>
              <a:t>This test has </a:t>
            </a:r>
            <a:r>
              <a:rPr lang="en-US" sz="2800" dirty="0"/>
              <a:t>a purported diagnostic specificity of 100% with a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sensitivity </a:t>
            </a:r>
            <a:r>
              <a:rPr lang="en-US" sz="2800" dirty="0"/>
              <a:t>of 97%, but as yet it has not been validated in any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prospective study</a:t>
            </a:r>
          </a:p>
        </p:txBody>
      </p:sp>
    </p:spTree>
    <p:extLst>
      <p:ext uri="{BB962C8B-B14F-4D97-AF65-F5344CB8AC3E}">
        <p14:creationId xmlns:p14="http://schemas.microsoft.com/office/powerpoint/2010/main" val="40098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4" y="1683657"/>
            <a:ext cx="11582400" cy="4862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Definition </a:t>
            </a:r>
            <a:r>
              <a:rPr lang="en-US" sz="3600" b="1" dirty="0"/>
              <a:t>of </a:t>
            </a:r>
            <a:r>
              <a:rPr lang="en-US" sz="3600" b="1" dirty="0" err="1"/>
              <a:t>pheochromocytoma</a:t>
            </a:r>
            <a:r>
              <a:rPr lang="en-US" sz="3600" b="1" dirty="0"/>
              <a:t> and </a:t>
            </a:r>
            <a:r>
              <a:rPr lang="en-US" sz="3600" b="1" dirty="0" err="1"/>
              <a:t>paraganglioma</a:t>
            </a:r>
            <a:r>
              <a:rPr lang="en-US" sz="3600" b="1" dirty="0"/>
              <a:t> (PPGL)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A </a:t>
            </a:r>
            <a:r>
              <a:rPr lang="en-US" sz="3000" dirty="0" err="1"/>
              <a:t>pheochromocytoma</a:t>
            </a:r>
            <a:r>
              <a:rPr lang="en-US" sz="3000" dirty="0"/>
              <a:t> is a tumor arising from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err="1" smtClean="0"/>
              <a:t>adrenomedullary</a:t>
            </a:r>
            <a:r>
              <a:rPr lang="en-US" sz="3000" dirty="0" smtClean="0"/>
              <a:t>  </a:t>
            </a:r>
            <a:r>
              <a:rPr lang="en-US" sz="3000" dirty="0" err="1"/>
              <a:t>chromaffin</a:t>
            </a:r>
            <a:r>
              <a:rPr lang="en-US" sz="3000" dirty="0"/>
              <a:t> cells that commonly produces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one </a:t>
            </a:r>
            <a:r>
              <a:rPr lang="en-US" sz="3000" dirty="0"/>
              <a:t>or more </a:t>
            </a:r>
            <a:r>
              <a:rPr lang="en-US" sz="3000" dirty="0" err="1"/>
              <a:t>catecholamines</a:t>
            </a:r>
            <a:r>
              <a:rPr lang="en-US" sz="3000" dirty="0"/>
              <a:t>: epinephrine, norepinephrine,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and </a:t>
            </a:r>
            <a:r>
              <a:rPr lang="en-US" sz="3000" dirty="0"/>
              <a:t>dopamine. Rarely</a:t>
            </a:r>
            <a:r>
              <a:rPr lang="en-US" sz="3000" dirty="0" smtClean="0"/>
              <a:t>, these </a:t>
            </a:r>
            <a:r>
              <a:rPr lang="en-US" sz="3000" dirty="0"/>
              <a:t>tumors are biochemically silent.</a:t>
            </a:r>
          </a:p>
        </p:txBody>
      </p:sp>
    </p:spTree>
    <p:extLst>
      <p:ext uri="{BB962C8B-B14F-4D97-AF65-F5344CB8AC3E}">
        <p14:creationId xmlns:p14="http://schemas.microsoft.com/office/powerpoint/2010/main" val="334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430" y="1277257"/>
            <a:ext cx="9608456" cy="48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94972"/>
            <a:ext cx="10820400" cy="472371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29" y="1320801"/>
            <a:ext cx="8360228" cy="47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669143"/>
            <a:ext cx="11379199" cy="476068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Imaging Studies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Recommendation (4)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recommend that imaging studies to locate PPGLs should </a:t>
            </a:r>
            <a:r>
              <a:rPr lang="en-US" sz="2800" dirty="0" smtClean="0"/>
              <a:t>be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initiated once there is clear biochemical evidence of a PPGL.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{1(++OO)}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21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0172"/>
            <a:ext cx="10820400" cy="5028514"/>
          </a:xfrm>
        </p:spPr>
        <p:txBody>
          <a:bodyPr/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2800" dirty="0" smtClean="0"/>
              <a:t>Where </a:t>
            </a:r>
            <a:r>
              <a:rPr lang="en-US" sz="2800" dirty="0"/>
              <a:t>PPGL can be biochemically negative, </a:t>
            </a:r>
            <a:r>
              <a:rPr lang="en-US" sz="2800" dirty="0" smtClean="0"/>
              <a:t>even when collections of specimens and biochemical measurements </a:t>
            </a:r>
            <a:r>
              <a:rPr lang="en-US" sz="2800" dirty="0"/>
              <a:t>are correctly </a:t>
            </a:r>
            <a:r>
              <a:rPr lang="en-US" sz="2800" dirty="0" smtClean="0"/>
              <a:t>employed?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1) skull base and neck </a:t>
            </a:r>
            <a:r>
              <a:rPr lang="en-US" sz="2800" dirty="0" err="1"/>
              <a:t>paragangliomas</a:t>
            </a:r>
            <a:r>
              <a:rPr lang="en-US" sz="2800" dirty="0" smtClean="0"/>
              <a:t>, often biochemically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silent and for which imaging represents the principal means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for diagnosis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2</a:t>
            </a:r>
            <a:r>
              <a:rPr lang="en-US" sz="2800" dirty="0"/>
              <a:t>) </a:t>
            </a:r>
            <a:r>
              <a:rPr lang="en-US" sz="2800" dirty="0" err="1"/>
              <a:t>paragangliomas</a:t>
            </a:r>
            <a:r>
              <a:rPr lang="en-US" sz="2800" dirty="0"/>
              <a:t> in patients with </a:t>
            </a:r>
            <a:r>
              <a:rPr lang="en-US" sz="2800" dirty="0" err="1"/>
              <a:t>SDHx</a:t>
            </a:r>
            <a:r>
              <a:rPr lang="en-US" sz="2800" dirty="0"/>
              <a:t> mutations. </a:t>
            </a:r>
          </a:p>
        </p:txBody>
      </p:sp>
    </p:spTree>
    <p:extLst>
      <p:ext uri="{BB962C8B-B14F-4D97-AF65-F5344CB8AC3E}">
        <p14:creationId xmlns:p14="http://schemas.microsoft.com/office/powerpoint/2010/main" val="21670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43" y="1524000"/>
            <a:ext cx="10954657" cy="4694685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For a cost-effective approach and to avoid unnecessary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radiation</a:t>
            </a:r>
            <a:r>
              <a:rPr lang="en-US" sz="2800" dirty="0"/>
              <a:t>, there is a need for biochemical proof of </a:t>
            </a:r>
            <a:r>
              <a:rPr lang="en-US" sz="2800" dirty="0" smtClean="0"/>
              <a:t>PPGL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before imaging studies are performed. </a:t>
            </a:r>
          </a:p>
          <a:p>
            <a:pPr marL="0" indent="0">
              <a:buNone/>
            </a:pPr>
            <a:r>
              <a:rPr lang="en-US" sz="2800" dirty="0" smtClean="0"/>
              <a:t>There is insufficient evidence to formulate </a:t>
            </a:r>
            <a:r>
              <a:rPr lang="en-US" sz="2800" dirty="0"/>
              <a:t>guidelines about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when </a:t>
            </a:r>
            <a:r>
              <a:rPr lang="en-US" sz="2800" dirty="0"/>
              <a:t>and how to perform imaging studies in patients at risk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for </a:t>
            </a:r>
            <a:r>
              <a:rPr lang="en-US" sz="2800" dirty="0"/>
              <a:t>biochemically silent PPGL.</a:t>
            </a:r>
          </a:p>
        </p:txBody>
      </p:sp>
    </p:spTree>
    <p:extLst>
      <p:ext uri="{BB962C8B-B14F-4D97-AF65-F5344CB8AC3E}">
        <p14:creationId xmlns:p14="http://schemas.microsoft.com/office/powerpoint/2010/main" val="38079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3658"/>
            <a:ext cx="10820400" cy="4535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Recommendation  (5)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suggest CT rather than MRI as the first-choice imaging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modality </a:t>
            </a:r>
            <a:r>
              <a:rPr lang="en-US" sz="2800" dirty="0"/>
              <a:t>because of its excellent spatial resolution for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thorax</a:t>
            </a:r>
            <a:r>
              <a:rPr lang="en-US" sz="2800" dirty="0"/>
              <a:t>, abdomen, and pelvis. </a:t>
            </a:r>
            <a:r>
              <a:rPr lang="en-US" sz="2800" dirty="0" smtClean="0"/>
              <a:t>{2 (+++O)}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465943"/>
            <a:ext cx="11219543" cy="489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Evidence </a:t>
            </a:r>
          </a:p>
          <a:p>
            <a:pPr marL="0" indent="0">
              <a:buNone/>
            </a:pPr>
            <a:r>
              <a:rPr lang="en-US" sz="2800" dirty="0" smtClean="0"/>
              <a:t>CT </a:t>
            </a:r>
            <a:r>
              <a:rPr lang="en-US" sz="2800" dirty="0"/>
              <a:t>with contrast provides an excellent initial method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for the localization of PPGLs, with sensitivity between 88 </a:t>
            </a:r>
            <a:r>
              <a:rPr lang="en-US" sz="2800" dirty="0"/>
              <a:t>and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100</a:t>
            </a:r>
            <a:r>
              <a:rPr lang="en-US" sz="2800" dirty="0"/>
              <a:t>% 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CT </a:t>
            </a:r>
            <a:r>
              <a:rPr lang="en-US" sz="2800" dirty="0"/>
              <a:t>has excellent </a:t>
            </a:r>
            <a:r>
              <a:rPr lang="en-US" sz="2800" dirty="0" err="1"/>
              <a:t>tomographical</a:t>
            </a:r>
            <a:r>
              <a:rPr lang="en-US" sz="2800" dirty="0"/>
              <a:t> </a:t>
            </a:r>
            <a:r>
              <a:rPr lang="en-US" sz="2800" dirty="0" smtClean="0"/>
              <a:t>resolution but, as with MRI,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lacks specificity. </a:t>
            </a:r>
            <a:r>
              <a:rPr lang="en-US" sz="3000" dirty="0" smtClean="0"/>
              <a:t>On CT, PPGLs </a:t>
            </a:r>
            <a:r>
              <a:rPr lang="en-US" sz="3000" dirty="0"/>
              <a:t>may be homogeneous or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heterogeneous</a:t>
            </a:r>
            <a:r>
              <a:rPr lang="en-US" sz="3000" dirty="0"/>
              <a:t>, necrotic with </a:t>
            </a:r>
            <a:r>
              <a:rPr lang="en-US" sz="3000" dirty="0" smtClean="0"/>
              <a:t>some calcifications, solid, or</a:t>
            </a:r>
          </a:p>
          <a:p>
            <a:pPr marL="0" indent="0">
              <a:buNone/>
            </a:pPr>
            <a:r>
              <a:rPr lang="en-US" sz="3000" dirty="0" smtClean="0"/>
              <a:t> cystic.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180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1429"/>
            <a:ext cx="10820400" cy="4767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Although between 87 </a:t>
            </a:r>
            <a:r>
              <a:rPr lang="en-US" sz="2800" dirty="0"/>
              <a:t>and 100% of PPGLs exhibit a mean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attenuation </a:t>
            </a:r>
            <a:r>
              <a:rPr lang="en-US" sz="2800" dirty="0"/>
              <a:t>of more than 10 Hounsfield units on </a:t>
            </a:r>
            <a:r>
              <a:rPr lang="en-US" sz="2800" dirty="0" smtClean="0"/>
              <a:t>unenhanced</a:t>
            </a:r>
          </a:p>
          <a:p>
            <a:pPr marL="0" indent="0">
              <a:buNone/>
            </a:pPr>
            <a:r>
              <a:rPr lang="en-US" sz="2800" dirty="0" smtClean="0"/>
              <a:t>CT</a:t>
            </a:r>
            <a:r>
              <a:rPr lang="en-US" sz="2800" dirty="0"/>
              <a:t>, PPGLs can occasionally have more than 60% washout </a:t>
            </a:r>
            <a:r>
              <a:rPr lang="en-US" sz="2800" dirty="0" smtClean="0"/>
              <a:t>of</a:t>
            </a:r>
          </a:p>
          <a:p>
            <a:pPr marL="0" indent="0">
              <a:buNone/>
            </a:pPr>
            <a:r>
              <a:rPr lang="en-US" sz="2800" dirty="0" smtClean="0"/>
              <a:t>contrast </a:t>
            </a:r>
            <a:r>
              <a:rPr lang="en-US" sz="2800" dirty="0"/>
              <a:t>agents on 15-minute delayed </a:t>
            </a:r>
            <a:r>
              <a:rPr lang="en-US" sz="2800" dirty="0" smtClean="0"/>
              <a:t>scanning.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use of nonionic contrast is safe, and therefore, contrast </a:t>
            </a:r>
          </a:p>
          <a:p>
            <a:pPr marL="0" indent="0">
              <a:buNone/>
            </a:pPr>
            <a:r>
              <a:rPr lang="en-US" sz="2800" dirty="0" smtClean="0"/>
              <a:t>CT can be performed in patients without adrenergic receptor</a:t>
            </a:r>
          </a:p>
          <a:p>
            <a:pPr marL="0" indent="0">
              <a:buNone/>
            </a:pPr>
            <a:r>
              <a:rPr lang="en-US" sz="2800" dirty="0" smtClean="0"/>
              <a:t>blockade. Modern </a:t>
            </a:r>
            <a:r>
              <a:rPr lang="en-US" sz="2800" dirty="0"/>
              <a:t>CT scans can detect tumors 5 mm 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larger</a:t>
            </a:r>
            <a:r>
              <a:rPr lang="en-US" sz="2800" dirty="0"/>
              <a:t>. MRI should not be performed in patients who have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intracranial </a:t>
            </a:r>
            <a:r>
              <a:rPr lang="en-US" sz="2800" dirty="0"/>
              <a:t>aneurysm clips. </a:t>
            </a:r>
          </a:p>
        </p:txBody>
      </p:sp>
    </p:spTree>
    <p:extLst>
      <p:ext uri="{BB962C8B-B14F-4D97-AF65-F5344CB8AC3E}">
        <p14:creationId xmlns:p14="http://schemas.microsoft.com/office/powerpoint/2010/main" val="3043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393371"/>
            <a:ext cx="11146970" cy="494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Because most </a:t>
            </a:r>
            <a:r>
              <a:rPr lang="en-US" sz="2800" dirty="0"/>
              <a:t>PPGLs are located in the abdomen, a CT scan </a:t>
            </a:r>
            <a:r>
              <a:rPr lang="en-US" sz="2800" dirty="0" smtClean="0"/>
              <a:t>of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the abdomen and pelvis should be the first option.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Some </a:t>
            </a:r>
            <a:r>
              <a:rPr lang="en-US" sz="2800" dirty="0"/>
              <a:t>studies showed that sensitivity of CT for extra-adrenal,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residual</a:t>
            </a:r>
            <a:r>
              <a:rPr lang="en-US" sz="2800" dirty="0"/>
              <a:t>, recurrent, or metastatic tumors can be as low as 57%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and </a:t>
            </a:r>
            <a:r>
              <a:rPr lang="en-US" sz="2800" dirty="0"/>
              <a:t>inferior to </a:t>
            </a:r>
            <a:r>
              <a:rPr lang="en-US" sz="2800" dirty="0" smtClean="0"/>
              <a:t>MRI. </a:t>
            </a:r>
          </a:p>
          <a:p>
            <a:pPr marL="0" indent="0">
              <a:buNone/>
            </a:pPr>
            <a:r>
              <a:rPr lang="en-US" sz="2800" dirty="0" smtClean="0"/>
              <a:t>CT is preferred to MRI for detection of lung metastatic lesions. </a:t>
            </a:r>
          </a:p>
          <a:p>
            <a:pPr marL="0" indent="0">
              <a:buNone/>
            </a:pPr>
            <a:r>
              <a:rPr lang="en-US" sz="2800" dirty="0" smtClean="0"/>
              <a:t>For skull base and neck </a:t>
            </a:r>
            <a:r>
              <a:rPr lang="en-US" sz="2800" dirty="0" err="1"/>
              <a:t>paraganglioma</a:t>
            </a:r>
            <a:r>
              <a:rPr lang="en-US" sz="2800" dirty="0"/>
              <a:t>, the sensitivity of MRI is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between </a:t>
            </a:r>
            <a:r>
              <a:rPr lang="en-US" sz="2800" dirty="0"/>
              <a:t>90 and 95</a:t>
            </a:r>
            <a:r>
              <a:rPr lang="en-US" sz="2800" dirty="0" smtClean="0"/>
              <a:t>%. Use of ultrasound is usually not </a:t>
            </a:r>
          </a:p>
          <a:p>
            <a:pPr marL="0" indent="0">
              <a:buNone/>
            </a:pPr>
            <a:r>
              <a:rPr lang="en-US" sz="2800" dirty="0" smtClean="0"/>
              <a:t>recommended </a:t>
            </a:r>
            <a:r>
              <a:rPr lang="en-US" sz="2800" dirty="0"/>
              <a:t>due to its suboptimal sensitivity.</a:t>
            </a:r>
          </a:p>
        </p:txBody>
      </p:sp>
    </p:spTree>
    <p:extLst>
      <p:ext uri="{BB962C8B-B14F-4D97-AF65-F5344CB8AC3E}">
        <p14:creationId xmlns:p14="http://schemas.microsoft.com/office/powerpoint/2010/main" val="29021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93371"/>
            <a:ext cx="11263086" cy="4963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Recommendation (6)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recommend MRI in patients with metastatic PPGLs, for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detection </a:t>
            </a:r>
            <a:r>
              <a:rPr lang="en-US" sz="2800" dirty="0"/>
              <a:t>of skull base and neck </a:t>
            </a:r>
            <a:r>
              <a:rPr lang="en-US" sz="2800" dirty="0" err="1"/>
              <a:t>paragangliomas</a:t>
            </a:r>
            <a:r>
              <a:rPr lang="en-US" sz="2800" dirty="0" smtClean="0"/>
              <a:t>, in patients </a:t>
            </a:r>
          </a:p>
          <a:p>
            <a:pPr marL="0" indent="0">
              <a:buNone/>
            </a:pPr>
            <a:r>
              <a:rPr lang="en-US" sz="2800" dirty="0" smtClean="0"/>
              <a:t>with surgical clips causing artifacts when </a:t>
            </a:r>
            <a:r>
              <a:rPr lang="en-US" sz="2800" dirty="0"/>
              <a:t>using CT, in patients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with </a:t>
            </a:r>
            <a:r>
              <a:rPr lang="en-US" sz="2800" dirty="0"/>
              <a:t>an allergy to CT contrast, and </a:t>
            </a:r>
            <a:r>
              <a:rPr lang="en-US" sz="2800" dirty="0" smtClean="0"/>
              <a:t>in patients in whom radiation</a:t>
            </a:r>
          </a:p>
          <a:p>
            <a:pPr marL="0" indent="0">
              <a:buNone/>
            </a:pPr>
            <a:r>
              <a:rPr lang="en-US" sz="2800" dirty="0" smtClean="0"/>
              <a:t>exposure should be limited (children, pregnant women, patients </a:t>
            </a:r>
          </a:p>
          <a:p>
            <a:pPr marL="0" indent="0">
              <a:buNone/>
            </a:pPr>
            <a:r>
              <a:rPr lang="en-US" sz="2800" dirty="0" smtClean="0"/>
              <a:t>with known </a:t>
            </a:r>
            <a:r>
              <a:rPr lang="en-US" sz="2800" dirty="0" err="1" smtClean="0"/>
              <a:t>germline</a:t>
            </a:r>
            <a:r>
              <a:rPr lang="en-US" sz="2800" dirty="0" smtClean="0"/>
              <a:t> </a:t>
            </a:r>
            <a:r>
              <a:rPr lang="en-US" sz="2800" dirty="0"/>
              <a:t>mutations, and those with recent </a:t>
            </a:r>
            <a:r>
              <a:rPr lang="en-US" sz="2800" dirty="0" smtClean="0"/>
              <a:t>excessive</a:t>
            </a:r>
          </a:p>
          <a:p>
            <a:pPr marL="0" indent="0">
              <a:buNone/>
            </a:pPr>
            <a:r>
              <a:rPr lang="en-US" sz="2800" dirty="0" smtClean="0"/>
              <a:t>radiation </a:t>
            </a:r>
            <a:r>
              <a:rPr lang="en-US" sz="2800" dirty="0"/>
              <a:t>exposure). </a:t>
            </a:r>
            <a:r>
              <a:rPr lang="en-US" sz="2800" dirty="0" smtClean="0"/>
              <a:t>{1(+++O)}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349829"/>
            <a:ext cx="11306627" cy="49929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 A </a:t>
            </a:r>
            <a:r>
              <a:rPr lang="en-US" sz="3000" dirty="0" err="1"/>
              <a:t>paraganglioma</a:t>
            </a:r>
            <a:r>
              <a:rPr lang="en-US" sz="3000" dirty="0"/>
              <a:t> is a tumor derived from extra-adrenal </a:t>
            </a:r>
            <a:r>
              <a:rPr lang="en-US" sz="3000" dirty="0" smtClean="0"/>
              <a:t> 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err="1" smtClean="0"/>
              <a:t>chromaffin</a:t>
            </a:r>
            <a:r>
              <a:rPr lang="en-US" sz="3000" dirty="0" smtClean="0"/>
              <a:t> </a:t>
            </a:r>
            <a:r>
              <a:rPr lang="en-US" sz="3000" dirty="0"/>
              <a:t>cells of the sympathetic paravertebral ganglia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of </a:t>
            </a:r>
            <a:r>
              <a:rPr lang="en-US" sz="3000" dirty="0"/>
              <a:t>thorax, abdomen, and pelvis. </a:t>
            </a:r>
            <a:r>
              <a:rPr lang="en-US" sz="3000" dirty="0" err="1"/>
              <a:t>Paragangliomas</a:t>
            </a:r>
            <a:r>
              <a:rPr lang="en-US" sz="3000" dirty="0"/>
              <a:t> also arise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from </a:t>
            </a:r>
            <a:r>
              <a:rPr lang="en-US" sz="3000" dirty="0"/>
              <a:t>parasympathetic ganglia located along the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glossopharyngeal </a:t>
            </a:r>
            <a:r>
              <a:rPr lang="en-US" sz="3000" dirty="0"/>
              <a:t>and vagal nerves in the neck and at the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base </a:t>
            </a:r>
            <a:r>
              <a:rPr lang="en-US" sz="3000" dirty="0"/>
              <a:t>of the skull, these do not produce </a:t>
            </a:r>
            <a:r>
              <a:rPr lang="en-US" sz="3000" dirty="0" err="1"/>
              <a:t>catecholamines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r>
              <a:rPr lang="en-US" sz="3000" dirty="0" smtClean="0"/>
              <a:t> About </a:t>
            </a:r>
            <a:r>
              <a:rPr lang="en-US" sz="3000" dirty="0"/>
              <a:t>80 to 85% of </a:t>
            </a:r>
            <a:r>
              <a:rPr lang="en-US" sz="3000" dirty="0" err="1"/>
              <a:t>chromaffin</a:t>
            </a:r>
            <a:r>
              <a:rPr lang="en-US" sz="3000" dirty="0"/>
              <a:t>-cell tumors are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err="1" smtClean="0"/>
              <a:t>pheochromocytomas</a:t>
            </a:r>
            <a:r>
              <a:rPr lang="en-US" sz="3000" dirty="0"/>
              <a:t>, whereas 15 to 20% are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err="1" smtClean="0"/>
              <a:t>paragangliomas</a:t>
            </a:r>
            <a:r>
              <a:rPr lang="en-US" sz="3000" dirty="0"/>
              <a:t>. Together they will be referred to here as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PPGL</a:t>
            </a:r>
            <a:r>
              <a:rPr lang="en-US" sz="3000" dirty="0"/>
              <a:t>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33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393371"/>
            <a:ext cx="11408228" cy="5007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Recommendation (7)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suggest the use of </a:t>
            </a:r>
            <a:r>
              <a:rPr lang="en-US" sz="2800" dirty="0" smtClean="0"/>
              <a:t>123 </a:t>
            </a:r>
            <a:r>
              <a:rPr lang="en-US" sz="2800" b="1" dirty="0" smtClean="0"/>
              <a:t>I</a:t>
            </a:r>
            <a:r>
              <a:rPr lang="en-US" sz="2800" dirty="0" smtClean="0"/>
              <a:t>-</a:t>
            </a:r>
            <a:r>
              <a:rPr lang="en-US" sz="2800" dirty="0" err="1" smtClean="0"/>
              <a:t>metaiodobenzylguanidine</a:t>
            </a:r>
            <a:r>
              <a:rPr lang="en-US" sz="2800" dirty="0" smtClean="0"/>
              <a:t> (MIBG)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err="1" smtClean="0"/>
              <a:t>scintigraphy</a:t>
            </a:r>
            <a:r>
              <a:rPr lang="en-US" sz="2800" dirty="0" smtClean="0"/>
              <a:t> as a functional imaging modality </a:t>
            </a:r>
            <a:r>
              <a:rPr lang="en-US" sz="2800" dirty="0"/>
              <a:t>in patients with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metastatic </a:t>
            </a:r>
            <a:r>
              <a:rPr lang="en-US" sz="2800" dirty="0"/>
              <a:t>PPGLs </a:t>
            </a:r>
            <a:r>
              <a:rPr lang="en-US" sz="2800" dirty="0" smtClean="0"/>
              <a:t>detected </a:t>
            </a:r>
            <a:r>
              <a:rPr lang="en-US" sz="2800" dirty="0"/>
              <a:t>by other </a:t>
            </a:r>
            <a:r>
              <a:rPr lang="en-US" sz="2800" dirty="0" smtClean="0"/>
              <a:t> imaging modalities when </a:t>
            </a:r>
          </a:p>
          <a:p>
            <a:pPr marL="0" indent="0">
              <a:buNone/>
            </a:pPr>
            <a:r>
              <a:rPr lang="en-US" sz="2800" dirty="0" smtClean="0"/>
              <a:t> radiotherapy using 131 </a:t>
            </a:r>
            <a:r>
              <a:rPr lang="en-US" sz="2800" b="1" dirty="0" smtClean="0"/>
              <a:t>I</a:t>
            </a:r>
            <a:r>
              <a:rPr lang="en-US" sz="2800" dirty="0" smtClean="0"/>
              <a:t>-MIBG is </a:t>
            </a:r>
            <a:r>
              <a:rPr lang="en-US" sz="2800" dirty="0"/>
              <a:t>planned and occasionally in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some patients </a:t>
            </a:r>
            <a:r>
              <a:rPr lang="en-US" sz="2800" dirty="0"/>
              <a:t>with an increased risk for metastatic disease due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to large </a:t>
            </a:r>
            <a:r>
              <a:rPr lang="en-US" sz="2800" dirty="0"/>
              <a:t>size of the primary tumor or to extra-adrenal, multifocal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n-US" sz="2800" dirty="0"/>
              <a:t>except skull base and neck PPGLs), or recurrent disease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 {</a:t>
            </a:r>
            <a:r>
              <a:rPr lang="en-US" sz="2800" dirty="0" smtClean="0"/>
              <a:t>2 (+OOO)}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524000"/>
            <a:ext cx="11437257" cy="5050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Evidence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Because </a:t>
            </a:r>
            <a:r>
              <a:rPr lang="en-US" sz="2800" dirty="0" smtClean="0"/>
              <a:t>123</a:t>
            </a:r>
            <a:r>
              <a:rPr lang="en-US" sz="2800" b="1" dirty="0" smtClean="0"/>
              <a:t> I</a:t>
            </a:r>
            <a:r>
              <a:rPr lang="en-US" sz="2800" dirty="0" smtClean="0"/>
              <a:t>-MIBG </a:t>
            </a:r>
            <a:r>
              <a:rPr lang="en-US" sz="2800" dirty="0"/>
              <a:t>has better sensitivity than </a:t>
            </a:r>
            <a:r>
              <a:rPr lang="en-US" sz="2800" dirty="0" smtClean="0"/>
              <a:t>131 </a:t>
            </a:r>
            <a:r>
              <a:rPr lang="en-US" sz="2800" b="1" dirty="0" smtClean="0"/>
              <a:t>I-</a:t>
            </a:r>
            <a:r>
              <a:rPr lang="en-US" sz="2800" dirty="0" smtClean="0"/>
              <a:t>MIBG for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detection of PPGLs, only the former </a:t>
            </a:r>
            <a:r>
              <a:rPr lang="en-US" sz="2800" dirty="0"/>
              <a:t>agent is recommended for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imaging</a:t>
            </a:r>
            <a:r>
              <a:rPr lang="en-US" sz="2800" dirty="0"/>
              <a:t>. Another advantage of </a:t>
            </a:r>
            <a:r>
              <a:rPr lang="en-US" sz="2800" dirty="0" smtClean="0"/>
              <a:t>123 </a:t>
            </a:r>
            <a:r>
              <a:rPr lang="en-US" sz="2800" b="1" dirty="0" smtClean="0"/>
              <a:t>I</a:t>
            </a:r>
            <a:r>
              <a:rPr lang="en-US" sz="2800" dirty="0" smtClean="0"/>
              <a:t>- over 131</a:t>
            </a:r>
            <a:r>
              <a:rPr lang="en-US" sz="2800" b="1" dirty="0" smtClean="0"/>
              <a:t> I</a:t>
            </a:r>
            <a:r>
              <a:rPr lang="en-US" sz="2800" dirty="0" smtClean="0"/>
              <a:t>-labeled MIBG is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its utility for imaging by SPECT. </a:t>
            </a:r>
          </a:p>
          <a:p>
            <a:pPr marL="0" indent="0">
              <a:buNone/>
            </a:pPr>
            <a:r>
              <a:rPr lang="en-US" sz="2800" dirty="0" smtClean="0"/>
              <a:t> Because up to 50 % of normal adrenal glands </a:t>
            </a:r>
            <a:r>
              <a:rPr lang="en-US" sz="2800" dirty="0"/>
              <a:t>demonstrate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physiological </a:t>
            </a:r>
            <a:r>
              <a:rPr lang="en-US" sz="2800" dirty="0"/>
              <a:t>uptake of </a:t>
            </a:r>
            <a:r>
              <a:rPr lang="en-US" sz="2800" dirty="0" smtClean="0"/>
              <a:t>123</a:t>
            </a:r>
            <a:r>
              <a:rPr lang="en-US" sz="2800" b="1" dirty="0" smtClean="0"/>
              <a:t> I</a:t>
            </a:r>
            <a:r>
              <a:rPr lang="en-US" sz="2800" dirty="0" smtClean="0"/>
              <a:t>-MIBG</a:t>
            </a:r>
            <a:r>
              <a:rPr lang="en-US" sz="2800" dirty="0"/>
              <a:t>, </a:t>
            </a:r>
            <a:r>
              <a:rPr lang="en-US" sz="2800" dirty="0" smtClean="0"/>
              <a:t>false positive results can be </a:t>
            </a:r>
          </a:p>
          <a:p>
            <a:pPr marL="0" indent="0">
              <a:buNone/>
            </a:pPr>
            <a:r>
              <a:rPr lang="en-US" sz="2800" dirty="0" smtClean="0"/>
              <a:t> a problem. Asymmetric </a:t>
            </a:r>
            <a:r>
              <a:rPr lang="en-US" sz="2800" dirty="0"/>
              <a:t>uptake in normal adrenal glands can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further </a:t>
            </a:r>
            <a:r>
              <a:rPr lang="en-US" sz="2800" dirty="0"/>
              <a:t>lead to misinterpretation.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2330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1393371"/>
            <a:ext cx="11292114" cy="50364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Sensitivity </a:t>
            </a:r>
            <a:r>
              <a:rPr lang="en-US" sz="2800" dirty="0"/>
              <a:t>of </a:t>
            </a:r>
            <a:r>
              <a:rPr lang="en-US" sz="2800" dirty="0" smtClean="0"/>
              <a:t>123 </a:t>
            </a:r>
            <a:r>
              <a:rPr lang="en-US" sz="2800" b="1" dirty="0" smtClean="0"/>
              <a:t>I</a:t>
            </a:r>
            <a:r>
              <a:rPr lang="en-US" sz="2800" dirty="0" smtClean="0"/>
              <a:t>-MIBG </a:t>
            </a:r>
            <a:r>
              <a:rPr lang="en-US" sz="2800" dirty="0"/>
              <a:t>ranges between 85 and 88% for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pheochromocytomas</a:t>
            </a:r>
            <a:r>
              <a:rPr lang="en-US" sz="2800" dirty="0" smtClean="0"/>
              <a:t> </a:t>
            </a:r>
            <a:r>
              <a:rPr lang="en-US" sz="2800" dirty="0"/>
              <a:t>and between 56 and 75% </a:t>
            </a:r>
            <a:r>
              <a:rPr lang="en-US" sz="2800" dirty="0" smtClean="0"/>
              <a:t>for</a:t>
            </a:r>
          </a:p>
          <a:p>
            <a:pPr marL="0" indent="0">
              <a:buNone/>
            </a:pPr>
            <a:r>
              <a:rPr lang="en-US" sz="2800" dirty="0" err="1" smtClean="0"/>
              <a:t>paragangliomas</a:t>
            </a:r>
            <a:r>
              <a:rPr lang="en-US" sz="2800" dirty="0"/>
              <a:t>, whereas specificity ranges from 70– 100</a:t>
            </a:r>
            <a:r>
              <a:rPr lang="en-US" sz="2800" dirty="0" smtClean="0"/>
              <a:t>% and </a:t>
            </a:r>
          </a:p>
          <a:p>
            <a:pPr marL="0" indent="0">
              <a:buNone/>
            </a:pPr>
            <a:r>
              <a:rPr lang="en-US" sz="2800" dirty="0" smtClean="0"/>
              <a:t>84–100%, respectively. Sensitivity </a:t>
            </a:r>
            <a:r>
              <a:rPr lang="en-US" sz="2800" dirty="0"/>
              <a:t>for metastatic PPGLs is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between 56 </a:t>
            </a:r>
            <a:r>
              <a:rPr lang="en-US" sz="2800" dirty="0"/>
              <a:t>and 83</a:t>
            </a:r>
            <a:r>
              <a:rPr lang="en-US" sz="2800" dirty="0" smtClean="0"/>
              <a:t>%, </a:t>
            </a:r>
            <a:r>
              <a:rPr lang="en-US" sz="2800" dirty="0"/>
              <a:t>whereas for recurrent PPGLs it is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approximately </a:t>
            </a:r>
            <a:r>
              <a:rPr lang="en-US" sz="2800" dirty="0"/>
              <a:t>75</a:t>
            </a:r>
            <a:r>
              <a:rPr lang="en-US" sz="2800" dirty="0" smtClean="0"/>
              <a:t>%.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42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422400"/>
            <a:ext cx="11364686" cy="4992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Accumulation of </a:t>
            </a:r>
            <a:r>
              <a:rPr lang="en-US" sz="2800" dirty="0" smtClean="0"/>
              <a:t>123 </a:t>
            </a:r>
            <a:r>
              <a:rPr lang="en-US" sz="2800" b="1" dirty="0" smtClean="0"/>
              <a:t>I</a:t>
            </a:r>
            <a:r>
              <a:rPr lang="en-US" sz="2800" dirty="0" smtClean="0"/>
              <a:t>-MIBG </a:t>
            </a:r>
            <a:r>
              <a:rPr lang="en-US" sz="2800" dirty="0"/>
              <a:t>can be decreased by </a:t>
            </a:r>
            <a:r>
              <a:rPr lang="en-US" sz="2800" dirty="0" smtClean="0"/>
              <a:t>several drugs: </a:t>
            </a:r>
          </a:p>
          <a:p>
            <a:pPr marL="457200" indent="-457200">
              <a:buAutoNum type="arabicParenR"/>
            </a:pPr>
            <a:r>
              <a:rPr lang="en-US" sz="2800" dirty="0" err="1" smtClean="0"/>
              <a:t>sympathomimetics</a:t>
            </a:r>
            <a:r>
              <a:rPr lang="en-US" sz="2800" dirty="0" smtClean="0"/>
              <a:t>; </a:t>
            </a:r>
          </a:p>
          <a:p>
            <a:pPr marL="0" indent="0">
              <a:buNone/>
            </a:pPr>
            <a:r>
              <a:rPr lang="en-US" sz="2800" dirty="0" smtClean="0"/>
              <a:t>2) agents that block catecholamine transport via the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norepinephrine transporter</a:t>
            </a:r>
            <a:r>
              <a:rPr lang="en-US" sz="2800" dirty="0"/>
              <a:t>, </a:t>
            </a:r>
            <a:r>
              <a:rPr lang="en-US" sz="2800" dirty="0" smtClean="0"/>
              <a:t>such as cocaine and tricyclic anti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depressants; and </a:t>
            </a:r>
          </a:p>
          <a:p>
            <a:pPr marL="0" indent="0">
              <a:buNone/>
            </a:pPr>
            <a:r>
              <a:rPr lang="en-US" sz="2800" dirty="0" smtClean="0"/>
              <a:t> 3)agents </a:t>
            </a:r>
            <a:r>
              <a:rPr lang="en-US" sz="2800" dirty="0"/>
              <a:t>such as calcium channel blockers and some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combined  - and ß-adrenergic </a:t>
            </a:r>
            <a:r>
              <a:rPr lang="en-US" sz="2800" dirty="0"/>
              <a:t>receptor blockers such as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labetalol.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36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3030"/>
            <a:ext cx="10820400" cy="4665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Therefore</a:t>
            </a:r>
            <a:r>
              <a:rPr lang="en-US" sz="2800" dirty="0"/>
              <a:t>, most of these drugs should be withheld for </a:t>
            </a:r>
            <a:r>
              <a:rPr lang="en-US" sz="2800" dirty="0" smtClean="0"/>
              <a:t>about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2 </a:t>
            </a:r>
            <a:r>
              <a:rPr lang="en-US" sz="2800" dirty="0"/>
              <a:t>weeks before </a:t>
            </a:r>
            <a:r>
              <a:rPr lang="en-US" sz="2800" dirty="0" smtClean="0"/>
              <a:t>123</a:t>
            </a:r>
            <a:r>
              <a:rPr lang="en-US" sz="2800" b="1" dirty="0" smtClean="0"/>
              <a:t> I</a:t>
            </a:r>
            <a:r>
              <a:rPr lang="en-US" sz="2800" dirty="0" smtClean="0"/>
              <a:t>-MIBG </a:t>
            </a:r>
            <a:r>
              <a:rPr lang="en-US" sz="2800" dirty="0" err="1"/>
              <a:t>scintigraphy</a:t>
            </a:r>
            <a:r>
              <a:rPr lang="en-US" sz="2800" dirty="0"/>
              <a:t>. Accumulation of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123 </a:t>
            </a:r>
            <a:r>
              <a:rPr lang="en-US" sz="2800" b="1" dirty="0" smtClean="0"/>
              <a:t>I</a:t>
            </a:r>
            <a:r>
              <a:rPr lang="en-US" sz="2800" dirty="0" smtClean="0"/>
              <a:t>-MIBG </a:t>
            </a:r>
            <a:r>
              <a:rPr lang="en-US" sz="2800" dirty="0"/>
              <a:t>is also profoundly decreased in necrotic </a:t>
            </a:r>
            <a:r>
              <a:rPr lang="en-US" sz="2800" dirty="0" smtClean="0"/>
              <a:t>tumors. </a:t>
            </a:r>
          </a:p>
          <a:p>
            <a:pPr marL="0" indent="0">
              <a:buNone/>
            </a:pPr>
            <a:r>
              <a:rPr lang="en-US" sz="2800" dirty="0" smtClean="0"/>
              <a:t>  Use </a:t>
            </a:r>
            <a:r>
              <a:rPr lang="en-US" sz="2800" dirty="0"/>
              <a:t>of </a:t>
            </a:r>
            <a:r>
              <a:rPr lang="en-US" sz="2800" dirty="0" smtClean="0"/>
              <a:t>123</a:t>
            </a:r>
            <a:r>
              <a:rPr lang="en-US" sz="2800" b="1" dirty="0" smtClean="0"/>
              <a:t> I</a:t>
            </a:r>
            <a:r>
              <a:rPr lang="en-US" sz="2800" dirty="0" smtClean="0"/>
              <a:t>-MIBG </a:t>
            </a:r>
            <a:r>
              <a:rPr lang="en-US" sz="2800" dirty="0" err="1"/>
              <a:t>scintigraphy</a:t>
            </a:r>
            <a:r>
              <a:rPr lang="en-US" sz="2800" dirty="0"/>
              <a:t> is contraindicated in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pregnant women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committee recommends that </a:t>
            </a:r>
            <a:r>
              <a:rPr lang="en-US" sz="2800" dirty="0" smtClean="0"/>
              <a:t>123</a:t>
            </a:r>
            <a:r>
              <a:rPr lang="en-US" sz="2800" b="1" dirty="0" smtClean="0"/>
              <a:t> I</a:t>
            </a:r>
            <a:r>
              <a:rPr lang="en-US" sz="2800" dirty="0" smtClean="0"/>
              <a:t>-MIBG </a:t>
            </a:r>
            <a:r>
              <a:rPr lang="en-US" sz="2800" dirty="0" err="1" smtClean="0"/>
              <a:t>scintigraphy</a:t>
            </a:r>
            <a:r>
              <a:rPr lang="en-US" sz="2800" dirty="0" smtClean="0"/>
              <a:t> </a:t>
            </a:r>
            <a:r>
              <a:rPr lang="en-US" sz="2800" dirty="0"/>
              <a:t>be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performed </a:t>
            </a:r>
            <a:r>
              <a:rPr lang="en-US" sz="2800" dirty="0"/>
              <a:t>by and results be assessed by </a:t>
            </a:r>
            <a:r>
              <a:rPr lang="en-US" sz="2800" dirty="0" smtClean="0"/>
              <a:t>experienced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nuclear </a:t>
            </a:r>
            <a:r>
              <a:rPr lang="en-US" sz="2800" dirty="0"/>
              <a:t>medicine physicians.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5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5314"/>
            <a:ext cx="10820400" cy="4883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Recommendation (8)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 smtClean="0"/>
              <a:t>suggest the use of 18F-FDG PET/CT scanning in </a:t>
            </a:r>
            <a:r>
              <a:rPr lang="en-US" sz="2800" dirty="0"/>
              <a:t>patients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metastatic disease.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18F-FDG </a:t>
            </a:r>
            <a:r>
              <a:rPr lang="en-US" sz="2800" dirty="0"/>
              <a:t>PET/CT is </a:t>
            </a:r>
            <a:r>
              <a:rPr lang="en-US" sz="2800" dirty="0" smtClean="0"/>
              <a:t>the preferred </a:t>
            </a:r>
            <a:r>
              <a:rPr lang="en-US" sz="2800" dirty="0"/>
              <a:t>imaging modality over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123 </a:t>
            </a:r>
            <a:r>
              <a:rPr lang="en-US" sz="2800" b="1" dirty="0" smtClean="0"/>
              <a:t>I</a:t>
            </a:r>
            <a:r>
              <a:rPr lang="en-US" sz="2800" dirty="0" smtClean="0"/>
              <a:t>-MIBG </a:t>
            </a:r>
            <a:r>
              <a:rPr lang="en-US" sz="2800" dirty="0" err="1"/>
              <a:t>scintigraphy</a:t>
            </a:r>
            <a:r>
              <a:rPr lang="en-US" sz="2800" dirty="0"/>
              <a:t> in patients with known metastatic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PPGLs</a:t>
            </a:r>
            <a:r>
              <a:rPr lang="en-US" sz="2800" dirty="0"/>
              <a:t>. </a:t>
            </a:r>
            <a:r>
              <a:rPr lang="en-US" sz="2800" dirty="0" smtClean="0"/>
              <a:t>{2 (+++O)}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1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27200"/>
            <a:ext cx="11408229" cy="4383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sensitivity of 18F-FDG PET was </a:t>
            </a:r>
            <a:r>
              <a:rPr lang="en-US" sz="2800" dirty="0" smtClean="0"/>
              <a:t>shown to be between 74 and </a:t>
            </a:r>
          </a:p>
          <a:p>
            <a:pPr marL="0" indent="0">
              <a:buNone/>
            </a:pPr>
            <a:r>
              <a:rPr lang="en-US" sz="2800" dirty="0" smtClean="0"/>
              <a:t>100%, with the highest performance </a:t>
            </a:r>
            <a:r>
              <a:rPr lang="en-US" sz="2800" dirty="0"/>
              <a:t>for metastatic, particularly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SDHB-related</a:t>
            </a:r>
            <a:r>
              <a:rPr lang="en-US" sz="2800" dirty="0"/>
              <a:t>, </a:t>
            </a:r>
            <a:r>
              <a:rPr lang="en-US" sz="2800" dirty="0" smtClean="0"/>
              <a:t>PPGLs.</a:t>
            </a:r>
          </a:p>
          <a:p>
            <a:pPr marL="0" indent="0">
              <a:buNone/>
            </a:pPr>
            <a:r>
              <a:rPr lang="en-US" sz="2800" dirty="0" smtClean="0"/>
              <a:t>The use of PET imaging modalities is contraindicated in pregnant</a:t>
            </a:r>
          </a:p>
          <a:p>
            <a:pPr marL="0" indent="0">
              <a:buNone/>
            </a:pPr>
            <a:r>
              <a:rPr lang="en-US" sz="2800" dirty="0" smtClean="0"/>
              <a:t>women</a:t>
            </a:r>
            <a:r>
              <a:rPr lang="en-US" sz="2800" dirty="0"/>
              <a:t>. There are also several drugs that may profoundly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decrease </a:t>
            </a:r>
            <a:r>
              <a:rPr lang="en-US" sz="2800" dirty="0"/>
              <a:t>the uptake of PET </a:t>
            </a:r>
            <a:r>
              <a:rPr lang="en-US" sz="2800" dirty="0" smtClean="0"/>
              <a:t>radiopharmaceuticals by PPGL, but </a:t>
            </a:r>
          </a:p>
          <a:p>
            <a:pPr marL="0" indent="0">
              <a:buNone/>
            </a:pPr>
            <a:r>
              <a:rPr lang="en-US" sz="2800" dirty="0" smtClean="0"/>
              <a:t>the data are limited, and further studies </a:t>
            </a:r>
            <a:r>
              <a:rPr lang="en-US" sz="2800" dirty="0"/>
              <a:t>are needed.</a:t>
            </a:r>
          </a:p>
        </p:txBody>
      </p:sp>
    </p:spTree>
    <p:extLst>
      <p:ext uri="{BB962C8B-B14F-4D97-AF65-F5344CB8AC3E}">
        <p14:creationId xmlns:p14="http://schemas.microsoft.com/office/powerpoint/2010/main" val="39542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5600"/>
            <a:ext cx="10820400" cy="4593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Recommendation (9)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 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 smtClean="0"/>
              <a:t>recommend that all patients with PPGLs should be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engaged </a:t>
            </a:r>
            <a:r>
              <a:rPr lang="en-US" sz="2800" dirty="0"/>
              <a:t>in shared decision making for genetic testing.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{1(+++O)}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422400"/>
            <a:ext cx="11408227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There </a:t>
            </a:r>
            <a:r>
              <a:rPr lang="en-US" sz="2800" dirty="0"/>
              <a:t>are several reasons to consider genetic testing in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all patients who present with PPGLs: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1)at least one-third of all patients with PPGLs </a:t>
            </a:r>
            <a:r>
              <a:rPr lang="en-US" sz="2800" dirty="0" smtClean="0"/>
              <a:t>have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>disease-causing </a:t>
            </a:r>
            <a:r>
              <a:rPr lang="en-US" sz="2800" dirty="0" err="1"/>
              <a:t>germline</a:t>
            </a:r>
            <a:r>
              <a:rPr lang="en-US" sz="2800" dirty="0"/>
              <a:t> </a:t>
            </a:r>
            <a:r>
              <a:rPr lang="en-US" sz="2800" dirty="0" smtClean="0"/>
              <a:t>mutations;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2</a:t>
            </a:r>
            <a:r>
              <a:rPr lang="en-US" sz="2800" dirty="0"/>
              <a:t>) mutations of SDHB lead to metastatic disease in 40% 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800" dirty="0" smtClean="0"/>
              <a:t>more </a:t>
            </a:r>
            <a:r>
              <a:rPr lang="en-US" sz="2800" dirty="0"/>
              <a:t>of affected patients </a:t>
            </a:r>
            <a:r>
              <a:rPr lang="en-US" sz="2800" dirty="0" smtClean="0"/>
              <a:t>and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3</a:t>
            </a:r>
            <a:r>
              <a:rPr lang="en-US" sz="2800" dirty="0"/>
              <a:t>) establishing a hereditary syndrome in the </a:t>
            </a:r>
            <a:r>
              <a:rPr lang="en-US" sz="2800" dirty="0" err="1"/>
              <a:t>proband</a:t>
            </a:r>
            <a:r>
              <a:rPr lang="en-US" sz="2800" dirty="0"/>
              <a:t> may </a:t>
            </a:r>
            <a:r>
              <a:rPr lang="en-US" sz="2800" dirty="0" smtClean="0"/>
              <a:t>result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in earlier diagnosis and treatment of PPGLs and other </a:t>
            </a:r>
            <a:r>
              <a:rPr lang="en-US" sz="2800" dirty="0" err="1"/>
              <a:t>syndromic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manifestations </a:t>
            </a:r>
            <a:r>
              <a:rPr lang="en-US" sz="2800" dirty="0"/>
              <a:t>in </a:t>
            </a:r>
            <a:r>
              <a:rPr lang="en-US" sz="2800" dirty="0" smtClean="0"/>
              <a:t>relatives.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49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1393371"/>
            <a:ext cx="11669486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committee’s recommendation that genetic </a:t>
            </a:r>
            <a:r>
              <a:rPr lang="en-US" sz="2800" dirty="0" smtClean="0"/>
              <a:t>testing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should be considered in each patient does not imply that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genetic </a:t>
            </a:r>
            <a:r>
              <a:rPr lang="en-US" sz="2800" dirty="0"/>
              <a:t>testing should be done in each patient.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In particular, in view of the financial costs, genetic testing has</a:t>
            </a:r>
          </a:p>
          <a:p>
            <a:pPr marL="0" indent="0">
              <a:buNone/>
            </a:pPr>
            <a:r>
              <a:rPr lang="en-US" sz="2800" dirty="0" smtClean="0"/>
              <a:t> limited </a:t>
            </a:r>
            <a:r>
              <a:rPr lang="en-US" sz="2800" dirty="0"/>
              <a:t>incremental value in patients with unilateral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err="1" smtClean="0"/>
              <a:t>pheochromocytoma</a:t>
            </a:r>
            <a:r>
              <a:rPr lang="en-US" sz="2800" dirty="0" smtClean="0"/>
              <a:t> </a:t>
            </a:r>
            <a:r>
              <a:rPr lang="en-US" sz="2800" dirty="0"/>
              <a:t>and no </a:t>
            </a:r>
            <a:r>
              <a:rPr lang="en-US" sz="2800" dirty="0" err="1"/>
              <a:t>syndromic</a:t>
            </a:r>
            <a:r>
              <a:rPr lang="en-US" sz="2800" dirty="0"/>
              <a:t> or malignant features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no positive family history. The importance of the </a:t>
            </a:r>
            <a:r>
              <a:rPr lang="en-US" sz="2800" dirty="0" smtClean="0"/>
              <a:t>diagnosis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of an inherited disease for at-risk families must be balanced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against any negative impacts and financial costs of genetic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testing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8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364343"/>
            <a:ext cx="11292113" cy="5094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 The </a:t>
            </a:r>
            <a:r>
              <a:rPr lang="en-US" sz="3000" dirty="0"/>
              <a:t>prevalence of PPGL in patients </a:t>
            </a:r>
            <a:r>
              <a:rPr lang="en-US" sz="3000" dirty="0" smtClean="0"/>
              <a:t>with </a:t>
            </a:r>
            <a:r>
              <a:rPr lang="en-US" sz="3000" dirty="0"/>
              <a:t>hypertension </a:t>
            </a:r>
            <a:r>
              <a:rPr lang="en-US" sz="3000" dirty="0" smtClean="0"/>
              <a:t>in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general out patient clinics varies between 0.2 and 0.6%. </a:t>
            </a:r>
          </a:p>
          <a:p>
            <a:pPr marL="0" indent="0">
              <a:buNone/>
            </a:pPr>
            <a:r>
              <a:rPr lang="en-US" sz="3000" dirty="0" smtClean="0"/>
              <a:t> The prevalence of </a:t>
            </a:r>
            <a:r>
              <a:rPr lang="en-US" sz="3000" dirty="0"/>
              <a:t>PPGL in individuals carrying a </a:t>
            </a:r>
            <a:r>
              <a:rPr lang="en-US" sz="3000" dirty="0" err="1"/>
              <a:t>germline</a:t>
            </a:r>
            <a:r>
              <a:rPr lang="en-US" sz="3000" dirty="0"/>
              <a:t>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mutation </a:t>
            </a:r>
            <a:r>
              <a:rPr lang="en-US" sz="3000" dirty="0"/>
              <a:t>in </a:t>
            </a:r>
            <a:r>
              <a:rPr lang="en-US" sz="3000" dirty="0" smtClean="0"/>
              <a:t>PPGL susceptibility genes may be around 50%.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Patients with hereditary PPGLs typically present with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multifocal </a:t>
            </a:r>
            <a:r>
              <a:rPr lang="en-US" sz="3000" dirty="0"/>
              <a:t>disease and at a younger age than those with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sporadic neoplasms.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504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6228"/>
            <a:ext cx="10820400" cy="4462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>Recommendation (10)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 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recommend the use of a clinical feature-driven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diagnostic algorithm to establish the priorities for specific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genetic </a:t>
            </a:r>
            <a:r>
              <a:rPr lang="en-US" sz="2800" dirty="0"/>
              <a:t>testing in PPGL patients with suspected </a:t>
            </a:r>
            <a:r>
              <a:rPr lang="en-US" sz="2800" dirty="0" err="1"/>
              <a:t>germline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mutations</a:t>
            </a:r>
            <a:r>
              <a:rPr lang="en-US" sz="2800" dirty="0"/>
              <a:t>. </a:t>
            </a:r>
            <a:r>
              <a:rPr lang="en-US" sz="2800" dirty="0" smtClean="0"/>
              <a:t>{1(+++O)}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828" y="827315"/>
            <a:ext cx="9564915" cy="53913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628" y="1451430"/>
            <a:ext cx="1854200" cy="47672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Figure 1. Decisional algorithm for genetic testing in patients with a proven PPGL. Dopaminergic, noradrenergic, and adrenergic phenotypes are defined as significant productions of respective 3-methoxytyramine, </a:t>
            </a:r>
            <a:r>
              <a:rPr lang="en-US" dirty="0" err="1"/>
              <a:t>normetanephrine</a:t>
            </a:r>
            <a:r>
              <a:rPr lang="en-US" dirty="0"/>
              <a:t>, and </a:t>
            </a:r>
            <a:r>
              <a:rPr lang="en-US" dirty="0" err="1"/>
              <a:t>metanephrine</a:t>
            </a:r>
            <a:r>
              <a:rPr lang="en-US" dirty="0"/>
              <a:t> relative to combined production of all three metabolites.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96572"/>
            <a:ext cx="10820400" cy="4622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Recommendation (11)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suggest that patients with </a:t>
            </a:r>
            <a:r>
              <a:rPr lang="en-US" sz="2800" dirty="0" err="1"/>
              <a:t>paraganglioma</a:t>
            </a:r>
            <a:r>
              <a:rPr lang="en-US" sz="2800" dirty="0"/>
              <a:t> undergo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testing </a:t>
            </a:r>
            <a:r>
              <a:rPr lang="en-US" sz="2800" dirty="0"/>
              <a:t>of SDH mutations and that patients with metastatic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disease </a:t>
            </a:r>
            <a:r>
              <a:rPr lang="en-US" sz="2800" dirty="0"/>
              <a:t>undergo testing for SDHB mutations. </a:t>
            </a:r>
            <a:r>
              <a:rPr lang="en-US" sz="2800" dirty="0" smtClean="0"/>
              <a:t>{2 (+++O)}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2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5944"/>
            <a:ext cx="10820400" cy="4752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Recommendation (12)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recommend that genetic testing for PPGL be delivered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within </a:t>
            </a:r>
            <a:r>
              <a:rPr lang="en-US" sz="2800" dirty="0"/>
              <a:t>the framework of health care.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Specifically, pretest and post-test counseling should be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available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All tests for PPGL genetic testing should be performed by </a:t>
            </a:r>
          </a:p>
          <a:p>
            <a:pPr marL="0" indent="0">
              <a:buNone/>
            </a:pPr>
            <a:r>
              <a:rPr lang="en-US" sz="2800" dirty="0" smtClean="0"/>
              <a:t>accredited </a:t>
            </a:r>
            <a:r>
              <a:rPr lang="en-US" sz="2800" dirty="0"/>
              <a:t>laboratories. (Ungraded recommendation).</a:t>
            </a:r>
          </a:p>
        </p:txBody>
      </p:sp>
    </p:spTree>
    <p:extLst>
      <p:ext uri="{BB962C8B-B14F-4D97-AF65-F5344CB8AC3E}">
        <p14:creationId xmlns:p14="http://schemas.microsoft.com/office/powerpoint/2010/main" val="28758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542" y="764373"/>
            <a:ext cx="8414657" cy="1293028"/>
          </a:xfrm>
        </p:spPr>
        <p:txBody>
          <a:bodyPr/>
          <a:lstStyle/>
          <a:p>
            <a:pPr lvl="0" algn="l">
              <a:spcBef>
                <a:spcPts val="1000"/>
              </a:spcBef>
            </a:pPr>
            <a:r>
              <a:rPr lang="en-US" sz="3600" b="1" cap="none" dirty="0">
                <a:solidFill>
                  <a:prstClr val="black"/>
                </a:solidFill>
              </a:rPr>
              <a:t>Perioperative Medical Management</a:t>
            </a:r>
            <a:br>
              <a:rPr lang="en-US" sz="3600" b="1" cap="none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54630"/>
            <a:ext cx="11408229" cy="456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C4220D"/>
                </a:solidFill>
              </a:rPr>
              <a:t>Recommendation (13)</a:t>
            </a:r>
            <a:endParaRPr lang="en-US" sz="3600" b="1" dirty="0" smtClean="0">
              <a:solidFill>
                <a:srgbClr val="C4220D"/>
              </a:solidFill>
            </a:endParaRP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We </a:t>
            </a:r>
            <a:r>
              <a:rPr lang="en-US" sz="2700" dirty="0" smtClean="0"/>
              <a:t>recommend that all patients with a hormonally </a:t>
            </a:r>
            <a:r>
              <a:rPr lang="en-US" sz="2700" dirty="0" smtClean="0"/>
              <a:t>functional </a:t>
            </a:r>
            <a:r>
              <a:rPr lang="en-US" sz="2700" dirty="0"/>
              <a:t>PPGL 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should </a:t>
            </a:r>
            <a:r>
              <a:rPr lang="en-US" sz="2700" dirty="0"/>
              <a:t>undergo preoperative blockade </a:t>
            </a:r>
            <a:r>
              <a:rPr lang="en-US" sz="2700" dirty="0" smtClean="0"/>
              <a:t>to </a:t>
            </a:r>
            <a:r>
              <a:rPr lang="en-US" sz="2700" dirty="0" smtClean="0"/>
              <a:t>prevent perioperative 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cardiovascular </a:t>
            </a:r>
            <a:r>
              <a:rPr lang="en-US" sz="2700" dirty="0" smtClean="0"/>
              <a:t>complications.{1( ++OO)}</a:t>
            </a:r>
          </a:p>
          <a:p>
            <a:pPr marL="0" indent="0">
              <a:buNone/>
            </a:pPr>
            <a:r>
              <a:rPr lang="en-US" sz="2700" dirty="0" smtClean="0"/>
              <a:t> 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We </a:t>
            </a:r>
            <a:r>
              <a:rPr lang="en-US" sz="2700" dirty="0" smtClean="0"/>
              <a:t>suggest  -</a:t>
            </a:r>
            <a:r>
              <a:rPr lang="en-US" sz="2700" dirty="0" err="1" smtClean="0"/>
              <a:t>drenergic</a:t>
            </a:r>
            <a:r>
              <a:rPr lang="en-US" sz="2700" dirty="0" smtClean="0"/>
              <a:t> receptor blockers as the </a:t>
            </a:r>
            <a:r>
              <a:rPr lang="en-US" sz="2700" dirty="0"/>
              <a:t>first choice. </a:t>
            </a:r>
            <a:r>
              <a:rPr lang="en-US" sz="2700" dirty="0" smtClean="0"/>
              <a:t> </a:t>
            </a:r>
          </a:p>
          <a:p>
            <a:pPr marL="0" indent="0">
              <a:buNone/>
            </a:pPr>
            <a:r>
              <a:rPr lang="en-US" sz="2700" dirty="0"/>
              <a:t> </a:t>
            </a:r>
            <a:r>
              <a:rPr lang="en-US" sz="2700" dirty="0" smtClean="0"/>
              <a:t>{2 (++OO)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319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7" y="1436914"/>
            <a:ext cx="11364684" cy="4970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Evidence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2800" dirty="0" smtClean="0"/>
              <a:t>Evidence </a:t>
            </a:r>
            <a:r>
              <a:rPr lang="en-US" sz="2800" dirty="0"/>
              <a:t>from randomized controlled clinical studies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regarding </a:t>
            </a:r>
            <a:r>
              <a:rPr lang="en-US" sz="2800" dirty="0"/>
              <a:t>the comparable effectiveness of nonselective </a:t>
            </a:r>
            <a:r>
              <a:rPr lang="en-US" sz="2800" dirty="0" smtClean="0"/>
              <a:t>-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/>
              <a:t> </a:t>
            </a:r>
            <a:r>
              <a:rPr lang="en-US" sz="2800" dirty="0" smtClean="0"/>
              <a:t> 1-selective adrenergic receptor blockers is unavailable. </a:t>
            </a:r>
          </a:p>
          <a:p>
            <a:pPr marL="0" indent="0">
              <a:buNone/>
            </a:pPr>
            <a:r>
              <a:rPr lang="en-US" sz="2800" dirty="0" smtClean="0"/>
              <a:t> However, retrospective studies support the use </a:t>
            </a:r>
            <a:r>
              <a:rPr lang="en-US" sz="2800" dirty="0"/>
              <a:t>of </a:t>
            </a:r>
            <a:r>
              <a:rPr lang="en-US" sz="2800" dirty="0" smtClean="0"/>
              <a:t> -</a:t>
            </a:r>
            <a:r>
              <a:rPr lang="en-US" sz="2800" dirty="0"/>
              <a:t>adrenergic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receptor </a:t>
            </a:r>
            <a:r>
              <a:rPr lang="en-US" sz="2800" dirty="0"/>
              <a:t>blockers as the first-choice drug class to minimize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perioperative complications.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60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2400"/>
            <a:ext cx="10820400" cy="4796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Calcium channel blockers are the most often used </a:t>
            </a:r>
            <a:r>
              <a:rPr lang="en-US" sz="2800" dirty="0" smtClean="0"/>
              <a:t>add-on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drug class to further improve </a:t>
            </a:r>
            <a:r>
              <a:rPr lang="en-US" sz="2800" dirty="0"/>
              <a:t>blood pressure </a:t>
            </a:r>
            <a:r>
              <a:rPr lang="en-US" sz="2800" dirty="0" smtClean="0"/>
              <a:t>control in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patients already treated with  -adrenergic receptor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blockers. However, some studies have suggested that this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drug class can be used as the first choice. </a:t>
            </a:r>
          </a:p>
          <a:p>
            <a:pPr marL="0" indent="0">
              <a:buNone/>
            </a:pPr>
            <a:r>
              <a:rPr lang="en-US" sz="2800" dirty="0" err="1" smtClean="0"/>
              <a:t>Monotherapy</a:t>
            </a:r>
            <a:r>
              <a:rPr lang="en-US" sz="2800" dirty="0" smtClean="0"/>
              <a:t> with calcium channel blockers is not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recommended unless patients have very mild preoperative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hypertension or have severe orthostatic hypotension with </a:t>
            </a:r>
          </a:p>
          <a:p>
            <a:pPr marL="0" indent="0">
              <a:buNone/>
            </a:pPr>
            <a:r>
              <a:rPr lang="en-US" sz="2800" dirty="0" smtClean="0"/>
              <a:t> -</a:t>
            </a:r>
            <a:r>
              <a:rPr lang="en-US" sz="2800" dirty="0"/>
              <a:t>adrenergic receptor </a:t>
            </a:r>
            <a:r>
              <a:rPr lang="en-US" sz="2800" dirty="0" smtClean="0"/>
              <a:t>blockers.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37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712686"/>
            <a:ext cx="10871200" cy="4615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Preoperative </a:t>
            </a:r>
            <a:r>
              <a:rPr lang="en-US" sz="2800" dirty="0" err="1"/>
              <a:t>coadministration</a:t>
            </a:r>
            <a:r>
              <a:rPr lang="en-US" sz="2800" dirty="0"/>
              <a:t> of   ß</a:t>
            </a:r>
            <a:r>
              <a:rPr lang="en-US" sz="2800" dirty="0" smtClean="0"/>
              <a:t>-adrenergic </a:t>
            </a:r>
            <a:r>
              <a:rPr lang="en-US" sz="2800" dirty="0"/>
              <a:t>receptor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blockers </a:t>
            </a:r>
            <a:r>
              <a:rPr lang="en-US" sz="2800" dirty="0"/>
              <a:t>is indicated to control tachycardia only after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administration </a:t>
            </a:r>
            <a:r>
              <a:rPr lang="en-US" sz="2800" dirty="0"/>
              <a:t>of  </a:t>
            </a:r>
            <a:r>
              <a:rPr lang="en-US" sz="2800" dirty="0" smtClean="0"/>
              <a:t>-</a:t>
            </a:r>
            <a:r>
              <a:rPr lang="en-US" sz="2800" dirty="0"/>
              <a:t>adrenergic receptor blockers. </a:t>
            </a:r>
          </a:p>
          <a:p>
            <a:pPr marL="0" indent="0">
              <a:buNone/>
            </a:pPr>
            <a:r>
              <a:rPr lang="en-US" sz="2800" dirty="0" smtClean="0"/>
              <a:t>Use </a:t>
            </a:r>
            <a:r>
              <a:rPr lang="en-US" sz="2800" dirty="0"/>
              <a:t>of  </a:t>
            </a:r>
            <a:r>
              <a:rPr lang="en-US" sz="2800" dirty="0" smtClean="0"/>
              <a:t>ß-adrenergic </a:t>
            </a:r>
            <a:r>
              <a:rPr lang="en-US" sz="2800" dirty="0"/>
              <a:t>receptor blockers in the absence of </a:t>
            </a:r>
            <a:r>
              <a:rPr lang="en-US" sz="2800" dirty="0" smtClean="0"/>
              <a:t>an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-</a:t>
            </a:r>
            <a:r>
              <a:rPr lang="en-US" sz="2800" dirty="0" err="1"/>
              <a:t>adrenoceptor</a:t>
            </a:r>
            <a:r>
              <a:rPr lang="en-US" sz="2800" dirty="0"/>
              <a:t> blocker is not recommended because of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potential for hypertensive crisis due to unopposed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stimulation </a:t>
            </a:r>
            <a:r>
              <a:rPr lang="en-US" sz="2800" dirty="0"/>
              <a:t>of  </a:t>
            </a:r>
            <a:r>
              <a:rPr lang="en-US" sz="2800" dirty="0" smtClean="0"/>
              <a:t>-adrenergic  </a:t>
            </a:r>
            <a:r>
              <a:rPr lang="en-US" sz="2800" dirty="0"/>
              <a:t>receptors.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56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3658"/>
            <a:ext cx="10998200" cy="4535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There is no </a:t>
            </a:r>
            <a:r>
              <a:rPr lang="en-US" sz="2800" dirty="0" smtClean="0"/>
              <a:t>evidence to support the preference of   </a:t>
            </a:r>
          </a:p>
          <a:p>
            <a:pPr marL="0" indent="0">
              <a:buNone/>
            </a:pPr>
            <a:r>
              <a:rPr lang="en-US" sz="2800" dirty="0" smtClean="0"/>
              <a:t> ß1-selective adrenergic receptor blockers over nonselective   </a:t>
            </a:r>
          </a:p>
          <a:p>
            <a:pPr marL="0" indent="0">
              <a:buNone/>
            </a:pPr>
            <a:r>
              <a:rPr lang="en-US" sz="2800" dirty="0" smtClean="0"/>
              <a:t> ß-adrenergic receptor blockers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Labetalol </a:t>
            </a:r>
            <a:r>
              <a:rPr lang="en-US" sz="2800" dirty="0"/>
              <a:t>with its fixed but more potent  </a:t>
            </a:r>
            <a:r>
              <a:rPr lang="en-US" sz="2800" dirty="0" smtClean="0"/>
              <a:t>ß </a:t>
            </a:r>
            <a:r>
              <a:rPr lang="en-US" sz="2800" dirty="0" smtClean="0"/>
              <a:t>than -antagonistic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activities ( :ß  of 1:5 ) </a:t>
            </a:r>
            <a:r>
              <a:rPr lang="en-US" sz="2800" dirty="0"/>
              <a:t>should not be used as the initial therapy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because </a:t>
            </a:r>
            <a:r>
              <a:rPr lang="en-US" sz="2800" dirty="0"/>
              <a:t>it can result in paradoxical hypertension or even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hypertensive crisis.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91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53028"/>
            <a:ext cx="10954657" cy="46656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-</a:t>
            </a:r>
            <a:r>
              <a:rPr lang="en-US" sz="2800" dirty="0"/>
              <a:t>Methyl-</a:t>
            </a:r>
            <a:r>
              <a:rPr lang="en-US" sz="2800" dirty="0" err="1"/>
              <a:t>paratyrosine</a:t>
            </a:r>
            <a:r>
              <a:rPr lang="en-US" sz="2800" dirty="0"/>
              <a:t> (</a:t>
            </a:r>
            <a:r>
              <a:rPr lang="en-US" sz="2800" dirty="0" err="1"/>
              <a:t>metyrosine</a:t>
            </a:r>
            <a:r>
              <a:rPr lang="en-US" sz="2800" dirty="0"/>
              <a:t>) inhibits </a:t>
            </a:r>
            <a:r>
              <a:rPr lang="en-US" sz="2800" dirty="0" smtClean="0"/>
              <a:t>catecholamine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synthesis and may be used in combination with  </a:t>
            </a:r>
            <a:r>
              <a:rPr lang="en-US" sz="2800" dirty="0" smtClean="0"/>
              <a:t>-</a:t>
            </a:r>
            <a:r>
              <a:rPr lang="en-US" sz="2800" dirty="0"/>
              <a:t>adrenergic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receptor </a:t>
            </a:r>
            <a:r>
              <a:rPr lang="en-US" sz="2800" dirty="0"/>
              <a:t>blockers for a short period before </a:t>
            </a:r>
            <a:r>
              <a:rPr lang="en-US" sz="2800" dirty="0" smtClean="0"/>
              <a:t>surgery to further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stabilize blood pressure to reduce blood </a:t>
            </a:r>
            <a:r>
              <a:rPr lang="en-US" sz="2800" dirty="0"/>
              <a:t>loss and volume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depletion </a:t>
            </a:r>
            <a:r>
              <a:rPr lang="en-US" sz="2800" dirty="0"/>
              <a:t>during </a:t>
            </a:r>
            <a:r>
              <a:rPr lang="en-US" sz="2800" dirty="0" smtClean="0"/>
              <a:t>surgery.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83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857" y="1291771"/>
            <a:ext cx="9550400" cy="44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6572"/>
            <a:ext cx="10820400" cy="4622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There has been one report that preoperative  1-adrenergic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receptor </a:t>
            </a:r>
            <a:r>
              <a:rPr lang="en-US" sz="2800" dirty="0"/>
              <a:t>blockade offers no benefit in maintaining </a:t>
            </a:r>
            <a:r>
              <a:rPr lang="en-US" sz="2800" dirty="0" smtClean="0"/>
              <a:t>intra </a:t>
            </a:r>
          </a:p>
          <a:p>
            <a:pPr marL="0" indent="0">
              <a:buNone/>
            </a:pPr>
            <a:r>
              <a:rPr lang="en-US" sz="2800" dirty="0" smtClean="0"/>
              <a:t> operative </a:t>
            </a:r>
            <a:r>
              <a:rPr lang="en-US" sz="2800" dirty="0"/>
              <a:t>hemodynamics of normotensive PPGL </a:t>
            </a:r>
            <a:r>
              <a:rPr lang="en-US" sz="2800" dirty="0" smtClean="0"/>
              <a:t>patients. </a:t>
            </a:r>
          </a:p>
          <a:p>
            <a:pPr marL="0" indent="0">
              <a:buNone/>
            </a:pPr>
            <a:r>
              <a:rPr lang="en-US" sz="2800" dirty="0" smtClean="0"/>
              <a:t>Nevertheless</a:t>
            </a:r>
            <a:r>
              <a:rPr lang="en-US" sz="2800" dirty="0"/>
              <a:t>, it is the view of the committee that for such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patients  -</a:t>
            </a:r>
            <a:r>
              <a:rPr lang="en-US" sz="2800" dirty="0"/>
              <a:t>adrenergic receptor blockers </a:t>
            </a:r>
            <a:r>
              <a:rPr lang="en-US" sz="2800" dirty="0" smtClean="0"/>
              <a:t>and/or calcium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channel blockers remain recommended to </a:t>
            </a:r>
            <a:r>
              <a:rPr lang="en-US" sz="2800" dirty="0"/>
              <a:t>prevent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unpredictable </a:t>
            </a:r>
            <a:r>
              <a:rPr lang="en-US" sz="2800" dirty="0"/>
              <a:t>increases in blood pressure during </a:t>
            </a:r>
            <a:r>
              <a:rPr lang="en-US" sz="2800" dirty="0" smtClean="0"/>
              <a:t>surgery.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6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058" y="1843314"/>
            <a:ext cx="9071428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828801"/>
            <a:ext cx="10820400" cy="4447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Recommendation (14)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We recommend preoperative medical treatment for </a:t>
            </a:r>
            <a:r>
              <a:rPr lang="en-US" sz="2800" dirty="0"/>
              <a:t>7 to 14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days </a:t>
            </a:r>
            <a:r>
              <a:rPr lang="en-US" sz="2800" dirty="0"/>
              <a:t>to allow adequate time to normalize blood pressure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heart rate. Treatment should also include a </a:t>
            </a:r>
            <a:r>
              <a:rPr lang="en-US" sz="2800" dirty="0" smtClean="0"/>
              <a:t>high-sodium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diet and fluid intake to reverse catecholamine-induced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blood </a:t>
            </a:r>
            <a:r>
              <a:rPr lang="en-US" sz="2800" dirty="0"/>
              <a:t>volume contraction preoperatively to prevent severe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hypotension </a:t>
            </a:r>
            <a:r>
              <a:rPr lang="en-US" sz="2800" dirty="0"/>
              <a:t>after tumor removal. </a:t>
            </a:r>
            <a:r>
              <a:rPr lang="en-US" sz="2800" dirty="0" smtClean="0"/>
              <a:t>{1(++OO)}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1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0867571" cy="4024125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rgbClr val="C4220D"/>
                </a:solidFill>
              </a:rPr>
              <a:t>Recommendation (15)</a:t>
            </a:r>
            <a:endParaRPr lang="en-US" sz="3600" b="1" dirty="0" smtClean="0">
              <a:solidFill>
                <a:srgbClr val="C4220D"/>
              </a:solidFill>
            </a:endParaRPr>
          </a:p>
          <a:p>
            <a:pPr marL="0" lvl="0" indent="0">
              <a:buNone/>
            </a:pPr>
            <a:endParaRPr lang="en-US" sz="3600" b="1" dirty="0">
              <a:solidFill>
                <a:srgbClr val="C4220D"/>
              </a:solidFill>
            </a:endParaRPr>
          </a:p>
          <a:p>
            <a:pPr marL="0" lv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recommend monitoring blood pressure, heart rate, and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blood </a:t>
            </a:r>
            <a:r>
              <a:rPr lang="en-US" sz="2800" dirty="0"/>
              <a:t>glucose levels with adjustment of associated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therapies </a:t>
            </a:r>
            <a:r>
              <a:rPr lang="en-US" sz="2800" dirty="0"/>
              <a:t>in the immediate postoperative period</a:t>
            </a:r>
            <a:r>
              <a:rPr lang="en-US" sz="2800" dirty="0" smtClean="0"/>
              <a:t>. </a:t>
            </a:r>
            <a:r>
              <a:rPr lang="en-US" sz="2800" dirty="0"/>
              <a:t>{</a:t>
            </a:r>
            <a:r>
              <a:rPr lang="en-US" sz="2800" dirty="0" smtClean="0"/>
              <a:t>1(++OO)}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12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611086"/>
            <a:ext cx="10929256" cy="460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Because </a:t>
            </a:r>
            <a:r>
              <a:rPr lang="en-US" sz="2800" dirty="0"/>
              <a:t>of potential </a:t>
            </a:r>
            <a:r>
              <a:rPr lang="en-US" sz="2800" dirty="0" smtClean="0"/>
              <a:t>adrenal insufficiency, particular </a:t>
            </a:r>
          </a:p>
          <a:p>
            <a:pPr marL="0" indent="0">
              <a:buNone/>
            </a:pPr>
            <a:r>
              <a:rPr lang="en-US" sz="2800" dirty="0" smtClean="0"/>
              <a:t>attention needs to be paid </a:t>
            </a:r>
            <a:r>
              <a:rPr lang="en-US" sz="2800" dirty="0"/>
              <a:t>to patients who undergo: </a:t>
            </a:r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800" dirty="0" smtClean="0"/>
              <a:t>bilateral </a:t>
            </a:r>
            <a:r>
              <a:rPr lang="en-US" sz="2800" dirty="0" err="1"/>
              <a:t>adrenalectomy</a:t>
            </a:r>
            <a:r>
              <a:rPr lang="en-US" sz="2800" dirty="0"/>
              <a:t>; </a:t>
            </a:r>
            <a:r>
              <a:rPr lang="en-US" sz="2800" dirty="0" smtClean="0"/>
              <a:t> 2</a:t>
            </a:r>
            <a:r>
              <a:rPr lang="en-US" sz="2800" dirty="0"/>
              <a:t>) bilateral cortical-sparing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err="1" smtClean="0"/>
              <a:t>adrenalectomy</a:t>
            </a:r>
            <a:r>
              <a:rPr lang="en-US" sz="2800" dirty="0"/>
              <a:t>; or  </a:t>
            </a:r>
            <a:r>
              <a:rPr lang="en-US" sz="2800" dirty="0" smtClean="0"/>
              <a:t>3</a:t>
            </a:r>
            <a:r>
              <a:rPr lang="en-US" sz="2800" dirty="0"/>
              <a:t>) unilateral cortical-sparing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err="1" smtClean="0"/>
              <a:t>adrenalectomy</a:t>
            </a:r>
            <a:r>
              <a:rPr lang="en-US" sz="2800" dirty="0" smtClean="0"/>
              <a:t> </a:t>
            </a:r>
            <a:r>
              <a:rPr lang="en-US" sz="2800" dirty="0"/>
              <a:t>of a sole remaining </a:t>
            </a:r>
            <a:r>
              <a:rPr lang="en-US" sz="2800" dirty="0" smtClean="0"/>
              <a:t>adrenal gland. </a:t>
            </a:r>
          </a:p>
          <a:p>
            <a:pPr marL="0" indent="0">
              <a:buNone/>
            </a:pPr>
            <a:r>
              <a:rPr lang="en-US" sz="2800" dirty="0" smtClean="0"/>
              <a:t>There are numerous case reports of post surgical </a:t>
            </a:r>
          </a:p>
          <a:p>
            <a:pPr marL="0" indent="0">
              <a:buNone/>
            </a:pPr>
            <a:r>
              <a:rPr lang="en-US" sz="2800" dirty="0" smtClean="0"/>
              <a:t>hypoglycemia </a:t>
            </a:r>
            <a:r>
              <a:rPr lang="en-US" sz="2800" dirty="0"/>
              <a:t>but no studies documenting its exact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prevalence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1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9486"/>
            <a:ext cx="10820400" cy="4709199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rgbClr val="C4220D"/>
                </a:solidFill>
              </a:rPr>
              <a:t>Recommendation (16)</a:t>
            </a:r>
            <a:endParaRPr lang="en-US" sz="3600" b="1" dirty="0" smtClean="0">
              <a:solidFill>
                <a:srgbClr val="C4220D"/>
              </a:solidFill>
            </a:endParaRPr>
          </a:p>
          <a:p>
            <a:pPr marL="0" lvl="0" indent="0">
              <a:buNone/>
            </a:pPr>
            <a:r>
              <a:rPr lang="en-US" sz="3600" b="1" dirty="0" smtClean="0">
                <a:solidFill>
                  <a:srgbClr val="C4220D"/>
                </a:solidFill>
              </a:rPr>
              <a:t> </a:t>
            </a:r>
            <a:endParaRPr lang="en-US" sz="3600" b="1" dirty="0" smtClean="0">
              <a:solidFill>
                <a:srgbClr val="C4220D"/>
              </a:solidFill>
            </a:endParaRPr>
          </a:p>
          <a:p>
            <a:pPr marL="0" lv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suggest measuring plasma or urine levels of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2800" dirty="0" err="1" smtClean="0"/>
              <a:t>metanephrines</a:t>
            </a:r>
            <a:r>
              <a:rPr lang="en-US" sz="2800" dirty="0" smtClean="0"/>
              <a:t> </a:t>
            </a:r>
            <a:r>
              <a:rPr lang="en-US" sz="2800" dirty="0"/>
              <a:t>on follow-up to diagnose persistent disease.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We </a:t>
            </a:r>
            <a:r>
              <a:rPr lang="en-US" sz="2800" dirty="0"/>
              <a:t>suggest lifelong annual biochemical testing to assess for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recurrent </a:t>
            </a:r>
            <a:r>
              <a:rPr lang="en-US" sz="2800" dirty="0"/>
              <a:t>or metastatic disease. </a:t>
            </a:r>
            <a:r>
              <a:rPr lang="en-US" sz="2800" dirty="0" smtClean="0"/>
              <a:t>{ 2 (++OO)}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08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20800"/>
            <a:ext cx="10954657" cy="4897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Evidence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2800" dirty="0"/>
              <a:t>Evidence from randomized, controlled studies is unavailable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These </a:t>
            </a:r>
            <a:r>
              <a:rPr lang="en-US" sz="2800" dirty="0"/>
              <a:t>recommendations depend on personal and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institutional </a:t>
            </a:r>
            <a:r>
              <a:rPr lang="en-US" sz="2800" dirty="0"/>
              <a:t>experiences. Several studies reported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high rates of recurrence or metastatic disease after surgical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resection. </a:t>
            </a:r>
          </a:p>
          <a:p>
            <a:pPr marL="0" indent="0">
              <a:buNone/>
            </a:pPr>
            <a:r>
              <a:rPr lang="en-US" sz="2800" dirty="0"/>
              <a:t> To document successful tumor removal, biochemical </a:t>
            </a:r>
            <a:r>
              <a:rPr lang="en-US" sz="2800" dirty="0" smtClean="0"/>
              <a:t>testing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should be performed upon recovery of the patient from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surgery </a:t>
            </a:r>
            <a:r>
              <a:rPr lang="en-US" sz="2800" dirty="0"/>
              <a:t>(</a:t>
            </a:r>
            <a:r>
              <a:rPr lang="en-US" sz="2800" dirty="0" err="1"/>
              <a:t>eg</a:t>
            </a:r>
            <a:r>
              <a:rPr lang="en-US" sz="2800" dirty="0"/>
              <a:t>, 2–4 </a:t>
            </a:r>
            <a:r>
              <a:rPr lang="en-US" sz="2800" dirty="0" err="1"/>
              <a:t>wk</a:t>
            </a:r>
            <a:r>
              <a:rPr lang="en-US" sz="2800" dirty="0"/>
              <a:t> after surgery).</a:t>
            </a:r>
          </a:p>
        </p:txBody>
      </p:sp>
    </p:spTree>
    <p:extLst>
      <p:ext uri="{BB962C8B-B14F-4D97-AF65-F5344CB8AC3E}">
        <p14:creationId xmlns:p14="http://schemas.microsoft.com/office/powerpoint/2010/main" val="65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4630"/>
            <a:ext cx="10998200" cy="4564056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rgbClr val="C4220D"/>
                </a:solidFill>
              </a:rPr>
              <a:t>Recommendation (17)</a:t>
            </a:r>
            <a:endParaRPr lang="en-US" sz="3600" b="1" dirty="0" smtClean="0">
              <a:solidFill>
                <a:srgbClr val="C4220D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 We recommend minimally invasive </a:t>
            </a:r>
            <a:r>
              <a:rPr lang="en-US" sz="2800" dirty="0" err="1" smtClean="0"/>
              <a:t>adrenalectomy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eg,laparoscopic</a:t>
            </a:r>
            <a:r>
              <a:rPr lang="en-US" sz="2800" dirty="0" smtClean="0"/>
              <a:t>)for most adrenal </a:t>
            </a:r>
            <a:r>
              <a:rPr lang="en-US" sz="2800" dirty="0" err="1" smtClean="0"/>
              <a:t>pheochromocytomas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 {1(++OO)}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We </a:t>
            </a:r>
            <a:r>
              <a:rPr lang="en-US" sz="2800" dirty="0"/>
              <a:t>recommend open resection for large (</a:t>
            </a:r>
            <a:r>
              <a:rPr lang="en-US" sz="2800" dirty="0" err="1"/>
              <a:t>eg</a:t>
            </a:r>
            <a:r>
              <a:rPr lang="en-US" sz="2800" dirty="0"/>
              <a:t>, 6 cm) 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invasive </a:t>
            </a:r>
            <a:r>
              <a:rPr lang="en-US" sz="2800" dirty="0" err="1"/>
              <a:t>pheochromocytomas</a:t>
            </a:r>
            <a:r>
              <a:rPr lang="en-US" sz="2800" dirty="0"/>
              <a:t> to ensure complete tumor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resection</a:t>
            </a:r>
            <a:r>
              <a:rPr lang="en-US" sz="2800" dirty="0"/>
              <a:t>, prevent tumor rupture, and avoid </a:t>
            </a:r>
            <a:r>
              <a:rPr lang="en-US" sz="2800" dirty="0" smtClean="0"/>
              <a:t>local recurrence.</a:t>
            </a:r>
          </a:p>
          <a:p>
            <a:pPr marL="0" indent="0">
              <a:buNone/>
            </a:pPr>
            <a:r>
              <a:rPr lang="en-US" sz="2800" dirty="0" smtClean="0"/>
              <a:t> {1(+OOO)}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6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1714"/>
            <a:ext cx="10820400" cy="4476971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rgbClr val="C4220D"/>
                </a:solidFill>
              </a:rPr>
              <a:t>Recommendation (18)</a:t>
            </a:r>
            <a:endParaRPr lang="en-US" sz="3600" b="1" dirty="0" smtClean="0">
              <a:solidFill>
                <a:srgbClr val="C4220D"/>
              </a:solidFill>
            </a:endParaRPr>
          </a:p>
          <a:p>
            <a:pPr marL="0" lvl="0" indent="0">
              <a:buNone/>
            </a:pPr>
            <a:endParaRPr lang="en-US" sz="3600" b="1" dirty="0">
              <a:solidFill>
                <a:srgbClr val="C4220D"/>
              </a:solidFill>
            </a:endParaRPr>
          </a:p>
          <a:p>
            <a:pPr marL="0" lvl="0" indent="0">
              <a:buNone/>
            </a:pPr>
            <a:r>
              <a:rPr lang="en-US" sz="2800" dirty="0" smtClean="0"/>
              <a:t>We </a:t>
            </a:r>
            <a:r>
              <a:rPr lang="en-US" sz="2800" dirty="0" smtClean="0"/>
              <a:t>suggest open resection for </a:t>
            </a:r>
            <a:r>
              <a:rPr lang="en-US" sz="2800" dirty="0" err="1"/>
              <a:t>paragangliomas</a:t>
            </a:r>
            <a:r>
              <a:rPr lang="en-US" sz="2800" dirty="0"/>
              <a:t>, but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laparoscopic </a:t>
            </a:r>
            <a:r>
              <a:rPr lang="en-US" sz="2800" dirty="0"/>
              <a:t>resection can be performed for small,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noninvasive </a:t>
            </a:r>
            <a:r>
              <a:rPr lang="en-US" sz="2800" dirty="0" err="1"/>
              <a:t>paragangliomas</a:t>
            </a:r>
            <a:r>
              <a:rPr lang="en-US" sz="2800" dirty="0"/>
              <a:t> in surgically favorable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locations</a:t>
            </a:r>
            <a:r>
              <a:rPr lang="en-US" sz="2800" dirty="0"/>
              <a:t>. </a:t>
            </a:r>
            <a:r>
              <a:rPr lang="en-US" sz="2800" dirty="0" smtClean="0"/>
              <a:t>{2 (+OOO)}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67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2401"/>
            <a:ext cx="10820400" cy="49203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There </a:t>
            </a:r>
            <a:r>
              <a:rPr lang="en-US" sz="2800" dirty="0"/>
              <a:t>are no prospective randomized studies comparing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 laparoscopic </a:t>
            </a:r>
            <a:r>
              <a:rPr lang="en-US" sz="2800" dirty="0"/>
              <a:t>with open </a:t>
            </a:r>
            <a:r>
              <a:rPr lang="en-US" sz="2800" dirty="0" err="1"/>
              <a:t>adrenalectomy</a:t>
            </a:r>
            <a:r>
              <a:rPr lang="en-US" sz="2800" dirty="0"/>
              <a:t> for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err="1" smtClean="0"/>
              <a:t>pheochromocytomas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Because </a:t>
            </a:r>
            <a:r>
              <a:rPr lang="en-US" sz="2800" dirty="0" err="1"/>
              <a:t>pheochromocytomas</a:t>
            </a:r>
            <a:r>
              <a:rPr lang="en-US" sz="2800" dirty="0"/>
              <a:t> </a:t>
            </a:r>
            <a:r>
              <a:rPr lang="en-US" sz="2800" dirty="0" smtClean="0"/>
              <a:t>are rare, a prospective </a:t>
            </a:r>
          </a:p>
          <a:p>
            <a:pPr marL="0" indent="0">
              <a:buNone/>
            </a:pPr>
            <a:r>
              <a:rPr lang="en-US" sz="2800" dirty="0" smtClean="0"/>
              <a:t> randomized study comparing open </a:t>
            </a:r>
            <a:r>
              <a:rPr lang="en-US" sz="2800" dirty="0"/>
              <a:t>with laparoscopic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resection </a:t>
            </a:r>
            <a:r>
              <a:rPr lang="en-US" sz="2800" dirty="0"/>
              <a:t>is </a:t>
            </a:r>
            <a:r>
              <a:rPr lang="en-US" sz="2800" dirty="0" smtClean="0"/>
              <a:t>unlikely.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1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5776686"/>
            <a:ext cx="11103428" cy="914399"/>
          </a:xfrm>
        </p:spPr>
        <p:txBody>
          <a:bodyPr/>
          <a:lstStyle/>
          <a:p>
            <a:r>
              <a:rPr lang="en-US" dirty="0"/>
              <a:t>a Although most case reports on </a:t>
            </a:r>
            <a:r>
              <a:rPr lang="en-US" dirty="0" smtClean="0"/>
              <a:t> </a:t>
            </a:r>
            <a:r>
              <a:rPr lang="en-US" dirty="0"/>
              <a:t>ß-adrenergic receptor blockers pertain to nonselective blockers, selective   </a:t>
            </a:r>
            <a:r>
              <a:rPr lang="en-US" dirty="0" smtClean="0"/>
              <a:t>  ß1-blockers </a:t>
            </a:r>
            <a:r>
              <a:rPr lang="en-US" dirty="0"/>
              <a:t>may also precipitate a crisis  </a:t>
            </a:r>
            <a:r>
              <a:rPr lang="en-US" dirty="0" smtClean="0"/>
              <a:t> </a:t>
            </a:r>
            <a:r>
              <a:rPr lang="en-US" dirty="0"/>
              <a:t>because at higher doses they may lose  </a:t>
            </a:r>
            <a:r>
              <a:rPr lang="en-US" dirty="0" smtClean="0"/>
              <a:t>ß1-selectivity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6" y="1146630"/>
            <a:ext cx="10363200" cy="44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9486"/>
            <a:ext cx="10820400" cy="4709199"/>
          </a:xfrm>
        </p:spPr>
        <p:txBody>
          <a:bodyPr/>
          <a:lstStyle/>
          <a:p>
            <a:endParaRPr lang="en-US" dirty="0" smtClean="0"/>
          </a:p>
          <a:p>
            <a:pPr marL="0" lvl="0" indent="0">
              <a:buNone/>
            </a:pPr>
            <a:r>
              <a:rPr lang="en-US" sz="3600" b="1" dirty="0" smtClean="0">
                <a:solidFill>
                  <a:srgbClr val="C4220D"/>
                </a:solidFill>
              </a:rPr>
              <a:t>Recommendation (19)</a:t>
            </a:r>
            <a:endParaRPr lang="en-US" sz="3600" b="1" dirty="0">
              <a:solidFill>
                <a:srgbClr val="C4220D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suggest partial </a:t>
            </a:r>
            <a:r>
              <a:rPr lang="en-US" sz="2800" dirty="0" err="1"/>
              <a:t>adrenalectomy</a:t>
            </a:r>
            <a:r>
              <a:rPr lang="en-US" sz="2800" dirty="0"/>
              <a:t> for selected patients</a:t>
            </a:r>
            <a:r>
              <a:rPr lang="en-US" sz="2800" dirty="0" smtClean="0"/>
              <a:t>,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such </a:t>
            </a:r>
            <a:r>
              <a:rPr lang="en-US" sz="2800" dirty="0" smtClean="0"/>
              <a:t>as those with hereditary </a:t>
            </a:r>
            <a:r>
              <a:rPr lang="en-US" sz="2800" dirty="0" err="1" smtClean="0"/>
              <a:t>pheochromocytoma</a:t>
            </a:r>
            <a:r>
              <a:rPr lang="en-US" sz="2800" dirty="0"/>
              <a:t>, with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small </a:t>
            </a:r>
            <a:r>
              <a:rPr lang="en-US" sz="2800" dirty="0"/>
              <a:t>tumors who have already undergone a </a:t>
            </a:r>
            <a:r>
              <a:rPr lang="en-US" sz="2800" dirty="0" smtClean="0"/>
              <a:t>contralateral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complete  </a:t>
            </a:r>
            <a:r>
              <a:rPr lang="en-US" sz="2800" dirty="0" err="1" smtClean="0"/>
              <a:t>adrenalectomy</a:t>
            </a:r>
            <a:r>
              <a:rPr lang="en-US" sz="2800" dirty="0" smtClean="0"/>
              <a:t> to spare adrenal cortex </a:t>
            </a:r>
            <a:r>
              <a:rPr lang="en-US" sz="2800" dirty="0"/>
              <a:t>to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prevent </a:t>
            </a:r>
            <a:r>
              <a:rPr lang="en-US" sz="2800" dirty="0"/>
              <a:t>permanent </a:t>
            </a:r>
            <a:r>
              <a:rPr lang="en-US" sz="2800" dirty="0" err="1"/>
              <a:t>hypocortisolism</a:t>
            </a:r>
            <a:r>
              <a:rPr lang="en-US" sz="2800" dirty="0"/>
              <a:t>. </a:t>
            </a:r>
            <a:r>
              <a:rPr lang="en-US" sz="2800" dirty="0" smtClean="0"/>
              <a:t>{2 (+OOO)}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18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9430"/>
            <a:ext cx="10820400" cy="4259256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rgbClr val="C4220D"/>
                </a:solidFill>
              </a:rPr>
              <a:t>Recommendation (20)</a:t>
            </a:r>
            <a:endParaRPr lang="en-US" sz="3600" b="1" dirty="0">
              <a:solidFill>
                <a:srgbClr val="C4220D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recognition of the distinct genotype-phenotype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presentations of hereditary PPGLs, we recommend a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personalized  approach </a:t>
            </a:r>
            <a:r>
              <a:rPr lang="en-US" sz="2800" dirty="0"/>
              <a:t>to patient </a:t>
            </a:r>
            <a:r>
              <a:rPr lang="en-US" sz="2800" dirty="0" smtClean="0"/>
              <a:t>management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ie</a:t>
            </a:r>
            <a:r>
              <a:rPr lang="en-US" sz="2800" dirty="0"/>
              <a:t>, biochemical testing, imaging, surgery, and follow-up).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/>
              <a:t>Ungraded recommendation).</a:t>
            </a:r>
          </a:p>
        </p:txBody>
      </p:sp>
    </p:spTree>
    <p:extLst>
      <p:ext uri="{BB962C8B-B14F-4D97-AF65-F5344CB8AC3E}">
        <p14:creationId xmlns:p14="http://schemas.microsoft.com/office/powerpoint/2010/main" val="16100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422399"/>
            <a:ext cx="11292113" cy="49348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rgbClr val="C4220D"/>
                </a:solidFill>
              </a:rPr>
              <a:t>Recommendation (21)</a:t>
            </a:r>
            <a:endParaRPr lang="en-US" sz="3600" b="1" dirty="0">
              <a:solidFill>
                <a:srgbClr val="C4220D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We </a:t>
            </a:r>
            <a:r>
              <a:rPr lang="en-US" sz="2400" dirty="0" smtClean="0"/>
              <a:t>recommend that patients with PPGLs should </a:t>
            </a:r>
            <a:r>
              <a:rPr lang="en-US" sz="2400" dirty="0"/>
              <a:t>be evaluated and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treated </a:t>
            </a:r>
            <a:r>
              <a:rPr lang="en-US" sz="2400" dirty="0"/>
              <a:t>by </a:t>
            </a:r>
            <a:r>
              <a:rPr lang="en-US" sz="2400" dirty="0" smtClean="0"/>
              <a:t>multidisciplinary </a:t>
            </a:r>
            <a:r>
              <a:rPr lang="en-US" sz="2400" dirty="0"/>
              <a:t>teams at </a:t>
            </a:r>
            <a:r>
              <a:rPr lang="en-US" sz="2400" dirty="0" smtClean="0"/>
              <a:t>centers with appropriate expertise to</a:t>
            </a:r>
          </a:p>
          <a:p>
            <a:pPr marL="0" indent="0">
              <a:buNone/>
            </a:pPr>
            <a:r>
              <a:rPr lang="en-US" sz="2400" dirty="0" smtClean="0"/>
              <a:t>ensure a favorable </a:t>
            </a:r>
            <a:r>
              <a:rPr lang="en-US" sz="2400" dirty="0"/>
              <a:t>outcome. </a:t>
            </a:r>
            <a:r>
              <a:rPr lang="en-US" sz="2400" dirty="0" smtClean="0"/>
              <a:t> In </a:t>
            </a:r>
            <a:r>
              <a:rPr lang="en-US" sz="2400" dirty="0"/>
              <a:t>particular, patients should be referred </a:t>
            </a:r>
            <a:r>
              <a:rPr lang="en-US" sz="2400" dirty="0" smtClean="0"/>
              <a:t>to</a:t>
            </a:r>
          </a:p>
          <a:p>
            <a:pPr marL="0" indent="0">
              <a:buNone/>
            </a:pPr>
            <a:r>
              <a:rPr lang="en-US" sz="2400" dirty="0" smtClean="0"/>
              <a:t>such centers should </a:t>
            </a:r>
            <a:r>
              <a:rPr lang="en-US" sz="2400" dirty="0"/>
              <a:t>there be pregnancy, metastatic disease</a:t>
            </a:r>
            <a:r>
              <a:rPr lang="en-US" sz="2400" dirty="0" smtClean="0"/>
              <a:t>, or issues </a:t>
            </a:r>
          </a:p>
          <a:p>
            <a:pPr marL="0" indent="0">
              <a:buNone/>
            </a:pPr>
            <a:r>
              <a:rPr lang="en-US" sz="2400" dirty="0" smtClean="0"/>
              <a:t>concerning the complexity or difficulty in </a:t>
            </a:r>
            <a:r>
              <a:rPr lang="en-US" sz="2400" dirty="0"/>
              <a:t>biochemical diagnosis;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localization</a:t>
            </a:r>
            <a:r>
              <a:rPr lang="en-US" sz="2400" dirty="0"/>
              <a:t>; performance, </a:t>
            </a:r>
            <a:r>
              <a:rPr lang="en-US" sz="2400" dirty="0" smtClean="0"/>
              <a:t>and </a:t>
            </a:r>
            <a:r>
              <a:rPr lang="en-US" sz="2400" dirty="0"/>
              <a:t>interpretation of genetic testing;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preoperative </a:t>
            </a:r>
            <a:r>
              <a:rPr lang="en-US" sz="2400" dirty="0"/>
              <a:t>preparation; surgical  </a:t>
            </a:r>
            <a:r>
              <a:rPr lang="en-US" sz="2400" dirty="0" smtClean="0"/>
              <a:t>treatment</a:t>
            </a:r>
            <a:r>
              <a:rPr lang="en-US" sz="2400" dirty="0"/>
              <a:t>; and follow-up.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Ungraded recommendation)</a:t>
            </a:r>
          </a:p>
        </p:txBody>
      </p:sp>
    </p:spTree>
    <p:extLst>
      <p:ext uri="{BB962C8B-B14F-4D97-AF65-F5344CB8AC3E}">
        <p14:creationId xmlns:p14="http://schemas.microsoft.com/office/powerpoint/2010/main" val="13958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915" y="290286"/>
            <a:ext cx="9376228" cy="628468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515" y="1465943"/>
            <a:ext cx="1930400" cy="4752741"/>
          </a:xfrm>
        </p:spPr>
        <p:txBody>
          <a:bodyPr/>
          <a:lstStyle/>
          <a:p>
            <a:r>
              <a:rPr lang="en-US" dirty="0"/>
              <a:t>Figure 2. Decisional algorithm for functional imaging in patients with proven PPGL. *, When treatment with radiolabeled </a:t>
            </a:r>
            <a:r>
              <a:rPr lang="en-US" dirty="0" err="1"/>
              <a:t>somatostatin</a:t>
            </a:r>
            <a:r>
              <a:rPr lang="en-US" dirty="0"/>
              <a:t> analogs is considered. †, When treatment with 131IMIBG is considered</a:t>
            </a:r>
          </a:p>
        </p:txBody>
      </p:sp>
    </p:spTree>
    <p:extLst>
      <p:ext uri="{BB962C8B-B14F-4D97-AF65-F5344CB8AC3E}">
        <p14:creationId xmlns:p14="http://schemas.microsoft.com/office/powerpoint/2010/main" val="36298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35314"/>
            <a:ext cx="9448800" cy="377371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THANKS  FOR </a:t>
            </a:r>
          </a:p>
          <a:p>
            <a:r>
              <a:rPr lang="en-US" sz="7200" b="1" dirty="0">
                <a:solidFill>
                  <a:schemeClr val="accent1"/>
                </a:solidFill>
                <a:latin typeface="Algerian" panose="04020705040A02060702" pitchFamily="82" charset="0"/>
              </a:rPr>
              <a:t> </a:t>
            </a:r>
            <a:r>
              <a:rPr lang="en-US" sz="7200" b="1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            YOUR </a:t>
            </a:r>
          </a:p>
          <a:p>
            <a:r>
              <a:rPr lang="en-US" sz="7200" b="1" dirty="0">
                <a:solidFill>
                  <a:schemeClr val="accent1"/>
                </a:solidFill>
                <a:latin typeface="Algerian" panose="04020705040A02060702" pitchFamily="82" charset="0"/>
              </a:rPr>
              <a:t> </a:t>
            </a:r>
            <a:r>
              <a:rPr lang="en-US" sz="7200" b="1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                 ATTENTION</a:t>
            </a:r>
            <a:endParaRPr lang="en-US" sz="7200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0" y="1625600"/>
            <a:ext cx="9260114" cy="44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229" y="764372"/>
            <a:ext cx="8225970" cy="1964313"/>
          </a:xfrm>
        </p:spPr>
        <p:txBody>
          <a:bodyPr>
            <a:noAutofit/>
          </a:bodyPr>
          <a:lstStyle/>
          <a:p>
            <a:pPr marL="0" indent="0"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285" y="3072696"/>
            <a:ext cx="10856686" cy="3145988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rgbClr val="C4220D"/>
                </a:solidFill>
              </a:rPr>
              <a:t>Recommendation (1)</a:t>
            </a:r>
            <a:endParaRPr lang="en-US" sz="3600" b="1" dirty="0">
              <a:solidFill>
                <a:srgbClr val="C4220D"/>
              </a:solidFill>
            </a:endParaRPr>
          </a:p>
          <a:p>
            <a:pPr marL="0" lvl="0" indent="0"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We </a:t>
            </a:r>
            <a:r>
              <a:rPr lang="en-US" sz="2800" dirty="0">
                <a:solidFill>
                  <a:prstClr val="black"/>
                </a:solidFill>
              </a:rPr>
              <a:t>recommend that initial biochemical testing for PPGLs 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should </a:t>
            </a:r>
            <a:r>
              <a:rPr lang="en-US" sz="2800" dirty="0">
                <a:solidFill>
                  <a:prstClr val="black"/>
                </a:solidFill>
              </a:rPr>
              <a:t>include measurements of plasma free </a:t>
            </a:r>
            <a:r>
              <a:rPr lang="en-US" sz="2800" dirty="0" err="1" smtClean="0">
                <a:solidFill>
                  <a:prstClr val="black"/>
                </a:solidFill>
              </a:rPr>
              <a:t>metanephrines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or </a:t>
            </a:r>
            <a:r>
              <a:rPr lang="en-US" sz="2800" dirty="0" smtClean="0">
                <a:solidFill>
                  <a:prstClr val="black"/>
                </a:solidFill>
              </a:rPr>
              <a:t>urinary </a:t>
            </a:r>
            <a:r>
              <a:rPr lang="en-US" sz="2800" dirty="0">
                <a:solidFill>
                  <a:prstClr val="black"/>
                </a:solidFill>
              </a:rPr>
              <a:t>fractionated </a:t>
            </a:r>
            <a:r>
              <a:rPr lang="en-US" sz="2800" dirty="0" err="1">
                <a:solidFill>
                  <a:prstClr val="black"/>
                </a:solidFill>
              </a:rPr>
              <a:t>metanephrines</a:t>
            </a:r>
            <a:r>
              <a:rPr lang="en-US" sz="2800" dirty="0">
                <a:solidFill>
                  <a:prstClr val="black"/>
                </a:solidFill>
              </a:rPr>
              <a:t>. {1(++++)}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15543" y="565505"/>
            <a:ext cx="703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prstClr val="black"/>
                </a:solidFill>
              </a:rPr>
              <a:t>Biochemical Testing for Diagnosis of </a:t>
            </a:r>
            <a:r>
              <a:rPr lang="en-US" sz="4000" b="1" dirty="0" err="1">
                <a:solidFill>
                  <a:prstClr val="black"/>
                </a:solidFill>
              </a:rPr>
              <a:t>Pheochromocytoma</a:t>
            </a:r>
            <a:r>
              <a:rPr lang="en-US" sz="4000" b="1" dirty="0">
                <a:solidFill>
                  <a:prstClr val="black"/>
                </a:solidFill>
              </a:rPr>
              <a:t> and </a:t>
            </a:r>
            <a:r>
              <a:rPr lang="en-US" sz="4000" b="1" dirty="0" err="1">
                <a:solidFill>
                  <a:prstClr val="black"/>
                </a:solidFill>
              </a:rPr>
              <a:t>Paraganglioma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258" y="1364343"/>
            <a:ext cx="11030857" cy="5123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Evidence</a:t>
            </a:r>
          </a:p>
          <a:p>
            <a:pPr marL="0" indent="0">
              <a:buNone/>
            </a:pPr>
            <a:r>
              <a:rPr lang="en-US" sz="2800" dirty="0" smtClean="0"/>
              <a:t>Initial evidence that measurements of plasma free  </a:t>
            </a:r>
          </a:p>
          <a:p>
            <a:pPr marL="0" indent="0">
              <a:buNone/>
            </a:pPr>
            <a:r>
              <a:rPr lang="en-US" sz="2800" dirty="0" err="1" smtClean="0"/>
              <a:t>metanephrines</a:t>
            </a:r>
            <a:r>
              <a:rPr lang="en-US" sz="2800" dirty="0" smtClean="0"/>
              <a:t> provide advantages for diagnosis of PPGLs </a:t>
            </a:r>
          </a:p>
          <a:p>
            <a:pPr marL="0" indent="0">
              <a:buNone/>
            </a:pPr>
            <a:r>
              <a:rPr lang="en-US" sz="2800" dirty="0" smtClean="0"/>
              <a:t>over other </a:t>
            </a:r>
            <a:r>
              <a:rPr lang="en-US" sz="2800" dirty="0"/>
              <a:t>tests was first outlined by </a:t>
            </a:r>
            <a:r>
              <a:rPr lang="en-US" sz="2800" dirty="0" smtClean="0"/>
              <a:t>Lenders </a:t>
            </a:r>
            <a:r>
              <a:rPr lang="en-US" sz="2800" dirty="0"/>
              <a:t>et </a:t>
            </a:r>
            <a:r>
              <a:rPr lang="en-US" sz="2800" dirty="0" smtClean="0"/>
              <a:t>al. </a:t>
            </a:r>
          </a:p>
          <a:p>
            <a:pPr marL="0" indent="0">
              <a:buNone/>
            </a:pPr>
            <a:r>
              <a:rPr lang="en-US" sz="2800" dirty="0" smtClean="0"/>
              <a:t>Diagnostic </a:t>
            </a:r>
            <a:r>
              <a:rPr lang="en-US" sz="2800" dirty="0"/>
              <a:t>specificity was equivalent to other tests, but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diagnostic  sensitivity </a:t>
            </a:r>
            <a:r>
              <a:rPr lang="en-US" sz="2800" dirty="0"/>
              <a:t>was superior.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The high diagnostic accuracy of measurements of </a:t>
            </a:r>
            <a:r>
              <a:rPr lang="en-US" sz="2800" dirty="0" smtClean="0"/>
              <a:t>plasma free </a:t>
            </a:r>
          </a:p>
          <a:p>
            <a:pPr marL="0" indent="0">
              <a:buNone/>
            </a:pPr>
            <a:r>
              <a:rPr lang="en-US" sz="2800" dirty="0" err="1" smtClean="0"/>
              <a:t>metanephrines</a:t>
            </a:r>
            <a:r>
              <a:rPr lang="en-US" sz="2800" dirty="0" smtClean="0"/>
              <a:t> has now been confirmed by15 </a:t>
            </a:r>
            <a:r>
              <a:rPr lang="en-US" sz="2800" dirty="0"/>
              <a:t>independent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tudies.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93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887</TotalTime>
  <Words>3291</Words>
  <Application>Microsoft Office PowerPoint</Application>
  <PresentationFormat>Widescreen</PresentationFormat>
  <Paragraphs>408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Algerian</vt:lpstr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Perioperative Medical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moon</dc:creator>
  <cp:lastModifiedBy>moon</cp:lastModifiedBy>
  <cp:revision>107</cp:revision>
  <dcterms:created xsi:type="dcterms:W3CDTF">2018-02-11T04:37:38Z</dcterms:created>
  <dcterms:modified xsi:type="dcterms:W3CDTF">2018-02-12T16:26:02Z</dcterms:modified>
</cp:coreProperties>
</file>