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73" r:id="rId4"/>
    <p:sldId id="258" r:id="rId5"/>
    <p:sldId id="260" r:id="rId6"/>
    <p:sldId id="261" r:id="rId7"/>
    <p:sldId id="262" r:id="rId8"/>
    <p:sldId id="263" r:id="rId9"/>
    <p:sldId id="307" r:id="rId10"/>
    <p:sldId id="308" r:id="rId11"/>
    <p:sldId id="271" r:id="rId12"/>
    <p:sldId id="264" r:id="rId13"/>
    <p:sldId id="350" r:id="rId14"/>
    <p:sldId id="351" r:id="rId15"/>
    <p:sldId id="306" r:id="rId16"/>
    <p:sldId id="376" r:id="rId17"/>
    <p:sldId id="309" r:id="rId18"/>
    <p:sldId id="310" r:id="rId19"/>
    <p:sldId id="311" r:id="rId20"/>
    <p:sldId id="312" r:id="rId21"/>
    <p:sldId id="275" r:id="rId22"/>
    <p:sldId id="313" r:id="rId23"/>
    <p:sldId id="274" r:id="rId24"/>
    <p:sldId id="314" r:id="rId25"/>
    <p:sldId id="352" r:id="rId26"/>
    <p:sldId id="276" r:id="rId27"/>
    <p:sldId id="315" r:id="rId28"/>
    <p:sldId id="316" r:id="rId29"/>
    <p:sldId id="277" r:id="rId30"/>
    <p:sldId id="278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79" r:id="rId39"/>
    <p:sldId id="280" r:id="rId40"/>
    <p:sldId id="325" r:id="rId41"/>
    <p:sldId id="326" r:id="rId42"/>
    <p:sldId id="327" r:id="rId43"/>
    <p:sldId id="329" r:id="rId44"/>
    <p:sldId id="330" r:id="rId45"/>
    <p:sldId id="281" r:id="rId46"/>
    <p:sldId id="282" r:id="rId47"/>
    <p:sldId id="283" r:id="rId48"/>
    <p:sldId id="333" r:id="rId49"/>
    <p:sldId id="353" r:id="rId50"/>
    <p:sldId id="284" r:id="rId51"/>
    <p:sldId id="364" r:id="rId52"/>
    <p:sldId id="365" r:id="rId53"/>
    <p:sldId id="285" r:id="rId54"/>
    <p:sldId id="368" r:id="rId55"/>
    <p:sldId id="369" r:id="rId56"/>
    <p:sldId id="286" r:id="rId57"/>
    <p:sldId id="371" r:id="rId58"/>
    <p:sldId id="334" r:id="rId59"/>
    <p:sldId id="287" r:id="rId60"/>
    <p:sldId id="335" r:id="rId61"/>
    <p:sldId id="288" r:id="rId62"/>
    <p:sldId id="336" r:id="rId63"/>
    <p:sldId id="337" r:id="rId64"/>
    <p:sldId id="289" r:id="rId65"/>
    <p:sldId id="293" r:id="rId66"/>
    <p:sldId id="37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Magnetic Resonance Imaging of Pituitary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Khalili</a:t>
            </a:r>
            <a:endParaRPr lang="en-US" dirty="0" smtClean="0"/>
          </a:p>
          <a:p>
            <a:r>
              <a:rPr lang="en-US" dirty="0" smtClean="0"/>
              <a:t>Endocrinologist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6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posterior lobe </a:t>
            </a:r>
            <a:r>
              <a:rPr lang="en-US" dirty="0"/>
              <a:t>can </a:t>
            </a:r>
            <a:r>
              <a:rPr lang="en-US" dirty="0" smtClean="0"/>
              <a:t>be masked </a:t>
            </a:r>
            <a:r>
              <a:rPr lang="en-US" dirty="0"/>
              <a:t>by the </a:t>
            </a:r>
            <a:r>
              <a:rPr lang="en-US" b="1" dirty="0"/>
              <a:t>dorsum </a:t>
            </a:r>
            <a:r>
              <a:rPr lang="en-US" b="1" dirty="0" err="1"/>
              <a:t>sellae</a:t>
            </a:r>
            <a:r>
              <a:rPr lang="en-US" b="1" dirty="0"/>
              <a:t> </a:t>
            </a:r>
            <a:r>
              <a:rPr lang="en-US" dirty="0"/>
              <a:t>in the T1-weighted </a:t>
            </a:r>
            <a:r>
              <a:rPr lang="en-US" b="1" dirty="0" smtClean="0"/>
              <a:t>sagittal</a:t>
            </a:r>
            <a:r>
              <a:rPr lang="en-US" dirty="0" smtClean="0"/>
              <a:t> view,</a:t>
            </a:r>
          </a:p>
          <a:p>
            <a:r>
              <a:rPr lang="en-US" dirty="0" smtClean="0"/>
              <a:t> </a:t>
            </a:r>
            <a:r>
              <a:rPr lang="en-US" dirty="0"/>
              <a:t>so that its demonstration is best obtained </a:t>
            </a:r>
            <a:r>
              <a:rPr lang="en-US" dirty="0" smtClean="0"/>
              <a:t>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axial </a:t>
            </a:r>
            <a:r>
              <a:rPr lang="en-US" b="1" dirty="0" smtClean="0"/>
              <a:t>T1- weighted </a:t>
            </a:r>
            <a:r>
              <a:rPr lang="en-US" b="1" dirty="0"/>
              <a:t>fat-saturated sequences</a:t>
            </a:r>
            <a:r>
              <a:rPr lang="en-US" dirty="0" smtClean="0"/>
              <a:t>.</a:t>
            </a:r>
          </a:p>
          <a:p>
            <a:r>
              <a:rPr lang="en-US" dirty="0"/>
              <a:t>After intravenous </a:t>
            </a:r>
            <a:r>
              <a:rPr lang="en-US" dirty="0" smtClean="0"/>
              <a:t>gado</a:t>
            </a:r>
            <a:r>
              <a:rPr lang="en-US" dirty="0"/>
              <a:t>linium injection, enhancement of the anterior pituitary, </a:t>
            </a:r>
            <a:r>
              <a:rPr lang="en-US" dirty="0" smtClean="0"/>
              <a:t>pituitary stalk </a:t>
            </a:r>
            <a:r>
              <a:rPr lang="en-US" dirty="0"/>
              <a:t>and tuber </a:t>
            </a:r>
            <a:r>
              <a:rPr lang="en-US" dirty="0" err="1"/>
              <a:t>cinereum</a:t>
            </a:r>
            <a:r>
              <a:rPr lang="en-US" dirty="0"/>
              <a:t> is normally observed </a:t>
            </a:r>
            <a:r>
              <a:rPr lang="en-US" dirty="0" smtClean="0"/>
              <a:t>( </a:t>
            </a:r>
            <a:r>
              <a:rPr lang="en-US" dirty="0"/>
              <a:t>fig. 2 ).</a:t>
            </a:r>
          </a:p>
        </p:txBody>
      </p:sp>
    </p:spTree>
    <p:extLst>
      <p:ext uri="{BB962C8B-B14F-4D97-AF65-F5344CB8AC3E}">
        <p14:creationId xmlns:p14="http://schemas.microsoft.com/office/powerpoint/2010/main" val="27380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5" y="103031"/>
            <a:ext cx="10676586" cy="66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00" y="334852"/>
            <a:ext cx="5189286" cy="426290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778" y="334852"/>
            <a:ext cx="5221654" cy="4262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1786" y="52978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Fig. 2. </a:t>
            </a:r>
            <a:r>
              <a:rPr lang="en-US" dirty="0"/>
              <a:t>MRI of the normal pituitary gland. </a:t>
            </a:r>
            <a:r>
              <a:rPr lang="en-US" b="1" dirty="0"/>
              <a:t>a </a:t>
            </a:r>
            <a:r>
              <a:rPr lang="en-US" dirty="0"/>
              <a:t>, </a:t>
            </a:r>
            <a:r>
              <a:rPr lang="en-US" b="1" dirty="0"/>
              <a:t>b </a:t>
            </a:r>
            <a:r>
              <a:rPr lang="en-US" dirty="0"/>
              <a:t>Coronal T1- and T2-weighted images. </a:t>
            </a:r>
          </a:p>
        </p:txBody>
      </p:sp>
    </p:spTree>
    <p:extLst>
      <p:ext uri="{BB962C8B-B14F-4D97-AF65-F5344CB8AC3E}">
        <p14:creationId xmlns:p14="http://schemas.microsoft.com/office/powerpoint/2010/main" val="79881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35273" y="5849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 </a:t>
            </a:r>
            <a:r>
              <a:rPr lang="en-US" dirty="0"/>
              <a:t>Axial T1-weighted fat-saturated image (the arrow points to the posterior lobe).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324" y="193184"/>
            <a:ext cx="6181351" cy="5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013138"/>
            <a:ext cx="8915400" cy="3777622"/>
          </a:xfrm>
        </p:spPr>
        <p:txBody>
          <a:bodyPr/>
          <a:lstStyle/>
          <a:p>
            <a:r>
              <a:rPr lang="en-US" b="1" dirty="0"/>
              <a:t>d </a:t>
            </a:r>
            <a:r>
              <a:rPr lang="en-US" dirty="0"/>
              <a:t>Sagittal T1-weighted image: anterior pituitary (1); posterior pituitary (2); pituitary stalk (3); 3rd ventricle (4).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995585"/>
            <a:ext cx="6048799" cy="48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024" y="340774"/>
            <a:ext cx="8915400" cy="3777622"/>
          </a:xfrm>
        </p:spPr>
        <p:txBody>
          <a:bodyPr/>
          <a:lstStyle/>
          <a:p>
            <a:r>
              <a:rPr lang="en-US" b="1" dirty="0" smtClean="0"/>
              <a:t>e </a:t>
            </a:r>
            <a:r>
              <a:rPr lang="en-US" dirty="0" err="1" smtClean="0"/>
              <a:t>Contrastenhanced</a:t>
            </a:r>
            <a:r>
              <a:rPr lang="en-US" dirty="0"/>
              <a:t> </a:t>
            </a:r>
            <a:r>
              <a:rPr lang="en-US" dirty="0" smtClean="0"/>
              <a:t>sagittal </a:t>
            </a:r>
            <a:r>
              <a:rPr lang="en-US" dirty="0"/>
              <a:t>T1-weighted MRI: enhancement of the anterior pituitary, the pituitary stalk and the tuber </a:t>
            </a:r>
            <a:r>
              <a:rPr lang="en-US" dirty="0" err="1"/>
              <a:t>cinereum</a:t>
            </a:r>
            <a:r>
              <a:rPr lang="en-US" dirty="0"/>
              <a:t> (arrow). </a:t>
            </a:r>
            <a:r>
              <a:rPr lang="en-US" b="1" dirty="0"/>
              <a:t>f </a:t>
            </a:r>
            <a:r>
              <a:rPr lang="en-US" dirty="0" smtClean="0"/>
              <a:t>Anatomic representation </a:t>
            </a:r>
            <a:r>
              <a:rPr lang="en-US" dirty="0"/>
              <a:t>of the normal </a:t>
            </a:r>
            <a:r>
              <a:rPr lang="en-US" dirty="0" err="1"/>
              <a:t>sellar</a:t>
            </a:r>
            <a:r>
              <a:rPr lang="en-US" dirty="0"/>
              <a:t> region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49" y="1905000"/>
            <a:ext cx="4633382" cy="481560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49" y="1905000"/>
            <a:ext cx="3974740" cy="46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0"/>
            <a:ext cx="46736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Pituitary 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MRI aspect of pituitary adenomas is </a:t>
            </a:r>
            <a:r>
              <a:rPr lang="en-US" dirty="0" smtClean="0"/>
              <a:t>described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according to </a:t>
            </a:r>
            <a:r>
              <a:rPr lang="en-US" b="1" dirty="0"/>
              <a:t>their size </a:t>
            </a:r>
            <a:r>
              <a:rPr lang="en-US" dirty="0"/>
              <a:t>and their </a:t>
            </a:r>
            <a:r>
              <a:rPr lang="en-US" b="1" dirty="0"/>
              <a:t>hormonal secretion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86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Pituitary </a:t>
            </a:r>
            <a:r>
              <a:rPr lang="en-US" i="1" dirty="0" err="1"/>
              <a:t>Microadenomas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Pituitary </a:t>
            </a:r>
            <a:r>
              <a:rPr lang="en-US" dirty="0" err="1"/>
              <a:t>microadenomas</a:t>
            </a:r>
            <a:r>
              <a:rPr lang="en-US" dirty="0"/>
              <a:t> are defined as tumors measuring</a:t>
            </a:r>
          </a:p>
          <a:p>
            <a:pPr marL="0" indent="0">
              <a:buNone/>
            </a:pPr>
            <a:r>
              <a:rPr lang="en-US" b="1" dirty="0"/>
              <a:t>less than 10 mm in diameter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term </a:t>
            </a:r>
            <a:r>
              <a:rPr lang="en-US" dirty="0"/>
              <a:t>‘</a:t>
            </a:r>
            <a:r>
              <a:rPr lang="en-US" b="1" dirty="0" err="1"/>
              <a:t>picoadenomas</a:t>
            </a:r>
            <a:r>
              <a:rPr lang="en-US" dirty="0"/>
              <a:t>’ </a:t>
            </a:r>
            <a:r>
              <a:rPr lang="en-US" dirty="0" smtClean="0"/>
              <a:t>is proposed </a:t>
            </a:r>
            <a:r>
              <a:rPr lang="en-US" dirty="0"/>
              <a:t>for adenomas measuring less </a:t>
            </a:r>
            <a:r>
              <a:rPr lang="en-US" dirty="0" smtClean="0"/>
              <a:t>than 3 </a:t>
            </a:r>
            <a:r>
              <a:rPr lang="en-US" dirty="0"/>
              <a:t>mm that frequently need specific technical options, </a:t>
            </a:r>
            <a:r>
              <a:rPr lang="en-US" dirty="0" smtClean="0"/>
              <a:t>such as </a:t>
            </a:r>
            <a:r>
              <a:rPr lang="en-US" dirty="0"/>
              <a:t>the search for </a:t>
            </a:r>
            <a:r>
              <a:rPr lang="en-US" dirty="0" err="1"/>
              <a:t>corticotropic</a:t>
            </a:r>
            <a:r>
              <a:rPr lang="en-US" dirty="0"/>
              <a:t> </a:t>
            </a:r>
            <a:r>
              <a:rPr lang="en-US" dirty="0" smtClean="0"/>
              <a:t>adenomas.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Pituitary </a:t>
            </a:r>
            <a:r>
              <a:rPr lang="en-US" dirty="0" err="1"/>
              <a:t>microadenomas</a:t>
            </a:r>
            <a:r>
              <a:rPr lang="en-US" dirty="0"/>
              <a:t> have to be differentiated from: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artifacts, </a:t>
            </a:r>
          </a:p>
          <a:p>
            <a:pPr marL="0" indent="0">
              <a:buNone/>
            </a:pPr>
            <a:r>
              <a:rPr lang="en-US" dirty="0"/>
              <a:t>– normal anatomical structures, such as the posterior</a:t>
            </a:r>
          </a:p>
          <a:p>
            <a:pPr marL="0" indent="0">
              <a:buNone/>
            </a:pPr>
            <a:r>
              <a:rPr lang="en-US" dirty="0" smtClean="0"/>
              <a:t>Pituitary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variants from normal, such as unusual </a:t>
            </a:r>
            <a:r>
              <a:rPr lang="en-US" dirty="0" err="1"/>
              <a:t>intrasellar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arteries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err="1"/>
              <a:t>intrasellar</a:t>
            </a:r>
            <a:r>
              <a:rPr lang="en-US" dirty="0"/>
              <a:t> cysts, such as </a:t>
            </a:r>
            <a:r>
              <a:rPr lang="en-US" dirty="0" err="1"/>
              <a:t>Rathke’s</a:t>
            </a:r>
            <a:r>
              <a:rPr lang="en-US" dirty="0"/>
              <a:t> cleft cysts (RCC), </a:t>
            </a:r>
          </a:p>
        </p:txBody>
      </p:sp>
    </p:spTree>
    <p:extLst>
      <p:ext uri="{BB962C8B-B14F-4D97-AF65-F5344CB8AC3E}">
        <p14:creationId xmlns:p14="http://schemas.microsoft.com/office/powerpoint/2010/main" val="384172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Resonance Imaging (MRI) is currently considered a major</a:t>
            </a:r>
          </a:p>
          <a:p>
            <a:pPr marL="0" indent="0">
              <a:buNone/>
            </a:pPr>
            <a:r>
              <a:rPr lang="en-US" b="1" i="1" dirty="0"/>
              <a:t>keystone of the diagnosis </a:t>
            </a:r>
            <a:r>
              <a:rPr lang="en-US" dirty="0"/>
              <a:t>of diseases of the </a:t>
            </a:r>
            <a:r>
              <a:rPr lang="en-US" dirty="0" smtClean="0"/>
              <a:t>hypothalamic-</a:t>
            </a:r>
            <a:r>
              <a:rPr lang="en-US" dirty="0" err="1" smtClean="0"/>
              <a:t>hypophyseal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small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can also mimic a pituitary </a:t>
            </a:r>
            <a:r>
              <a:rPr lang="en-US" dirty="0" smtClean="0"/>
              <a:t>gland enlargement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frequently </a:t>
            </a:r>
            <a:r>
              <a:rPr lang="en-US" dirty="0"/>
              <a:t>associated with an extensive </a:t>
            </a:r>
            <a:r>
              <a:rPr lang="en-US" dirty="0" err="1" smtClean="0"/>
              <a:t>sphenoidal</a:t>
            </a:r>
            <a:r>
              <a:rPr lang="en-US" dirty="0"/>
              <a:t> </a:t>
            </a:r>
            <a:r>
              <a:rPr lang="en-US" dirty="0" smtClean="0"/>
              <a:t>sinus </a:t>
            </a:r>
            <a:r>
              <a:rPr lang="en-US" dirty="0" err="1"/>
              <a:t>pneumatization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 </a:t>
            </a:r>
            <a:r>
              <a:rPr lang="en-US" dirty="0"/>
              <a:t>fig. 3 ).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4673"/>
            <a:ext cx="10304573" cy="480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696" y="5326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3. a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,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Small </a:t>
            </a:r>
            <a:r>
              <a:rPr lang="en-US" dirty="0" err="1">
                <a:solidFill>
                  <a:srgbClr val="231F20"/>
                </a:solidFill>
                <a:latin typeface="MyriadPro-Regular"/>
              </a:rPr>
              <a:t>sella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, short </a:t>
            </a:r>
            <a:r>
              <a:rPr lang="en-US" dirty="0" err="1">
                <a:solidFill>
                  <a:srgbClr val="231F20"/>
                </a:solidFill>
                <a:latin typeface="MyriadPro-Regular"/>
              </a:rPr>
              <a:t>sellar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 floor and</a:t>
            </a:r>
          </a:p>
          <a:p>
            <a:r>
              <a:rPr lang="en-US" dirty="0" err="1">
                <a:solidFill>
                  <a:srgbClr val="231F20"/>
                </a:solidFill>
                <a:latin typeface="MyriadPro-Regular"/>
              </a:rPr>
              <a:t>hyperpneumatization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 of the sphenoid bone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(frontal view).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786" y="198571"/>
            <a:ext cx="3881651" cy="31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imaging has to be read with caution and can be</a:t>
            </a:r>
          </a:p>
          <a:p>
            <a:pPr marL="0" indent="0">
              <a:buNone/>
            </a:pPr>
            <a:r>
              <a:rPr lang="en-US" dirty="0"/>
              <a:t>the source of false positive diagnoses: </a:t>
            </a:r>
            <a:r>
              <a:rPr lang="en-US" dirty="0" smtClean="0"/>
              <a:t>( </a:t>
            </a:r>
            <a:r>
              <a:rPr lang="en-US" dirty="0"/>
              <a:t>fig. 4 ).</a:t>
            </a:r>
          </a:p>
        </p:txBody>
      </p:sp>
    </p:spTree>
    <p:extLst>
      <p:ext uri="{BB962C8B-B14F-4D97-AF65-F5344CB8AC3E}">
        <p14:creationId xmlns:p14="http://schemas.microsoft.com/office/powerpoint/2010/main" val="13169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879184" cy="6967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9184" y="2083681"/>
            <a:ext cx="45118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4. a–e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Hazard of dynamic MRI: normal delayed enhancement of the anterior pituitary gland wrongly interpreted as a </a:t>
            </a:r>
            <a:r>
              <a:rPr lang="en-US" dirty="0" err="1">
                <a:solidFill>
                  <a:srgbClr val="231F20"/>
                </a:solidFill>
                <a:latin typeface="MyriadPro-Regular"/>
              </a:rPr>
              <a:t>microadenoma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 (arrow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in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c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). The off-midline posterior lobe enhances earlier because of its direct blood supply.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2268966"/>
            <a:ext cx="399245" cy="418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231F20"/>
                </a:solidFill>
                <a:latin typeface="SegoeUI-Bold"/>
              </a:rPr>
              <a:t>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14175"/>
            <a:ext cx="399245" cy="418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231F20"/>
                </a:solidFill>
                <a:latin typeface="SegoeUI-Bold"/>
              </a:rPr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4199655"/>
            <a:ext cx="399245" cy="418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231F20"/>
              </a:solidFill>
              <a:latin typeface="SegoeUI-Bold"/>
            </a:endParaRPr>
          </a:p>
          <a:p>
            <a:r>
              <a:rPr lang="en-US" b="1" dirty="0" smtClean="0">
                <a:solidFill>
                  <a:srgbClr val="231F20"/>
                </a:solidFill>
                <a:latin typeface="SegoeUI-Bold"/>
              </a:rPr>
              <a:t>c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Microprolactinomas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Microprolactinoma</a:t>
            </a:r>
            <a:r>
              <a:rPr lang="en-US" dirty="0"/>
              <a:t>s are </a:t>
            </a:r>
            <a:r>
              <a:rPr lang="en-US" b="1" dirty="0" smtClean="0"/>
              <a:t>the </a:t>
            </a:r>
            <a:r>
              <a:rPr lang="en-US" b="1" dirty="0"/>
              <a:t>most frequent </a:t>
            </a:r>
            <a:r>
              <a:rPr lang="en-US" dirty="0" smtClean="0"/>
              <a:t>pituitary </a:t>
            </a:r>
            <a:r>
              <a:rPr lang="en-US" dirty="0" err="1" smtClean="0"/>
              <a:t>microadenomas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are usually</a:t>
            </a:r>
            <a:r>
              <a:rPr lang="en-US" b="1" dirty="0"/>
              <a:t> round or oval in </a:t>
            </a:r>
            <a:r>
              <a:rPr lang="en-US" b="1" dirty="0" smtClean="0"/>
              <a:t>shape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located </a:t>
            </a:r>
            <a:r>
              <a:rPr lang="en-US" dirty="0"/>
              <a:t>off </a:t>
            </a:r>
            <a:r>
              <a:rPr lang="en-US" b="1" dirty="0"/>
              <a:t>midline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b="1" dirty="0" err="1"/>
              <a:t>hypointense</a:t>
            </a:r>
            <a:r>
              <a:rPr lang="en-US" dirty="0"/>
              <a:t> on T1-weighted images, </a:t>
            </a:r>
            <a:r>
              <a:rPr lang="en-US" dirty="0" smtClean="0"/>
              <a:t>as compared </a:t>
            </a:r>
            <a:r>
              <a:rPr lang="en-US" dirty="0"/>
              <a:t>to the normal anterior pituitary gland,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more or </a:t>
            </a:r>
            <a:r>
              <a:rPr lang="en-US" dirty="0"/>
              <a:t>less </a:t>
            </a:r>
            <a:r>
              <a:rPr lang="en-US" b="1" dirty="0" err="1"/>
              <a:t>hyperintense</a:t>
            </a:r>
            <a:r>
              <a:rPr lang="en-US" dirty="0"/>
              <a:t> on T2-weighted images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Microprolactinomas</a:t>
            </a:r>
            <a:r>
              <a:rPr lang="en-US" dirty="0" smtClean="0"/>
              <a:t> generally </a:t>
            </a:r>
            <a:r>
              <a:rPr lang="en-US" dirty="0"/>
              <a:t>have a </a:t>
            </a:r>
            <a:r>
              <a:rPr lang="en-US" b="1" dirty="0"/>
              <a:t>T1-weighted</a:t>
            </a:r>
            <a:r>
              <a:rPr lang="en-US" dirty="0"/>
              <a:t> signal similar to the</a:t>
            </a:r>
          </a:p>
          <a:p>
            <a:pPr marL="0" indent="0">
              <a:buNone/>
            </a:pPr>
            <a:r>
              <a:rPr lang="en-US" b="1" dirty="0"/>
              <a:t>cerebral gray matter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the </a:t>
            </a:r>
            <a:r>
              <a:rPr lang="en-US" b="1" dirty="0"/>
              <a:t>normal</a:t>
            </a:r>
            <a:r>
              <a:rPr lang="en-US" dirty="0"/>
              <a:t> unaffected anterior</a:t>
            </a:r>
          </a:p>
          <a:p>
            <a:pPr marL="0" indent="0">
              <a:buNone/>
            </a:pPr>
            <a:r>
              <a:rPr lang="en-US" dirty="0"/>
              <a:t>pituitary gland has the same </a:t>
            </a:r>
            <a:r>
              <a:rPr lang="en-US" b="1" dirty="0"/>
              <a:t>T1-weighted </a:t>
            </a:r>
            <a:r>
              <a:rPr lang="en-US" dirty="0"/>
              <a:t>signal as the</a:t>
            </a:r>
            <a:r>
              <a:rPr lang="en-US" b="1" dirty="0"/>
              <a:t> cerebral</a:t>
            </a:r>
          </a:p>
          <a:p>
            <a:pPr marL="0" indent="0">
              <a:buNone/>
            </a:pPr>
            <a:r>
              <a:rPr lang="en-US" b="1" dirty="0"/>
              <a:t>white matter </a:t>
            </a:r>
            <a:r>
              <a:rPr lang="en-US" b="1" dirty="0" smtClean="0"/>
              <a:t>( </a:t>
            </a:r>
            <a:r>
              <a:rPr lang="en-US" b="1" dirty="0"/>
              <a:t>fig. 5 ).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9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25" y="0"/>
            <a:ext cx="7377375" cy="625430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37983" y="2164859"/>
            <a:ext cx="4313864" cy="377762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Fig. 5. </a:t>
            </a:r>
            <a:r>
              <a:rPr lang="it-IT" dirty="0"/>
              <a:t>Typical microprolactinoma MRI pattern:</a:t>
            </a:r>
          </a:p>
          <a:p>
            <a:r>
              <a:rPr lang="en-US" dirty="0"/>
              <a:t>the adenoma is located in the top </a:t>
            </a:r>
            <a:r>
              <a:rPr lang="en-US" dirty="0" smtClean="0"/>
              <a:t>right side </a:t>
            </a:r>
            <a:r>
              <a:rPr lang="en-US" dirty="0"/>
              <a:t>of the pituitary and </a:t>
            </a:r>
            <a:r>
              <a:rPr lang="en-US" dirty="0" smtClean="0"/>
              <a:t>appears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hypointense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b="1" dirty="0"/>
              <a:t>T1</a:t>
            </a:r>
            <a:r>
              <a:rPr lang="en-US" dirty="0"/>
              <a:t>-weighted images and </a:t>
            </a:r>
            <a:endParaRPr lang="en-US" dirty="0" smtClean="0"/>
          </a:p>
          <a:p>
            <a:r>
              <a:rPr lang="en-US" b="1" dirty="0" err="1" smtClean="0"/>
              <a:t>Hyperintense</a:t>
            </a:r>
            <a:r>
              <a:rPr lang="en-US" dirty="0" smtClean="0"/>
              <a:t> on </a:t>
            </a:r>
            <a:r>
              <a:rPr lang="en-US" b="1" dirty="0"/>
              <a:t>T2</a:t>
            </a:r>
            <a:r>
              <a:rPr lang="en-US" dirty="0"/>
              <a:t>-weighted images ( </a:t>
            </a:r>
            <a:r>
              <a:rPr lang="en-US" b="1" dirty="0"/>
              <a:t>a 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smtClean="0"/>
              <a:t>Unusual </a:t>
            </a:r>
            <a:r>
              <a:rPr lang="fr-FR" b="1" dirty="0" err="1" smtClean="0"/>
              <a:t>hypointense</a:t>
            </a:r>
            <a:r>
              <a:rPr lang="fr-FR" dirty="0" smtClean="0"/>
              <a:t> </a:t>
            </a:r>
            <a:r>
              <a:rPr lang="fr-FR" dirty="0" err="1"/>
              <a:t>microprolactinoma</a:t>
            </a:r>
            <a:r>
              <a:rPr lang="fr-FR" dirty="0"/>
              <a:t> on a </a:t>
            </a:r>
            <a:endParaRPr lang="fr-FR" dirty="0" smtClean="0"/>
          </a:p>
          <a:p>
            <a:r>
              <a:rPr lang="fr-FR" dirty="0" smtClean="0"/>
              <a:t>T2-</a:t>
            </a:r>
            <a:r>
              <a:rPr lang="en-US" dirty="0" smtClean="0"/>
              <a:t>weighted image, before and after gadolinium injection </a:t>
            </a:r>
            <a:r>
              <a:rPr lang="en-US" dirty="0"/>
              <a:t>( </a:t>
            </a:r>
            <a:r>
              <a:rPr lang="en-US" b="1" dirty="0"/>
              <a:t>b </a:t>
            </a:r>
            <a:r>
              <a:rPr lang="en-US" dirty="0"/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439" y="63470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85633" y="6347000"/>
            <a:ext cx="270458" cy="443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7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 signal intensity </a:t>
            </a:r>
            <a:r>
              <a:rPr lang="en-US" dirty="0"/>
              <a:t>on </a:t>
            </a:r>
            <a:r>
              <a:rPr lang="en-US" b="1" dirty="0" smtClean="0"/>
              <a:t>T1-weighted </a:t>
            </a:r>
            <a:r>
              <a:rPr lang="en-US" b="1" dirty="0"/>
              <a:t>images </a:t>
            </a:r>
            <a:r>
              <a:rPr lang="en-US" dirty="0"/>
              <a:t>can sometimes be observed, </a:t>
            </a:r>
            <a:r>
              <a:rPr lang="en-US" dirty="0" smtClean="0"/>
              <a:t>reflecting </a:t>
            </a:r>
            <a:r>
              <a:rPr lang="en-US" b="1" dirty="0" smtClean="0"/>
              <a:t>hemorrhagic</a:t>
            </a:r>
            <a:r>
              <a:rPr lang="en-US" dirty="0" smtClean="0"/>
              <a:t> </a:t>
            </a:r>
            <a:r>
              <a:rPr lang="en-US" dirty="0"/>
              <a:t>transformation,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uncommon</a:t>
            </a:r>
            <a:r>
              <a:rPr lang="en-US" dirty="0"/>
              <a:t> even </a:t>
            </a:r>
            <a:r>
              <a:rPr lang="en-US" dirty="0" smtClean="0"/>
              <a:t>in </a:t>
            </a:r>
            <a:r>
              <a:rPr lang="en-US" b="1" dirty="0" smtClean="0"/>
              <a:t>asymptomatic</a:t>
            </a:r>
            <a:r>
              <a:rPr lang="en-US" dirty="0" smtClean="0"/>
              <a:t> </a:t>
            </a:r>
            <a:r>
              <a:rPr lang="en-US" dirty="0"/>
              <a:t>patients with </a:t>
            </a:r>
            <a:r>
              <a:rPr lang="en-US" b="1" dirty="0" err="1" smtClean="0"/>
              <a:t>prolactinomas</a:t>
            </a:r>
            <a:r>
              <a:rPr lang="en-US" b="1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Intratumoral</a:t>
            </a:r>
            <a:r>
              <a:rPr lang="en-US" b="1" dirty="0"/>
              <a:t> </a:t>
            </a:r>
            <a:r>
              <a:rPr lang="en-US" b="1" dirty="0" smtClean="0"/>
              <a:t>calcifications </a:t>
            </a:r>
            <a:r>
              <a:rPr lang="en-US" dirty="0"/>
              <a:t>are very </a:t>
            </a:r>
            <a:r>
              <a:rPr lang="en-US" b="1" dirty="0"/>
              <a:t>rare</a:t>
            </a:r>
            <a:r>
              <a:rPr lang="en-US" dirty="0"/>
              <a:t>, but do </a:t>
            </a:r>
            <a:r>
              <a:rPr lang="en-US" b="1" dirty="0"/>
              <a:t>not rule out </a:t>
            </a:r>
            <a:r>
              <a:rPr lang="en-US" dirty="0"/>
              <a:t>the </a:t>
            </a:r>
            <a:r>
              <a:rPr lang="en-US" dirty="0" smtClean="0"/>
              <a:t>diagnosis of </a:t>
            </a:r>
            <a:r>
              <a:rPr lang="en-US" dirty="0"/>
              <a:t>pituitary adenomas</a:t>
            </a:r>
            <a:r>
              <a:rPr lang="en-US" b="1" dirty="0"/>
              <a:t>, particularly in men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additional CT </a:t>
            </a:r>
            <a:r>
              <a:rPr lang="en-US" b="1" dirty="0"/>
              <a:t>scan </a:t>
            </a:r>
            <a:r>
              <a:rPr lang="en-US" dirty="0"/>
              <a:t>can be </a:t>
            </a:r>
            <a:r>
              <a:rPr lang="en-US" b="1" dirty="0"/>
              <a:t>helpful</a:t>
            </a:r>
            <a:r>
              <a:rPr lang="en-US" dirty="0"/>
              <a:t> in these </a:t>
            </a:r>
            <a:r>
              <a:rPr lang="en-US" dirty="0" smtClean="0"/>
              <a:t>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relationship between the </a:t>
            </a:r>
            <a:r>
              <a:rPr lang="en-US" b="1" dirty="0" smtClean="0"/>
              <a:t>tumor T2 </a:t>
            </a:r>
            <a:r>
              <a:rPr lang="en-US" b="1" dirty="0"/>
              <a:t>signal</a:t>
            </a:r>
            <a:r>
              <a:rPr lang="en-US" dirty="0"/>
              <a:t> and the </a:t>
            </a:r>
            <a:r>
              <a:rPr lang="en-US" b="1" dirty="0"/>
              <a:t>serum prolactin </a:t>
            </a:r>
            <a:r>
              <a:rPr lang="en-US" dirty="0"/>
              <a:t>levels;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 err="1"/>
              <a:t>hyperintense</a:t>
            </a:r>
            <a:r>
              <a:rPr lang="en-US" dirty="0"/>
              <a:t> the tumor, the </a:t>
            </a:r>
            <a:r>
              <a:rPr lang="en-US" b="1" dirty="0"/>
              <a:t>lower the prolactin</a:t>
            </a:r>
          </a:p>
          <a:p>
            <a:pPr marL="0" indent="0">
              <a:buNone/>
            </a:pPr>
            <a:r>
              <a:rPr lang="en-US" dirty="0"/>
              <a:t>levels are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T2 </a:t>
            </a:r>
            <a:r>
              <a:rPr lang="en-US" b="1" i="1" u="sng" dirty="0" err="1"/>
              <a:t>hypointense</a:t>
            </a:r>
            <a:r>
              <a:rPr lang="en-US" b="1" dirty="0"/>
              <a:t> </a:t>
            </a:r>
            <a:r>
              <a:rPr lang="en-US" b="1" dirty="0" err="1"/>
              <a:t>microprolactinomas</a:t>
            </a:r>
            <a:r>
              <a:rPr lang="en-US" b="1" dirty="0"/>
              <a:t> are </a:t>
            </a:r>
            <a:r>
              <a:rPr lang="en-US" b="1" i="1" u="sng" dirty="0"/>
              <a:t>very unusual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they seem to be associated with </a:t>
            </a:r>
            <a:r>
              <a:rPr lang="en-US" b="1" dirty="0"/>
              <a:t>higher prolactin </a:t>
            </a:r>
            <a:r>
              <a:rPr lang="en-US" dirty="0"/>
              <a:t>levels</a:t>
            </a:r>
          </a:p>
          <a:p>
            <a:pPr marL="0" indent="0">
              <a:buNone/>
            </a:pPr>
            <a:r>
              <a:rPr lang="en-US" dirty="0"/>
              <a:t>and can possibly have a different evolution, e.g. </a:t>
            </a:r>
            <a:r>
              <a:rPr lang="en-US" b="1" dirty="0"/>
              <a:t>arise during</a:t>
            </a:r>
          </a:p>
          <a:p>
            <a:pPr marL="0" indent="0">
              <a:buNone/>
            </a:pPr>
            <a:r>
              <a:rPr lang="en-US" b="1" dirty="0"/>
              <a:t>pregnancy </a:t>
            </a:r>
            <a:r>
              <a:rPr lang="en-US" dirty="0" smtClean="0"/>
              <a:t>( </a:t>
            </a:r>
            <a:r>
              <a:rPr lang="en-US" dirty="0"/>
              <a:t>fig. 6 , 7 ).</a:t>
            </a:r>
          </a:p>
        </p:txBody>
      </p:sp>
    </p:spTree>
    <p:extLst>
      <p:ext uri="{BB962C8B-B14F-4D97-AF65-F5344CB8AC3E}">
        <p14:creationId xmlns:p14="http://schemas.microsoft.com/office/powerpoint/2010/main" val="245606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13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Fig. 6. </a:t>
            </a:r>
            <a:r>
              <a:rPr lang="en-US" sz="2200" dirty="0"/>
              <a:t>Normal appearance of the pituitary in the 7th month of a normal pregnancy: the gland is enlarged and </a:t>
            </a:r>
            <a:r>
              <a:rPr lang="en-US" sz="2200" dirty="0" err="1"/>
              <a:t>hyperintense</a:t>
            </a:r>
            <a:r>
              <a:rPr lang="en-US" sz="2200" dirty="0"/>
              <a:t> on </a:t>
            </a:r>
            <a:r>
              <a:rPr lang="en-US" sz="2200" dirty="0" smtClean="0"/>
              <a:t>T1-weighted MRI </a:t>
            </a:r>
            <a:r>
              <a:rPr lang="en-US" sz="2200" dirty="0"/>
              <a:t>images ( </a:t>
            </a:r>
            <a:r>
              <a:rPr lang="en-US" sz="2200" b="1" dirty="0"/>
              <a:t>a </a:t>
            </a:r>
            <a:r>
              <a:rPr lang="en-US" sz="2200" dirty="0"/>
              <a:t>); </a:t>
            </a:r>
            <a:r>
              <a:rPr lang="en-US" sz="2200" dirty="0" err="1"/>
              <a:t>microprolactinoma</a:t>
            </a:r>
            <a:r>
              <a:rPr lang="en-US" sz="2200" dirty="0"/>
              <a:t> before </a:t>
            </a:r>
            <a:r>
              <a:rPr lang="en-US" sz="2200" dirty="0" err="1"/>
              <a:t>cabergoline</a:t>
            </a:r>
            <a:r>
              <a:rPr lang="en-US" sz="2200" dirty="0"/>
              <a:t> treatment ( </a:t>
            </a:r>
            <a:r>
              <a:rPr lang="en-US" sz="2200" b="1" dirty="0"/>
              <a:t>b </a:t>
            </a:r>
            <a:r>
              <a:rPr lang="en-US" sz="2200" dirty="0"/>
              <a:t>), and moderate adenoma enlargement in the 7th month of </a:t>
            </a:r>
            <a:r>
              <a:rPr lang="en-US" sz="2200" dirty="0" smtClean="0"/>
              <a:t>pregnancy after </a:t>
            </a:r>
            <a:r>
              <a:rPr lang="en-US" sz="2200" dirty="0" err="1"/>
              <a:t>cabergoline</a:t>
            </a:r>
            <a:r>
              <a:rPr lang="en-US" sz="2200" dirty="0"/>
              <a:t> withdrawal ( </a:t>
            </a:r>
            <a:r>
              <a:rPr lang="en-US" sz="2200" b="1" dirty="0"/>
              <a:t>c </a:t>
            </a:r>
            <a:r>
              <a:rPr lang="en-US" sz="2200" dirty="0"/>
              <a:t>).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53" y="2921011"/>
            <a:ext cx="12086647" cy="34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2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However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the relatively small size of the pituitary gland</a:t>
            </a:r>
            <a:r>
              <a:rPr lang="en-US" dirty="0" smtClean="0"/>
              <a:t>,   </a:t>
            </a:r>
          </a:p>
          <a:p>
            <a:r>
              <a:rPr lang="en-US" dirty="0" smtClean="0"/>
              <a:t> its </a:t>
            </a:r>
            <a:r>
              <a:rPr lang="en-US" dirty="0"/>
              <a:t>location deep at the skull base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 </a:t>
            </a:r>
            <a:r>
              <a:rPr lang="en-US" dirty="0"/>
              <a:t>the numerous </a:t>
            </a:r>
            <a:r>
              <a:rPr lang="en-US" dirty="0" smtClean="0"/>
              <a:t>physiological variants </a:t>
            </a:r>
            <a:r>
              <a:rPr lang="en-US" dirty="0"/>
              <a:t>present in this area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impede </a:t>
            </a:r>
            <a:r>
              <a:rPr lang="en-US" dirty="0"/>
              <a:t>the precise assessment of the</a:t>
            </a:r>
          </a:p>
          <a:p>
            <a:pPr marL="0" indent="0">
              <a:buNone/>
            </a:pPr>
            <a:r>
              <a:rPr lang="en-US" dirty="0"/>
              <a:t>anatomical structures and, particularly, of the pituitary gland itself</a:t>
            </a:r>
          </a:p>
        </p:txBody>
      </p:sp>
    </p:spTree>
    <p:extLst>
      <p:ext uri="{BB962C8B-B14F-4D97-AF65-F5344CB8AC3E}">
        <p14:creationId xmlns:p14="http://schemas.microsoft.com/office/powerpoint/2010/main" val="202681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53" y="493260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1100" b="1" dirty="0"/>
              <a:t>Fig. 7</a:t>
            </a:r>
            <a:r>
              <a:rPr lang="en-US" sz="1600" b="1" dirty="0"/>
              <a:t>. </a:t>
            </a:r>
            <a:r>
              <a:rPr lang="en-US" sz="1600" dirty="0"/>
              <a:t>A 27-year-old female with ‘post-pill’ amenorrhea; prolactin was 4,000 </a:t>
            </a:r>
            <a:r>
              <a:rPr lang="en-US" sz="1600" dirty="0" err="1"/>
              <a:t>mIU</a:t>
            </a:r>
            <a:r>
              <a:rPr lang="en-US" sz="1600" dirty="0"/>
              <a:t>/l. Left-sided </a:t>
            </a:r>
            <a:r>
              <a:rPr lang="en-US" sz="1600" dirty="0" err="1"/>
              <a:t>prolactinoma</a:t>
            </a:r>
            <a:r>
              <a:rPr lang="en-US" sz="1600" dirty="0"/>
              <a:t> with an unusual </a:t>
            </a:r>
            <a:r>
              <a:rPr lang="en-US" sz="1600" dirty="0" smtClean="0"/>
              <a:t>T2-hypointense signal </a:t>
            </a:r>
            <a:r>
              <a:rPr lang="en-US" sz="1600" dirty="0"/>
              <a:t>( </a:t>
            </a:r>
            <a:r>
              <a:rPr lang="en-US" sz="1600" b="1" dirty="0"/>
              <a:t>a </a:t>
            </a:r>
            <a:r>
              <a:rPr lang="en-US" sz="1600" dirty="0"/>
              <a:t>); T1- ( </a:t>
            </a:r>
            <a:r>
              <a:rPr lang="en-US" sz="1600" b="1" dirty="0"/>
              <a:t>b </a:t>
            </a:r>
            <a:r>
              <a:rPr lang="en-US" sz="1600" dirty="0"/>
              <a:t>) and post-contrast T1-weighted sequences ( </a:t>
            </a:r>
            <a:r>
              <a:rPr lang="en-US" sz="1600" b="1" dirty="0"/>
              <a:t>c </a:t>
            </a:r>
            <a:r>
              <a:rPr lang="en-US" sz="1600" dirty="0" smtClean="0"/>
              <a:t>).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Pregnancy occurred quickly after dopamine agonist treatment and </a:t>
            </a:r>
            <a:r>
              <a:rPr lang="en-US" sz="1600" dirty="0" smtClean="0"/>
              <a:t>was stopped </a:t>
            </a:r>
            <a:r>
              <a:rPr lang="en-US" sz="1600" dirty="0"/>
              <a:t>as soon as the pregnancy was determined ( </a:t>
            </a:r>
            <a:r>
              <a:rPr lang="en-US" sz="1600" b="1" dirty="0"/>
              <a:t>d </a:t>
            </a:r>
            <a:r>
              <a:rPr lang="en-US" sz="1600" dirty="0"/>
              <a:t>). On the coronal T2-weighted image, a clear enlargement of the adenoma in the </a:t>
            </a:r>
            <a:r>
              <a:rPr lang="en-US" sz="1600" dirty="0" smtClean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month </a:t>
            </a:r>
            <a:r>
              <a:rPr lang="en-US" sz="1600" dirty="0"/>
              <a:t>of pregnancy is seen, with tilting of the optic chiasm. </a:t>
            </a:r>
            <a:r>
              <a:rPr lang="en-US" sz="1600" dirty="0" err="1"/>
              <a:t>Cabergoline</a:t>
            </a:r>
            <a:r>
              <a:rPr lang="en-US" sz="1600" dirty="0"/>
              <a:t> was reintroduced and normal delivery occurred. At </a:t>
            </a:r>
            <a:r>
              <a:rPr lang="en-US" sz="1600" dirty="0" smtClean="0"/>
              <a:t>follow-up,4 </a:t>
            </a:r>
            <a:r>
              <a:rPr lang="en-US" sz="1600" dirty="0"/>
              <a:t>months after delivery, there was shrinkage of the mass and a slight hemorrhagic transformation of the adenoma ( </a:t>
            </a:r>
            <a:r>
              <a:rPr lang="en-US" sz="1600" b="1" dirty="0"/>
              <a:t>e </a:t>
            </a:r>
            <a:r>
              <a:rPr lang="en-US" sz="1600" dirty="0"/>
              <a:t>). </a:t>
            </a:r>
            <a:r>
              <a:rPr lang="en-US" sz="1600" b="1" dirty="0"/>
              <a:t>f </a:t>
            </a:r>
            <a:r>
              <a:rPr lang="en-US" sz="1600" dirty="0"/>
              <a:t>Further reduction of</a:t>
            </a:r>
            <a:br>
              <a:rPr lang="en-US" sz="1600" dirty="0"/>
            </a:br>
            <a:r>
              <a:rPr lang="en-US" sz="1600" dirty="0"/>
              <a:t>the lesion 1 year after delivery</a:t>
            </a:r>
            <a:r>
              <a:rPr lang="en-US" sz="11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753" y="1"/>
            <a:ext cx="8789588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2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generally </a:t>
            </a:r>
            <a:r>
              <a:rPr lang="en-US" b="1" dirty="0"/>
              <a:t>a good correlation between </a:t>
            </a:r>
            <a:r>
              <a:rPr lang="en-US" dirty="0"/>
              <a:t>the </a:t>
            </a:r>
            <a:r>
              <a:rPr lang="en-US" b="1" dirty="0" smtClean="0"/>
              <a:t>prolactin</a:t>
            </a:r>
          </a:p>
          <a:p>
            <a:pPr marL="0" indent="0">
              <a:buNone/>
            </a:pPr>
            <a:r>
              <a:rPr lang="en-US" b="1" dirty="0" smtClean="0"/>
              <a:t>level</a:t>
            </a:r>
            <a:r>
              <a:rPr lang="en-US" dirty="0" smtClean="0"/>
              <a:t> and </a:t>
            </a:r>
            <a:r>
              <a:rPr lang="en-US" b="1" dirty="0" smtClean="0"/>
              <a:t>adenoma size</a:t>
            </a:r>
            <a:r>
              <a:rPr lang="en-US" dirty="0" smtClean="0"/>
              <a:t>, </a:t>
            </a:r>
            <a:r>
              <a:rPr lang="en-US" i="1" u="sng" dirty="0" smtClean="0"/>
              <a:t>except</a:t>
            </a:r>
            <a:r>
              <a:rPr lang="en-US" dirty="0" smtClean="0"/>
              <a:t> for </a:t>
            </a:r>
            <a:r>
              <a:rPr lang="en-US" b="1" u="sng" dirty="0" smtClean="0"/>
              <a:t>extremely T2-hyperintense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T1-hyperintense lesions as these situations usually</a:t>
            </a:r>
          </a:p>
          <a:p>
            <a:pPr marL="0" indent="0">
              <a:buNone/>
            </a:pPr>
            <a:r>
              <a:rPr lang="en-US" dirty="0"/>
              <a:t>correspond to tumors secreting </a:t>
            </a:r>
            <a:r>
              <a:rPr lang="en-US" b="1" dirty="0"/>
              <a:t>low amounts of </a:t>
            </a:r>
            <a:r>
              <a:rPr lang="en-US" b="1" dirty="0" smtClean="0"/>
              <a:t>prolac</a:t>
            </a:r>
            <a:r>
              <a:rPr lang="en-US" b="1" dirty="0"/>
              <a:t>tin 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We have almost </a:t>
            </a:r>
            <a:r>
              <a:rPr lang="en-US" b="1" dirty="0"/>
              <a:t>never detected </a:t>
            </a:r>
            <a:r>
              <a:rPr lang="en-US" dirty="0"/>
              <a:t>a </a:t>
            </a:r>
            <a:r>
              <a:rPr lang="en-US" dirty="0" err="1"/>
              <a:t>microprolactinoma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with a prolactin level &lt;1,000 </a:t>
            </a:r>
            <a:r>
              <a:rPr lang="en-US" dirty="0" err="1"/>
              <a:t>mIU</a:t>
            </a:r>
            <a:r>
              <a:rPr lang="en-US" dirty="0"/>
              <a:t>/l (35 </a:t>
            </a:r>
            <a:r>
              <a:rPr lang="en-US" dirty="0" err="1"/>
              <a:t>μg</a:t>
            </a:r>
            <a:r>
              <a:rPr lang="en-US" dirty="0"/>
              <a:t>/l) </a:t>
            </a:r>
            <a:r>
              <a:rPr lang="en-US" b="1" dirty="0"/>
              <a:t>on MRI.</a:t>
            </a:r>
          </a:p>
        </p:txBody>
      </p:sp>
    </p:spTree>
    <p:extLst>
      <p:ext uri="{BB962C8B-B14F-4D97-AF65-F5344CB8AC3E}">
        <p14:creationId xmlns:p14="http://schemas.microsoft.com/office/powerpoint/2010/main" val="1181180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radiological signs of a </a:t>
            </a:r>
            <a:r>
              <a:rPr lang="en-US" dirty="0" err="1"/>
              <a:t>microadenoma</a:t>
            </a:r>
            <a:r>
              <a:rPr lang="en-US" dirty="0"/>
              <a:t> are changes</a:t>
            </a:r>
          </a:p>
          <a:p>
            <a:pPr marL="0" indent="0">
              <a:buNone/>
            </a:pPr>
            <a:r>
              <a:rPr lang="en-US" dirty="0"/>
              <a:t>of the </a:t>
            </a:r>
            <a:r>
              <a:rPr lang="en-US" dirty="0" err="1"/>
              <a:t>sellar</a:t>
            </a:r>
            <a:r>
              <a:rPr lang="en-US" dirty="0"/>
              <a:t> floor and an upper convex surface. </a:t>
            </a:r>
            <a:endParaRPr lang="en-US" dirty="0" smtClean="0"/>
          </a:p>
          <a:p>
            <a:r>
              <a:rPr lang="en-US" dirty="0" smtClean="0"/>
              <a:t>The pituitary stalk </a:t>
            </a:r>
            <a:r>
              <a:rPr lang="en-US" dirty="0"/>
              <a:t>displacement is not always helpful for diagnosis.</a:t>
            </a:r>
          </a:p>
          <a:p>
            <a:r>
              <a:rPr lang="en-US" dirty="0"/>
              <a:t>However</a:t>
            </a:r>
            <a:r>
              <a:rPr lang="en-US" b="1" dirty="0"/>
              <a:t>, a localized subtle deformation of the </a:t>
            </a:r>
            <a:r>
              <a:rPr lang="en-US" b="1" dirty="0" err="1"/>
              <a:t>sellar</a:t>
            </a:r>
            <a:r>
              <a:rPr lang="en-US" b="1" dirty="0"/>
              <a:t> floor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valuable indicator, even for small </a:t>
            </a:r>
            <a:r>
              <a:rPr lang="en-US" dirty="0" err="1"/>
              <a:t>microadenomas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382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radiological diagnosis is obvious after T2- and</a:t>
            </a:r>
          </a:p>
          <a:p>
            <a:pPr marL="0" indent="0">
              <a:buNone/>
            </a:pPr>
            <a:r>
              <a:rPr lang="en-US" dirty="0"/>
              <a:t>T1-weighted sequences in a </a:t>
            </a:r>
            <a:r>
              <a:rPr lang="en-US" b="1" dirty="0"/>
              <a:t>context</a:t>
            </a:r>
            <a:r>
              <a:rPr lang="en-US" dirty="0"/>
              <a:t> </a:t>
            </a:r>
            <a:r>
              <a:rPr lang="en-US" b="1" dirty="0"/>
              <a:t>of infertility, amenorrhea-</a:t>
            </a:r>
          </a:p>
          <a:p>
            <a:pPr marL="0" indent="0">
              <a:buNone/>
            </a:pPr>
            <a:r>
              <a:rPr lang="en-US" b="1" dirty="0" err="1"/>
              <a:t>galactorrhea</a:t>
            </a:r>
            <a:r>
              <a:rPr lang="en-US" b="1" dirty="0"/>
              <a:t> and </a:t>
            </a:r>
            <a:r>
              <a:rPr lang="en-US" b="1" dirty="0" err="1"/>
              <a:t>hyperprolactinemia</a:t>
            </a:r>
            <a:r>
              <a:rPr lang="en-US" b="1" dirty="0"/>
              <a:t>, </a:t>
            </a:r>
            <a:r>
              <a:rPr lang="en-US" dirty="0"/>
              <a:t>we consider</a:t>
            </a:r>
          </a:p>
          <a:p>
            <a:pPr marL="0" indent="0">
              <a:buNone/>
            </a:pPr>
            <a:r>
              <a:rPr lang="en-US" dirty="0"/>
              <a:t>contrast-enhanced sequences </a:t>
            </a:r>
            <a:r>
              <a:rPr lang="en-US" b="1" dirty="0"/>
              <a:t>unnecessary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err="1" smtClean="0"/>
              <a:t>contrary,contrast</a:t>
            </a:r>
            <a:r>
              <a:rPr lang="en-US" dirty="0" smtClean="0"/>
              <a:t> </a:t>
            </a:r>
            <a:r>
              <a:rPr lang="en-US" dirty="0"/>
              <a:t>medium injection must be used in </a:t>
            </a:r>
            <a:r>
              <a:rPr lang="en-US" b="1" dirty="0"/>
              <a:t>all uncertain </a:t>
            </a:r>
            <a:r>
              <a:rPr lang="en-US" b="1" dirty="0" smtClean="0"/>
              <a:t>situations,</a:t>
            </a:r>
            <a:r>
              <a:rPr lang="en-US" dirty="0" smtClean="0"/>
              <a:t> e.g</a:t>
            </a:r>
            <a:r>
              <a:rPr lang="en-US" dirty="0"/>
              <a:t>. if </a:t>
            </a:r>
            <a:r>
              <a:rPr lang="en-US" i="1" u="sng" dirty="0"/>
              <a:t>an </a:t>
            </a:r>
            <a:r>
              <a:rPr lang="en-US" b="1" i="1" u="sng" dirty="0" err="1">
                <a:solidFill>
                  <a:srgbClr val="C00000"/>
                </a:solidFill>
              </a:rPr>
              <a:t>isointense</a:t>
            </a:r>
            <a:r>
              <a:rPr lang="en-US" i="1" u="sng" dirty="0"/>
              <a:t> </a:t>
            </a:r>
            <a:r>
              <a:rPr lang="en-US" dirty="0"/>
              <a:t>or </a:t>
            </a:r>
            <a:r>
              <a:rPr lang="en-US" b="1" i="1" u="sng" dirty="0" err="1">
                <a:solidFill>
                  <a:srgbClr val="C00000"/>
                </a:solidFill>
              </a:rPr>
              <a:t>hypointense</a:t>
            </a:r>
            <a:r>
              <a:rPr lang="en-US" dirty="0"/>
              <a:t> pituitary </a:t>
            </a:r>
            <a:r>
              <a:rPr lang="en-US" dirty="0" err="1" smtClean="0"/>
              <a:t>microadenoma</a:t>
            </a:r>
            <a:r>
              <a:rPr lang="en-US" dirty="0"/>
              <a:t> </a:t>
            </a:r>
            <a:r>
              <a:rPr lang="en-US" dirty="0" smtClean="0"/>
              <a:t>is suspected.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80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Shrinkage</a:t>
            </a:r>
            <a:r>
              <a:rPr lang="en-US" dirty="0"/>
              <a:t> of </a:t>
            </a:r>
            <a:r>
              <a:rPr lang="en-US" dirty="0" err="1"/>
              <a:t>microprolactinomas</a:t>
            </a:r>
            <a:r>
              <a:rPr lang="en-US" dirty="0"/>
              <a:t> is normally observed</a:t>
            </a:r>
          </a:p>
          <a:p>
            <a:pPr marL="0" indent="0">
              <a:buNone/>
            </a:pPr>
            <a:r>
              <a:rPr lang="en-US" b="1" dirty="0"/>
              <a:t>after a few weeks</a:t>
            </a:r>
            <a:r>
              <a:rPr lang="en-US" dirty="0"/>
              <a:t> of treatment with dopamine agonists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Most of </a:t>
            </a:r>
            <a:r>
              <a:rPr lang="en-US" dirty="0"/>
              <a:t>the time, an accentuation of </a:t>
            </a:r>
            <a:r>
              <a:rPr lang="en-US" b="1" dirty="0"/>
              <a:t>high T2-intensity </a:t>
            </a:r>
            <a:r>
              <a:rPr lang="en-US" dirty="0"/>
              <a:t>is also seen.</a:t>
            </a:r>
          </a:p>
          <a:p>
            <a:r>
              <a:rPr lang="en-US" dirty="0"/>
              <a:t>A partial hemorrhagic transformation of the adenoma </a:t>
            </a:r>
            <a:r>
              <a:rPr lang="en-US" dirty="0" smtClean="0"/>
              <a:t>can mask </a:t>
            </a:r>
            <a:r>
              <a:rPr lang="en-US" dirty="0"/>
              <a:t>its </a:t>
            </a:r>
            <a:r>
              <a:rPr lang="en-US" dirty="0" smtClean="0"/>
              <a:t>shrinkage.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4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Enlargement in size, usually a doubling, of the </a:t>
            </a:r>
            <a:r>
              <a:rPr lang="en-US" dirty="0" err="1" smtClean="0"/>
              <a:t>microadenoma</a:t>
            </a:r>
            <a:r>
              <a:rPr lang="en-US" dirty="0"/>
              <a:t> </a:t>
            </a:r>
            <a:r>
              <a:rPr lang="en-US" dirty="0" smtClean="0"/>
              <a:t>occurs </a:t>
            </a:r>
            <a:r>
              <a:rPr lang="en-US" b="1" dirty="0"/>
              <a:t>during pregnancy</a:t>
            </a:r>
            <a:r>
              <a:rPr lang="en-US" dirty="0"/>
              <a:t>, principally during </a:t>
            </a:r>
            <a:r>
              <a:rPr lang="en-US" dirty="0" smtClean="0"/>
              <a:t>the </a:t>
            </a:r>
            <a:r>
              <a:rPr lang="en-US" b="1" dirty="0" smtClean="0"/>
              <a:t>third </a:t>
            </a:r>
            <a:r>
              <a:rPr lang="en-US" b="1" dirty="0"/>
              <a:t>trimester</a:t>
            </a:r>
            <a:r>
              <a:rPr lang="en-US" dirty="0"/>
              <a:t>, if dopamine agonists have been withdrawn</a:t>
            </a:r>
          </a:p>
          <a:p>
            <a:r>
              <a:rPr lang="en-US" dirty="0" smtClean="0"/>
              <a:t>In </a:t>
            </a:r>
            <a:r>
              <a:rPr lang="en-US" dirty="0"/>
              <a:t>the same way, the volume of the normal </a:t>
            </a:r>
            <a:r>
              <a:rPr lang="en-US" dirty="0" smtClean="0"/>
              <a:t>anterior pituitary </a:t>
            </a:r>
            <a:r>
              <a:rPr lang="en-US" dirty="0"/>
              <a:t>gland increases – on average by 0.08 mm </a:t>
            </a:r>
            <a:r>
              <a:rPr lang="en-US" dirty="0" smtClean="0"/>
              <a:t>per week </a:t>
            </a:r>
            <a:r>
              <a:rPr lang="en-US" dirty="0"/>
              <a:t>– and its T1-weighted signal 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Return to </a:t>
            </a:r>
            <a:r>
              <a:rPr lang="en-US" dirty="0" smtClean="0"/>
              <a:t>the </a:t>
            </a:r>
            <a:r>
              <a:rPr lang="en-US" dirty="0" err="1" smtClean="0"/>
              <a:t>prepregnancy</a:t>
            </a:r>
            <a:r>
              <a:rPr lang="en-US" dirty="0" smtClean="0"/>
              <a:t> </a:t>
            </a:r>
            <a:r>
              <a:rPr lang="en-US" dirty="0"/>
              <a:t>size of the adenoma and of normal </a:t>
            </a:r>
            <a:r>
              <a:rPr lang="en-US" dirty="0" smtClean="0"/>
              <a:t>pituitary gland </a:t>
            </a:r>
            <a:r>
              <a:rPr lang="en-US" dirty="0"/>
              <a:t>shape is usually observed a </a:t>
            </a:r>
            <a:r>
              <a:rPr lang="en-US" b="1" dirty="0"/>
              <a:t>few weeks </a:t>
            </a:r>
            <a:r>
              <a:rPr lang="en-US" dirty="0"/>
              <a:t>after </a:t>
            </a:r>
            <a:r>
              <a:rPr lang="en-US" dirty="0" smtClean="0"/>
              <a:t>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particular conditions, such as </a:t>
            </a:r>
            <a:endParaRPr lang="en-US" dirty="0" smtClean="0"/>
          </a:p>
          <a:p>
            <a:r>
              <a:rPr lang="en-US" dirty="0" smtClean="0"/>
              <a:t>hemorrhagic </a:t>
            </a:r>
            <a:r>
              <a:rPr lang="en-US" dirty="0"/>
              <a:t>transformation of the adenoma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 second pregnancy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 prolonged medical </a:t>
            </a:r>
            <a:r>
              <a:rPr lang="en-US" dirty="0"/>
              <a:t>treatment during pregnancy,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/>
              <a:t>reduction </a:t>
            </a:r>
            <a:r>
              <a:rPr lang="en-US" b="1" dirty="0" smtClean="0"/>
              <a:t>of size </a:t>
            </a:r>
            <a:r>
              <a:rPr lang="en-US" dirty="0"/>
              <a:t>or even the </a:t>
            </a:r>
            <a:r>
              <a:rPr lang="en-US" b="1" dirty="0"/>
              <a:t>disappearance</a:t>
            </a:r>
            <a:r>
              <a:rPr lang="en-US" dirty="0"/>
              <a:t> of the adenoma at MRI </a:t>
            </a:r>
            <a:r>
              <a:rPr lang="en-US" dirty="0" smtClean="0"/>
              <a:t>can sometimes </a:t>
            </a:r>
            <a:r>
              <a:rPr lang="en-US" dirty="0"/>
              <a:t>be observed, paralleled by the normalization </a:t>
            </a:r>
            <a:r>
              <a:rPr lang="en-US" dirty="0" smtClean="0"/>
              <a:t>of prolactin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56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Hormone-Secreting </a:t>
            </a:r>
            <a:r>
              <a:rPr lang="en-US" dirty="0" err="1"/>
              <a:t>Microadenomas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hormone (GH)-secreting </a:t>
            </a:r>
            <a:r>
              <a:rPr lang="en-US" dirty="0" err="1"/>
              <a:t>microadenomas</a:t>
            </a:r>
            <a:r>
              <a:rPr lang="en-US" dirty="0"/>
              <a:t> were</a:t>
            </a:r>
          </a:p>
          <a:p>
            <a:pPr marL="0" indent="0">
              <a:buNone/>
            </a:pPr>
            <a:r>
              <a:rPr lang="en-US" dirty="0"/>
              <a:t>previously </a:t>
            </a:r>
            <a:r>
              <a:rPr lang="en-US" b="1" dirty="0"/>
              <a:t>underdiagnosed</a:t>
            </a:r>
            <a:r>
              <a:rPr lang="en-US" dirty="0"/>
              <a:t>, while to date they represent</a:t>
            </a:r>
          </a:p>
          <a:p>
            <a:pPr marL="0" indent="0">
              <a:buNone/>
            </a:pPr>
            <a:r>
              <a:rPr lang="en-US" b="1" dirty="0"/>
              <a:t>one third </a:t>
            </a:r>
            <a:r>
              <a:rPr lang="en-US" dirty="0"/>
              <a:t>of all </a:t>
            </a:r>
            <a:r>
              <a:rPr lang="en-US" dirty="0" err="1"/>
              <a:t>somatotropinomas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Indeed, </a:t>
            </a:r>
            <a:r>
              <a:rPr lang="en-US" b="1" dirty="0"/>
              <a:t>with </a:t>
            </a:r>
            <a:r>
              <a:rPr lang="en-US" b="1" dirty="0" smtClean="0"/>
              <a:t>high-resolution MRI</a:t>
            </a:r>
            <a:r>
              <a:rPr lang="en-US" dirty="0"/>
              <a:t>, particularly in elderly subjects, it has </a:t>
            </a:r>
            <a:r>
              <a:rPr lang="en-US" dirty="0" smtClean="0"/>
              <a:t>become possible </a:t>
            </a:r>
            <a:r>
              <a:rPr lang="en-US" dirty="0"/>
              <a:t>to reveal tiny pituitary adenomas – </a:t>
            </a:r>
            <a:r>
              <a:rPr lang="en-US" dirty="0" smtClean="0"/>
              <a:t>sometimes within </a:t>
            </a:r>
            <a:r>
              <a:rPr lang="en-US" dirty="0"/>
              <a:t>an </a:t>
            </a:r>
            <a:r>
              <a:rPr lang="en-US" b="1" dirty="0"/>
              <a:t>enlarged </a:t>
            </a:r>
            <a:r>
              <a:rPr lang="en-US" b="1" dirty="0" err="1"/>
              <a:t>sella</a:t>
            </a:r>
            <a:r>
              <a:rPr lang="en-US" dirty="0"/>
              <a:t>, erroneously called ‘empty </a:t>
            </a:r>
            <a:r>
              <a:rPr lang="en-US" dirty="0" err="1"/>
              <a:t>sella</a:t>
            </a:r>
            <a:r>
              <a:rPr lang="en-US" dirty="0" smtClean="0"/>
              <a:t>’– </a:t>
            </a:r>
            <a:r>
              <a:rPr lang="en-US" dirty="0"/>
              <a:t>corresponding to </a:t>
            </a:r>
            <a:r>
              <a:rPr lang="en-US" dirty="0" err="1"/>
              <a:t>involuted</a:t>
            </a:r>
            <a:r>
              <a:rPr lang="en-US" dirty="0"/>
              <a:t> adenomas, either </a:t>
            </a:r>
            <a:r>
              <a:rPr lang="en-US" dirty="0" smtClean="0"/>
              <a:t>spontaneously or </a:t>
            </a:r>
            <a:r>
              <a:rPr lang="en-US" dirty="0"/>
              <a:t>after </a:t>
            </a:r>
            <a:r>
              <a:rPr lang="en-US" dirty="0" smtClean="0"/>
              <a:t>hemorrhage .</a:t>
            </a:r>
          </a:p>
        </p:txBody>
      </p:sp>
    </p:spTree>
    <p:extLst>
      <p:ext uri="{BB962C8B-B14F-4D97-AF65-F5344CB8AC3E}">
        <p14:creationId xmlns:p14="http://schemas.microsoft.com/office/powerpoint/2010/main" val="217661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47" y="128788"/>
            <a:ext cx="6096922" cy="60617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890756" y="4272587"/>
            <a:ext cx="3505199" cy="1329722"/>
          </a:xfrm>
        </p:spPr>
        <p:txBody>
          <a:bodyPr>
            <a:normAutofit/>
          </a:bodyPr>
          <a:lstStyle/>
          <a:p>
            <a:r>
              <a:rPr lang="en-US" sz="1600" b="1" dirty="0"/>
              <a:t>Fig. 8. </a:t>
            </a:r>
            <a:r>
              <a:rPr lang="en-US" sz="1600" dirty="0"/>
              <a:t>T2-weighted images of a well-defined,</a:t>
            </a:r>
          </a:p>
          <a:p>
            <a:r>
              <a:rPr lang="en-US" sz="1600" dirty="0" err="1"/>
              <a:t>hypointense</a:t>
            </a:r>
            <a:r>
              <a:rPr lang="en-US" sz="1600" dirty="0"/>
              <a:t> GH-secreting </a:t>
            </a:r>
            <a:r>
              <a:rPr lang="en-US" sz="1600" dirty="0" err="1"/>
              <a:t>microadenoma</a:t>
            </a:r>
            <a:r>
              <a:rPr lang="en-US" sz="1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9248" y="819732"/>
            <a:ext cx="5562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More than half </a:t>
            </a:r>
            <a:r>
              <a:rPr lang="en-US" dirty="0"/>
              <a:t>of </a:t>
            </a:r>
            <a:r>
              <a:rPr lang="en-US" dirty="0" err="1"/>
              <a:t>microsomatotropinas</a:t>
            </a:r>
            <a:r>
              <a:rPr lang="en-US" dirty="0"/>
              <a:t> as well as GH-secreting pituitary </a:t>
            </a:r>
            <a:r>
              <a:rPr lang="en-US" dirty="0" err="1"/>
              <a:t>macroadenomas</a:t>
            </a:r>
            <a:r>
              <a:rPr lang="en-US" dirty="0"/>
              <a:t> present with </a:t>
            </a:r>
            <a:r>
              <a:rPr lang="en-US" b="1" dirty="0" err="1"/>
              <a:t>hypointensity</a:t>
            </a:r>
            <a:r>
              <a:rPr lang="en-US" b="1" dirty="0"/>
              <a:t> on T2-weighted </a:t>
            </a:r>
            <a:r>
              <a:rPr lang="en-US" dirty="0"/>
              <a:t>images, if compared with the unaffected 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3814368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3" y="0"/>
            <a:ext cx="6382384" cy="591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161" y="6101134"/>
            <a:ext cx="584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9. </a:t>
            </a:r>
            <a:r>
              <a:rPr lang="en-US" dirty="0"/>
              <a:t>Corticotroph ‘</a:t>
            </a:r>
            <a:r>
              <a:rPr lang="en-US" dirty="0" err="1"/>
              <a:t>picoadenoma</a:t>
            </a:r>
            <a:r>
              <a:rPr lang="en-US" dirty="0"/>
              <a:t>’ demonstrated</a:t>
            </a:r>
          </a:p>
          <a:p>
            <a:r>
              <a:rPr lang="en-US" dirty="0"/>
              <a:t>with optimized MRI techniques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9597" y="1755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Corticotroph </a:t>
            </a:r>
            <a:r>
              <a:rPr lang="en-US" dirty="0" err="1"/>
              <a:t>microadenomas</a:t>
            </a:r>
            <a:r>
              <a:rPr lang="en-US" dirty="0"/>
              <a:t> represent a difficult challenge</a:t>
            </a:r>
          </a:p>
          <a:p>
            <a:r>
              <a:rPr lang="en-US" dirty="0"/>
              <a:t>for the </a:t>
            </a:r>
            <a:r>
              <a:rPr lang="en-US" dirty="0" err="1"/>
              <a:t>neuroradiologist</a:t>
            </a:r>
            <a:r>
              <a:rPr lang="en-US" dirty="0"/>
              <a:t>, their size being sometimes</a:t>
            </a:r>
          </a:p>
          <a:p>
            <a:r>
              <a:rPr lang="en-US" dirty="0"/>
              <a:t>at the limit or below the radiological </a:t>
            </a:r>
            <a:r>
              <a:rPr lang="en-US" dirty="0" smtClean="0"/>
              <a:t>visibility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21991" y="230677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Corticotroph </a:t>
            </a:r>
            <a:r>
              <a:rPr lang="en-US" b="1" dirty="0" err="1"/>
              <a:t>Microadenomas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44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the often </a:t>
            </a:r>
            <a:r>
              <a:rPr lang="en-US" b="1" dirty="0"/>
              <a:t>tiny lesions of this region </a:t>
            </a:r>
            <a:r>
              <a:rPr lang="en-US" dirty="0"/>
              <a:t>– such as pituitary</a:t>
            </a:r>
          </a:p>
          <a:p>
            <a:pPr marL="0" indent="0">
              <a:buNone/>
            </a:pPr>
            <a:r>
              <a:rPr lang="en-US" b="1" dirty="0" err="1"/>
              <a:t>microadenomas</a:t>
            </a:r>
            <a:r>
              <a:rPr lang="en-US" dirty="0"/>
              <a:t> – is then </a:t>
            </a:r>
            <a:r>
              <a:rPr lang="en-US" b="1" dirty="0"/>
              <a:t>difficult</a:t>
            </a:r>
            <a:r>
              <a:rPr lang="en-US" dirty="0"/>
              <a:t> </a:t>
            </a:r>
            <a:r>
              <a:rPr lang="en-US" b="1" i="1" u="sng" dirty="0"/>
              <a:t>if</a:t>
            </a:r>
            <a:r>
              <a:rPr lang="en-US" dirty="0"/>
              <a:t> the MRI technology </a:t>
            </a:r>
            <a:r>
              <a:rPr lang="en-US" b="1" dirty="0"/>
              <a:t>is not optimized</a:t>
            </a:r>
          </a:p>
          <a:p>
            <a:pPr marL="0" indent="0">
              <a:buNone/>
            </a:pPr>
            <a:r>
              <a:rPr lang="en-US" dirty="0"/>
              <a:t>and if potential </a:t>
            </a:r>
            <a:r>
              <a:rPr lang="en-US" b="1" dirty="0"/>
              <a:t>artifacts and traps </a:t>
            </a:r>
            <a:r>
              <a:rPr lang="en-US" dirty="0"/>
              <a:t>are not recognized. </a:t>
            </a:r>
          </a:p>
          <a:p>
            <a:r>
              <a:rPr lang="en-US" dirty="0" smtClean="0"/>
              <a:t>Advanced MRI </a:t>
            </a:r>
            <a:r>
              <a:rPr lang="en-US" dirty="0"/>
              <a:t>technology can not only </a:t>
            </a:r>
            <a:r>
              <a:rPr lang="en-US" b="1" dirty="0"/>
              <a:t>depict small lesions </a:t>
            </a:r>
            <a:r>
              <a:rPr lang="en-US" dirty="0"/>
              <a:t>with greater</a:t>
            </a:r>
          </a:p>
          <a:p>
            <a:pPr marL="0" indent="0">
              <a:buNone/>
            </a:pPr>
            <a:r>
              <a:rPr lang="en-US" dirty="0"/>
              <a:t>reliability, but also help in the </a:t>
            </a:r>
            <a:r>
              <a:rPr lang="en-US" b="1" dirty="0"/>
              <a:t>differential diagnosis of large tumors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4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cases </a:t>
            </a:r>
            <a:r>
              <a:rPr lang="en-US" dirty="0"/>
              <a:t>of negative MRI examination, it is recommended to</a:t>
            </a:r>
          </a:p>
          <a:p>
            <a:pPr marL="0" indent="0">
              <a:buNone/>
            </a:pPr>
            <a:r>
              <a:rPr lang="en-US" dirty="0"/>
              <a:t>resume MRI and to add alternative sequences, such as delayed</a:t>
            </a:r>
          </a:p>
          <a:p>
            <a:pPr marL="0" indent="0">
              <a:buNone/>
            </a:pPr>
            <a:r>
              <a:rPr lang="en-US" dirty="0"/>
              <a:t>imaging studies, dynamic MRI, 3D imaging and other</a:t>
            </a:r>
          </a:p>
          <a:p>
            <a:pPr marL="0" indent="0">
              <a:buNone/>
            </a:pPr>
            <a:r>
              <a:rPr lang="en-US" dirty="0"/>
              <a:t>variants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6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Recently, </a:t>
            </a:r>
            <a:r>
              <a:rPr lang="en-US" dirty="0" smtClean="0"/>
              <a:t>Erickson et </a:t>
            </a:r>
            <a:r>
              <a:rPr lang="en-US" dirty="0"/>
              <a:t>al. </a:t>
            </a:r>
            <a:r>
              <a:rPr lang="en-US" dirty="0" smtClean="0"/>
              <a:t>have </a:t>
            </a:r>
            <a:r>
              <a:rPr lang="en-US" dirty="0"/>
              <a:t>confirmed that 3-tesla MRI is significantly</a:t>
            </a:r>
          </a:p>
          <a:p>
            <a:pPr marL="0" indent="0">
              <a:buNone/>
            </a:pPr>
            <a:r>
              <a:rPr lang="en-US" dirty="0"/>
              <a:t>more sensitive than 1.5-tesla MRI and should become</a:t>
            </a:r>
          </a:p>
          <a:p>
            <a:pPr marL="0" indent="0">
              <a:buNone/>
            </a:pPr>
            <a:r>
              <a:rPr lang="en-US" dirty="0"/>
              <a:t>the gold standard for the evaluation of patients with</a:t>
            </a:r>
          </a:p>
          <a:p>
            <a:pPr marL="0" indent="0">
              <a:buNone/>
            </a:pPr>
            <a:r>
              <a:rPr lang="en-US" dirty="0"/>
              <a:t>ACTH-dependent Cushing’s disease</a:t>
            </a:r>
            <a:r>
              <a:rPr lang="en-US" dirty="0" smtClean="0"/>
              <a:t>.</a:t>
            </a:r>
          </a:p>
          <a:p>
            <a:r>
              <a:rPr lang="en-US" dirty="0"/>
              <a:t>Ikeda et </a:t>
            </a:r>
            <a:r>
              <a:rPr lang="en-US" dirty="0" smtClean="0"/>
              <a:t>al. found </a:t>
            </a:r>
            <a:r>
              <a:rPr lang="en-US" dirty="0"/>
              <a:t>a high accuracy of </a:t>
            </a:r>
            <a:r>
              <a:rPr lang="en-US" dirty="0" err="1"/>
              <a:t>microadenoma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localization at surgery using composite images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b="1" dirty="0"/>
              <a:t>methionine positron emission tomography </a:t>
            </a:r>
            <a:r>
              <a:rPr lang="en-US" dirty="0"/>
              <a:t>(METPET)</a:t>
            </a:r>
          </a:p>
          <a:p>
            <a:pPr marL="0" indent="0">
              <a:buNone/>
            </a:pPr>
            <a:r>
              <a:rPr lang="en-US" dirty="0"/>
              <a:t>and 3-tesla MRI, but this has not been introduced into</a:t>
            </a:r>
          </a:p>
          <a:p>
            <a:pPr marL="0" indent="0">
              <a:buNone/>
            </a:pPr>
            <a:r>
              <a:rPr lang="en-US" dirty="0"/>
              <a:t>clinical practice.</a:t>
            </a:r>
          </a:p>
        </p:txBody>
      </p:sp>
    </p:spTree>
    <p:extLst>
      <p:ext uri="{BB962C8B-B14F-4D97-AF65-F5344CB8AC3E}">
        <p14:creationId xmlns:p14="http://schemas.microsoft.com/office/powerpoint/2010/main" val="178101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Pituitary </a:t>
            </a:r>
            <a:r>
              <a:rPr lang="en-US" i="1" dirty="0" err="1"/>
              <a:t>Macroadenomas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7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Nonfunctioning </a:t>
            </a:r>
            <a:r>
              <a:rPr lang="en-US" dirty="0" err="1"/>
              <a:t>Macroadenomas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Pituitary nonfunctioning </a:t>
            </a:r>
            <a:r>
              <a:rPr lang="en-US" dirty="0" err="1"/>
              <a:t>macroadenomas</a:t>
            </a:r>
            <a:r>
              <a:rPr lang="en-US" dirty="0"/>
              <a:t> are predominantly</a:t>
            </a:r>
          </a:p>
          <a:p>
            <a:pPr marL="0" indent="0">
              <a:buNone/>
            </a:pPr>
            <a:r>
              <a:rPr lang="en-US" dirty="0" smtClean="0"/>
              <a:t>     localized </a:t>
            </a:r>
            <a:r>
              <a:rPr lang="en-US" dirty="0"/>
              <a:t>within an </a:t>
            </a:r>
            <a:r>
              <a:rPr lang="en-US" b="1" dirty="0"/>
              <a:t>enlarged </a:t>
            </a:r>
            <a:r>
              <a:rPr lang="en-US" b="1" dirty="0" err="1"/>
              <a:t>sella</a:t>
            </a:r>
            <a:r>
              <a:rPr lang="en-US" b="1" dirty="0"/>
              <a:t> </a:t>
            </a:r>
            <a:r>
              <a:rPr lang="en-US" b="1" dirty="0" err="1"/>
              <a:t>turcica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often also </a:t>
            </a:r>
            <a:r>
              <a:rPr lang="en-US" dirty="0"/>
              <a:t>present with </a:t>
            </a:r>
            <a:r>
              <a:rPr lang="en-US" b="1" dirty="0" err="1"/>
              <a:t>extrasellar</a:t>
            </a:r>
            <a:r>
              <a:rPr lang="en-US" b="1" dirty="0"/>
              <a:t> extension</a:t>
            </a:r>
            <a:r>
              <a:rPr lang="en-US" dirty="0"/>
              <a:t>, </a:t>
            </a:r>
            <a:r>
              <a:rPr lang="en-US" i="1" u="sng" dirty="0"/>
              <a:t>upwards</a:t>
            </a:r>
            <a:r>
              <a:rPr lang="en-US" dirty="0"/>
              <a:t> into the </a:t>
            </a:r>
            <a:r>
              <a:rPr lang="en-US" b="1" dirty="0" err="1" smtClean="0"/>
              <a:t>suprasellar</a:t>
            </a:r>
            <a:r>
              <a:rPr lang="en-US" b="1" dirty="0"/>
              <a:t> </a:t>
            </a:r>
            <a:r>
              <a:rPr lang="en-US" b="1" dirty="0" smtClean="0"/>
              <a:t>cistern</a:t>
            </a:r>
            <a:r>
              <a:rPr lang="en-US" dirty="0"/>
              <a:t>, </a:t>
            </a:r>
            <a:r>
              <a:rPr lang="en-US" i="1" u="sng" dirty="0"/>
              <a:t>downwards</a:t>
            </a:r>
            <a:r>
              <a:rPr lang="en-US" dirty="0"/>
              <a:t> into the </a:t>
            </a:r>
            <a:r>
              <a:rPr lang="en-US" b="1" dirty="0"/>
              <a:t>sphenoid sinus </a:t>
            </a:r>
            <a:r>
              <a:rPr lang="en-US" dirty="0"/>
              <a:t>or </a:t>
            </a:r>
            <a:r>
              <a:rPr lang="en-US" i="1" u="sng" dirty="0" smtClean="0"/>
              <a:t>laterally</a:t>
            </a:r>
            <a:r>
              <a:rPr lang="en-US" dirty="0" smtClean="0"/>
              <a:t> into </a:t>
            </a:r>
            <a:r>
              <a:rPr lang="en-US" dirty="0"/>
              <a:t>the </a:t>
            </a:r>
            <a:r>
              <a:rPr lang="en-US" b="1" dirty="0"/>
              <a:t>cavernous sinus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normal residual </a:t>
            </a:r>
            <a:r>
              <a:rPr lang="en-US" dirty="0" smtClean="0"/>
              <a:t>pituitary tissue </a:t>
            </a:r>
            <a:r>
              <a:rPr lang="en-US" dirty="0"/>
              <a:t>is </a:t>
            </a:r>
            <a:r>
              <a:rPr lang="en-US" b="1" dirty="0"/>
              <a:t>compressed</a:t>
            </a:r>
            <a:r>
              <a:rPr lang="en-US" dirty="0"/>
              <a:t> and pushed </a:t>
            </a:r>
            <a:r>
              <a:rPr lang="en-US" b="1" dirty="0"/>
              <a:t>laterally</a:t>
            </a:r>
            <a:r>
              <a:rPr lang="en-US" dirty="0"/>
              <a:t>, towards </a:t>
            </a:r>
            <a:r>
              <a:rPr lang="en-US" dirty="0" smtClean="0"/>
              <a:t>one side</a:t>
            </a:r>
            <a:r>
              <a:rPr lang="en-US" dirty="0"/>
              <a:t>, and </a:t>
            </a:r>
            <a:r>
              <a:rPr lang="en-US" b="1" dirty="0"/>
              <a:t>superiorly</a:t>
            </a:r>
            <a:r>
              <a:rPr lang="en-US" b="1" i="1" u="sng" dirty="0"/>
              <a:t>, but never inferiorly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981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Upwards extension is present in more than 70% of patients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possible contact, or even compression, of the</a:t>
            </a:r>
          </a:p>
          <a:p>
            <a:pPr marL="0" indent="0">
              <a:buNone/>
            </a:pPr>
            <a:r>
              <a:rPr lang="en-US" dirty="0"/>
              <a:t>optic chiasm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 err="1"/>
              <a:t>sellar</a:t>
            </a:r>
            <a:r>
              <a:rPr lang="en-US" b="1" dirty="0"/>
              <a:t> diaphragm </a:t>
            </a:r>
            <a:r>
              <a:rPr lang="en-US" dirty="0"/>
              <a:t>can function like a </a:t>
            </a:r>
            <a:r>
              <a:rPr lang="en-US" b="1" dirty="0"/>
              <a:t>‘belt</a:t>
            </a:r>
            <a:r>
              <a:rPr lang="en-US" dirty="0"/>
              <a:t>’,</a:t>
            </a:r>
          </a:p>
          <a:p>
            <a:pPr marL="0" indent="0">
              <a:buNone/>
            </a:pPr>
            <a:r>
              <a:rPr lang="en-US" dirty="0"/>
              <a:t>thus giving the adenoma an hourglass shape ( fig. 10 ).</a:t>
            </a:r>
          </a:p>
        </p:txBody>
      </p:sp>
    </p:spTree>
    <p:extLst>
      <p:ext uri="{BB962C8B-B14F-4D97-AF65-F5344CB8AC3E}">
        <p14:creationId xmlns:p14="http://schemas.microsoft.com/office/powerpoint/2010/main" val="337463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8" y="-28733"/>
            <a:ext cx="5626781" cy="6886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5043" y="602072"/>
            <a:ext cx="51443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10. </a:t>
            </a:r>
            <a:r>
              <a:rPr lang="en-US" dirty="0"/>
              <a:t>So-called ‘snowman’ hemorrhagic</a:t>
            </a:r>
          </a:p>
          <a:p>
            <a:r>
              <a:rPr lang="en-US" dirty="0"/>
              <a:t>pituitary </a:t>
            </a:r>
            <a:r>
              <a:rPr lang="en-US" dirty="0" err="1"/>
              <a:t>macroadenoma</a:t>
            </a:r>
            <a:r>
              <a:rPr lang="en-US" dirty="0"/>
              <a:t> with </a:t>
            </a:r>
            <a:r>
              <a:rPr lang="en-US" dirty="0" err="1"/>
              <a:t>hyperintensity</a:t>
            </a:r>
            <a:endParaRPr lang="en-US" dirty="0"/>
          </a:p>
          <a:p>
            <a:r>
              <a:rPr lang="en-US" dirty="0"/>
              <a:t>of the upper part of the tumor on the T1-</a:t>
            </a:r>
          </a:p>
          <a:p>
            <a:r>
              <a:rPr lang="en-US" dirty="0"/>
              <a:t>weighted image and </a:t>
            </a:r>
            <a:r>
              <a:rPr lang="en-US" dirty="0" err="1"/>
              <a:t>hypointensity</a:t>
            </a:r>
            <a:r>
              <a:rPr lang="en-US" dirty="0"/>
              <a:t> on the</a:t>
            </a:r>
          </a:p>
          <a:p>
            <a:r>
              <a:rPr lang="en-US" dirty="0"/>
              <a:t>T2-weighted image. </a:t>
            </a:r>
            <a:r>
              <a:rPr lang="en-US" b="1" dirty="0"/>
              <a:t>a, b </a:t>
            </a:r>
            <a:r>
              <a:rPr lang="en-US" dirty="0" err="1"/>
              <a:t>Postgadolinium</a:t>
            </a:r>
            <a:endParaRPr lang="en-US" dirty="0"/>
          </a:p>
          <a:p>
            <a:r>
              <a:rPr lang="en-US" dirty="0"/>
              <a:t>coronal T1- and T2-weighted images. </a:t>
            </a:r>
            <a:r>
              <a:rPr lang="en-US" b="1" dirty="0"/>
              <a:t>c, d</a:t>
            </a:r>
          </a:p>
          <a:p>
            <a:r>
              <a:rPr lang="de-DE" dirty="0"/>
              <a:t>Postgadolinium sagittal T1- and T2-weighted</a:t>
            </a:r>
          </a:p>
          <a:p>
            <a:r>
              <a:rPr lang="en-US" dirty="0"/>
              <a:t>images.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0445" y="37143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suprasellar</a:t>
            </a:r>
            <a:r>
              <a:rPr lang="en-US" b="1" dirty="0"/>
              <a:t> </a:t>
            </a:r>
            <a:r>
              <a:rPr lang="en-US" dirty="0"/>
              <a:t>component of large </a:t>
            </a:r>
            <a:r>
              <a:rPr lang="en-US" dirty="0" err="1"/>
              <a:t>macroadenomas</a:t>
            </a:r>
            <a:r>
              <a:rPr lang="en-US" dirty="0"/>
              <a:t> is often</a:t>
            </a:r>
          </a:p>
          <a:p>
            <a:r>
              <a:rPr lang="en-US" b="1" dirty="0" err="1"/>
              <a:t>multilobular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161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" y="350291"/>
            <a:ext cx="5967241" cy="593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890" y="695458"/>
            <a:ext cx="5331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11. </a:t>
            </a:r>
            <a:r>
              <a:rPr lang="en-US" dirty="0"/>
              <a:t>Pituitary </a:t>
            </a:r>
            <a:r>
              <a:rPr lang="en-US" dirty="0" err="1"/>
              <a:t>macroadenoma</a:t>
            </a:r>
            <a:r>
              <a:rPr lang="en-US" dirty="0"/>
              <a:t> with </a:t>
            </a:r>
            <a:r>
              <a:rPr lang="en-US" dirty="0" err="1"/>
              <a:t>suprasellar</a:t>
            </a:r>
            <a:r>
              <a:rPr lang="en-US" dirty="0"/>
              <a:t> extension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T2 </a:t>
            </a:r>
            <a:r>
              <a:rPr lang="en-US" dirty="0" err="1" smtClean="0"/>
              <a:t>hyperintensity</a:t>
            </a:r>
            <a:r>
              <a:rPr lang="en-US" dirty="0"/>
              <a:t> </a:t>
            </a:r>
            <a:r>
              <a:rPr lang="en-US" dirty="0" smtClean="0"/>
              <a:t>within </a:t>
            </a:r>
            <a:r>
              <a:rPr lang="en-US" dirty="0"/>
              <a:t>the optic chiasm could indicate a </a:t>
            </a:r>
            <a:r>
              <a:rPr lang="en-US" dirty="0" err="1"/>
              <a:t>nonrecovery</a:t>
            </a:r>
            <a:r>
              <a:rPr lang="en-US" dirty="0"/>
              <a:t> </a:t>
            </a:r>
            <a:r>
              <a:rPr lang="en-US" dirty="0" smtClean="0"/>
              <a:t>of the </a:t>
            </a:r>
            <a:r>
              <a:rPr lang="en-US" dirty="0"/>
              <a:t>visual field defect despite surgery.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0445" y="36948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Hyperintensity</a:t>
            </a:r>
            <a:r>
              <a:rPr lang="en-US" dirty="0"/>
              <a:t> of the </a:t>
            </a:r>
            <a:r>
              <a:rPr lang="en-US" b="1" dirty="0"/>
              <a:t>optic chiasm </a:t>
            </a:r>
            <a:r>
              <a:rPr lang="en-US" dirty="0"/>
              <a:t>on T2-weighted images can indicate a </a:t>
            </a:r>
            <a:r>
              <a:rPr lang="en-US" b="1" dirty="0"/>
              <a:t>poor prognosis </a:t>
            </a:r>
            <a:r>
              <a:rPr lang="en-US" dirty="0"/>
              <a:t>for the visual function even after quick removal of the pituitary adenoma responsible for optic pathway compression </a:t>
            </a:r>
            <a:endParaRPr lang="en-US" dirty="0" smtClean="0"/>
          </a:p>
          <a:p>
            <a:r>
              <a:rPr lang="en-US" b="1" dirty="0"/>
              <a:t>Downwards</a:t>
            </a:r>
            <a:r>
              <a:rPr lang="en-US" dirty="0"/>
              <a:t> extension of pituitary nonfunctioning </a:t>
            </a:r>
            <a:r>
              <a:rPr lang="en-US" dirty="0" smtClean="0"/>
              <a:t>adenomas </a:t>
            </a:r>
            <a:r>
              <a:rPr lang="en-US" dirty="0"/>
              <a:t>is more rare than in GH-secreting tumors.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91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96" y="0"/>
            <a:ext cx="9646103" cy="393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370" y="4353432"/>
            <a:ext cx="1017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12. </a:t>
            </a:r>
            <a:r>
              <a:rPr lang="en-US" dirty="0"/>
              <a:t>Pituitary </a:t>
            </a:r>
            <a:r>
              <a:rPr lang="en-US" dirty="0" err="1"/>
              <a:t>macroadenoma</a:t>
            </a:r>
            <a:r>
              <a:rPr lang="en-US" dirty="0"/>
              <a:t> invading the sphenoid sinus and eroding the </a:t>
            </a:r>
            <a:r>
              <a:rPr lang="en-US" dirty="0" err="1"/>
              <a:t>clivus</a:t>
            </a:r>
            <a:r>
              <a:rPr lang="en-US" dirty="0"/>
              <a:t>. </a:t>
            </a:r>
            <a:r>
              <a:rPr lang="en-US" b="1" dirty="0"/>
              <a:t>a, b </a:t>
            </a:r>
            <a:r>
              <a:rPr lang="en-US" dirty="0"/>
              <a:t>Sagittal T1- and T2-weighted images. </a:t>
            </a:r>
            <a:r>
              <a:rPr lang="en-US" b="1" dirty="0"/>
              <a:t>c </a:t>
            </a:r>
            <a:r>
              <a:rPr lang="en-US" dirty="0"/>
              <a:t>Sagittal</a:t>
            </a:r>
          </a:p>
          <a:p>
            <a:r>
              <a:rPr lang="en-US" dirty="0"/>
              <a:t>reformatted 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9370" y="5547218"/>
            <a:ext cx="9708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MRI, or even better CT, demonstrates a focal or widespread defect of the</a:t>
            </a:r>
          </a:p>
          <a:p>
            <a:r>
              <a:rPr lang="en-US" dirty="0"/>
              <a:t>more anterior, upper portion of the </a:t>
            </a:r>
            <a:r>
              <a:rPr lang="en-US" dirty="0" err="1" smtClean="0"/>
              <a:t>clivus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49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signal intensity </a:t>
            </a:r>
            <a:r>
              <a:rPr lang="en-US" dirty="0"/>
              <a:t>of nonfunctioning </a:t>
            </a:r>
            <a:r>
              <a:rPr lang="en-US" dirty="0" err="1"/>
              <a:t>macroadenomas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is </a:t>
            </a:r>
            <a:r>
              <a:rPr lang="en-US" b="1" dirty="0"/>
              <a:t>usually inhomogeneous</a:t>
            </a:r>
            <a:r>
              <a:rPr lang="en-US" dirty="0"/>
              <a:t>, particularly on the </a:t>
            </a:r>
            <a:r>
              <a:rPr lang="en-US" b="1" dirty="0"/>
              <a:t>T2-weighted</a:t>
            </a:r>
          </a:p>
          <a:p>
            <a:pPr marL="0" indent="0">
              <a:buNone/>
            </a:pPr>
            <a:r>
              <a:rPr lang="en-US" dirty="0"/>
              <a:t>images, with disseminated areas of </a:t>
            </a:r>
            <a:r>
              <a:rPr lang="en-US" b="1" dirty="0" err="1"/>
              <a:t>hyperintensities</a:t>
            </a:r>
            <a:r>
              <a:rPr lang="en-US" dirty="0"/>
              <a:t> which</a:t>
            </a:r>
          </a:p>
          <a:p>
            <a:pPr marL="0" indent="0">
              <a:buNone/>
            </a:pPr>
            <a:r>
              <a:rPr lang="en-US" dirty="0"/>
              <a:t>reflect </a:t>
            </a:r>
            <a:r>
              <a:rPr lang="en-US" b="1" dirty="0"/>
              <a:t>cystic or necrotic </a:t>
            </a:r>
            <a:r>
              <a:rPr lang="en-US" dirty="0"/>
              <a:t>components.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posterior lobe </a:t>
            </a:r>
            <a:r>
              <a:rPr lang="en-US" dirty="0" smtClean="0"/>
              <a:t>is </a:t>
            </a:r>
            <a:r>
              <a:rPr lang="en-US" b="1" dirty="0" err="1" smtClean="0"/>
              <a:t>hyperintense</a:t>
            </a:r>
            <a:r>
              <a:rPr lang="en-US" b="1" dirty="0" smtClean="0"/>
              <a:t> </a:t>
            </a:r>
            <a:r>
              <a:rPr lang="en-US" b="1" dirty="0"/>
              <a:t>in T1-weighted </a:t>
            </a:r>
            <a:r>
              <a:rPr lang="en-US" dirty="0"/>
              <a:t>sequences. It is </a:t>
            </a:r>
            <a:r>
              <a:rPr lang="en-US" dirty="0" smtClean="0"/>
              <a:t>compressed, flattened </a:t>
            </a:r>
            <a:r>
              <a:rPr lang="en-US" dirty="0"/>
              <a:t>and best identified in </a:t>
            </a:r>
            <a:r>
              <a:rPr lang="en-US" b="1" dirty="0"/>
              <a:t>the axial </a:t>
            </a:r>
            <a:r>
              <a:rPr lang="en-US" b="1" dirty="0" err="1"/>
              <a:t>noncontrast</a:t>
            </a:r>
            <a:r>
              <a:rPr lang="en-US" b="1" dirty="0"/>
              <a:t> projection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8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Aberrant storage of antidiuretic hormone in the </a:t>
            </a:r>
            <a:r>
              <a:rPr lang="en-US" dirty="0" err="1"/>
              <a:t>socalled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b="1" dirty="0"/>
              <a:t>ectopic posterior lobe</a:t>
            </a:r>
            <a:r>
              <a:rPr lang="en-US" dirty="0"/>
              <a:t>’ occurs when the </a:t>
            </a:r>
            <a:r>
              <a:rPr lang="en-US" b="1" dirty="0"/>
              <a:t>pituitary stalk</a:t>
            </a:r>
          </a:p>
          <a:p>
            <a:pPr marL="0" indent="0">
              <a:buNone/>
            </a:pPr>
            <a:r>
              <a:rPr lang="en-US" dirty="0"/>
              <a:t>is </a:t>
            </a:r>
            <a:r>
              <a:rPr lang="en-US" b="1" dirty="0"/>
              <a:t>severely compressed</a:t>
            </a:r>
            <a:r>
              <a:rPr lang="en-US" dirty="0"/>
              <a:t>, i.e. in practice with pituitary adenomas</a:t>
            </a:r>
          </a:p>
          <a:p>
            <a:pPr marL="0" indent="0">
              <a:buNone/>
            </a:pPr>
            <a:r>
              <a:rPr lang="en-US" dirty="0"/>
              <a:t>&gt;</a:t>
            </a:r>
            <a:r>
              <a:rPr lang="en-US" b="1" dirty="0"/>
              <a:t>20 mm in </a:t>
            </a:r>
            <a:r>
              <a:rPr lang="en-US" b="1" dirty="0" smtClean="0"/>
              <a:t>height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ectopic posterior lobe </a:t>
            </a:r>
            <a:r>
              <a:rPr lang="en-US" dirty="0" smtClean="0"/>
              <a:t>may be </a:t>
            </a:r>
            <a:r>
              <a:rPr lang="en-US" dirty="0"/>
              <a:t>present with </a:t>
            </a:r>
            <a:r>
              <a:rPr lang="en-US" b="1" dirty="0"/>
              <a:t>smaller adenomas </a:t>
            </a:r>
            <a:r>
              <a:rPr lang="en-US" dirty="0"/>
              <a:t>after </a:t>
            </a:r>
            <a:r>
              <a:rPr lang="en-US" b="1" i="1" dirty="0"/>
              <a:t>hemorrhagic </a:t>
            </a:r>
            <a:r>
              <a:rPr lang="en-US" b="1" i="1" dirty="0" smtClean="0"/>
              <a:t>events or </a:t>
            </a:r>
            <a:r>
              <a:rPr lang="en-US" b="1" i="1" dirty="0"/>
              <a:t>after surgery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Enlargement </a:t>
            </a:r>
            <a:r>
              <a:rPr lang="en-US" dirty="0"/>
              <a:t>of an ectopic posterior </a:t>
            </a:r>
            <a:r>
              <a:rPr lang="en-US" dirty="0" smtClean="0"/>
              <a:t>lobe can </a:t>
            </a:r>
            <a:r>
              <a:rPr lang="en-US" dirty="0"/>
              <a:t>occur with time, sometimes described as a ‘</a:t>
            </a:r>
            <a:r>
              <a:rPr lang="en-US" b="1" dirty="0"/>
              <a:t>nodule’ </a:t>
            </a:r>
            <a:r>
              <a:rPr lang="en-US" dirty="0" smtClean="0"/>
              <a:t>in the </a:t>
            </a:r>
            <a:r>
              <a:rPr lang="en-US" b="1" dirty="0" err="1"/>
              <a:t>opticochiasmatic</a:t>
            </a:r>
            <a:r>
              <a:rPr lang="en-US" b="1" dirty="0"/>
              <a:t> cistern, particularly on CT </a:t>
            </a:r>
            <a:r>
              <a:rPr lang="en-US" dirty="0"/>
              <a:t>examination.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6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Pituitary adenomas </a:t>
            </a:r>
            <a:r>
              <a:rPr lang="en-US" dirty="0"/>
              <a:t>represent the </a:t>
            </a:r>
            <a:r>
              <a:rPr lang="en-US" b="1" u="sng" dirty="0"/>
              <a:t>most common pathology</a:t>
            </a:r>
          </a:p>
          <a:p>
            <a:pPr marL="0" indent="0">
              <a:buNone/>
            </a:pPr>
            <a:r>
              <a:rPr lang="en-US" dirty="0"/>
              <a:t>of the </a:t>
            </a:r>
            <a:r>
              <a:rPr lang="en-US" b="1" i="1" u="sng" dirty="0" err="1"/>
              <a:t>sellar</a:t>
            </a:r>
            <a:r>
              <a:rPr lang="en-US" b="1" i="1" u="sng" dirty="0"/>
              <a:t> region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become symptomatic if they </a:t>
            </a:r>
            <a:r>
              <a:rPr lang="en-US" b="1" u="sng" dirty="0" smtClean="0"/>
              <a:t>exert</a:t>
            </a:r>
            <a:r>
              <a:rPr lang="en-US" dirty="0" smtClean="0"/>
              <a:t> a</a:t>
            </a:r>
          </a:p>
          <a:p>
            <a:r>
              <a:rPr lang="en-US" dirty="0" smtClean="0"/>
              <a:t> </a:t>
            </a:r>
            <a:r>
              <a:rPr lang="en-US" b="1" dirty="0"/>
              <a:t>mass effect </a:t>
            </a:r>
            <a:r>
              <a:rPr lang="en-US" dirty="0"/>
              <a:t>on the surrounding structures,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 </a:t>
            </a:r>
            <a:r>
              <a:rPr lang="en-US" dirty="0"/>
              <a:t>in cases </a:t>
            </a:r>
            <a:r>
              <a:rPr lang="en-US" dirty="0" smtClean="0"/>
              <a:t>of </a:t>
            </a:r>
            <a:r>
              <a:rPr lang="en-US" b="1" dirty="0" smtClean="0"/>
              <a:t>hormonal </a:t>
            </a:r>
            <a:r>
              <a:rPr lang="en-US" b="1" dirty="0" err="1"/>
              <a:t>hypersecretion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 smtClean="0"/>
              <a:t>Pituitary </a:t>
            </a:r>
            <a:r>
              <a:rPr lang="en-US" b="1" i="1" dirty="0"/>
              <a:t>adenomas are </a:t>
            </a:r>
            <a:r>
              <a:rPr lang="en-US" b="1" i="1" dirty="0" smtClean="0"/>
              <a:t>frequently discovered </a:t>
            </a:r>
            <a:r>
              <a:rPr lang="en-US" b="1" i="1" dirty="0"/>
              <a:t>by chance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2615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9" y="0"/>
            <a:ext cx="9488524" cy="516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3830" y="5256555"/>
            <a:ext cx="965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13. </a:t>
            </a:r>
            <a:r>
              <a:rPr lang="en-US" dirty="0"/>
              <a:t>Pituitary </a:t>
            </a:r>
            <a:r>
              <a:rPr lang="en-US" dirty="0" err="1"/>
              <a:t>macroadenomas</a:t>
            </a:r>
            <a:r>
              <a:rPr lang="en-US" dirty="0"/>
              <a:t>: </a:t>
            </a:r>
            <a:r>
              <a:rPr lang="en-US" dirty="0" smtClean="0"/>
              <a:t>lateral displacement </a:t>
            </a:r>
            <a:r>
              <a:rPr lang="en-US" dirty="0"/>
              <a:t>of the normal pituitary tissue</a:t>
            </a:r>
          </a:p>
          <a:p>
            <a:r>
              <a:rPr lang="en-US" dirty="0"/>
              <a:t>( </a:t>
            </a:r>
            <a:r>
              <a:rPr lang="en-US" b="1" dirty="0"/>
              <a:t>a </a:t>
            </a:r>
            <a:r>
              <a:rPr lang="en-US" dirty="0"/>
              <a:t>) and the </a:t>
            </a:r>
            <a:r>
              <a:rPr lang="en-US" dirty="0" err="1"/>
              <a:t>dural</a:t>
            </a:r>
            <a:r>
              <a:rPr lang="en-US" dirty="0"/>
              <a:t> tail (not specific; </a:t>
            </a:r>
            <a:r>
              <a:rPr lang="en-US" b="1" dirty="0"/>
              <a:t>b </a:t>
            </a:r>
            <a:r>
              <a:rPr lang="en-US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1935" y="5934670"/>
            <a:ext cx="10856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Gadolinium injection enhances the normal pituitary tissue,</a:t>
            </a:r>
          </a:p>
          <a:p>
            <a:r>
              <a:rPr lang="en-US" dirty="0"/>
              <a:t>which is located superiorly and/or laterally on one side,</a:t>
            </a:r>
          </a:p>
          <a:p>
            <a:r>
              <a:rPr lang="en-US" dirty="0"/>
              <a:t>but never inferiorly </a:t>
            </a:r>
          </a:p>
        </p:txBody>
      </p:sp>
    </p:spTree>
    <p:extLst>
      <p:ext uri="{BB962C8B-B14F-4D97-AF65-F5344CB8AC3E}">
        <p14:creationId xmlns:p14="http://schemas.microsoft.com/office/powerpoint/2010/main" val="238100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Postgadolinium</a:t>
            </a:r>
            <a:r>
              <a:rPr lang="en-US" dirty="0"/>
              <a:t> enhancement of the </a:t>
            </a:r>
            <a:r>
              <a:rPr lang="en-US" b="1" dirty="0" err="1"/>
              <a:t>dura</a:t>
            </a:r>
            <a:r>
              <a:rPr lang="en-US" b="1" dirty="0"/>
              <a:t>,</a:t>
            </a:r>
            <a:r>
              <a:rPr lang="en-US" dirty="0"/>
              <a:t> the </a:t>
            </a:r>
            <a:r>
              <a:rPr lang="en-US" dirty="0" err="1"/>
              <a:t>socalled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dirty="0" err="1"/>
              <a:t>dural</a:t>
            </a:r>
            <a:r>
              <a:rPr lang="en-US" dirty="0"/>
              <a:t> tail’, is not specific of </a:t>
            </a:r>
            <a:r>
              <a:rPr lang="en-US" b="1" dirty="0" err="1"/>
              <a:t>meningiomas</a:t>
            </a:r>
            <a:r>
              <a:rPr lang="en-US" dirty="0"/>
              <a:t> and </a:t>
            </a:r>
            <a:r>
              <a:rPr lang="en-US" dirty="0" smtClean="0"/>
              <a:t>has been </a:t>
            </a:r>
            <a:r>
              <a:rPr lang="en-US" dirty="0"/>
              <a:t>described with large pituitary adenomas, particularly if</a:t>
            </a:r>
          </a:p>
          <a:p>
            <a:r>
              <a:rPr lang="en-US" dirty="0"/>
              <a:t>they are </a:t>
            </a:r>
            <a:r>
              <a:rPr lang="en-US" b="1" dirty="0"/>
              <a:t>hemorrhagic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 </a:t>
            </a:r>
            <a:r>
              <a:rPr lang="en-US" dirty="0"/>
              <a:t>soon</a:t>
            </a:r>
            <a:r>
              <a:rPr lang="en-US" b="1" dirty="0"/>
              <a:t> after surgery</a:t>
            </a:r>
            <a:r>
              <a:rPr lang="en-US" dirty="0"/>
              <a:t>, as well as with</a:t>
            </a:r>
          </a:p>
          <a:p>
            <a:r>
              <a:rPr lang="en-US" b="1" dirty="0" err="1"/>
              <a:t>perisellar</a:t>
            </a:r>
            <a:r>
              <a:rPr lang="en-US" b="1" dirty="0"/>
              <a:t> aneurysms</a:t>
            </a:r>
          </a:p>
        </p:txBody>
      </p:sp>
    </p:spTree>
    <p:extLst>
      <p:ext uri="{BB962C8B-B14F-4D97-AF65-F5344CB8AC3E}">
        <p14:creationId xmlns:p14="http://schemas.microsoft.com/office/powerpoint/2010/main" val="11728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Intratumoral</a:t>
            </a:r>
            <a:r>
              <a:rPr lang="en-US" dirty="0"/>
              <a:t>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Intratumoral</a:t>
            </a:r>
            <a:r>
              <a:rPr lang="en-US" dirty="0"/>
              <a:t> hemorrhage typically occurs in pituitary adenomas</a:t>
            </a:r>
          </a:p>
          <a:p>
            <a:pPr marL="0" indent="0">
              <a:buNone/>
            </a:pPr>
            <a:r>
              <a:rPr lang="en-US" dirty="0"/>
              <a:t>and much less frequently in other types of </a:t>
            </a:r>
            <a:r>
              <a:rPr lang="en-US" dirty="0" smtClean="0"/>
              <a:t>pituitary tumors.</a:t>
            </a:r>
          </a:p>
          <a:p>
            <a:r>
              <a:rPr lang="en-US" dirty="0" smtClean="0"/>
              <a:t> </a:t>
            </a:r>
            <a:r>
              <a:rPr lang="en-US" dirty="0"/>
              <a:t>Hemorrhage classically appears with </a:t>
            </a:r>
            <a:r>
              <a:rPr lang="en-US" b="1" dirty="0"/>
              <a:t>high signal </a:t>
            </a:r>
            <a:r>
              <a:rPr lang="en-US" b="1" dirty="0" smtClean="0"/>
              <a:t>intensity </a:t>
            </a:r>
            <a:r>
              <a:rPr lang="en-US" dirty="0" smtClean="0"/>
              <a:t>on </a:t>
            </a:r>
            <a:r>
              <a:rPr lang="en-US" b="1" dirty="0"/>
              <a:t>T1-weighted</a:t>
            </a:r>
            <a:r>
              <a:rPr lang="en-US" dirty="0"/>
              <a:t> images, and either as an </a:t>
            </a:r>
            <a:r>
              <a:rPr lang="en-US" b="1" dirty="0" err="1" smtClean="0"/>
              <a:t>intratumoral</a:t>
            </a:r>
            <a:r>
              <a:rPr lang="en-US" b="1" dirty="0"/>
              <a:t> </a:t>
            </a:r>
            <a:r>
              <a:rPr lang="en-US" b="1" dirty="0" smtClean="0"/>
              <a:t>dark </a:t>
            </a:r>
            <a:r>
              <a:rPr lang="en-US" b="1" dirty="0"/>
              <a:t>mass </a:t>
            </a:r>
            <a:r>
              <a:rPr lang="en-US" dirty="0"/>
              <a:t>or as a </a:t>
            </a:r>
            <a:r>
              <a:rPr lang="en-US" b="1" dirty="0"/>
              <a:t>cyst with a dark rim on </a:t>
            </a:r>
            <a:r>
              <a:rPr lang="en-US" b="1" dirty="0" smtClean="0"/>
              <a:t>T2-weighted </a:t>
            </a:r>
            <a:r>
              <a:rPr lang="en-US" dirty="0" smtClean="0"/>
              <a:t>images</a:t>
            </a:r>
            <a:r>
              <a:rPr lang="en-US" dirty="0"/>
              <a:t>, which indicates a hematoma or hemorrhagic </a:t>
            </a:r>
            <a:r>
              <a:rPr lang="en-US" dirty="0" smtClean="0"/>
              <a:t>cyst.</a:t>
            </a:r>
          </a:p>
          <a:p>
            <a:r>
              <a:rPr lang="en-US" dirty="0"/>
              <a:t>Tosaka et al. consider </a:t>
            </a:r>
            <a:r>
              <a:rPr lang="en-US" b="1" dirty="0"/>
              <a:t>T2-weighted gradient-echo </a:t>
            </a:r>
            <a:r>
              <a:rPr lang="en-US" dirty="0"/>
              <a:t>MRI the most sensitive technique for the detection of blood, in particular in </a:t>
            </a:r>
            <a:r>
              <a:rPr lang="en-US" dirty="0" err="1"/>
              <a:t>hyperacute</a:t>
            </a:r>
            <a:r>
              <a:rPr lang="en-US" dirty="0"/>
              <a:t> and chronic hemorrhages.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2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49" y="152967"/>
            <a:ext cx="8646730" cy="50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375" y="5731099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14. </a:t>
            </a:r>
            <a:r>
              <a:rPr lang="en-US" dirty="0"/>
              <a:t>Pituitary </a:t>
            </a:r>
            <a:r>
              <a:rPr lang="en-US" dirty="0" err="1"/>
              <a:t>macroadenomas</a:t>
            </a:r>
            <a:r>
              <a:rPr lang="en-US" dirty="0"/>
              <a:t>: the </a:t>
            </a:r>
            <a:r>
              <a:rPr lang="en-US" dirty="0" err="1"/>
              <a:t>fluidfluid</a:t>
            </a:r>
            <a:endParaRPr lang="en-US" dirty="0"/>
          </a:p>
          <a:p>
            <a:r>
              <a:rPr lang="en-US" dirty="0"/>
              <a:t>level indicates an old hemorrhage.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0894" y="466101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68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Apoplexy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pituitary apoplexy is made clinically. It </a:t>
            </a:r>
            <a:r>
              <a:rPr lang="en-US" dirty="0" smtClean="0"/>
              <a:t>is usually </a:t>
            </a:r>
            <a:r>
              <a:rPr lang="en-US" dirty="0"/>
              <a:t>caused by infarction or hemorrhage of a </a:t>
            </a:r>
            <a:r>
              <a:rPr lang="en-US" dirty="0" smtClean="0"/>
              <a:t>previously undiagnosed </a:t>
            </a:r>
            <a:r>
              <a:rPr lang="en-US" dirty="0"/>
              <a:t>pituitary </a:t>
            </a:r>
            <a:r>
              <a:rPr lang="en-US" dirty="0" err="1"/>
              <a:t>macroadenoma</a:t>
            </a:r>
            <a:r>
              <a:rPr lang="en-US" dirty="0"/>
              <a:t>, typically </a:t>
            </a:r>
            <a:r>
              <a:rPr lang="en-US" b="1" dirty="0"/>
              <a:t>a </a:t>
            </a:r>
            <a:r>
              <a:rPr lang="en-US" b="1" dirty="0" smtClean="0"/>
              <a:t>nonfunctioning </a:t>
            </a:r>
            <a:r>
              <a:rPr lang="en-US" dirty="0" smtClean="0"/>
              <a:t>adenoma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clinical syndrome, characterized </a:t>
            </a:r>
            <a:r>
              <a:rPr lang="en-US" dirty="0" smtClean="0"/>
              <a:t>by </a:t>
            </a:r>
            <a:r>
              <a:rPr lang="en-US" b="1" dirty="0" smtClean="0"/>
              <a:t>sudden </a:t>
            </a:r>
            <a:r>
              <a:rPr lang="en-US" b="1" dirty="0"/>
              <a:t>headache</a:t>
            </a:r>
            <a:r>
              <a:rPr lang="en-US" dirty="0"/>
              <a:t>, </a:t>
            </a:r>
            <a:r>
              <a:rPr lang="en-US" dirty="0" err="1"/>
              <a:t>oculomotor</a:t>
            </a:r>
            <a:r>
              <a:rPr lang="en-US" dirty="0"/>
              <a:t> </a:t>
            </a:r>
            <a:r>
              <a:rPr lang="en-US" b="1" dirty="0"/>
              <a:t>nerve palsy </a:t>
            </a:r>
            <a:r>
              <a:rPr lang="en-US" dirty="0"/>
              <a:t>and </a:t>
            </a:r>
            <a:r>
              <a:rPr lang="en-US" b="1" dirty="0"/>
              <a:t>asthenia</a:t>
            </a:r>
            <a:r>
              <a:rPr lang="en-US" dirty="0"/>
              <a:t>, </a:t>
            </a:r>
            <a:r>
              <a:rPr lang="en-US" dirty="0" smtClean="0"/>
              <a:t>can mimic </a:t>
            </a:r>
            <a:r>
              <a:rPr lang="en-US" b="1" dirty="0"/>
              <a:t>subarachnoid hemorrhage</a:t>
            </a:r>
            <a:r>
              <a:rPr lang="en-US" dirty="0"/>
              <a:t>, stroke or meningitis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30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radiological </a:t>
            </a:r>
            <a:r>
              <a:rPr lang="en-US" dirty="0"/>
              <a:t>diagnosis may be</a:t>
            </a:r>
            <a:r>
              <a:rPr lang="en-US" b="1" dirty="0"/>
              <a:t> difficult </a:t>
            </a:r>
            <a:r>
              <a:rPr lang="en-US" dirty="0"/>
              <a:t>in the early stage.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classical </a:t>
            </a:r>
            <a:r>
              <a:rPr lang="en-US" dirty="0"/>
              <a:t>predominant </a:t>
            </a:r>
            <a:r>
              <a:rPr lang="en-US" b="1" dirty="0" err="1"/>
              <a:t>hyperintensity</a:t>
            </a:r>
            <a:r>
              <a:rPr lang="en-US" dirty="0"/>
              <a:t> </a:t>
            </a:r>
            <a:r>
              <a:rPr lang="en-US" b="1" dirty="0"/>
              <a:t>on T1-weighted </a:t>
            </a:r>
            <a:r>
              <a:rPr lang="en-US" dirty="0"/>
              <a:t>images</a:t>
            </a:r>
          </a:p>
          <a:p>
            <a:pPr marL="0" indent="0">
              <a:buNone/>
            </a:pPr>
            <a:r>
              <a:rPr lang="en-US" dirty="0"/>
              <a:t>is frequently absent because infarction or </a:t>
            </a:r>
            <a:r>
              <a:rPr lang="en-US" dirty="0" smtClean="0"/>
              <a:t>hemorrhage are </a:t>
            </a:r>
            <a:r>
              <a:rPr lang="en-US" dirty="0"/>
              <a:t>still in the form of </a:t>
            </a:r>
            <a:r>
              <a:rPr lang="en-US" b="1" dirty="0" smtClean="0"/>
              <a:t>deoxyhemoglobin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 smtClean="0"/>
              <a:t>sequential MRI </a:t>
            </a:r>
            <a:r>
              <a:rPr lang="en-US" dirty="0"/>
              <a:t>will demonstrate the progressive increase of</a:t>
            </a:r>
          </a:p>
          <a:p>
            <a:pPr marL="0" indent="0">
              <a:buNone/>
            </a:pPr>
            <a:r>
              <a:rPr lang="en-US" b="1" dirty="0"/>
              <a:t>T1-weighted </a:t>
            </a:r>
            <a:r>
              <a:rPr lang="en-US" b="1" dirty="0" err="1"/>
              <a:t>hyperintensity</a:t>
            </a:r>
            <a:r>
              <a:rPr lang="en-US" b="1" dirty="0"/>
              <a:t>, </a:t>
            </a:r>
            <a:r>
              <a:rPr lang="en-US" dirty="0"/>
              <a:t>with the passage from deoxyhemoglobin</a:t>
            </a:r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dirty="0" err="1"/>
              <a:t>methemoglobin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T2-weighted </a:t>
            </a:r>
            <a:r>
              <a:rPr lang="en-US" dirty="0" smtClean="0"/>
              <a:t>gradient-echo MRI </a:t>
            </a:r>
            <a:r>
              <a:rPr lang="en-US" dirty="0"/>
              <a:t>can be helpful in this case, making pituitary </a:t>
            </a:r>
            <a:r>
              <a:rPr lang="en-US" dirty="0" smtClean="0"/>
              <a:t>hemorrhage appear </a:t>
            </a:r>
            <a:r>
              <a:rPr lang="en-US" dirty="0"/>
              <a:t>as a ‘</a:t>
            </a:r>
            <a:r>
              <a:rPr lang="en-US" b="1" dirty="0"/>
              <a:t>dark mass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26414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8" y="525957"/>
            <a:ext cx="6382384" cy="6229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8946" y="1113661"/>
            <a:ext cx="55354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15. </a:t>
            </a:r>
            <a:r>
              <a:rPr lang="en-US" dirty="0"/>
              <a:t>Pituitary apoplexy with a sudden onset</a:t>
            </a:r>
          </a:p>
          <a:p>
            <a:r>
              <a:rPr lang="en-US" dirty="0"/>
              <a:t>of headache 24 h before. </a:t>
            </a:r>
            <a:r>
              <a:rPr lang="en-US" b="1" dirty="0"/>
              <a:t>a </a:t>
            </a:r>
            <a:r>
              <a:rPr lang="en-US" dirty="0"/>
              <a:t>Coronal T1-</a:t>
            </a:r>
          </a:p>
          <a:p>
            <a:r>
              <a:rPr lang="en-US" dirty="0"/>
              <a:t>weighted image: ‘striated’ pattern of a pituitary</a:t>
            </a:r>
          </a:p>
          <a:p>
            <a:r>
              <a:rPr lang="en-US" dirty="0"/>
              <a:t>mass without evidence of hemorrhage.</a:t>
            </a:r>
          </a:p>
          <a:p>
            <a:r>
              <a:rPr lang="en-US" b="1" dirty="0"/>
              <a:t>b </a:t>
            </a:r>
            <a:r>
              <a:rPr lang="en-US" dirty="0"/>
              <a:t>Diffusion-weighted MRI: increased signal</a:t>
            </a:r>
          </a:p>
          <a:p>
            <a:r>
              <a:rPr lang="en-US" dirty="0"/>
              <a:t>intensity (arrow) within the pituitary mass.</a:t>
            </a:r>
          </a:p>
          <a:p>
            <a:r>
              <a:rPr lang="en-US" b="1" dirty="0"/>
              <a:t>c </a:t>
            </a:r>
            <a:r>
              <a:rPr lang="en-US" dirty="0"/>
              <a:t>ADC map showing decreased signal intensity.</a:t>
            </a:r>
          </a:p>
          <a:p>
            <a:r>
              <a:rPr lang="en-US" b="1" dirty="0"/>
              <a:t>d </a:t>
            </a:r>
            <a:r>
              <a:rPr lang="en-US" dirty="0"/>
              <a:t>Coronal T1-weighted image 2 days later:</a:t>
            </a:r>
          </a:p>
          <a:p>
            <a:r>
              <a:rPr lang="en-US" dirty="0"/>
              <a:t>peripheral T1-hyperintensity represents</a:t>
            </a:r>
          </a:p>
          <a:p>
            <a:r>
              <a:rPr lang="en-US" dirty="0" err="1"/>
              <a:t>methemoglobin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3789" y="2987899"/>
            <a:ext cx="31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9054" y="576444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26691" y="58567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30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reactive thickening of the </a:t>
            </a:r>
            <a:r>
              <a:rPr lang="en-US" dirty="0" smtClean="0"/>
              <a:t>sphenoid sinus </a:t>
            </a:r>
            <a:r>
              <a:rPr lang="en-US" dirty="0"/>
              <a:t>mucosa constitutes a reliable sign, present from </a:t>
            </a:r>
            <a:r>
              <a:rPr lang="en-US" dirty="0" smtClean="0"/>
              <a:t>the early stage</a:t>
            </a:r>
          </a:p>
          <a:p>
            <a:r>
              <a:rPr lang="en-US" dirty="0" smtClean="0"/>
              <a:t> </a:t>
            </a:r>
            <a:r>
              <a:rPr lang="en-US" dirty="0"/>
              <a:t>If surgery is postponed or </a:t>
            </a:r>
            <a:r>
              <a:rPr lang="en-US" dirty="0" smtClean="0"/>
              <a:t>not indicated</a:t>
            </a:r>
            <a:r>
              <a:rPr lang="en-US" dirty="0"/>
              <a:t>, shrinkage of the mass usually occurs within </a:t>
            </a:r>
            <a:r>
              <a:rPr lang="en-US" dirty="0" smtClean="0"/>
              <a:t>several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01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Prolactinomas</a:t>
            </a:r>
            <a:r>
              <a:rPr lang="en-US" dirty="0"/>
              <a:t> in Men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Prolactinomas</a:t>
            </a:r>
            <a:r>
              <a:rPr lang="en-US" dirty="0"/>
              <a:t> in men are most often large or very large and</a:t>
            </a:r>
          </a:p>
          <a:p>
            <a:pPr marL="0" indent="0">
              <a:buNone/>
            </a:pPr>
            <a:r>
              <a:rPr lang="en-US" dirty="0"/>
              <a:t>frequently invasive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Extension into the sphenoid sinus </a:t>
            </a:r>
            <a:r>
              <a:rPr lang="en-US" dirty="0" smtClean="0"/>
              <a:t>can be </a:t>
            </a:r>
            <a:r>
              <a:rPr lang="en-US" dirty="0"/>
              <a:t>impressive and mimic a primitive sphenoid sinus tumor.</a:t>
            </a:r>
          </a:p>
          <a:p>
            <a:r>
              <a:rPr lang="en-US" dirty="0"/>
              <a:t>Prolactin levels are usually much higher than in females and</a:t>
            </a:r>
          </a:p>
          <a:p>
            <a:pPr marL="0" indent="0">
              <a:buNone/>
            </a:pPr>
            <a:r>
              <a:rPr lang="en-US" dirty="0"/>
              <a:t>can reach hundreds of thousands </a:t>
            </a:r>
            <a:r>
              <a:rPr lang="en-US" dirty="0" err="1" smtClean="0"/>
              <a:t>mIU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 Tumor shrinkage </a:t>
            </a:r>
            <a:r>
              <a:rPr lang="en-US" dirty="0"/>
              <a:t>and </a:t>
            </a:r>
            <a:r>
              <a:rPr lang="en-US" b="1" dirty="0"/>
              <a:t>T2-weighted </a:t>
            </a:r>
            <a:r>
              <a:rPr lang="en-US" b="1" dirty="0" err="1"/>
              <a:t>hyperintensity</a:t>
            </a:r>
            <a:r>
              <a:rPr lang="en-US" b="1" dirty="0"/>
              <a:t> </a:t>
            </a:r>
            <a:r>
              <a:rPr lang="en-US" dirty="0"/>
              <a:t>occur very rapidly</a:t>
            </a:r>
          </a:p>
          <a:p>
            <a:pPr marL="0" indent="0">
              <a:buNone/>
            </a:pPr>
            <a:r>
              <a:rPr lang="en-US" dirty="0"/>
              <a:t>with dopamine agonist treatment ( fig. 16 ). </a:t>
            </a:r>
            <a:endParaRPr lang="en-US" dirty="0" smtClean="0"/>
          </a:p>
          <a:p>
            <a:r>
              <a:rPr lang="en-US" dirty="0" smtClean="0"/>
              <a:t>Shrinkage of large </a:t>
            </a:r>
            <a:r>
              <a:rPr lang="en-US" dirty="0"/>
              <a:t>invasive </a:t>
            </a:r>
            <a:r>
              <a:rPr lang="en-US" dirty="0" err="1"/>
              <a:t>macroprolactinomas</a:t>
            </a:r>
            <a:r>
              <a:rPr lang="en-US" dirty="0"/>
              <a:t> can exceptionally lead to</a:t>
            </a:r>
          </a:p>
          <a:p>
            <a:pPr marL="0" indent="0">
              <a:buNone/>
            </a:pPr>
            <a:r>
              <a:rPr lang="en-US" b="1" dirty="0"/>
              <a:t>cerebrospinal fluid </a:t>
            </a:r>
            <a:r>
              <a:rPr lang="en-US" b="1" dirty="0" smtClean="0"/>
              <a:t>fistula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213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45" y="0"/>
            <a:ext cx="9646103" cy="6001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552" y="6001555"/>
            <a:ext cx="1148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16. a </a:t>
            </a:r>
            <a:r>
              <a:rPr lang="en-US" dirty="0" err="1"/>
              <a:t>Macroprolactinoma</a:t>
            </a:r>
            <a:r>
              <a:rPr lang="en-US" dirty="0"/>
              <a:t> with </a:t>
            </a:r>
            <a:r>
              <a:rPr lang="en-US" dirty="0" err="1"/>
              <a:t>suprasellar</a:t>
            </a:r>
            <a:r>
              <a:rPr lang="en-US" dirty="0"/>
              <a:t> extension. </a:t>
            </a:r>
            <a:r>
              <a:rPr lang="en-US" b="1" dirty="0"/>
              <a:t>b </a:t>
            </a:r>
            <a:r>
              <a:rPr lang="en-US" dirty="0"/>
              <a:t>Six weeks after dopamine agonist treatment. </a:t>
            </a:r>
            <a:r>
              <a:rPr lang="en-US" b="1" dirty="0"/>
              <a:t>c </a:t>
            </a:r>
            <a:r>
              <a:rPr lang="en-US" dirty="0"/>
              <a:t>After the patient stopped </a:t>
            </a:r>
            <a:r>
              <a:rPr lang="en-US" dirty="0" err="1" smtClean="0"/>
              <a:t>treatment.</a:t>
            </a:r>
            <a:r>
              <a:rPr lang="en-US" b="1" dirty="0" err="1" smtClean="0"/>
              <a:t>d</a:t>
            </a:r>
            <a:r>
              <a:rPr lang="en-US" b="1" dirty="0" smtClean="0"/>
              <a:t>–f </a:t>
            </a:r>
            <a:r>
              <a:rPr lang="en-US" dirty="0"/>
              <a:t>Shrinkage of the adenoma after reinstitution of medical treatment on sequential MRIs, 2 months, 1 and 2 years later, respectively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7400" y="26314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SegoeUI-Bold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MRI</a:t>
            </a:r>
            <a:r>
              <a:rPr lang="en-US" dirty="0"/>
              <a:t> has totally </a:t>
            </a:r>
            <a:r>
              <a:rPr lang="en-US" b="1" i="1" dirty="0"/>
              <a:t>supplanted CT </a:t>
            </a:r>
            <a:r>
              <a:rPr lang="en-US" dirty="0"/>
              <a:t>(computed tomography)</a:t>
            </a:r>
          </a:p>
          <a:p>
            <a:pPr marL="0" indent="0">
              <a:buNone/>
            </a:pPr>
            <a:r>
              <a:rPr lang="en-US" dirty="0"/>
              <a:t>in the </a:t>
            </a:r>
            <a:r>
              <a:rPr lang="en-US" b="1" dirty="0"/>
              <a:t>diagnosis of these lesions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CT</a:t>
            </a:r>
            <a:r>
              <a:rPr lang="en-US" dirty="0" smtClean="0"/>
              <a:t> is still obtained </a:t>
            </a:r>
            <a:r>
              <a:rPr lang="en-US" b="1" dirty="0" smtClean="0"/>
              <a:t>in rare cases</a:t>
            </a:r>
            <a:r>
              <a:rPr lang="en-US" dirty="0" smtClean="0"/>
              <a:t>, including the search for </a:t>
            </a:r>
          </a:p>
          <a:p>
            <a:r>
              <a:rPr lang="en-US" b="1" dirty="0" smtClean="0"/>
              <a:t>tumor calcifications </a:t>
            </a: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b="1" dirty="0" err="1"/>
              <a:t>craniopharyngioma</a:t>
            </a:r>
            <a:r>
              <a:rPr lang="en-US" dirty="0"/>
              <a:t> is suspected, or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bone </a:t>
            </a:r>
            <a:r>
              <a:rPr lang="en-US" b="1" dirty="0"/>
              <a:t>erosion </a:t>
            </a:r>
            <a:r>
              <a:rPr lang="en-US" dirty="0"/>
              <a:t>in the </a:t>
            </a:r>
            <a:r>
              <a:rPr lang="en-US" b="1" dirty="0" err="1"/>
              <a:t>presurgical</a:t>
            </a:r>
            <a:r>
              <a:rPr lang="en-US" b="1" dirty="0"/>
              <a:t> assessment </a:t>
            </a:r>
            <a:r>
              <a:rPr lang="en-US" dirty="0"/>
              <a:t>of the </a:t>
            </a:r>
            <a:r>
              <a:rPr lang="en-US" dirty="0" err="1"/>
              <a:t>clivus</a:t>
            </a:r>
            <a:r>
              <a:rPr lang="en-US" dirty="0"/>
              <a:t> </a:t>
            </a:r>
            <a:r>
              <a:rPr lang="en-US" dirty="0" smtClean="0"/>
              <a:t>in aggressive </a:t>
            </a:r>
            <a:r>
              <a:rPr lang="en-US" dirty="0"/>
              <a:t>pituitary adenomas.</a:t>
            </a:r>
          </a:p>
        </p:txBody>
      </p:sp>
    </p:spTree>
    <p:extLst>
      <p:ext uri="{BB962C8B-B14F-4D97-AF65-F5344CB8AC3E}">
        <p14:creationId xmlns:p14="http://schemas.microsoft.com/office/powerpoint/2010/main" val="1566733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GH-Secreting </a:t>
            </a:r>
            <a:r>
              <a:rPr lang="en-US" dirty="0" err="1"/>
              <a:t>Macroadenomas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GH-secreting pituitary </a:t>
            </a:r>
            <a:r>
              <a:rPr lang="en-US" dirty="0" err="1"/>
              <a:t>macroadenomas</a:t>
            </a:r>
            <a:r>
              <a:rPr lang="en-US" dirty="0"/>
              <a:t> present specific</a:t>
            </a:r>
          </a:p>
          <a:p>
            <a:pPr marL="0" indent="0">
              <a:buNone/>
            </a:pPr>
            <a:r>
              <a:rPr lang="en-US" dirty="0"/>
              <a:t>characteristics.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personal data obtained </a:t>
            </a:r>
            <a:r>
              <a:rPr lang="en-US" dirty="0" smtClean="0"/>
              <a:t>from MRI </a:t>
            </a:r>
            <a:r>
              <a:rPr lang="en-US" dirty="0"/>
              <a:t>performed in 300 </a:t>
            </a:r>
            <a:r>
              <a:rPr lang="en-US" dirty="0" err="1"/>
              <a:t>acromegalic</a:t>
            </a:r>
            <a:r>
              <a:rPr lang="en-US" dirty="0"/>
              <a:t> patients, </a:t>
            </a:r>
            <a:r>
              <a:rPr lang="en-US" b="1" dirty="0"/>
              <a:t>two thirds </a:t>
            </a:r>
            <a:r>
              <a:rPr lang="en-US" dirty="0" smtClean="0"/>
              <a:t>of them </a:t>
            </a:r>
            <a:r>
              <a:rPr lang="en-US" dirty="0"/>
              <a:t>were </a:t>
            </a:r>
            <a:r>
              <a:rPr lang="en-US" dirty="0" err="1"/>
              <a:t>macroadenomas</a:t>
            </a:r>
            <a:r>
              <a:rPr lang="en-US" dirty="0"/>
              <a:t> and 71% extended </a:t>
            </a:r>
            <a:r>
              <a:rPr lang="en-US" b="1" dirty="0" smtClean="0"/>
              <a:t>predominantly downwards </a:t>
            </a:r>
            <a:r>
              <a:rPr lang="en-US" dirty="0"/>
              <a:t>into the </a:t>
            </a:r>
            <a:r>
              <a:rPr lang="en-US" b="1" dirty="0"/>
              <a:t>sphenoid sinus </a:t>
            </a:r>
            <a:r>
              <a:rPr lang="en-US" dirty="0"/>
              <a:t>( fig. 17 a).</a:t>
            </a:r>
          </a:p>
        </p:txBody>
      </p:sp>
    </p:spTree>
    <p:extLst>
      <p:ext uri="{BB962C8B-B14F-4D97-AF65-F5344CB8AC3E}">
        <p14:creationId xmlns:p14="http://schemas.microsoft.com/office/powerpoint/2010/main" val="52710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89050"/>
            <a:ext cx="10291745" cy="5630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436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17.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GH-secreting </a:t>
            </a:r>
            <a:r>
              <a:rPr lang="en-US" dirty="0" err="1">
                <a:solidFill>
                  <a:srgbClr val="231F20"/>
                </a:solidFill>
                <a:latin typeface="MyriadPro-Regular"/>
              </a:rPr>
              <a:t>macroadenomas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: predominant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inferior extension 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a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 and isolated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inferior extension 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Chiasmatic</a:t>
            </a:r>
            <a:r>
              <a:rPr lang="en-US" dirty="0"/>
              <a:t> </a:t>
            </a:r>
            <a:r>
              <a:rPr lang="en-US" dirty="0" smtClean="0"/>
              <a:t>compression </a:t>
            </a:r>
            <a:r>
              <a:rPr lang="en-US" dirty="0"/>
              <a:t>and resulting visual field defects were</a:t>
            </a:r>
          </a:p>
          <a:p>
            <a:pPr marL="0" indent="0">
              <a:buNone/>
            </a:pPr>
            <a:r>
              <a:rPr lang="en-US" dirty="0"/>
              <a:t>present in only 17% of the cases 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dirty="0"/>
              <a:t>This explains in </a:t>
            </a:r>
            <a:r>
              <a:rPr lang="en-US" dirty="0" smtClean="0"/>
              <a:t>part the </a:t>
            </a:r>
            <a:r>
              <a:rPr lang="en-US" dirty="0"/>
              <a:t>long delay frequently observed between the onset </a:t>
            </a:r>
            <a:r>
              <a:rPr lang="en-US" dirty="0" smtClean="0"/>
              <a:t>of symptoms </a:t>
            </a:r>
            <a:r>
              <a:rPr lang="en-US" dirty="0"/>
              <a:t>and the diagnosis.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isolated inferior </a:t>
            </a:r>
            <a:r>
              <a:rPr lang="en-US" dirty="0" smtClean="0"/>
              <a:t>extension, i.e</a:t>
            </a:r>
            <a:r>
              <a:rPr lang="en-US" dirty="0"/>
              <a:t>. without any extension above the </a:t>
            </a:r>
            <a:r>
              <a:rPr lang="en-US" dirty="0" err="1"/>
              <a:t>sellar</a:t>
            </a:r>
            <a:r>
              <a:rPr lang="en-US" dirty="0"/>
              <a:t> diaphragm </a:t>
            </a:r>
            <a:r>
              <a:rPr lang="en-US" dirty="0" smtClean="0"/>
              <a:t>level ( </a:t>
            </a:r>
            <a:r>
              <a:rPr lang="en-US" dirty="0"/>
              <a:t>fig. 17 b), was found by </a:t>
            </a:r>
            <a:r>
              <a:rPr lang="en-US" dirty="0" err="1"/>
              <a:t>Zada</a:t>
            </a:r>
            <a:r>
              <a:rPr lang="en-US" dirty="0"/>
              <a:t> et al. </a:t>
            </a:r>
            <a:r>
              <a:rPr lang="en-US" dirty="0" smtClean="0"/>
              <a:t>in </a:t>
            </a:r>
            <a:r>
              <a:rPr lang="en-US" dirty="0"/>
              <a:t>24% of </a:t>
            </a:r>
            <a:r>
              <a:rPr lang="en-US" dirty="0" err="1" smtClean="0"/>
              <a:t>somatotropinomas</a:t>
            </a:r>
            <a:r>
              <a:rPr lang="en-US" dirty="0" smtClean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07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T2-weighted MRI signal appears </a:t>
            </a:r>
            <a:r>
              <a:rPr lang="en-US" b="1" dirty="0" err="1"/>
              <a:t>hypointense</a:t>
            </a:r>
            <a:r>
              <a:rPr lang="en-US" dirty="0"/>
              <a:t> in </a:t>
            </a:r>
            <a:r>
              <a:rPr lang="en-US" dirty="0" smtClean="0"/>
              <a:t>52% of </a:t>
            </a:r>
            <a:r>
              <a:rPr lang="en-US" dirty="0"/>
              <a:t>GH-secreting pituitary adenomas, as compared to </a:t>
            </a:r>
            <a:r>
              <a:rPr lang="en-US" dirty="0" smtClean="0"/>
              <a:t>the normal </a:t>
            </a:r>
            <a:r>
              <a:rPr lang="en-US" dirty="0"/>
              <a:t>pituitary gland.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these T2-hypointense </a:t>
            </a:r>
            <a:r>
              <a:rPr lang="en-US" dirty="0" smtClean="0"/>
              <a:t>adenomas present </a:t>
            </a:r>
            <a:r>
              <a:rPr lang="en-US" dirty="0"/>
              <a:t>a well-defined round or oval contour ( fig. 18 )</a:t>
            </a:r>
          </a:p>
        </p:txBody>
      </p:sp>
    </p:spTree>
    <p:extLst>
      <p:ext uri="{BB962C8B-B14F-4D97-AF65-F5344CB8AC3E}">
        <p14:creationId xmlns:p14="http://schemas.microsoft.com/office/powerpoint/2010/main" val="4267317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0" y="399245"/>
            <a:ext cx="11256844" cy="4282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5724" y="53144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18.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Two different types of GH-secreting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pituitary adenomas: T2-hypointense 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a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 and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T2-hyperintense 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 to the normal pituitary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36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0"/>
            <a:ext cx="7890983" cy="662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0075" y="3311132"/>
            <a:ext cx="4305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22.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GH-secreting pituitary adenomas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before 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a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,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 and after </a:t>
            </a:r>
            <a:r>
              <a:rPr lang="en-US" dirty="0" err="1">
                <a:solidFill>
                  <a:srgbClr val="231F20"/>
                </a:solidFill>
                <a:latin typeface="MyriadPro-Regular"/>
              </a:rPr>
              <a:t>somatostatin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 analogs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a’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,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b’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). Only the T2-hypointense adenoma</a:t>
            </a:r>
          </a:p>
          <a:p>
            <a:r>
              <a:rPr lang="en-US" dirty="0">
                <a:solidFill>
                  <a:srgbClr val="231F20"/>
                </a:solidFill>
                <a:latin typeface="MyriadPro-Regular"/>
              </a:rPr>
              <a:t>( </a:t>
            </a:r>
            <a:r>
              <a:rPr lang="en-US" b="1" dirty="0">
                <a:solidFill>
                  <a:srgbClr val="231F20"/>
                </a:solidFill>
                <a:latin typeface="MyriadPro-Bold"/>
              </a:rPr>
              <a:t>b, b’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) shrank.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3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 Pituitary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pituitary gland is routinely examined in </a:t>
            </a:r>
            <a:r>
              <a:rPr lang="en-US" b="1" dirty="0"/>
              <a:t>sagittal </a:t>
            </a: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b="1" dirty="0"/>
              <a:t>coronal</a:t>
            </a:r>
            <a:r>
              <a:rPr lang="en-US" dirty="0"/>
              <a:t> projections in </a:t>
            </a:r>
            <a:r>
              <a:rPr lang="en-US" b="1" dirty="0"/>
              <a:t>every case</a:t>
            </a:r>
            <a:r>
              <a:rPr lang="en-US" dirty="0"/>
              <a:t>, and in </a:t>
            </a:r>
            <a:r>
              <a:rPr lang="en-US" b="1" dirty="0"/>
              <a:t>axial</a:t>
            </a:r>
            <a:r>
              <a:rPr lang="en-US" dirty="0"/>
              <a:t> projections in</a:t>
            </a:r>
          </a:p>
          <a:p>
            <a:pPr marL="0" indent="0">
              <a:buNone/>
            </a:pPr>
            <a:r>
              <a:rPr lang="en-US" b="1" dirty="0"/>
              <a:t>some particular circumstances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our practice, </a:t>
            </a:r>
            <a:r>
              <a:rPr lang="en-US" b="1" dirty="0" smtClean="0"/>
              <a:t>gadolinium</a:t>
            </a:r>
            <a:r>
              <a:rPr lang="en-US" dirty="0" smtClean="0"/>
              <a:t> </a:t>
            </a:r>
            <a:r>
              <a:rPr lang="en-US" dirty="0"/>
              <a:t>injection is not always mandatory and </a:t>
            </a:r>
            <a:r>
              <a:rPr lang="en-US" b="1" dirty="0"/>
              <a:t>depends</a:t>
            </a:r>
            <a:r>
              <a:rPr lang="en-US" dirty="0"/>
              <a:t> on the </a:t>
            </a:r>
            <a:r>
              <a:rPr lang="en-US" b="1" dirty="0" smtClean="0"/>
              <a:t>results</a:t>
            </a:r>
            <a:r>
              <a:rPr lang="en-US" dirty="0" smtClean="0"/>
              <a:t> of </a:t>
            </a:r>
            <a:r>
              <a:rPr lang="en-US" b="1" dirty="0" err="1"/>
              <a:t>nonenhanced</a:t>
            </a:r>
            <a:r>
              <a:rPr lang="en-US" b="1" dirty="0"/>
              <a:t> </a:t>
            </a:r>
            <a:r>
              <a:rPr lang="en-US" dirty="0"/>
              <a:t>sequences.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14" y="822724"/>
            <a:ext cx="6177586" cy="6014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0196" y="2314462"/>
            <a:ext cx="5239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MyriadPro-Bold"/>
              </a:rPr>
              <a:t>Fig. 1.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Sagittal T1-weighted image obtained to determine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coronal projections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. </a:t>
            </a:r>
            <a:endParaRPr lang="en-US" dirty="0" smtClean="0">
              <a:solidFill>
                <a:srgbClr val="231F20"/>
              </a:solidFill>
              <a:latin typeface="MyriadPro-Regular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Coronal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sequences are obtained perpendicularly to 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the </a:t>
            </a:r>
            <a:r>
              <a:rPr lang="en-US" dirty="0" err="1" smtClean="0">
                <a:solidFill>
                  <a:srgbClr val="231F20"/>
                </a:solidFill>
                <a:latin typeface="MyriadPro-Regular"/>
              </a:rPr>
              <a:t>subcallosal</a:t>
            </a:r>
            <a:r>
              <a:rPr lang="en-US" dirty="0" smtClean="0">
                <a:solidFill>
                  <a:srgbClr val="231F20"/>
                </a:solidFill>
                <a:latin typeface="MyriadPro-Regular"/>
              </a:rPr>
              <a:t> </a:t>
            </a:r>
            <a:r>
              <a:rPr lang="en-US" dirty="0">
                <a:solidFill>
                  <a:srgbClr val="231F20"/>
                </a:solidFill>
                <a:latin typeface="MyriadPro-Regular"/>
              </a:rPr>
              <a:t>plane.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1948" y="-12879"/>
            <a:ext cx="11153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Coronal T1- and T2-weighted sequences are always performed perpendicularly to a reference plan drawn on the sagittal view, e.g. a line tangential to the inferior surface of the corpus callosum ( fig. 1 ).</a:t>
            </a:r>
          </a:p>
        </p:txBody>
      </p:sp>
    </p:spTree>
    <p:extLst>
      <p:ext uri="{BB962C8B-B14F-4D97-AF65-F5344CB8AC3E}">
        <p14:creationId xmlns:p14="http://schemas.microsoft.com/office/powerpoint/2010/main" val="3452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strategy </a:t>
            </a:r>
            <a:r>
              <a:rPr lang="en-US" b="1" i="1" dirty="0"/>
              <a:t>permits</a:t>
            </a:r>
            <a:r>
              <a:rPr lang="en-US" dirty="0"/>
              <a:t> a </a:t>
            </a:r>
            <a:r>
              <a:rPr lang="en-US" b="1" dirty="0"/>
              <a:t>perfect comparison </a:t>
            </a:r>
            <a:r>
              <a:rPr lang="en-US" dirty="0"/>
              <a:t>of images</a:t>
            </a:r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b="1" dirty="0"/>
              <a:t>serial MRIs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normal subjects</a:t>
            </a:r>
            <a:r>
              <a:rPr lang="en-US" dirty="0"/>
              <a:t>, the shape of </a:t>
            </a:r>
            <a:r>
              <a:rPr lang="en-US" dirty="0" smtClean="0"/>
              <a:t>the </a:t>
            </a:r>
            <a:r>
              <a:rPr lang="en-US" b="1" dirty="0" smtClean="0"/>
              <a:t>anterior </a:t>
            </a:r>
            <a:r>
              <a:rPr lang="en-US" b="1" dirty="0"/>
              <a:t>pituitary </a:t>
            </a:r>
            <a:r>
              <a:rPr lang="en-US" dirty="0"/>
              <a:t>is </a:t>
            </a:r>
            <a:r>
              <a:rPr lang="en-US" b="1" dirty="0"/>
              <a:t>variable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coronal images, with </a:t>
            </a:r>
            <a:r>
              <a:rPr lang="en-US" dirty="0" smtClean="0"/>
              <a:t>a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flat,concave</a:t>
            </a:r>
            <a:r>
              <a:rPr lang="en-US" b="1" dirty="0" smtClean="0"/>
              <a:t> </a:t>
            </a:r>
            <a:r>
              <a:rPr lang="en-US" b="1" dirty="0"/>
              <a:t>or convex </a:t>
            </a:r>
            <a:r>
              <a:rPr lang="en-US" b="1" i="1" u="sng" dirty="0"/>
              <a:t>upper surface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b="1" dirty="0" smtClean="0"/>
              <a:t>its </a:t>
            </a:r>
            <a:r>
              <a:rPr lang="en-US" b="1" dirty="0"/>
              <a:t>height </a:t>
            </a:r>
            <a:r>
              <a:rPr lang="en-US" dirty="0"/>
              <a:t>can vary </a:t>
            </a:r>
            <a:r>
              <a:rPr lang="en-US" dirty="0" smtClean="0"/>
              <a:t>considerably from </a:t>
            </a:r>
            <a:r>
              <a:rPr lang="en-US" b="1" dirty="0"/>
              <a:t>1–2 to 7–8 mm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T1-weighted signal </a:t>
            </a:r>
            <a:r>
              <a:rPr lang="en-US" dirty="0"/>
              <a:t>of </a:t>
            </a:r>
            <a:r>
              <a:rPr lang="en-US" dirty="0" smtClean="0"/>
              <a:t>the normal </a:t>
            </a:r>
            <a:r>
              <a:rPr lang="en-US" b="1" dirty="0"/>
              <a:t>anterior pituitary </a:t>
            </a:r>
            <a:r>
              <a:rPr lang="en-US" dirty="0"/>
              <a:t>gland is strictly identical to that </a:t>
            </a:r>
            <a:r>
              <a:rPr lang="en-US" dirty="0" smtClean="0"/>
              <a:t>of the </a:t>
            </a:r>
            <a:r>
              <a:rPr lang="en-US" b="1" dirty="0"/>
              <a:t>cerebral white matter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371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1906</TotalTime>
  <Words>2950</Words>
  <Application>Microsoft Office PowerPoint</Application>
  <PresentationFormat>Widescreen</PresentationFormat>
  <Paragraphs>282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Century Gothic</vt:lpstr>
      <vt:lpstr>MyriadPro-Bold</vt:lpstr>
      <vt:lpstr>MyriadPro-Regular</vt:lpstr>
      <vt:lpstr>SegoeUI-Bold</vt:lpstr>
      <vt:lpstr>Wingdings 3</vt:lpstr>
      <vt:lpstr>Wisp</vt:lpstr>
      <vt:lpstr>Magnetic Resonance Imaging of Pituitary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Normal Pituitary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Pituitary Adenomas</vt:lpstr>
      <vt:lpstr>Pituitary Microadenomas</vt:lpstr>
      <vt:lpstr>Pituitary microadenomas have to be differentiated from: </vt:lpstr>
      <vt:lpstr>PowerPoint Presentation</vt:lpstr>
      <vt:lpstr>PowerPoint Presentation</vt:lpstr>
      <vt:lpstr>PowerPoint Presentation</vt:lpstr>
      <vt:lpstr>PowerPoint Presentation</vt:lpstr>
      <vt:lpstr>Microprolactinomas</vt:lpstr>
      <vt:lpstr>PowerPoint Presentation</vt:lpstr>
      <vt:lpstr>PowerPoint Presentation</vt:lpstr>
      <vt:lpstr>PowerPoint Presentation</vt:lpstr>
      <vt:lpstr>PowerPoint Presentation</vt:lpstr>
      <vt:lpstr>Fig. 6. Normal appearance of the pituitary in the 7th month of a normal pregnancy: the gland is enlarged and hyperintense on T1-weighted MRI images ( a ); microprolactinoma before cabergoline treatment ( b ), and moderate adenoma enlargement in the 7th month of pregnancy after cabergoline withdrawal ( c ).</vt:lpstr>
      <vt:lpstr>Fig. 7. A 27-year-old female with ‘post-pill’ amenorrhea; prolactin was 4,000 mIU/l. Left-sided prolactinoma with an unusual T2-hypointense signal ( a ); T1- ( b ) and post-contrast T1-weighted sequences ( c ).  Pregnancy occurred quickly after dopamine agonist treatment and was stopped as soon as the pregnancy was determined ( d ). On the coronal T2-weighted image, a clear enlargement of the adenoma in the 8th month of pregnancy is seen, with tilting of the optic chiasm. Cabergoline was reintroduced and normal delivery occurred. At follow-up,4 months after delivery, there was shrinkage of the mass and a slight hemorrhagic transformation of the adenoma ( e ). f Further reduction of the lesion 1 year after delivery.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Hormone-Secreting Microadenomas</vt:lpstr>
      <vt:lpstr>PowerPoint Presentation</vt:lpstr>
      <vt:lpstr>PowerPoint Presentation</vt:lpstr>
      <vt:lpstr>PowerPoint Presentation</vt:lpstr>
      <vt:lpstr>PowerPoint Presentation</vt:lpstr>
      <vt:lpstr>Pituitary Macroadenomas</vt:lpstr>
      <vt:lpstr>Pituitary Nonfunctioning Macroadenomas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Intratumoral Hemorrhage</vt:lpstr>
      <vt:lpstr>PowerPoint Presentation</vt:lpstr>
      <vt:lpstr>Pituitary Apoplexy</vt:lpstr>
      <vt:lpstr>PowerPoint Presentation</vt:lpstr>
      <vt:lpstr>PowerPoint Presentation</vt:lpstr>
      <vt:lpstr>PowerPoint Presentation</vt:lpstr>
      <vt:lpstr>Prolactinomas in Men</vt:lpstr>
      <vt:lpstr>PowerPoint Presentation</vt:lpstr>
      <vt:lpstr>GH-Secreting Macroadenomas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Resonance Imaging of Pituitary Tumors</dc:title>
  <dc:creator>IRAN-novin</dc:creator>
  <cp:lastModifiedBy>IRAN-novin</cp:lastModifiedBy>
  <cp:revision>69</cp:revision>
  <dcterms:created xsi:type="dcterms:W3CDTF">2018-01-31T19:34:31Z</dcterms:created>
  <dcterms:modified xsi:type="dcterms:W3CDTF">2018-02-05T19:54:34Z</dcterms:modified>
</cp:coreProperties>
</file>