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493" r:id="rId2"/>
    <p:sldId id="256" r:id="rId3"/>
    <p:sldId id="420" r:id="rId4"/>
    <p:sldId id="414" r:id="rId5"/>
    <p:sldId id="415" r:id="rId6"/>
    <p:sldId id="416" r:id="rId7"/>
    <p:sldId id="417" r:id="rId8"/>
    <p:sldId id="418" r:id="rId9"/>
    <p:sldId id="421" r:id="rId10"/>
    <p:sldId id="508" r:id="rId11"/>
    <p:sldId id="509" r:id="rId12"/>
    <p:sldId id="510" r:id="rId13"/>
    <p:sldId id="495" r:id="rId14"/>
    <p:sldId id="511" r:id="rId15"/>
    <p:sldId id="512" r:id="rId16"/>
    <p:sldId id="422" r:id="rId17"/>
    <p:sldId id="423" r:id="rId18"/>
    <p:sldId id="424" r:id="rId19"/>
    <p:sldId id="497" r:id="rId20"/>
    <p:sldId id="513" r:id="rId21"/>
    <p:sldId id="514" r:id="rId22"/>
    <p:sldId id="498" r:id="rId23"/>
    <p:sldId id="515" r:id="rId24"/>
    <p:sldId id="499" r:id="rId25"/>
    <p:sldId id="516" r:id="rId26"/>
    <p:sldId id="517" r:id="rId27"/>
    <p:sldId id="500" r:id="rId28"/>
    <p:sldId id="518" r:id="rId29"/>
    <p:sldId id="425" r:id="rId30"/>
    <p:sldId id="519" r:id="rId31"/>
    <p:sldId id="426" r:id="rId32"/>
    <p:sldId id="501" r:id="rId33"/>
    <p:sldId id="520" r:id="rId34"/>
    <p:sldId id="521" r:id="rId35"/>
    <p:sldId id="502" r:id="rId36"/>
    <p:sldId id="427" r:id="rId37"/>
    <p:sldId id="522" r:id="rId38"/>
    <p:sldId id="503" r:id="rId39"/>
    <p:sldId id="523" r:id="rId40"/>
    <p:sldId id="524" r:id="rId41"/>
    <p:sldId id="525" r:id="rId42"/>
    <p:sldId id="526" r:id="rId43"/>
    <p:sldId id="428" r:id="rId44"/>
    <p:sldId id="429" r:id="rId45"/>
    <p:sldId id="527" r:id="rId46"/>
    <p:sldId id="528" r:id="rId47"/>
    <p:sldId id="529" r:id="rId48"/>
    <p:sldId id="530" r:id="rId49"/>
    <p:sldId id="531" r:id="rId50"/>
    <p:sldId id="504" r:id="rId51"/>
    <p:sldId id="430" r:id="rId52"/>
    <p:sldId id="431" r:id="rId53"/>
    <p:sldId id="532" r:id="rId54"/>
    <p:sldId id="506" r:id="rId55"/>
    <p:sldId id="432" r:id="rId56"/>
    <p:sldId id="434" r:id="rId57"/>
    <p:sldId id="435" r:id="rId58"/>
    <p:sldId id="507" r:id="rId59"/>
    <p:sldId id="533" r:id="rId60"/>
    <p:sldId id="471" r:id="rId61"/>
    <p:sldId id="473" r:id="rId62"/>
    <p:sldId id="474" r:id="rId63"/>
    <p:sldId id="475" r:id="rId64"/>
    <p:sldId id="476" r:id="rId65"/>
    <p:sldId id="477" r:id="rId66"/>
    <p:sldId id="478" r:id="rId67"/>
    <p:sldId id="479" r:id="rId68"/>
    <p:sldId id="481" r:id="rId69"/>
    <p:sldId id="484" r:id="rId70"/>
    <p:sldId id="486" r:id="rId71"/>
    <p:sldId id="488" r:id="rId72"/>
    <p:sldId id="489" r:id="rId73"/>
    <p:sldId id="494"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33CC33"/>
    <a:srgbClr val="0033CC"/>
    <a:srgbClr val="FF0000"/>
    <a:srgbClr val="0000FF"/>
    <a:srgbClr val="339933"/>
    <a:srgbClr val="FF3300"/>
    <a:srgbClr val="CC3300"/>
    <a:srgbClr val="96641A"/>
    <a:srgbClr val="CC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38" autoAdjust="0"/>
  </p:normalViewPr>
  <p:slideViewPr>
    <p:cSldViewPr>
      <p:cViewPr>
        <p:scale>
          <a:sx n="71" d="100"/>
          <a:sy n="71" d="100"/>
        </p:scale>
        <p:origin x="-1428"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B5263-63AE-4643-8458-15724484C304}" type="datetimeFigureOut">
              <a:rPr lang="en-US" smtClean="0"/>
              <a:pPr/>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D7C96-2F69-4B88-9A44-8FFCC7B8A1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B1BC4-EB70-40F4-8D6B-8234ACFFC513}"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B1BC4-EB70-40F4-8D6B-8234ACFFC513}"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B1BC4-EB70-40F4-8D6B-8234ACFFC513}"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B1BC4-EB70-40F4-8D6B-8234ACFFC513}"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B1BC4-EB70-40F4-8D6B-8234ACFFC513}"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B1BC4-EB70-40F4-8D6B-8234ACFFC513}"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B1BC4-EB70-40F4-8D6B-8234ACFFC513}"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B1BC4-EB70-40F4-8D6B-8234ACFFC513}"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B1BC4-EB70-40F4-8D6B-8234ACFFC513}"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B1BC4-EB70-40F4-8D6B-8234ACFFC513}"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B1BC4-EB70-40F4-8D6B-8234ACFFC513}"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B1BC4-EB70-40F4-8D6B-8234ACFFC513}"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3229-B661-4C37-B39F-BD90D16F20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B1BC4-EB70-40F4-8D6B-8234ACFFC513}"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03229-B661-4C37-B39F-BD90D16F20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descr="Image result for winter"/>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113667" name="Picture 3" descr="C:\Users\نشقشبشق\Desktop\1.jpg"/>
          <p:cNvPicPr>
            <a:picLocks noChangeAspect="1" noChangeArrowheads="1"/>
          </p:cNvPicPr>
          <p:nvPr/>
        </p:nvPicPr>
        <p:blipFill>
          <a:blip r:embed="rId2" cstate="print"/>
          <a:srcRect/>
          <a:stretch>
            <a:fillRect/>
          </a:stretch>
        </p:blipFill>
        <p:spPr bwMode="auto">
          <a:xfrm>
            <a:off x="-5891" y="0"/>
            <a:ext cx="9155783" cy="6858000"/>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500" b="1" dirty="0" smtClean="0"/>
              <a:t>Rationale</a:t>
            </a:r>
            <a:br>
              <a:rPr lang="en-US" sz="2500" b="1" dirty="0" smtClean="0"/>
            </a:br>
            <a:endParaRPr lang="fa-IR" sz="2500" b="1" dirty="0"/>
          </a:p>
        </p:txBody>
      </p:sp>
      <p:sp>
        <p:nvSpPr>
          <p:cNvPr id="3" name="Content Placeholder 2"/>
          <p:cNvSpPr>
            <a:spLocks noGrp="1"/>
          </p:cNvSpPr>
          <p:nvPr>
            <p:ph idx="1"/>
          </p:nvPr>
        </p:nvSpPr>
        <p:spPr>
          <a:xfrm>
            <a:off x="457200" y="609600"/>
            <a:ext cx="8229600" cy="4525963"/>
          </a:xfrm>
        </p:spPr>
        <p:txBody>
          <a:bodyPr>
            <a:noAutofit/>
          </a:bodyPr>
          <a:lstStyle/>
          <a:p>
            <a:pPr algn="just"/>
            <a:r>
              <a:rPr lang="en-US" sz="2500" dirty="0" smtClean="0"/>
              <a:t>It is well established that patients with CKD G3a–G5D have </a:t>
            </a:r>
            <a:r>
              <a:rPr lang="en-US" sz="2500" dirty="0" smtClean="0">
                <a:solidFill>
                  <a:srgbClr val="FF0000"/>
                </a:solidFill>
              </a:rPr>
              <a:t>increased fracture rates </a:t>
            </a:r>
            <a:r>
              <a:rPr lang="en-US" sz="2500" dirty="0" smtClean="0"/>
              <a:t>compared with the general population, and moreover, incident hip fractures are associated with substantial morbidity and mortality</a:t>
            </a:r>
            <a:r>
              <a:rPr lang="en-US" sz="2500" dirty="0" smtClean="0"/>
              <a:t>.</a:t>
            </a:r>
          </a:p>
          <a:p>
            <a:pPr algn="just"/>
            <a:endParaRPr lang="en-US" sz="2500" dirty="0" smtClean="0"/>
          </a:p>
          <a:p>
            <a:pPr algn="just">
              <a:buNone/>
            </a:pPr>
            <a:endParaRPr lang="en-US" sz="2500" dirty="0" smtClean="0"/>
          </a:p>
          <a:p>
            <a:pPr algn="just"/>
            <a:r>
              <a:rPr lang="en-US" sz="2500" dirty="0" smtClean="0"/>
              <a:t>Interaction terms demonstrated that the association </a:t>
            </a:r>
            <a:r>
              <a:rPr lang="en-US" sz="2500" dirty="0" smtClean="0"/>
              <a:t>of BMD with </a:t>
            </a:r>
            <a:r>
              <a:rPr lang="en-US" sz="2500" dirty="0" smtClean="0"/>
              <a:t>fracture </a:t>
            </a:r>
            <a:r>
              <a:rPr lang="en-US" sz="2500" dirty="0" smtClean="0">
                <a:solidFill>
                  <a:srgbClr val="FF0000"/>
                </a:solidFill>
              </a:rPr>
              <a:t>did not differ </a:t>
            </a:r>
            <a:r>
              <a:rPr lang="en-US" sz="2500" dirty="0" smtClean="0"/>
              <a:t>in those with versus without CKD. </a:t>
            </a:r>
          </a:p>
          <a:p>
            <a:pPr algn="just">
              <a:buNone/>
            </a:pPr>
            <a:endParaRPr lang="en-US" sz="2500" dirty="0" smtClean="0"/>
          </a:p>
          <a:p>
            <a:pPr algn="just">
              <a:buNone/>
            </a:pPr>
            <a:endParaRPr lang="fa-IR" sz="2500"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 The analysis demonstrated </a:t>
            </a:r>
            <a:r>
              <a:rPr lang="en-US" sz="2500" dirty="0" smtClean="0">
                <a:solidFill>
                  <a:srgbClr val="FF0000"/>
                </a:solidFill>
              </a:rPr>
              <a:t>efficacy of </a:t>
            </a:r>
            <a:r>
              <a:rPr lang="en-US" sz="2500" dirty="0" err="1" smtClean="0">
                <a:solidFill>
                  <a:srgbClr val="FF0000"/>
                </a:solidFill>
              </a:rPr>
              <a:t>denosumab</a:t>
            </a:r>
            <a:r>
              <a:rPr lang="en-US" sz="2500" dirty="0" smtClean="0">
                <a:solidFill>
                  <a:srgbClr val="FF0000"/>
                </a:solidFill>
              </a:rPr>
              <a:t> </a:t>
            </a:r>
            <a:r>
              <a:rPr lang="en-US" sz="2500" dirty="0" smtClean="0"/>
              <a:t>in decreasing fracture risk and increasing BMD in 2817 women with CKD G3a to G3b and 73 with CKD G4. </a:t>
            </a:r>
          </a:p>
          <a:p>
            <a:pPr algn="just"/>
            <a:endParaRPr lang="en-US" sz="2500" dirty="0" smtClean="0"/>
          </a:p>
          <a:p>
            <a:pPr algn="just"/>
            <a:r>
              <a:rPr lang="en-US" sz="2500" dirty="0" smtClean="0"/>
              <a:t> </a:t>
            </a:r>
            <a:r>
              <a:rPr lang="en-US" sz="2500" dirty="0" smtClean="0"/>
              <a:t>the risk of </a:t>
            </a:r>
            <a:r>
              <a:rPr lang="en-US" sz="2500" dirty="0" err="1" smtClean="0"/>
              <a:t>hypocalcemia</a:t>
            </a:r>
            <a:r>
              <a:rPr lang="en-US" sz="2500" dirty="0" smtClean="0"/>
              <a:t> associated with </a:t>
            </a:r>
            <a:r>
              <a:rPr lang="en-US" sz="2500" dirty="0" err="1" smtClean="0"/>
              <a:t>denosumab</a:t>
            </a:r>
            <a:r>
              <a:rPr lang="en-US" sz="2500" dirty="0" smtClean="0"/>
              <a:t> in advanced CKD requires mentioning. </a:t>
            </a:r>
          </a:p>
          <a:p>
            <a:pPr algn="just"/>
            <a:endParaRPr lang="en-US" sz="2500" dirty="0" smtClean="0"/>
          </a:p>
          <a:p>
            <a:pPr algn="just"/>
            <a:r>
              <a:rPr lang="en-US" sz="2500" dirty="0" smtClean="0"/>
              <a:t>The remaining 2 new trials on </a:t>
            </a:r>
            <a:r>
              <a:rPr lang="en-US" sz="2500" dirty="0" err="1" smtClean="0">
                <a:solidFill>
                  <a:srgbClr val="FF0000"/>
                </a:solidFill>
              </a:rPr>
              <a:t>alendronate</a:t>
            </a:r>
            <a:r>
              <a:rPr lang="en-US" sz="2500" dirty="0" smtClean="0">
                <a:solidFill>
                  <a:srgbClr val="FF0000"/>
                </a:solidFill>
              </a:rPr>
              <a:t> and </a:t>
            </a:r>
            <a:r>
              <a:rPr lang="en-US" sz="2500" dirty="0" err="1" smtClean="0">
                <a:solidFill>
                  <a:srgbClr val="FF0000"/>
                </a:solidFill>
              </a:rPr>
              <a:t>raloxifene</a:t>
            </a:r>
            <a:r>
              <a:rPr lang="en-US" sz="2500" dirty="0" smtClean="0">
                <a:solidFill>
                  <a:srgbClr val="FF0000"/>
                </a:solidFill>
              </a:rPr>
              <a:t> </a:t>
            </a:r>
            <a:r>
              <a:rPr lang="en-US" sz="2500" dirty="0" smtClean="0"/>
              <a:t>were small studies (&lt;60 participants) that did not exclude patients with evidence of CKDMBD. </a:t>
            </a: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pPr algn="just"/>
            <a:endParaRPr lang="en-US" sz="2500" dirty="0" smtClean="0"/>
          </a:p>
          <a:p>
            <a:pPr algn="just"/>
            <a:r>
              <a:rPr lang="en-US" sz="2500" dirty="0" smtClean="0"/>
              <a:t>These studies </a:t>
            </a:r>
            <a:r>
              <a:rPr lang="en-US" sz="2500" dirty="0" smtClean="0">
                <a:solidFill>
                  <a:srgbClr val="FF0000"/>
                </a:solidFill>
              </a:rPr>
              <a:t>did not show </a:t>
            </a:r>
            <a:r>
              <a:rPr lang="en-US" sz="2500" dirty="0" smtClean="0"/>
              <a:t>consistent beneficial effects on DXA BMD.</a:t>
            </a:r>
            <a:endParaRPr lang="fa-IR" sz="2500" dirty="0" smtClean="0"/>
          </a:p>
          <a:p>
            <a:pPr algn="just"/>
            <a:endParaRPr lang="en-US" sz="2500" dirty="0" smtClean="0"/>
          </a:p>
          <a:p>
            <a:pPr algn="just"/>
            <a:r>
              <a:rPr lang="en-US" sz="2500" dirty="0" smtClean="0"/>
              <a:t>Based on these insights, if a low or declining BMD will lead to additional interventions to </a:t>
            </a:r>
            <a:r>
              <a:rPr lang="en-US" sz="2500" dirty="0" smtClean="0">
                <a:solidFill>
                  <a:srgbClr val="FF0000"/>
                </a:solidFill>
              </a:rPr>
              <a:t>reduce falls </a:t>
            </a:r>
            <a:r>
              <a:rPr lang="en-US" sz="2500" dirty="0" smtClean="0"/>
              <a:t>or use </a:t>
            </a:r>
            <a:r>
              <a:rPr lang="en-US" sz="2500" dirty="0" smtClean="0">
                <a:solidFill>
                  <a:srgbClr val="FF0000"/>
                </a:solidFill>
              </a:rPr>
              <a:t>osteoporosis medications</a:t>
            </a:r>
            <a:r>
              <a:rPr lang="en-US" sz="2500" dirty="0" smtClean="0"/>
              <a:t>, then BMD assessment is reasonable</a:t>
            </a:r>
            <a:r>
              <a:rPr lang="en-US" dirty="0" smtClean="0"/>
              <a:t>.</a:t>
            </a:r>
            <a:endParaRPr lang="fa-IR"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3.2.2: In patients with CKD G3a–G5D, it is reasonable to perform a bone biopsy if knowledge of the type of renal </a:t>
            </a:r>
            <a:r>
              <a:rPr lang="en-US" sz="2500" dirty="0" err="1" smtClean="0"/>
              <a:t>osteodystrophy</a:t>
            </a:r>
            <a:r>
              <a:rPr lang="en-US" sz="2500" dirty="0" smtClean="0"/>
              <a:t> will impact treatment decisions (Not Graded).</a:t>
            </a:r>
          </a:p>
          <a:p>
            <a:pPr algn="just"/>
            <a:endParaRPr lang="en-US" sz="2500"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l"/>
            <a:r>
              <a:rPr lang="en-US" sz="2800" b="1" dirty="0" smtClean="0"/>
              <a:t>Rationale</a:t>
            </a:r>
            <a:r>
              <a:rPr lang="en-US" dirty="0" smtClean="0"/>
              <a:t/>
            </a:r>
            <a:br>
              <a:rPr lang="en-US" dirty="0" smtClean="0"/>
            </a:br>
            <a:endParaRPr lang="fa-IR" dirty="0"/>
          </a:p>
        </p:txBody>
      </p:sp>
      <p:sp>
        <p:nvSpPr>
          <p:cNvPr id="3" name="Content Placeholder 2"/>
          <p:cNvSpPr>
            <a:spLocks noGrp="1"/>
          </p:cNvSpPr>
          <p:nvPr>
            <p:ph idx="1"/>
          </p:nvPr>
        </p:nvSpPr>
        <p:spPr>
          <a:xfrm>
            <a:off x="457200" y="1066801"/>
            <a:ext cx="8229600" cy="4876800"/>
          </a:xfrm>
        </p:spPr>
        <p:txBody>
          <a:bodyPr>
            <a:noAutofit/>
          </a:bodyPr>
          <a:lstStyle/>
          <a:p>
            <a:pPr algn="just">
              <a:buNone/>
            </a:pPr>
            <a:endParaRPr lang="en-US" sz="2500" dirty="0" smtClean="0"/>
          </a:p>
          <a:p>
            <a:pPr algn="just"/>
            <a:endParaRPr lang="en-US" sz="2500" dirty="0" smtClean="0"/>
          </a:p>
          <a:p>
            <a:pPr algn="just"/>
            <a:r>
              <a:rPr lang="en-US" sz="2500" dirty="0" smtClean="0"/>
              <a:t> </a:t>
            </a:r>
            <a:r>
              <a:rPr lang="en-US" sz="2500" dirty="0" smtClean="0"/>
              <a:t>Bone biopsy is the </a:t>
            </a:r>
            <a:r>
              <a:rPr lang="en-US" sz="2500" dirty="0" smtClean="0">
                <a:solidFill>
                  <a:srgbClr val="FF0000"/>
                </a:solidFill>
              </a:rPr>
              <a:t>gold standard </a:t>
            </a:r>
            <a:r>
              <a:rPr lang="en-US" sz="2500" dirty="0" smtClean="0"/>
              <a:t>for the diagnosis and classification for renal </a:t>
            </a:r>
            <a:r>
              <a:rPr lang="en-US" sz="2500" dirty="0" err="1" smtClean="0"/>
              <a:t>osteodystrophy</a:t>
            </a:r>
            <a:r>
              <a:rPr lang="en-US" sz="2500" dirty="0" smtClean="0"/>
              <a:t>. </a:t>
            </a:r>
          </a:p>
          <a:p>
            <a:pPr algn="just"/>
            <a:endParaRPr lang="en-US" sz="2500" dirty="0" smtClean="0"/>
          </a:p>
          <a:p>
            <a:pPr algn="just"/>
            <a:r>
              <a:rPr lang="en-US" sz="2500" dirty="0" smtClean="0"/>
              <a:t> </a:t>
            </a:r>
            <a:r>
              <a:rPr lang="en-US" sz="2500" dirty="0" smtClean="0"/>
              <a:t>DXA BMD does not distinguish among types of renal </a:t>
            </a:r>
            <a:r>
              <a:rPr lang="en-US" sz="2500" dirty="0" err="1" smtClean="0"/>
              <a:t>osteodystrophy</a:t>
            </a:r>
            <a:r>
              <a:rPr lang="en-US" sz="2500" dirty="0" smtClean="0"/>
              <a:t>, and the diagnostic utility of biochemical markers is limited by poor sensitivity and specificity. </a:t>
            </a:r>
          </a:p>
          <a:p>
            <a:pPr algn="just"/>
            <a:endParaRPr lang="en-US" sz="2500" dirty="0" smtClean="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4525963"/>
          </a:xfrm>
        </p:spPr>
        <p:txBody>
          <a:bodyPr>
            <a:noAutofit/>
          </a:bodyPr>
          <a:lstStyle/>
          <a:p>
            <a:pPr algn="just"/>
            <a:r>
              <a:rPr lang="en-US" sz="2500" dirty="0" smtClean="0"/>
              <a:t>the Work Group encourages the continued use of </a:t>
            </a:r>
            <a:r>
              <a:rPr lang="en-US" sz="2500" dirty="0" smtClean="0">
                <a:solidFill>
                  <a:srgbClr val="FF0000"/>
                </a:solidFill>
              </a:rPr>
              <a:t>trends in PTH to guide therapy</a:t>
            </a:r>
            <a:r>
              <a:rPr lang="en-US" sz="2500" dirty="0" smtClean="0"/>
              <a:t>, and when trends in PTH are </a:t>
            </a:r>
            <a:r>
              <a:rPr lang="en-US" sz="2500" dirty="0" smtClean="0">
                <a:solidFill>
                  <a:srgbClr val="FF0000"/>
                </a:solidFill>
              </a:rPr>
              <a:t>inconsistent</a:t>
            </a:r>
            <a:r>
              <a:rPr lang="en-US" sz="2500" dirty="0" smtClean="0"/>
              <a:t>, a bone biopsy should be considered. </a:t>
            </a:r>
          </a:p>
          <a:p>
            <a:pPr algn="just"/>
            <a:endParaRPr lang="en-US" sz="2500" dirty="0" smtClean="0"/>
          </a:p>
          <a:p>
            <a:pPr algn="just"/>
            <a:r>
              <a:rPr lang="en-US" sz="2500" dirty="0" smtClean="0"/>
              <a:t>A bone biopsy should also be considered in patients with </a:t>
            </a:r>
            <a:r>
              <a:rPr lang="en-US" sz="2500" dirty="0" smtClean="0">
                <a:solidFill>
                  <a:srgbClr val="FF0000"/>
                </a:solidFill>
              </a:rPr>
              <a:t>unexplained fractures</a:t>
            </a:r>
            <a:r>
              <a:rPr lang="en-US" sz="2500" dirty="0" smtClean="0"/>
              <a:t>, </a:t>
            </a:r>
            <a:r>
              <a:rPr lang="en-US" sz="2500" dirty="0" smtClean="0">
                <a:solidFill>
                  <a:srgbClr val="FF0000"/>
                </a:solidFill>
              </a:rPr>
              <a:t>refractory </a:t>
            </a:r>
            <a:r>
              <a:rPr lang="en-US" sz="2500" dirty="0" err="1" smtClean="0">
                <a:solidFill>
                  <a:srgbClr val="FF0000"/>
                </a:solidFill>
              </a:rPr>
              <a:t>hypercalcemia</a:t>
            </a:r>
            <a:r>
              <a:rPr lang="en-US" sz="2500" dirty="0" smtClean="0">
                <a:solidFill>
                  <a:srgbClr val="FF0000"/>
                </a:solidFill>
              </a:rPr>
              <a:t>, suspicion</a:t>
            </a:r>
            <a:r>
              <a:rPr lang="en-US" sz="2500" dirty="0" smtClean="0"/>
              <a:t> </a:t>
            </a:r>
            <a:r>
              <a:rPr lang="en-US" sz="2500" dirty="0" smtClean="0">
                <a:solidFill>
                  <a:srgbClr val="FF0000"/>
                </a:solidFill>
              </a:rPr>
              <a:t>of </a:t>
            </a:r>
            <a:r>
              <a:rPr lang="en-US" sz="2500" dirty="0" err="1" smtClean="0">
                <a:solidFill>
                  <a:srgbClr val="FF0000"/>
                </a:solidFill>
              </a:rPr>
              <a:t>osteomalacia</a:t>
            </a:r>
            <a:r>
              <a:rPr lang="en-US" sz="2500" dirty="0" smtClean="0">
                <a:solidFill>
                  <a:srgbClr val="FF0000"/>
                </a:solidFill>
              </a:rPr>
              <a:t>, an atypical response to standard therapies for elevated PTH</a:t>
            </a:r>
            <a:r>
              <a:rPr lang="en-US" sz="2500" dirty="0" smtClean="0"/>
              <a:t>, or </a:t>
            </a:r>
            <a:r>
              <a:rPr lang="en-US" sz="2500" dirty="0" smtClean="0">
                <a:solidFill>
                  <a:srgbClr val="FF0000"/>
                </a:solidFill>
              </a:rPr>
              <a:t>progressive decreases in BMD despite standard therapy.</a:t>
            </a:r>
          </a:p>
          <a:p>
            <a:pPr algn="just"/>
            <a:endParaRPr lang="en-US" sz="2500" dirty="0" smtClean="0"/>
          </a:p>
          <a:p>
            <a:pPr algn="just"/>
            <a:r>
              <a:rPr lang="en-US" sz="2500" dirty="0" smtClean="0"/>
              <a:t>The 2009 Guideline recommended a </a:t>
            </a:r>
            <a:r>
              <a:rPr lang="en-US" sz="2500" dirty="0" smtClean="0"/>
              <a:t>bone </a:t>
            </a:r>
            <a:r>
              <a:rPr lang="en-US" sz="2500" dirty="0" smtClean="0">
                <a:solidFill>
                  <a:srgbClr val="FF0000"/>
                </a:solidFill>
              </a:rPr>
              <a:t>biopsy </a:t>
            </a:r>
            <a:r>
              <a:rPr lang="en-US" sz="2500" dirty="0" smtClean="0">
                <a:solidFill>
                  <a:srgbClr val="FF0000"/>
                </a:solidFill>
              </a:rPr>
              <a:t>prior to </a:t>
            </a:r>
            <a:r>
              <a:rPr lang="en-US" sz="2500" dirty="0" smtClean="0"/>
              <a:t> </a:t>
            </a:r>
            <a:r>
              <a:rPr lang="en-US" sz="2500" dirty="0" err="1" smtClean="0">
                <a:solidFill>
                  <a:srgbClr val="FF0000"/>
                </a:solidFill>
              </a:rPr>
              <a:t>antiresorptive</a:t>
            </a:r>
            <a:r>
              <a:rPr lang="en-US" sz="2500" dirty="0" smtClean="0">
                <a:solidFill>
                  <a:srgbClr val="FF0000"/>
                </a:solidFill>
              </a:rPr>
              <a:t> </a:t>
            </a:r>
            <a:r>
              <a:rPr lang="en-US" sz="2500" dirty="0" smtClean="0">
                <a:solidFill>
                  <a:srgbClr val="FF0000"/>
                </a:solidFill>
              </a:rPr>
              <a:t>therapy </a:t>
            </a:r>
            <a:r>
              <a:rPr lang="en-US" sz="2500" dirty="0" smtClean="0"/>
              <a:t>in patients with CKD G4 to G5D and </a:t>
            </a:r>
            <a:r>
              <a:rPr lang="en-US" sz="2500" dirty="0" smtClean="0">
                <a:solidFill>
                  <a:srgbClr val="FF0000"/>
                </a:solidFill>
              </a:rPr>
              <a:t>evidence of biochemical abnormalities </a:t>
            </a:r>
            <a:r>
              <a:rPr lang="en-US" sz="2500" dirty="0" smtClean="0"/>
              <a:t>of CKD-MBD, </a:t>
            </a:r>
            <a:r>
              <a:rPr lang="en-US" sz="2500" dirty="0" smtClean="0">
                <a:solidFill>
                  <a:srgbClr val="FF0000"/>
                </a:solidFill>
              </a:rPr>
              <a:t>low</a:t>
            </a:r>
            <a:r>
              <a:rPr lang="en-US" sz="2500" dirty="0" smtClean="0"/>
              <a:t> </a:t>
            </a:r>
            <a:r>
              <a:rPr lang="en-US" sz="2500" dirty="0" smtClean="0">
                <a:solidFill>
                  <a:srgbClr val="FF0000"/>
                </a:solidFill>
              </a:rPr>
              <a:t>BMD, and/or fragility fractures.</a:t>
            </a:r>
            <a:endParaRPr lang="fa-IR" sz="2500" dirty="0">
              <a:solidFill>
                <a:srgbClr val="FF0000"/>
              </a:solidFill>
            </a:endParaRP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163"/>
            <a:ext cx="8229600" cy="4525963"/>
          </a:xfrm>
        </p:spPr>
        <p:txBody>
          <a:bodyPr>
            <a:noAutofit/>
          </a:bodyPr>
          <a:lstStyle/>
          <a:p>
            <a:pPr algn="just"/>
            <a:r>
              <a:rPr lang="en-US" sz="2500" dirty="0" smtClean="0"/>
              <a:t>3.2.3: In patients with CKD G3a–G5D, we suggest that measurements of serum PTH or bone-specific alkaline </a:t>
            </a:r>
            <a:r>
              <a:rPr lang="en-US" sz="2500" dirty="0" err="1" smtClean="0"/>
              <a:t>phosphatase</a:t>
            </a:r>
            <a:r>
              <a:rPr lang="en-US" sz="2500" dirty="0" smtClean="0"/>
              <a:t> can be used to evaluate bone disease because markedly high or low values predict underlying bone turnover (2B).</a:t>
            </a:r>
          </a:p>
          <a:p>
            <a:pPr algn="just"/>
            <a:endParaRPr lang="en-US" sz="2500" dirty="0" smtClean="0"/>
          </a:p>
          <a:p>
            <a:pPr algn="just"/>
            <a:r>
              <a:rPr lang="en-US" sz="2500" dirty="0" smtClean="0"/>
              <a:t>3.2.4: In patients with CKD G3a–G5D, we suggest not to routinely measure bone-derived turnover markers of collagen synthesis (such as </a:t>
            </a:r>
            <a:r>
              <a:rPr lang="en-US" sz="2500" dirty="0" err="1" smtClean="0"/>
              <a:t>procollagen</a:t>
            </a:r>
            <a:r>
              <a:rPr lang="en-US" sz="2500" dirty="0" smtClean="0"/>
              <a:t> type I C-terminal </a:t>
            </a:r>
            <a:r>
              <a:rPr lang="en-US" sz="2500" dirty="0" err="1" smtClean="0"/>
              <a:t>propeptide</a:t>
            </a:r>
            <a:r>
              <a:rPr lang="en-US" sz="2500" dirty="0" smtClean="0"/>
              <a:t>) and breakdown (such as type I collagen cross-linked </a:t>
            </a:r>
            <a:r>
              <a:rPr lang="en-US" sz="2500" dirty="0" err="1" smtClean="0"/>
              <a:t>telopeptide</a:t>
            </a:r>
            <a:r>
              <a:rPr lang="en-US" sz="2500" dirty="0" smtClean="0"/>
              <a:t>, cross-laps, </a:t>
            </a:r>
            <a:r>
              <a:rPr lang="en-US" sz="2500" dirty="0" err="1" smtClean="0"/>
              <a:t>pyridinoline</a:t>
            </a:r>
            <a:r>
              <a:rPr lang="en-US" sz="2500" dirty="0" smtClean="0"/>
              <a:t>, or </a:t>
            </a:r>
            <a:r>
              <a:rPr lang="en-US" sz="2500" dirty="0" err="1" smtClean="0"/>
              <a:t>deoxypyridinoline</a:t>
            </a:r>
            <a:r>
              <a:rPr lang="en-US" sz="2500" dirty="0" smtClean="0"/>
              <a:t>) (2C).</a:t>
            </a:r>
          </a:p>
          <a:p>
            <a:pPr algn="just"/>
            <a:endParaRPr lang="en-US" sz="2500" dirty="0" smtClean="0"/>
          </a:p>
          <a:p>
            <a:pPr algn="just"/>
            <a:r>
              <a:rPr lang="en-US" sz="2500" dirty="0" smtClean="0"/>
              <a:t>3.2.5: We recommend that infants with CKD G2–G5D have their length measured at least quarterly, while children with CKD G2–G5D should be assessed for linear growth at least annually (1B).</a:t>
            </a:r>
            <a:endParaRPr lang="fa-IR"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500" b="1" dirty="0" smtClean="0"/>
              <a:t>Chapter 3.3: Diagnosis of CKD-MBD: vascular calcification</a:t>
            </a:r>
            <a:endParaRPr lang="fa-IR" sz="2500" b="1" dirty="0"/>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500" dirty="0" smtClean="0"/>
              <a:t>3.3.1: In patients with CKD G3a–G5D, we suggest that a </a:t>
            </a:r>
            <a:r>
              <a:rPr lang="en-US" sz="2500" dirty="0" smtClean="0">
                <a:solidFill>
                  <a:srgbClr val="FF0000"/>
                </a:solidFill>
              </a:rPr>
              <a:t>lateral abdominal radiograph </a:t>
            </a:r>
            <a:r>
              <a:rPr lang="en-US" sz="2500" dirty="0" smtClean="0"/>
              <a:t>can be used to detect the presence or absence of vascular calcification, and an </a:t>
            </a:r>
            <a:r>
              <a:rPr lang="en-US" sz="2500" dirty="0" smtClean="0">
                <a:solidFill>
                  <a:srgbClr val="FF0000"/>
                </a:solidFill>
              </a:rPr>
              <a:t>echocardiogram </a:t>
            </a:r>
            <a:r>
              <a:rPr lang="en-US" sz="2500" dirty="0" smtClean="0"/>
              <a:t>can be used to detect the presence or absence of </a:t>
            </a:r>
            <a:r>
              <a:rPr lang="en-US" sz="2500" dirty="0" err="1" smtClean="0"/>
              <a:t>valvular</a:t>
            </a:r>
            <a:r>
              <a:rPr lang="en-US" sz="2500" dirty="0" smtClean="0"/>
              <a:t> calcification, as reasonable alternatives to computed tomography-based imaging (2C).</a:t>
            </a:r>
          </a:p>
          <a:p>
            <a:pPr algn="just"/>
            <a:endParaRPr lang="en-US" sz="2500" dirty="0" smtClean="0"/>
          </a:p>
          <a:p>
            <a:pPr algn="just"/>
            <a:r>
              <a:rPr lang="en-US" sz="2500" dirty="0" smtClean="0"/>
              <a:t>3.3.2: We suggest that patients with CKD G3a–G5D with known vascular or </a:t>
            </a:r>
            <a:r>
              <a:rPr lang="en-US" sz="2500" dirty="0" err="1" smtClean="0"/>
              <a:t>valvular</a:t>
            </a:r>
            <a:r>
              <a:rPr lang="en-US" sz="2500" dirty="0" smtClean="0"/>
              <a:t> calcification be considered at highest cardiovascular risk (2A). </a:t>
            </a:r>
            <a:endParaRPr lang="fa-IR" sz="2500" dirty="0"/>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1143000"/>
          </a:xfrm>
        </p:spPr>
        <p:txBody>
          <a:bodyPr>
            <a:noAutofit/>
          </a:bodyPr>
          <a:lstStyle/>
          <a:p>
            <a:r>
              <a:rPr lang="en-US" sz="2500" b="1" dirty="0" smtClean="0"/>
              <a:t>Chapter 4.1: Treatment of CKD-MBD targeted at lowering high serum phosphate and maintaining serum calcium</a:t>
            </a:r>
            <a:endParaRPr lang="fa-IR" sz="2500" b="1" dirty="0"/>
          </a:p>
        </p:txBody>
      </p:sp>
      <p:sp>
        <p:nvSpPr>
          <p:cNvPr id="3" name="Content Placeholder 2"/>
          <p:cNvSpPr>
            <a:spLocks noGrp="1"/>
          </p:cNvSpPr>
          <p:nvPr>
            <p:ph idx="1"/>
          </p:nvPr>
        </p:nvSpPr>
        <p:spPr>
          <a:xfrm>
            <a:off x="457200" y="2713037"/>
            <a:ext cx="8229600" cy="4525963"/>
          </a:xfrm>
        </p:spPr>
        <p:txBody>
          <a:bodyPr>
            <a:noAutofit/>
          </a:bodyPr>
          <a:lstStyle/>
          <a:p>
            <a:pPr algn="just"/>
            <a:r>
              <a:rPr lang="en-US" sz="2500" dirty="0" smtClean="0"/>
              <a:t>4.1.1: In patients with CKD G3a–G5D, treatments of CKD-MBD should be based on serial assessments of phosphate, calcium, and PTH levels, considered together (Not Graded).</a:t>
            </a:r>
          </a:p>
          <a:p>
            <a:pPr algn="just"/>
            <a:endParaRPr lang="en-US" sz="2500" dirty="0" smtClean="0"/>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8237"/>
            <a:ext cx="8229600" cy="4525963"/>
          </a:xfrm>
        </p:spPr>
        <p:txBody>
          <a:bodyPr>
            <a:normAutofit/>
          </a:bodyPr>
          <a:lstStyle/>
          <a:p>
            <a:pPr algn="just"/>
            <a:r>
              <a:rPr lang="en-US" sz="2500" dirty="0" smtClean="0"/>
              <a:t>4.1.2: In patients with CKD G3a–G5D, we suggest lowering elevated phosphate levels toward the normal range (2C).</a:t>
            </a:r>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0" y="5410200"/>
            <a:ext cx="3200400" cy="400110"/>
          </a:xfrm>
          <a:prstGeom prst="rect">
            <a:avLst/>
          </a:prstGeom>
          <a:noFill/>
        </p:spPr>
        <p:txBody>
          <a:bodyPr wrap="square" rtlCol="0">
            <a:spAutoFit/>
          </a:bodyPr>
          <a:lstStyle/>
          <a:p>
            <a:pPr algn="ctr"/>
            <a:r>
              <a:rPr lang="en-US" sz="2000" dirty="0" smtClean="0"/>
              <a:t> </a:t>
            </a:r>
            <a:r>
              <a:rPr lang="en-US" sz="2000" dirty="0" err="1" smtClean="0"/>
              <a:t>Thelancet</a:t>
            </a:r>
            <a:r>
              <a:rPr lang="en-US" sz="2000" dirty="0" smtClean="0"/>
              <a:t> – August 2017</a:t>
            </a:r>
            <a:endParaRPr lang="en-US" sz="2000" dirty="0"/>
          </a:p>
        </p:txBody>
      </p:sp>
      <p:pic>
        <p:nvPicPr>
          <p:cNvPr id="1026" name="Picture 2"/>
          <p:cNvPicPr>
            <a:picLocks noChangeAspect="1" noChangeArrowheads="1"/>
          </p:cNvPicPr>
          <p:nvPr/>
        </p:nvPicPr>
        <p:blipFill>
          <a:blip r:embed="rId2" cstate="print"/>
          <a:srcRect r="944" b="12559"/>
          <a:stretch>
            <a:fillRect/>
          </a:stretch>
        </p:blipFill>
        <p:spPr bwMode="auto">
          <a:xfrm>
            <a:off x="1676400" y="-19047"/>
            <a:ext cx="5791200" cy="6877048"/>
          </a:xfrm>
          <a:prstGeom prst="rect">
            <a:avLst/>
          </a:prstGeom>
          <a:noFill/>
          <a:ln w="9525">
            <a:noFill/>
            <a:miter lim="800000"/>
            <a:headEnd/>
            <a:tailEnd/>
          </a:ln>
          <a:effectLst/>
        </p:spPr>
      </p:pic>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Autofit/>
          </a:bodyPr>
          <a:lstStyle/>
          <a:p>
            <a:pPr algn="just"/>
            <a:r>
              <a:rPr lang="en-US" sz="2500" dirty="0" smtClean="0"/>
              <a:t>Methods to prevent the development of </a:t>
            </a:r>
            <a:r>
              <a:rPr lang="en-US" sz="2500" dirty="0" err="1" smtClean="0"/>
              <a:t>hyperphosphatemia</a:t>
            </a:r>
            <a:r>
              <a:rPr lang="en-US" sz="2500" dirty="0" smtClean="0"/>
              <a:t> essentially include dietary </a:t>
            </a:r>
            <a:r>
              <a:rPr lang="en-US" sz="2500" dirty="0" smtClean="0">
                <a:solidFill>
                  <a:srgbClr val="FF0000"/>
                </a:solidFill>
              </a:rPr>
              <a:t>modification</a:t>
            </a:r>
            <a:r>
              <a:rPr lang="en-US" sz="2500" dirty="0" smtClean="0"/>
              <a:t>, the use of </a:t>
            </a:r>
            <a:r>
              <a:rPr lang="en-US" sz="2500" dirty="0" smtClean="0">
                <a:solidFill>
                  <a:srgbClr val="FF0000"/>
                </a:solidFill>
              </a:rPr>
              <a:t>phosphate-lowering therapy, </a:t>
            </a:r>
            <a:r>
              <a:rPr lang="en-US" sz="2500" dirty="0" smtClean="0"/>
              <a:t>and intensified </a:t>
            </a:r>
            <a:r>
              <a:rPr lang="en-US" sz="2500" dirty="0" smtClean="0">
                <a:solidFill>
                  <a:srgbClr val="FF0000"/>
                </a:solidFill>
              </a:rPr>
              <a:t>dialysis </a:t>
            </a:r>
            <a:r>
              <a:rPr lang="en-US" sz="2500" dirty="0" smtClean="0"/>
              <a:t>schedules for those with CKD G5D. </a:t>
            </a:r>
          </a:p>
          <a:p>
            <a:pPr algn="just"/>
            <a:endParaRPr lang="en-US" sz="2500" dirty="0" smtClean="0"/>
          </a:p>
          <a:p>
            <a:pPr algn="just">
              <a:buNone/>
            </a:pPr>
            <a:endParaRPr lang="en-US" sz="2500" dirty="0" smtClean="0"/>
          </a:p>
          <a:p>
            <a:pPr algn="just"/>
            <a:endParaRPr lang="en-US" sz="2500" dirty="0" smtClean="0"/>
          </a:p>
          <a:p>
            <a:pPr algn="just"/>
            <a:r>
              <a:rPr lang="en-US" sz="2500" dirty="0" smtClean="0"/>
              <a:t>Interestingly, in the prospective observational COSMOS study cohort of HD patients </a:t>
            </a:r>
            <a:r>
              <a:rPr lang="en-US" sz="2500" dirty="0" smtClean="0"/>
              <a:t> </a:t>
            </a:r>
            <a:r>
              <a:rPr lang="en-US" sz="2500" dirty="0" smtClean="0"/>
              <a:t>the best patient survival was observed with serum phosphate close to </a:t>
            </a:r>
            <a:r>
              <a:rPr lang="en-US" sz="2500" dirty="0" smtClean="0">
                <a:solidFill>
                  <a:srgbClr val="FF0000"/>
                </a:solidFill>
              </a:rPr>
              <a:t>4.4 mg/dl</a:t>
            </a:r>
            <a:r>
              <a:rPr lang="en-US" sz="2500" dirty="0" smtClean="0"/>
              <a:t> (1.42 </a:t>
            </a:r>
            <a:r>
              <a:rPr lang="en-US" sz="2500" dirty="0" err="1" smtClean="0"/>
              <a:t>mmol</a:t>
            </a:r>
            <a:r>
              <a:rPr lang="en-US" sz="2500" dirty="0" smtClean="0"/>
              <a:t>/l).</a:t>
            </a:r>
            <a:endParaRPr lang="fa-IR" sz="2500" dirty="0"/>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4525963"/>
          </a:xfrm>
        </p:spPr>
        <p:txBody>
          <a:bodyPr>
            <a:normAutofit/>
          </a:bodyPr>
          <a:lstStyle/>
          <a:p>
            <a:pPr algn="just"/>
            <a:r>
              <a:rPr lang="en-US" dirty="0" smtClean="0"/>
              <a:t>The majority of studies </a:t>
            </a:r>
            <a:r>
              <a:rPr lang="en-US" dirty="0" smtClean="0"/>
              <a:t> </a:t>
            </a:r>
            <a:r>
              <a:rPr lang="en-US" dirty="0" smtClean="0"/>
              <a:t>found phosphate to be consistently associated with </a:t>
            </a:r>
            <a:r>
              <a:rPr lang="en-US" dirty="0" smtClean="0">
                <a:solidFill>
                  <a:srgbClr val="FF0000"/>
                </a:solidFill>
              </a:rPr>
              <a:t>excess mortality </a:t>
            </a:r>
            <a:r>
              <a:rPr lang="en-US" dirty="0" smtClean="0"/>
              <a:t>at levels above and below the limits of normal, but not in the normal range.</a:t>
            </a:r>
          </a:p>
          <a:p>
            <a:pPr algn="just"/>
            <a:endParaRPr lang="en-US" dirty="0" smtClean="0"/>
          </a:p>
          <a:p>
            <a:pPr algn="just">
              <a:buNone/>
            </a:pPr>
            <a:endParaRPr lang="fa-IR" dirty="0"/>
          </a:p>
        </p:txBody>
      </p:sp>
    </p:spTree>
  </p:cSld>
  <p:clrMapOvr>
    <a:masterClrMapping/>
  </p:clrMapOvr>
  <p:transition spd="slow">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4.1.3: In adult patients with CKD G3a–G5D, we suggest avoiding </a:t>
            </a:r>
            <a:r>
              <a:rPr lang="en-US" sz="2500" dirty="0" err="1" smtClean="0"/>
              <a:t>hypercalcemia</a:t>
            </a:r>
            <a:r>
              <a:rPr lang="en-US" sz="2500" dirty="0" smtClean="0"/>
              <a:t> (2C). In children with CKD G3a–G5D,we suggest maintaining serum calcium in the age-appropriate normal range (2C).</a:t>
            </a:r>
            <a:endParaRPr lang="fa-IR" sz="2500" dirty="0" smtClean="0"/>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Content Placeholder 3"/>
          <p:cNvSpPr>
            <a:spLocks noGrp="1"/>
          </p:cNvSpPr>
          <p:nvPr>
            <p:ph idx="1"/>
          </p:nvPr>
        </p:nvSpPr>
        <p:spPr/>
        <p:txBody>
          <a:bodyPr/>
          <a:lstStyle/>
          <a:p>
            <a:pPr>
              <a:buNone/>
            </a:pPr>
            <a:endParaRPr lang="en-US"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novel studies link higher concentrations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o</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f serum calcium to nonfatal cardiovascular events.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A more recent  retrospective  </a:t>
            </a:r>
            <a:r>
              <a:rPr kumimoji="0" lang="en-US" sz="2500" b="0" i="0" u="none" strike="noStrike" kern="1200" cap="none" spc="0" normalizeH="0" baseline="0" noProof="0" dirty="0" err="1" smtClean="0">
                <a:ln>
                  <a:noFill/>
                </a:ln>
                <a:solidFill>
                  <a:schemeClr val="tx1"/>
                </a:solidFill>
                <a:effectLst/>
                <a:uLnTx/>
                <a:uFillTx/>
                <a:latin typeface="+mn-lt"/>
                <a:ea typeface="+mn-ea"/>
                <a:cs typeface="+mn-cs"/>
              </a:rPr>
              <a:t>observentional</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analysis of a large dialysis cohort  confirmed the </a:t>
            </a:r>
            <a:r>
              <a:rPr kumimoji="0" lang="en-US" sz="2500" b="0" i="0" u="none" strike="noStrike" kern="1200" cap="none" spc="0" normalizeH="0" baseline="0" noProof="0" dirty="0" err="1" smtClean="0">
                <a:ln>
                  <a:noFill/>
                </a:ln>
                <a:solidFill>
                  <a:schemeClr val="tx1"/>
                </a:solidFill>
                <a:effectLst/>
                <a:uLnTx/>
                <a:uFillTx/>
                <a:latin typeface="+mn-lt"/>
                <a:ea typeface="+mn-ea"/>
                <a:cs typeface="+mn-cs"/>
              </a:rPr>
              <a:t>assiciation</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between </a:t>
            </a:r>
            <a:r>
              <a:rPr kumimoji="0" lang="en-US" sz="2500" b="0" i="0" u="none" strike="noStrike" kern="1200" cap="none" spc="0" normalizeH="0" baseline="0" noProof="0" dirty="0" err="1" smtClean="0">
                <a:ln>
                  <a:noFill/>
                </a:ln>
                <a:solidFill>
                  <a:srgbClr val="FF0000"/>
                </a:solidFill>
                <a:effectLst/>
                <a:uLnTx/>
                <a:uFillTx/>
                <a:latin typeface="+mn-lt"/>
                <a:ea typeface="+mn-ea"/>
                <a:cs typeface="+mn-cs"/>
              </a:rPr>
              <a:t>hypercalcemia</a:t>
            </a:r>
            <a:r>
              <a:rPr kumimoji="0" lang="en-US" sz="2500" b="0" i="0" u="none" strike="noStrike" kern="1200" cap="none" spc="0" normalizeH="0" baseline="0" noProof="0" dirty="0" smtClean="0">
                <a:ln>
                  <a:noFill/>
                </a:ln>
                <a:solidFill>
                  <a:srgbClr val="FF0000"/>
                </a:solidFill>
                <a:effectLst/>
                <a:uLnTx/>
                <a:uFillTx/>
                <a:latin typeface="+mn-lt"/>
                <a:ea typeface="+mn-ea"/>
                <a:cs typeface="+mn-cs"/>
              </a:rPr>
              <a:t> and mortality risk.</a:t>
            </a:r>
            <a:endParaRPr kumimoji="0" lang="fa-IR" sz="25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ransition spd="slow">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4.1.4: In patients with CKD G5D, we suggest using a </a:t>
            </a:r>
            <a:r>
              <a:rPr lang="en-US" sz="2500" dirty="0" err="1" smtClean="0"/>
              <a:t>dialysate</a:t>
            </a:r>
            <a:r>
              <a:rPr lang="en-US" sz="2500" dirty="0" smtClean="0"/>
              <a:t> calcium concentration between 1.25 and 1.50 </a:t>
            </a:r>
            <a:r>
              <a:rPr lang="en-US" sz="2500" dirty="0" err="1" smtClean="0"/>
              <a:t>mmol</a:t>
            </a:r>
            <a:r>
              <a:rPr lang="en-US" sz="2500" dirty="0" smtClean="0"/>
              <a:t>/l (2.5 and 3.0 </a:t>
            </a:r>
            <a:r>
              <a:rPr lang="en-US" sz="2500" dirty="0" err="1" smtClean="0"/>
              <a:t>mEq</a:t>
            </a:r>
            <a:r>
              <a:rPr lang="en-US" sz="2500" dirty="0" smtClean="0"/>
              <a:t>/l) (2C).</a:t>
            </a:r>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237"/>
            <a:ext cx="8229600" cy="4525963"/>
          </a:xfrm>
        </p:spPr>
        <p:txBody>
          <a:bodyPr>
            <a:noAutofit/>
          </a:bodyPr>
          <a:lstStyle/>
          <a:p>
            <a:pPr algn="just"/>
            <a:r>
              <a:rPr lang="en-US" sz="2500" dirty="0" smtClean="0"/>
              <a:t>however</a:t>
            </a:r>
            <a:r>
              <a:rPr lang="en-US" sz="2500" dirty="0" smtClean="0"/>
              <a:t>, was a high </a:t>
            </a:r>
            <a:r>
              <a:rPr lang="en-US" sz="2500" dirty="0" err="1" smtClean="0"/>
              <a:t>dialysate</a:t>
            </a:r>
            <a:r>
              <a:rPr lang="en-US" sz="2500" dirty="0" smtClean="0"/>
              <a:t> calcium concentration of 1.75 </a:t>
            </a:r>
            <a:r>
              <a:rPr lang="en-US" sz="2500" dirty="0" err="1" smtClean="0"/>
              <a:t>mmol</a:t>
            </a:r>
            <a:r>
              <a:rPr lang="en-US" sz="2500" dirty="0" smtClean="0"/>
              <a:t>/l (</a:t>
            </a:r>
            <a:r>
              <a:rPr lang="en-US" sz="2500" dirty="0" smtClean="0">
                <a:solidFill>
                  <a:srgbClr val="FF0000"/>
                </a:solidFill>
              </a:rPr>
              <a:t>3.5 </a:t>
            </a:r>
            <a:r>
              <a:rPr lang="en-US" sz="2500" dirty="0" err="1" smtClean="0">
                <a:solidFill>
                  <a:srgbClr val="FF0000"/>
                </a:solidFill>
              </a:rPr>
              <a:t>mEq</a:t>
            </a:r>
            <a:r>
              <a:rPr lang="en-US" sz="2500" dirty="0" smtClean="0">
                <a:solidFill>
                  <a:srgbClr val="FF0000"/>
                </a:solidFill>
              </a:rPr>
              <a:t>/l</a:t>
            </a:r>
            <a:r>
              <a:rPr lang="en-US" sz="2500" dirty="0" smtClean="0"/>
              <a:t>), leaving open the possibility that lower levels of </a:t>
            </a:r>
            <a:r>
              <a:rPr lang="en-US" sz="2500" dirty="0" err="1" smtClean="0"/>
              <a:t>dialysate</a:t>
            </a:r>
            <a:r>
              <a:rPr lang="en-US" sz="2500" dirty="0" smtClean="0"/>
              <a:t> calcium (&gt;1.25 </a:t>
            </a:r>
            <a:r>
              <a:rPr lang="en-US" sz="2500" dirty="0" err="1" smtClean="0"/>
              <a:t>mmol</a:t>
            </a:r>
            <a:r>
              <a:rPr lang="en-US" sz="2500" dirty="0" smtClean="0"/>
              <a:t>/l [</a:t>
            </a:r>
            <a:r>
              <a:rPr lang="en-US" sz="2500" dirty="0" smtClean="0">
                <a:solidFill>
                  <a:srgbClr val="FF0000"/>
                </a:solidFill>
              </a:rPr>
              <a:t>2.5 </a:t>
            </a:r>
            <a:r>
              <a:rPr lang="en-US" sz="2500" dirty="0" err="1" smtClean="0">
                <a:solidFill>
                  <a:srgbClr val="FF0000"/>
                </a:solidFill>
              </a:rPr>
              <a:t>mEq</a:t>
            </a:r>
            <a:r>
              <a:rPr lang="en-US" sz="2500" dirty="0" smtClean="0">
                <a:solidFill>
                  <a:srgbClr val="FF0000"/>
                </a:solidFill>
              </a:rPr>
              <a:t>/l</a:t>
            </a:r>
            <a:r>
              <a:rPr lang="en-US" sz="2500" dirty="0" smtClean="0"/>
              <a:t>] but &lt;1.75 </a:t>
            </a:r>
            <a:r>
              <a:rPr lang="en-US" sz="2500" dirty="0" err="1" smtClean="0"/>
              <a:t>mmol</a:t>
            </a:r>
            <a:r>
              <a:rPr lang="en-US" sz="2500" dirty="0" smtClean="0"/>
              <a:t>/l [3.5 </a:t>
            </a:r>
            <a:r>
              <a:rPr lang="en-US" sz="2500" dirty="0" err="1" smtClean="0"/>
              <a:t>mEq</a:t>
            </a:r>
            <a:r>
              <a:rPr lang="en-US" sz="2500" dirty="0" smtClean="0"/>
              <a:t>/l]) would be equally beneficial. </a:t>
            </a:r>
          </a:p>
          <a:p>
            <a:pPr algn="just">
              <a:buNone/>
            </a:pPr>
            <a:endParaRPr lang="en-US" sz="2500" dirty="0" smtClean="0"/>
          </a:p>
          <a:p>
            <a:pPr algn="just">
              <a:buNone/>
            </a:pPr>
            <a:endParaRPr lang="en-US" sz="2500" dirty="0" smtClean="0"/>
          </a:p>
          <a:p>
            <a:pPr algn="just">
              <a:buNone/>
            </a:pPr>
            <a:endParaRPr lang="en-US" sz="2500" dirty="0" smtClean="0"/>
          </a:p>
          <a:p>
            <a:pPr algn="just"/>
            <a:r>
              <a:rPr lang="en-US" sz="2500" dirty="0" smtClean="0"/>
              <a:t> Lowering </a:t>
            </a:r>
            <a:r>
              <a:rPr lang="en-US" sz="2500" dirty="0" err="1" smtClean="0"/>
              <a:t>dialysate</a:t>
            </a:r>
            <a:r>
              <a:rPr lang="en-US" sz="2500" dirty="0" smtClean="0"/>
              <a:t> calcium levels </a:t>
            </a:r>
            <a:r>
              <a:rPr lang="en-US" sz="2500" dirty="0" smtClean="0">
                <a:solidFill>
                  <a:srgbClr val="FF0000"/>
                </a:solidFill>
              </a:rPr>
              <a:t>slowed</a:t>
            </a:r>
            <a:r>
              <a:rPr lang="en-US" sz="2500" dirty="0" smtClean="0"/>
              <a:t> the progression of CAC and improved biopsy-proven bone turnover (</a:t>
            </a:r>
            <a:r>
              <a:rPr lang="en-US" sz="2500" dirty="0" smtClean="0">
                <a:solidFill>
                  <a:srgbClr val="FF0000"/>
                </a:solidFill>
              </a:rPr>
              <a:t>low</a:t>
            </a:r>
            <a:r>
              <a:rPr lang="en-US" sz="2500" dirty="0" smtClean="0"/>
              <a:t> </a:t>
            </a:r>
            <a:r>
              <a:rPr lang="en-US" sz="2500" dirty="0" smtClean="0">
                <a:solidFill>
                  <a:srgbClr val="FF0000"/>
                </a:solidFill>
              </a:rPr>
              <a:t>bone turnover decreased from 85.0% to 41.8%) </a:t>
            </a:r>
            <a:r>
              <a:rPr lang="en-US" sz="2500" dirty="0" smtClean="0"/>
              <a:t>in this cohort of patients on HD.</a:t>
            </a:r>
            <a:endParaRPr lang="fa-IR" sz="2500" dirty="0"/>
          </a:p>
        </p:txBody>
      </p:sp>
    </p:spTree>
  </p:cSld>
  <p:clrMapOvr>
    <a:masterClrMapping/>
  </p:clrMapOvr>
  <p:transition spd="slow">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endParaRPr lang="en-US" sz="2500" dirty="0" smtClean="0"/>
          </a:p>
          <a:p>
            <a:pPr algn="just"/>
            <a:endParaRPr lang="en-US" sz="2500" dirty="0" smtClean="0"/>
          </a:p>
          <a:p>
            <a:pPr algn="just"/>
            <a:r>
              <a:rPr lang="en-US" sz="2500" dirty="0" smtClean="0"/>
              <a:t> found increased risk for all-cause mortality and cardiovascular or infection-related hospitalization in incident HD patients for high </a:t>
            </a:r>
            <a:r>
              <a:rPr lang="en-US" sz="2500" dirty="0" err="1" smtClean="0"/>
              <a:t>dialysate</a:t>
            </a:r>
            <a:r>
              <a:rPr lang="en-US" sz="2500" dirty="0" smtClean="0"/>
              <a:t> calcium.</a:t>
            </a:r>
          </a:p>
          <a:p>
            <a:pPr algn="just"/>
            <a:endParaRPr lang="fa-IR" sz="2500" dirty="0"/>
          </a:p>
        </p:txBody>
      </p:sp>
    </p:spTree>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4.1.5: In patients with CKD G3a-G5D, decisions about phosphate-lowering treatment should be based on progressively or persistently elevated serum phosphate (Not Graded).</a:t>
            </a:r>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Autofit/>
          </a:bodyPr>
          <a:lstStyle/>
          <a:p>
            <a:pPr algn="just"/>
            <a:r>
              <a:rPr lang="en-US" sz="2500" dirty="0" smtClean="0"/>
              <a:t>available phosphate binders are all effective in the treatment of </a:t>
            </a:r>
            <a:r>
              <a:rPr lang="en-US" sz="2500" dirty="0" err="1" smtClean="0"/>
              <a:t>hyperphosphatemia</a:t>
            </a:r>
            <a:r>
              <a:rPr lang="en-US" sz="2500" dirty="0" smtClean="0"/>
              <a:t>, and that there is evidence that </a:t>
            </a:r>
            <a:r>
              <a:rPr lang="en-US" sz="2500" dirty="0" smtClean="0">
                <a:solidFill>
                  <a:srgbClr val="FF0000"/>
                </a:solidFill>
              </a:rPr>
              <a:t>calcium-free binders </a:t>
            </a:r>
            <a:r>
              <a:rPr lang="en-US" sz="2500" dirty="0" smtClean="0"/>
              <a:t>may favor halting progression of vascular calcifications compared with </a:t>
            </a:r>
            <a:r>
              <a:rPr lang="en-US" sz="2500" dirty="0" smtClean="0">
                <a:solidFill>
                  <a:srgbClr val="FF0000"/>
                </a:solidFill>
              </a:rPr>
              <a:t>calcium-containing binders</a:t>
            </a:r>
            <a:r>
              <a:rPr lang="en-US" sz="2500" dirty="0" smtClean="0"/>
              <a:t>.</a:t>
            </a:r>
          </a:p>
          <a:p>
            <a:pPr algn="just"/>
            <a:endParaRPr lang="en-US" sz="2500" dirty="0" smtClean="0"/>
          </a:p>
          <a:p>
            <a:pPr algn="just"/>
            <a:r>
              <a:rPr lang="en-US" sz="2500" dirty="0" smtClean="0"/>
              <a:t>The most notable RCT was performed by Block et </a:t>
            </a:r>
            <a:r>
              <a:rPr lang="en-US" sz="2500" dirty="0" smtClean="0"/>
              <a:t>al </a:t>
            </a:r>
            <a:r>
              <a:rPr lang="en-US" sz="2500" dirty="0" smtClean="0"/>
              <a:t>In this study, </a:t>
            </a:r>
            <a:r>
              <a:rPr lang="en-US" sz="2500" dirty="0" err="1" smtClean="0"/>
              <a:t>predialysis</a:t>
            </a:r>
            <a:r>
              <a:rPr lang="en-US" sz="2500" dirty="0" smtClean="0"/>
              <a:t> patients (CKD G3b–G4) with mean baseline serum phosphate concentrations of 4.2 mg/dl (1.36 </a:t>
            </a:r>
            <a:r>
              <a:rPr lang="en-US" sz="2500" dirty="0" err="1" smtClean="0"/>
              <a:t>mmol</a:t>
            </a:r>
            <a:r>
              <a:rPr lang="en-US" sz="2500" dirty="0" smtClean="0"/>
              <a:t>/l) were exposed to </a:t>
            </a:r>
            <a:r>
              <a:rPr lang="en-US" sz="2500" dirty="0" smtClean="0">
                <a:solidFill>
                  <a:srgbClr val="FF0000"/>
                </a:solidFill>
              </a:rPr>
              <a:t>3 different </a:t>
            </a:r>
            <a:r>
              <a:rPr lang="en-US" sz="2500" dirty="0" smtClean="0"/>
              <a:t>phosphate binders (</a:t>
            </a:r>
            <a:r>
              <a:rPr lang="en-US" sz="2500" dirty="0" err="1" smtClean="0">
                <a:solidFill>
                  <a:srgbClr val="FF0000"/>
                </a:solidFill>
              </a:rPr>
              <a:t>sevelamer</a:t>
            </a:r>
            <a:r>
              <a:rPr lang="en-US" sz="2500" dirty="0" smtClean="0">
                <a:solidFill>
                  <a:srgbClr val="FF0000"/>
                </a:solidFill>
              </a:rPr>
              <a:t>, lanthanum</a:t>
            </a:r>
            <a:r>
              <a:rPr lang="en-US" sz="2500" dirty="0" smtClean="0"/>
              <a:t>, or </a:t>
            </a:r>
            <a:r>
              <a:rPr lang="en-US" sz="2500" dirty="0" smtClean="0">
                <a:solidFill>
                  <a:srgbClr val="FF0000"/>
                </a:solidFill>
              </a:rPr>
              <a:t>calcium citrate</a:t>
            </a:r>
            <a:r>
              <a:rPr lang="en-US" sz="2500" dirty="0" smtClean="0"/>
              <a:t>) </a:t>
            </a:r>
            <a:r>
              <a:rPr lang="en-US" sz="2500" dirty="0" smtClean="0"/>
              <a:t>versus matching placebos, in order to explore effects on serum phosphate levels, </a:t>
            </a:r>
            <a:r>
              <a:rPr lang="en-US" sz="2500" dirty="0" smtClean="0"/>
              <a:t>while there was a small decrease in serum phosphate concentrations.</a:t>
            </a:r>
            <a:endParaRPr lang="en-US" sz="2500" dirty="0" smtClean="0"/>
          </a:p>
          <a:p>
            <a:pPr algn="just"/>
            <a:endParaRPr lang="en-US" sz="2500" dirty="0" smtClean="0"/>
          </a:p>
          <a:p>
            <a:pPr algn="just"/>
            <a:endParaRPr lang="en-US" sz="2500" dirty="0" smtClean="0"/>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Autofit/>
          </a:bodyPr>
          <a:lstStyle/>
          <a:p>
            <a:pPr algn="just"/>
            <a:endParaRPr lang="en-US" sz="2500" dirty="0" smtClean="0"/>
          </a:p>
          <a:p>
            <a:pPr algn="just"/>
            <a:endParaRPr lang="en-US" sz="2500" dirty="0" smtClean="0"/>
          </a:p>
          <a:p>
            <a:pPr algn="just"/>
            <a:r>
              <a:rPr lang="en-US" sz="2500" dirty="0" smtClean="0"/>
              <a:t>4.1.6: In adult patients with CKD G3a–G5D receiving phosphate-lowering treatment, we suggest restricting the dose of calcium-based phosphate binders (2B). </a:t>
            </a:r>
          </a:p>
          <a:p>
            <a:pPr algn="just"/>
            <a:r>
              <a:rPr lang="en-US" sz="2500" dirty="0" smtClean="0"/>
              <a:t>In </a:t>
            </a:r>
            <a:r>
              <a:rPr lang="en-US" sz="2500" dirty="0" smtClean="0"/>
              <a:t>children with CKD G3a–G5D, it is reasonable to base the choice of phosphate-lowering treatment on serum calcium levels (Not Graded).</a:t>
            </a:r>
            <a:endParaRPr lang="fa-IR" sz="2500"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634596" y="0"/>
            <a:ext cx="7976004" cy="6858000"/>
          </a:xfrm>
          <a:prstGeom prst="rect">
            <a:avLst/>
          </a:prstGeom>
          <a:noFill/>
          <a:ln w="9525">
            <a:noFill/>
            <a:miter lim="800000"/>
            <a:headEnd/>
            <a:tailEnd/>
          </a:ln>
          <a:effectLst/>
        </p:spPr>
      </p:pic>
    </p:spTree>
  </p:cSld>
  <p:clrMapOvr>
    <a:masterClrMapping/>
  </p:clrMapOvr>
  <p:transition spd="slow">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3657600"/>
          </a:xfrm>
        </p:spPr>
        <p:txBody>
          <a:bodyPr>
            <a:noAutofit/>
          </a:bodyPr>
          <a:lstStyle/>
          <a:p>
            <a:pPr algn="just"/>
            <a:r>
              <a:rPr lang="en-US" sz="2500" dirty="0" smtClean="0"/>
              <a:t> </a:t>
            </a:r>
            <a:r>
              <a:rPr lang="en-US" sz="2500" dirty="0" smtClean="0"/>
              <a:t>the Work Group determined that there is new evidence suggesting that </a:t>
            </a:r>
            <a:r>
              <a:rPr lang="en-US" sz="2500" dirty="0" smtClean="0">
                <a:solidFill>
                  <a:srgbClr val="FF0000"/>
                </a:solidFill>
              </a:rPr>
              <a:t>excess exposure </a:t>
            </a:r>
            <a:r>
              <a:rPr lang="en-US" sz="2500" dirty="0" smtClean="0"/>
              <a:t>to calcium through diet, medications, or </a:t>
            </a:r>
            <a:r>
              <a:rPr lang="en-US" sz="2500" dirty="0" err="1" smtClean="0"/>
              <a:t>dialysate</a:t>
            </a:r>
            <a:r>
              <a:rPr lang="en-US" sz="2500" dirty="0" smtClean="0"/>
              <a:t> may be </a:t>
            </a:r>
            <a:r>
              <a:rPr lang="en-US" sz="2500" dirty="0" smtClean="0">
                <a:solidFill>
                  <a:srgbClr val="FF0000"/>
                </a:solidFill>
              </a:rPr>
              <a:t>harmful</a:t>
            </a:r>
            <a:r>
              <a:rPr lang="en-US" sz="2500" dirty="0" smtClean="0"/>
              <a:t> across all GFR categories of CKD, regardless of whether other candidate markers of risk such as </a:t>
            </a:r>
            <a:r>
              <a:rPr lang="en-US" sz="2500" dirty="0" err="1" smtClean="0">
                <a:solidFill>
                  <a:srgbClr val="FF0000"/>
                </a:solidFill>
              </a:rPr>
              <a:t>hypercalcemia</a:t>
            </a:r>
            <a:r>
              <a:rPr lang="en-US" sz="2500" dirty="0" smtClean="0"/>
              <a:t>, </a:t>
            </a:r>
            <a:r>
              <a:rPr lang="en-US" sz="2500" dirty="0" smtClean="0">
                <a:solidFill>
                  <a:srgbClr val="FF0000"/>
                </a:solidFill>
              </a:rPr>
              <a:t>arterial calcification</a:t>
            </a:r>
            <a:r>
              <a:rPr lang="en-US" sz="2500" dirty="0" smtClean="0"/>
              <a:t>, </a:t>
            </a:r>
            <a:r>
              <a:rPr lang="en-US" sz="2500" dirty="0" err="1" smtClean="0">
                <a:solidFill>
                  <a:srgbClr val="FF0000"/>
                </a:solidFill>
              </a:rPr>
              <a:t>adynamic</a:t>
            </a:r>
            <a:r>
              <a:rPr lang="en-US" sz="2500" dirty="0" smtClean="0">
                <a:solidFill>
                  <a:srgbClr val="FF0000"/>
                </a:solidFill>
              </a:rPr>
              <a:t> bone disease</a:t>
            </a:r>
            <a:r>
              <a:rPr lang="en-US" sz="2500" dirty="0" smtClean="0"/>
              <a:t>, or </a:t>
            </a:r>
            <a:r>
              <a:rPr lang="en-US" sz="2500" dirty="0" smtClean="0">
                <a:solidFill>
                  <a:srgbClr val="FF0000"/>
                </a:solidFill>
              </a:rPr>
              <a:t>low PTH levels </a:t>
            </a:r>
            <a:r>
              <a:rPr lang="en-US" sz="2500" dirty="0" smtClean="0"/>
              <a:t>are also present.</a:t>
            </a:r>
          </a:p>
          <a:p>
            <a:pPr algn="just">
              <a:buNone/>
            </a:pPr>
            <a:endParaRPr lang="en-US" sz="2500" dirty="0" smtClean="0"/>
          </a:p>
          <a:p>
            <a:pPr algn="just">
              <a:buNone/>
            </a:pPr>
            <a:endParaRPr lang="en-US" sz="2500" dirty="0" smtClean="0"/>
          </a:p>
          <a:p>
            <a:pPr algn="just">
              <a:buNone/>
            </a:pPr>
            <a:endParaRPr lang="en-US" sz="2500" dirty="0" smtClean="0"/>
          </a:p>
          <a:p>
            <a:pPr algn="just">
              <a:buNone/>
            </a:pPr>
            <a:endParaRPr lang="fa-IR" sz="2500" dirty="0"/>
          </a:p>
        </p:txBody>
      </p:sp>
    </p:spTree>
  </p:cSld>
  <p:clrMapOvr>
    <a:masterClrMapping/>
  </p:clrMapOvr>
  <p:transition spd="slow">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637"/>
            <a:ext cx="8229600" cy="4525963"/>
          </a:xfrm>
        </p:spPr>
        <p:txBody>
          <a:bodyPr>
            <a:noAutofit/>
          </a:bodyPr>
          <a:lstStyle/>
          <a:p>
            <a:pPr algn="just"/>
            <a:r>
              <a:rPr lang="en-US" sz="2500" dirty="0" smtClean="0"/>
              <a:t>4.1.7: In patients with CKD G3a-G5D, we recommend avoiding the long-term use of aluminum-containing phosphate binders and, in patients with CKD G5D, avoiding </a:t>
            </a:r>
            <a:r>
              <a:rPr lang="en-US" sz="2500" dirty="0" err="1" smtClean="0"/>
              <a:t>dialysate</a:t>
            </a:r>
            <a:r>
              <a:rPr lang="en-US" sz="2500" dirty="0" smtClean="0"/>
              <a:t> aluminum contamination to prevent aluminum intoxication (1C).</a:t>
            </a:r>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sz="2500" dirty="0" smtClean="0"/>
          </a:p>
          <a:p>
            <a:pPr algn="just"/>
            <a:r>
              <a:rPr lang="en-US" sz="2500" dirty="0" smtClean="0"/>
              <a:t>4.1.8: In patients with CKD G3a–G5D, we suggest limiting dietary phosphate intake in the treatment of </a:t>
            </a:r>
            <a:r>
              <a:rPr lang="en-US" sz="2500" dirty="0" err="1" smtClean="0"/>
              <a:t>hyperphosphatemia</a:t>
            </a:r>
            <a:r>
              <a:rPr lang="en-US" sz="2500" dirty="0" smtClean="0"/>
              <a:t> alone or in combination with other treatments (2D). </a:t>
            </a:r>
            <a:endParaRPr lang="en-US" sz="2500" dirty="0" smtClean="0"/>
          </a:p>
          <a:p>
            <a:pPr algn="just"/>
            <a:r>
              <a:rPr lang="en-US" sz="2500" dirty="0" smtClean="0"/>
              <a:t>It </a:t>
            </a:r>
            <a:r>
              <a:rPr lang="en-US" sz="2500" dirty="0" smtClean="0"/>
              <a:t>is reasonable to consider phosphate source (e.g., animal, vegetable, additives) in making dietary recommendations (Not Graded).</a:t>
            </a:r>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noAutofit/>
          </a:bodyPr>
          <a:lstStyle/>
          <a:p>
            <a:pPr algn="just"/>
            <a:r>
              <a:rPr lang="en-US" sz="2500" dirty="0" smtClean="0"/>
              <a:t>Aggressive dietary phosphate restriction is difficult because it has the potential to compromise adequate intake of other </a:t>
            </a:r>
            <a:r>
              <a:rPr lang="en-US" sz="2500" dirty="0" smtClean="0">
                <a:solidFill>
                  <a:srgbClr val="FF0000"/>
                </a:solidFill>
              </a:rPr>
              <a:t>nutrients</a:t>
            </a:r>
            <a:r>
              <a:rPr lang="en-US" sz="2500" dirty="0" smtClean="0"/>
              <a:t>, especially protein.</a:t>
            </a:r>
          </a:p>
          <a:p>
            <a:pPr algn="just"/>
            <a:endParaRPr lang="en-US" sz="2500" dirty="0" smtClean="0"/>
          </a:p>
          <a:p>
            <a:pPr algn="just"/>
            <a:r>
              <a:rPr lang="en-US" sz="2500" dirty="0" smtClean="0"/>
              <a:t>About </a:t>
            </a:r>
            <a:r>
              <a:rPr lang="en-US" sz="2500" dirty="0" smtClean="0">
                <a:solidFill>
                  <a:srgbClr val="FF0000"/>
                </a:solidFill>
              </a:rPr>
              <a:t>40% to 60% </a:t>
            </a:r>
            <a:r>
              <a:rPr lang="en-US" sz="2500" dirty="0" smtClean="0"/>
              <a:t>of animal-based phosphate is absorbed, depending on the GI vitamin D receptor activations. Plant phosphate, mostly associated with </a:t>
            </a:r>
            <a:r>
              <a:rPr lang="en-US" sz="2500" dirty="0" err="1" smtClean="0"/>
              <a:t>phytates</a:t>
            </a:r>
            <a:r>
              <a:rPr lang="en-US" sz="2500" dirty="0" smtClean="0"/>
              <a:t>, is less absorbable (generally </a:t>
            </a:r>
            <a:r>
              <a:rPr lang="en-US" sz="2500" dirty="0" smtClean="0">
                <a:solidFill>
                  <a:srgbClr val="FF0000"/>
                </a:solidFill>
              </a:rPr>
              <a:t>20%– 50%) </a:t>
            </a:r>
            <a:r>
              <a:rPr lang="en-US" sz="2500" dirty="0" smtClean="0"/>
              <a:t>in the human GI tract. </a:t>
            </a:r>
          </a:p>
          <a:p>
            <a:pPr algn="just"/>
            <a:endParaRPr lang="en-US" sz="2500" dirty="0" smtClean="0"/>
          </a:p>
          <a:p>
            <a:pPr algn="just"/>
            <a:r>
              <a:rPr lang="en-US" sz="2500" dirty="0" smtClean="0"/>
              <a:t>Additionally, it is important for patients to be guided toward </a:t>
            </a:r>
            <a:r>
              <a:rPr lang="en-US" sz="2500" dirty="0" smtClean="0">
                <a:solidFill>
                  <a:srgbClr val="FF0000"/>
                </a:solidFill>
              </a:rPr>
              <a:t>fresh and homemade foods </a:t>
            </a:r>
            <a:r>
              <a:rPr lang="en-US" sz="2500" dirty="0" smtClean="0"/>
              <a:t>rather than processed foods in order to avoid additives.</a:t>
            </a:r>
            <a:endParaRPr lang="fa-IR" sz="2500" dirty="0"/>
          </a:p>
        </p:txBody>
      </p:sp>
    </p:spTree>
  </p:cSld>
  <p:clrMapOvr>
    <a:masterClrMapping/>
  </p:clrMapOvr>
  <p:transition spd="slow">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Hence, the phosphate burden from </a:t>
            </a:r>
            <a:r>
              <a:rPr lang="en-US" sz="2500" dirty="0" smtClean="0">
                <a:solidFill>
                  <a:srgbClr val="FF0000"/>
                </a:solidFill>
              </a:rPr>
              <a:t>food additives </a:t>
            </a:r>
            <a:r>
              <a:rPr lang="en-US" sz="2500" dirty="0" smtClean="0"/>
              <a:t>is disproportionately </a:t>
            </a:r>
            <a:r>
              <a:rPr lang="en-US" sz="2500" dirty="0" smtClean="0">
                <a:solidFill>
                  <a:srgbClr val="FF0000"/>
                </a:solidFill>
              </a:rPr>
              <a:t>high relative </a:t>
            </a:r>
            <a:r>
              <a:rPr lang="en-US" sz="2500" dirty="0" smtClean="0"/>
              <a:t>to natural sources that are derived from organic (animal and vegetable) food proteins, and these additives are almost </a:t>
            </a:r>
            <a:r>
              <a:rPr lang="en-US" sz="2500" dirty="0" smtClean="0">
                <a:solidFill>
                  <a:srgbClr val="FF0000"/>
                </a:solidFill>
              </a:rPr>
              <a:t>completely absorbed </a:t>
            </a:r>
            <a:r>
              <a:rPr lang="en-US" sz="2500" dirty="0" smtClean="0"/>
              <a:t>in the GI tract.</a:t>
            </a:r>
            <a:endParaRPr lang="fa-IR" sz="2500" dirty="0"/>
          </a:p>
        </p:txBody>
      </p:sp>
    </p:spTree>
  </p:cSld>
  <p:clrMapOvr>
    <a:masterClrMapping/>
  </p:clrMapOvr>
  <p:transition spd="slow">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4.1.9: In patients with CKD G5D, we suggest increasing </a:t>
            </a:r>
            <a:r>
              <a:rPr lang="en-US" sz="2500" dirty="0" err="1" smtClean="0"/>
              <a:t>dialytic</a:t>
            </a:r>
            <a:r>
              <a:rPr lang="en-US" sz="2500" dirty="0" smtClean="0"/>
              <a:t> phosphate removal in the treatment of persistent </a:t>
            </a:r>
            <a:r>
              <a:rPr lang="en-US" sz="2500" dirty="0" err="1" smtClean="0"/>
              <a:t>hyperphosphatemia</a:t>
            </a:r>
            <a:r>
              <a:rPr lang="en-US" sz="2500" dirty="0" smtClean="0"/>
              <a:t> (2C).</a:t>
            </a:r>
            <a:endParaRPr lang="fa-IR" sz="2500" dirty="0" smtClean="0"/>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l"/>
            <a:r>
              <a:rPr lang="en-US" sz="2500" b="1" dirty="0" smtClean="0"/>
              <a:t>Chapter 4.2: Treatment of abnormal PTH levels in CKD-MBD</a:t>
            </a:r>
            <a:endParaRPr lang="fa-IR" sz="2500" b="1" dirty="0"/>
          </a:p>
        </p:txBody>
      </p:sp>
      <p:sp>
        <p:nvSpPr>
          <p:cNvPr id="3" name="Content Placeholder 2"/>
          <p:cNvSpPr>
            <a:spLocks noGrp="1"/>
          </p:cNvSpPr>
          <p:nvPr>
            <p:ph idx="1"/>
          </p:nvPr>
        </p:nvSpPr>
        <p:spPr>
          <a:xfrm>
            <a:off x="457200" y="1493837"/>
            <a:ext cx="8229600" cy="4525963"/>
          </a:xfrm>
        </p:spPr>
        <p:txBody>
          <a:bodyPr>
            <a:noAutofit/>
          </a:bodyPr>
          <a:lstStyle/>
          <a:p>
            <a:pPr algn="just"/>
            <a:r>
              <a:rPr lang="en-US" sz="2500" dirty="0" smtClean="0"/>
              <a:t>4.2.1: In patients with CKD G3a–G5 not on dialysis, the optimal PTH level is not known. However, we suggest that patients with levels of intact PTH progressively rising or persistently above the upper normal limit for the assay be evaluated for modifiable factors, including </a:t>
            </a:r>
            <a:r>
              <a:rPr lang="en-US" sz="2500" dirty="0" err="1" smtClean="0"/>
              <a:t>hyperphosphatemia</a:t>
            </a:r>
            <a:r>
              <a:rPr lang="en-US" sz="2500" dirty="0" smtClean="0"/>
              <a:t>, </a:t>
            </a:r>
            <a:r>
              <a:rPr lang="en-US" sz="2500" dirty="0" err="1" smtClean="0"/>
              <a:t>hypocalcemia</a:t>
            </a:r>
            <a:r>
              <a:rPr lang="en-US" sz="2500" dirty="0" smtClean="0"/>
              <a:t>, high phosphate intake, and vitamin D deficiency (2C</a:t>
            </a:r>
            <a:r>
              <a:rPr lang="en-US" sz="2500" dirty="0" smtClean="0"/>
              <a:t>).</a:t>
            </a:r>
          </a:p>
          <a:p>
            <a:pPr algn="just"/>
            <a:endParaRPr lang="en-US" sz="2500" dirty="0" smtClean="0"/>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algn="just"/>
            <a:r>
              <a:rPr lang="en-US" sz="2500" dirty="0" err="1" smtClean="0"/>
              <a:t>Calcitriol</a:t>
            </a:r>
            <a:r>
              <a:rPr lang="en-US" sz="2500" dirty="0" smtClean="0"/>
              <a:t> deficiency results in decreased intestinal absorption of calcium and may lead to </a:t>
            </a:r>
            <a:r>
              <a:rPr lang="en-US" sz="2500" dirty="0" err="1" smtClean="0"/>
              <a:t>hypocalcemia</a:t>
            </a:r>
            <a:r>
              <a:rPr lang="en-US" sz="2500" dirty="0" smtClean="0"/>
              <a:t>, a major stimulus for PTH secretion. </a:t>
            </a:r>
          </a:p>
          <a:p>
            <a:pPr algn="just"/>
            <a:endParaRPr lang="en-US" sz="2500" dirty="0" smtClean="0"/>
          </a:p>
          <a:p>
            <a:pPr algn="just"/>
            <a:r>
              <a:rPr lang="en-US" sz="2500" dirty="0" smtClean="0"/>
              <a:t>This leads to parathyroid cell proliferation, contributing to SHPT.</a:t>
            </a:r>
          </a:p>
          <a:p>
            <a:pPr algn="just"/>
            <a:endParaRPr lang="en-US" sz="2500" dirty="0" smtClean="0"/>
          </a:p>
          <a:p>
            <a:pPr algn="just"/>
            <a:r>
              <a:rPr lang="en-US" sz="2500" dirty="0" smtClean="0"/>
              <a:t>there is still an absence of RCTs that define an </a:t>
            </a:r>
            <a:r>
              <a:rPr lang="en-US" sz="2500" dirty="0" smtClean="0">
                <a:solidFill>
                  <a:srgbClr val="FF0000"/>
                </a:solidFill>
              </a:rPr>
              <a:t>optimal PTH </a:t>
            </a:r>
            <a:r>
              <a:rPr lang="en-US" sz="2500" dirty="0" smtClean="0"/>
              <a:t>level for patients with CKD G3a to G5, or clinical endpoints of hospitalization, fracture, or mortality.</a:t>
            </a:r>
          </a:p>
          <a:p>
            <a:pPr algn="just"/>
            <a:endParaRPr lang="en-US" sz="2500" dirty="0" smtClean="0"/>
          </a:p>
          <a:p>
            <a:pPr algn="just"/>
            <a:r>
              <a:rPr lang="en-US" sz="2500" dirty="0" smtClean="0"/>
              <a:t>Thus, treatment should not be based on a </a:t>
            </a:r>
            <a:r>
              <a:rPr lang="en-US" sz="2500" dirty="0" smtClean="0">
                <a:solidFill>
                  <a:srgbClr val="FF0000"/>
                </a:solidFill>
              </a:rPr>
              <a:t>single elevated value.</a:t>
            </a:r>
            <a:endParaRPr lang="fa-IR" sz="2500" dirty="0">
              <a:solidFill>
                <a:srgbClr val="FF0000"/>
              </a:solidFill>
            </a:endParaRPr>
          </a:p>
        </p:txBody>
      </p:sp>
    </p:spTree>
  </p:cSld>
  <p:clrMapOvr>
    <a:masterClrMapping/>
  </p:clrMapOvr>
  <p:transition spd="slow">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pPr algn="just"/>
            <a:r>
              <a:rPr lang="en-US" sz="2500" dirty="0" smtClean="0"/>
              <a:t>4.2.2: In adult patients with CKD G3a–G5 not on dialysis, we suggest that </a:t>
            </a:r>
            <a:r>
              <a:rPr lang="en-US" sz="2500" dirty="0" err="1" smtClean="0"/>
              <a:t>calcitriol</a:t>
            </a:r>
            <a:r>
              <a:rPr lang="en-US" sz="2500" dirty="0" smtClean="0"/>
              <a:t> and vitamin D analogs not be routinely used (2C). </a:t>
            </a:r>
          </a:p>
          <a:p>
            <a:pPr algn="just"/>
            <a:r>
              <a:rPr lang="en-US" sz="2500" dirty="0" smtClean="0"/>
              <a:t>It is reasonable to reserve the use of </a:t>
            </a:r>
            <a:r>
              <a:rPr lang="en-US" sz="2500" dirty="0" err="1" smtClean="0"/>
              <a:t>calcitriol</a:t>
            </a:r>
            <a:r>
              <a:rPr lang="en-US" sz="2500" dirty="0" smtClean="0"/>
              <a:t> and vitamin D analogs for patients with CKD G4–G5 with severe and progressive hyperparathyroidism (Not Graded</a:t>
            </a:r>
            <a:r>
              <a:rPr lang="en-US" sz="2500" dirty="0" smtClean="0"/>
              <a:t>).</a:t>
            </a:r>
          </a:p>
          <a:p>
            <a:pPr algn="just"/>
            <a:r>
              <a:rPr lang="en-US" sz="2500" dirty="0" smtClean="0"/>
              <a:t>In children, </a:t>
            </a:r>
            <a:r>
              <a:rPr lang="en-US" sz="2500" dirty="0" err="1" smtClean="0"/>
              <a:t>calcitriol</a:t>
            </a:r>
            <a:r>
              <a:rPr lang="en-US" sz="2500" dirty="0" smtClean="0"/>
              <a:t> and vitamin D analogs may be considered to maintain serum calcium levels in the age-appropriate normal range (Not Graded).</a:t>
            </a:r>
          </a:p>
          <a:p>
            <a:pPr algn="just"/>
            <a:endParaRPr lang="fa-IR" sz="2500" dirty="0" smtClean="0"/>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sz="2800" b="1" dirty="0" smtClean="0"/>
              <a:t>Rationale</a:t>
            </a:r>
            <a:r>
              <a:rPr lang="en-US" b="1" dirty="0" smtClean="0"/>
              <a:t/>
            </a:r>
            <a:br>
              <a:rPr lang="en-US" b="1" dirty="0" smtClean="0"/>
            </a:br>
            <a:endParaRPr lang="fa-IR" b="1" dirty="0"/>
          </a:p>
        </p:txBody>
      </p:sp>
      <p:sp>
        <p:nvSpPr>
          <p:cNvPr id="3" name="Content Placeholder 2"/>
          <p:cNvSpPr>
            <a:spLocks noGrp="1"/>
          </p:cNvSpPr>
          <p:nvPr>
            <p:ph idx="1"/>
          </p:nvPr>
        </p:nvSpPr>
        <p:spPr>
          <a:xfrm>
            <a:off x="457200" y="1646237"/>
            <a:ext cx="8229600" cy="4525963"/>
          </a:xfrm>
        </p:spPr>
        <p:txBody>
          <a:bodyPr>
            <a:normAutofit/>
          </a:bodyPr>
          <a:lstStyle/>
          <a:p>
            <a:pPr algn="just"/>
            <a:r>
              <a:rPr lang="en-US" sz="2500" dirty="0" smtClean="0"/>
              <a:t>Prevention and treatment of SHPT is important because imbalances in mineral metabolism are associated with CKDMBD and </a:t>
            </a:r>
            <a:r>
              <a:rPr lang="en-US" sz="2500" dirty="0" smtClean="0">
                <a:solidFill>
                  <a:srgbClr val="FF0000"/>
                </a:solidFill>
              </a:rPr>
              <a:t>higher PTH </a:t>
            </a:r>
            <a:r>
              <a:rPr lang="en-US" sz="2500" dirty="0" smtClean="0"/>
              <a:t>levels are associated with </a:t>
            </a:r>
            <a:r>
              <a:rPr lang="en-US" sz="2500" dirty="0" smtClean="0">
                <a:solidFill>
                  <a:srgbClr val="FF0000"/>
                </a:solidFill>
              </a:rPr>
              <a:t>increased morbidity and mortality </a:t>
            </a:r>
            <a:r>
              <a:rPr lang="en-US" sz="2500" dirty="0" smtClean="0"/>
              <a:t>in CKD patients.</a:t>
            </a:r>
          </a:p>
          <a:p>
            <a:pPr algn="just"/>
            <a:endParaRPr lang="en-US" sz="2500" dirty="0" smtClean="0"/>
          </a:p>
          <a:p>
            <a:pPr algn="just"/>
            <a:r>
              <a:rPr lang="en-US" sz="2500" dirty="0" smtClean="0"/>
              <a:t>in </a:t>
            </a:r>
            <a:r>
              <a:rPr lang="en-US" sz="2500" dirty="0" smtClean="0"/>
              <a:t>particular, demonstrated a significantly increased risk of </a:t>
            </a:r>
            <a:r>
              <a:rPr lang="en-US" sz="2500" dirty="0" err="1" smtClean="0">
                <a:solidFill>
                  <a:srgbClr val="FF0000"/>
                </a:solidFill>
              </a:rPr>
              <a:t>hypercalcemia</a:t>
            </a:r>
            <a:r>
              <a:rPr lang="en-US" sz="2500" dirty="0" smtClean="0"/>
              <a:t> in patients treated with </a:t>
            </a:r>
            <a:r>
              <a:rPr lang="en-US" sz="2500" dirty="0" err="1" smtClean="0">
                <a:solidFill>
                  <a:srgbClr val="FF0000"/>
                </a:solidFill>
              </a:rPr>
              <a:t>paricalcitol</a:t>
            </a:r>
            <a:r>
              <a:rPr lang="en-US" sz="2500" dirty="0" smtClean="0"/>
              <a:t>, compared with placebo, in the absence of beneficial effects on surrogate cardiac </a:t>
            </a:r>
            <a:r>
              <a:rPr lang="en-US" sz="2500" dirty="0" smtClean="0"/>
              <a:t>endpoints.</a:t>
            </a:r>
            <a:endParaRPr lang="fa-IR" sz="2500"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22701" y="674570"/>
            <a:ext cx="8287899" cy="5650030"/>
          </a:xfrm>
          <a:prstGeom prst="rect">
            <a:avLst/>
          </a:prstGeom>
          <a:noFill/>
          <a:ln w="9525">
            <a:noFill/>
            <a:miter lim="800000"/>
            <a:headEnd/>
            <a:tailEnd/>
          </a:ln>
          <a:effectLst/>
        </p:spPr>
      </p:pic>
    </p:spTree>
  </p:cSld>
  <p:clrMapOvr>
    <a:masterClrMapping/>
  </p:clrMapOvr>
  <p:transition spd="slow">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105400"/>
          </a:xfrm>
        </p:spPr>
        <p:txBody>
          <a:bodyPr>
            <a:noAutofit/>
          </a:bodyPr>
          <a:lstStyle/>
          <a:p>
            <a:pPr algn="just"/>
            <a:r>
              <a:rPr lang="en-US" sz="2500" dirty="0" smtClean="0"/>
              <a:t>The first study was a double-blind RCT by </a:t>
            </a:r>
            <a:r>
              <a:rPr lang="en-US" sz="2500" dirty="0" err="1" smtClean="0"/>
              <a:t>Thadhani</a:t>
            </a:r>
            <a:r>
              <a:rPr lang="en-US" sz="2500" dirty="0" smtClean="0"/>
              <a:t> et al. (</a:t>
            </a:r>
            <a:r>
              <a:rPr lang="en-US" sz="2500" dirty="0" smtClean="0">
                <a:solidFill>
                  <a:srgbClr val="FF0000"/>
                </a:solidFill>
              </a:rPr>
              <a:t>the PRIMO study</a:t>
            </a:r>
            <a:r>
              <a:rPr lang="en-US" sz="2500" dirty="0" smtClean="0"/>
              <a:t>), where participants with CKD G3a to G4, </a:t>
            </a:r>
            <a:r>
              <a:rPr lang="en-US" sz="2500" dirty="0" smtClean="0">
                <a:solidFill>
                  <a:srgbClr val="FF0000"/>
                </a:solidFill>
              </a:rPr>
              <a:t>mild to moderate LVH, </a:t>
            </a:r>
            <a:r>
              <a:rPr lang="en-US" sz="2500" dirty="0" smtClean="0"/>
              <a:t>and PTH levels between </a:t>
            </a:r>
            <a:r>
              <a:rPr lang="en-US" sz="2500" dirty="0" smtClean="0">
                <a:solidFill>
                  <a:srgbClr val="FF0000"/>
                </a:solidFill>
              </a:rPr>
              <a:t>50 and 300 </a:t>
            </a:r>
            <a:r>
              <a:rPr lang="en-US" sz="2500" dirty="0" smtClean="0"/>
              <a:t>pg/ml (5.3–32 </a:t>
            </a:r>
            <a:r>
              <a:rPr lang="en-US" sz="2500" dirty="0" err="1" smtClean="0"/>
              <a:t>pmol</a:t>
            </a:r>
            <a:r>
              <a:rPr lang="en-US" sz="2500" dirty="0" smtClean="0"/>
              <a:t>/l) were assigned to placebo (n ¼ 112) or </a:t>
            </a:r>
            <a:r>
              <a:rPr lang="en-US" sz="2500" dirty="0" err="1" smtClean="0">
                <a:solidFill>
                  <a:srgbClr val="FF0000"/>
                </a:solidFill>
              </a:rPr>
              <a:t>paricalcitol</a:t>
            </a:r>
            <a:r>
              <a:rPr lang="en-US" sz="2500" dirty="0" smtClean="0"/>
              <a:t> (n ¼ 115) to test the primary hypothesis that </a:t>
            </a:r>
            <a:r>
              <a:rPr lang="en-US" sz="2500" dirty="0" err="1" smtClean="0"/>
              <a:t>paricalcitol</a:t>
            </a:r>
            <a:r>
              <a:rPr lang="en-US" sz="2500" dirty="0" smtClean="0"/>
              <a:t> will reduce </a:t>
            </a:r>
            <a:r>
              <a:rPr lang="en-US" sz="2500" dirty="0" smtClean="0">
                <a:solidFill>
                  <a:srgbClr val="FF0000"/>
                </a:solidFill>
              </a:rPr>
              <a:t>left ventricular mass index </a:t>
            </a:r>
            <a:r>
              <a:rPr lang="en-US" sz="2500" dirty="0" smtClean="0"/>
              <a:t>(LVMI) over a 48-week interval.</a:t>
            </a:r>
          </a:p>
          <a:p>
            <a:pPr algn="just">
              <a:buNone/>
            </a:pPr>
            <a:endParaRPr lang="en-US" sz="2500" dirty="0" smtClean="0"/>
          </a:p>
          <a:p>
            <a:pPr algn="just"/>
            <a:r>
              <a:rPr lang="en-US" sz="2500" dirty="0" smtClean="0"/>
              <a:t> </a:t>
            </a:r>
            <a:r>
              <a:rPr lang="en-US" sz="2500" dirty="0" err="1" smtClean="0"/>
              <a:t>Paricalcitol</a:t>
            </a:r>
            <a:r>
              <a:rPr lang="en-US" sz="2500" dirty="0" smtClean="0"/>
              <a:t> was administered at a dose of 2 mg/d, with protocol-specified dose reduction to 1 mg/d, if the serum </a:t>
            </a:r>
            <a:r>
              <a:rPr lang="en-US" sz="2500" dirty="0" smtClean="0">
                <a:solidFill>
                  <a:srgbClr val="FF0000"/>
                </a:solidFill>
              </a:rPr>
              <a:t>calcium was &gt; 11 </a:t>
            </a:r>
            <a:r>
              <a:rPr lang="en-US" sz="2500" dirty="0" smtClean="0"/>
              <a:t>mg/dl (2.75 </a:t>
            </a:r>
            <a:r>
              <a:rPr lang="en-US" sz="2500" dirty="0" err="1" smtClean="0"/>
              <a:t>mmol</a:t>
            </a:r>
            <a:r>
              <a:rPr lang="en-US" sz="2500" dirty="0" smtClean="0"/>
              <a:t>/l).</a:t>
            </a:r>
          </a:p>
          <a:p>
            <a:pPr algn="just">
              <a:buNone/>
            </a:pPr>
            <a:endParaRPr lang="en-US" sz="2500" dirty="0" smtClean="0"/>
          </a:p>
          <a:p>
            <a:pPr algn="just">
              <a:buNone/>
            </a:pPr>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Autofit/>
          </a:bodyPr>
          <a:lstStyle/>
          <a:p>
            <a:pPr algn="just"/>
            <a:r>
              <a:rPr lang="en-US" sz="2500" dirty="0" smtClean="0"/>
              <a:t>The </a:t>
            </a:r>
            <a:r>
              <a:rPr lang="en-US" sz="2500" dirty="0" smtClean="0"/>
              <a:t>ITT analysis </a:t>
            </a:r>
            <a:r>
              <a:rPr lang="en-US" sz="2500" dirty="0" smtClean="0"/>
              <a:t>revealed that </a:t>
            </a:r>
            <a:r>
              <a:rPr lang="en-US" sz="2500" dirty="0" err="1" smtClean="0"/>
              <a:t>paricalcitol</a:t>
            </a:r>
            <a:r>
              <a:rPr lang="en-US" sz="2500" dirty="0" smtClean="0"/>
              <a:t> did not reduce </a:t>
            </a:r>
            <a:r>
              <a:rPr lang="en-US" sz="2500" dirty="0" smtClean="0">
                <a:solidFill>
                  <a:srgbClr val="FF0000"/>
                </a:solidFill>
              </a:rPr>
              <a:t>LVMI, </a:t>
            </a:r>
            <a:r>
              <a:rPr lang="en-US" sz="2500" dirty="0" smtClean="0"/>
              <a:t>nor did it modify diastolic function. </a:t>
            </a:r>
            <a:r>
              <a:rPr lang="en-US" sz="2500" dirty="0" smtClean="0"/>
              <a:t> </a:t>
            </a:r>
          </a:p>
          <a:p>
            <a:pPr algn="just">
              <a:buNone/>
            </a:pPr>
            <a:endParaRPr lang="en-US" sz="2500" dirty="0" smtClean="0"/>
          </a:p>
          <a:p>
            <a:pPr algn="just"/>
            <a:endParaRPr lang="en-US" sz="2500" dirty="0" smtClean="0"/>
          </a:p>
          <a:p>
            <a:pPr algn="just"/>
            <a:r>
              <a:rPr lang="en-US" sz="2500" dirty="0" smtClean="0"/>
              <a:t>Of subjects on </a:t>
            </a:r>
            <a:r>
              <a:rPr lang="en-US" sz="2500" dirty="0" err="1" smtClean="0"/>
              <a:t>paricalcitol</a:t>
            </a:r>
            <a:r>
              <a:rPr lang="en-US" sz="2500" dirty="0" smtClean="0"/>
              <a:t>, the mean serum calcium increased by </a:t>
            </a:r>
            <a:r>
              <a:rPr lang="it-IT" sz="2500" dirty="0" smtClean="0">
                <a:solidFill>
                  <a:srgbClr val="FF0000"/>
                </a:solidFill>
              </a:rPr>
              <a:t>0.32 mg/dl </a:t>
            </a:r>
            <a:r>
              <a:rPr lang="it-IT" sz="2500" dirty="0" smtClean="0"/>
              <a:t>(0.08 mmol/l) (95% CI: 0.19–0.45 mg/dl; 0.05– </a:t>
            </a:r>
            <a:r>
              <a:rPr lang="en-US" sz="2500" dirty="0" smtClean="0"/>
              <a:t>0.11 </a:t>
            </a:r>
            <a:r>
              <a:rPr lang="en-US" sz="2500" dirty="0" err="1" smtClean="0"/>
              <a:t>mmol</a:t>
            </a:r>
            <a:r>
              <a:rPr lang="en-US" sz="2500" dirty="0" smtClean="0"/>
              <a:t>/l) versus a decrease by 0.25 mg/dl (0.06 </a:t>
            </a:r>
            <a:r>
              <a:rPr lang="en-US" sz="2500" dirty="0" err="1" smtClean="0"/>
              <a:t>mmol</a:t>
            </a:r>
            <a:r>
              <a:rPr lang="en-US" sz="2500" dirty="0" smtClean="0"/>
              <a:t>/l) (95% CI: 0.37 to 0.12 mg/dl; 0.09 to –0.03 </a:t>
            </a:r>
            <a:r>
              <a:rPr lang="en-US" sz="2500" dirty="0" err="1" smtClean="0"/>
              <a:t>mmol</a:t>
            </a:r>
            <a:r>
              <a:rPr lang="en-US" sz="2500" dirty="0" smtClean="0"/>
              <a:t>/l) in the placebo group. </a:t>
            </a:r>
          </a:p>
          <a:p>
            <a:pPr algn="just"/>
            <a:endParaRPr lang="en-US" sz="2500" dirty="0" smtClean="0"/>
          </a:p>
          <a:p>
            <a:pPr algn="just">
              <a:buNone/>
            </a:pPr>
            <a:endParaRPr lang="fa-IR" sz="2500" dirty="0" smtClean="0"/>
          </a:p>
          <a:p>
            <a:pPr algn="just"/>
            <a:endParaRPr lang="fa-IR" sz="2500" dirty="0"/>
          </a:p>
        </p:txBody>
      </p:sp>
    </p:spTree>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If initiated for severe and progressive SHPT, </a:t>
            </a:r>
            <a:r>
              <a:rPr lang="en-US" sz="2500" dirty="0" err="1" smtClean="0"/>
              <a:t>calcitriol</a:t>
            </a:r>
            <a:r>
              <a:rPr lang="en-US" sz="2500" dirty="0" smtClean="0"/>
              <a:t> or vitamin D analogs </a:t>
            </a:r>
            <a:r>
              <a:rPr lang="en-US" sz="2500" dirty="0" smtClean="0">
                <a:solidFill>
                  <a:srgbClr val="FF0000"/>
                </a:solidFill>
              </a:rPr>
              <a:t>should be started with low doses</a:t>
            </a:r>
            <a:r>
              <a:rPr lang="en-US" sz="2500" dirty="0" smtClean="0"/>
              <a:t>, </a:t>
            </a:r>
            <a:r>
              <a:rPr lang="en-US" sz="2500" dirty="0" smtClean="0">
                <a:solidFill>
                  <a:srgbClr val="FF0000"/>
                </a:solidFill>
              </a:rPr>
              <a:t>independent</a:t>
            </a:r>
            <a:r>
              <a:rPr lang="en-US" sz="2500" dirty="0" smtClean="0"/>
              <a:t> of the initial PTH concentration, and then </a:t>
            </a:r>
            <a:r>
              <a:rPr lang="en-US" sz="2500" dirty="0" smtClean="0">
                <a:solidFill>
                  <a:srgbClr val="FF0000"/>
                </a:solidFill>
              </a:rPr>
              <a:t>titrated </a:t>
            </a:r>
            <a:r>
              <a:rPr lang="en-US" sz="2500" dirty="0" smtClean="0"/>
              <a:t>based on the PTH response. </a:t>
            </a:r>
          </a:p>
          <a:p>
            <a:pPr algn="just"/>
            <a:endParaRPr lang="en-US" sz="2500" dirty="0" smtClean="0"/>
          </a:p>
          <a:p>
            <a:pPr algn="just"/>
            <a:r>
              <a:rPr lang="en-US" sz="2500" dirty="0" err="1" smtClean="0">
                <a:solidFill>
                  <a:srgbClr val="FF0000"/>
                </a:solidFill>
              </a:rPr>
              <a:t>Hypercalcemia</a:t>
            </a:r>
            <a:r>
              <a:rPr lang="en-US" sz="2500" dirty="0" smtClean="0"/>
              <a:t> should be avoided.</a:t>
            </a:r>
            <a:endParaRPr lang="fa-IR" sz="2500" dirty="0"/>
          </a:p>
        </p:txBody>
      </p:sp>
    </p:spTree>
  </p:cSld>
  <p:clrMapOvr>
    <a:masterClrMapping/>
  </p:clrMapOvr>
  <p:transition spd="slow">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pPr algn="just"/>
            <a:endParaRPr lang="en-US" sz="2500" dirty="0" smtClean="0"/>
          </a:p>
          <a:p>
            <a:pPr algn="just"/>
            <a:r>
              <a:rPr lang="en-US" sz="2500" dirty="0" smtClean="0"/>
              <a:t>4.2.3: In patients with CKD G5D, we suggest maintaining </a:t>
            </a:r>
            <a:r>
              <a:rPr lang="en-US" sz="2500" dirty="0" err="1" smtClean="0"/>
              <a:t>iPTH</a:t>
            </a:r>
            <a:r>
              <a:rPr lang="en-US" sz="2500" dirty="0" smtClean="0"/>
              <a:t> levels in the range of approximately 2 to 9 times the upper normal limit for the assay (2C).</a:t>
            </a:r>
          </a:p>
          <a:p>
            <a:pPr algn="just"/>
            <a:endParaRPr lang="en-US" sz="2500" dirty="0" smtClean="0"/>
          </a:p>
          <a:p>
            <a:pPr algn="just"/>
            <a:r>
              <a:rPr lang="en-US" sz="2500" dirty="0" smtClean="0"/>
              <a:t>We suggest that marked changes in PTH levels in either direction within this range prompt an initiation or change in therapy to </a:t>
            </a:r>
            <a:r>
              <a:rPr lang="en-US" sz="2500" dirty="0" smtClean="0">
                <a:solidFill>
                  <a:srgbClr val="FF0000"/>
                </a:solidFill>
              </a:rPr>
              <a:t>avoid progression to levels outside of this range </a:t>
            </a:r>
            <a:r>
              <a:rPr lang="en-US" sz="2500" dirty="0" smtClean="0"/>
              <a:t>(2C).</a:t>
            </a:r>
            <a:endParaRPr lang="fa-IR" sz="2500" dirty="0"/>
          </a:p>
        </p:txBody>
      </p:sp>
    </p:spTree>
  </p:cSld>
  <p:clrMapOvr>
    <a:masterClrMapping/>
  </p:clrMapOvr>
  <p:transition spd="slow">
    <p:pull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a:bodyPr>
          <a:lstStyle/>
          <a:p>
            <a:pPr algn="just"/>
            <a:r>
              <a:rPr lang="en-US" sz="2500" dirty="0" smtClean="0"/>
              <a:t>4.2.4: In patients with CKD G5D requiring PTH-lowering therapy, we suggest </a:t>
            </a:r>
            <a:r>
              <a:rPr lang="en-US" sz="2500" dirty="0" err="1" smtClean="0"/>
              <a:t>calcimimetics</a:t>
            </a:r>
            <a:r>
              <a:rPr lang="en-US" sz="2500" dirty="0" smtClean="0"/>
              <a:t>, </a:t>
            </a:r>
            <a:r>
              <a:rPr lang="en-US" sz="2500" dirty="0" err="1" smtClean="0"/>
              <a:t>calcitriol</a:t>
            </a:r>
            <a:r>
              <a:rPr lang="en-US" sz="2500" dirty="0" smtClean="0"/>
              <a:t>, or vitamin D analogs, or a combination of </a:t>
            </a:r>
            <a:r>
              <a:rPr lang="en-US" sz="2500" dirty="0" err="1" smtClean="0"/>
              <a:t>calcimimetics</a:t>
            </a:r>
            <a:r>
              <a:rPr lang="en-US" sz="2500" dirty="0" smtClean="0"/>
              <a:t> with </a:t>
            </a:r>
            <a:r>
              <a:rPr lang="en-US" sz="2500" dirty="0" err="1" smtClean="0"/>
              <a:t>calcitriol</a:t>
            </a:r>
            <a:r>
              <a:rPr lang="en-US" sz="2500" dirty="0" smtClean="0"/>
              <a:t> or vitamin D analogs (2B).</a:t>
            </a:r>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Autofit/>
          </a:bodyPr>
          <a:lstStyle/>
          <a:p>
            <a:pPr algn="just"/>
            <a:r>
              <a:rPr lang="en-US" sz="2500" dirty="0" smtClean="0"/>
              <a:t>The Work Group discussed the </a:t>
            </a:r>
            <a:r>
              <a:rPr lang="en-US" sz="2500" dirty="0" smtClean="0">
                <a:solidFill>
                  <a:srgbClr val="FF0000"/>
                </a:solidFill>
              </a:rPr>
              <a:t>EVOLVE trial </a:t>
            </a:r>
            <a:r>
              <a:rPr lang="en-US" sz="2500" dirty="0" smtClean="0"/>
              <a:t>at </a:t>
            </a:r>
            <a:r>
              <a:rPr lang="en-US" sz="2500" dirty="0" err="1" smtClean="0"/>
              <a:t>length</a:t>
            </a:r>
            <a:r>
              <a:rPr lang="en-US" sz="2500" dirty="0" err="1" smtClean="0"/>
              <a:t>,</a:t>
            </a:r>
            <a:r>
              <a:rPr lang="en-US" sz="2500" dirty="0" err="1" smtClean="0"/>
              <a:t>EVOLVE</a:t>
            </a:r>
            <a:r>
              <a:rPr lang="en-US" sz="2500" dirty="0" smtClean="0"/>
              <a:t> </a:t>
            </a:r>
            <a:r>
              <a:rPr lang="en-US" sz="2500" dirty="0" smtClean="0"/>
              <a:t>evaluated the effect of </a:t>
            </a:r>
            <a:r>
              <a:rPr lang="en-US" sz="2500" dirty="0" err="1" smtClean="0">
                <a:solidFill>
                  <a:srgbClr val="FF0000"/>
                </a:solidFill>
              </a:rPr>
              <a:t>cinacalcet</a:t>
            </a:r>
            <a:r>
              <a:rPr lang="en-US" sz="2500" dirty="0" smtClean="0"/>
              <a:t> versus placebo on patient-level outcomes in 3883 HD patients using a composite endpoint of </a:t>
            </a:r>
            <a:r>
              <a:rPr lang="en-US" sz="2500" dirty="0" smtClean="0">
                <a:solidFill>
                  <a:srgbClr val="FF0000"/>
                </a:solidFill>
              </a:rPr>
              <a:t>all-cause mortality, nonfatal myocardial infarction</a:t>
            </a:r>
            <a:r>
              <a:rPr lang="en-US" sz="2500" dirty="0" smtClean="0"/>
              <a:t>, </a:t>
            </a:r>
            <a:r>
              <a:rPr lang="en-US" sz="2500" dirty="0" smtClean="0">
                <a:solidFill>
                  <a:srgbClr val="FF0000"/>
                </a:solidFill>
              </a:rPr>
              <a:t>hospitalization for unstable angina</a:t>
            </a:r>
            <a:r>
              <a:rPr lang="en-US" sz="2500" dirty="0" smtClean="0"/>
              <a:t>, </a:t>
            </a:r>
            <a:r>
              <a:rPr lang="en-US" sz="2500" dirty="0" smtClean="0">
                <a:solidFill>
                  <a:srgbClr val="FF0000"/>
                </a:solidFill>
              </a:rPr>
              <a:t>congestive heart failure</a:t>
            </a:r>
            <a:r>
              <a:rPr lang="en-US" sz="2500" dirty="0" smtClean="0"/>
              <a:t>, and </a:t>
            </a:r>
            <a:r>
              <a:rPr lang="en-US" sz="2500" dirty="0" smtClean="0">
                <a:solidFill>
                  <a:srgbClr val="FF0000"/>
                </a:solidFill>
              </a:rPr>
              <a:t>peripheral vascular events. </a:t>
            </a:r>
          </a:p>
          <a:p>
            <a:pPr algn="just"/>
            <a:endParaRPr lang="en-US" sz="2500" dirty="0" smtClean="0"/>
          </a:p>
          <a:p>
            <a:pPr algn="just">
              <a:buNone/>
            </a:pPr>
            <a:endParaRPr lang="fa-IR" sz="2500" dirty="0"/>
          </a:p>
        </p:txBody>
      </p:sp>
    </p:spTree>
  </p:cSld>
  <p:clrMapOvr>
    <a:masterClrMapping/>
  </p:clrMapOvr>
  <p:transition spd="slow">
    <p:pull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These included a demonstrated </a:t>
            </a:r>
            <a:r>
              <a:rPr lang="en-US" sz="2500" dirty="0" smtClean="0">
                <a:solidFill>
                  <a:srgbClr val="FF0000"/>
                </a:solidFill>
              </a:rPr>
              <a:t>significant reduction </a:t>
            </a:r>
            <a:r>
              <a:rPr lang="en-US" sz="2500" dirty="0" smtClean="0"/>
              <a:t>in the risk of </a:t>
            </a:r>
            <a:r>
              <a:rPr lang="en-US" sz="2500" dirty="0" smtClean="0">
                <a:solidFill>
                  <a:srgbClr val="FF0000"/>
                </a:solidFill>
              </a:rPr>
              <a:t>severe unremitting SHPT </a:t>
            </a:r>
            <a:r>
              <a:rPr lang="en-US" sz="2500" dirty="0" smtClean="0"/>
              <a:t>(defined by the persistence of markedly elevated PTH concentrations [2 consecutive PTH values over 1000 pg/ml (106 </a:t>
            </a:r>
            <a:r>
              <a:rPr lang="en-US" sz="2500" dirty="0" err="1" smtClean="0"/>
              <a:t>pmol</a:t>
            </a:r>
            <a:r>
              <a:rPr lang="en-US" sz="2500" dirty="0" smtClean="0"/>
              <a:t>/l)] together with </a:t>
            </a:r>
            <a:r>
              <a:rPr lang="en-US" sz="2500" dirty="0" err="1" smtClean="0"/>
              <a:t>hypercalcemia</a:t>
            </a:r>
            <a:r>
              <a:rPr lang="en-US" sz="2500" dirty="0" smtClean="0"/>
              <a:t> [serum calcium &gt; 10.5 mg/dl (2.63 </a:t>
            </a:r>
            <a:r>
              <a:rPr lang="en-US" sz="2500" dirty="0" err="1" smtClean="0"/>
              <a:t>mmol</a:t>
            </a:r>
            <a:r>
              <a:rPr lang="en-US" sz="2500" dirty="0" smtClean="0"/>
              <a:t>/l</a:t>
            </a:r>
            <a:r>
              <a:rPr lang="en-US" sz="2500" dirty="0" smtClean="0"/>
              <a:t>)].</a:t>
            </a:r>
            <a:endParaRPr lang="en-US" sz="2500" dirty="0" smtClean="0"/>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algn="just"/>
            <a:r>
              <a:rPr lang="en-US" sz="2500" dirty="0" err="1" smtClean="0"/>
              <a:t>Cinacalcet</a:t>
            </a:r>
            <a:r>
              <a:rPr lang="en-US" sz="2500" dirty="0" smtClean="0"/>
              <a:t> appeared to consistently </a:t>
            </a:r>
            <a:r>
              <a:rPr lang="en-US" sz="2500" dirty="0" smtClean="0">
                <a:solidFill>
                  <a:srgbClr val="FF0000"/>
                </a:solidFill>
              </a:rPr>
              <a:t>reduce the risk </a:t>
            </a:r>
            <a:r>
              <a:rPr lang="en-US" sz="2500" dirty="0" smtClean="0"/>
              <a:t>of this endpoint </a:t>
            </a:r>
            <a:r>
              <a:rPr lang="en-US" sz="2500" dirty="0" smtClean="0">
                <a:solidFill>
                  <a:srgbClr val="FF0000"/>
                </a:solidFill>
              </a:rPr>
              <a:t>regardless of baseline PTH </a:t>
            </a:r>
            <a:r>
              <a:rPr lang="en-US" sz="2500" dirty="0" smtClean="0"/>
              <a:t>(HR: 0.31, P </a:t>
            </a:r>
            <a:r>
              <a:rPr lang="en-US" sz="2500" dirty="0" smtClean="0"/>
              <a:t>&lt;</a:t>
            </a:r>
            <a:r>
              <a:rPr lang="en-US" sz="2500" dirty="0" smtClean="0"/>
              <a:t>0.001 </a:t>
            </a:r>
            <a:r>
              <a:rPr lang="en-US" sz="2500" dirty="0" smtClean="0"/>
              <a:t>for those with baseline PTH 300–600 pg/ml [32–64 </a:t>
            </a:r>
            <a:r>
              <a:rPr lang="en-US" sz="2500" dirty="0" err="1" smtClean="0"/>
              <a:t>pmol</a:t>
            </a:r>
            <a:r>
              <a:rPr lang="en-US" sz="2500" dirty="0" smtClean="0"/>
              <a:t>/l]; HR: 0.49, P </a:t>
            </a:r>
            <a:r>
              <a:rPr lang="en-US" sz="2500" dirty="0" smtClean="0"/>
              <a:t>&lt;</a:t>
            </a:r>
            <a:r>
              <a:rPr lang="en-US" sz="2500" dirty="0" smtClean="0"/>
              <a:t>0.001 </a:t>
            </a:r>
            <a:r>
              <a:rPr lang="en-US" sz="2500" dirty="0" smtClean="0"/>
              <a:t>for those with baseline PTH 600–900 pg/ml [64–95 </a:t>
            </a:r>
            <a:r>
              <a:rPr lang="en-US" sz="2500" dirty="0" err="1" smtClean="0"/>
              <a:t>pmol</a:t>
            </a:r>
            <a:r>
              <a:rPr lang="en-US" sz="2500" dirty="0" smtClean="0"/>
              <a:t>/l]; HR: 0.41, P &lt; 0.001 for those with PTH &gt; 900 pg/ml [95 </a:t>
            </a:r>
            <a:r>
              <a:rPr lang="en-US" sz="2500" dirty="0" err="1" smtClean="0"/>
              <a:t>pmol</a:t>
            </a:r>
            <a:r>
              <a:rPr lang="en-US" sz="2500" dirty="0" smtClean="0"/>
              <a:t>/l]). </a:t>
            </a:r>
          </a:p>
          <a:p>
            <a:pPr algn="just">
              <a:buNone/>
            </a:pPr>
            <a:endParaRPr lang="fa-IR"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noAutofit/>
          </a:bodyPr>
          <a:lstStyle/>
          <a:p>
            <a:pPr algn="just"/>
            <a:r>
              <a:rPr lang="en-US" sz="2500" dirty="0" smtClean="0"/>
              <a:t>There was a lack of </a:t>
            </a:r>
            <a:r>
              <a:rPr lang="en-US" sz="2500" dirty="0" smtClean="0">
                <a:solidFill>
                  <a:srgbClr val="FF0000"/>
                </a:solidFill>
              </a:rPr>
              <a:t>uniform consensus </a:t>
            </a:r>
            <a:r>
              <a:rPr lang="en-US" sz="2500" dirty="0" smtClean="0"/>
              <a:t>among the Work Group members in their interpretation of these data with regard to establishing </a:t>
            </a:r>
            <a:r>
              <a:rPr lang="en-US" sz="2500" dirty="0" err="1" smtClean="0"/>
              <a:t>cinacalcet</a:t>
            </a:r>
            <a:r>
              <a:rPr lang="en-US" sz="2500" dirty="0" smtClean="0"/>
              <a:t> as the recommended </a:t>
            </a:r>
            <a:r>
              <a:rPr lang="en-US" sz="2500" dirty="0" smtClean="0">
                <a:solidFill>
                  <a:srgbClr val="FF0000"/>
                </a:solidFill>
              </a:rPr>
              <a:t>first-line therapy </a:t>
            </a:r>
            <a:r>
              <a:rPr lang="en-US" sz="2500" dirty="0" smtClean="0"/>
              <a:t>for patients with CKD G5D requiring PTH-lowering therapy.</a:t>
            </a:r>
          </a:p>
          <a:p>
            <a:pPr algn="just">
              <a:buNone/>
            </a:pPr>
            <a:endParaRPr lang="en-US" sz="2500" dirty="0" smtClean="0"/>
          </a:p>
          <a:p>
            <a:pPr algn="just">
              <a:buNone/>
            </a:pPr>
            <a:r>
              <a:rPr lang="en-US" sz="2500" dirty="0" smtClean="0"/>
              <a:t> </a:t>
            </a:r>
            <a:endParaRPr lang="en-US" sz="2500" dirty="0" smtClean="0"/>
          </a:p>
          <a:p>
            <a:pPr algn="just">
              <a:buNone/>
            </a:pPr>
            <a:endParaRPr lang="en-US" sz="2500" dirty="0" smtClean="0"/>
          </a:p>
          <a:p>
            <a:pPr algn="just">
              <a:buNone/>
            </a:pPr>
            <a:endParaRPr lang="en-US" sz="2500" dirty="0" smtClean="0"/>
          </a:p>
          <a:p>
            <a:pPr algn="just">
              <a:buNone/>
            </a:pPr>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Autofit/>
          </a:bodyPr>
          <a:lstStyle/>
          <a:p>
            <a:pPr algn="just"/>
            <a:r>
              <a:rPr lang="en-US" sz="2500" dirty="0" smtClean="0"/>
              <a:t>Finally, it should be pointed out that </a:t>
            </a:r>
            <a:r>
              <a:rPr lang="en-US" sz="2500" dirty="0" err="1" smtClean="0">
                <a:solidFill>
                  <a:srgbClr val="FF0000"/>
                </a:solidFill>
              </a:rPr>
              <a:t>parathyroidectomy</a:t>
            </a:r>
            <a:r>
              <a:rPr lang="en-US" sz="2500" dirty="0" smtClean="0"/>
              <a:t> remains a valid treatment option especially in cases when </a:t>
            </a:r>
            <a:r>
              <a:rPr lang="en-US" sz="2500" dirty="0" smtClean="0">
                <a:solidFill>
                  <a:srgbClr val="FF0000"/>
                </a:solidFill>
              </a:rPr>
              <a:t>PTH-lowering therapies </a:t>
            </a:r>
            <a:r>
              <a:rPr lang="en-US" sz="2500" dirty="0" smtClean="0">
                <a:solidFill>
                  <a:srgbClr val="FF0000"/>
                </a:solidFill>
              </a:rPr>
              <a:t>fail</a:t>
            </a:r>
            <a:r>
              <a:rPr lang="en-US" sz="2500" dirty="0" smtClean="0"/>
              <a:t>.</a:t>
            </a:r>
            <a:endParaRPr lang="en-US" sz="2500" dirty="0" smtClean="0"/>
          </a:p>
          <a:p>
            <a:pPr algn="just"/>
            <a:endParaRPr lang="en-US" sz="2500" dirty="0" smtClean="0"/>
          </a:p>
          <a:p>
            <a:pPr algn="just"/>
            <a:r>
              <a:rPr lang="en-US" sz="2500" dirty="0" smtClean="0"/>
              <a:t>To date, studies of </a:t>
            </a:r>
            <a:r>
              <a:rPr lang="en-US" sz="2500" dirty="0" err="1" smtClean="0">
                <a:solidFill>
                  <a:srgbClr val="FF0000"/>
                </a:solidFill>
              </a:rPr>
              <a:t>cinacalcet</a:t>
            </a:r>
            <a:r>
              <a:rPr lang="en-US" sz="2500" dirty="0" smtClean="0">
                <a:solidFill>
                  <a:srgbClr val="FF0000"/>
                </a:solidFill>
              </a:rPr>
              <a:t> in children </a:t>
            </a:r>
            <a:r>
              <a:rPr lang="en-US" sz="2500" dirty="0" smtClean="0"/>
              <a:t>are limited to case Reports.</a:t>
            </a:r>
          </a:p>
          <a:p>
            <a:pPr algn="just"/>
            <a:endParaRPr lang="en-US" sz="2500" dirty="0" smtClean="0"/>
          </a:p>
          <a:p>
            <a:pPr algn="just"/>
            <a:r>
              <a:rPr lang="en-US" sz="2500" dirty="0" smtClean="0"/>
              <a:t>In recognition of the unique calcium demands of the growing skeleton, </a:t>
            </a:r>
            <a:r>
              <a:rPr lang="en-US" sz="2500" dirty="0" smtClean="0"/>
              <a:t>PTH lowering </a:t>
            </a:r>
            <a:r>
              <a:rPr lang="en-US" sz="2500" dirty="0" smtClean="0"/>
              <a:t>therapies should be used </a:t>
            </a:r>
            <a:r>
              <a:rPr lang="en-US" sz="2500" dirty="0" smtClean="0">
                <a:solidFill>
                  <a:srgbClr val="FF0000"/>
                </a:solidFill>
              </a:rPr>
              <a:t>with caution </a:t>
            </a:r>
            <a:r>
              <a:rPr lang="en-US" sz="2500" dirty="0" smtClean="0"/>
              <a:t>in children to avoid </a:t>
            </a:r>
            <a:r>
              <a:rPr lang="en-US" sz="2500" dirty="0" err="1" smtClean="0">
                <a:solidFill>
                  <a:srgbClr val="FF0000"/>
                </a:solidFill>
              </a:rPr>
              <a:t>hypocalcemia</a:t>
            </a:r>
            <a:r>
              <a:rPr lang="en-US" sz="2500" dirty="0" smtClean="0">
                <a:solidFill>
                  <a:srgbClr val="FF0000"/>
                </a:solidFill>
              </a:rPr>
              <a:t>.</a:t>
            </a:r>
            <a:endParaRPr lang="fa-IR" sz="2500" dirty="0" smtClean="0">
              <a:solidFill>
                <a:srgbClr val="FF0000"/>
              </a:solidFill>
            </a:endParaRPr>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b="1" dirty="0" smtClean="0"/>
              <a:t>Summary of KDIGO CKD-MBD recommendations</a:t>
            </a:r>
            <a:br>
              <a:rPr lang="en-US" sz="3000" b="1" dirty="0" smtClean="0"/>
            </a:br>
            <a:r>
              <a:rPr lang="en-US" sz="3000" b="1" dirty="0" smtClean="0"/>
              <a:t>Updated recommendations are denoted in boxes</a:t>
            </a:r>
            <a:endParaRPr lang="fa-IR" sz="3000" b="1" dirty="0"/>
          </a:p>
        </p:txBody>
      </p:sp>
      <p:sp>
        <p:nvSpPr>
          <p:cNvPr id="3" name="Content Placeholder 2"/>
          <p:cNvSpPr>
            <a:spLocks noGrp="1"/>
          </p:cNvSpPr>
          <p:nvPr>
            <p:ph idx="1"/>
          </p:nvPr>
        </p:nvSpPr>
        <p:spPr>
          <a:xfrm>
            <a:off x="457200" y="1447800"/>
            <a:ext cx="8229600" cy="4525963"/>
          </a:xfrm>
        </p:spPr>
        <p:txBody>
          <a:bodyPr>
            <a:noAutofit/>
          </a:bodyPr>
          <a:lstStyle/>
          <a:p>
            <a:pPr algn="ctr">
              <a:buNone/>
            </a:pPr>
            <a:r>
              <a:rPr lang="en-US" sz="2500" b="1" dirty="0" smtClean="0"/>
              <a:t>Chapter 3.1: Diagnosis of CKD-MBD: biochemical abnormalities</a:t>
            </a:r>
          </a:p>
          <a:p>
            <a:pPr algn="just"/>
            <a:r>
              <a:rPr lang="en-US" sz="2500" dirty="0" smtClean="0"/>
              <a:t>3.1.1: We recommend monitoring serum levels of calcium, phosphate, PTH, and alkaline </a:t>
            </a:r>
            <a:r>
              <a:rPr lang="en-US" sz="2500" dirty="0" err="1" smtClean="0"/>
              <a:t>phosphatase</a:t>
            </a:r>
            <a:r>
              <a:rPr lang="en-US" sz="2500" dirty="0" smtClean="0"/>
              <a:t> activity beginning in CKD G3a (1C). </a:t>
            </a:r>
          </a:p>
          <a:p>
            <a:pPr algn="just"/>
            <a:r>
              <a:rPr lang="en-US" sz="2500" dirty="0" smtClean="0"/>
              <a:t>     In children, we suggest such monitoring beginning in CKD G2 (2D).</a:t>
            </a:r>
          </a:p>
          <a:p>
            <a:pPr algn="just"/>
            <a:endParaRPr lang="en-US" sz="2500" dirty="0" smtClean="0"/>
          </a:p>
          <a:p>
            <a:pPr algn="just"/>
            <a:r>
              <a:rPr lang="en-US" sz="2500" dirty="0" smtClean="0"/>
              <a:t>3.1.2: In patients with CKD G3a–G5D, it is reasonable to base the frequency of monitoring serum </a:t>
            </a:r>
            <a:r>
              <a:rPr lang="en-US" sz="2500" dirty="0" err="1" smtClean="0"/>
              <a:t>calcium,phosphate</a:t>
            </a:r>
            <a:r>
              <a:rPr lang="en-US" sz="2500" dirty="0" smtClean="0"/>
              <a:t>, and PTH on the presence and magnitude of abnormalities, and the rate of progression of CKD (Not Graded).</a:t>
            </a:r>
          </a:p>
        </p:txBody>
      </p:sp>
    </p:spTree>
  </p:cSld>
  <p:clrMapOvr>
    <a:masterClrMapping/>
  </p:clrMapOvr>
  <p:transition spd="slow">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500" dirty="0" smtClean="0"/>
              <a:t>4.2.5: In patients with CKD G3a–G5D with severe hyperparathyroidism (HPT) who fail to respond to medical or pharmacological therapy, we suggest </a:t>
            </a:r>
            <a:r>
              <a:rPr lang="en-US" sz="2500" dirty="0" err="1" smtClean="0"/>
              <a:t>parathyroidectomy</a:t>
            </a:r>
            <a:r>
              <a:rPr lang="en-US" sz="2500" dirty="0" smtClean="0"/>
              <a:t> (2B).</a:t>
            </a:r>
            <a:endParaRPr lang="fa-IR" sz="2500" dirty="0" smtClean="0"/>
          </a:p>
          <a:p>
            <a:pPr algn="just"/>
            <a:endParaRPr lang="en-US" sz="2500" dirty="0"/>
          </a:p>
        </p:txBody>
      </p:sp>
    </p:spTree>
  </p:cSld>
  <p:clrMapOvr>
    <a:masterClrMapping/>
  </p:clrMapOvr>
  <p:transition spd="slow">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b="1" dirty="0" smtClean="0"/>
              <a:t>Chapter 4.3: Treatment of bone with </a:t>
            </a:r>
            <a:r>
              <a:rPr lang="en-US" sz="2500" b="1" dirty="0" err="1" smtClean="0"/>
              <a:t>bisphosphonates</a:t>
            </a:r>
            <a:r>
              <a:rPr lang="en-US" sz="2500" b="1" dirty="0" smtClean="0"/>
              <a:t>, other osteoporosis medications, and growth hormone</a:t>
            </a:r>
            <a:endParaRPr lang="fa-IR" sz="2500" b="1" dirty="0"/>
          </a:p>
        </p:txBody>
      </p:sp>
      <p:sp>
        <p:nvSpPr>
          <p:cNvPr id="3" name="Content Placeholder 2"/>
          <p:cNvSpPr>
            <a:spLocks noGrp="1"/>
          </p:cNvSpPr>
          <p:nvPr>
            <p:ph idx="1"/>
          </p:nvPr>
        </p:nvSpPr>
        <p:spPr>
          <a:xfrm>
            <a:off x="457200" y="1874837"/>
            <a:ext cx="8229600" cy="4525963"/>
          </a:xfrm>
        </p:spPr>
        <p:txBody>
          <a:bodyPr>
            <a:noAutofit/>
          </a:bodyPr>
          <a:lstStyle/>
          <a:p>
            <a:pPr algn="just"/>
            <a:r>
              <a:rPr lang="en-US" sz="2500" dirty="0" smtClean="0"/>
              <a:t>4.3.1: In patients with CKD G1–G2 with osteoporosis and/or high risk of fracture, as identified by World Health Organization criteria, we recommend management as for the general population (1A).</a:t>
            </a:r>
          </a:p>
          <a:p>
            <a:pPr algn="just"/>
            <a:endParaRPr lang="en-US" sz="2500" dirty="0" smtClean="0"/>
          </a:p>
          <a:p>
            <a:pPr algn="just"/>
            <a:r>
              <a:rPr lang="en-US" sz="2500" dirty="0" smtClean="0"/>
              <a:t>4.3.2: In patients with CKD G3a–G3b with PTH in the normal range and osteoporosis and/or high risk of fracture, as identified by World Health Organization criteria, we suggest treatment as for the general population (2B).</a:t>
            </a:r>
            <a:endParaRPr lang="fa-IR" sz="2500" dirty="0"/>
          </a:p>
        </p:txBody>
      </p:sp>
    </p:spTree>
  </p:cSld>
  <p:clrMapOvr>
    <a:masterClrMapping/>
  </p:clrMapOvr>
  <p:transition spd="slow">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Autofit/>
          </a:bodyPr>
          <a:lstStyle/>
          <a:p>
            <a:pPr algn="just"/>
            <a:r>
              <a:rPr lang="en-US" sz="2500" dirty="0" smtClean="0"/>
              <a:t>4.3.3: In patients with CKD G3a–G5D with biochemical abnormalities of CKD-MBD and low BMD and/or fragility fractures, we suggest that treatment choices take into account the magnitude and reversibility of the biochemical abnormalities and the progression of CKD, with consideration of a bone biopsy (2D).</a:t>
            </a:r>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pPr algn="just"/>
            <a:r>
              <a:rPr lang="en-US" sz="2500" dirty="0" err="1" smtClean="0"/>
              <a:t>antiresorptives</a:t>
            </a:r>
            <a:r>
              <a:rPr lang="en-US" sz="2500" dirty="0" smtClean="0"/>
              <a:t> will </a:t>
            </a:r>
            <a:r>
              <a:rPr lang="en-US" sz="2500" dirty="0" smtClean="0">
                <a:solidFill>
                  <a:srgbClr val="FF0000"/>
                </a:solidFill>
              </a:rPr>
              <a:t>exacerbate low bone turnover, </a:t>
            </a:r>
            <a:r>
              <a:rPr lang="en-US" sz="2500" dirty="0" err="1" smtClean="0">
                <a:solidFill>
                  <a:srgbClr val="FF0000"/>
                </a:solidFill>
              </a:rPr>
              <a:t>denosumab</a:t>
            </a:r>
            <a:r>
              <a:rPr lang="en-US" sz="2500" dirty="0" smtClean="0"/>
              <a:t> may induce significant </a:t>
            </a:r>
            <a:r>
              <a:rPr lang="en-US" sz="2500" dirty="0" err="1" smtClean="0">
                <a:solidFill>
                  <a:srgbClr val="FF0000"/>
                </a:solidFill>
              </a:rPr>
              <a:t>hypocalcemia</a:t>
            </a:r>
            <a:r>
              <a:rPr lang="en-US" sz="2500" dirty="0" smtClean="0"/>
              <a:t>), and the risk of their administration must be weighed against the accuracy of the diagnosis of the underlying bone phenotype.</a:t>
            </a:r>
            <a:endParaRPr lang="fa-IR" sz="2500" dirty="0"/>
          </a:p>
        </p:txBody>
      </p:sp>
    </p:spTree>
  </p:cSld>
  <p:clrMapOvr>
    <a:masterClrMapping/>
  </p:clrMapOvr>
  <p:transition spd="slow">
    <p:pull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t>4.3.4: In children and adolescents with CKD G2–G5D and related height deficits, we recommend treatment with recombinant human growth hormone when additional growth is desired, after first addressing malnutrition and biochemical abnormalities of CKD-MBD (1A).</a:t>
            </a:r>
            <a:endParaRPr lang="fa-IR" sz="2500" dirty="0" smtClean="0"/>
          </a:p>
          <a:p>
            <a:pPr algn="just"/>
            <a:endParaRPr lang="en-US" sz="2500" dirty="0"/>
          </a:p>
        </p:txBody>
      </p:sp>
    </p:spTree>
  </p:cSld>
  <p:clrMapOvr>
    <a:masterClrMapping/>
  </p:clrMapOvr>
  <p:transition spd="slow">
    <p:pull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smtClean="0"/>
              <a:t>Chapter 5: Evaluation and treatment of kidney transplant bone disease</a:t>
            </a:r>
            <a:endParaRPr lang="fa-IR" sz="2500" b="1" dirty="0"/>
          </a:p>
        </p:txBody>
      </p:sp>
      <p:sp>
        <p:nvSpPr>
          <p:cNvPr id="3" name="Content Placeholder 2"/>
          <p:cNvSpPr>
            <a:spLocks noGrp="1"/>
          </p:cNvSpPr>
          <p:nvPr>
            <p:ph idx="1"/>
          </p:nvPr>
        </p:nvSpPr>
        <p:spPr>
          <a:xfrm>
            <a:off x="457200" y="1951037"/>
            <a:ext cx="8229600" cy="4525963"/>
          </a:xfrm>
        </p:spPr>
        <p:txBody>
          <a:bodyPr>
            <a:noAutofit/>
          </a:bodyPr>
          <a:lstStyle/>
          <a:p>
            <a:pPr algn="just"/>
            <a:r>
              <a:rPr lang="en-US" sz="2500" dirty="0" smtClean="0"/>
              <a:t>5.1: In patients in the immediate post–kidney transplant period, we recommend measuring serum calcium and phosphate at least weekly, until stable (1B).</a:t>
            </a:r>
          </a:p>
          <a:p>
            <a:pPr algn="just"/>
            <a:endParaRPr lang="en-US" sz="2500" dirty="0" smtClean="0"/>
          </a:p>
          <a:p>
            <a:pPr algn="just"/>
            <a:r>
              <a:rPr lang="en-US" sz="2500" dirty="0" smtClean="0"/>
              <a:t>5.2: In patients after the immediate post–kidney transplant period, it is reasonable to base the frequency of monitoring serum calcium, phosphate, and PTH on the presence and magnitude of abnormalities, and the rate of progression of CKD (Not Graded).</a:t>
            </a:r>
            <a:endParaRPr lang="fa-IR" sz="2500" dirty="0"/>
          </a:p>
        </p:txBody>
      </p:sp>
    </p:spTree>
  </p:cSld>
  <p:clrMapOvr>
    <a:masterClrMapping/>
  </p:clrMapOvr>
  <p:transition spd="slow">
    <p:pull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5.3: In patients with CKD G1T–G5T, we suggest that 25(OH)D (</a:t>
            </a:r>
            <a:r>
              <a:rPr lang="en-US" sz="2500" dirty="0" err="1" smtClean="0"/>
              <a:t>calcidiol</a:t>
            </a:r>
            <a:r>
              <a:rPr lang="en-US" sz="2500" dirty="0" smtClean="0"/>
              <a:t>) levels might be measured, and repeated testing determined by baseline values and interventions (2C).</a:t>
            </a:r>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noAutofit/>
          </a:bodyPr>
          <a:lstStyle/>
          <a:p>
            <a:pPr algn="just"/>
            <a:r>
              <a:rPr lang="en-US" sz="2500" dirty="0" smtClean="0"/>
              <a:t>5.4: In patients with CKD G1T–G5T, we suggest that vitamin D deficiency and insufficiency be corrected using treatment strategies recommended for the general population (2C).</a:t>
            </a:r>
          </a:p>
          <a:p>
            <a:pPr algn="just"/>
            <a:endParaRPr lang="en-US" sz="2500" dirty="0" smtClean="0"/>
          </a:p>
          <a:p>
            <a:pPr algn="just"/>
            <a:r>
              <a:rPr lang="en-US" sz="2500" dirty="0" smtClean="0"/>
              <a:t>5.5: In patients with CKD G1T–G5T with risk factors for osteoporosis, we suggest that BMD testing be used to assess fracture risk if results will alter therapy (2C).</a:t>
            </a:r>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Autofit/>
          </a:bodyPr>
          <a:lstStyle/>
          <a:p>
            <a:pPr algn="just"/>
            <a:r>
              <a:rPr lang="en-US" sz="2450" dirty="0" smtClean="0"/>
              <a:t>5.6: In patients in the first 12 months after kidney transplant with an estimated </a:t>
            </a:r>
            <a:r>
              <a:rPr lang="en-US" sz="2450" dirty="0" err="1" smtClean="0"/>
              <a:t>glomerular</a:t>
            </a:r>
            <a:r>
              <a:rPr lang="en-US" sz="2450" dirty="0" smtClean="0"/>
              <a:t> filtration rate greater than approximately 30 ml/min/1.73 m2 and low BMD, we suggest that treatment with vitamin D, </a:t>
            </a:r>
            <a:r>
              <a:rPr lang="en-US" sz="2450" dirty="0" err="1" smtClean="0"/>
              <a:t>calcitriol</a:t>
            </a:r>
            <a:r>
              <a:rPr lang="en-US" sz="2450" dirty="0" smtClean="0"/>
              <a:t>/</a:t>
            </a:r>
            <a:r>
              <a:rPr lang="en-US" sz="2450" dirty="0" err="1" smtClean="0"/>
              <a:t>alfacalcidol</a:t>
            </a:r>
            <a:r>
              <a:rPr lang="en-US" sz="2450" dirty="0" smtClean="0"/>
              <a:t>, and/or </a:t>
            </a:r>
            <a:r>
              <a:rPr lang="en-US" sz="2450" dirty="0" err="1" smtClean="0"/>
              <a:t>antiresorptive</a:t>
            </a:r>
            <a:r>
              <a:rPr lang="en-US" sz="2450" dirty="0" smtClean="0"/>
              <a:t> agents be considered (2D</a:t>
            </a:r>
            <a:r>
              <a:rPr lang="en-US" sz="2450" dirty="0" smtClean="0"/>
              <a:t>).</a:t>
            </a:r>
          </a:p>
          <a:p>
            <a:pPr algn="just"/>
            <a:endParaRPr lang="en-US" sz="2450" dirty="0" smtClean="0"/>
          </a:p>
          <a:p>
            <a:pPr algn="just"/>
            <a:r>
              <a:rPr lang="en-US" sz="2450" dirty="0" smtClean="0"/>
              <a:t>We suggest that treatment choices be influenced by the presence of CKD-MBD, as indicated by abnormal levels of calcium, phosphate, PTH, alkaline </a:t>
            </a:r>
            <a:r>
              <a:rPr lang="en-US" sz="2450" dirty="0" err="1" smtClean="0"/>
              <a:t>phosphatases</a:t>
            </a:r>
            <a:r>
              <a:rPr lang="en-US" sz="2450" dirty="0" smtClean="0"/>
              <a:t>, and 25(OH)D (2C</a:t>
            </a:r>
            <a:r>
              <a:rPr lang="en-US" sz="2450" dirty="0" smtClean="0"/>
              <a:t>).</a:t>
            </a:r>
          </a:p>
          <a:p>
            <a:pPr algn="just"/>
            <a:endParaRPr lang="en-US" sz="2450" dirty="0" smtClean="0"/>
          </a:p>
          <a:p>
            <a:pPr algn="just"/>
            <a:r>
              <a:rPr lang="en-US" sz="2450" dirty="0" smtClean="0"/>
              <a:t> It is reasonable to consider a bone biopsy to guide treatment (Not Graded).</a:t>
            </a:r>
          </a:p>
          <a:p>
            <a:pPr algn="just"/>
            <a:endParaRPr lang="en-US" sz="2450" dirty="0" smtClean="0"/>
          </a:p>
          <a:p>
            <a:pPr algn="just"/>
            <a:r>
              <a:rPr lang="en-US" sz="2450" dirty="0" smtClean="0"/>
              <a:t>There are insufficient data to guide treatment after the first 12 months.</a:t>
            </a:r>
          </a:p>
          <a:p>
            <a:pPr algn="just"/>
            <a:endParaRPr lang="en-US" sz="2450" dirty="0" smtClean="0"/>
          </a:p>
          <a:p>
            <a:pPr algn="just"/>
            <a:endParaRPr lang="en-US" sz="2450" dirty="0" smtClean="0"/>
          </a:p>
          <a:p>
            <a:pPr algn="just"/>
            <a:endParaRPr lang="en-US" sz="2450" dirty="0" smtClean="0"/>
          </a:p>
          <a:p>
            <a:pPr algn="just"/>
            <a:endParaRPr lang="en-US" sz="2450" dirty="0" smtClean="0"/>
          </a:p>
          <a:p>
            <a:pPr algn="just"/>
            <a:endParaRPr lang="fa-IR" sz="2450" dirty="0" smtClean="0"/>
          </a:p>
          <a:p>
            <a:pPr algn="just"/>
            <a:endParaRPr lang="en-US" sz="2450" dirty="0"/>
          </a:p>
        </p:txBody>
      </p:sp>
    </p:spTree>
  </p:cSld>
  <p:clrMapOvr>
    <a:masterClrMapping/>
  </p:clrMapOvr>
  <p:transition spd="slow">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algn="just"/>
            <a:r>
              <a:rPr lang="en-US" sz="2500" dirty="0" err="1" smtClean="0"/>
              <a:t>Cinacalcet</a:t>
            </a:r>
            <a:r>
              <a:rPr lang="en-US" sz="2500" dirty="0" smtClean="0"/>
              <a:t> is </a:t>
            </a:r>
            <a:r>
              <a:rPr lang="en-US" sz="2500" dirty="0" smtClean="0">
                <a:solidFill>
                  <a:srgbClr val="FF0000"/>
                </a:solidFill>
              </a:rPr>
              <a:t>not approved </a:t>
            </a:r>
            <a:r>
              <a:rPr lang="en-US" sz="2500" dirty="0" smtClean="0"/>
              <a:t>for the treatment of hyperparathyroidism in kidney transplant recipients; however, it is clinically used, especially in patients with significant </a:t>
            </a:r>
            <a:r>
              <a:rPr lang="en-US" sz="2500" dirty="0" err="1" smtClean="0"/>
              <a:t>hypercalcemia</a:t>
            </a:r>
            <a:r>
              <a:rPr lang="en-US" sz="2500" dirty="0" smtClean="0"/>
              <a:t>.</a:t>
            </a:r>
          </a:p>
          <a:p>
            <a:pPr algn="just">
              <a:buNone/>
            </a:pPr>
            <a:endParaRPr lang="en-US" sz="2500" dirty="0" smtClean="0"/>
          </a:p>
          <a:p>
            <a:pPr algn="just"/>
            <a:endParaRPr lang="en-US" sz="2500" dirty="0" smtClean="0"/>
          </a:p>
          <a:p>
            <a:pPr algn="just"/>
            <a:r>
              <a:rPr lang="en-US" sz="2500" dirty="0" err="1" smtClean="0">
                <a:solidFill>
                  <a:srgbClr val="FF0000"/>
                </a:solidFill>
              </a:rPr>
              <a:t>Denosumab</a:t>
            </a:r>
            <a:r>
              <a:rPr lang="en-US" sz="2500" dirty="0" smtClean="0">
                <a:solidFill>
                  <a:srgbClr val="FF0000"/>
                </a:solidFill>
              </a:rPr>
              <a:t> </a:t>
            </a:r>
            <a:r>
              <a:rPr lang="en-US" sz="2500" dirty="0" smtClean="0"/>
              <a:t>was recently shown to effectively increase BMD in de novo kidney transplant recipients.</a:t>
            </a:r>
          </a:p>
          <a:p>
            <a:pPr algn="just"/>
            <a:endParaRPr lang="en-US" sz="2500" dirty="0" smtClean="0"/>
          </a:p>
          <a:p>
            <a:pPr algn="just">
              <a:buNone/>
            </a:pPr>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037"/>
            <a:ext cx="8229600" cy="4525963"/>
          </a:xfrm>
        </p:spPr>
        <p:txBody>
          <a:bodyPr>
            <a:noAutofit/>
          </a:bodyPr>
          <a:lstStyle/>
          <a:p>
            <a:pPr algn="just">
              <a:buNone/>
            </a:pPr>
            <a:r>
              <a:rPr lang="en-US" sz="2500" dirty="0" smtClean="0"/>
              <a:t>Reasonable monitoring intervals would be:</a:t>
            </a:r>
          </a:p>
          <a:p>
            <a:pPr algn="just">
              <a:buNone/>
            </a:pPr>
            <a:endParaRPr lang="en-US" sz="2500" dirty="0" smtClean="0"/>
          </a:p>
          <a:p>
            <a:pPr algn="just"/>
            <a:r>
              <a:rPr lang="en-US" sz="2500" dirty="0" smtClean="0"/>
              <a:t> In CKD G3a–G3b: for serum calcium and phosphate, every 6–12 months; and for PTH, based on baseline level and CKD progression.</a:t>
            </a:r>
          </a:p>
          <a:p>
            <a:pPr algn="just"/>
            <a:endParaRPr lang="en-US" sz="2500" dirty="0" smtClean="0"/>
          </a:p>
          <a:p>
            <a:pPr algn="just"/>
            <a:r>
              <a:rPr lang="en-US" sz="2500" dirty="0" smtClean="0"/>
              <a:t> In CKD G4: for serum calcium and phosphate, every 3–6 months; and for PTH, every 6–12 months.</a:t>
            </a:r>
          </a:p>
          <a:p>
            <a:pPr algn="just"/>
            <a:endParaRPr lang="en-US" sz="2500" dirty="0" smtClean="0"/>
          </a:p>
          <a:p>
            <a:pPr algn="just"/>
            <a:r>
              <a:rPr lang="en-US" sz="2500" dirty="0" smtClean="0"/>
              <a:t> In CKD G5, including G5D: for serum calcium and phosphate, every 1–3 months; and for PTH, every 3–6 months.</a:t>
            </a:r>
          </a:p>
          <a:p>
            <a:pPr algn="just"/>
            <a:endParaRPr lang="en-US" sz="2500" dirty="0" smtClean="0"/>
          </a:p>
          <a:p>
            <a:pPr algn="just"/>
            <a:r>
              <a:rPr lang="en-US" sz="2500" dirty="0" smtClean="0"/>
              <a:t> In CKD G4–G5D: for alkaline </a:t>
            </a:r>
            <a:r>
              <a:rPr lang="en-US" sz="2500" dirty="0" err="1" smtClean="0"/>
              <a:t>phosphatase</a:t>
            </a:r>
            <a:r>
              <a:rPr lang="en-US" sz="2500" dirty="0" smtClean="0"/>
              <a:t> activity, every 12 months, or more frequently in the presence of elevated PTH (see Chapter 3.2).</a:t>
            </a:r>
            <a:endParaRPr lang="fa-IR"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0"/>
            <a:ext cx="8229600" cy="1143000"/>
          </a:xfrm>
        </p:spPr>
        <p:txBody>
          <a:bodyPr>
            <a:normAutofit/>
          </a:bodyPr>
          <a:lstStyle/>
          <a:p>
            <a:r>
              <a:rPr lang="en-US" sz="2500" dirty="0" smtClean="0"/>
              <a:t>Seminars in Dialysis. 2017;1–5.</a:t>
            </a:r>
            <a:endParaRPr lang="fa-IR" sz="2500" dirty="0"/>
          </a:p>
        </p:txBody>
      </p:sp>
      <p:sp>
        <p:nvSpPr>
          <p:cNvPr id="3" name="Content Placeholder 2"/>
          <p:cNvSpPr>
            <a:spLocks noGrp="1"/>
          </p:cNvSpPr>
          <p:nvPr>
            <p:ph idx="1"/>
          </p:nvPr>
        </p:nvSpPr>
        <p:spPr>
          <a:xfrm>
            <a:off x="457200" y="1874837"/>
            <a:ext cx="8229600" cy="4525963"/>
          </a:xfrm>
        </p:spPr>
        <p:txBody>
          <a:bodyPr>
            <a:normAutofit/>
          </a:bodyPr>
          <a:lstStyle/>
          <a:p>
            <a:pPr algn="ctr">
              <a:buNone/>
            </a:pPr>
            <a:r>
              <a:rPr lang="en-US" sz="4000" dirty="0" err="1" smtClean="0"/>
              <a:t>Parathyroidectomy</a:t>
            </a:r>
            <a:r>
              <a:rPr lang="en-US" sz="4000" dirty="0" smtClean="0"/>
              <a:t>—A last resort for hyperparathyroidism in</a:t>
            </a:r>
          </a:p>
          <a:p>
            <a:pPr algn="ctr">
              <a:buNone/>
            </a:pPr>
            <a:r>
              <a:rPr lang="en-US" sz="4000" dirty="0" smtClean="0"/>
              <a:t>dialysis patients</a:t>
            </a:r>
            <a:endParaRPr lang="fa-IR" sz="4000" dirty="0"/>
          </a:p>
        </p:txBody>
      </p:sp>
    </p:spTree>
  </p:cSld>
  <p:clrMapOvr>
    <a:masterClrMapping/>
  </p:clrMapOvr>
  <p:transition spd="slow">
    <p:pull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just"/>
            <a:r>
              <a:rPr lang="en-US" sz="2500" b="1" dirty="0" smtClean="0"/>
              <a:t>WHAT LEVEL OF INTACT PARATHYROID HORMONE ( IPTH) INDICATES HIGH BONE TURNOVER DISEASE (HBT)?</a:t>
            </a:r>
            <a:endParaRPr lang="fa-IR" sz="2500" b="1" dirty="0"/>
          </a:p>
        </p:txBody>
      </p:sp>
      <p:sp>
        <p:nvSpPr>
          <p:cNvPr id="3" name="Content Placeholder 2"/>
          <p:cNvSpPr>
            <a:spLocks noGrp="1"/>
          </p:cNvSpPr>
          <p:nvPr>
            <p:ph idx="1"/>
          </p:nvPr>
        </p:nvSpPr>
        <p:spPr>
          <a:xfrm>
            <a:off x="457200" y="1143000"/>
            <a:ext cx="8229600" cy="4525963"/>
          </a:xfrm>
        </p:spPr>
        <p:txBody>
          <a:bodyPr>
            <a:noAutofit/>
          </a:bodyPr>
          <a:lstStyle/>
          <a:p>
            <a:pPr algn="just"/>
            <a:r>
              <a:rPr lang="en-US" sz="2500" dirty="0" smtClean="0"/>
              <a:t>Most nephrologists refer their patients for PTX if they fail to control severe HPT medically especially if </a:t>
            </a:r>
            <a:r>
              <a:rPr lang="en-US" sz="2500" dirty="0" err="1" smtClean="0"/>
              <a:t>iPTH</a:t>
            </a:r>
            <a:r>
              <a:rPr lang="en-US" sz="2500" dirty="0" smtClean="0"/>
              <a:t> levels exceed </a:t>
            </a:r>
            <a:r>
              <a:rPr lang="en-US" sz="2500" dirty="0" smtClean="0">
                <a:solidFill>
                  <a:srgbClr val="FF0000"/>
                </a:solidFill>
              </a:rPr>
              <a:t>800-1000 pg/ </a:t>
            </a:r>
            <a:r>
              <a:rPr lang="en-US" sz="2500" dirty="0" err="1" smtClean="0">
                <a:solidFill>
                  <a:srgbClr val="FF0000"/>
                </a:solidFill>
              </a:rPr>
              <a:t>mL</a:t>
            </a:r>
            <a:r>
              <a:rPr lang="en-US" sz="2500" dirty="0" err="1" smtClean="0"/>
              <a:t>.</a:t>
            </a:r>
            <a:endParaRPr lang="en-US" sz="2500" dirty="0" smtClean="0"/>
          </a:p>
          <a:p>
            <a:pPr algn="just"/>
            <a:endParaRPr lang="en-US" sz="2500" dirty="0" smtClean="0"/>
          </a:p>
          <a:p>
            <a:pPr algn="just"/>
            <a:r>
              <a:rPr lang="en-US" sz="2500" dirty="0" smtClean="0"/>
              <a:t> When </a:t>
            </a:r>
            <a:r>
              <a:rPr lang="en-US" sz="2500" dirty="0" err="1" smtClean="0"/>
              <a:t>iPTH</a:t>
            </a:r>
            <a:r>
              <a:rPr lang="en-US" sz="2500" dirty="0" smtClean="0"/>
              <a:t> is remarkably elevated </a:t>
            </a:r>
            <a:r>
              <a:rPr lang="en-US" sz="2500" dirty="0" smtClean="0">
                <a:solidFill>
                  <a:srgbClr val="FF0000"/>
                </a:solidFill>
              </a:rPr>
              <a:t>(&gt;1200 pg/</a:t>
            </a:r>
            <a:r>
              <a:rPr lang="en-US" sz="2500" dirty="0" err="1" smtClean="0">
                <a:solidFill>
                  <a:srgbClr val="FF0000"/>
                </a:solidFill>
              </a:rPr>
              <a:t>mL</a:t>
            </a:r>
            <a:r>
              <a:rPr lang="en-US" sz="2500" dirty="0" smtClean="0"/>
              <a:t>) HBT is almost always present.</a:t>
            </a:r>
          </a:p>
          <a:p>
            <a:pPr algn="just"/>
            <a:endParaRPr lang="en-US" sz="2500" dirty="0" smtClean="0"/>
          </a:p>
          <a:p>
            <a:pPr algn="just"/>
            <a:r>
              <a:rPr lang="en-US" sz="2500" dirty="0" smtClean="0"/>
              <a:t>Bone turnover could not be predicted by serum PTH measurements in </a:t>
            </a:r>
            <a:r>
              <a:rPr lang="en-US" sz="2500" dirty="0" smtClean="0">
                <a:solidFill>
                  <a:srgbClr val="FF0000"/>
                </a:solidFill>
              </a:rPr>
              <a:t>up to of 50% </a:t>
            </a:r>
            <a:r>
              <a:rPr lang="en-US" sz="2500" dirty="0" smtClean="0"/>
              <a:t>of dialysis patients especially in those on </a:t>
            </a:r>
            <a:r>
              <a:rPr lang="en-US" sz="2500" dirty="0" smtClean="0">
                <a:solidFill>
                  <a:srgbClr val="FF0000"/>
                </a:solidFill>
              </a:rPr>
              <a:t>peritoneal dialysis.</a:t>
            </a:r>
          </a:p>
          <a:p>
            <a:pPr algn="just"/>
            <a:endParaRPr lang="en-US" sz="2500" dirty="0" smtClean="0"/>
          </a:p>
          <a:p>
            <a:pPr algn="just"/>
            <a:r>
              <a:rPr lang="en-US" sz="2500" dirty="0" smtClean="0"/>
              <a:t> The two largest bone biopsy studies also confirmed that high levels of </a:t>
            </a:r>
            <a:r>
              <a:rPr lang="en-US" sz="2500" dirty="0" err="1" smtClean="0"/>
              <a:t>iPTH</a:t>
            </a:r>
            <a:r>
              <a:rPr lang="en-US" sz="2500" dirty="0" smtClean="0"/>
              <a:t> </a:t>
            </a:r>
            <a:r>
              <a:rPr lang="en-US" sz="2500" dirty="0" smtClean="0">
                <a:solidFill>
                  <a:srgbClr val="FF0000"/>
                </a:solidFill>
              </a:rPr>
              <a:t>do not necessarily indicate </a:t>
            </a:r>
            <a:r>
              <a:rPr lang="en-US" sz="2500" dirty="0" smtClean="0"/>
              <a:t>HBT disease.</a:t>
            </a:r>
            <a:endParaRPr lang="fa-IR" sz="2500" dirty="0"/>
          </a:p>
        </p:txBody>
      </p:sp>
    </p:spTree>
  </p:cSld>
  <p:clrMapOvr>
    <a:masterClrMapping/>
  </p:clrMapOvr>
  <p:transition spd="slow">
    <p:pull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solidFill>
                  <a:srgbClr val="FF0000"/>
                </a:solidFill>
              </a:rPr>
              <a:t>Blood biomarkers </a:t>
            </a:r>
            <a:r>
              <a:rPr lang="en-US" sz="2500" dirty="0" smtClean="0"/>
              <a:t>did not reach acceptable levels of bone turnover discrimination for use in single-time-point diagnosis in an individual patient.</a:t>
            </a:r>
          </a:p>
          <a:p>
            <a:pPr algn="just"/>
            <a:endParaRPr lang="en-US" sz="2500" dirty="0" smtClean="0"/>
          </a:p>
          <a:p>
            <a:pPr algn="just"/>
            <a:r>
              <a:rPr lang="en-US" sz="2500" dirty="0" smtClean="0"/>
              <a:t>In spite of all of these limitations, </a:t>
            </a:r>
            <a:r>
              <a:rPr lang="en-US" sz="2500" dirty="0" err="1" smtClean="0">
                <a:solidFill>
                  <a:srgbClr val="FF0000"/>
                </a:solidFill>
              </a:rPr>
              <a:t>iPTH</a:t>
            </a:r>
            <a:r>
              <a:rPr lang="en-US" sz="2500" dirty="0" smtClean="0">
                <a:solidFill>
                  <a:srgbClr val="FF0000"/>
                </a:solidFill>
              </a:rPr>
              <a:t> is still the best-available noninvasive biomarker </a:t>
            </a:r>
            <a:r>
              <a:rPr lang="en-US" sz="2500" dirty="0" smtClean="0"/>
              <a:t>to discriminate HBT especially when we look to the </a:t>
            </a:r>
            <a:r>
              <a:rPr lang="en-US" sz="2500" dirty="0" smtClean="0">
                <a:solidFill>
                  <a:srgbClr val="FF0000"/>
                </a:solidFill>
              </a:rPr>
              <a:t>trend</a:t>
            </a:r>
            <a:r>
              <a:rPr lang="en-US" sz="2500" dirty="0" smtClean="0"/>
              <a:t> rather than single PTH reading. </a:t>
            </a:r>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Other clinical clues that can help nephrologists to discriminate HBT in patients with </a:t>
            </a:r>
            <a:r>
              <a:rPr lang="en-US" sz="2500" dirty="0" err="1" smtClean="0"/>
              <a:t>iPTH</a:t>
            </a:r>
            <a:r>
              <a:rPr lang="en-US" sz="2500" dirty="0" smtClean="0"/>
              <a:t> &gt;600 pg/</a:t>
            </a:r>
            <a:r>
              <a:rPr lang="en-US" sz="2500" dirty="0" err="1" smtClean="0"/>
              <a:t>mL</a:t>
            </a:r>
            <a:r>
              <a:rPr lang="en-US" sz="2500" dirty="0" smtClean="0"/>
              <a:t> are </a:t>
            </a:r>
            <a:r>
              <a:rPr lang="en-US" sz="2500" dirty="0" smtClean="0">
                <a:solidFill>
                  <a:srgbClr val="FF0000"/>
                </a:solidFill>
              </a:rPr>
              <a:t>markedly elevated alkaline </a:t>
            </a:r>
            <a:r>
              <a:rPr lang="en-US" sz="2500" dirty="0" err="1" smtClean="0">
                <a:solidFill>
                  <a:srgbClr val="FF0000"/>
                </a:solidFill>
              </a:rPr>
              <a:t>phosphatase</a:t>
            </a:r>
            <a:r>
              <a:rPr lang="en-US" sz="2500" dirty="0" smtClean="0">
                <a:solidFill>
                  <a:srgbClr val="FF0000"/>
                </a:solidFill>
              </a:rPr>
              <a:t> </a:t>
            </a:r>
            <a:r>
              <a:rPr lang="en-US" sz="2500" dirty="0" smtClean="0"/>
              <a:t>and </a:t>
            </a:r>
            <a:r>
              <a:rPr lang="en-US" sz="2500" dirty="0" smtClean="0">
                <a:solidFill>
                  <a:srgbClr val="FF0000"/>
                </a:solidFill>
              </a:rPr>
              <a:t>radiographic</a:t>
            </a:r>
            <a:r>
              <a:rPr lang="en-US" sz="2500" dirty="0" smtClean="0"/>
              <a:t> </a:t>
            </a:r>
            <a:r>
              <a:rPr lang="en-US" sz="2500" dirty="0" smtClean="0">
                <a:solidFill>
                  <a:srgbClr val="FF0000"/>
                </a:solidFill>
              </a:rPr>
              <a:t>changes in bone.</a:t>
            </a:r>
            <a:endParaRPr lang="fa-IR" sz="2500" dirty="0" smtClean="0">
              <a:solidFill>
                <a:srgbClr val="FF0000"/>
              </a:solidFill>
            </a:endParaRPr>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2500" b="1" dirty="0" smtClean="0"/>
              <a:t>WHAT IS CONSIDERED SUCCESSFUL PTX FOR DIALYSIS PATIENTS?</a:t>
            </a:r>
            <a:endParaRPr lang="fa-IR" sz="2500" b="1" dirty="0"/>
          </a:p>
        </p:txBody>
      </p:sp>
      <p:sp>
        <p:nvSpPr>
          <p:cNvPr id="3" name="Content Placeholder 2"/>
          <p:cNvSpPr>
            <a:spLocks noGrp="1"/>
          </p:cNvSpPr>
          <p:nvPr>
            <p:ph idx="1"/>
          </p:nvPr>
        </p:nvSpPr>
        <p:spPr>
          <a:xfrm>
            <a:off x="457200" y="1143000"/>
            <a:ext cx="8229600" cy="4525963"/>
          </a:xfrm>
        </p:spPr>
        <p:txBody>
          <a:bodyPr>
            <a:noAutofit/>
          </a:bodyPr>
          <a:lstStyle/>
          <a:p>
            <a:pPr algn="just"/>
            <a:r>
              <a:rPr lang="en-US" sz="2500" dirty="0" smtClean="0"/>
              <a:t>Successful PTX is mainly determined by a </a:t>
            </a:r>
            <a:r>
              <a:rPr lang="en-US" sz="2500" dirty="0" smtClean="0">
                <a:solidFill>
                  <a:srgbClr val="FF0000"/>
                </a:solidFill>
              </a:rPr>
              <a:t>rapid reduction </a:t>
            </a:r>
            <a:r>
              <a:rPr lang="en-US" sz="2500" dirty="0" smtClean="0"/>
              <a:t>in serum PTH levels and </a:t>
            </a:r>
            <a:r>
              <a:rPr lang="en-US" sz="2500" dirty="0" smtClean="0">
                <a:solidFill>
                  <a:srgbClr val="FF0000"/>
                </a:solidFill>
              </a:rPr>
              <a:t>amelioration of clinical symptoms.</a:t>
            </a:r>
          </a:p>
          <a:p>
            <a:pPr algn="just"/>
            <a:endParaRPr lang="en-US" sz="2500" dirty="0" smtClean="0"/>
          </a:p>
          <a:p>
            <a:pPr algn="just"/>
            <a:r>
              <a:rPr lang="en-US" sz="2500" dirty="0" smtClean="0"/>
              <a:t>Many surgeons target at least an </a:t>
            </a:r>
            <a:r>
              <a:rPr lang="en-US" sz="2500" dirty="0" smtClean="0">
                <a:solidFill>
                  <a:srgbClr val="FF0000"/>
                </a:solidFill>
              </a:rPr>
              <a:t>80% reduction </a:t>
            </a:r>
            <a:r>
              <a:rPr lang="en-US" sz="2500" dirty="0" smtClean="0"/>
              <a:t>of PTH from preoperative levels at the </a:t>
            </a:r>
            <a:r>
              <a:rPr lang="en-US" sz="2500" dirty="0" smtClean="0">
                <a:solidFill>
                  <a:srgbClr val="FF0000"/>
                </a:solidFill>
              </a:rPr>
              <a:t>10- and 20-minute </a:t>
            </a:r>
            <a:r>
              <a:rPr lang="en-US" sz="2500" dirty="0" smtClean="0"/>
              <a:t>post-PTX </a:t>
            </a:r>
            <a:r>
              <a:rPr lang="en-US" sz="2500" dirty="0" err="1" smtClean="0"/>
              <a:t>intraoperative</a:t>
            </a:r>
            <a:r>
              <a:rPr lang="en-US" sz="2500" dirty="0" smtClean="0"/>
              <a:t>  </a:t>
            </a:r>
            <a:r>
              <a:rPr lang="en-US" sz="2500" dirty="0" smtClean="0"/>
              <a:t>points.</a:t>
            </a:r>
          </a:p>
          <a:p>
            <a:pPr algn="just"/>
            <a:endParaRPr lang="en-US" sz="2500" dirty="0" smtClean="0"/>
          </a:p>
          <a:p>
            <a:pPr algn="just"/>
            <a:r>
              <a:rPr lang="en-US" sz="2500" dirty="0" smtClean="0"/>
              <a:t>Zhang et al., defined successful PTX as </a:t>
            </a:r>
            <a:r>
              <a:rPr lang="en-US" sz="2500" dirty="0" err="1" smtClean="0">
                <a:solidFill>
                  <a:srgbClr val="FF0000"/>
                </a:solidFill>
              </a:rPr>
              <a:t>iPTH</a:t>
            </a:r>
            <a:r>
              <a:rPr lang="en-US" sz="2500" dirty="0" smtClean="0">
                <a:solidFill>
                  <a:srgbClr val="FF0000"/>
                </a:solidFill>
              </a:rPr>
              <a:t> &lt;300 pg/</a:t>
            </a:r>
            <a:r>
              <a:rPr lang="en-US" sz="2500" dirty="0" err="1" smtClean="0">
                <a:solidFill>
                  <a:srgbClr val="FF0000"/>
                </a:solidFill>
              </a:rPr>
              <a:t>mL</a:t>
            </a:r>
            <a:r>
              <a:rPr lang="en-US" sz="2500" dirty="0" smtClean="0">
                <a:solidFill>
                  <a:srgbClr val="FF0000"/>
                </a:solidFill>
              </a:rPr>
              <a:t> </a:t>
            </a:r>
            <a:r>
              <a:rPr lang="en-US" sz="2500" dirty="0" smtClean="0"/>
              <a:t>after PTX.</a:t>
            </a:r>
          </a:p>
          <a:p>
            <a:pPr algn="just"/>
            <a:endParaRPr lang="en-US" sz="2500" dirty="0" smtClean="0"/>
          </a:p>
          <a:p>
            <a:pPr algn="just">
              <a:buNone/>
            </a:pPr>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a:buNone/>
            </a:pPr>
            <a:endParaRPr lang="en-US" sz="2500" dirty="0" smtClean="0"/>
          </a:p>
          <a:p>
            <a:endParaRPr lang="en-US" sz="2500" dirty="0" smtClean="0"/>
          </a:p>
          <a:p>
            <a:r>
              <a:rPr lang="en-US" sz="2500" dirty="0" smtClean="0"/>
              <a:t> </a:t>
            </a:r>
            <a:r>
              <a:rPr lang="en-US" sz="2500" dirty="0" smtClean="0"/>
              <a:t>the </a:t>
            </a:r>
            <a:r>
              <a:rPr lang="en-US" sz="2500" dirty="0" smtClean="0">
                <a:solidFill>
                  <a:srgbClr val="FF0000"/>
                </a:solidFill>
              </a:rPr>
              <a:t>shift</a:t>
            </a:r>
            <a:r>
              <a:rPr lang="en-US" sz="2500" dirty="0" smtClean="0"/>
              <a:t> from high to low bone turnover disease in patients after PTX may have </a:t>
            </a:r>
            <a:r>
              <a:rPr lang="en-US" sz="2500" dirty="0" smtClean="0">
                <a:solidFill>
                  <a:srgbClr val="FF0000"/>
                </a:solidFill>
              </a:rPr>
              <a:t>adverse effects </a:t>
            </a:r>
            <a:r>
              <a:rPr lang="en-US" sz="2500" dirty="0" smtClean="0"/>
              <a:t>on their vascular disease and potentially increase mortality. </a:t>
            </a:r>
          </a:p>
          <a:p>
            <a:endParaRPr lang="en-US" sz="2500" dirty="0" smtClean="0"/>
          </a:p>
          <a:p>
            <a:r>
              <a:rPr lang="en-US" sz="2500" dirty="0" smtClean="0"/>
              <a:t>The definition of successful PTX in dialysis patients needs to be revised to include </a:t>
            </a:r>
            <a:r>
              <a:rPr lang="en-US" sz="2500" dirty="0" smtClean="0">
                <a:solidFill>
                  <a:srgbClr val="FF0000"/>
                </a:solidFill>
              </a:rPr>
              <a:t>not only a minimal but also a maximal </a:t>
            </a:r>
            <a:r>
              <a:rPr lang="en-US" sz="2500" dirty="0" smtClean="0"/>
              <a:t>decrease of PTH levels.</a:t>
            </a:r>
          </a:p>
          <a:p>
            <a:endParaRPr lang="fa-IR" sz="2500" dirty="0"/>
          </a:p>
        </p:txBody>
      </p:sp>
    </p:spTree>
  </p:cSld>
  <p:clrMapOvr>
    <a:masterClrMapping/>
  </p:clrMapOvr>
  <p:transition spd="slow">
    <p:pull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IS PTX TREND CHANGING IN THE LAST DECADES?</a:t>
            </a:r>
            <a:endParaRPr lang="fa-IR" sz="2500" b="1" dirty="0"/>
          </a:p>
        </p:txBody>
      </p:sp>
      <p:sp>
        <p:nvSpPr>
          <p:cNvPr id="3" name="Content Placeholder 2"/>
          <p:cNvSpPr>
            <a:spLocks noGrp="1"/>
          </p:cNvSpPr>
          <p:nvPr>
            <p:ph idx="1"/>
          </p:nvPr>
        </p:nvSpPr>
        <p:spPr>
          <a:xfrm>
            <a:off x="457200" y="14478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Many poor and developing countries favor the surgical management as a </a:t>
            </a:r>
            <a:r>
              <a:rPr lang="en-US" sz="2500" dirty="0" smtClean="0">
                <a:solidFill>
                  <a:srgbClr val="FF0000"/>
                </a:solidFill>
              </a:rPr>
              <a:t>cheaper alternative </a:t>
            </a:r>
            <a:r>
              <a:rPr lang="en-US" sz="2500" dirty="0" smtClean="0"/>
              <a:t>to the use of vitamin D receptor agonists and/or </a:t>
            </a:r>
            <a:r>
              <a:rPr lang="en-US" sz="2500" dirty="0" err="1" smtClean="0"/>
              <a:t>calcimimetics</a:t>
            </a:r>
            <a:r>
              <a:rPr lang="en-US" sz="2500" dirty="0" smtClean="0"/>
              <a:t> in their patients. </a:t>
            </a:r>
          </a:p>
          <a:p>
            <a:pPr algn="just"/>
            <a:endParaRPr lang="en-US" sz="2500" dirty="0" smtClean="0"/>
          </a:p>
          <a:p>
            <a:pPr algn="just"/>
            <a:r>
              <a:rPr lang="en-US" sz="2500" dirty="0" smtClean="0"/>
              <a:t>Kim et al., examined the </a:t>
            </a:r>
            <a:r>
              <a:rPr lang="en-US" sz="2500" dirty="0" smtClean="0">
                <a:solidFill>
                  <a:srgbClr val="FF0000"/>
                </a:solidFill>
              </a:rPr>
              <a:t>temporal trends </a:t>
            </a:r>
            <a:r>
              <a:rPr lang="en-US" sz="2500" dirty="0" smtClean="0"/>
              <a:t>in rates of PTX for secondary HPT dialysis patients in the </a:t>
            </a:r>
            <a:r>
              <a:rPr lang="en-US" sz="2500" dirty="0" smtClean="0">
                <a:solidFill>
                  <a:srgbClr val="FF0000"/>
                </a:solidFill>
              </a:rPr>
              <a:t>United States </a:t>
            </a:r>
            <a:r>
              <a:rPr lang="en-US" sz="2500" dirty="0" smtClean="0"/>
              <a:t>between 2002 and 2011 using a nationwide database. </a:t>
            </a:r>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noAutofit/>
          </a:bodyPr>
          <a:lstStyle/>
          <a:p>
            <a:pPr algn="just">
              <a:buNone/>
            </a:pPr>
            <a:endParaRPr lang="en-US" sz="2400" dirty="0" smtClean="0"/>
          </a:p>
          <a:p>
            <a:pPr algn="just"/>
            <a:endParaRPr lang="en-US" sz="2400" dirty="0" smtClean="0"/>
          </a:p>
          <a:p>
            <a:pPr algn="just"/>
            <a:r>
              <a:rPr lang="en-US" sz="2400" dirty="0" smtClean="0"/>
              <a:t>The abrupt decline in PTX in 2005 in United States happened after the introduction of </a:t>
            </a:r>
            <a:r>
              <a:rPr lang="en-US" sz="2400" dirty="0" err="1" smtClean="0">
                <a:solidFill>
                  <a:srgbClr val="FF0000"/>
                </a:solidFill>
              </a:rPr>
              <a:t>cinacalcet</a:t>
            </a:r>
            <a:r>
              <a:rPr lang="en-US" sz="2400" dirty="0" smtClean="0">
                <a:solidFill>
                  <a:srgbClr val="FF0000"/>
                </a:solidFill>
              </a:rPr>
              <a:t>.</a:t>
            </a:r>
          </a:p>
          <a:p>
            <a:pPr algn="just"/>
            <a:endParaRPr lang="en-US" sz="2400" dirty="0" smtClean="0"/>
          </a:p>
          <a:p>
            <a:pPr algn="just"/>
            <a:r>
              <a:rPr lang="en-US" sz="2400" dirty="0" smtClean="0"/>
              <a:t> Earlier this year the FDA approved the use of an </a:t>
            </a:r>
            <a:r>
              <a:rPr lang="en-US" sz="2400" dirty="0" smtClean="0">
                <a:solidFill>
                  <a:srgbClr val="FF0000"/>
                </a:solidFill>
              </a:rPr>
              <a:t>IV </a:t>
            </a:r>
            <a:r>
              <a:rPr lang="en-US" sz="2400" dirty="0" err="1" smtClean="0">
                <a:solidFill>
                  <a:srgbClr val="FF0000"/>
                </a:solidFill>
              </a:rPr>
              <a:t>calcimimetic</a:t>
            </a:r>
            <a:r>
              <a:rPr lang="en-US" sz="2400" dirty="0" smtClean="0"/>
              <a:t>, </a:t>
            </a:r>
            <a:r>
              <a:rPr lang="en-US" sz="2400" dirty="0" err="1" smtClean="0">
                <a:solidFill>
                  <a:srgbClr val="FF0000"/>
                </a:solidFill>
              </a:rPr>
              <a:t>etelcalcitide</a:t>
            </a:r>
            <a:r>
              <a:rPr lang="en-US" sz="2400" dirty="0" smtClean="0"/>
              <a:t>, the first new therapy in the past 12 years to be approved for secondary HPT in dialysis patients. </a:t>
            </a:r>
          </a:p>
          <a:p>
            <a:pPr algn="just"/>
            <a:r>
              <a:rPr lang="en-US" sz="2400" dirty="0" smtClean="0"/>
              <a:t>In a phase II study,</a:t>
            </a:r>
            <a:r>
              <a:rPr lang="en-US" sz="2400" dirty="0" smtClean="0">
                <a:solidFill>
                  <a:srgbClr val="FF0000"/>
                </a:solidFill>
              </a:rPr>
              <a:t> 89% </a:t>
            </a:r>
            <a:r>
              <a:rPr lang="en-US" sz="2400" dirty="0" smtClean="0"/>
              <a:t>of patients had </a:t>
            </a:r>
            <a:r>
              <a:rPr lang="en-US" sz="2400" dirty="0" smtClean="0">
                <a:solidFill>
                  <a:srgbClr val="FF0000"/>
                </a:solidFill>
              </a:rPr>
              <a:t>≥30% </a:t>
            </a:r>
            <a:r>
              <a:rPr lang="en-US" sz="2400" dirty="0" smtClean="0"/>
              <a:t>reduction in PTH with a mean decrease of 54%.</a:t>
            </a:r>
          </a:p>
          <a:p>
            <a:pPr algn="just">
              <a:buNone/>
            </a:pPr>
            <a:endParaRPr lang="en-US" sz="2400" dirty="0" smtClean="0"/>
          </a:p>
          <a:p>
            <a:pPr algn="just"/>
            <a:r>
              <a:rPr lang="en-US" sz="2400" dirty="0" smtClean="0"/>
              <a:t>This new therapy will certainly improve compliance in dialysis patients but whether it will lead to better control of HPT and </a:t>
            </a:r>
            <a:r>
              <a:rPr lang="en-US" sz="2400" dirty="0" smtClean="0">
                <a:solidFill>
                  <a:srgbClr val="FF0000"/>
                </a:solidFill>
              </a:rPr>
              <a:t>decrease the need for PTX remains unknown.</a:t>
            </a:r>
            <a:endParaRPr lang="fa-IR" sz="2400" dirty="0" smtClean="0">
              <a:solidFill>
                <a:srgbClr val="FF0000"/>
              </a:solidFill>
            </a:endParaRPr>
          </a:p>
          <a:p>
            <a:pPr algn="just"/>
            <a:endParaRPr lang="fa-IR" sz="2400" dirty="0"/>
          </a:p>
        </p:txBody>
      </p:sp>
    </p:spTree>
  </p:cSld>
  <p:clrMapOvr>
    <a:masterClrMapping/>
  </p:clrMapOvr>
  <p:transition spd="slow">
    <p:pull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2500" b="1" dirty="0" smtClean="0"/>
              <a:t>DOES PTX IMPROVE PATIENT OUTCOME?</a:t>
            </a:r>
            <a:endParaRPr lang="fa-IR" sz="2500" b="1" dirty="0"/>
          </a:p>
        </p:txBody>
      </p:sp>
      <p:sp>
        <p:nvSpPr>
          <p:cNvPr id="3" name="Content Placeholder 2"/>
          <p:cNvSpPr>
            <a:spLocks noGrp="1"/>
          </p:cNvSpPr>
          <p:nvPr>
            <p:ph idx="1"/>
          </p:nvPr>
        </p:nvSpPr>
        <p:spPr>
          <a:xfrm>
            <a:off x="228600" y="762000"/>
            <a:ext cx="8229600" cy="4525963"/>
          </a:xfrm>
        </p:spPr>
        <p:txBody>
          <a:bodyPr>
            <a:noAutofit/>
          </a:bodyPr>
          <a:lstStyle/>
          <a:p>
            <a:pPr algn="just"/>
            <a:r>
              <a:rPr lang="en-US" sz="2500" dirty="0" smtClean="0"/>
              <a:t>Despite a better biochemical control of SHP, </a:t>
            </a:r>
            <a:r>
              <a:rPr lang="en-US" sz="2500" dirty="0" smtClean="0">
                <a:solidFill>
                  <a:srgbClr val="FF0000"/>
                </a:solidFill>
              </a:rPr>
              <a:t>no solid evidence</a:t>
            </a:r>
            <a:r>
              <a:rPr lang="en-US" sz="2500" dirty="0" smtClean="0"/>
              <a:t> has been produced demonstrating a positive impact of PTX on survival or other surrogate </a:t>
            </a:r>
            <a:r>
              <a:rPr lang="en-US" sz="2500" dirty="0" smtClean="0"/>
              <a:t>outcome.</a:t>
            </a:r>
            <a:endParaRPr lang="en-US" sz="2500" dirty="0" smtClean="0"/>
          </a:p>
          <a:p>
            <a:pPr algn="just"/>
            <a:endParaRPr lang="en-US" sz="2500" dirty="0" smtClean="0"/>
          </a:p>
          <a:p>
            <a:pPr algn="just">
              <a:buNone/>
            </a:pPr>
            <a:endParaRPr lang="en-US" sz="2500" dirty="0" smtClean="0"/>
          </a:p>
          <a:p>
            <a:pPr algn="just"/>
            <a:endParaRPr lang="en-US" sz="2500" dirty="0" smtClean="0"/>
          </a:p>
          <a:p>
            <a:pPr algn="just"/>
            <a:r>
              <a:rPr lang="en-US" sz="2500" dirty="0" err="1" smtClean="0"/>
              <a:t>Ivarsson</a:t>
            </a:r>
            <a:r>
              <a:rPr lang="en-US" sz="2500" dirty="0" smtClean="0"/>
              <a:t> and his colleagues </a:t>
            </a:r>
            <a:r>
              <a:rPr lang="en-US" sz="2500" dirty="0" smtClean="0"/>
              <a:t>concluded </a:t>
            </a:r>
            <a:r>
              <a:rPr lang="en-US" sz="2500" dirty="0" smtClean="0"/>
              <a:t>that PTX was associated with </a:t>
            </a:r>
            <a:r>
              <a:rPr lang="en-US" sz="2500" dirty="0" smtClean="0">
                <a:solidFill>
                  <a:srgbClr val="FF0000"/>
                </a:solidFill>
              </a:rPr>
              <a:t>improved survival </a:t>
            </a:r>
            <a:r>
              <a:rPr lang="en-US" sz="2500" dirty="0" smtClean="0"/>
              <a:t>(HR=0.80).</a:t>
            </a:r>
            <a:endParaRPr lang="fa-IR" sz="2500" dirty="0"/>
          </a:p>
        </p:txBody>
      </p:sp>
    </p:spTree>
  </p:cSld>
  <p:clrMapOvr>
    <a:masterClrMapping/>
  </p:clrMapOvr>
  <p:transition spd="slow">
    <p:pull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smtClean="0"/>
              <a:t>WHAT ARE THE PROS AND CONS OF PTX?</a:t>
            </a:r>
            <a:endParaRPr lang="fa-IR" sz="25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28600" y="1371600"/>
            <a:ext cx="8686800" cy="4924944"/>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4525963"/>
          </a:xfrm>
        </p:spPr>
        <p:txBody>
          <a:bodyPr>
            <a:noAutofit/>
          </a:bodyPr>
          <a:lstStyle/>
          <a:p>
            <a:pPr algn="just"/>
            <a:r>
              <a:rPr lang="en-US" sz="2500" dirty="0" smtClean="0"/>
              <a:t>In CKD patients receiving treatments for CKD-MBD, or in whom biochemical abnormalities are identified, it is reasonable to increase the frequency of measurements to monitor for trends and treatment efficacy and side effects (Not Graded).</a:t>
            </a:r>
          </a:p>
          <a:p>
            <a:pPr algn="just"/>
            <a:endParaRPr lang="en-US" sz="2500" dirty="0" smtClean="0"/>
          </a:p>
          <a:p>
            <a:pPr algn="just"/>
            <a:r>
              <a:rPr lang="en-US" sz="2500" dirty="0" smtClean="0"/>
              <a:t>3.1.3: In patients with CKD G3a–G5D, we suggest that 25(OH)D (</a:t>
            </a:r>
            <a:r>
              <a:rPr lang="en-US" sz="2500" dirty="0" err="1" smtClean="0"/>
              <a:t>calcidiol</a:t>
            </a:r>
            <a:r>
              <a:rPr lang="en-US" sz="2500" dirty="0" smtClean="0"/>
              <a:t>) levels might be measured, and repeated testing determined by baseline values and therapeutic interventions (2C). </a:t>
            </a:r>
          </a:p>
          <a:p>
            <a:pPr algn="just"/>
            <a:endParaRPr lang="en-US" sz="2500" dirty="0" smtClean="0"/>
          </a:p>
          <a:p>
            <a:pPr algn="just"/>
            <a:r>
              <a:rPr lang="en-US" sz="2500" dirty="0" smtClean="0"/>
              <a:t>We suggest that vitamin D deficiency and insufficiency be corrected using treatment strategies recommended for the general population (2C).</a:t>
            </a:r>
            <a:endParaRPr lang="fa-IR" sz="2500" dirty="0"/>
          </a:p>
        </p:txBody>
      </p:sp>
    </p:spTree>
  </p:cSld>
  <p:clrMapOvr>
    <a:masterClrMapping/>
  </p:clrMapOvr>
  <p:transition spd="slow">
    <p:pull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Autofit/>
          </a:bodyPr>
          <a:lstStyle/>
          <a:p>
            <a:pPr algn="just">
              <a:buNone/>
            </a:pPr>
            <a:endParaRPr lang="en-US" sz="2500" dirty="0" smtClean="0"/>
          </a:p>
          <a:p>
            <a:pPr algn="just"/>
            <a:endParaRPr lang="en-US" sz="2500" dirty="0" smtClean="0"/>
          </a:p>
          <a:p>
            <a:pPr algn="just"/>
            <a:r>
              <a:rPr lang="en-US" sz="2500" dirty="0" smtClean="0"/>
              <a:t>Analysis of large national database for dialysis patients showed a </a:t>
            </a:r>
            <a:r>
              <a:rPr lang="en-US" sz="2500" dirty="0" smtClean="0">
                <a:solidFill>
                  <a:srgbClr val="FF0000"/>
                </a:solidFill>
              </a:rPr>
              <a:t>mortality rate of 2% </a:t>
            </a:r>
            <a:r>
              <a:rPr lang="en-US" sz="2500" dirty="0" smtClean="0"/>
              <a:t>in the </a:t>
            </a:r>
            <a:r>
              <a:rPr lang="en-US" sz="2500" dirty="0" smtClean="0">
                <a:solidFill>
                  <a:srgbClr val="FF0000"/>
                </a:solidFill>
              </a:rPr>
              <a:t>first month </a:t>
            </a:r>
            <a:r>
              <a:rPr lang="en-US" sz="2500" dirty="0" smtClean="0"/>
              <a:t>after PTX. </a:t>
            </a:r>
          </a:p>
          <a:p>
            <a:pPr algn="just"/>
            <a:endParaRPr lang="en-US" sz="2500" dirty="0" smtClean="0"/>
          </a:p>
          <a:p>
            <a:pPr algn="just"/>
            <a:r>
              <a:rPr lang="en-US" sz="2500" dirty="0" smtClean="0"/>
              <a:t>During the </a:t>
            </a:r>
            <a:r>
              <a:rPr lang="en-US" sz="2500" dirty="0" smtClean="0">
                <a:solidFill>
                  <a:srgbClr val="FF0000"/>
                </a:solidFill>
              </a:rPr>
              <a:t>30 days </a:t>
            </a:r>
            <a:r>
              <a:rPr lang="en-US" sz="2500" dirty="0" smtClean="0"/>
              <a:t>after discharge, </a:t>
            </a:r>
            <a:r>
              <a:rPr lang="en-US" sz="2500" dirty="0" smtClean="0">
                <a:solidFill>
                  <a:srgbClr val="FF0000"/>
                </a:solidFill>
              </a:rPr>
              <a:t>24% </a:t>
            </a:r>
            <a:r>
              <a:rPr lang="en-US" sz="2500" dirty="0" smtClean="0"/>
              <a:t>of patients were </a:t>
            </a:r>
            <a:r>
              <a:rPr lang="en-US" sz="2500" dirty="0" err="1" smtClean="0"/>
              <a:t>rehospitalized</a:t>
            </a:r>
            <a:r>
              <a:rPr lang="en-US" sz="2500" dirty="0" smtClean="0"/>
              <a:t>; </a:t>
            </a:r>
            <a:r>
              <a:rPr lang="en-US" sz="2500" dirty="0" smtClean="0">
                <a:solidFill>
                  <a:srgbClr val="FF0000"/>
                </a:solidFill>
              </a:rPr>
              <a:t>29% </a:t>
            </a:r>
            <a:r>
              <a:rPr lang="en-US" sz="2500" dirty="0" smtClean="0"/>
              <a:t>of these patients required intensive care.</a:t>
            </a:r>
          </a:p>
          <a:p>
            <a:pPr algn="just"/>
            <a:endParaRPr lang="en-US" sz="2500" dirty="0" smtClean="0"/>
          </a:p>
          <a:p>
            <a:pPr algn="just"/>
            <a:r>
              <a:rPr lang="en-US" sz="2500" dirty="0" smtClean="0"/>
              <a:t>Cause specific hospitalizations were </a:t>
            </a:r>
            <a:r>
              <a:rPr lang="en-US" sz="2500" dirty="0" smtClean="0">
                <a:solidFill>
                  <a:srgbClr val="FF0000"/>
                </a:solidFill>
              </a:rPr>
              <a:t>higher for acute myocardial infarction and </a:t>
            </a:r>
            <a:r>
              <a:rPr lang="en-US" sz="2500" dirty="0" err="1" smtClean="0">
                <a:solidFill>
                  <a:srgbClr val="FF0000"/>
                </a:solidFill>
              </a:rPr>
              <a:t>dysrhythmia</a:t>
            </a:r>
            <a:r>
              <a:rPr lang="en-US" sz="2500" dirty="0" smtClean="0"/>
              <a:t>.</a:t>
            </a:r>
          </a:p>
          <a:p>
            <a:pPr algn="just"/>
            <a:endParaRPr lang="en-US" sz="2500" dirty="0" smtClean="0"/>
          </a:p>
          <a:p>
            <a:pPr algn="just"/>
            <a:r>
              <a:rPr lang="en-US" sz="2500" dirty="0" smtClean="0"/>
              <a:t>I believe findings from such studies would likely diminish enthusiasm for PTX. </a:t>
            </a:r>
          </a:p>
          <a:p>
            <a:pPr algn="just"/>
            <a:endParaRPr lang="en-US" sz="2500" dirty="0" smtClean="0"/>
          </a:p>
        </p:txBody>
      </p:sp>
    </p:spTree>
  </p:cSld>
  <p:clrMapOvr>
    <a:masterClrMapping/>
  </p:clrMapOvr>
  <p:transition spd="slow">
    <p:wipe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2500" b="1" dirty="0" smtClean="0"/>
              <a:t>CONCLUSION</a:t>
            </a:r>
            <a:endParaRPr lang="fa-IR" sz="2500" b="1" dirty="0"/>
          </a:p>
        </p:txBody>
      </p:sp>
      <p:sp>
        <p:nvSpPr>
          <p:cNvPr id="3" name="Content Placeholder 2"/>
          <p:cNvSpPr>
            <a:spLocks noGrp="1"/>
          </p:cNvSpPr>
          <p:nvPr>
            <p:ph idx="1"/>
          </p:nvPr>
        </p:nvSpPr>
        <p:spPr>
          <a:xfrm>
            <a:off x="457200" y="1570037"/>
            <a:ext cx="8229600" cy="4525963"/>
          </a:xfrm>
        </p:spPr>
        <p:txBody>
          <a:bodyPr>
            <a:noAutofit/>
          </a:bodyPr>
          <a:lstStyle/>
          <a:p>
            <a:pPr algn="just"/>
            <a:r>
              <a:rPr lang="en-US" sz="2500" dirty="0" smtClean="0"/>
              <a:t>The definition of successful PTX in dialysis patients </a:t>
            </a:r>
            <a:r>
              <a:rPr lang="en-US" sz="2500" dirty="0" smtClean="0">
                <a:solidFill>
                  <a:srgbClr val="FF0000"/>
                </a:solidFill>
              </a:rPr>
              <a:t>needs to be revised </a:t>
            </a:r>
            <a:r>
              <a:rPr lang="en-US" sz="2500" dirty="0" smtClean="0"/>
              <a:t>to include not only a minimal but also a maximal decrease of PTX levels. </a:t>
            </a:r>
          </a:p>
          <a:p>
            <a:pPr algn="just"/>
            <a:endParaRPr lang="en-US" sz="2500" dirty="0" smtClean="0"/>
          </a:p>
          <a:p>
            <a:pPr algn="just"/>
            <a:r>
              <a:rPr lang="en-US" sz="2500" dirty="0" smtClean="0"/>
              <a:t>Targeting a postoperative PTH level of at </a:t>
            </a:r>
            <a:r>
              <a:rPr lang="en-US" sz="2500" dirty="0" smtClean="0">
                <a:solidFill>
                  <a:srgbClr val="FF0000"/>
                </a:solidFill>
              </a:rPr>
              <a:t>least 150 pg/M</a:t>
            </a:r>
            <a:r>
              <a:rPr lang="en-US" sz="2800" dirty="0" smtClean="0">
                <a:solidFill>
                  <a:srgbClr val="FF0000"/>
                </a:solidFill>
              </a:rPr>
              <a:t>L </a:t>
            </a:r>
            <a:r>
              <a:rPr lang="en-US" sz="2800" dirty="0" smtClean="0"/>
              <a:t>seems reasonable for our dialysis patients.</a:t>
            </a:r>
          </a:p>
          <a:p>
            <a:pPr algn="just"/>
            <a:endParaRPr lang="en-US" sz="2800" dirty="0" smtClean="0"/>
          </a:p>
          <a:p>
            <a:pPr algn="just"/>
            <a:r>
              <a:rPr lang="en-US" sz="2500" dirty="0" smtClean="0"/>
              <a:t> Few would </a:t>
            </a:r>
            <a:r>
              <a:rPr lang="en-US" sz="2500" dirty="0" smtClean="0">
                <a:solidFill>
                  <a:srgbClr val="FF0000"/>
                </a:solidFill>
              </a:rPr>
              <a:t>disagree</a:t>
            </a:r>
            <a:r>
              <a:rPr lang="en-US" sz="2500" dirty="0" smtClean="0"/>
              <a:t> with the need for PTX in a young otherwise relatively healthy patient with a persistent PTH &gt;2000 pg/</a:t>
            </a:r>
            <a:r>
              <a:rPr lang="en-US" sz="2500" dirty="0" err="1" smtClean="0"/>
              <a:t>mL.</a:t>
            </a:r>
            <a:r>
              <a:rPr lang="en-US" sz="2500" dirty="0" smtClean="0"/>
              <a:t> </a:t>
            </a:r>
          </a:p>
          <a:p>
            <a:pPr algn="just"/>
            <a:endParaRPr lang="en-US" sz="2500" dirty="0" smtClean="0"/>
          </a:p>
          <a:p>
            <a:pPr algn="just"/>
            <a:endParaRPr lang="en-US" sz="2500" dirty="0" smtClean="0"/>
          </a:p>
        </p:txBody>
      </p:sp>
    </p:spTree>
  </p:cSld>
  <p:clrMapOvr>
    <a:masterClrMapping/>
  </p:clrMapOvr>
  <p:transition spd="slow">
    <p:wipe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noAutofit/>
          </a:bodyPr>
          <a:lstStyle/>
          <a:p>
            <a:pPr algn="just"/>
            <a:r>
              <a:rPr lang="en-US" sz="2500" dirty="0" smtClean="0"/>
              <a:t>In contrast, one’s enthusiasm for a PTX is likely to be much more muted in a </a:t>
            </a:r>
            <a:r>
              <a:rPr lang="en-US" sz="2500" dirty="0" smtClean="0">
                <a:solidFill>
                  <a:srgbClr val="FF0000"/>
                </a:solidFill>
              </a:rPr>
              <a:t>patient with a PTH of 1000 pg/</a:t>
            </a:r>
            <a:r>
              <a:rPr lang="en-US" sz="2500" dirty="0" err="1" smtClean="0">
                <a:solidFill>
                  <a:srgbClr val="FF0000"/>
                </a:solidFill>
              </a:rPr>
              <a:t>mL</a:t>
            </a:r>
            <a:r>
              <a:rPr lang="en-US" sz="2500" dirty="0" smtClean="0">
                <a:solidFill>
                  <a:srgbClr val="FF0000"/>
                </a:solidFill>
              </a:rPr>
              <a:t> </a:t>
            </a:r>
            <a:r>
              <a:rPr lang="en-US" sz="2500" dirty="0" smtClean="0"/>
              <a:t>who has been marginally adherent to therapy and has significant cardiovascular disease. </a:t>
            </a:r>
          </a:p>
          <a:p>
            <a:pPr algn="just"/>
            <a:endParaRPr lang="en-US" sz="2500" dirty="0" smtClean="0"/>
          </a:p>
          <a:p>
            <a:pPr algn="just"/>
            <a:r>
              <a:rPr lang="en-US" sz="2500" dirty="0" smtClean="0"/>
              <a:t>Thus, there is no simple answer to the question of where to draw the line on surgical intervention.</a:t>
            </a:r>
          </a:p>
          <a:p>
            <a:pPr algn="just"/>
            <a:endParaRPr lang="en-US" sz="2500" dirty="0" smtClean="0"/>
          </a:p>
          <a:p>
            <a:pPr algn="just">
              <a:buNone/>
            </a:pPr>
            <a:endParaRPr lang="en-US" sz="2500" dirty="0" smtClean="0"/>
          </a:p>
          <a:p>
            <a:pPr algn="just"/>
            <a:endParaRPr lang="en-US" sz="2500" dirty="0" smtClean="0"/>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Image result for ‫زمستان‬‎"/>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a:bodyPr>
          <a:lstStyle/>
          <a:p>
            <a:pPr algn="just"/>
            <a:r>
              <a:rPr lang="en-US" sz="2500" dirty="0" smtClean="0"/>
              <a:t>3.1.4: In patients with CKD G3a–G5D, we recommend that therapeutic decisions be based on trends rather than on a single laboratory value, taking into account all available CKD-MBD assessments (1C).</a:t>
            </a:r>
          </a:p>
          <a:p>
            <a:pPr algn="just"/>
            <a:endParaRPr lang="en-US" sz="2500" dirty="0" smtClean="0"/>
          </a:p>
          <a:p>
            <a:pPr algn="just"/>
            <a:r>
              <a:rPr lang="en-US" sz="2500" dirty="0" smtClean="0"/>
              <a:t>3.1.5: In patients with CKD G3a–G5D, we suggest that individual values of serum calcium and phosphate, evaluated together, be used to guide clinical practice rather than the mathematical construct of calcium-phosphate product (Ca * P) (2D).</a:t>
            </a:r>
          </a:p>
          <a:p>
            <a:pPr algn="just"/>
            <a:endParaRPr lang="en-US" sz="2500" dirty="0" smtClean="0"/>
          </a:p>
          <a:p>
            <a:pPr algn="just"/>
            <a:endParaRPr lang="fa-IR" sz="2500" dirty="0"/>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l"/>
            <a:r>
              <a:rPr lang="en-US" sz="2500" b="1" dirty="0" smtClean="0"/>
              <a:t>Chapter 3.2: Diagnosis of CKD-MBD: bone</a:t>
            </a:r>
            <a:endParaRPr lang="fa-IR" sz="2500" b="1" dirty="0"/>
          </a:p>
        </p:txBody>
      </p:sp>
      <p:sp>
        <p:nvSpPr>
          <p:cNvPr id="3" name="Content Placeholder 2"/>
          <p:cNvSpPr>
            <a:spLocks noGrp="1"/>
          </p:cNvSpPr>
          <p:nvPr>
            <p:ph idx="1"/>
          </p:nvPr>
        </p:nvSpPr>
        <p:spPr>
          <a:xfrm>
            <a:off x="457200" y="1981200"/>
            <a:ext cx="8229600" cy="4525963"/>
          </a:xfrm>
        </p:spPr>
        <p:txBody>
          <a:bodyPr>
            <a:noAutofit/>
          </a:bodyPr>
          <a:lstStyle/>
          <a:p>
            <a:pPr algn="just"/>
            <a:r>
              <a:rPr lang="en-US" sz="2500" dirty="0" smtClean="0"/>
              <a:t>3.2.1: In patients with CKD G3a–G5D with evidence of CKD-MBD and/or risk factors for osteoporosis, we suggest BMD testing to assess fracture risk if results will impact treatment decisions (2B).</a:t>
            </a:r>
          </a:p>
          <a:p>
            <a:pPr algn="just"/>
            <a:endParaRPr lang="en-US" sz="2500" dirty="0" smtClean="0"/>
          </a:p>
          <a:p>
            <a:pPr algn="just"/>
            <a:endParaRPr lang="en-US" sz="2500" dirty="0" smtClean="0"/>
          </a:p>
        </p:txBody>
      </p:sp>
    </p:spTree>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2252</TotalTime>
  <Words>4016</Words>
  <Application>Microsoft Office PowerPoint</Application>
  <PresentationFormat>On-screen Show (4:3)</PresentationFormat>
  <Paragraphs>264</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Slide 1</vt:lpstr>
      <vt:lpstr>Slide 2</vt:lpstr>
      <vt:lpstr>Slide 3</vt:lpstr>
      <vt:lpstr>Slide 4</vt:lpstr>
      <vt:lpstr>Summary of KDIGO CKD-MBD recommendations Updated recommendations are denoted in boxes</vt:lpstr>
      <vt:lpstr>Slide 6</vt:lpstr>
      <vt:lpstr>Slide 7</vt:lpstr>
      <vt:lpstr>Slide 8</vt:lpstr>
      <vt:lpstr>Chapter 3.2: Diagnosis of CKD-MBD: bone</vt:lpstr>
      <vt:lpstr>Rationale </vt:lpstr>
      <vt:lpstr>Slide 11</vt:lpstr>
      <vt:lpstr>Slide 12</vt:lpstr>
      <vt:lpstr>Slide 13</vt:lpstr>
      <vt:lpstr>Rationale </vt:lpstr>
      <vt:lpstr>Slide 15</vt:lpstr>
      <vt:lpstr>Slide 16</vt:lpstr>
      <vt:lpstr>Chapter 3.3: Diagnosis of CKD-MBD: vascular calcification</vt:lpstr>
      <vt:lpstr>Chapter 4.1: Treatment of CKD-MBD targeted at lowering high serum phosphate and maintaining serum calcium</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Chapter 4.2: Treatment of abnormal PTH levels in CKD-MBD</vt:lpstr>
      <vt:lpstr>Slide 37</vt:lpstr>
      <vt:lpstr>Slide 38</vt:lpstr>
      <vt:lpstr>Rationale </vt:lpstr>
      <vt:lpstr>Slide 40</vt:lpstr>
      <vt:lpstr>Slide 41</vt:lpstr>
      <vt:lpstr>Slide 42</vt:lpstr>
      <vt:lpstr>Slide 43</vt:lpstr>
      <vt:lpstr>Slide 44</vt:lpstr>
      <vt:lpstr>Slide 45</vt:lpstr>
      <vt:lpstr>Slide 46</vt:lpstr>
      <vt:lpstr>Slide 47</vt:lpstr>
      <vt:lpstr>Slide 48</vt:lpstr>
      <vt:lpstr>Slide 49</vt:lpstr>
      <vt:lpstr>Slide 50</vt:lpstr>
      <vt:lpstr>Chapter 4.3: Treatment of bone with bisphosphonates, other osteoporosis medications, and growth hormone</vt:lpstr>
      <vt:lpstr>Slide 52</vt:lpstr>
      <vt:lpstr>Slide 53</vt:lpstr>
      <vt:lpstr>Slide 54</vt:lpstr>
      <vt:lpstr>Chapter 5: Evaluation and treatment of kidney transplant bone disease</vt:lpstr>
      <vt:lpstr>Slide 56</vt:lpstr>
      <vt:lpstr>Slide 57</vt:lpstr>
      <vt:lpstr>Slide 58</vt:lpstr>
      <vt:lpstr>Slide 59</vt:lpstr>
      <vt:lpstr>Seminars in Dialysis. 2017;1–5.</vt:lpstr>
      <vt:lpstr>WHAT LEVEL OF INTACT PARATHYROID HORMONE ( IPTH) INDICATES HIGH BONE TURNOVER DISEASE (HBT)?</vt:lpstr>
      <vt:lpstr>Slide 62</vt:lpstr>
      <vt:lpstr>Slide 63</vt:lpstr>
      <vt:lpstr>WHAT IS CONSIDERED SUCCESSFUL PTX FOR DIALYSIS PATIENTS?</vt:lpstr>
      <vt:lpstr>Slide 65</vt:lpstr>
      <vt:lpstr>IS PTX TREND CHANGING IN THE LAST DECADES?</vt:lpstr>
      <vt:lpstr>Slide 67</vt:lpstr>
      <vt:lpstr>DOES PTX IMPROVE PATIENT OUTCOME?</vt:lpstr>
      <vt:lpstr>WHAT ARE THE PROS AND CONS OF PTX?</vt:lpstr>
      <vt:lpstr>Slide 70</vt:lpstr>
      <vt:lpstr>CONCLUSION</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Aminorroaya</dc:creator>
  <cp:lastModifiedBy>Raheleh</cp:lastModifiedBy>
  <cp:revision>556</cp:revision>
  <dcterms:created xsi:type="dcterms:W3CDTF">2012-10-19T10:12:34Z</dcterms:created>
  <dcterms:modified xsi:type="dcterms:W3CDTF">2018-01-14T08:17:25Z</dcterms:modified>
</cp:coreProperties>
</file>