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31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76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5" r:id="rId61"/>
    <p:sldId id="316" r:id="rId62"/>
    <p:sldId id="314" r:id="rId63"/>
    <p:sldId id="317" r:id="rId6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49DF82-70CC-4946-BC2A-9EA228114CC8}" type="datetimeFigureOut">
              <a:rPr lang="fa-IR" smtClean="0"/>
              <a:pPr/>
              <a:t>04/11/1439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65EE3B-4146-44FB-AE78-DA97C6B2DE4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700E-9E5A-4BCD-A2CB-EAE3DF815078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5EFF-ABD3-45D0-B68A-DA030A474876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D366-1CA8-4C8F-B66F-39B35D8224A9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0757-F360-4C86-A6E4-54280E882F4D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7C73-1B92-4A96-A212-634342DF454B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7FE3-FE20-4FF9-B94C-E4FEEE2925BD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007A-0780-4488-9780-E567926E67E2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3FFE-9842-4286-8BF9-60DC3DFB0FD4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28B1-255D-4850-9435-A251D2D60E74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955D-19C2-4DCB-90AA-E92842646C1A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ED3D-42CB-4CD6-8BE7-55F8F8844152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BE18-3AFD-4F84-BEB7-39872264A475}" type="datetime8">
              <a:rPr lang="fa-IR" smtClean="0"/>
              <a:pPr/>
              <a:t>دسامبر 29، 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BDF2-2DFB-40F8-9971-DFCCDBA524C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421484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Guidelines for Growth Hormone and </a:t>
            </a:r>
            <a:r>
              <a:rPr lang="en-US" b="1" dirty="0" smtClean="0">
                <a:solidFill>
                  <a:srgbClr val="C00000"/>
                </a:solidFill>
              </a:rPr>
              <a:t>Insulin-Like Growth </a:t>
            </a:r>
            <a:r>
              <a:rPr lang="en-US" b="1" dirty="0">
                <a:solidFill>
                  <a:srgbClr val="C00000"/>
                </a:solidFill>
              </a:rPr>
              <a:t>Factor-I Treatment in Children and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Adolescents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571472" y="4500570"/>
            <a:ext cx="81439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err="1" smtClean="0"/>
              <a:t>Horm</a:t>
            </a:r>
            <a:r>
              <a:rPr lang="en-US" b="1" dirty="0" smtClean="0"/>
              <a:t> Res </a:t>
            </a:r>
            <a:r>
              <a:rPr lang="en-US" b="1" dirty="0" err="1" smtClean="0"/>
              <a:t>Paediatr</a:t>
            </a:r>
            <a:endParaRPr lang="en-US" b="1" dirty="0" smtClean="0"/>
          </a:p>
          <a:p>
            <a:pPr algn="l" rtl="0"/>
            <a:r>
              <a:rPr lang="en-US" b="1" dirty="0" smtClean="0"/>
              <a:t>Received: July 15, 2016</a:t>
            </a:r>
          </a:p>
          <a:p>
            <a:pPr algn="l" rtl="0"/>
            <a:r>
              <a:rPr lang="en-US" b="1" dirty="0" smtClean="0"/>
              <a:t>Accepted: September 30, 2016</a:t>
            </a:r>
          </a:p>
          <a:p>
            <a:pPr algn="l" rtl="0"/>
            <a:r>
              <a:rPr lang="en-US" b="1" dirty="0" smtClean="0"/>
              <a:t>Published online: November 25, 2016</a:t>
            </a:r>
            <a:endParaRPr lang="fa-I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7030A0"/>
                </a:solidFill>
              </a:rPr>
              <a:t>Variables that correlated with total height </a:t>
            </a:r>
            <a:r>
              <a:rPr lang="en-US" b="1" dirty="0" smtClean="0">
                <a:solidFill>
                  <a:srgbClr val="7030A0"/>
                </a:solidFill>
              </a:rPr>
              <a:t>increment (</a:t>
            </a:r>
            <a:r>
              <a:rPr lang="en-US" b="1" dirty="0" err="1" smtClean="0">
                <a:solidFill>
                  <a:srgbClr val="7030A0"/>
                </a:solidFill>
              </a:rPr>
              <a:t>ΔHtSDS</a:t>
            </a:r>
            <a:r>
              <a:rPr lang="en-US" b="1" dirty="0">
                <a:solidFill>
                  <a:srgbClr val="7030A0"/>
                </a:solidFill>
              </a:rPr>
              <a:t>) on multivariate analysis </a:t>
            </a:r>
            <a:r>
              <a:rPr lang="en-US" b="1" dirty="0" smtClean="0">
                <a:solidFill>
                  <a:srgbClr val="7030A0"/>
                </a:solidFill>
              </a:rPr>
              <a:t>included: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err="1" smtClean="0"/>
              <a:t>Midparental</a:t>
            </a:r>
            <a:r>
              <a:rPr lang="en-US" b="1" dirty="0" smtClean="0"/>
              <a:t> target </a:t>
            </a:r>
            <a:r>
              <a:rPr lang="en-US" b="1" dirty="0"/>
              <a:t>height, height gain in the first year, height </a:t>
            </a:r>
            <a:r>
              <a:rPr lang="en-US" b="1" dirty="0" smtClean="0"/>
              <a:t>at the </a:t>
            </a:r>
            <a:r>
              <a:rPr lang="en-US" b="1" dirty="0"/>
              <a:t>start of GH treatment, duration of GH treatment, </a:t>
            </a:r>
            <a:r>
              <a:rPr lang="en-US" b="1" dirty="0" smtClean="0"/>
              <a:t>the maximum </a:t>
            </a:r>
            <a:r>
              <a:rPr lang="en-US" b="1" dirty="0"/>
              <a:t>GH peak on provocative testing, presence </a:t>
            </a:r>
            <a:r>
              <a:rPr lang="en-US" b="1" dirty="0" smtClean="0"/>
              <a:t>or absence </a:t>
            </a:r>
            <a:r>
              <a:rPr lang="en-US" b="1" dirty="0"/>
              <a:t>of MPHD, and birth weight.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In addition to increasing linear growth, </a:t>
            </a:r>
            <a:r>
              <a:rPr lang="en-US" b="1" dirty="0" smtClean="0"/>
              <a:t>GH exerts </a:t>
            </a:r>
            <a:r>
              <a:rPr lang="en-US" b="1" dirty="0" smtClean="0">
                <a:solidFill>
                  <a:srgbClr val="7030A0"/>
                </a:solidFill>
              </a:rPr>
              <a:t>crucial effects </a:t>
            </a:r>
            <a:r>
              <a:rPr lang="en-US" b="1" dirty="0">
                <a:solidFill>
                  <a:srgbClr val="7030A0"/>
                </a:solidFill>
              </a:rPr>
              <a:t>on lipid, protein, and glucose metabolism.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7030A0"/>
                </a:solidFill>
              </a:rPr>
              <a:t>Adults with GHD </a:t>
            </a:r>
            <a:r>
              <a:rPr lang="en-US" b="1" dirty="0" smtClean="0"/>
              <a:t>have:</a:t>
            </a:r>
          </a:p>
          <a:p>
            <a:pPr algn="l" rtl="0"/>
            <a:r>
              <a:rPr lang="en-US" b="1" dirty="0" smtClean="0"/>
              <a:t> Reduced </a:t>
            </a:r>
            <a:r>
              <a:rPr lang="en-US" b="1" dirty="0"/>
              <a:t>cardiac mass and </a:t>
            </a:r>
            <a:r>
              <a:rPr lang="en-US" b="1" dirty="0" smtClean="0"/>
              <a:t>impaired cardiac </a:t>
            </a:r>
            <a:r>
              <a:rPr lang="en-US" b="1" dirty="0"/>
              <a:t>performance, unfavorable lipid </a:t>
            </a:r>
            <a:r>
              <a:rPr lang="en-US" b="1" dirty="0" smtClean="0"/>
              <a:t>profiles, increased </a:t>
            </a:r>
            <a:r>
              <a:rPr lang="en-US" b="1" dirty="0"/>
              <a:t>body fat, reduced </a:t>
            </a:r>
            <a:r>
              <a:rPr lang="en-US" b="1" dirty="0" err="1"/>
              <a:t>fibrinolytic</a:t>
            </a:r>
            <a:r>
              <a:rPr lang="en-US" b="1" dirty="0"/>
              <a:t> activity, </a:t>
            </a:r>
            <a:r>
              <a:rPr lang="en-US" b="1" dirty="0" smtClean="0"/>
              <a:t>decreased insulin </a:t>
            </a:r>
            <a:r>
              <a:rPr lang="en-US" b="1" dirty="0"/>
              <a:t>sensitivity, premature </a:t>
            </a:r>
            <a:r>
              <a:rPr lang="en-US" b="1" dirty="0" smtClean="0"/>
              <a:t>atherosclerosis, and </a:t>
            </a:r>
            <a:r>
              <a:rPr lang="en-US" b="1" dirty="0"/>
              <a:t>impaired glucose </a:t>
            </a:r>
            <a:r>
              <a:rPr lang="en-US" b="1" dirty="0" smtClean="0"/>
              <a:t>tolerance.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Few studies </a:t>
            </a:r>
            <a:r>
              <a:rPr lang="en-US" b="1" dirty="0" smtClean="0"/>
              <a:t>have examined </a:t>
            </a:r>
            <a:r>
              <a:rPr lang="en-US" b="1" dirty="0"/>
              <a:t>the effects of GH treatment for GHD in </a:t>
            </a:r>
            <a:r>
              <a:rPr lang="en-US" b="1" dirty="0" smtClean="0"/>
              <a:t>growing </a:t>
            </a:r>
            <a:r>
              <a:rPr lang="en-US" b="1" dirty="0"/>
              <a:t>children and adolescents on cardiac function, </a:t>
            </a:r>
            <a:r>
              <a:rPr lang="en-US" b="1" dirty="0" smtClean="0"/>
              <a:t>lipid metabolism</a:t>
            </a:r>
            <a:r>
              <a:rPr lang="en-US" b="1" dirty="0"/>
              <a:t>, body composition, </a:t>
            </a:r>
            <a:r>
              <a:rPr lang="en-US" b="1" dirty="0" err="1" smtClean="0"/>
              <a:t>adipokines</a:t>
            </a:r>
            <a:r>
              <a:rPr lang="en-US" b="1" dirty="0" smtClean="0"/>
              <a:t>, and peripheral inflammatory </a:t>
            </a:r>
            <a:r>
              <a:rPr lang="en-US" b="1" dirty="0"/>
              <a:t>markers </a:t>
            </a:r>
            <a:r>
              <a:rPr lang="en-US" b="1" dirty="0" smtClean="0"/>
              <a:t> </a:t>
            </a:r>
            <a:r>
              <a:rPr lang="en-US" b="1" dirty="0"/>
              <a:t>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7030A0"/>
                </a:solidFill>
              </a:rPr>
              <a:t>Consideration and Diagnosis of GHD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We suggest establishing a </a:t>
            </a:r>
            <a:r>
              <a:rPr lang="en-US" b="1" dirty="0">
                <a:solidFill>
                  <a:srgbClr val="C00000"/>
                </a:solidFill>
              </a:rPr>
              <a:t>diagnosis of </a:t>
            </a:r>
            <a:r>
              <a:rPr lang="en-US" b="1" dirty="0" smtClean="0">
                <a:solidFill>
                  <a:srgbClr val="C00000"/>
                </a:solidFill>
              </a:rPr>
              <a:t>GHD without </a:t>
            </a:r>
            <a:r>
              <a:rPr lang="en-US" b="1" dirty="0">
                <a:solidFill>
                  <a:srgbClr val="C00000"/>
                </a:solidFill>
              </a:rPr>
              <a:t>GH provocative testing </a:t>
            </a:r>
            <a:r>
              <a:rPr lang="en-US" b="1" dirty="0"/>
              <a:t>in patients possessing </a:t>
            </a:r>
            <a:r>
              <a:rPr lang="en-US" b="1" u="sng" dirty="0" smtClean="0"/>
              <a:t>all of </a:t>
            </a:r>
            <a:r>
              <a:rPr lang="en-US" b="1" u="sng" dirty="0"/>
              <a:t>the following three conditions:</a:t>
            </a:r>
            <a:endParaRPr lang="fa-IR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Auxological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criteria</a:t>
            </a:r>
            <a:r>
              <a:rPr lang="en-US" b="1" dirty="0"/>
              <a:t>, 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Hypothalamic-pituitary </a:t>
            </a:r>
            <a:r>
              <a:rPr lang="en-US" b="1" dirty="0">
                <a:solidFill>
                  <a:srgbClr val="7030A0"/>
                </a:solidFill>
              </a:rPr>
              <a:t>defect </a:t>
            </a:r>
            <a:r>
              <a:rPr lang="en-US" b="1" dirty="0"/>
              <a:t>(such as major </a:t>
            </a:r>
            <a:r>
              <a:rPr lang="en-US" b="1" dirty="0" smtClean="0"/>
              <a:t>congenital malformation </a:t>
            </a:r>
            <a:r>
              <a:rPr lang="en-US" b="1" dirty="0"/>
              <a:t>[ectopic posterior pituitary and </a:t>
            </a:r>
            <a:r>
              <a:rPr lang="en-US" b="1" dirty="0" smtClean="0"/>
              <a:t>pituitary </a:t>
            </a:r>
            <a:r>
              <a:rPr lang="en-US" b="1" dirty="0" err="1" smtClean="0"/>
              <a:t>hypoplasia</a:t>
            </a:r>
            <a:r>
              <a:rPr lang="en-US" b="1" dirty="0" smtClean="0"/>
              <a:t> </a:t>
            </a:r>
            <a:r>
              <a:rPr lang="en-US" b="1" dirty="0"/>
              <a:t>with abnormal stalk], tumor or irradiation</a:t>
            </a:r>
            <a:r>
              <a:rPr lang="en-US" b="1" dirty="0" smtClean="0"/>
              <a:t>),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deficiency of at least one additional pituitary hormone</a:t>
            </a:r>
            <a:r>
              <a:rPr lang="en-US" b="1" dirty="0"/>
              <a:t>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newborn </a:t>
            </a:r>
            <a:r>
              <a:rPr lang="en-US" b="1" dirty="0">
                <a:solidFill>
                  <a:srgbClr val="7030A0"/>
                </a:solidFill>
              </a:rPr>
              <a:t>with hypoglycemia who does not </a:t>
            </a:r>
            <a:r>
              <a:rPr lang="en-US" b="1" dirty="0" smtClean="0">
                <a:solidFill>
                  <a:srgbClr val="7030A0"/>
                </a:solidFill>
              </a:rPr>
              <a:t>attain a </a:t>
            </a:r>
            <a:r>
              <a:rPr lang="en-US" b="1" dirty="0">
                <a:solidFill>
                  <a:srgbClr val="7030A0"/>
                </a:solidFill>
              </a:rPr>
              <a:t>serum GH concentration above 5 </a:t>
            </a:r>
            <a:r>
              <a:rPr lang="en-US" b="1" dirty="0" err="1" smtClean="0">
                <a:solidFill>
                  <a:srgbClr val="7030A0"/>
                </a:solidFill>
              </a:rPr>
              <a:t>μg</a:t>
            </a:r>
            <a:r>
              <a:rPr lang="en-US" b="1" dirty="0" smtClean="0">
                <a:solidFill>
                  <a:srgbClr val="7030A0"/>
                </a:solidFill>
              </a:rPr>
              <a:t>/L     </a:t>
            </a:r>
            <a:r>
              <a:rPr lang="en-US" sz="4400" b="1" dirty="0" smtClean="0"/>
              <a:t>and</a:t>
            </a:r>
            <a:endParaRPr lang="en-US" b="1" dirty="0" smtClean="0"/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Deficiency of </a:t>
            </a:r>
            <a:r>
              <a:rPr lang="en-US" b="1" dirty="0">
                <a:solidFill>
                  <a:srgbClr val="C00000"/>
                </a:solidFill>
              </a:rPr>
              <a:t>at least one additional pituitary </a:t>
            </a:r>
            <a:r>
              <a:rPr lang="en-US" b="1" dirty="0" smtClean="0">
                <a:solidFill>
                  <a:srgbClr val="C00000"/>
                </a:solidFill>
              </a:rPr>
              <a:t>hormone  </a:t>
            </a:r>
            <a:r>
              <a:rPr lang="en-US" b="1" dirty="0" smtClean="0"/>
              <a:t> </a:t>
            </a:r>
            <a:r>
              <a:rPr lang="en-US" sz="4000" b="1" dirty="0" smtClean="0"/>
              <a:t>and/ or</a:t>
            </a:r>
            <a:endParaRPr lang="en-US" b="1" dirty="0" smtClean="0"/>
          </a:p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Classical </a:t>
            </a:r>
            <a:r>
              <a:rPr lang="en-US" b="1" dirty="0">
                <a:solidFill>
                  <a:srgbClr val="7030A0"/>
                </a:solidFill>
              </a:rPr>
              <a:t>imaging triad </a:t>
            </a:r>
            <a:r>
              <a:rPr lang="en-US" b="1" dirty="0"/>
              <a:t>(ectopic posterior </a:t>
            </a:r>
            <a:r>
              <a:rPr lang="en-US" b="1" dirty="0" smtClean="0"/>
              <a:t>pituitary and </a:t>
            </a:r>
            <a:r>
              <a:rPr lang="en-US" b="1" dirty="0"/>
              <a:t>pituitary </a:t>
            </a:r>
            <a:r>
              <a:rPr lang="en-US" b="1" dirty="0" err="1"/>
              <a:t>hypoplasia</a:t>
            </a:r>
            <a:r>
              <a:rPr lang="en-US" b="1" dirty="0"/>
              <a:t> with abnormal stalk).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GH provocative testing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We recommend </a:t>
            </a:r>
            <a:r>
              <a:rPr lang="en-US" b="1" dirty="0">
                <a:solidFill>
                  <a:srgbClr val="7030A0"/>
                </a:solidFill>
              </a:rPr>
              <a:t>against reliance on GH </a:t>
            </a:r>
            <a:r>
              <a:rPr lang="en-US" b="1" dirty="0" smtClean="0">
                <a:solidFill>
                  <a:srgbClr val="7030A0"/>
                </a:solidFill>
              </a:rPr>
              <a:t>provocative test </a:t>
            </a:r>
            <a:r>
              <a:rPr lang="en-US" b="1" dirty="0">
                <a:solidFill>
                  <a:srgbClr val="7030A0"/>
                </a:solidFill>
              </a:rPr>
              <a:t>results as the sole diagnostic criterion of GHD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smtClean="0"/>
              <a:t>(</a:t>
            </a:r>
            <a:r>
              <a:rPr lang="en-US" b="1" dirty="0"/>
              <a:t>Strong </a:t>
            </a:r>
            <a:r>
              <a:rPr lang="en-US" b="1" dirty="0" smtClean="0"/>
              <a:t>recommendation).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We suggest sex steroid priming prior to </a:t>
            </a:r>
            <a:r>
              <a:rPr lang="en-US" b="1" dirty="0" smtClean="0">
                <a:solidFill>
                  <a:srgbClr val="C00000"/>
                </a:solidFill>
              </a:rPr>
              <a:t>provocative GH </a:t>
            </a:r>
            <a:r>
              <a:rPr lang="en-US" b="1" dirty="0">
                <a:solidFill>
                  <a:srgbClr val="C00000"/>
                </a:solidFill>
              </a:rPr>
              <a:t>testing</a:t>
            </a:r>
            <a:r>
              <a:rPr lang="en-US" b="1" dirty="0"/>
              <a:t> in </a:t>
            </a:r>
            <a:r>
              <a:rPr lang="en-US" b="1" dirty="0" err="1">
                <a:solidFill>
                  <a:srgbClr val="7030A0"/>
                </a:solidFill>
              </a:rPr>
              <a:t>prepubertal</a:t>
            </a:r>
            <a:r>
              <a:rPr lang="en-US" b="1" dirty="0">
                <a:solidFill>
                  <a:srgbClr val="7030A0"/>
                </a:solidFill>
              </a:rPr>
              <a:t> boys older than 11 and </a:t>
            </a:r>
            <a:r>
              <a:rPr lang="en-US" b="1" dirty="0" smtClean="0">
                <a:solidFill>
                  <a:srgbClr val="7030A0"/>
                </a:solidFill>
              </a:rPr>
              <a:t>in </a:t>
            </a:r>
            <a:r>
              <a:rPr lang="en-US" b="1" dirty="0" err="1" smtClean="0">
                <a:solidFill>
                  <a:srgbClr val="7030A0"/>
                </a:solidFill>
              </a:rPr>
              <a:t>prepubertal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girls older than 10 years </a:t>
            </a:r>
            <a:r>
              <a:rPr lang="en-US" b="1" dirty="0"/>
              <a:t>with AH </a:t>
            </a:r>
            <a:r>
              <a:rPr lang="en-US" b="1" dirty="0" smtClean="0"/>
              <a:t>prognosis within </a:t>
            </a:r>
            <a:r>
              <a:rPr lang="en-US" b="1" dirty="0"/>
              <a:t>–2 SD of the reference population mean in </a:t>
            </a:r>
            <a:r>
              <a:rPr lang="en-US" b="1" dirty="0" smtClean="0"/>
              <a:t>order to </a:t>
            </a:r>
            <a:r>
              <a:rPr lang="en-US" b="1" dirty="0"/>
              <a:t>prevent unnecessary GH treatment of children </a:t>
            </a:r>
            <a:r>
              <a:rPr lang="en-US" b="1" dirty="0" smtClean="0"/>
              <a:t>with constitutional </a:t>
            </a:r>
            <a:r>
              <a:rPr lang="en-US" b="1" dirty="0"/>
              <a:t>delay of growth and puberty.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A reasonable approach in </a:t>
            </a:r>
            <a:r>
              <a:rPr lang="en-US" b="1" dirty="0" smtClean="0"/>
              <a:t>both boys </a:t>
            </a:r>
            <a:r>
              <a:rPr lang="en-US" b="1" dirty="0"/>
              <a:t>and girls would be 2 mg (1 mg for body weight &lt;</a:t>
            </a:r>
            <a:r>
              <a:rPr lang="en-US" b="1" dirty="0" smtClean="0"/>
              <a:t>20 kg</a:t>
            </a:r>
            <a:r>
              <a:rPr lang="en-US" b="1" dirty="0"/>
              <a:t>) of β-</a:t>
            </a:r>
            <a:r>
              <a:rPr lang="en-US" b="1" dirty="0" err="1"/>
              <a:t>estradiol</a:t>
            </a:r>
            <a:r>
              <a:rPr lang="en-US" b="1" dirty="0"/>
              <a:t> (not </a:t>
            </a:r>
            <a:r>
              <a:rPr lang="en-US" b="1" dirty="0" err="1"/>
              <a:t>ethinyl</a:t>
            </a:r>
            <a:r>
              <a:rPr lang="en-US" b="1" dirty="0"/>
              <a:t> </a:t>
            </a:r>
            <a:r>
              <a:rPr lang="en-US" b="1" dirty="0" err="1"/>
              <a:t>estradiol</a:t>
            </a:r>
            <a:r>
              <a:rPr lang="en-US" b="1" dirty="0"/>
              <a:t>) orally on each </a:t>
            </a:r>
            <a:r>
              <a:rPr lang="en-US" b="1" dirty="0" smtClean="0"/>
              <a:t>of the </a:t>
            </a:r>
            <a:r>
              <a:rPr lang="en-US" b="1" dirty="0"/>
              <a:t>2 evenings preceding the test.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In 1985</a:t>
            </a:r>
            <a:r>
              <a:rPr lang="en-US" b="1" dirty="0"/>
              <a:t>, </a:t>
            </a:r>
            <a:r>
              <a:rPr lang="en-US" b="1" dirty="0">
                <a:solidFill>
                  <a:srgbClr val="7030A0"/>
                </a:solidFill>
              </a:rPr>
              <a:t>GHD became the first indication </a:t>
            </a:r>
            <a:r>
              <a:rPr lang="en-US" b="1" dirty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recombinant human </a:t>
            </a:r>
            <a:r>
              <a:rPr lang="en-US" b="1" dirty="0">
                <a:solidFill>
                  <a:srgbClr val="FF0000"/>
                </a:solidFill>
              </a:rPr>
              <a:t>GH </a:t>
            </a:r>
            <a:r>
              <a:rPr lang="en-US" b="1" dirty="0"/>
              <a:t>approved by the US Food and </a:t>
            </a:r>
            <a:r>
              <a:rPr lang="en-US" b="1" dirty="0" smtClean="0"/>
              <a:t>Drug Administration </a:t>
            </a:r>
            <a:r>
              <a:rPr lang="en-US" b="1" dirty="0"/>
              <a:t>(FDA), which it described as “the </a:t>
            </a:r>
            <a:r>
              <a:rPr lang="en-US" b="1" dirty="0" smtClean="0"/>
              <a:t>treatment of </a:t>
            </a:r>
            <a:r>
              <a:rPr lang="en-US" b="1" dirty="0"/>
              <a:t>pediatric patients who have growth failure </a:t>
            </a:r>
            <a:r>
              <a:rPr lang="en-US" b="1" dirty="0" smtClean="0"/>
              <a:t>due to </a:t>
            </a:r>
            <a:r>
              <a:rPr lang="en-US" b="1" dirty="0"/>
              <a:t>inadequate secretion of endogenous GH.”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Alternatively, boys </a:t>
            </a:r>
            <a:r>
              <a:rPr lang="en-US" b="1" dirty="0" smtClean="0"/>
              <a:t>can be </a:t>
            </a:r>
            <a:r>
              <a:rPr lang="en-US" b="1" dirty="0"/>
              <a:t>primed with intramuscular testosterone (50–100 </a:t>
            </a:r>
            <a:r>
              <a:rPr lang="en-US" b="1" dirty="0" smtClean="0"/>
              <a:t>mg of </a:t>
            </a:r>
            <a:r>
              <a:rPr lang="en-US" b="1" dirty="0"/>
              <a:t>a depot formulation administered 1 week before </a:t>
            </a:r>
            <a:r>
              <a:rPr lang="en-US" b="1" dirty="0" smtClean="0"/>
              <a:t>the test</a:t>
            </a:r>
            <a:r>
              <a:rPr lang="en-US" b="1" dirty="0"/>
              <a:t>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Dosing of GH Treatment for Patients with GHD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For the indication of </a:t>
            </a:r>
            <a:r>
              <a:rPr lang="en-US" b="1" dirty="0" smtClean="0"/>
              <a:t>GHD:</a:t>
            </a:r>
          </a:p>
          <a:p>
            <a:pPr algn="l" rtl="0"/>
            <a:r>
              <a:rPr lang="en-US" b="1" dirty="0"/>
              <a:t>25–35 </a:t>
            </a:r>
            <a:r>
              <a:rPr lang="en-US" b="1" dirty="0" err="1"/>
              <a:t>μg</a:t>
            </a:r>
            <a:r>
              <a:rPr lang="en-US" b="1" dirty="0"/>
              <a:t>/kg/day or 0.16–0.24 </a:t>
            </a:r>
            <a:r>
              <a:rPr lang="en-US" b="1" dirty="0" smtClean="0"/>
              <a:t>mg/kg/week</a:t>
            </a:r>
          </a:p>
          <a:p>
            <a:pPr algn="l" rtl="0"/>
            <a:r>
              <a:rPr lang="en-US" b="1" dirty="0" smtClean="0"/>
              <a:t>0.1 </a:t>
            </a:r>
            <a:r>
              <a:rPr lang="en-US" b="1" dirty="0" err="1" smtClean="0"/>
              <a:t>iu</a:t>
            </a:r>
            <a:r>
              <a:rPr lang="en-US" b="1" dirty="0" smtClean="0"/>
              <a:t>/kg</a:t>
            </a:r>
          </a:p>
          <a:p>
            <a:pPr algn="l" rtl="0"/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                    </a:t>
            </a:r>
            <a:r>
              <a:rPr lang="en-US" b="1" dirty="0" smtClean="0">
                <a:solidFill>
                  <a:srgbClr val="C00000"/>
                </a:solidFill>
              </a:rPr>
              <a:t>1 mg = 3 IU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We suggest </a:t>
            </a:r>
            <a:r>
              <a:rPr lang="en-US" b="1" dirty="0" smtClean="0">
                <a:solidFill>
                  <a:srgbClr val="C00000"/>
                </a:solidFill>
              </a:rPr>
              <a:t>measurement of serum IGF-I levels as a tool to monitor adherence and IGF-I production in response to GH dose changes.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We suggest that the </a:t>
            </a:r>
            <a:r>
              <a:rPr lang="en-US" b="1" dirty="0" smtClean="0">
                <a:solidFill>
                  <a:srgbClr val="7030A0"/>
                </a:solidFill>
              </a:rPr>
              <a:t>GH dose be lowered if serum IGF-I levels rise above the laboratory defined normal range for the age or pubertal stage of the patient.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 target IGF-I level that results in optimal growth while minimizing future theoretical risk is not known.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Meta-analysis of cohort and case-control studies </a:t>
            </a:r>
            <a:r>
              <a:rPr lang="en-US" b="1" dirty="0" smtClean="0">
                <a:solidFill>
                  <a:srgbClr val="C00000"/>
                </a:solidFill>
              </a:rPr>
              <a:t>in the general non-GH-treated population </a:t>
            </a:r>
            <a:r>
              <a:rPr lang="en-US" b="1" dirty="0" smtClean="0"/>
              <a:t>indicates that </a:t>
            </a:r>
            <a:r>
              <a:rPr lang="en-US" b="1" dirty="0" smtClean="0">
                <a:solidFill>
                  <a:srgbClr val="7030A0"/>
                </a:solidFill>
              </a:rPr>
              <a:t>serum IGF-I levels in both the low and high ends of the normal range</a:t>
            </a:r>
            <a:r>
              <a:rPr lang="en-US" b="1" dirty="0" smtClean="0"/>
              <a:t> are associated with greater cancer and all-cause mortality.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24</a:t>
            </a:fld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 long-term effects of </a:t>
            </a:r>
            <a:r>
              <a:rPr lang="en-US" b="1" dirty="0" smtClean="0">
                <a:solidFill>
                  <a:srgbClr val="C00000"/>
                </a:solidFill>
              </a:rPr>
              <a:t>briefer periods of higher IGF-I levels</a:t>
            </a:r>
            <a:r>
              <a:rPr lang="en-US" b="1" dirty="0" smtClean="0"/>
              <a:t> in childhood are not known.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As long as the potential risk is unresolved, we suggest that the serum IGF-I concentration be monitored on a regular basis with the goal to keep IGF-I levels in the normal range for age and pubertal status.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26</a:t>
            </a:fld>
            <a:endParaRPr lang="fa-I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During puberty</a:t>
            </a:r>
            <a:r>
              <a:rPr lang="en-US" b="1" dirty="0" smtClean="0"/>
              <a:t>, we recommend </a:t>
            </a:r>
            <a:r>
              <a:rPr lang="en-US" b="1" dirty="0" smtClean="0">
                <a:solidFill>
                  <a:srgbClr val="C00000"/>
                </a:solidFill>
              </a:rPr>
              <a:t>against the routine increase in GH dose to 0.7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mg/kg/week</a:t>
            </a:r>
            <a:r>
              <a:rPr lang="en-US" b="1" dirty="0" smtClean="0"/>
              <a:t> in every child with GHD. (Strong recommendation).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The FDA approved higher GH dosing during puberty</a:t>
            </a:r>
            <a:r>
              <a:rPr lang="en-US" b="1" dirty="0" smtClean="0"/>
              <a:t> based on results of an RCT in which individuals who received the higher GH dose of 0.7 mg/kg/week during 3 years of puberty had a higher growth velocity and achieved a higher AH SDS.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28</a:t>
            </a:fld>
            <a:endParaRPr lang="fa-I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We recommend that </a:t>
            </a:r>
            <a:r>
              <a:rPr lang="en-US" b="1" dirty="0" smtClean="0">
                <a:solidFill>
                  <a:srgbClr val="C00000"/>
                </a:solidFill>
              </a:rPr>
              <a:t>GH treatment at pediatric doses not continue </a:t>
            </a:r>
            <a:r>
              <a:rPr lang="en-US" b="1" dirty="0" smtClean="0"/>
              <a:t>beyond attainment of a growth velocity below 2–2.5 cm/year.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In 2003</a:t>
            </a:r>
            <a:r>
              <a:rPr lang="en-US" b="1" dirty="0"/>
              <a:t>, </a:t>
            </a: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FDA </a:t>
            </a:r>
            <a:r>
              <a:rPr lang="en-US" b="1" dirty="0">
                <a:solidFill>
                  <a:srgbClr val="7030A0"/>
                </a:solidFill>
              </a:rPr>
              <a:t>expanded GH use to the treatment of ISS</a:t>
            </a:r>
            <a:r>
              <a:rPr lang="en-US" b="1" dirty="0"/>
              <a:t>, also </a:t>
            </a:r>
            <a:r>
              <a:rPr lang="en-US" b="1" dirty="0" smtClean="0"/>
              <a:t>called non-GH-deficient </a:t>
            </a:r>
            <a:r>
              <a:rPr lang="en-US" b="1" dirty="0"/>
              <a:t>short stature, defined </a:t>
            </a:r>
            <a:r>
              <a:rPr lang="en-US" b="1" dirty="0" smtClean="0"/>
              <a:t>by </a:t>
            </a:r>
            <a:r>
              <a:rPr lang="en-US" dirty="0" smtClean="0"/>
              <a:t>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>
                <a:solidFill>
                  <a:srgbClr val="C00000"/>
                </a:solidFill>
              </a:rPr>
              <a:t>Safety Issues of GH Treatment for Patients </a:t>
            </a:r>
            <a:r>
              <a:rPr lang="en-US" b="1" i="1" dirty="0" smtClean="0">
                <a:solidFill>
                  <a:srgbClr val="C00000"/>
                </a:solidFill>
              </a:rPr>
              <a:t>with GHD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30</a:t>
            </a:fld>
            <a:endParaRPr lang="fa-I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smtClean="0">
                <a:solidFill>
                  <a:srgbClr val="FF0000"/>
                </a:solidFill>
              </a:rPr>
              <a:t>On-treatment</a:t>
            </a:r>
            <a:r>
              <a:rPr lang="en-US" b="1" dirty="0" smtClean="0"/>
              <a:t> safety and adverse effects of GH therapy have been extensively tracked and reviewed for children with GHD (isolated or as part of MPHD) and ISS  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Available information, derived mainly from </a:t>
            </a:r>
            <a:r>
              <a:rPr lang="en-US" b="1" dirty="0" err="1" smtClean="0">
                <a:solidFill>
                  <a:srgbClr val="FF0000"/>
                </a:solidFill>
              </a:rPr>
              <a:t>postmarketing</a:t>
            </a:r>
            <a:r>
              <a:rPr lang="en-US" b="1" dirty="0" smtClean="0">
                <a:solidFill>
                  <a:srgbClr val="FF0000"/>
                </a:solidFill>
              </a:rPr>
              <a:t> surveillance studies maintained by GH manufacturers </a:t>
            </a:r>
            <a:r>
              <a:rPr lang="en-US" b="1" dirty="0" smtClean="0"/>
              <a:t>(e.g., KIGS and NCGS) , indicates a low frequency (i.e., &lt;3% of treated children) of adverse effects and reinforces a favorable </a:t>
            </a:r>
            <a:r>
              <a:rPr lang="en-US" b="1" u="sng" dirty="0" smtClean="0">
                <a:solidFill>
                  <a:srgbClr val="7030A0"/>
                </a:solidFill>
              </a:rPr>
              <a:t>on-treatment safety profile of GH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However, the full spectrum of potential GH adverse effects is not comprehensively or accurately elucidated by </a:t>
            </a:r>
            <a:r>
              <a:rPr lang="en-US" b="1" dirty="0" err="1" smtClean="0"/>
              <a:t>postmarketing</a:t>
            </a:r>
            <a:r>
              <a:rPr lang="en-US" b="1" dirty="0" smtClean="0"/>
              <a:t> surveillance studies.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We recommend monitoring of GH recipients for potential development of </a:t>
            </a:r>
            <a:r>
              <a:rPr lang="en-US" b="1" dirty="0" smtClean="0">
                <a:solidFill>
                  <a:srgbClr val="C00000"/>
                </a:solidFill>
              </a:rPr>
              <a:t>intracranial hypertension, SCFE, and scoliosis progression </a:t>
            </a:r>
            <a:r>
              <a:rPr lang="en-US" b="1" dirty="0" smtClean="0"/>
              <a:t>by soliciting pertinent history and performing a physical examination at every follow-up clinic visit; further testing should be pursued if indicated. (Strong recommendation).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34</a:t>
            </a:fld>
            <a:endParaRPr lang="fa-I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Intracranial hypertension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Higher rate </a:t>
            </a:r>
            <a:r>
              <a:rPr lang="en-US" b="1" dirty="0" smtClean="0"/>
              <a:t>among patients with chronic renal insufficiency, Turner syndrome, and organic GHD, and at a </a:t>
            </a:r>
            <a:r>
              <a:rPr lang="en-US" b="1" dirty="0" smtClean="0">
                <a:solidFill>
                  <a:srgbClr val="C00000"/>
                </a:solidFill>
              </a:rPr>
              <a:t>lower rate in patients with ISS.</a:t>
            </a:r>
          </a:p>
          <a:p>
            <a:pPr algn="l" rtl="0"/>
            <a:r>
              <a:rPr lang="en-US" b="1" dirty="0" smtClean="0"/>
              <a:t>It </a:t>
            </a:r>
            <a:r>
              <a:rPr lang="en-US" b="1" dirty="0" smtClean="0">
                <a:solidFill>
                  <a:srgbClr val="0070C0"/>
                </a:solidFill>
              </a:rPr>
              <a:t>generally occurs during treatment initiation or dosage increases</a:t>
            </a:r>
            <a:r>
              <a:rPr lang="en-US" b="1" dirty="0" smtClean="0"/>
              <a:t>, and reverses with discontinuation of GH.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35</a:t>
            </a:fld>
            <a:endParaRPr lang="fa-I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A referral for formal </a:t>
            </a:r>
            <a:r>
              <a:rPr lang="en-US" b="1" dirty="0" err="1" smtClean="0">
                <a:solidFill>
                  <a:srgbClr val="C00000"/>
                </a:solidFill>
              </a:rPr>
              <a:t>funduscopic</a:t>
            </a:r>
            <a:r>
              <a:rPr lang="en-US" b="1" dirty="0" smtClean="0">
                <a:solidFill>
                  <a:srgbClr val="C00000"/>
                </a:solidFill>
              </a:rPr>
              <a:t> examination </a:t>
            </a:r>
            <a:r>
              <a:rPr lang="en-US" b="1" dirty="0" smtClean="0"/>
              <a:t>by an ophthalmologist is advised if symptoms suggestive of intracranial hypertension occur such as severe headache, double/ blurry vision, and vomiting. </a:t>
            </a:r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Treatment can often be reinstituted at lower doses without return of symptoms.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36</a:t>
            </a:fld>
            <a:endParaRPr lang="fa-I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Slipped capital femoral epiphysis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Occurs less frequently </a:t>
            </a:r>
            <a:r>
              <a:rPr lang="en-US" b="1" dirty="0" smtClean="0"/>
              <a:t>in patients with IGHD and ISS compared to those with GHD due to intracranial </a:t>
            </a:r>
            <a:r>
              <a:rPr lang="en-US" b="1" dirty="0" err="1" smtClean="0"/>
              <a:t>neoplasms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smtClean="0"/>
              <a:t>Routine monitoring for suggestive symptoms such as hip and/or knee pain and changes in gait is advised.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37</a:t>
            </a:fld>
            <a:endParaRPr lang="fa-I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Scoliosis progression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Scoliosis progression during GH therapy </a:t>
            </a:r>
            <a:r>
              <a:rPr lang="en-US" b="1" dirty="0" smtClean="0">
                <a:solidFill>
                  <a:srgbClr val="C00000"/>
                </a:solidFill>
              </a:rPr>
              <a:t>appears due to rapid growth rather than as a direct side effect of GH per se.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38</a:t>
            </a:fld>
            <a:endParaRPr lang="fa-I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We recommend </a:t>
            </a:r>
            <a:r>
              <a:rPr lang="en-US" b="1" dirty="0" smtClean="0">
                <a:solidFill>
                  <a:srgbClr val="C00000"/>
                </a:solidFill>
              </a:rPr>
              <a:t>re-assessment of both the adrenal and thyroid axes </a:t>
            </a:r>
            <a:r>
              <a:rPr lang="en-US" b="1" dirty="0" smtClean="0"/>
              <a:t>after initiation of GH therapy in patients whose cause of GHD is associated with possible MPHD.(Strong recommendation)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39</a:t>
            </a:fld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Height standard deviation score (SDS) ≤ –2.25 ( ≤ 1.2nd percentile)</a:t>
            </a:r>
            <a:r>
              <a:rPr lang="en-US" b="1" dirty="0" smtClean="0"/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and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dirty="0" smtClean="0"/>
              <a:t> Associated with </a:t>
            </a:r>
            <a:r>
              <a:rPr lang="en-US" b="1" u="sng" dirty="0" smtClean="0">
                <a:solidFill>
                  <a:srgbClr val="0070C0"/>
                </a:solidFill>
              </a:rPr>
              <a:t>growth rates unlikely </a:t>
            </a:r>
            <a:r>
              <a:rPr lang="en-US" b="1" dirty="0" smtClean="0">
                <a:solidFill>
                  <a:srgbClr val="0070C0"/>
                </a:solidFill>
              </a:rPr>
              <a:t>to permit attainment of adult height (AH) in the </a:t>
            </a:r>
            <a:r>
              <a:rPr lang="en-US" b="1" u="sng" dirty="0" smtClean="0">
                <a:solidFill>
                  <a:srgbClr val="0070C0"/>
                </a:solidFill>
              </a:rPr>
              <a:t>normal range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  <a:r>
              <a:rPr lang="en-US" b="1" dirty="0" smtClean="0"/>
              <a:t> in pediatric patients for whom diagnostic evaluation </a:t>
            </a:r>
            <a:r>
              <a:rPr lang="en-US" b="1" dirty="0" smtClean="0">
                <a:solidFill>
                  <a:srgbClr val="FF0000"/>
                </a:solidFill>
              </a:rPr>
              <a:t>excludes other causes of short stature</a:t>
            </a:r>
            <a:r>
              <a:rPr lang="en-US" b="1" dirty="0" smtClean="0"/>
              <a:t> that should be observed or treated by other means.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GH can lower serum free T4 concentrations</a:t>
            </a:r>
            <a:r>
              <a:rPr lang="en-US" b="1" dirty="0" smtClean="0"/>
              <a:t>, often used to diagnose central hypothyroidism, by increasing the peripheral </a:t>
            </a:r>
            <a:r>
              <a:rPr lang="en-US" b="1" dirty="0" err="1" smtClean="0"/>
              <a:t>deiodination</a:t>
            </a:r>
            <a:r>
              <a:rPr lang="en-US" b="1" dirty="0" smtClean="0"/>
              <a:t> of T4 to T3.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40</a:t>
            </a:fld>
            <a:endParaRPr lang="fa-I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We recommend discussion about and </a:t>
            </a:r>
            <a:r>
              <a:rPr lang="en-US" b="1" dirty="0" smtClean="0">
                <a:solidFill>
                  <a:srgbClr val="C00000"/>
                </a:solidFill>
              </a:rPr>
              <a:t>monitoring of glucose metabolism </a:t>
            </a:r>
            <a:r>
              <a:rPr lang="en-US" b="1" dirty="0" smtClean="0"/>
              <a:t>of GH recipients who are at increased risk for diabetes due to insulin resistance.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The incidence of type 1 diabetes mellitus (DM) is not increased by GH therapy.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41</a:t>
            </a:fld>
            <a:endParaRPr lang="fa-I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Reported effects on the </a:t>
            </a:r>
            <a:r>
              <a:rPr lang="en-US" b="1" dirty="0" smtClean="0">
                <a:solidFill>
                  <a:srgbClr val="C00000"/>
                </a:solidFill>
              </a:rPr>
              <a:t>incidence of type 2</a:t>
            </a:r>
          </a:p>
          <a:p>
            <a:pPr algn="l" rtl="0">
              <a:buNone/>
            </a:pPr>
            <a:r>
              <a:rPr lang="en-US" b="1" dirty="0" smtClean="0"/>
              <a:t>    DM include both an increase and no change in incidence.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42</a:t>
            </a:fld>
            <a:endParaRPr lang="fa-I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Counseling prospective recipients of GH treatment regarding the risk of </a:t>
            </a:r>
            <a:r>
              <a:rPr lang="en-US" b="1" dirty="0" err="1" smtClean="0">
                <a:solidFill>
                  <a:srgbClr val="7030A0"/>
                </a:solidFill>
              </a:rPr>
              <a:t>neoplasia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43</a:t>
            </a:fld>
            <a:endParaRPr lang="fa-I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For children with acquired GHD due to effects of a primary malignancy: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44</a:t>
            </a:fld>
            <a:endParaRPr lang="fa-I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We recommend </a:t>
            </a:r>
            <a:r>
              <a:rPr lang="en-US" b="1" dirty="0" smtClean="0">
                <a:solidFill>
                  <a:srgbClr val="C00000"/>
                </a:solidFill>
              </a:rPr>
              <a:t>shared decision-making </a:t>
            </a:r>
            <a:r>
              <a:rPr lang="en-US" b="1" dirty="0" smtClean="0"/>
              <a:t>that involves the patient, family, oncologist, and treating endocrinologist. </a:t>
            </a:r>
          </a:p>
          <a:p>
            <a:pPr algn="l" rtl="0"/>
            <a:r>
              <a:rPr lang="en-US" b="1" dirty="0" smtClean="0"/>
              <a:t>Before initiation of GH treatment, we recommend sharing with families the most recent data about risks, including the potential effect of GH treatment on the timing of second neoplasm occurrence.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45</a:t>
            </a:fld>
            <a:endParaRPr lang="fa-I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For GH initiation </a:t>
            </a:r>
            <a:r>
              <a:rPr lang="en-US" b="1" dirty="0" smtClean="0"/>
              <a:t>after completion of tumor therapy with no evidence of ongoing tumor, a </a:t>
            </a:r>
            <a:r>
              <a:rPr lang="en-US" b="1" u="sng" dirty="0" smtClean="0">
                <a:solidFill>
                  <a:srgbClr val="C00000"/>
                </a:solidFill>
              </a:rPr>
              <a:t>standard waiting period of 12 months </a:t>
            </a:r>
            <a:r>
              <a:rPr lang="en-US" b="1" dirty="0" smtClean="0"/>
              <a:t>to establish “successful therapy” of the primary lesion is reasonable, but can also be altered depending on individual patient circumstances.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46</a:t>
            </a:fld>
            <a:endParaRPr lang="fa-I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Although many of the intracranial tumors are not “malignant” (i.e., </a:t>
            </a:r>
            <a:r>
              <a:rPr lang="en-US" b="1" dirty="0" err="1" smtClean="0"/>
              <a:t>craniopharyngioma</a:t>
            </a:r>
            <a:r>
              <a:rPr lang="en-US" b="1" dirty="0" smtClean="0"/>
              <a:t>), </a:t>
            </a:r>
            <a:r>
              <a:rPr lang="en-US" b="1" u="sng" dirty="0" smtClean="0">
                <a:solidFill>
                  <a:srgbClr val="C00000"/>
                </a:solidFill>
              </a:rPr>
              <a:t>they have the potential to recur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47</a:t>
            </a:fld>
            <a:endParaRPr lang="fa-I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In the rare situation where a child with GHD has an accompanying condition with intrinsic increased risk for malignancy </a:t>
            </a:r>
            <a:r>
              <a:rPr lang="en-US" b="1" dirty="0" smtClean="0"/>
              <a:t>(e.g., neurofibromatosis-1, Down syndrome, Bloom syndrome, </a:t>
            </a:r>
            <a:r>
              <a:rPr lang="en-US" b="1" dirty="0" err="1" smtClean="0"/>
              <a:t>Fanconi</a:t>
            </a:r>
            <a:r>
              <a:rPr lang="en-US" b="1" dirty="0" smtClean="0"/>
              <a:t> anemia, Noonan syndrome, and Diamond-</a:t>
            </a:r>
            <a:r>
              <a:rPr lang="en-US" b="1" dirty="0" err="1" smtClean="0"/>
              <a:t>Blackfan</a:t>
            </a:r>
            <a:r>
              <a:rPr lang="en-US" b="1" dirty="0" smtClean="0"/>
              <a:t> anemia), we recommend providing counseling </a:t>
            </a:r>
            <a:r>
              <a:rPr lang="en-US" b="1" dirty="0" smtClean="0">
                <a:solidFill>
                  <a:srgbClr val="7030A0"/>
                </a:solidFill>
              </a:rPr>
              <a:t>regarding the lack of evidence concerning GH effect on malignancy risk in these groups</a:t>
            </a:r>
            <a:r>
              <a:rPr lang="en-US" b="1" dirty="0" smtClean="0"/>
              <a:t>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48</a:t>
            </a:fld>
            <a:endParaRPr lang="fa-I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For children </a:t>
            </a:r>
            <a:r>
              <a:rPr lang="en-US" b="1" dirty="0" smtClean="0">
                <a:solidFill>
                  <a:srgbClr val="7030A0"/>
                </a:solidFill>
              </a:rPr>
              <a:t>considered not to be at risk</a:t>
            </a:r>
            <a:r>
              <a:rPr lang="en-US" b="1" dirty="0" smtClean="0"/>
              <a:t>, we recommend that counseling includes information about the </a:t>
            </a:r>
            <a:r>
              <a:rPr lang="en-US" b="1" dirty="0" smtClean="0">
                <a:solidFill>
                  <a:srgbClr val="C00000"/>
                </a:solidFill>
              </a:rPr>
              <a:t>unknown long-term (i.e., </a:t>
            </a:r>
            <a:r>
              <a:rPr lang="en-US" b="1" dirty="0" err="1" smtClean="0">
                <a:solidFill>
                  <a:srgbClr val="C00000"/>
                </a:solidFill>
              </a:rPr>
              <a:t>posttreatment</a:t>
            </a:r>
            <a:r>
              <a:rPr lang="en-US" b="1" dirty="0" smtClean="0">
                <a:solidFill>
                  <a:srgbClr val="C00000"/>
                </a:solidFill>
              </a:rPr>
              <a:t>) risks of </a:t>
            </a:r>
            <a:r>
              <a:rPr lang="en-US" b="1" dirty="0" err="1" smtClean="0">
                <a:solidFill>
                  <a:srgbClr val="C00000"/>
                </a:solidFill>
              </a:rPr>
              <a:t>neoplasia</a:t>
            </a:r>
            <a:r>
              <a:rPr lang="en-US" b="1" dirty="0" smtClean="0">
                <a:solidFill>
                  <a:srgbClr val="C00000"/>
                </a:solidFill>
              </a:rPr>
              <a:t> still being studied.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49</a:t>
            </a:fld>
            <a:endParaRPr lang="fa-I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As outlined by the ICPED, </a:t>
            </a:r>
            <a:r>
              <a:rPr lang="en-US" b="1" dirty="0" smtClean="0">
                <a:solidFill>
                  <a:srgbClr val="7030A0"/>
                </a:solidFill>
              </a:rPr>
              <a:t>ISS is heterogeneous </a:t>
            </a:r>
            <a:r>
              <a:rPr lang="en-US" b="1" dirty="0" smtClean="0"/>
              <a:t>and includes </a:t>
            </a:r>
            <a:r>
              <a:rPr lang="en-US" b="1" dirty="0" smtClean="0">
                <a:solidFill>
                  <a:srgbClr val="C00000"/>
                </a:solidFill>
              </a:rPr>
              <a:t>familial ISS and </a:t>
            </a:r>
            <a:r>
              <a:rPr lang="en-US" b="1" dirty="0" err="1" smtClean="0">
                <a:solidFill>
                  <a:srgbClr val="C00000"/>
                </a:solidFill>
              </a:rPr>
              <a:t>nonfamilial</a:t>
            </a:r>
            <a:r>
              <a:rPr lang="en-US" b="1" dirty="0" smtClean="0">
                <a:solidFill>
                  <a:srgbClr val="C00000"/>
                </a:solidFill>
              </a:rPr>
              <a:t> ISS</a:t>
            </a:r>
            <a:r>
              <a:rPr lang="en-US" b="1" dirty="0" smtClean="0"/>
              <a:t>, both with and without pubertal delay</a:t>
            </a:r>
            <a:r>
              <a:rPr lang="en-US" b="1" dirty="0" smtClean="0"/>
              <a:t>.</a:t>
            </a:r>
          </a:p>
          <a:p>
            <a:pPr algn="l" rtl="0"/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(International Classification </a:t>
            </a:r>
            <a:r>
              <a:rPr lang="en-US" dirty="0" smtClean="0"/>
              <a:t>of Pediatric Endocrine </a:t>
            </a:r>
            <a:r>
              <a:rPr lang="en-US" dirty="0" smtClean="0"/>
              <a:t>Diagnoses)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IGF-I and GH </a:t>
            </a:r>
            <a:r>
              <a:rPr lang="en-US" b="1" dirty="0" smtClean="0"/>
              <a:t>are </a:t>
            </a:r>
            <a:r>
              <a:rPr lang="en-US" b="1" dirty="0" err="1" smtClean="0">
                <a:solidFill>
                  <a:srgbClr val="7030A0"/>
                </a:solidFill>
              </a:rPr>
              <a:t>mitogenic</a:t>
            </a:r>
            <a:r>
              <a:rPr lang="en-US" b="1" dirty="0" smtClean="0">
                <a:solidFill>
                  <a:srgbClr val="7030A0"/>
                </a:solidFill>
              </a:rPr>
              <a:t>, anti-apoptotic</a:t>
            </a:r>
            <a:r>
              <a:rPr lang="en-US" b="1" dirty="0" smtClean="0"/>
              <a:t>, and their receptors are found in tumors.</a:t>
            </a:r>
          </a:p>
          <a:p>
            <a:pPr algn="l" rtl="0">
              <a:buNone/>
            </a:pPr>
            <a:r>
              <a:rPr lang="en-US" b="1" dirty="0" smtClean="0"/>
              <a:t>  States of impaired and excess GH secretion/ action are associated with reduced and increased malignancy risk, respectively.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50</a:t>
            </a:fld>
            <a:endParaRPr lang="fa-I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Overall, the data suggest a </a:t>
            </a:r>
            <a:r>
              <a:rPr lang="en-US" b="1" u="sng" dirty="0" smtClean="0">
                <a:solidFill>
                  <a:srgbClr val="C00000"/>
                </a:solidFill>
              </a:rPr>
              <a:t>permissive/facilitative</a:t>
            </a:r>
            <a:r>
              <a:rPr lang="en-US" b="1" dirty="0" smtClean="0">
                <a:solidFill>
                  <a:srgbClr val="C00000"/>
                </a:solidFill>
              </a:rPr>
              <a:t> rather than causative role for GH in </a:t>
            </a:r>
            <a:r>
              <a:rPr lang="en-US" b="1" dirty="0" err="1" smtClean="0">
                <a:solidFill>
                  <a:srgbClr val="C00000"/>
                </a:solidFill>
              </a:rPr>
              <a:t>oncogenesis</a:t>
            </a:r>
            <a:r>
              <a:rPr lang="en-US" b="1" dirty="0" smtClean="0">
                <a:solidFill>
                  <a:srgbClr val="C00000"/>
                </a:solidFill>
              </a:rPr>
              <a:t> .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51</a:t>
            </a:fld>
            <a:endParaRPr lang="fa-I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Current evidence indicates the </a:t>
            </a:r>
            <a:r>
              <a:rPr lang="en-US" b="1" dirty="0" smtClean="0">
                <a:solidFill>
                  <a:srgbClr val="7030A0"/>
                </a:solidFill>
              </a:rPr>
              <a:t>following general conclusions regarding GH treatment in children with GHD, small for gestational age (SGA), or ISS: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52</a:t>
            </a:fld>
            <a:endParaRPr lang="fa-I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(1)</a:t>
            </a:r>
            <a:r>
              <a:rPr lang="en-US" dirty="0" smtClean="0"/>
              <a:t> </a:t>
            </a:r>
            <a:r>
              <a:rPr lang="en-US" b="1" dirty="0" smtClean="0"/>
              <a:t>incidence of </a:t>
            </a:r>
            <a:r>
              <a:rPr lang="en-US" b="1" dirty="0" smtClean="0">
                <a:solidFill>
                  <a:srgbClr val="C00000"/>
                </a:solidFill>
              </a:rPr>
              <a:t>new-onset leukemia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C00000"/>
                </a:solidFill>
              </a:rPr>
              <a:t>malignancies</a:t>
            </a:r>
            <a:r>
              <a:rPr lang="en-US" b="1" dirty="0" smtClean="0"/>
              <a:t> following treatment in children </a:t>
            </a:r>
            <a:r>
              <a:rPr lang="en-US" b="1" dirty="0" smtClean="0">
                <a:solidFill>
                  <a:srgbClr val="C00000"/>
                </a:solidFill>
              </a:rPr>
              <a:t>without associated risk factors is not increased</a:t>
            </a:r>
            <a:r>
              <a:rPr lang="en-US" b="1" dirty="0" smtClean="0"/>
              <a:t> compared with that in the age-matched general population.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53</a:t>
            </a:fld>
            <a:endParaRPr lang="fa-I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(2) any increased risk for new-onset leukemia appears limited to children with underlying conditions that already predispose them to develop malignancies.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54</a:t>
            </a:fld>
            <a:endParaRPr lang="fa-I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(3) </a:t>
            </a:r>
            <a:r>
              <a:rPr lang="en-US" b="1" dirty="0" smtClean="0">
                <a:solidFill>
                  <a:srgbClr val="C00000"/>
                </a:solidFill>
              </a:rPr>
              <a:t>Tumor recurrence is not increased </a:t>
            </a:r>
            <a:r>
              <a:rPr lang="en-US" b="1" dirty="0" smtClean="0"/>
              <a:t>in persons successfully treated for their primary lesion.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55</a:t>
            </a:fld>
            <a:endParaRPr lang="fa-I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(4) </a:t>
            </a:r>
            <a:r>
              <a:rPr lang="en-US" b="1" dirty="0" smtClean="0">
                <a:solidFill>
                  <a:srgbClr val="C00000"/>
                </a:solidFill>
              </a:rPr>
              <a:t>GH treatment of children with a history of malignancy (particularly when treated with radiation) </a:t>
            </a:r>
            <a:r>
              <a:rPr lang="en-US" b="1" dirty="0" smtClean="0"/>
              <a:t>may </a:t>
            </a:r>
            <a:r>
              <a:rPr lang="en-US" b="1" dirty="0" smtClean="0">
                <a:solidFill>
                  <a:srgbClr val="7030A0"/>
                </a:solidFill>
              </a:rPr>
              <a:t>slightly hasten </a:t>
            </a:r>
            <a:r>
              <a:rPr lang="en-US" b="1" dirty="0" smtClean="0"/>
              <a:t>the appearance of a second neoplasm </a:t>
            </a:r>
            <a:r>
              <a:rPr lang="en-US" b="1" dirty="0" smtClean="0">
                <a:solidFill>
                  <a:srgbClr val="C00000"/>
                </a:solidFill>
              </a:rPr>
              <a:t>but does not appear to increase the overall risk of second neoplasm </a:t>
            </a:r>
            <a:r>
              <a:rPr lang="en-US" b="1" dirty="0" smtClean="0"/>
              <a:t>occurrence when compared to patients not treated with GH.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56</a:t>
            </a:fld>
            <a:endParaRPr lang="fa-I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We recommend </a:t>
            </a:r>
            <a:r>
              <a:rPr lang="en-US" b="1" dirty="0" smtClean="0">
                <a:solidFill>
                  <a:srgbClr val="C00000"/>
                </a:solidFill>
              </a:rPr>
              <a:t>that prospective recipients of GH treatment be informed about the uncertainty regarding long-term safety </a:t>
            </a:r>
            <a:r>
              <a:rPr lang="en-US" b="1" dirty="0" smtClean="0"/>
              <a:t>(post treatment adverse effects in adulthood).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57</a:t>
            </a:fld>
            <a:endParaRPr lang="fa-I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GH Treatment of Patients with ISS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58</a:t>
            </a:fld>
            <a:endParaRPr lang="fa-I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 the USA, for children who meet FDA criteria, we suggest a </a:t>
            </a:r>
            <a:r>
              <a:rPr lang="en-US" b="1" dirty="0" smtClean="0">
                <a:solidFill>
                  <a:srgbClr val="C00000"/>
                </a:solidFill>
              </a:rPr>
              <a:t>shared decision-making </a:t>
            </a:r>
            <a:r>
              <a:rPr lang="en-US" b="1" dirty="0" smtClean="0"/>
              <a:t>approach to pursuing GH treatment for a child with ISS.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59</a:t>
            </a:fld>
            <a:endParaRPr lang="fa-I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The height cutoff </a:t>
            </a:r>
            <a:r>
              <a:rPr lang="en-US" b="1" dirty="0" smtClean="0">
                <a:solidFill>
                  <a:srgbClr val="C00000"/>
                </a:solidFill>
              </a:rPr>
              <a:t>of –2.25 </a:t>
            </a:r>
            <a:r>
              <a:rPr lang="en-US" b="1" dirty="0">
                <a:solidFill>
                  <a:srgbClr val="C00000"/>
                </a:solidFill>
              </a:rPr>
              <a:t>SD </a:t>
            </a:r>
            <a:r>
              <a:rPr lang="en-US" b="1" dirty="0"/>
              <a:t>(1.2nd percentile) corresponds in </a:t>
            </a:r>
            <a:r>
              <a:rPr lang="en-US" b="1" dirty="0">
                <a:solidFill>
                  <a:srgbClr val="7030A0"/>
                </a:solidFill>
              </a:rPr>
              <a:t>adults to </a:t>
            </a:r>
            <a:r>
              <a:rPr lang="en-US" b="1" dirty="0" smtClean="0">
                <a:solidFill>
                  <a:srgbClr val="7030A0"/>
                </a:solidFill>
              </a:rPr>
              <a:t>160 cm </a:t>
            </a:r>
            <a:r>
              <a:rPr lang="en-US" b="1" dirty="0">
                <a:solidFill>
                  <a:srgbClr val="7030A0"/>
                </a:solidFill>
              </a:rPr>
              <a:t>(63 inches) for men and 150 cm (59 inches) for </a:t>
            </a:r>
            <a:r>
              <a:rPr lang="en-US" b="1" dirty="0" smtClean="0">
                <a:solidFill>
                  <a:srgbClr val="7030A0"/>
                </a:solidFill>
              </a:rPr>
              <a:t>women.</a:t>
            </a:r>
            <a:endParaRPr lang="fa-IR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 decision can be made on a case-by-case basis </a:t>
            </a:r>
            <a:r>
              <a:rPr lang="en-US" b="1" u="sng" dirty="0" smtClean="0">
                <a:solidFill>
                  <a:srgbClr val="C00000"/>
                </a:solidFill>
              </a:rPr>
              <a:t>after assessment of physical and psychological burdens</a:t>
            </a:r>
            <a:r>
              <a:rPr lang="en-US" b="1" dirty="0" smtClean="0"/>
              <a:t>, and discussion of risks and benefits.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We recommend </a:t>
            </a:r>
            <a:r>
              <a:rPr lang="en-US" b="1" dirty="0" smtClean="0">
                <a:solidFill>
                  <a:srgbClr val="C00000"/>
                </a:solidFill>
              </a:rPr>
              <a:t>against the routine use </a:t>
            </a:r>
            <a:r>
              <a:rPr lang="en-US" b="1" dirty="0" smtClean="0"/>
              <a:t>of GH in every child with </a:t>
            </a:r>
            <a:r>
              <a:rPr lang="en-US" b="1" dirty="0" err="1" smtClean="0"/>
              <a:t>HtSDS</a:t>
            </a:r>
            <a:r>
              <a:rPr lang="en-US" b="1" dirty="0" smtClean="0"/>
              <a:t> less than –2.25.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60</a:t>
            </a:fld>
            <a:endParaRPr lang="fa-I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There is </a:t>
            </a:r>
            <a:r>
              <a:rPr lang="en-US" b="1" dirty="0" smtClean="0">
                <a:solidFill>
                  <a:srgbClr val="C00000"/>
                </a:solidFill>
              </a:rPr>
              <a:t>marked </a:t>
            </a:r>
            <a:r>
              <a:rPr lang="en-US" b="1" u="sng" dirty="0" err="1" smtClean="0">
                <a:solidFill>
                  <a:srgbClr val="C00000"/>
                </a:solidFill>
              </a:rPr>
              <a:t>interindividual</a:t>
            </a:r>
            <a:r>
              <a:rPr lang="en-US" b="1" u="sng" dirty="0" smtClean="0">
                <a:solidFill>
                  <a:srgbClr val="C00000"/>
                </a:solidFill>
              </a:rPr>
              <a:t> variability </a:t>
            </a:r>
            <a:r>
              <a:rPr lang="en-US" b="1" dirty="0" smtClean="0"/>
              <a:t>in responses including some individuals who do not respond to treatment.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61</a:t>
            </a:fld>
            <a:endParaRPr lang="fa-I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We suggest a </a:t>
            </a:r>
            <a:r>
              <a:rPr lang="en-US" b="1" dirty="0" smtClean="0">
                <a:solidFill>
                  <a:srgbClr val="C00000"/>
                </a:solidFill>
              </a:rPr>
              <a:t>follow-up assessment of benefit in </a:t>
            </a:r>
            <a:r>
              <a:rPr lang="en-US" b="1" dirty="0" err="1" smtClean="0">
                <a:solidFill>
                  <a:srgbClr val="C00000"/>
                </a:solidFill>
              </a:rPr>
              <a:t>HtSDS</a:t>
            </a:r>
            <a:r>
              <a:rPr lang="en-US" b="1" dirty="0" smtClean="0">
                <a:solidFill>
                  <a:srgbClr val="C00000"/>
                </a:solidFill>
              </a:rPr>
              <a:t> and psychosocial impact 12 months </a:t>
            </a:r>
            <a:r>
              <a:rPr lang="en-US" b="1" dirty="0" smtClean="0"/>
              <a:t>after GH initiation and dose optimization.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62</a:t>
            </a:fld>
            <a:endParaRPr lang="fa-I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Patients with ISS and their families should be counseled about heterogeneity in response to GH</a:t>
            </a:r>
            <a:r>
              <a:rPr lang="en-US" b="1" dirty="0" smtClean="0"/>
              <a:t>; i.e., while </a:t>
            </a:r>
            <a:r>
              <a:rPr lang="en-US" b="1" dirty="0" smtClean="0">
                <a:solidFill>
                  <a:srgbClr val="7030A0"/>
                </a:solidFill>
              </a:rPr>
              <a:t>on average there will be an approximately 5-cm (2-inch) increase in AH with approximately 5 years of GH treatment</a:t>
            </a:r>
            <a:r>
              <a:rPr lang="en-US" b="1" dirty="0" smtClean="0"/>
              <a:t>, individual responses are highly variable, including no measurable increase in </a:t>
            </a:r>
            <a:r>
              <a:rPr lang="en-US" b="1" dirty="0" err="1" smtClean="0"/>
              <a:t>HtSDS</a:t>
            </a:r>
            <a:r>
              <a:rPr lang="en-US" b="1" dirty="0" smtClean="0"/>
              <a:t> in some patients.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4429132"/>
            <a:ext cx="2133600" cy="365125"/>
          </a:xfrm>
        </p:spPr>
        <p:txBody>
          <a:bodyPr/>
          <a:lstStyle/>
          <a:p>
            <a:fld id="{D6A4BDF2-2DFB-40F8-9971-DFCCDBA524C0}" type="slidenum">
              <a:rPr lang="fa-IR" smtClean="0"/>
              <a:pPr/>
              <a:t>63</a:t>
            </a:fld>
            <a:endParaRPr lang="fa-I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The FDA </a:t>
            </a:r>
            <a:r>
              <a:rPr lang="en-US" b="1" dirty="0">
                <a:solidFill>
                  <a:srgbClr val="C00000"/>
                </a:solidFill>
              </a:rPr>
              <a:t>approved IGF-I treatment in 2005 </a:t>
            </a:r>
            <a:r>
              <a:rPr lang="en-US" b="1" dirty="0" smtClean="0"/>
              <a:t>for the </a:t>
            </a:r>
            <a:r>
              <a:rPr lang="en-US" b="1" dirty="0"/>
              <a:t>long-term treatment of growth failure in </a:t>
            </a:r>
            <a:r>
              <a:rPr lang="en-US" b="1" dirty="0" smtClean="0"/>
              <a:t>pediatric patients </a:t>
            </a:r>
            <a:r>
              <a:rPr lang="en-US" b="1" dirty="0">
                <a:solidFill>
                  <a:srgbClr val="C00000"/>
                </a:solidFill>
              </a:rPr>
              <a:t>with severe PIGFD </a:t>
            </a:r>
            <a:r>
              <a:rPr lang="en-US" b="1" dirty="0"/>
              <a:t>(defined as both height </a:t>
            </a:r>
            <a:r>
              <a:rPr lang="en-US" b="1" dirty="0" smtClean="0"/>
              <a:t>and serum </a:t>
            </a:r>
            <a:r>
              <a:rPr lang="en-US" b="1" dirty="0"/>
              <a:t>IGF-I concentration below –3 SD despite </a:t>
            </a:r>
            <a:r>
              <a:rPr lang="en-US" b="1" dirty="0" smtClean="0"/>
              <a:t>normal or </a:t>
            </a:r>
            <a:r>
              <a:rPr lang="en-US" b="1" dirty="0"/>
              <a:t>elevated GH levels) or </a:t>
            </a:r>
            <a:r>
              <a:rPr lang="en-US" b="1" dirty="0">
                <a:solidFill>
                  <a:srgbClr val="7030A0"/>
                </a:solidFill>
              </a:rPr>
              <a:t>with GH gene deletion who </a:t>
            </a:r>
            <a:r>
              <a:rPr lang="en-US" b="1" dirty="0" smtClean="0">
                <a:solidFill>
                  <a:srgbClr val="7030A0"/>
                </a:solidFill>
              </a:rPr>
              <a:t>developed neutralizing </a:t>
            </a:r>
            <a:r>
              <a:rPr lang="en-US" b="1" dirty="0">
                <a:solidFill>
                  <a:srgbClr val="7030A0"/>
                </a:solidFill>
              </a:rPr>
              <a:t>antibodies to GH after a trial of </a:t>
            </a:r>
            <a:r>
              <a:rPr lang="en-US" b="1" dirty="0" smtClean="0">
                <a:solidFill>
                  <a:srgbClr val="7030A0"/>
                </a:solidFill>
              </a:rPr>
              <a:t>GH therapy</a:t>
            </a:r>
            <a:r>
              <a:rPr lang="en-US" b="1" dirty="0"/>
              <a:t>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The FDA further stipulated </a:t>
            </a:r>
            <a:r>
              <a:rPr lang="en-US" b="1" dirty="0">
                <a:solidFill>
                  <a:srgbClr val="7030A0"/>
                </a:solidFill>
              </a:rPr>
              <a:t>that IGF-I is </a:t>
            </a:r>
            <a:r>
              <a:rPr lang="en-US" b="1" dirty="0" smtClean="0">
                <a:solidFill>
                  <a:srgbClr val="7030A0"/>
                </a:solidFill>
              </a:rPr>
              <a:t>not indicated </a:t>
            </a:r>
            <a:r>
              <a:rPr lang="en-US" b="1" dirty="0">
                <a:solidFill>
                  <a:srgbClr val="7030A0"/>
                </a:solidFill>
              </a:rPr>
              <a:t>to treat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secondary IGF-I deficiency </a:t>
            </a:r>
            <a:r>
              <a:rPr lang="en-US" b="1" dirty="0" smtClean="0"/>
              <a:t>resulting from </a:t>
            </a:r>
            <a:r>
              <a:rPr lang="en-US" b="1" dirty="0"/>
              <a:t>GHD, malnutrition, hypothyroidism or </a:t>
            </a:r>
            <a:r>
              <a:rPr lang="en-US" b="1" dirty="0" smtClean="0"/>
              <a:t>other causes</a:t>
            </a:r>
            <a:r>
              <a:rPr lang="en-US" b="1" dirty="0"/>
              <a:t>; thus, it is not a substitute for GH therapy.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b="1" i="1" dirty="0" smtClean="0">
                <a:solidFill>
                  <a:srgbClr val="C00000"/>
                </a:solidFill>
              </a:rPr>
              <a:t>:</a:t>
            </a:r>
            <a:r>
              <a:rPr lang="en-US" sz="4000" b="1" i="1" dirty="0" smtClean="0">
                <a:solidFill>
                  <a:srgbClr val="C00000"/>
                </a:solidFill>
              </a:rPr>
              <a:t>Efficacy </a:t>
            </a:r>
            <a:r>
              <a:rPr lang="en-US" sz="4000" b="1" i="1" dirty="0">
                <a:solidFill>
                  <a:srgbClr val="C00000"/>
                </a:solidFill>
              </a:rPr>
              <a:t>of GH Treatment for GHD</a:t>
            </a:r>
            <a:endParaRPr lang="fa-IR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We recommend the use of GH to normalize </a:t>
            </a:r>
            <a:r>
              <a:rPr lang="en-US" b="1" dirty="0" smtClean="0"/>
              <a:t>AH and </a:t>
            </a:r>
            <a:r>
              <a:rPr lang="en-US" b="1" dirty="0"/>
              <a:t>avoid extreme shortness in children and </a:t>
            </a:r>
            <a:r>
              <a:rPr lang="en-US" b="1" dirty="0" smtClean="0"/>
              <a:t>adolescents with </a:t>
            </a:r>
            <a:r>
              <a:rPr lang="en-US" b="1" dirty="0"/>
              <a:t>GHD. (Strong recommendation, </a:t>
            </a:r>
            <a:r>
              <a:rPr lang="en-US" b="1" dirty="0" smtClean="0"/>
              <a:t>).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BDF2-2DFB-40F8-9971-DFCCDBA524C0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2131</Words>
  <Application>Microsoft Office PowerPoint</Application>
  <PresentationFormat>On-screen Show (4:3)</PresentationFormat>
  <Paragraphs>162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Guidelines for Growth Hormone and Insulin-Like Growth Factor-I Treatment in Children and Adolescents</vt:lpstr>
      <vt:lpstr>Slide 2</vt:lpstr>
      <vt:lpstr>Slide 3</vt:lpstr>
      <vt:lpstr>Slide 4</vt:lpstr>
      <vt:lpstr>Slide 5</vt:lpstr>
      <vt:lpstr>Slide 6</vt:lpstr>
      <vt:lpstr>Slide 7</vt:lpstr>
      <vt:lpstr>Slide 8</vt:lpstr>
      <vt:lpstr>:Efficacy of GH Treatment for GHD</vt:lpstr>
      <vt:lpstr>Slide 10</vt:lpstr>
      <vt:lpstr>Slide 11</vt:lpstr>
      <vt:lpstr>Slide 12</vt:lpstr>
      <vt:lpstr>Slide 13</vt:lpstr>
      <vt:lpstr>Consideration and Diagnosis of GHD</vt:lpstr>
      <vt:lpstr>Slide 15</vt:lpstr>
      <vt:lpstr>Slide 16</vt:lpstr>
      <vt:lpstr>GH provocative testing</vt:lpstr>
      <vt:lpstr>Slide 18</vt:lpstr>
      <vt:lpstr>Slide 19</vt:lpstr>
      <vt:lpstr>Slide 20</vt:lpstr>
      <vt:lpstr>Dosing of GH Treatment for Patients with GHD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Intracranial hypertension</vt:lpstr>
      <vt:lpstr>Slide 36</vt:lpstr>
      <vt:lpstr>Slipped capital femoral epiphysis</vt:lpstr>
      <vt:lpstr>Scoliosis progression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Growth Hormone and Insulin-LikeGrowth Factor-I Treatment in Children and Adolescents</dc:title>
  <dc:creator>BASTAN</dc:creator>
  <cp:lastModifiedBy>BASTAN</cp:lastModifiedBy>
  <cp:revision>55</cp:revision>
  <dcterms:created xsi:type="dcterms:W3CDTF">2017-12-16T06:44:54Z</dcterms:created>
  <dcterms:modified xsi:type="dcterms:W3CDTF">2017-12-29T08:43:40Z</dcterms:modified>
</cp:coreProperties>
</file>