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79" r:id="rId2"/>
    <p:sldId id="369" r:id="rId3"/>
    <p:sldId id="329" r:id="rId4"/>
    <p:sldId id="366" r:id="rId5"/>
    <p:sldId id="371" r:id="rId6"/>
    <p:sldId id="281" r:id="rId7"/>
    <p:sldId id="328" r:id="rId8"/>
    <p:sldId id="290" r:id="rId9"/>
    <p:sldId id="332" r:id="rId10"/>
    <p:sldId id="294" r:id="rId11"/>
    <p:sldId id="330" r:id="rId12"/>
    <p:sldId id="295" r:id="rId13"/>
    <p:sldId id="331" r:id="rId14"/>
    <p:sldId id="297" r:id="rId15"/>
    <p:sldId id="334" r:id="rId16"/>
    <p:sldId id="289" r:id="rId17"/>
    <p:sldId id="341" r:id="rId18"/>
    <p:sldId id="343" r:id="rId19"/>
    <p:sldId id="345" r:id="rId20"/>
    <p:sldId id="347" r:id="rId21"/>
    <p:sldId id="260" r:id="rId22"/>
    <p:sldId id="261" r:id="rId23"/>
    <p:sldId id="336" r:id="rId24"/>
    <p:sldId id="338" r:id="rId25"/>
    <p:sldId id="264" r:id="rId26"/>
    <p:sldId id="333" r:id="rId27"/>
    <p:sldId id="375" r:id="rId28"/>
    <p:sldId id="268" r:id="rId29"/>
    <p:sldId id="376" r:id="rId30"/>
    <p:sldId id="303" r:id="rId31"/>
    <p:sldId id="313" r:id="rId32"/>
    <p:sldId id="373" r:id="rId33"/>
    <p:sldId id="372" r:id="rId34"/>
    <p:sldId id="367" r:id="rId35"/>
    <p:sldId id="374" r:id="rId36"/>
    <p:sldId id="315" r:id="rId37"/>
    <p:sldId id="370" r:id="rId38"/>
    <p:sldId id="317" r:id="rId39"/>
    <p:sldId id="359" r:id="rId40"/>
    <p:sldId id="318" r:id="rId41"/>
    <p:sldId id="360" r:id="rId42"/>
    <p:sldId id="319" r:id="rId43"/>
    <p:sldId id="320" r:id="rId44"/>
    <p:sldId id="321" r:id="rId45"/>
    <p:sldId id="322" r:id="rId46"/>
    <p:sldId id="323" r:id="rId47"/>
    <p:sldId id="325" r:id="rId48"/>
    <p:sldId id="326" r:id="rId49"/>
    <p:sldId id="363" r:id="rId5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2230" autoAdjust="0"/>
  </p:normalViewPr>
  <p:slideViewPr>
    <p:cSldViewPr>
      <p:cViewPr varScale="1">
        <p:scale>
          <a:sx n="60" d="100"/>
          <a:sy n="60" d="100"/>
        </p:scale>
        <p:origin x="-157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270128-27EC-4BE3-9812-04F3CBEE8983}" type="datetimeFigureOut">
              <a:rPr lang="fa-IR" smtClean="0"/>
              <a:pPr/>
              <a:t>04/14/1439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FE9421-C73F-4641-8FBB-12D60BB09E60}" type="slidenum">
              <a:rPr lang="fa-IR" smtClean="0"/>
              <a:pPr/>
              <a:t>‹#›</a:t>
            </a:fld>
            <a:endParaRPr lang="fa-IR"/>
          </a:p>
        </p:txBody>
      </p:sp>
    </p:spTree>
    <p:extLst>
      <p:ext uri="{BB962C8B-B14F-4D97-AF65-F5344CB8AC3E}">
        <p14:creationId xmlns:p14="http://schemas.microsoft.com/office/powerpoint/2010/main" xmlns="" val="9196353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7299B-48B8-4189-8810-E34C228D93FF}" type="datetimeFigureOut">
              <a:rPr lang="fa-IR" smtClean="0"/>
              <a:pPr/>
              <a:t>04/14/1439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82C3D02-A447-4CD1-927D-83C3953C4B8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2E7299B-48B8-4189-8810-E34C228D93FF}" type="datetimeFigureOut">
              <a:rPr lang="fa-IR" smtClean="0"/>
              <a:pPr/>
              <a:t>04/14/1439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2C3D02-A447-4CD1-927D-83C3953C4B8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jdseTY77TYAhWB7xQKHe7qCXUQjRwIBw&amp;url=http://www.flowerdeliveryjacksonvillefl.com/&amp;psig=AOvVaw3t4ODCo73QpvEWoCy3QGMx&amp;ust=151483096452003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ahUKEwjk7b248bTYAhXF8RQKHfNCBb8QjRwIBw&amp;url=http://newsroom.ucla.edu/releases/ucla-health-hospitals-rank-no-1-in-california-and-los-angeles-no-5-in-u-s&amp;psig=AOvVaw0zDG1tmAxTDA-rWLzMmnkW&amp;ust=151483151900710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ahUKEwjn08jX8rTYAhWCXBQKHTwOAKIQjRwIBw&amp;url=http://www.houstonmethodist.org/1285_houstonmethodist/738_servicesandspecialties/2044_servicesandspecialities_neurologyandneurosurgery/2045_servicesandspecialties_ourservices/2050_servicesandspecialities_braintumors/2060_servicesandspecialities_pituitarytumors/noitem_servicesandspecialities_pituitarytreatmentsandprocedures/&amp;psig=AOvVaw0ikEEUWUsnRA26WxxgmyDK&amp;ust=1514831857026016"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url?sa=i&amp;rct=j&amp;q=&amp;esrc=s&amp;source=images&amp;cd=&amp;cad=rja&amp;uact=8&amp;ved=0ahUKEwjJ0bmA8LTYAhXBPhQKHReVDUcQjRwIBw&amp;url=http://all-free-download.com/free-photos/download/butterfly-flower-01-hd-pictures_166973.html&amp;psig=AOvVaw2liefnJX1I0DXONrxJdZHO&amp;ust=1514831158083290"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uact=8&amp;ved=0ahUKEwi42Jq-8LTYAhWBDxQKHedrCjYQjRwIBw&amp;url=http://anatomy-medicine.com/endocrine-system/93-the-pituitary-gland.html&amp;psig=AOvVaw2eMg2_OI-BUnXQ87MXla0v&amp;ust=151483128154143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egNrd7rTYAhUMOhQKHbscA30QjRwIBw&amp;url=https://www.realtor.com/realestateandhomes-detail/3988-State-Highway-M35_Escanaba_MI_49829_M43581-07570&amp;psig=AOvVaw1yvILW8S6l_Le7fKCJvZIv&amp;ust=1514830777451947" TargetMode="External"/><Relationship Id="rId2" Type="http://schemas.openxmlformats.org/officeDocument/2006/relationships/hyperlink" Target="http://www.google.com/url?sa=i&amp;rct=j&amp;q=&amp;esrc=s&amp;source=images&amp;cd=&amp;cad=rja&amp;uact=8&amp;ved=0ahUKEwj-zOeq7rTYAhWKtxQKHcHnCooQjRwIBw&amp;url=http://services2460.rssing.com/chan-16749187/all_p2.html&amp;psig=AOvVaw3SKdExOz13PreU_Z67Wb3g&amp;ust=1514830718558374" TargetMode="Externa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m/url?sa=i&amp;rct=j&amp;q=&amp;esrc=s&amp;source=images&amp;cd=&amp;cad=rja&amp;uact=8&amp;ved=0ahUKEwjo4vDz8LTYAhUJWBQKHRZqBUgQjRwIBw&amp;url=https://radiopaedia.org/cases/pituitary-mri-normal-study&amp;psig=AOvVaw01kTPePef-QpuTKhuqqNxV&amp;ust=151483137912545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IN THE NAME OF GOD</a:t>
            </a:r>
            <a:endParaRPr lang="fa-IR" dirty="0"/>
          </a:p>
        </p:txBody>
      </p:sp>
      <p:sp>
        <p:nvSpPr>
          <p:cNvPr id="3" name="Subtitle 2"/>
          <p:cNvSpPr>
            <a:spLocks noGrp="1"/>
          </p:cNvSpPr>
          <p:nvPr>
            <p:ph type="subTitle" idx="1"/>
          </p:nvPr>
        </p:nvSpPr>
        <p:spPr/>
        <p:txBody>
          <a:bodyPr>
            <a:normAutofit/>
          </a:bodyPr>
          <a:lstStyle/>
          <a:p>
            <a:pPr lvl="0">
              <a:spcBef>
                <a:spcPts val="0"/>
              </a:spcBef>
            </a:pPr>
            <a:r>
              <a:rPr lang="en-US" sz="4400" dirty="0">
                <a:solidFill>
                  <a:srgbClr val="7030A0"/>
                </a:solidFill>
              </a:rPr>
              <a:t>clinically nonfunctioning pituitary adenomas </a:t>
            </a:r>
            <a:endParaRPr lang="fa-IR" sz="4400" dirty="0">
              <a:solidFill>
                <a:srgbClr val="7030A0"/>
              </a:solidFill>
            </a:endParaRPr>
          </a:p>
          <a:p>
            <a:endParaRPr lang="fa-I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323528" y="1124744"/>
            <a:ext cx="8352928" cy="3539430"/>
          </a:xfrm>
          <a:prstGeom prst="rect">
            <a:avLst/>
          </a:prstGeom>
        </p:spPr>
        <p:txBody>
          <a:bodyPr wrap="square">
            <a:spAutoFit/>
          </a:bodyPr>
          <a:lstStyle/>
          <a:p>
            <a:pPr algn="l" rtl="0"/>
            <a:r>
              <a:rPr lang="en-US" sz="3200" dirty="0" smtClean="0"/>
              <a:t>One of the most challenging aspects in preoperative assessment of NFPAs involves differentiation from the other lesions that occur in this region. Such discrimination affords neurosurgeons an opportunity to tailor the surgical approach for resection or use specific pharmacotherapy.</a:t>
            </a:r>
            <a:endParaRPr lang="fa-IR"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9218" name="Picture 2"/>
          <p:cNvPicPr>
            <a:picLocks noChangeAspect="1" noChangeArrowheads="1"/>
          </p:cNvPicPr>
          <p:nvPr/>
        </p:nvPicPr>
        <p:blipFill>
          <a:blip r:embed="rId2" cstate="print"/>
          <a:srcRect/>
          <a:stretch>
            <a:fillRect/>
          </a:stretch>
        </p:blipFill>
        <p:spPr bwMode="auto">
          <a:xfrm>
            <a:off x="107504" y="11113"/>
            <a:ext cx="14185576" cy="6846887"/>
          </a:xfrm>
          <a:prstGeom prst="rect">
            <a:avLst/>
          </a:prstGeom>
          <a:noFill/>
          <a:ln w="9525">
            <a:noFill/>
            <a:miter lim="800000"/>
            <a:headEnd/>
            <a:tailEnd/>
          </a:ln>
        </p:spPr>
      </p:pic>
    </p:spTree>
    <p:extLst>
      <p:ext uri="{BB962C8B-B14F-4D97-AF65-F5344CB8AC3E}">
        <p14:creationId xmlns:p14="http://schemas.microsoft.com/office/powerpoint/2010/main" xmlns="" val="3765941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467544" y="692696"/>
            <a:ext cx="8352928" cy="5262979"/>
          </a:xfrm>
          <a:prstGeom prst="rect">
            <a:avLst/>
          </a:prstGeom>
        </p:spPr>
        <p:txBody>
          <a:bodyPr wrap="square">
            <a:spAutoFit/>
          </a:bodyPr>
          <a:lstStyle/>
          <a:p>
            <a:pPr algn="l" rtl="0"/>
            <a:r>
              <a:rPr lang="en-US" sz="2800" dirty="0" smtClean="0"/>
              <a:t>MR spectroscopy may be helpful in this regard. For instance, both hypothalamic </a:t>
            </a:r>
            <a:r>
              <a:rPr lang="en-US" sz="2800" dirty="0" err="1" smtClean="0"/>
              <a:t>hamartomas</a:t>
            </a:r>
            <a:r>
              <a:rPr lang="en-US" sz="2800" dirty="0" smtClean="0"/>
              <a:t> and </a:t>
            </a:r>
            <a:r>
              <a:rPr lang="en-US" sz="2800" dirty="0" err="1" smtClean="0"/>
              <a:t>gliomas</a:t>
            </a:r>
            <a:r>
              <a:rPr lang="en-US" sz="2800" dirty="0" smtClean="0"/>
              <a:t> exhibit decreased N-acetyl </a:t>
            </a:r>
            <a:r>
              <a:rPr lang="en-US" sz="2800" dirty="0" err="1" smtClean="0"/>
              <a:t>asparate</a:t>
            </a:r>
            <a:r>
              <a:rPr lang="en-US" sz="2800" dirty="0" smtClean="0"/>
              <a:t> (NAA).</a:t>
            </a:r>
            <a:r>
              <a:rPr lang="en-US" sz="2800" baseline="30000" dirty="0" smtClean="0"/>
              <a:t> </a:t>
            </a:r>
            <a:r>
              <a:rPr lang="en-US" sz="2800" dirty="0" smtClean="0"/>
              <a:t>However, </a:t>
            </a:r>
            <a:r>
              <a:rPr lang="en-US" sz="2800" dirty="0" smtClean="0">
                <a:solidFill>
                  <a:srgbClr val="7030A0"/>
                </a:solidFill>
              </a:rPr>
              <a:t>hypothalamic </a:t>
            </a:r>
            <a:r>
              <a:rPr lang="en-US" sz="2800" dirty="0" err="1" smtClean="0">
                <a:solidFill>
                  <a:srgbClr val="7030A0"/>
                </a:solidFill>
              </a:rPr>
              <a:t>hamartomas</a:t>
            </a:r>
            <a:r>
              <a:rPr lang="en-US" sz="2800" dirty="0" smtClean="0">
                <a:solidFill>
                  <a:srgbClr val="7030A0"/>
                </a:solidFill>
              </a:rPr>
              <a:t> </a:t>
            </a:r>
            <a:r>
              <a:rPr lang="en-US" sz="2800" dirty="0" smtClean="0"/>
              <a:t>are characterized by </a:t>
            </a:r>
            <a:r>
              <a:rPr lang="en-US" sz="2800" dirty="0" smtClean="0">
                <a:solidFill>
                  <a:srgbClr val="7030A0"/>
                </a:solidFill>
              </a:rPr>
              <a:t>increased </a:t>
            </a:r>
            <a:r>
              <a:rPr lang="en-US" sz="2800" dirty="0" err="1" smtClean="0">
                <a:solidFill>
                  <a:srgbClr val="7030A0"/>
                </a:solidFill>
              </a:rPr>
              <a:t>myoinositol</a:t>
            </a:r>
            <a:r>
              <a:rPr lang="en-US" sz="2800" dirty="0" smtClean="0">
                <a:solidFill>
                  <a:srgbClr val="7030A0"/>
                </a:solidFill>
              </a:rPr>
              <a:t> </a:t>
            </a:r>
            <a:r>
              <a:rPr lang="en-US" sz="2800" dirty="0" smtClean="0"/>
              <a:t>while </a:t>
            </a:r>
            <a:r>
              <a:rPr lang="en-US" sz="2800" dirty="0" smtClean="0">
                <a:solidFill>
                  <a:srgbClr val="00B050"/>
                </a:solidFill>
              </a:rPr>
              <a:t>hypothalamic </a:t>
            </a:r>
            <a:r>
              <a:rPr lang="en-US" sz="2800" dirty="0" err="1" smtClean="0">
                <a:solidFill>
                  <a:srgbClr val="00B050"/>
                </a:solidFill>
              </a:rPr>
              <a:t>gliomas</a:t>
            </a:r>
            <a:r>
              <a:rPr lang="en-US" sz="2800" dirty="0" smtClean="0">
                <a:solidFill>
                  <a:srgbClr val="00B050"/>
                </a:solidFill>
              </a:rPr>
              <a:t> </a:t>
            </a:r>
            <a:r>
              <a:rPr lang="en-US" sz="2800" dirty="0" smtClean="0"/>
              <a:t>show </a:t>
            </a:r>
            <a:r>
              <a:rPr lang="en-US" sz="2800" dirty="0" smtClean="0">
                <a:solidFill>
                  <a:srgbClr val="00B050"/>
                </a:solidFill>
              </a:rPr>
              <a:t>increased choline accumulation</a:t>
            </a:r>
            <a:r>
              <a:rPr lang="en-US" sz="2800" dirty="0" smtClean="0"/>
              <a:t>.</a:t>
            </a:r>
            <a:r>
              <a:rPr lang="en-US" sz="2800" baseline="30000" dirty="0" smtClean="0"/>
              <a:t> </a:t>
            </a:r>
            <a:r>
              <a:rPr lang="en-US" sz="2800" dirty="0" smtClean="0"/>
              <a:t>Class III data found that pituitary adenomas, on the other hand, often show a choline peak .</a:t>
            </a:r>
            <a:r>
              <a:rPr lang="en-US" sz="2800" baseline="30000" dirty="0" smtClean="0"/>
              <a:t> </a:t>
            </a:r>
            <a:r>
              <a:rPr lang="en-US" sz="2800" baseline="30000" dirty="0" smtClean="0">
                <a:solidFill>
                  <a:srgbClr val="FF0000"/>
                </a:solidFill>
              </a:rPr>
              <a:t> </a:t>
            </a:r>
            <a:r>
              <a:rPr lang="en-US" sz="2800" dirty="0" err="1" smtClean="0">
                <a:solidFill>
                  <a:srgbClr val="FF0000"/>
                </a:solidFill>
              </a:rPr>
              <a:t>Craniopharyngiomas</a:t>
            </a:r>
            <a:r>
              <a:rPr lang="en-US" sz="2800" dirty="0" smtClean="0"/>
              <a:t> and </a:t>
            </a:r>
            <a:r>
              <a:rPr lang="en-US" sz="2800" dirty="0" err="1" smtClean="0">
                <a:solidFill>
                  <a:srgbClr val="FF0000"/>
                </a:solidFill>
              </a:rPr>
              <a:t>germinomas</a:t>
            </a:r>
            <a:r>
              <a:rPr lang="en-US" sz="2800" dirty="0" smtClean="0">
                <a:solidFill>
                  <a:srgbClr val="FF0000"/>
                </a:solidFill>
              </a:rPr>
              <a:t> </a:t>
            </a:r>
            <a:r>
              <a:rPr lang="en-US" sz="2800" dirty="0" smtClean="0"/>
              <a:t>both show </a:t>
            </a:r>
            <a:r>
              <a:rPr lang="en-US" sz="2800" dirty="0" smtClean="0">
                <a:solidFill>
                  <a:srgbClr val="FF0000"/>
                </a:solidFill>
              </a:rPr>
              <a:t>dominant lipid </a:t>
            </a:r>
            <a:r>
              <a:rPr lang="en-US" sz="2800" dirty="0" smtClean="0"/>
              <a:t>peaks. One study with Class III data demonstrated that the integration of spectroscopy data with conventional MRI sequences better enables preoperative assessment of </a:t>
            </a:r>
            <a:r>
              <a:rPr lang="en-US" sz="2800" dirty="0" err="1" smtClean="0"/>
              <a:t>sellar</a:t>
            </a:r>
            <a:r>
              <a:rPr lang="en-US" sz="2800" dirty="0" smtClean="0"/>
              <a:t>/</a:t>
            </a:r>
            <a:r>
              <a:rPr lang="en-US" sz="2800" dirty="0" err="1" smtClean="0"/>
              <a:t>suprasellar</a:t>
            </a:r>
            <a:r>
              <a:rPr lang="en-US" sz="2800" dirty="0" smtClean="0"/>
              <a:t> lesions.</a:t>
            </a:r>
            <a:endParaRPr lang="fa-IR"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4" name="Rectangle 3"/>
          <p:cNvSpPr/>
          <p:nvPr/>
        </p:nvSpPr>
        <p:spPr>
          <a:xfrm>
            <a:off x="323528" y="548680"/>
            <a:ext cx="8568952" cy="5262979"/>
          </a:xfrm>
          <a:prstGeom prst="rect">
            <a:avLst/>
          </a:prstGeom>
        </p:spPr>
        <p:txBody>
          <a:bodyPr wrap="square">
            <a:spAutoFit/>
          </a:bodyPr>
          <a:lstStyle/>
          <a:p>
            <a:pPr algn="l" rtl="0"/>
            <a:r>
              <a:rPr lang="en-US" sz="2800" dirty="0" err="1" smtClean="0">
                <a:solidFill>
                  <a:prstClr val="black"/>
                </a:solidFill>
              </a:rPr>
              <a:t>Gonadotroph</a:t>
            </a:r>
            <a:r>
              <a:rPr lang="en-US" sz="2800" dirty="0" smtClean="0">
                <a:solidFill>
                  <a:prstClr val="black"/>
                </a:solidFill>
              </a:rPr>
              <a:t> adenomas are the most common pituitary </a:t>
            </a:r>
            <a:r>
              <a:rPr lang="en-US" sz="2800" dirty="0" err="1" smtClean="0">
                <a:solidFill>
                  <a:prstClr val="black"/>
                </a:solidFill>
              </a:rPr>
              <a:t>macroadenomas</a:t>
            </a:r>
            <a:r>
              <a:rPr lang="en-US" sz="2800" dirty="0" smtClean="0">
                <a:solidFill>
                  <a:prstClr val="black"/>
                </a:solidFill>
              </a:rPr>
              <a:t>, comprising approximately </a:t>
            </a:r>
            <a:r>
              <a:rPr lang="en-US" sz="2800" dirty="0" smtClean="0">
                <a:solidFill>
                  <a:srgbClr val="FF0000"/>
                </a:solidFill>
              </a:rPr>
              <a:t>80 percent </a:t>
            </a:r>
            <a:r>
              <a:rPr lang="en-US" sz="2800" dirty="0" smtClean="0">
                <a:solidFill>
                  <a:prstClr val="black"/>
                </a:solidFill>
              </a:rPr>
              <a:t>of clinically nonfunctioning adenomas. These adenomas are difficult to identify because their </a:t>
            </a:r>
            <a:r>
              <a:rPr lang="en-US" sz="2800" dirty="0" err="1" smtClean="0">
                <a:solidFill>
                  <a:prstClr val="black"/>
                </a:solidFill>
              </a:rPr>
              <a:t>secretory</a:t>
            </a:r>
            <a:r>
              <a:rPr lang="en-US" sz="2800" dirty="0" smtClean="0">
                <a:solidFill>
                  <a:prstClr val="black"/>
                </a:solidFill>
              </a:rPr>
              <a:t> products usually do not cause a recognizable clinical syndrome and because they often secrete so inefficiently that serum concentrations of intact </a:t>
            </a:r>
            <a:r>
              <a:rPr lang="en-US" sz="2800" dirty="0" err="1" smtClean="0">
                <a:solidFill>
                  <a:prstClr val="black"/>
                </a:solidFill>
              </a:rPr>
              <a:t>gonadotropins</a:t>
            </a:r>
            <a:r>
              <a:rPr lang="en-US" sz="2800" dirty="0" smtClean="0">
                <a:solidFill>
                  <a:prstClr val="black"/>
                </a:solidFill>
              </a:rPr>
              <a:t> and their subunits are often only minimally abnormal or not abnormal at all. Consequently, they are typically not detected until they become sufficiently large to cause neurologic symptoms, most often impaired vision due to pressure on the optic chiasm.</a:t>
            </a:r>
            <a:endParaRPr lang="fa-IR" sz="2800" dirty="0">
              <a:solidFill>
                <a:prstClr val="black"/>
              </a:solidFill>
            </a:endParaRPr>
          </a:p>
        </p:txBody>
      </p:sp>
    </p:spTree>
    <p:extLst>
      <p:ext uri="{BB962C8B-B14F-4D97-AF65-F5344CB8AC3E}">
        <p14:creationId xmlns:p14="http://schemas.microsoft.com/office/powerpoint/2010/main" xmlns="" val="463695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467544" y="548680"/>
            <a:ext cx="8208912" cy="3970318"/>
          </a:xfrm>
          <a:prstGeom prst="rect">
            <a:avLst/>
          </a:prstGeom>
        </p:spPr>
        <p:txBody>
          <a:bodyPr wrap="square">
            <a:spAutoFit/>
          </a:bodyPr>
          <a:lstStyle/>
          <a:p>
            <a:pPr algn="l" rtl="0"/>
            <a:r>
              <a:rPr lang="en-US" sz="2800" dirty="0" smtClean="0"/>
              <a:t>The majority of </a:t>
            </a:r>
            <a:r>
              <a:rPr lang="en-US" sz="2800" dirty="0" err="1" smtClean="0"/>
              <a:t>gonadotroph</a:t>
            </a:r>
            <a:r>
              <a:rPr lang="en-US" sz="2800" dirty="0" smtClean="0"/>
              <a:t> adenomas are clinically "silent" and difficult to identify because they are poorly differentiated and produce and secrete hormones inefficiently. The </a:t>
            </a:r>
            <a:r>
              <a:rPr lang="en-US" sz="2800" dirty="0" err="1" smtClean="0"/>
              <a:t>gonadotropins</a:t>
            </a:r>
            <a:r>
              <a:rPr lang="en-US" sz="2800" dirty="0" smtClean="0"/>
              <a:t>, luteinizing hormone (LH) and follicle-stimulating hormone (FSH), consist of a common alpha subunit, and a unique beta subunit.  The hormones secreted by </a:t>
            </a:r>
            <a:r>
              <a:rPr lang="en-US" sz="2800" dirty="0" err="1" smtClean="0"/>
              <a:t>gonadotroph</a:t>
            </a:r>
            <a:r>
              <a:rPr lang="en-US" sz="2800" dirty="0" smtClean="0"/>
              <a:t> adenomas in order of decreasing frequency include: FSH, FSH-beta, alpha subunit, LH, and LH-beta .</a:t>
            </a:r>
            <a:endParaRPr lang="fa-I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sp>
        <p:nvSpPr>
          <p:cNvPr id="4" name="Rectangle 3"/>
          <p:cNvSpPr/>
          <p:nvPr/>
        </p:nvSpPr>
        <p:spPr>
          <a:xfrm>
            <a:off x="539552" y="1772816"/>
            <a:ext cx="7992888" cy="3046988"/>
          </a:xfrm>
          <a:prstGeom prst="rect">
            <a:avLst/>
          </a:prstGeom>
        </p:spPr>
        <p:txBody>
          <a:bodyPr wrap="square">
            <a:spAutoFit/>
          </a:bodyPr>
          <a:lstStyle/>
          <a:p>
            <a:pPr algn="l" rtl="0"/>
            <a:r>
              <a:rPr lang="en-US" sz="3200" dirty="0" smtClean="0"/>
              <a:t> </a:t>
            </a:r>
            <a:r>
              <a:rPr lang="en-US" sz="3200" dirty="0" err="1" smtClean="0"/>
              <a:t>clinicaly</a:t>
            </a:r>
            <a:r>
              <a:rPr lang="en-US" sz="3200" dirty="0" smtClean="0"/>
              <a:t> noun functional pituitary adenoma </a:t>
            </a:r>
            <a:r>
              <a:rPr lang="en-US" sz="3200" dirty="0" err="1" smtClean="0"/>
              <a:t>macroadenomas</a:t>
            </a:r>
            <a:r>
              <a:rPr lang="en-US" sz="3200" dirty="0" smtClean="0"/>
              <a:t> </a:t>
            </a:r>
            <a:r>
              <a:rPr lang="en-US" sz="3200" dirty="0"/>
              <a:t>(96.5%) and the main presenting symptoms are visual defects (67.8%) and headache (41.4%), and the most frequent pituitary deficit was </a:t>
            </a:r>
            <a:r>
              <a:rPr lang="en-US" sz="3200" dirty="0" err="1"/>
              <a:t>hypogonadism</a:t>
            </a:r>
            <a:r>
              <a:rPr lang="en-US" sz="3200" dirty="0"/>
              <a:t> (43.3%).</a:t>
            </a:r>
          </a:p>
        </p:txBody>
      </p:sp>
    </p:spTree>
    <p:extLst>
      <p:ext uri="{BB962C8B-B14F-4D97-AF65-F5344CB8AC3E}">
        <p14:creationId xmlns:p14="http://schemas.microsoft.com/office/powerpoint/2010/main" xmlns="" val="2018946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3314" name="Picture 2"/>
          <p:cNvPicPr>
            <a:picLocks noChangeAspect="1" noChangeArrowheads="1"/>
          </p:cNvPicPr>
          <p:nvPr/>
        </p:nvPicPr>
        <p:blipFill>
          <a:blip r:embed="rId2" cstate="print"/>
          <a:srcRect/>
          <a:stretch>
            <a:fillRect/>
          </a:stretch>
        </p:blipFill>
        <p:spPr bwMode="auto">
          <a:xfrm>
            <a:off x="-3780928" y="4763"/>
            <a:ext cx="15972928"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7030A0"/>
                </a:solidFill>
              </a:rPr>
              <a:t>PATHOGENESIS</a:t>
            </a:r>
            <a:endParaRPr lang="fa-IR" sz="4000" dirty="0">
              <a:solidFill>
                <a:srgbClr val="7030A0"/>
              </a:solidFill>
            </a:endParaRPr>
          </a:p>
        </p:txBody>
      </p:sp>
      <p:sp>
        <p:nvSpPr>
          <p:cNvPr id="3" name="Content Placeholder 2"/>
          <p:cNvSpPr>
            <a:spLocks noGrp="1"/>
          </p:cNvSpPr>
          <p:nvPr>
            <p:ph idx="1"/>
          </p:nvPr>
        </p:nvSpPr>
        <p:spPr/>
        <p:txBody>
          <a:bodyPr/>
          <a:lstStyle/>
          <a:p>
            <a:pPr algn="l" rtl="0"/>
            <a:r>
              <a:rPr lang="en-US" i="1" dirty="0" smtClean="0"/>
              <a:t>— </a:t>
            </a:r>
            <a:r>
              <a:rPr lang="en-US" dirty="0" err="1" smtClean="0"/>
              <a:t>Gonadotroph</a:t>
            </a:r>
            <a:r>
              <a:rPr lang="en-US" dirty="0" smtClean="0"/>
              <a:t> adenomas, like other pituitary adenomas, appear to be true clonal neoplasms , but the mutations that cause them are not known. Genes that have been found to be </a:t>
            </a:r>
            <a:r>
              <a:rPr lang="en-US" dirty="0" err="1" smtClean="0"/>
              <a:t>overexpressed</a:t>
            </a:r>
            <a:r>
              <a:rPr lang="en-US" dirty="0" smtClean="0"/>
              <a:t> include the pituitary tumor transforming gene, Ki-67, and FGF-R.</a:t>
            </a:r>
            <a:endParaRPr lang="fa-IR" dirty="0"/>
          </a:p>
        </p:txBody>
      </p:sp>
    </p:spTree>
    <p:extLst>
      <p:ext uri="{BB962C8B-B14F-4D97-AF65-F5344CB8AC3E}">
        <p14:creationId xmlns:p14="http://schemas.microsoft.com/office/powerpoint/2010/main" xmlns="" val="3174222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CLINICAL PRESENTATIONS</a:t>
            </a:r>
            <a:endParaRPr lang="fa-IR" dirty="0">
              <a:solidFill>
                <a:srgbClr val="7030A0"/>
              </a:solidFill>
            </a:endParaRPr>
          </a:p>
        </p:txBody>
      </p:sp>
      <p:sp>
        <p:nvSpPr>
          <p:cNvPr id="3" name="Content Placeholder 2"/>
          <p:cNvSpPr>
            <a:spLocks noGrp="1"/>
          </p:cNvSpPr>
          <p:nvPr>
            <p:ph idx="1"/>
          </p:nvPr>
        </p:nvSpPr>
        <p:spPr/>
        <p:txBody>
          <a:bodyPr/>
          <a:lstStyle/>
          <a:p>
            <a:pPr algn="l" rtl="0"/>
            <a:r>
              <a:rPr lang="en-US" dirty="0" smtClean="0"/>
              <a:t>Neurologic symptoms, most commonly visual symptoms; less commonly headache.</a:t>
            </a:r>
          </a:p>
          <a:p>
            <a:pPr algn="l" rtl="0"/>
            <a:r>
              <a:rPr lang="en-US" dirty="0" smtClean="0"/>
              <a:t>A pituitary mass that is discovered as an incidental finding when an imaging procedure is done for reasons other than pituitary symptoms or disease.</a:t>
            </a:r>
          </a:p>
          <a:p>
            <a:pPr algn="l" rtl="0"/>
            <a:r>
              <a:rPr lang="en-US" dirty="0" smtClean="0"/>
              <a:t>Pituitary </a:t>
            </a:r>
            <a:r>
              <a:rPr lang="en-US" dirty="0" err="1" smtClean="0"/>
              <a:t>hypofunction</a:t>
            </a:r>
            <a:r>
              <a:rPr lang="en-US" dirty="0" smtClean="0"/>
              <a:t> due to compression of normal pituitary tissue by the adenoma.</a:t>
            </a:r>
          </a:p>
          <a:p>
            <a:endParaRPr lang="fa-IR" dirty="0"/>
          </a:p>
        </p:txBody>
      </p:sp>
    </p:spTree>
    <p:extLst>
      <p:ext uri="{BB962C8B-B14F-4D97-AF65-F5344CB8AC3E}">
        <p14:creationId xmlns:p14="http://schemas.microsoft.com/office/powerpoint/2010/main" xmlns="" val="2448036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Less commonly, patients with </a:t>
            </a:r>
            <a:r>
              <a:rPr lang="en-US" dirty="0" err="1" smtClean="0"/>
              <a:t>gonadotroph</a:t>
            </a:r>
            <a:r>
              <a:rPr lang="en-US" dirty="0" smtClean="0"/>
              <a:t> adenomas may present with clinical syndromes due to </a:t>
            </a:r>
            <a:r>
              <a:rPr lang="en-US" dirty="0" err="1" smtClean="0"/>
              <a:t>hypersecretion</a:t>
            </a:r>
            <a:r>
              <a:rPr lang="en-US" dirty="0" smtClean="0"/>
              <a:t> of follicle-stimulating hormone (FSH) or, less commonly, luteinizing hormone (LH) (ovarian </a:t>
            </a:r>
            <a:r>
              <a:rPr lang="en-US" dirty="0" err="1" smtClean="0"/>
              <a:t>hyperstimulation</a:t>
            </a:r>
            <a:r>
              <a:rPr lang="en-US" dirty="0" smtClean="0"/>
              <a:t> or precocious puberty).</a:t>
            </a:r>
            <a:endParaRPr lang="fa-IR" dirty="0"/>
          </a:p>
        </p:txBody>
      </p:sp>
    </p:spTree>
    <p:extLst>
      <p:ext uri="{BB962C8B-B14F-4D97-AF65-F5344CB8AC3E}">
        <p14:creationId xmlns:p14="http://schemas.microsoft.com/office/powerpoint/2010/main" xmlns="" val="2395869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2468" name="Picture 4" descr="Image result for FLOWER">
            <a:hlinkClick r:id="rId2"/>
          </p:cNvPr>
          <p:cNvPicPr>
            <a:picLocks noChangeAspect="1" noChangeArrowheads="1"/>
          </p:cNvPicPr>
          <p:nvPr/>
        </p:nvPicPr>
        <p:blipFill>
          <a:blip r:embed="rId3" cstate="print"/>
          <a:srcRect/>
          <a:stretch>
            <a:fillRect/>
          </a:stretch>
        </p:blipFill>
        <p:spPr bwMode="auto">
          <a:xfrm>
            <a:off x="-1500534" y="0"/>
            <a:ext cx="10644534"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l" rtl="0"/>
            <a:r>
              <a:rPr lang="en-US" dirty="0" smtClean="0"/>
              <a:t>Although </a:t>
            </a:r>
            <a:r>
              <a:rPr lang="en-US" dirty="0" err="1" smtClean="0"/>
              <a:t>gonadotroph</a:t>
            </a:r>
            <a:r>
              <a:rPr lang="en-US" dirty="0" smtClean="0"/>
              <a:t> adenomas are considered to be "nonfunctioning", most do produce intact </a:t>
            </a:r>
            <a:r>
              <a:rPr lang="en-US" dirty="0" err="1" smtClean="0"/>
              <a:t>gonadotropins</a:t>
            </a:r>
            <a:r>
              <a:rPr lang="en-US" dirty="0" smtClean="0"/>
              <a:t> or their subunits. However, these adenomas are typically poorly differentiated and inefficient producers/secretors and do not raise serum </a:t>
            </a:r>
            <a:r>
              <a:rPr lang="en-US" dirty="0" err="1" smtClean="0"/>
              <a:t>gonadotropin</a:t>
            </a:r>
            <a:r>
              <a:rPr lang="en-US" dirty="0" smtClean="0"/>
              <a:t> concentrations. Thus, they are usually clinically "silent" and cannot be distinguished from other clinically nonfunctioning adenomas until </a:t>
            </a:r>
            <a:r>
              <a:rPr lang="en-US" dirty="0" err="1" smtClean="0"/>
              <a:t>immunohistochemistry</a:t>
            </a:r>
            <a:r>
              <a:rPr lang="en-US" dirty="0" smtClean="0"/>
              <a:t> is performed after pituitary surgery.</a:t>
            </a:r>
            <a:endParaRPr lang="fa-IR" dirty="0"/>
          </a:p>
        </p:txBody>
      </p:sp>
    </p:spTree>
    <p:extLst>
      <p:ext uri="{BB962C8B-B14F-4D97-AF65-F5344CB8AC3E}">
        <p14:creationId xmlns:p14="http://schemas.microsoft.com/office/powerpoint/2010/main" xmlns="" val="274700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146" name="Picture 2"/>
          <p:cNvPicPr>
            <a:picLocks noChangeAspect="1" noChangeArrowheads="1"/>
          </p:cNvPicPr>
          <p:nvPr/>
        </p:nvPicPr>
        <p:blipFill>
          <a:blip r:embed="rId2" cstate="print"/>
          <a:srcRect/>
          <a:stretch>
            <a:fillRect/>
          </a:stretch>
        </p:blipFill>
        <p:spPr bwMode="auto">
          <a:xfrm>
            <a:off x="1" y="4763"/>
            <a:ext cx="9144000"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7170" name="Picture 2"/>
          <p:cNvPicPr>
            <a:picLocks noChangeAspect="1" noChangeArrowheads="1"/>
          </p:cNvPicPr>
          <p:nvPr/>
        </p:nvPicPr>
        <p:blipFill>
          <a:blip r:embed="rId2" cstate="print"/>
          <a:srcRect/>
          <a:stretch>
            <a:fillRect/>
          </a:stretch>
        </p:blipFill>
        <p:spPr bwMode="auto">
          <a:xfrm>
            <a:off x="1" y="4763"/>
            <a:ext cx="10332640"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50" name="Picture 2"/>
          <p:cNvPicPr>
            <a:picLocks noChangeAspect="1" noChangeArrowheads="1"/>
          </p:cNvPicPr>
          <p:nvPr/>
        </p:nvPicPr>
        <p:blipFill>
          <a:blip r:embed="rId2" cstate="print"/>
          <a:srcRect/>
          <a:stretch>
            <a:fillRect/>
          </a:stretch>
        </p:blipFill>
        <p:spPr bwMode="auto">
          <a:xfrm>
            <a:off x="1" y="4763"/>
            <a:ext cx="11340751" cy="6846887"/>
          </a:xfrm>
          <a:prstGeom prst="rect">
            <a:avLst/>
          </a:prstGeom>
          <a:noFill/>
          <a:ln w="9525">
            <a:noFill/>
            <a:miter lim="800000"/>
            <a:headEnd/>
            <a:tailEnd/>
          </a:ln>
        </p:spPr>
      </p:pic>
    </p:spTree>
    <p:extLst>
      <p:ext uri="{BB962C8B-B14F-4D97-AF65-F5344CB8AC3E}">
        <p14:creationId xmlns:p14="http://schemas.microsoft.com/office/powerpoint/2010/main" xmlns="" val="3271694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074" name="Picture 2"/>
          <p:cNvPicPr>
            <a:picLocks noChangeAspect="1" noChangeArrowheads="1"/>
          </p:cNvPicPr>
          <p:nvPr/>
        </p:nvPicPr>
        <p:blipFill>
          <a:blip r:embed="rId2" cstate="print"/>
          <a:srcRect/>
          <a:stretch>
            <a:fillRect/>
          </a:stretch>
        </p:blipFill>
        <p:spPr bwMode="auto">
          <a:xfrm>
            <a:off x="0" y="4763"/>
            <a:ext cx="12190413" cy="6846887"/>
          </a:xfrm>
          <a:prstGeom prst="rect">
            <a:avLst/>
          </a:prstGeom>
          <a:noFill/>
          <a:ln w="9525">
            <a:noFill/>
            <a:miter lim="800000"/>
            <a:headEnd/>
            <a:tailEnd/>
          </a:ln>
        </p:spPr>
      </p:pic>
    </p:spTree>
    <p:extLst>
      <p:ext uri="{BB962C8B-B14F-4D97-AF65-F5344CB8AC3E}">
        <p14:creationId xmlns:p14="http://schemas.microsoft.com/office/powerpoint/2010/main" xmlns="" val="2427430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p:cNvPicPr>
            <a:picLocks noChangeAspect="1" noChangeArrowheads="1"/>
          </p:cNvPicPr>
          <p:nvPr/>
        </p:nvPicPr>
        <p:blipFill>
          <a:blip r:embed="rId2" cstate="print"/>
          <a:srcRect/>
          <a:stretch>
            <a:fillRect/>
          </a:stretch>
        </p:blipFill>
        <p:spPr bwMode="auto">
          <a:xfrm>
            <a:off x="1" y="4763"/>
            <a:ext cx="9144000"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528" y="-713678"/>
            <a:ext cx="9145016" cy="8103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9750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611560" y="476672"/>
            <a:ext cx="8208912" cy="3539430"/>
          </a:xfrm>
          <a:prstGeom prst="rect">
            <a:avLst/>
          </a:prstGeom>
        </p:spPr>
        <p:txBody>
          <a:bodyPr wrap="square">
            <a:spAutoFit/>
          </a:bodyPr>
          <a:lstStyle/>
          <a:p>
            <a:pPr algn="l" rtl="0"/>
            <a:r>
              <a:rPr lang="en-US" sz="3200" dirty="0" smtClean="0"/>
              <a:t>Neurosurgery is the treatment of choice of these </a:t>
            </a:r>
            <a:r>
              <a:rPr lang="en-US" sz="3200" dirty="0" err="1" smtClean="0"/>
              <a:t>tumours</a:t>
            </a:r>
            <a:r>
              <a:rPr lang="en-US" sz="3200" dirty="0" smtClean="0"/>
              <a:t>). However, because of frequent</a:t>
            </a:r>
          </a:p>
          <a:p>
            <a:pPr algn="l" rtl="0"/>
            <a:r>
              <a:rPr lang="en-US" sz="3200" dirty="0" smtClean="0"/>
              <a:t>supra- or </a:t>
            </a:r>
            <a:r>
              <a:rPr lang="en-US" sz="3200" dirty="0" err="1" smtClean="0"/>
              <a:t>parasellar</a:t>
            </a:r>
            <a:r>
              <a:rPr lang="en-US" sz="3200" dirty="0" smtClean="0"/>
              <a:t> extension, surgery is infrequently curative, leaving </a:t>
            </a:r>
            <a:r>
              <a:rPr lang="en-US" sz="3200" dirty="0" err="1" smtClean="0"/>
              <a:t>tumour</a:t>
            </a:r>
            <a:r>
              <a:rPr lang="en-US" sz="3200" dirty="0" smtClean="0"/>
              <a:t> remnants that </a:t>
            </a:r>
            <a:r>
              <a:rPr lang="en-US" sz="3200" dirty="0" err="1" smtClean="0"/>
              <a:t>regrow</a:t>
            </a:r>
            <a:r>
              <a:rPr lang="en-US" sz="3200" dirty="0" smtClean="0"/>
              <a:t> during long-term follow-up in a significant proportion of cases The use of post-operative radiotherapy is still </a:t>
            </a:r>
            <a:r>
              <a:rPr lang="de-AT" sz="3200" dirty="0" smtClean="0"/>
              <a:t>controversial.</a:t>
            </a:r>
            <a:endParaRPr lang="fa-IR"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5123" name="Picture 3"/>
          <p:cNvPicPr>
            <a:picLocks noChangeAspect="1" noChangeArrowheads="1"/>
          </p:cNvPicPr>
          <p:nvPr/>
        </p:nvPicPr>
        <p:blipFill>
          <a:blip r:embed="rId2" cstate="print"/>
          <a:srcRect/>
          <a:stretch>
            <a:fillRect/>
          </a:stretch>
        </p:blipFill>
        <p:spPr bwMode="auto">
          <a:xfrm>
            <a:off x="0" y="4763"/>
            <a:ext cx="13645008"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2290" name="Picture 2"/>
          <p:cNvPicPr>
            <a:picLocks noChangeAspect="1" noChangeArrowheads="1"/>
          </p:cNvPicPr>
          <p:nvPr/>
        </p:nvPicPr>
        <p:blipFill>
          <a:blip r:embed="rId2" cstate="print"/>
          <a:srcRect/>
          <a:stretch>
            <a:fillRect/>
          </a:stretch>
        </p:blipFill>
        <p:spPr bwMode="auto">
          <a:xfrm>
            <a:off x="0" y="4763"/>
            <a:ext cx="9324528"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60648"/>
            <a:ext cx="8064896" cy="580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5915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cstate="print"/>
          <a:srcRect/>
          <a:stretch>
            <a:fillRect/>
          </a:stretch>
        </p:blipFill>
        <p:spPr bwMode="auto">
          <a:xfrm>
            <a:off x="0" y="-2115616"/>
            <a:ext cx="9144000" cy="10081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180793" y="596888"/>
            <a:ext cx="8963207" cy="5447645"/>
          </a:xfrm>
          <a:prstGeom prst="rect">
            <a:avLst/>
          </a:prstGeom>
        </p:spPr>
        <p:txBody>
          <a:bodyPr wrap="square">
            <a:spAutoFit/>
          </a:bodyPr>
          <a:lstStyle/>
          <a:p>
            <a:pPr algn="l" rtl="0"/>
            <a:r>
              <a:rPr lang="en-US" sz="2900" dirty="0"/>
              <a:t>Goals of treatment — The goals of treatment in patients with </a:t>
            </a:r>
            <a:r>
              <a:rPr lang="en-US" sz="2900" dirty="0" err="1"/>
              <a:t>gonadotroph</a:t>
            </a:r>
            <a:r>
              <a:rPr lang="en-US" sz="2900" dirty="0"/>
              <a:t> or nonfunctioning adenomas include:</a:t>
            </a:r>
          </a:p>
          <a:p>
            <a:pPr algn="l" rtl="0"/>
            <a:endParaRPr lang="en-US" sz="2900" dirty="0"/>
          </a:p>
          <a:p>
            <a:pPr algn="l" rtl="0"/>
            <a:r>
              <a:rPr lang="en-US" sz="2900" dirty="0"/>
              <a:t>●Relief of visual impairment or other neurologic symptoms</a:t>
            </a:r>
          </a:p>
          <a:p>
            <a:pPr algn="l" rtl="0"/>
            <a:endParaRPr lang="en-US" sz="2900" dirty="0"/>
          </a:p>
          <a:p>
            <a:pPr algn="l" rtl="0"/>
            <a:r>
              <a:rPr lang="en-US" sz="2900" dirty="0"/>
              <a:t>●Removal of pituitary </a:t>
            </a:r>
            <a:r>
              <a:rPr lang="en-US" sz="2900" dirty="0" err="1"/>
              <a:t>macroadenoma</a:t>
            </a:r>
            <a:r>
              <a:rPr lang="en-US" sz="2900" dirty="0"/>
              <a:t> as completely as possible to avoid recurrence</a:t>
            </a:r>
          </a:p>
          <a:p>
            <a:pPr algn="l" rtl="0"/>
            <a:endParaRPr lang="en-US" sz="2900" dirty="0"/>
          </a:p>
          <a:p>
            <a:pPr algn="l" rtl="0"/>
            <a:r>
              <a:rPr lang="en-US" sz="2900" dirty="0"/>
              <a:t>●Management of hormonal deficiencies due to compression of </a:t>
            </a:r>
            <a:r>
              <a:rPr lang="en-US" sz="2900" dirty="0" err="1"/>
              <a:t>nonadenomatous</a:t>
            </a:r>
            <a:r>
              <a:rPr lang="en-US" sz="2900" dirty="0"/>
              <a:t> pituitary cells by the </a:t>
            </a:r>
            <a:r>
              <a:rPr lang="en-US" sz="2900" dirty="0" err="1"/>
              <a:t>macroadenoma</a:t>
            </a:r>
            <a:endParaRPr lang="en-US" sz="2900" dirty="0"/>
          </a:p>
        </p:txBody>
      </p:sp>
    </p:spTree>
    <p:extLst>
      <p:ext uri="{BB962C8B-B14F-4D97-AF65-F5344CB8AC3E}">
        <p14:creationId xmlns:p14="http://schemas.microsoft.com/office/powerpoint/2010/main" xmlns="" val="1249955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2276872"/>
            <a:ext cx="8229600" cy="1143000"/>
          </a:xfrm>
          <a:ln>
            <a:solidFill>
              <a:schemeClr val="bg1"/>
            </a:solidFill>
          </a:ln>
        </p:spPr>
        <p:txBody>
          <a:bodyPr>
            <a:normAutofit/>
          </a:bodyPr>
          <a:lstStyle/>
          <a:p>
            <a:r>
              <a:rPr lang="en-US" sz="4800" b="1" dirty="0" smtClean="0">
                <a:solidFill>
                  <a:srgbClr val="7030A0"/>
                </a:solidFill>
              </a:rPr>
              <a:t>PITUITARY SURGERY</a:t>
            </a:r>
            <a:endParaRPr lang="fa-IR" sz="4800" b="1" dirty="0">
              <a:solidFill>
                <a:srgbClr val="7030A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Related image">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_2\Pictures\ds00478_im00169_mcdc7_transsphenoidalsurgthu_jp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908720"/>
            <a:ext cx="6768752" cy="52565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14649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Image result for transsphenoidal pituitary resection">
            <a:hlinkClick r:id="rId2"/>
          </p:cNvPr>
          <p:cNvSpPr>
            <a:spLocks noChangeAspect="1" noChangeArrowheads="1"/>
          </p:cNvSpPr>
          <p:nvPr/>
        </p:nvSpPr>
        <p:spPr bwMode="auto">
          <a:xfrm>
            <a:off x="5605463" y="-944563"/>
            <a:ext cx="3076575" cy="19812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66564" name="AutoShape 4" descr="Image result for transsphenoidal pituitary resection">
            <a:hlinkClick r:id="rId2"/>
          </p:cNvPr>
          <p:cNvSpPr>
            <a:spLocks noChangeAspect="1" noChangeArrowheads="1"/>
          </p:cNvSpPr>
          <p:nvPr/>
        </p:nvSpPr>
        <p:spPr bwMode="auto">
          <a:xfrm>
            <a:off x="5605463" y="-944563"/>
            <a:ext cx="3076575" cy="19812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66566" name="Picture 6" descr="Image result for transsphenoidal pituitary resection">
            <a:hlinkClick r:id="rId2"/>
          </p:cNvPr>
          <p:cNvPicPr>
            <a:picLocks noChangeAspect="1" noChangeArrowheads="1"/>
          </p:cNvPicPr>
          <p:nvPr/>
        </p:nvPicPr>
        <p:blipFill>
          <a:blip r:embed="rId3" cstate="print"/>
          <a:srcRect/>
          <a:stretch>
            <a:fillRect/>
          </a:stretch>
        </p:blipFill>
        <p:spPr bwMode="auto">
          <a:xfrm>
            <a:off x="1763688" y="1412776"/>
            <a:ext cx="5591003" cy="36004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395536" y="548680"/>
            <a:ext cx="8424936" cy="4924425"/>
          </a:xfrm>
          <a:prstGeom prst="rect">
            <a:avLst/>
          </a:prstGeom>
        </p:spPr>
        <p:txBody>
          <a:bodyPr wrap="square">
            <a:spAutoFit/>
          </a:bodyPr>
          <a:lstStyle/>
          <a:p>
            <a:endParaRPr lang="en-US" sz="2600" dirty="0"/>
          </a:p>
          <a:p>
            <a:pPr algn="l" rtl="0"/>
            <a:r>
              <a:rPr lang="en-US" sz="2600" i="1" dirty="0" smtClean="0"/>
              <a:t>— </a:t>
            </a:r>
            <a:r>
              <a:rPr lang="en-US" sz="3200" dirty="0" err="1"/>
              <a:t>Transsphenoidal</a:t>
            </a:r>
            <a:r>
              <a:rPr lang="en-US" sz="3200" dirty="0"/>
              <a:t> surgery is the treatment of choice for initial therapy as it is currently the only treatment that can provide rapid relief of neurologic symptoms in patients with a </a:t>
            </a:r>
            <a:r>
              <a:rPr lang="en-US" sz="3200" dirty="0" err="1"/>
              <a:t>gonadotroph</a:t>
            </a:r>
            <a:r>
              <a:rPr lang="en-US" sz="3200" dirty="0"/>
              <a:t> or other nonfunctioning adenoma </a:t>
            </a:r>
            <a:r>
              <a:rPr lang="en-US" sz="3200" dirty="0" smtClean="0"/>
              <a:t>.</a:t>
            </a:r>
            <a:r>
              <a:rPr lang="en-US" sz="3200" dirty="0" err="1" smtClean="0"/>
              <a:t>Transsphenoidal</a:t>
            </a:r>
            <a:r>
              <a:rPr lang="en-US" sz="3200" dirty="0" smtClean="0"/>
              <a:t> </a:t>
            </a:r>
            <a:r>
              <a:rPr lang="en-US" sz="3200" dirty="0"/>
              <a:t>surgery reduces the size of the adenoma and its hormonal </a:t>
            </a:r>
            <a:r>
              <a:rPr lang="en-US" sz="3200" dirty="0" err="1"/>
              <a:t>hypersecretion</a:t>
            </a:r>
            <a:r>
              <a:rPr lang="en-US" sz="3200" dirty="0"/>
              <a:t> in more than 90 percent of cases; it improves vision in approximately 80 </a:t>
            </a:r>
            <a:r>
              <a:rPr lang="en-US" sz="3200" dirty="0" smtClean="0"/>
              <a:t>percent</a:t>
            </a:r>
            <a:r>
              <a:rPr lang="en-US" sz="2600" i="1" dirty="0" smtClean="0"/>
              <a:t>.</a:t>
            </a:r>
            <a:endParaRPr lang="en-US" sz="2600" i="1" dirty="0"/>
          </a:p>
        </p:txBody>
      </p:sp>
    </p:spTree>
    <p:extLst>
      <p:ext uri="{BB962C8B-B14F-4D97-AF65-F5344CB8AC3E}">
        <p14:creationId xmlns:p14="http://schemas.microsoft.com/office/powerpoint/2010/main" xmlns="" val="1385278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Image result for FLOWER">
            <a:hlinkClick r:id="rId2"/>
          </p:cNvPr>
          <p:cNvPicPr>
            <a:picLocks noChangeAspect="1" noChangeArrowheads="1"/>
          </p:cNvPicPr>
          <p:nvPr/>
        </p:nvPicPr>
        <p:blipFill>
          <a:blip r:embed="rId3" cstate="print"/>
          <a:srcRect/>
          <a:stretch>
            <a:fillRect/>
          </a:stretch>
        </p:blipFill>
        <p:spPr bwMode="auto">
          <a:xfrm>
            <a:off x="1" y="1"/>
            <a:ext cx="9144000" cy="68580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467544" y="548680"/>
            <a:ext cx="8136904" cy="4247317"/>
          </a:xfrm>
          <a:prstGeom prst="rect">
            <a:avLst/>
          </a:prstGeom>
        </p:spPr>
        <p:txBody>
          <a:bodyPr wrap="square">
            <a:spAutoFit/>
          </a:bodyPr>
          <a:lstStyle/>
          <a:p>
            <a:pPr algn="l" rtl="0"/>
            <a:r>
              <a:rPr lang="en-US" sz="2700" i="1" dirty="0">
                <a:solidFill>
                  <a:srgbClr val="7030A0"/>
                </a:solidFill>
              </a:rPr>
              <a:t>Preoperative </a:t>
            </a:r>
            <a:r>
              <a:rPr lang="en-US" sz="2700" i="1" dirty="0" smtClean="0">
                <a:solidFill>
                  <a:srgbClr val="7030A0"/>
                </a:solidFill>
              </a:rPr>
              <a:t>preparation</a:t>
            </a:r>
            <a:endParaRPr lang="en-US" sz="2700" i="1" dirty="0">
              <a:solidFill>
                <a:srgbClr val="7030A0"/>
              </a:solidFill>
            </a:endParaRPr>
          </a:p>
          <a:p>
            <a:pPr algn="l" rtl="0"/>
            <a:r>
              <a:rPr lang="en-US" sz="2700" i="1" dirty="0" smtClean="0"/>
              <a:t>1)Confirming </a:t>
            </a:r>
            <a:r>
              <a:rPr lang="en-US" sz="2700" i="1" dirty="0"/>
              <a:t>the </a:t>
            </a:r>
            <a:r>
              <a:rPr lang="en-US" sz="2700" i="1" dirty="0" err="1"/>
              <a:t>sellar</a:t>
            </a:r>
            <a:r>
              <a:rPr lang="en-US" sz="2700" i="1" dirty="0"/>
              <a:t> lesion is a </a:t>
            </a:r>
            <a:r>
              <a:rPr lang="en-US" sz="2700" i="1" dirty="0" err="1"/>
              <a:t>gonadotroph</a:t>
            </a:r>
            <a:r>
              <a:rPr lang="en-US" sz="2700" i="1" dirty="0"/>
              <a:t> or other nonfunctioning adenoma, which must be distinguished from a </a:t>
            </a:r>
            <a:r>
              <a:rPr lang="en-US" sz="2700" i="1" dirty="0" err="1"/>
              <a:t>nonpituitary</a:t>
            </a:r>
            <a:r>
              <a:rPr lang="en-US" sz="2700" i="1" dirty="0"/>
              <a:t> lesion in or near the </a:t>
            </a:r>
            <a:r>
              <a:rPr lang="en-US" sz="2700" i="1" dirty="0" err="1"/>
              <a:t>sella</a:t>
            </a:r>
            <a:r>
              <a:rPr lang="en-US" sz="2700" i="1" dirty="0"/>
              <a:t>, which might best be approached differently. Abnormalities that strongly suggest a </a:t>
            </a:r>
            <a:r>
              <a:rPr lang="en-US" sz="2700" i="1" dirty="0" err="1"/>
              <a:t>gonadotroph</a:t>
            </a:r>
            <a:r>
              <a:rPr lang="en-US" sz="2700" i="1" dirty="0"/>
              <a:t> adenoma are elevated basal serum concentrations of intact follicle-stimulating hormone (FSH) and of alpha subunit and a response of either to exogenous </a:t>
            </a:r>
            <a:r>
              <a:rPr lang="en-US" sz="2700" i="1" dirty="0" err="1"/>
              <a:t>thyrotropin</a:t>
            </a:r>
            <a:r>
              <a:rPr lang="en-US" sz="2700" i="1" dirty="0"/>
              <a:t>-releasing hormone (TRH</a:t>
            </a:r>
            <a:r>
              <a:rPr lang="en-US" sz="2700" i="1" dirty="0" smtClean="0"/>
              <a:t>).</a:t>
            </a:r>
            <a:endParaRPr lang="en-US" sz="2700" dirty="0"/>
          </a:p>
        </p:txBody>
      </p:sp>
    </p:spTree>
    <p:extLst>
      <p:ext uri="{BB962C8B-B14F-4D97-AF65-F5344CB8AC3E}">
        <p14:creationId xmlns:p14="http://schemas.microsoft.com/office/powerpoint/2010/main" xmlns="" val="1236858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1266" name="Picture 2"/>
          <p:cNvPicPr>
            <a:picLocks noChangeAspect="1" noChangeArrowheads="1"/>
          </p:cNvPicPr>
          <p:nvPr/>
        </p:nvPicPr>
        <p:blipFill>
          <a:blip r:embed="rId2" cstate="print"/>
          <a:srcRect/>
          <a:stretch>
            <a:fillRect/>
          </a:stretch>
        </p:blipFill>
        <p:spPr bwMode="auto">
          <a:xfrm>
            <a:off x="-900608" y="41975"/>
            <a:ext cx="14473608" cy="6846887"/>
          </a:xfrm>
          <a:prstGeom prst="rect">
            <a:avLst/>
          </a:prstGeom>
          <a:noFill/>
          <a:ln w="9525">
            <a:noFill/>
            <a:miter lim="800000"/>
            <a:headEnd/>
            <a:tailEnd/>
          </a:ln>
        </p:spPr>
      </p:pic>
    </p:spTree>
    <p:extLst>
      <p:ext uri="{BB962C8B-B14F-4D97-AF65-F5344CB8AC3E}">
        <p14:creationId xmlns:p14="http://schemas.microsoft.com/office/powerpoint/2010/main" xmlns="" val="239447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Content Placeholder 3"/>
          <p:cNvSpPr>
            <a:spLocks noGrp="1"/>
          </p:cNvSpPr>
          <p:nvPr>
            <p:ph idx="1"/>
          </p:nvPr>
        </p:nvSpPr>
        <p:spPr/>
        <p:txBody>
          <a:bodyPr/>
          <a:lstStyle/>
          <a:p>
            <a:endParaRPr lang="fa-IR"/>
          </a:p>
        </p:txBody>
      </p:sp>
      <p:pic>
        <p:nvPicPr>
          <p:cNvPr id="46082" name="Picture 2" descr="Image result for PITUITARY GLAND ANATOMY">
            <a:hlinkClick r:id="rId2"/>
          </p:cNvPr>
          <p:cNvPicPr>
            <a:picLocks noChangeAspect="1" noChangeArrowheads="1"/>
          </p:cNvPicPr>
          <p:nvPr/>
        </p:nvPicPr>
        <p:blipFill>
          <a:blip r:embed="rId3" cstate="print"/>
          <a:srcRect/>
          <a:stretch>
            <a:fillRect/>
          </a:stretch>
        </p:blipFill>
        <p:spPr bwMode="auto">
          <a:xfrm>
            <a:off x="755576" y="1268760"/>
            <a:ext cx="7920880" cy="3960440"/>
          </a:xfrm>
          <a:prstGeom prst="rect">
            <a:avLst/>
          </a:prstGeom>
          <a:noFill/>
        </p:spPr>
      </p:pic>
    </p:spTree>
    <p:extLst>
      <p:ext uri="{BB962C8B-B14F-4D97-AF65-F5344CB8AC3E}">
        <p14:creationId xmlns:p14="http://schemas.microsoft.com/office/powerpoint/2010/main" xmlns="" val="35081438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467544" y="404664"/>
            <a:ext cx="8409994" cy="6294031"/>
          </a:xfrm>
          <a:prstGeom prst="rect">
            <a:avLst/>
          </a:prstGeom>
        </p:spPr>
        <p:txBody>
          <a:bodyPr wrap="square">
            <a:spAutoFit/>
          </a:bodyPr>
          <a:lstStyle/>
          <a:p>
            <a:pPr algn="l" rtl="0"/>
            <a:endParaRPr lang="en-US" sz="3100" dirty="0"/>
          </a:p>
          <a:p>
            <a:pPr algn="l" rtl="0"/>
            <a:r>
              <a:rPr lang="en-US" sz="3100" dirty="0" smtClean="0"/>
              <a:t>3) Identifying </a:t>
            </a:r>
            <a:r>
              <a:rPr lang="en-US" sz="3100" dirty="0"/>
              <a:t>any pituitary hormone deficiencies that need to be treated preoperatively, including hypothyroidism due to thyroid-stimulating hormone (TSH) deficiency, and </a:t>
            </a:r>
            <a:r>
              <a:rPr lang="en-US" sz="3100" dirty="0" err="1"/>
              <a:t>hypocortisolism</a:t>
            </a:r>
            <a:r>
              <a:rPr lang="en-US" sz="3100" dirty="0"/>
              <a:t> due to </a:t>
            </a:r>
            <a:r>
              <a:rPr lang="en-US" sz="3100" dirty="0" err="1"/>
              <a:t>corticotropin</a:t>
            </a:r>
            <a:r>
              <a:rPr lang="en-US" sz="3100" dirty="0"/>
              <a:t> (ACTH) deficiency. Hypothyroidism, which increases the risk of respiratory insufficiency following postoperative administration of opiates or barbiturates, should be corrected preoperatively or pain medication should be used in lower than usual doses. </a:t>
            </a:r>
            <a:r>
              <a:rPr lang="en-US" sz="3100" dirty="0" err="1"/>
              <a:t>Hypocortisolism</a:t>
            </a:r>
            <a:r>
              <a:rPr lang="en-US" sz="3100" dirty="0"/>
              <a:t> should be replaced physiologically.</a:t>
            </a:r>
          </a:p>
          <a:p>
            <a:pPr algn="l" rtl="0"/>
            <a:endParaRPr lang="en-US" sz="3100" dirty="0"/>
          </a:p>
        </p:txBody>
      </p:sp>
    </p:spTree>
    <p:extLst>
      <p:ext uri="{BB962C8B-B14F-4D97-AF65-F5344CB8AC3E}">
        <p14:creationId xmlns:p14="http://schemas.microsoft.com/office/powerpoint/2010/main" xmlns="" val="733160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9799" y="1700808"/>
            <a:ext cx="8654201" cy="1445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34152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483794" y="746912"/>
            <a:ext cx="8660206" cy="5078313"/>
          </a:xfrm>
          <a:prstGeom prst="rect">
            <a:avLst/>
          </a:prstGeom>
        </p:spPr>
        <p:txBody>
          <a:bodyPr wrap="square">
            <a:spAutoFit/>
          </a:bodyPr>
          <a:lstStyle/>
          <a:p>
            <a:pPr algn="l" rtl="0"/>
            <a:r>
              <a:rPr lang="en-US" sz="3600" dirty="0"/>
              <a:t>Perioperative management — MRI on postoperative day 1 gives an initial view of how much of the adenoma has been removed, even though a more accurate view is provided when the </a:t>
            </a:r>
            <a:r>
              <a:rPr lang="en-US" sz="3600" dirty="0" err="1"/>
              <a:t>artefacts</a:t>
            </a:r>
            <a:r>
              <a:rPr lang="en-US" sz="3600" dirty="0"/>
              <a:t> of surgery have regressed three to six months later. Perioperative hormonal management should be directed toward abnormalities of cortisol and vasopressin.</a:t>
            </a:r>
          </a:p>
        </p:txBody>
      </p:sp>
    </p:spTree>
    <p:extLst>
      <p:ext uri="{BB962C8B-B14F-4D97-AF65-F5344CB8AC3E}">
        <p14:creationId xmlns:p14="http://schemas.microsoft.com/office/powerpoint/2010/main" xmlns="" val="429672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323527" y="260647"/>
            <a:ext cx="8820473" cy="5016758"/>
          </a:xfrm>
          <a:prstGeom prst="rect">
            <a:avLst/>
          </a:prstGeom>
        </p:spPr>
        <p:txBody>
          <a:bodyPr wrap="square">
            <a:spAutoFit/>
          </a:bodyPr>
          <a:lstStyle/>
          <a:p>
            <a:pPr algn="l" rtl="0"/>
            <a:r>
              <a:rPr lang="en-US" sz="3200" dirty="0" err="1"/>
              <a:t>Hypocortisolism</a:t>
            </a:r>
            <a:r>
              <a:rPr lang="en-US" sz="3200" dirty="0"/>
              <a:t> — Because of the possibility that </a:t>
            </a:r>
            <a:r>
              <a:rPr lang="en-US" sz="3200" dirty="0" err="1"/>
              <a:t>nonadenomatous</a:t>
            </a:r>
            <a:r>
              <a:rPr lang="en-US" sz="3200" dirty="0"/>
              <a:t> pituitary tissue could be removed inadvertently when attempting to remove the large volume of adenoma, patients should be treated with 100 mg of hydrocortisone beginning at the induction of anesthesia. The dose should be gradually decreased during the next few days. </a:t>
            </a:r>
            <a:r>
              <a:rPr lang="en-US" sz="3200" dirty="0" smtClean="0"/>
              <a:t>a </a:t>
            </a:r>
            <a:r>
              <a:rPr lang="en-US" sz="3200" dirty="0"/>
              <a:t>replacement dose (</a:t>
            </a:r>
            <a:r>
              <a:rPr lang="en-US" sz="3200" dirty="0" err="1"/>
              <a:t>eg</a:t>
            </a:r>
            <a:r>
              <a:rPr lang="en-US" sz="3200" dirty="0"/>
              <a:t>, 15 to 25 mg/day) following discharge until the initial postoperative evaluation four to six weeks after </a:t>
            </a:r>
            <a:r>
              <a:rPr lang="en-US" sz="3200" dirty="0" smtClean="0"/>
              <a:t>discharge recommended.</a:t>
            </a:r>
            <a:endParaRPr lang="en-US" sz="3200" dirty="0"/>
          </a:p>
        </p:txBody>
      </p:sp>
    </p:spTree>
    <p:extLst>
      <p:ext uri="{BB962C8B-B14F-4D97-AF65-F5344CB8AC3E}">
        <p14:creationId xmlns:p14="http://schemas.microsoft.com/office/powerpoint/2010/main" xmlns="" val="1141224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178240" y="332656"/>
            <a:ext cx="8965760" cy="4662815"/>
          </a:xfrm>
          <a:prstGeom prst="rect">
            <a:avLst/>
          </a:prstGeom>
        </p:spPr>
        <p:txBody>
          <a:bodyPr wrap="square">
            <a:spAutoFit/>
          </a:bodyPr>
          <a:lstStyle/>
          <a:p>
            <a:pPr algn="l" rtl="0"/>
            <a:r>
              <a:rPr lang="en-US" sz="3300" dirty="0">
                <a:solidFill>
                  <a:srgbClr val="7030A0"/>
                </a:solidFill>
              </a:rPr>
              <a:t>Diabetes </a:t>
            </a:r>
            <a:r>
              <a:rPr lang="en-US" sz="3300" dirty="0" err="1">
                <a:solidFill>
                  <a:srgbClr val="7030A0"/>
                </a:solidFill>
              </a:rPr>
              <a:t>insipidus</a:t>
            </a:r>
            <a:r>
              <a:rPr lang="en-US" sz="3300" dirty="0">
                <a:solidFill>
                  <a:srgbClr val="7030A0"/>
                </a:solidFill>
              </a:rPr>
              <a:t> </a:t>
            </a:r>
            <a:r>
              <a:rPr lang="en-US" sz="3300" dirty="0"/>
              <a:t>and </a:t>
            </a:r>
            <a:r>
              <a:rPr lang="en-US" sz="3300" dirty="0">
                <a:solidFill>
                  <a:srgbClr val="7030A0"/>
                </a:solidFill>
              </a:rPr>
              <a:t>SIADH</a:t>
            </a:r>
            <a:r>
              <a:rPr lang="en-US" sz="3300" dirty="0"/>
              <a:t> — Both </a:t>
            </a:r>
            <a:r>
              <a:rPr lang="en-US" sz="3300" dirty="0" smtClean="0"/>
              <a:t>can </a:t>
            </a:r>
            <a:r>
              <a:rPr lang="en-US" sz="3300" dirty="0"/>
              <a:t>occur shortly after </a:t>
            </a:r>
            <a:r>
              <a:rPr lang="en-US" sz="3300" dirty="0" err="1"/>
              <a:t>transsphenoidal</a:t>
            </a:r>
            <a:r>
              <a:rPr lang="en-US" sz="3300" dirty="0"/>
              <a:t> surgery.</a:t>
            </a:r>
          </a:p>
          <a:p>
            <a:pPr algn="l" rtl="0"/>
            <a:endParaRPr lang="en-US" sz="3300" dirty="0"/>
          </a:p>
          <a:p>
            <a:pPr algn="l" rtl="0"/>
            <a:r>
              <a:rPr lang="en-US" sz="3300" dirty="0"/>
              <a:t>The possibility of these abnormalities in vasopressin secretion dictate that any patient who has </a:t>
            </a:r>
            <a:r>
              <a:rPr lang="en-US" sz="3300" dirty="0" err="1"/>
              <a:t>transsphenoidal</a:t>
            </a:r>
            <a:r>
              <a:rPr lang="en-US" sz="3300" dirty="0"/>
              <a:t> surgery be assessed daily postoperatively by inquiring about thirst and measuring fluid intake and output, serum sodium, and urine osmolality</a:t>
            </a:r>
            <a:r>
              <a:rPr lang="en-US" sz="3300" dirty="0" smtClean="0"/>
              <a:t>.</a:t>
            </a:r>
            <a:endParaRPr lang="en-US" sz="3300" dirty="0"/>
          </a:p>
        </p:txBody>
      </p:sp>
    </p:spTree>
    <p:extLst>
      <p:ext uri="{BB962C8B-B14F-4D97-AF65-F5344CB8AC3E}">
        <p14:creationId xmlns:p14="http://schemas.microsoft.com/office/powerpoint/2010/main" xmlns="" val="731299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0" y="692696"/>
            <a:ext cx="9144000" cy="5170646"/>
          </a:xfrm>
          <a:prstGeom prst="rect">
            <a:avLst/>
          </a:prstGeom>
        </p:spPr>
        <p:txBody>
          <a:bodyPr wrap="square">
            <a:spAutoFit/>
          </a:bodyPr>
          <a:lstStyle/>
          <a:p>
            <a:pPr algn="l" rtl="0"/>
            <a:r>
              <a:rPr lang="en-US" sz="3000" dirty="0">
                <a:solidFill>
                  <a:srgbClr val="7030A0"/>
                </a:solidFill>
              </a:rPr>
              <a:t>Diabetes </a:t>
            </a:r>
            <a:r>
              <a:rPr lang="en-US" sz="3000" dirty="0" err="1">
                <a:solidFill>
                  <a:srgbClr val="7030A0"/>
                </a:solidFill>
              </a:rPr>
              <a:t>insipidus</a:t>
            </a:r>
            <a:r>
              <a:rPr lang="en-US" sz="3000" dirty="0">
                <a:solidFill>
                  <a:srgbClr val="7030A0"/>
                </a:solidFill>
              </a:rPr>
              <a:t> </a:t>
            </a:r>
            <a:r>
              <a:rPr lang="en-US" sz="3000" dirty="0"/>
              <a:t>that occurs in the first day after surgery, when absorption through the nasal mucosa is variable, should be treated with </a:t>
            </a:r>
            <a:r>
              <a:rPr lang="en-US" sz="3000" dirty="0" err="1"/>
              <a:t>desmopressin</a:t>
            </a:r>
            <a:r>
              <a:rPr lang="en-US" sz="3000" dirty="0"/>
              <a:t> intravenously in doses from 0.25 to 1.0 mcg every 12 to 24 hours, titrated to keep urine volume and serum sodium normal. If diabetes </a:t>
            </a:r>
            <a:r>
              <a:rPr lang="en-US" sz="3000" dirty="0" err="1"/>
              <a:t>insipidus</a:t>
            </a:r>
            <a:r>
              <a:rPr lang="en-US" sz="3000" dirty="0"/>
              <a:t> has not remitted by the time of discharge, the </a:t>
            </a:r>
            <a:r>
              <a:rPr lang="en-US" sz="3000" dirty="0" err="1"/>
              <a:t>desmopressin</a:t>
            </a:r>
            <a:r>
              <a:rPr lang="en-US" sz="3000" dirty="0"/>
              <a:t> can be given as a nasal spray or orally.</a:t>
            </a:r>
          </a:p>
          <a:p>
            <a:pPr algn="l" rtl="0"/>
            <a:endParaRPr lang="en-US" sz="3000" dirty="0"/>
          </a:p>
          <a:p>
            <a:pPr algn="l" rtl="0"/>
            <a:r>
              <a:rPr lang="en-US" sz="3000" dirty="0">
                <a:solidFill>
                  <a:srgbClr val="7030A0"/>
                </a:solidFill>
              </a:rPr>
              <a:t>SIADH</a:t>
            </a:r>
            <a:r>
              <a:rPr lang="en-US" sz="3000" dirty="0"/>
              <a:t> is treated by fluid restriction until it remits, usually by postoperative day 10.</a:t>
            </a:r>
          </a:p>
        </p:txBody>
      </p:sp>
    </p:spTree>
    <p:extLst>
      <p:ext uri="{BB962C8B-B14F-4D97-AF65-F5344CB8AC3E}">
        <p14:creationId xmlns:p14="http://schemas.microsoft.com/office/powerpoint/2010/main" xmlns="" val="2026608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251520" y="476672"/>
            <a:ext cx="8325736" cy="6124754"/>
          </a:xfrm>
          <a:prstGeom prst="rect">
            <a:avLst/>
          </a:prstGeom>
        </p:spPr>
        <p:txBody>
          <a:bodyPr wrap="square">
            <a:spAutoFit/>
          </a:bodyPr>
          <a:lstStyle/>
          <a:p>
            <a:pPr algn="l" rtl="0"/>
            <a:r>
              <a:rPr lang="en-US" sz="2800" dirty="0" smtClean="0"/>
              <a:t> </a:t>
            </a:r>
            <a:r>
              <a:rPr lang="en-US" sz="2800" dirty="0"/>
              <a:t>Four to six weeks after discharge from the hospital, the patient should be </a:t>
            </a:r>
            <a:r>
              <a:rPr lang="en-US" sz="2800" dirty="0" smtClean="0"/>
              <a:t>evaluated</a:t>
            </a:r>
            <a:endParaRPr lang="en-US" sz="2800" dirty="0"/>
          </a:p>
          <a:p>
            <a:pPr algn="l" rtl="0"/>
            <a:r>
              <a:rPr lang="en-US" sz="2800" dirty="0" smtClean="0">
                <a:solidFill>
                  <a:srgbClr val="7030A0"/>
                </a:solidFill>
              </a:rPr>
              <a:t>Amount </a:t>
            </a:r>
            <a:r>
              <a:rPr lang="en-US" sz="2800" dirty="0">
                <a:solidFill>
                  <a:srgbClr val="7030A0"/>
                </a:solidFill>
              </a:rPr>
              <a:t>of residual adenoma</a:t>
            </a:r>
            <a:r>
              <a:rPr lang="en-US" sz="2800" dirty="0"/>
              <a:t>. A crude estimation of the amount of residual adenoma can be determined by </a:t>
            </a:r>
            <a:r>
              <a:rPr lang="en-US" sz="2800" dirty="0">
                <a:solidFill>
                  <a:srgbClr val="7030A0"/>
                </a:solidFill>
              </a:rPr>
              <a:t>MRI</a:t>
            </a:r>
            <a:r>
              <a:rPr lang="en-US" sz="2800" dirty="0"/>
              <a:t>, but artifacts of surgery may obscure the actual amount of residual adenoma tissue for several months. A more accurate estimate of the amount of residual adenoma at this time can be attained by </a:t>
            </a:r>
            <a:r>
              <a:rPr lang="en-US" sz="2800" dirty="0">
                <a:solidFill>
                  <a:srgbClr val="7030A0"/>
                </a:solidFill>
              </a:rPr>
              <a:t>monitoring the serum concentration of any pituitary adenoma product that had been elevated before surgery,</a:t>
            </a:r>
            <a:r>
              <a:rPr lang="en-US" sz="2800" dirty="0"/>
              <a:t> such as FSH and alpha subunit for </a:t>
            </a:r>
            <a:r>
              <a:rPr lang="en-US" sz="2800" dirty="0" err="1"/>
              <a:t>gonadotroph</a:t>
            </a:r>
            <a:r>
              <a:rPr lang="en-US" sz="2800" dirty="0"/>
              <a:t> adenomas, insulin-like growth factor-1 (IGF-1) for clinically silent </a:t>
            </a:r>
            <a:r>
              <a:rPr lang="en-US" sz="2800" dirty="0" err="1"/>
              <a:t>somatotroph</a:t>
            </a:r>
            <a:r>
              <a:rPr lang="en-US" sz="2800" dirty="0"/>
              <a:t> adenomas, or ACTH for clinically silent </a:t>
            </a:r>
            <a:r>
              <a:rPr lang="en-US" sz="2800" dirty="0" err="1"/>
              <a:t>corticotroph</a:t>
            </a:r>
            <a:r>
              <a:rPr lang="en-US" sz="2800" dirty="0"/>
              <a:t> </a:t>
            </a:r>
            <a:r>
              <a:rPr lang="en-US" sz="2800" dirty="0" smtClean="0"/>
              <a:t>adenoma.</a:t>
            </a:r>
            <a:endParaRPr lang="en-US" sz="2800" dirty="0"/>
          </a:p>
        </p:txBody>
      </p:sp>
    </p:spTree>
    <p:extLst>
      <p:ext uri="{BB962C8B-B14F-4D97-AF65-F5344CB8AC3E}">
        <p14:creationId xmlns:p14="http://schemas.microsoft.com/office/powerpoint/2010/main" xmlns="" val="9646257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323528" y="620688"/>
            <a:ext cx="8280920" cy="5262979"/>
          </a:xfrm>
          <a:prstGeom prst="rect">
            <a:avLst/>
          </a:prstGeom>
        </p:spPr>
        <p:txBody>
          <a:bodyPr wrap="square">
            <a:spAutoFit/>
          </a:bodyPr>
          <a:lstStyle/>
          <a:p>
            <a:endParaRPr lang="en-US" sz="2800" dirty="0"/>
          </a:p>
          <a:p>
            <a:pPr algn="l" rtl="0"/>
            <a:r>
              <a:rPr lang="en-US" sz="2800" dirty="0"/>
              <a:t>•Early morning </a:t>
            </a:r>
            <a:r>
              <a:rPr lang="en-US" sz="2800" dirty="0">
                <a:solidFill>
                  <a:srgbClr val="7030A0"/>
                </a:solidFill>
              </a:rPr>
              <a:t>serum </a:t>
            </a:r>
            <a:r>
              <a:rPr lang="en-US" sz="2800" dirty="0" err="1">
                <a:solidFill>
                  <a:srgbClr val="7030A0"/>
                </a:solidFill>
              </a:rPr>
              <a:t>cortisol</a:t>
            </a:r>
            <a:r>
              <a:rPr lang="en-US" sz="2800" dirty="0">
                <a:solidFill>
                  <a:srgbClr val="7030A0"/>
                </a:solidFill>
              </a:rPr>
              <a:t> </a:t>
            </a:r>
            <a:r>
              <a:rPr lang="en-US" sz="2800" dirty="0"/>
              <a:t>24 hours after the previous dose of hydrocortisone. If the serum </a:t>
            </a:r>
            <a:r>
              <a:rPr lang="en-US" sz="2800" dirty="0" err="1"/>
              <a:t>cortisol</a:t>
            </a:r>
            <a:r>
              <a:rPr lang="en-US" sz="2800" dirty="0"/>
              <a:t> value is ≤3 mcg/</a:t>
            </a:r>
            <a:r>
              <a:rPr lang="en-US" sz="2800" dirty="0" err="1"/>
              <a:t>dL</a:t>
            </a:r>
            <a:r>
              <a:rPr lang="en-US" sz="2800" dirty="0"/>
              <a:t> (83 </a:t>
            </a:r>
            <a:r>
              <a:rPr lang="en-US" sz="2800" dirty="0" err="1"/>
              <a:t>nmol</a:t>
            </a:r>
            <a:r>
              <a:rPr lang="en-US" sz="2800" dirty="0"/>
              <a:t>/L), the patient has secondary adrenal insufficiency (ACTH deficiency); if it is ≥18 mcg/</a:t>
            </a:r>
            <a:r>
              <a:rPr lang="en-US" sz="2800" dirty="0" err="1"/>
              <a:t>dL</a:t>
            </a:r>
            <a:r>
              <a:rPr lang="en-US" sz="2800" dirty="0"/>
              <a:t> </a:t>
            </a:r>
            <a:r>
              <a:rPr lang="en-US" sz="2800" dirty="0" smtClean="0"/>
              <a:t>, </a:t>
            </a:r>
            <a:r>
              <a:rPr lang="en-US" sz="2800" dirty="0"/>
              <a:t>the patient has normal adrenal function; if it is between 4 and 17 mcg/</a:t>
            </a:r>
            <a:r>
              <a:rPr lang="en-US" sz="2800" dirty="0" err="1"/>
              <a:t>dL</a:t>
            </a:r>
            <a:r>
              <a:rPr lang="en-US" sz="2800" dirty="0"/>
              <a:t> </a:t>
            </a:r>
            <a:r>
              <a:rPr lang="en-US" sz="2800" dirty="0" smtClean="0"/>
              <a:t> </a:t>
            </a:r>
            <a:r>
              <a:rPr lang="en-US" sz="2800" dirty="0"/>
              <a:t>on three occasions, a test of ACTH reserve, such as a </a:t>
            </a:r>
            <a:r>
              <a:rPr lang="en-US" sz="2800" dirty="0" err="1"/>
              <a:t>metyrapone</a:t>
            </a:r>
            <a:r>
              <a:rPr lang="en-US" sz="2800" dirty="0"/>
              <a:t> test, should be performed. </a:t>
            </a:r>
            <a:r>
              <a:rPr lang="en-US" sz="2800" dirty="0" smtClean="0"/>
              <a:t> </a:t>
            </a:r>
            <a:r>
              <a:rPr lang="en-US" sz="2800" dirty="0">
                <a:solidFill>
                  <a:srgbClr val="FF0000"/>
                </a:solidFill>
              </a:rPr>
              <a:t>Measurement of serum </a:t>
            </a:r>
            <a:r>
              <a:rPr lang="en-US" sz="2800" dirty="0" err="1">
                <a:solidFill>
                  <a:srgbClr val="FF0000"/>
                </a:solidFill>
              </a:rPr>
              <a:t>cortisol</a:t>
            </a:r>
            <a:r>
              <a:rPr lang="en-US" sz="2800" dirty="0">
                <a:solidFill>
                  <a:srgbClr val="FF0000"/>
                </a:solidFill>
              </a:rPr>
              <a:t> one hour after the administration of 250 mcg of </a:t>
            </a:r>
            <a:r>
              <a:rPr lang="en-US" sz="2800" dirty="0" err="1">
                <a:solidFill>
                  <a:srgbClr val="FF0000"/>
                </a:solidFill>
              </a:rPr>
              <a:t>cosyntropin</a:t>
            </a:r>
            <a:r>
              <a:rPr lang="en-US" sz="2800" dirty="0">
                <a:solidFill>
                  <a:srgbClr val="FF0000"/>
                </a:solidFill>
              </a:rPr>
              <a:t> should not be used in these patients, </a:t>
            </a:r>
            <a:r>
              <a:rPr lang="en-US" sz="2800" dirty="0"/>
              <a:t>because it may give a falsely normal result </a:t>
            </a:r>
            <a:r>
              <a:rPr lang="en-US" sz="2800" dirty="0" smtClean="0"/>
              <a:t>.</a:t>
            </a:r>
            <a:endParaRPr lang="en-US" sz="2800" dirty="0"/>
          </a:p>
        </p:txBody>
      </p:sp>
    </p:spTree>
    <p:extLst>
      <p:ext uri="{BB962C8B-B14F-4D97-AF65-F5344CB8AC3E}">
        <p14:creationId xmlns:p14="http://schemas.microsoft.com/office/powerpoint/2010/main" xmlns="" val="537789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407406" y="577159"/>
            <a:ext cx="8125033" cy="2585323"/>
          </a:xfrm>
          <a:prstGeom prst="rect">
            <a:avLst/>
          </a:prstGeom>
        </p:spPr>
        <p:txBody>
          <a:bodyPr wrap="square">
            <a:spAutoFit/>
          </a:bodyPr>
          <a:lstStyle/>
          <a:p>
            <a:pPr algn="l" rtl="0"/>
            <a:r>
              <a:rPr lang="en-US" sz="2700" dirty="0">
                <a:solidFill>
                  <a:srgbClr val="FF0000"/>
                </a:solidFill>
              </a:rPr>
              <a:t>Visual function </a:t>
            </a:r>
            <a:r>
              <a:rPr lang="en-US" sz="2700" dirty="0"/>
              <a:t>— </a:t>
            </a:r>
            <a:r>
              <a:rPr lang="en-US" sz="2700" dirty="0" err="1"/>
              <a:t>Transsphenoidal</a:t>
            </a:r>
            <a:r>
              <a:rPr lang="en-US" sz="2700" dirty="0"/>
              <a:t> surgery improves visual function in approximately 80 percent of patients </a:t>
            </a:r>
            <a:r>
              <a:rPr lang="en-US" sz="2700" dirty="0" smtClean="0"/>
              <a:t>improvement </a:t>
            </a:r>
            <a:r>
              <a:rPr lang="en-US" sz="2700" dirty="0"/>
              <a:t>can be seen in the first few days after surgery </a:t>
            </a:r>
            <a:r>
              <a:rPr lang="en-US" sz="2700" dirty="0" smtClean="0"/>
              <a:t>If </a:t>
            </a:r>
            <a:r>
              <a:rPr lang="en-US" sz="2700" dirty="0"/>
              <a:t>visual function was abnormal before surgery, it should be reevaluated a month or two afterward and less often until no further change occurs.</a:t>
            </a:r>
          </a:p>
        </p:txBody>
      </p:sp>
    </p:spTree>
    <p:extLst>
      <p:ext uri="{BB962C8B-B14F-4D97-AF65-F5344CB8AC3E}">
        <p14:creationId xmlns:p14="http://schemas.microsoft.com/office/powerpoint/2010/main" xmlns="" val="7139549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Image result for SNOW">
            <a:hlinkClick r:id="rId2"/>
          </p:cNvPr>
          <p:cNvSpPr>
            <a:spLocks noChangeAspect="1" noChangeArrowheads="1"/>
          </p:cNvSpPr>
          <p:nvPr/>
        </p:nvSpPr>
        <p:spPr bwMode="auto">
          <a:xfrm>
            <a:off x="4127500" y="-1257300"/>
            <a:ext cx="4381500" cy="2628900"/>
          </a:xfrm>
          <a:prstGeom prst="rect">
            <a:avLst/>
          </a:prstGeom>
          <a:noFill/>
        </p:spPr>
        <p:txBody>
          <a:bodyPr vert="horz" wrap="square" lIns="91440" tIns="45720" rIns="91440" bIns="45720" numCol="1" anchor="t" anchorCtr="0" compatLnSpc="1">
            <a:prstTxWarp prst="textNoShape">
              <a:avLst/>
            </a:prstTxWarp>
          </a:bodyPr>
          <a:lstStyle/>
          <a:p>
            <a:endParaRPr lang="fa-IR"/>
          </a:p>
        </p:txBody>
      </p:sp>
      <p:sp>
        <p:nvSpPr>
          <p:cNvPr id="2054" name="AutoShape 6" descr="Image result for SNOW">
            <a:hlinkClick r:id="rId2"/>
          </p:cNvPr>
          <p:cNvSpPr>
            <a:spLocks noChangeAspect="1" noChangeArrowheads="1"/>
          </p:cNvSpPr>
          <p:nvPr/>
        </p:nvSpPr>
        <p:spPr bwMode="auto">
          <a:xfrm>
            <a:off x="4127500" y="-1257300"/>
            <a:ext cx="4381500" cy="2628900"/>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2058" name="Picture 10" descr="Related image">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xmlns="" val="350270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64514" name="Picture 2" descr="Image result for normal pituitary gland mri images">
            <a:hlinkClick r:id="rId2"/>
          </p:cNvPr>
          <p:cNvPicPr>
            <a:picLocks noChangeAspect="1" noChangeArrowheads="1"/>
          </p:cNvPicPr>
          <p:nvPr/>
        </p:nvPicPr>
        <p:blipFill>
          <a:blip r:embed="rId3" cstate="print"/>
          <a:srcRect/>
          <a:stretch>
            <a:fillRect/>
          </a:stretch>
        </p:blipFill>
        <p:spPr bwMode="auto">
          <a:xfrm>
            <a:off x="1907704" y="764704"/>
            <a:ext cx="5183485" cy="56166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098" name="Picture 2"/>
          <p:cNvPicPr>
            <a:picLocks noChangeAspect="1" noChangeArrowheads="1"/>
          </p:cNvPicPr>
          <p:nvPr/>
        </p:nvPicPr>
        <p:blipFill>
          <a:blip r:embed="rId2" cstate="print"/>
          <a:srcRect/>
          <a:stretch>
            <a:fillRect/>
          </a:stretch>
        </p:blipFill>
        <p:spPr bwMode="auto">
          <a:xfrm>
            <a:off x="1" y="4763"/>
            <a:ext cx="9144000" cy="684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Image"/>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5" y="1988840"/>
            <a:ext cx="8136904" cy="3816424"/>
          </a:xfrm>
          <a:prstGeom prst="rect">
            <a:avLst/>
          </a:prstGeom>
          <a:noFill/>
          <a:ln>
            <a:noFill/>
          </a:ln>
        </p:spPr>
      </p:pic>
    </p:spTree>
    <p:extLst>
      <p:ext uri="{BB962C8B-B14F-4D97-AF65-F5344CB8AC3E}">
        <p14:creationId xmlns:p14="http://schemas.microsoft.com/office/powerpoint/2010/main" xmlns="" val="2414018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611560" y="548680"/>
            <a:ext cx="8064896" cy="4524315"/>
          </a:xfrm>
          <a:prstGeom prst="rect">
            <a:avLst/>
          </a:prstGeom>
        </p:spPr>
        <p:txBody>
          <a:bodyPr wrap="square">
            <a:spAutoFit/>
          </a:bodyPr>
          <a:lstStyle/>
          <a:p>
            <a:pPr algn="l" rtl="0"/>
            <a:r>
              <a:rPr lang="de-AT" sz="3200" dirty="0" smtClean="0"/>
              <a:t>Pituitary adenomas are classified by their cell of origin (lactotroph, gonadotroph, somatotroph, corticotroph, and thyrotroph) and their size (microadenomas &lt;1 cm, macroadenomas ≥1 cm). Most adenomas (65 to 70 percent) secrete an excess amount of hormone including prolactin, growth hormone (GH), corticotropin (ACTH), or thyroid-stimulating hormone (TSH</a:t>
            </a:r>
            <a:r>
              <a:rPr lang="en-US" sz="3200" dirty="0" smtClean="0"/>
              <a:t>).</a:t>
            </a:r>
            <a:endParaRPr lang="fa-IR"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539552" y="1052736"/>
            <a:ext cx="8136904" cy="3970318"/>
          </a:xfrm>
          <a:prstGeom prst="rect">
            <a:avLst/>
          </a:prstGeom>
        </p:spPr>
        <p:txBody>
          <a:bodyPr wrap="square">
            <a:spAutoFit/>
          </a:bodyPr>
          <a:lstStyle/>
          <a:p>
            <a:pPr algn="l" rtl="0"/>
            <a:r>
              <a:rPr lang="en-US" sz="3600" dirty="0" smtClean="0">
                <a:solidFill>
                  <a:prstClr val="black"/>
                </a:solidFill>
              </a:rPr>
              <a:t>The remainder of pituitary adenomas (30 to 35 percent) are clinically nonfunctioning or "silent." Of these, 80 to 90 percent are </a:t>
            </a:r>
            <a:r>
              <a:rPr lang="en-US" sz="3600" dirty="0" err="1" smtClean="0">
                <a:solidFill>
                  <a:prstClr val="black"/>
                </a:solidFill>
              </a:rPr>
              <a:t>gonadotroph</a:t>
            </a:r>
            <a:r>
              <a:rPr lang="en-US" sz="3600" dirty="0" smtClean="0">
                <a:solidFill>
                  <a:prstClr val="black"/>
                </a:solidFill>
              </a:rPr>
              <a:t> adenomas. There are also clinically nonfunctioning </a:t>
            </a:r>
            <a:r>
              <a:rPr lang="en-US" sz="3600" dirty="0" err="1" smtClean="0">
                <a:solidFill>
                  <a:prstClr val="black"/>
                </a:solidFill>
              </a:rPr>
              <a:t>somatotroph</a:t>
            </a:r>
            <a:r>
              <a:rPr lang="en-US" sz="3600" dirty="0" smtClean="0">
                <a:solidFill>
                  <a:prstClr val="black"/>
                </a:solidFill>
              </a:rPr>
              <a:t> ,</a:t>
            </a:r>
            <a:r>
              <a:rPr lang="en-US" sz="3600" dirty="0" err="1" smtClean="0">
                <a:solidFill>
                  <a:prstClr val="black"/>
                </a:solidFill>
              </a:rPr>
              <a:t>lactotroph</a:t>
            </a:r>
            <a:r>
              <a:rPr lang="en-US" sz="3600" dirty="0" smtClean="0">
                <a:solidFill>
                  <a:prstClr val="black"/>
                </a:solidFill>
              </a:rPr>
              <a:t>, and </a:t>
            </a:r>
            <a:r>
              <a:rPr lang="en-US" sz="3600" dirty="0" err="1" smtClean="0">
                <a:solidFill>
                  <a:prstClr val="black"/>
                </a:solidFill>
              </a:rPr>
              <a:t>corticotroph</a:t>
            </a:r>
            <a:r>
              <a:rPr lang="en-US" sz="3600" dirty="0" smtClean="0">
                <a:solidFill>
                  <a:prstClr val="black"/>
                </a:solidFill>
              </a:rPr>
              <a:t> adenomas, although these are less common.</a:t>
            </a:r>
            <a:endParaRPr lang="fa-IR" sz="3600" dirty="0">
              <a:solidFill>
                <a:prstClr val="black"/>
              </a:solidFill>
            </a:endParaRPr>
          </a:p>
        </p:txBody>
      </p:sp>
    </p:spTree>
    <p:extLst>
      <p:ext uri="{BB962C8B-B14F-4D97-AF65-F5344CB8AC3E}">
        <p14:creationId xmlns:p14="http://schemas.microsoft.com/office/powerpoint/2010/main" xmlns="" val="285614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1495</Words>
  <Application>Microsoft Office PowerPoint</Application>
  <PresentationFormat>On-screen Show (4:3)</PresentationFormat>
  <Paragraphs>46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IN THE NAME OF GOD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PATHOGENESIS</vt:lpstr>
      <vt:lpstr>CLINICAL PRESENTATIONS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PITUITARY SURGERY</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basir</dc:creator>
  <cp:lastModifiedBy>basir</cp:lastModifiedBy>
  <cp:revision>41</cp:revision>
  <dcterms:created xsi:type="dcterms:W3CDTF">2017-12-26T17:41:55Z</dcterms:created>
  <dcterms:modified xsi:type="dcterms:W3CDTF">2018-01-01T09:07:50Z</dcterms:modified>
</cp:coreProperties>
</file>